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7.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8.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9.xml" ContentType="application/vnd.openxmlformats-officedocument.presentationml.tags+xml"/>
  <Override PartName="/ppt/notesSlides/notesSlide44.xml" ContentType="application/vnd.openxmlformats-officedocument.presentationml.notesSlide+xml"/>
  <Override PartName="/ppt/tags/tag10.xml" ContentType="application/vnd.openxmlformats-officedocument.presentationml.tags+xml"/>
  <Override PartName="/ppt/notesSlides/notesSlide45.xml" ContentType="application/vnd.openxmlformats-officedocument.presentationml.notesSlide+xml"/>
  <Override PartName="/ppt/tags/tag11.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2.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13.xml" ContentType="application/vnd.openxmlformats-officedocument.presentationml.tags+xml"/>
  <Override PartName="/ppt/notesSlides/notesSlide50.xml" ContentType="application/vnd.openxmlformats-officedocument.presentationml.notesSlide+xml"/>
  <Override PartName="/ppt/tags/tag14.xml" ContentType="application/vnd.openxmlformats-officedocument.presentationml.tags+xml"/>
  <Override PartName="/ppt/notesSlides/notesSlide51.xml" ContentType="application/vnd.openxmlformats-officedocument.presentationml.notesSlide+xml"/>
  <Override PartName="/ppt/tags/tag15.xml" ContentType="application/vnd.openxmlformats-officedocument.presentationml.tags+xml"/>
  <Override PartName="/ppt/notesSlides/notesSlide52.xml" ContentType="application/vnd.openxmlformats-officedocument.presentationml.notesSlide+xml"/>
  <Override PartName="/ppt/tags/tag16.xml" ContentType="application/vnd.openxmlformats-officedocument.presentationml.tags+xml"/>
  <Override PartName="/ppt/notesSlides/notesSlide53.xml" ContentType="application/vnd.openxmlformats-officedocument.presentationml.notesSlide+xml"/>
  <Override PartName="/ppt/tags/tag17.xml" ContentType="application/vnd.openxmlformats-officedocument.presentationml.tags+xml"/>
  <Override PartName="/ppt/notesSlides/notesSlide54.xml" ContentType="application/vnd.openxmlformats-officedocument.presentationml.notesSlide+xml"/>
  <Override PartName="/ppt/tags/tag18.xml" ContentType="application/vnd.openxmlformats-officedocument.presentationml.tags+xml"/>
  <Override PartName="/ppt/notesSlides/notesSlide55.xml" ContentType="application/vnd.openxmlformats-officedocument.presentationml.notesSlide+xml"/>
  <Override PartName="/ppt/tags/tag19.xml" ContentType="application/vnd.openxmlformats-officedocument.presentationml.tags+xml"/>
  <Override PartName="/ppt/notesSlides/notesSlide56.xml" ContentType="application/vnd.openxmlformats-officedocument.presentationml.notesSlide+xml"/>
  <Override PartName="/ppt/tags/tag20.xml" ContentType="application/vnd.openxmlformats-officedocument.presentationml.tags+xml"/>
  <Override PartName="/ppt/notesSlides/notesSlide57.xml" ContentType="application/vnd.openxmlformats-officedocument.presentationml.notesSlide+xml"/>
  <Override PartName="/ppt/tags/tag21.xml" ContentType="application/vnd.openxmlformats-officedocument.presentationml.tags+xml"/>
  <Override PartName="/ppt/notesSlides/notesSlide58.xml" ContentType="application/vnd.openxmlformats-officedocument.presentationml.notesSlide+xml"/>
  <Override PartName="/ppt/tags/tag22.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23.xml" ContentType="application/vnd.openxmlformats-officedocument.presentationml.tags+xml"/>
  <Override PartName="/ppt/notesSlides/notesSlide63.xml" ContentType="application/vnd.openxmlformats-officedocument.presentationml.notesSlide+xml"/>
  <Override PartName="/ppt/tags/tag24.xml" ContentType="application/vnd.openxmlformats-officedocument.presentationml.tags+xml"/>
  <Override PartName="/ppt/notesSlides/notesSlide64.xml" ContentType="application/vnd.openxmlformats-officedocument.presentationml.notesSlide+xml"/>
  <Override PartName="/ppt/tags/tag25.xml" ContentType="application/vnd.openxmlformats-officedocument.presentationml.tags+xml"/>
  <Override PartName="/ppt/notesSlides/notesSlide65.xml" ContentType="application/vnd.openxmlformats-officedocument.presentationml.notesSlide+xml"/>
  <Override PartName="/ppt/tags/tag26.xml" ContentType="application/vnd.openxmlformats-officedocument.presentationml.tags+xml"/>
  <Override PartName="/ppt/notesSlides/notesSlide66.xml" ContentType="application/vnd.openxmlformats-officedocument.presentationml.notesSlide+xml"/>
  <Override PartName="/ppt/tags/tag27.xml" ContentType="application/vnd.openxmlformats-officedocument.presentationml.tags+xml"/>
  <Override PartName="/ppt/notesSlides/notesSlide67.xml" ContentType="application/vnd.openxmlformats-officedocument.presentationml.notesSlide+xml"/>
  <Override PartName="/ppt/tags/tag28.xml" ContentType="application/vnd.openxmlformats-officedocument.presentationml.tags+xml"/>
  <Override PartName="/ppt/notesSlides/notesSlide68.xml" ContentType="application/vnd.openxmlformats-officedocument.presentationml.notesSlide+xml"/>
  <Override PartName="/ppt/tags/tag29.xml" ContentType="application/vnd.openxmlformats-officedocument.presentationml.tags+xml"/>
  <Override PartName="/ppt/notesSlides/notesSlide69.xml" ContentType="application/vnd.openxmlformats-officedocument.presentationml.notesSlide+xml"/>
  <Override PartName="/ppt/tags/tag30.xml" ContentType="application/vnd.openxmlformats-officedocument.presentationml.tags+xml"/>
  <Override PartName="/ppt/notesSlides/notesSlide70.xml" ContentType="application/vnd.openxmlformats-officedocument.presentationml.notesSlide+xml"/>
  <Override PartName="/ppt/tags/tag31.xml" ContentType="application/vnd.openxmlformats-officedocument.presentationml.tags+xml"/>
  <Override PartName="/ppt/notesSlides/notesSlide71.xml" ContentType="application/vnd.openxmlformats-officedocument.presentationml.notesSlide+xml"/>
  <Override PartName="/ppt/tags/tag32.xml" ContentType="application/vnd.openxmlformats-officedocument.presentationml.tags+xml"/>
  <Override PartName="/ppt/notesSlides/notesSlide72.xml" ContentType="application/vnd.openxmlformats-officedocument.presentationml.notesSlide+xml"/>
  <Override PartName="/ppt/tags/tag33.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34.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102"/>
  </p:notesMasterIdLst>
  <p:handoutMasterIdLst>
    <p:handoutMasterId r:id="rId103"/>
  </p:handoutMasterIdLst>
  <p:sldIdLst>
    <p:sldId id="5990" r:id="rId2"/>
    <p:sldId id="4724" r:id="rId3"/>
    <p:sldId id="5999" r:id="rId4"/>
    <p:sldId id="5905" r:id="rId5"/>
    <p:sldId id="5936" r:id="rId6"/>
    <p:sldId id="5937" r:id="rId7"/>
    <p:sldId id="5897" r:id="rId8"/>
    <p:sldId id="5898" r:id="rId9"/>
    <p:sldId id="5899" r:id="rId10"/>
    <p:sldId id="5900" r:id="rId11"/>
    <p:sldId id="5901" r:id="rId12"/>
    <p:sldId id="5902" r:id="rId13"/>
    <p:sldId id="5903" r:id="rId14"/>
    <p:sldId id="5972" r:id="rId15"/>
    <p:sldId id="5971" r:id="rId16"/>
    <p:sldId id="5996" r:id="rId17"/>
    <p:sldId id="5904" r:id="rId18"/>
    <p:sldId id="5973" r:id="rId19"/>
    <p:sldId id="5945" r:id="rId20"/>
    <p:sldId id="5906" r:id="rId21"/>
    <p:sldId id="5981" r:id="rId22"/>
    <p:sldId id="5992" r:id="rId23"/>
    <p:sldId id="5993" r:id="rId24"/>
    <p:sldId id="5997" r:id="rId25"/>
    <p:sldId id="5998" r:id="rId26"/>
    <p:sldId id="5974" r:id="rId27"/>
    <p:sldId id="5911" r:id="rId28"/>
    <p:sldId id="5912" r:id="rId29"/>
    <p:sldId id="5913" r:id="rId30"/>
    <p:sldId id="5915" r:id="rId31"/>
    <p:sldId id="5917" r:id="rId32"/>
    <p:sldId id="5918" r:id="rId33"/>
    <p:sldId id="5975" r:id="rId34"/>
    <p:sldId id="5940" r:id="rId35"/>
    <p:sldId id="5919" r:id="rId36"/>
    <p:sldId id="5985" r:id="rId37"/>
    <p:sldId id="5986" r:id="rId38"/>
    <p:sldId id="5989" r:id="rId39"/>
    <p:sldId id="5978" r:id="rId40"/>
    <p:sldId id="5991" r:id="rId41"/>
    <p:sldId id="5922" r:id="rId42"/>
    <p:sldId id="5923" r:id="rId43"/>
    <p:sldId id="5977" r:id="rId44"/>
    <p:sldId id="5924" r:id="rId45"/>
    <p:sldId id="5935" r:id="rId46"/>
    <p:sldId id="5925" r:id="rId47"/>
    <p:sldId id="5941" r:id="rId48"/>
    <p:sldId id="5928" r:id="rId49"/>
    <p:sldId id="5910" r:id="rId50"/>
    <p:sldId id="5982" r:id="rId51"/>
    <p:sldId id="5983" r:id="rId52"/>
    <p:sldId id="4723" r:id="rId53"/>
    <p:sldId id="4653" r:id="rId54"/>
    <p:sldId id="4499" r:id="rId55"/>
    <p:sldId id="4721" r:id="rId56"/>
    <p:sldId id="4698" r:id="rId57"/>
    <p:sldId id="4699" r:id="rId58"/>
    <p:sldId id="5771" r:id="rId59"/>
    <p:sldId id="4622" r:id="rId60"/>
    <p:sldId id="6000" r:id="rId61"/>
    <p:sldId id="4645" r:id="rId62"/>
    <p:sldId id="5772" r:id="rId63"/>
    <p:sldId id="5773" r:id="rId64"/>
    <p:sldId id="4695" r:id="rId65"/>
    <p:sldId id="4711" r:id="rId66"/>
    <p:sldId id="4718" r:id="rId67"/>
    <p:sldId id="4656" r:id="rId68"/>
    <p:sldId id="4628" r:id="rId69"/>
    <p:sldId id="4631" r:id="rId70"/>
    <p:sldId id="4584" r:id="rId71"/>
    <p:sldId id="4719" r:id="rId72"/>
    <p:sldId id="4703" r:id="rId73"/>
    <p:sldId id="4704" r:id="rId74"/>
    <p:sldId id="5987" r:id="rId75"/>
    <p:sldId id="5938" r:id="rId76"/>
    <p:sldId id="4714" r:id="rId77"/>
    <p:sldId id="4705" r:id="rId78"/>
    <p:sldId id="4606" r:id="rId79"/>
    <p:sldId id="4708" r:id="rId80"/>
    <p:sldId id="4716" r:id="rId81"/>
    <p:sldId id="4659" r:id="rId82"/>
    <p:sldId id="4715" r:id="rId83"/>
    <p:sldId id="4712" r:id="rId84"/>
    <p:sldId id="4696" r:id="rId85"/>
    <p:sldId id="4709" r:id="rId86"/>
    <p:sldId id="4660" r:id="rId87"/>
    <p:sldId id="5932" r:id="rId88"/>
    <p:sldId id="5988" r:id="rId89"/>
    <p:sldId id="4671" r:id="rId90"/>
    <p:sldId id="5817" r:id="rId91"/>
    <p:sldId id="5795" r:id="rId92"/>
    <p:sldId id="5818" r:id="rId93"/>
    <p:sldId id="5859" r:id="rId94"/>
    <p:sldId id="5792" r:id="rId95"/>
    <p:sldId id="5797" r:id="rId96"/>
    <p:sldId id="5798" r:id="rId97"/>
    <p:sldId id="324" r:id="rId98"/>
    <p:sldId id="5805" r:id="rId99"/>
    <p:sldId id="5826" r:id="rId100"/>
    <p:sldId id="431" r:id="rId101"/>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6200"/>
    <a:srgbClr val="8FC56D"/>
    <a:srgbClr val="BCDCA8"/>
    <a:srgbClr val="DBECD0"/>
    <a:srgbClr val="EAF4E4"/>
    <a:srgbClr val="C5E0B4"/>
    <a:srgbClr val="0070C0"/>
    <a:srgbClr val="00B050"/>
    <a:srgbClr val="7030A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03" autoAdjust="0"/>
    <p:restoredTop sz="84520" autoAdjust="0"/>
  </p:normalViewPr>
  <p:slideViewPr>
    <p:cSldViewPr snapToGrid="0" snapToObjects="1">
      <p:cViewPr varScale="1">
        <p:scale>
          <a:sx n="77" d="100"/>
          <a:sy n="77" d="100"/>
        </p:scale>
        <p:origin x="1699" y="43"/>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1" d="100"/>
          <a:sy n="81" d="100"/>
        </p:scale>
        <p:origin x="4024"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5BBE3E-5EF1-3E41-B378-D6D52BB7A53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D917381D-6A83-834C-A925-E27D2ACFF04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E3F6DE4F-B803-104D-AA15-502AFD6126B3}" type="datetimeFigureOut">
              <a:rPr lang="en-US" smtClean="0"/>
              <a:t>6/22/2022</a:t>
            </a:fld>
            <a:endParaRPr lang="en-US"/>
          </a:p>
        </p:txBody>
      </p:sp>
      <p:sp>
        <p:nvSpPr>
          <p:cNvPr id="4" name="Footer Placeholder 3">
            <a:extLst>
              <a:ext uri="{FF2B5EF4-FFF2-40B4-BE49-F238E27FC236}">
                <a16:creationId xmlns:a16="http://schemas.microsoft.com/office/drawing/2014/main" id="{E4B19467-1154-5D45-AACF-AE098BE9AFF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7515F319-D8A4-F846-BB60-91AB7174B4B9}"/>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B2C521E-117D-5D40-BF43-93B079090C91}" type="slidenum">
              <a:rPr lang="en-US" smtClean="0"/>
              <a:t>‹#›</a:t>
            </a:fld>
            <a:endParaRPr lang="en-US"/>
          </a:p>
        </p:txBody>
      </p:sp>
    </p:spTree>
    <p:extLst>
      <p:ext uri="{BB962C8B-B14F-4D97-AF65-F5344CB8AC3E}">
        <p14:creationId xmlns:p14="http://schemas.microsoft.com/office/powerpoint/2010/main" val="2482864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F83C208-645D-C24A-92BE-5C55D93EB607}" type="datetimeFigureOut">
              <a:rPr lang="en-US" smtClean="0"/>
              <a:t>6/21/2022</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47139A41-7A76-1D40-B3BE-29B670EC38FE}" type="slidenum">
              <a:rPr lang="en-US" smtClean="0"/>
              <a:t>‹#›</a:t>
            </a:fld>
            <a:endParaRPr lang="en-US"/>
          </a:p>
        </p:txBody>
      </p:sp>
    </p:spTree>
    <p:extLst>
      <p:ext uri="{BB962C8B-B14F-4D97-AF65-F5344CB8AC3E}">
        <p14:creationId xmlns:p14="http://schemas.microsoft.com/office/powerpoint/2010/main" val="1792454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 am Damla Senol Cali. Today, I'll be presenting our work “SeGraM: A Universal Hardware Accelerator for Genomic Sequence-to-Graph and Sequence-to-Sequence Mapping ". </a:t>
            </a:r>
          </a:p>
        </p:txBody>
      </p:sp>
      <p:sp>
        <p:nvSpPr>
          <p:cNvPr id="4" name="Slide Number Placeholder 3"/>
          <p:cNvSpPr>
            <a:spLocks noGrp="1"/>
          </p:cNvSpPr>
          <p:nvPr>
            <p:ph type="sldNum" sz="quarter" idx="5"/>
          </p:nvPr>
        </p:nvSpPr>
        <p:spPr/>
        <p:txBody>
          <a:bodyPr/>
          <a:lstStyle/>
          <a:p>
            <a:fld id="{47139A41-7A76-1D40-B3BE-29B670EC38FE}" type="slidenum">
              <a:rPr lang="en-US" smtClean="0"/>
              <a:t>1</a:t>
            </a:fld>
            <a:endParaRPr lang="en-US"/>
          </a:p>
        </p:txBody>
      </p:sp>
    </p:spTree>
    <p:extLst>
      <p:ext uri="{BB962C8B-B14F-4D97-AF65-F5344CB8AC3E}">
        <p14:creationId xmlns:p14="http://schemas.microsoft.com/office/powerpoint/2010/main" val="2868403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c911aed8e9_0_6: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endParaRPr/>
          </a:p>
        </p:txBody>
      </p:sp>
      <p:sp>
        <p:nvSpPr>
          <p:cNvPr id="108" name="Google Shape;108;gc911aed8e9_0_6: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6685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c911aed8e9_0_6: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endParaRPr/>
          </a:p>
        </p:txBody>
      </p:sp>
      <p:sp>
        <p:nvSpPr>
          <p:cNvPr id="108" name="Google Shape;108;gc911aed8e9_0_6: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6751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c911aed8e9_0_6: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endParaRPr/>
          </a:p>
        </p:txBody>
      </p:sp>
      <p:sp>
        <p:nvSpPr>
          <p:cNvPr id="108" name="Google Shape;108;gc911aed8e9_0_6: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5608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c911aed8e9_0_6: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pPr algn="l"/>
            <a:r>
              <a:rPr lang="en-US" sz="1900" dirty="0">
                <a:latin typeface="LinLibertineT"/>
              </a:rPr>
              <a:t>With increasing importance and usage of genome graphs, having accurate and efficient tools for mapping genomic sequences to these genome graphs has become crucial. [CLICK]</a:t>
            </a:r>
            <a:endParaRPr dirty="0"/>
          </a:p>
        </p:txBody>
      </p:sp>
      <p:sp>
        <p:nvSpPr>
          <p:cNvPr id="108" name="Google Shape;108;gc911aed8e9_0_6: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1382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900" dirty="0">
                <a:latin typeface="LinLibertineT"/>
              </a:rPr>
              <a:t>Which brings us to seq2graph mapping. </a:t>
            </a:r>
          </a:p>
          <a:p>
            <a:pPr algn="l"/>
            <a:r>
              <a:rPr lang="en-US" sz="1900" dirty="0">
                <a:latin typeface="LinLibertineT"/>
              </a:rPr>
              <a:t>Sequence-to-graph mapping pipeline has [CLICK] two pre-processing and [CLICK] three main steps.</a:t>
            </a:r>
          </a:p>
          <a:p>
            <a:pPr algn="l"/>
            <a:r>
              <a:rPr lang="en-US" sz="1900" dirty="0">
                <a:solidFill>
                  <a:srgbClr val="000000"/>
                </a:solidFill>
                <a:latin typeface="LinLibertineT"/>
              </a:rPr>
              <a:t>[CLICK] The first pre-processing step constructs the genome graph using a linear reference genome and the associated variations for that genome. </a:t>
            </a:r>
          </a:p>
          <a:p>
            <a:pPr algn="l"/>
            <a:r>
              <a:rPr lang="en-US" sz="1900" dirty="0">
                <a:solidFill>
                  <a:srgbClr val="000000"/>
                </a:solidFill>
                <a:latin typeface="LinLibertineT"/>
              </a:rPr>
              <a:t>[CLICK] The second pre-processing step indexes the nodes of the graph. The resulting index is used in the first main step of the pipeline, [CLICK] </a:t>
            </a:r>
            <a:r>
              <a:rPr lang="en-US" sz="1900" dirty="0">
                <a:solidFill>
                  <a:srgbClr val="000000"/>
                </a:solidFill>
                <a:latin typeface="LinLibertineTI"/>
              </a:rPr>
              <a:t>seeding</a:t>
            </a:r>
            <a:r>
              <a:rPr lang="en-US" sz="1900" dirty="0">
                <a:solidFill>
                  <a:srgbClr val="000000"/>
                </a:solidFill>
                <a:latin typeface="LinLibertineT"/>
              </a:rPr>
              <a:t>, which aims to find seed matches between the query read and a region of the graph. </a:t>
            </a:r>
          </a:p>
          <a:p>
            <a:pPr algn="l"/>
            <a:r>
              <a:rPr lang="en-US" sz="1900" dirty="0">
                <a:solidFill>
                  <a:srgbClr val="000000"/>
                </a:solidFill>
                <a:latin typeface="LinLibertineT"/>
              </a:rPr>
              <a:t>[CLICK] After optionally filtering these seed matches with a </a:t>
            </a:r>
            <a:r>
              <a:rPr lang="en-US" sz="1900" dirty="0">
                <a:solidFill>
                  <a:srgbClr val="000000"/>
                </a:solidFill>
                <a:latin typeface="LinLibertineTI"/>
              </a:rPr>
              <a:t>filtering</a:t>
            </a:r>
            <a:r>
              <a:rPr lang="en-US" sz="1900" dirty="0">
                <a:solidFill>
                  <a:srgbClr val="000000"/>
                </a:solidFill>
                <a:latin typeface="LinLibertineT"/>
              </a:rPr>
              <a:t>, </a:t>
            </a:r>
            <a:r>
              <a:rPr lang="en-US" sz="1900" dirty="0">
                <a:solidFill>
                  <a:srgbClr val="000000"/>
                </a:solidFill>
                <a:latin typeface="LinLibertineTI"/>
              </a:rPr>
              <a:t>chaining</a:t>
            </a:r>
            <a:r>
              <a:rPr lang="en-US" sz="1900" dirty="0">
                <a:solidFill>
                  <a:srgbClr val="000000"/>
                </a:solidFill>
                <a:latin typeface="LinLibertineT"/>
              </a:rPr>
              <a:t>, or </a:t>
            </a:r>
            <a:r>
              <a:rPr lang="en-US" sz="1900" dirty="0">
                <a:solidFill>
                  <a:srgbClr val="000000"/>
                </a:solidFill>
                <a:latin typeface="LinLibertineTI"/>
              </a:rPr>
              <a:t>clustering s</a:t>
            </a:r>
            <a:r>
              <a:rPr lang="en-US" sz="1900" dirty="0">
                <a:solidFill>
                  <a:srgbClr val="000000"/>
                </a:solidFill>
                <a:latin typeface="LinLibertineT"/>
              </a:rPr>
              <a:t>tep, [CLICK] </a:t>
            </a:r>
            <a:r>
              <a:rPr lang="en-US" sz="1900" dirty="0">
                <a:solidFill>
                  <a:srgbClr val="000000"/>
                </a:solidFill>
                <a:latin typeface="LinLibertineTI"/>
              </a:rPr>
              <a:t>alignment </a:t>
            </a:r>
            <a:r>
              <a:rPr lang="en-US" sz="1900" dirty="0">
                <a:solidFill>
                  <a:srgbClr val="000000"/>
                </a:solidFill>
                <a:latin typeface="LinLibertineT"/>
              </a:rPr>
              <a:t>is performed between all of the non-filtered seed locations within the graph and the query read to find the optimal alignment. Alignment is the most expensive step of the pipeline, so let’s look at it in detail.</a:t>
            </a:r>
            <a:endParaRPr lang="en-US" dirty="0"/>
          </a:p>
        </p:txBody>
      </p:sp>
      <p:sp>
        <p:nvSpPr>
          <p:cNvPr id="4" name="Slide Number Placeholder 3"/>
          <p:cNvSpPr>
            <a:spLocks noGrp="1"/>
          </p:cNvSpPr>
          <p:nvPr>
            <p:ph type="sldNum" sz="quarter" idx="5"/>
          </p:nvPr>
        </p:nvSpPr>
        <p:spPr/>
        <p:txBody>
          <a:bodyPr/>
          <a:lstStyle/>
          <a:p>
            <a:fld id="{47139A41-7A76-1D40-B3BE-29B670EC38FE}" type="slidenum">
              <a:rPr lang="en-US" smtClean="0"/>
              <a:t>14</a:t>
            </a:fld>
            <a:endParaRPr lang="en-US"/>
          </a:p>
        </p:txBody>
      </p:sp>
    </p:spTree>
    <p:extLst>
      <p:ext uri="{BB962C8B-B14F-4D97-AF65-F5344CB8AC3E}">
        <p14:creationId xmlns:p14="http://schemas.microsoft.com/office/powerpoint/2010/main" val="3807332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900" dirty="0">
                <a:latin typeface="LinLibertineT"/>
              </a:rPr>
              <a:t>[CLICK] Traditional sequence-to-sequence (S2S) alignment typically employs DP-based algorithms with quadratic time and space complexity.</a:t>
            </a:r>
          </a:p>
          <a:p>
            <a:pPr algn="l"/>
            <a:r>
              <a:rPr lang="en-US" sz="1900" dirty="0">
                <a:latin typeface="LinLibertineT"/>
              </a:rPr>
              <a:t>A DP-based algorithm operates on a table, where each column of the table corresponds to a reference character, and each row of the table corresponds to a query read character.</a:t>
            </a:r>
          </a:p>
          <a:p>
            <a:pPr algn="l"/>
            <a:r>
              <a:rPr lang="en-US" sz="1900" dirty="0">
                <a:latin typeface="LinLibertineT"/>
              </a:rPr>
              <a:t>[HIGHLIGHT] In S2S alignment, a new cell in the table is determined with simple rules from 3 of its neighbor cells.</a:t>
            </a:r>
          </a:p>
        </p:txBody>
      </p:sp>
      <p:sp>
        <p:nvSpPr>
          <p:cNvPr id="4" name="Slide Number Placeholder 3"/>
          <p:cNvSpPr>
            <a:spLocks noGrp="1"/>
          </p:cNvSpPr>
          <p:nvPr>
            <p:ph type="sldNum" sz="quarter" idx="5"/>
          </p:nvPr>
        </p:nvSpPr>
        <p:spPr/>
        <p:txBody>
          <a:bodyPr/>
          <a:lstStyle/>
          <a:p>
            <a:fld id="{47139A41-7A76-1D40-B3BE-29B670EC38FE}" type="slidenum">
              <a:rPr lang="en-US" smtClean="0"/>
              <a:t>15</a:t>
            </a:fld>
            <a:endParaRPr lang="en-US"/>
          </a:p>
        </p:txBody>
      </p:sp>
    </p:spTree>
    <p:extLst>
      <p:ext uri="{BB962C8B-B14F-4D97-AF65-F5344CB8AC3E}">
        <p14:creationId xmlns:p14="http://schemas.microsoft.com/office/powerpoint/2010/main" val="2322536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900" dirty="0">
                <a:latin typeface="LinLibertineT"/>
              </a:rPr>
              <a:t>[CLICK] In contrast to S2S alignment, S2G alignment must incorporate non-neighboring characters as well whenever there is an edge (i.e., </a:t>
            </a:r>
            <a:r>
              <a:rPr lang="en-US" sz="1900" dirty="0">
                <a:latin typeface="LinLibertineTI"/>
              </a:rPr>
              <a:t>hop</a:t>
            </a:r>
            <a:r>
              <a:rPr lang="en-US" sz="1900" dirty="0">
                <a:latin typeface="LinLibertineT"/>
              </a:rPr>
              <a:t>) from the non-neighboring character to the current character. [HIGHLIGHT] For example, when computing the green-shaded cell, we need information from </a:t>
            </a:r>
            <a:r>
              <a:rPr lang="en-US" sz="1900" dirty="0">
                <a:latin typeface="LinLibertineTI"/>
              </a:rPr>
              <a:t>all </a:t>
            </a:r>
            <a:r>
              <a:rPr lang="en-US" sz="1900" dirty="0">
                <a:latin typeface="LinLibertineT"/>
              </a:rPr>
              <a:t>of the light green-shaded cells.</a:t>
            </a:r>
          </a:p>
          <a:p>
            <a:pPr algn="l"/>
            <a:r>
              <a:rPr lang="en-US" sz="1900" dirty="0">
                <a:latin typeface="LinLibertineT"/>
              </a:rPr>
              <a:t>=======================================================================================================</a:t>
            </a:r>
          </a:p>
          <a:p>
            <a:pPr algn="l"/>
            <a:r>
              <a:rPr lang="en-US" sz="2600" dirty="0">
                <a:latin typeface="LinLibertineT"/>
              </a:rPr>
              <a:t>Even though sequence-to-sequence mapping is a well-studied problem, given the additional complexities and overheads of processing a genome graph instead of a linear reference genome, sequence-to-graph mapping is a more difficult computational problem with a smaller number of practical software tools currently available.</a:t>
            </a:r>
            <a:endParaRPr lang="en-US" sz="2600" dirty="0"/>
          </a:p>
        </p:txBody>
      </p:sp>
      <p:sp>
        <p:nvSpPr>
          <p:cNvPr id="4" name="Slide Number Placeholder 3"/>
          <p:cNvSpPr>
            <a:spLocks noGrp="1"/>
          </p:cNvSpPr>
          <p:nvPr>
            <p:ph type="sldNum" sz="quarter" idx="5"/>
          </p:nvPr>
        </p:nvSpPr>
        <p:spPr/>
        <p:txBody>
          <a:bodyPr/>
          <a:lstStyle/>
          <a:p>
            <a:fld id="{47139A41-7A76-1D40-B3BE-29B670EC38FE}" type="slidenum">
              <a:rPr lang="en-US" smtClean="0"/>
              <a:t>16</a:t>
            </a:fld>
            <a:endParaRPr lang="en-US"/>
          </a:p>
        </p:txBody>
      </p:sp>
    </p:spTree>
    <p:extLst>
      <p:ext uri="{BB962C8B-B14F-4D97-AF65-F5344CB8AC3E}">
        <p14:creationId xmlns:p14="http://schemas.microsoft.com/office/powerpoint/2010/main" val="1738939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d121dd48d8_38_114:notes"/>
          <p:cNvSpPr txBox="1">
            <a:spLocks noGrp="1"/>
          </p:cNvSpPr>
          <p:nvPr>
            <p:ph type="body" idx="1"/>
          </p:nvPr>
        </p:nvSpPr>
        <p:spPr>
          <a:xfrm>
            <a:off x="731520" y="4620578"/>
            <a:ext cx="5852160" cy="3780630"/>
          </a:xfrm>
          <a:prstGeom prst="rect">
            <a:avLst/>
          </a:prstGeom>
        </p:spPr>
        <p:txBody>
          <a:bodyPr spcFirstLastPara="1" wrap="square" lIns="96645" tIns="96645" rIns="96645" bIns="96645" anchor="t" anchorCtr="0">
            <a:noAutofit/>
          </a:bodyPr>
          <a:lstStyle/>
          <a:p>
            <a:pPr algn="l"/>
            <a:r>
              <a:rPr lang="en-US" sz="1900" dirty="0">
                <a:latin typeface="LinLibertineT"/>
              </a:rPr>
              <a:t>In order to further understand the performance bottlenecks of the state-of-the-art sequence-to-graph mapping tools, we rigorously analyze two such tools, </a:t>
            </a:r>
            <a:r>
              <a:rPr lang="en-US" sz="1900" dirty="0" err="1">
                <a:latin typeface="LinLibertineT"/>
              </a:rPr>
              <a:t>GraphAligner</a:t>
            </a:r>
            <a:r>
              <a:rPr lang="en-US" sz="1900" dirty="0">
                <a:latin typeface="LinLibertineT"/>
              </a:rPr>
              <a:t> [61] and vg [36], and we make four key observations.</a:t>
            </a:r>
          </a:p>
          <a:p>
            <a:pPr algn="l"/>
            <a:r>
              <a:rPr lang="en-US" sz="1900" dirty="0">
                <a:latin typeface="LinLibertineT"/>
              </a:rPr>
              <a:t>[CLICK] (1) Among the three online steps of the read mapping pipeline alignment </a:t>
            </a:r>
            <a:r>
              <a:rPr lang="en-US" sz="1900" dirty="0" err="1">
                <a:latin typeface="LinLibertineT"/>
              </a:rPr>
              <a:t>i</a:t>
            </a:r>
            <a:r>
              <a:rPr lang="en-US" sz="1900" dirty="0">
                <a:latin typeface="LinLibertineT"/>
              </a:rPr>
              <a:t>) constitutes majority of the end-to-end execution of sequence-to-graph mapping, and ii) is even more expensive than its counterpart in the traditional read mapping pipeline.</a:t>
            </a:r>
          </a:p>
          <a:p>
            <a:pPr algn="l"/>
            <a:r>
              <a:rPr lang="en-US" sz="1900" dirty="0">
                <a:latin typeface="LinLibertineT"/>
              </a:rPr>
              <a:t>[CLICK] (2) Alignment suffers from high cache miss rates, due to the high amount of internal data that is generated and reused during this step. </a:t>
            </a:r>
          </a:p>
          <a:p>
            <a:pPr algn="l"/>
            <a:r>
              <a:rPr lang="en-US" sz="1900" dirty="0">
                <a:latin typeface="LinLibertineT"/>
              </a:rPr>
              <a:t>[CLICK} (3) Seeding suffers from the main memory (DRAM) latency bottleneck, due to the high number of irregular memory accesses. </a:t>
            </a:r>
          </a:p>
          <a:p>
            <a:pPr algn="l"/>
            <a:r>
              <a:rPr lang="en-US" sz="1900" dirty="0">
                <a:latin typeface="LinLibertineT"/>
              </a:rPr>
              <a:t>[CLICK] (4) Both state-of-the-art tools scale </a:t>
            </a:r>
            <a:r>
              <a:rPr lang="en-US" sz="1900" dirty="0" err="1">
                <a:latin typeface="LinLibertineT"/>
              </a:rPr>
              <a:t>sublinearly</a:t>
            </a:r>
            <a:r>
              <a:rPr lang="en-US" sz="1900" dirty="0">
                <a:latin typeface="LinLibertineT"/>
              </a:rPr>
              <a:t> as thread count increases, wasting available thread-level parallelism in hardware. </a:t>
            </a:r>
          </a:p>
          <a:p>
            <a:pPr algn="l"/>
            <a:r>
              <a:rPr lang="en-US" sz="1900" dirty="0">
                <a:latin typeface="LinLibertineT"/>
              </a:rPr>
              <a:t>[CLICK] We also investigate the existing HW accelerators. It is important to note that there is no existing hardware accelerator for sequence-to-graph mapping or alignment problems.</a:t>
            </a:r>
          </a:p>
          <a:p>
            <a:pPr algn="l"/>
            <a:r>
              <a:rPr lang="en-US" sz="1900" dirty="0">
                <a:latin typeface="LinLibertineT"/>
              </a:rPr>
              <a:t>[CLICK] Even though there are several hardware accelerators designed to alleviate bottlenecks in several steps of traditional sequence-to-sequence (S2S) mapping, none of these</a:t>
            </a:r>
          </a:p>
          <a:p>
            <a:pPr algn="l"/>
            <a:r>
              <a:rPr lang="en-US" sz="1900" dirty="0">
                <a:latin typeface="LinLibertineT"/>
              </a:rPr>
              <a:t>designs can be directly employed for the sequence-to-graph (S2G) mapping problem. This is because S2S mapping is a special case of S2G mapping, where all nodes have only one incoming edge. Existing accelerators are limited to </a:t>
            </a:r>
            <a:r>
              <a:rPr lang="en-US" sz="1900" dirty="0">
                <a:latin typeface="LinLibertineTI"/>
              </a:rPr>
              <a:t>only </a:t>
            </a:r>
            <a:r>
              <a:rPr lang="en-US" sz="1900" dirty="0">
                <a:latin typeface="LinLibertineT"/>
              </a:rPr>
              <a:t>this special case, and are unsuitable for the more general S2G mapping problem, where we also need to consider multiple edges (i.e., hops) that a node can have.</a:t>
            </a:r>
          </a:p>
          <a:p>
            <a:pPr algn="l"/>
            <a:r>
              <a:rPr lang="en-US" sz="1900" dirty="0">
                <a:latin typeface="LinLibertineT"/>
              </a:rPr>
              <a:t>[CLICK] We also look at the possibility of exploiting existing several graph accelerators. While existing graph accelerators could potentially be customized to help the seeding step of the sequence-to-graph mapping pipeline, they are unable to handle the major bottleneck of sequence-to-graph mapping, which is alignment. Alignment is not a graph traversal workload, and instead is an expensive bitvector-based or DP-based computational problem.</a:t>
            </a:r>
          </a:p>
          <a:p>
            <a:pPr algn="l"/>
            <a:endParaRPr lang="en-US" sz="1900" dirty="0">
              <a:latin typeface="LinLibertineT"/>
            </a:endParaRPr>
          </a:p>
          <a:p>
            <a:pPr algn="l"/>
            <a:r>
              <a:rPr lang="en-US" sz="1900" dirty="0">
                <a:latin typeface="LinLibertineT"/>
              </a:rPr>
              <a:t>Thus, we need to have a specialized, balanced, and scalable design for compute units, on-chip memory, and main memory accesses for both the seeding and alignment steps of sequence-to-graph mapping.</a:t>
            </a:r>
          </a:p>
        </p:txBody>
      </p:sp>
      <p:sp>
        <p:nvSpPr>
          <p:cNvPr id="688" name="Google Shape;688;gd121dd48d8_38_114: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4963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this end, we propose SeGraM…</a:t>
            </a:r>
          </a:p>
        </p:txBody>
      </p:sp>
      <p:sp>
        <p:nvSpPr>
          <p:cNvPr id="4" name="Slide Number Placeholder 3"/>
          <p:cNvSpPr>
            <a:spLocks noGrp="1"/>
          </p:cNvSpPr>
          <p:nvPr>
            <p:ph type="sldNum" sz="quarter" idx="5"/>
          </p:nvPr>
        </p:nvSpPr>
        <p:spPr/>
        <p:txBody>
          <a:bodyPr/>
          <a:lstStyle/>
          <a:p>
            <a:fld id="{47139A41-7A76-1D40-B3BE-29B670EC38FE}" type="slidenum">
              <a:rPr lang="en-US" smtClean="0"/>
              <a:t>18</a:t>
            </a:fld>
            <a:endParaRPr lang="en-US"/>
          </a:p>
        </p:txBody>
      </p:sp>
    </p:spTree>
    <p:extLst>
      <p:ext uri="{BB962C8B-B14F-4D97-AF65-F5344CB8AC3E}">
        <p14:creationId xmlns:p14="http://schemas.microsoft.com/office/powerpoint/2010/main" val="3238529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900" dirty="0">
                <a:latin typeface="LinLibertineT"/>
              </a:rPr>
              <a:t>[CLICK] the first </a:t>
            </a:r>
            <a:r>
              <a:rPr lang="en-US" sz="1900" dirty="0">
                <a:latin typeface="LinLibertineTI"/>
              </a:rPr>
              <a:t>universal genomic mapping accelerator </a:t>
            </a:r>
            <a:r>
              <a:rPr lang="en-US" sz="1900" dirty="0">
                <a:latin typeface="LinLibertineT"/>
              </a:rPr>
              <a:t>that can support both sequence-to-graph mapping and sequence-to-sequence mapping, for both short and</a:t>
            </a:r>
          </a:p>
          <a:p>
            <a:pPr algn="l"/>
            <a:r>
              <a:rPr lang="en-US" sz="1900" dirty="0">
                <a:latin typeface="LinLibertineT"/>
              </a:rPr>
              <a:t>long reads. </a:t>
            </a:r>
          </a:p>
          <a:p>
            <a:pPr algn="l"/>
            <a:r>
              <a:rPr lang="en-US" sz="1900" dirty="0">
                <a:latin typeface="LinLibertineT"/>
              </a:rPr>
              <a:t>[CLICK] To our knowledge, SeGraM is the first algorithm/hardware co-design for accelerating sequence-to-graph mapping.</a:t>
            </a:r>
            <a:endParaRPr lang="en-US" sz="1300" dirty="0"/>
          </a:p>
          <a:p>
            <a:pPr algn="l"/>
            <a:r>
              <a:rPr lang="en-US" sz="1900" dirty="0">
                <a:latin typeface="LinLibertineT"/>
              </a:rPr>
              <a:t>[CLICK] We base SeGraM upon a minimizer-based seeding algorithm and we propose a novel bitvector-based alignment algorithm for sequence-to-graph alignment. </a:t>
            </a:r>
          </a:p>
          <a:p>
            <a:pPr defTabSz="966612">
              <a:defRPr/>
            </a:pPr>
            <a:r>
              <a:rPr lang="en-US" sz="1900" dirty="0"/>
              <a:t>[CLICK] these cover the algorithmic contributions of SeGraM</a:t>
            </a:r>
          </a:p>
          <a:p>
            <a:pPr algn="l"/>
            <a:r>
              <a:rPr lang="en-US" sz="1900" dirty="0">
                <a:latin typeface="LinLibertineT"/>
              </a:rPr>
              <a:t>[CLICK] We </a:t>
            </a:r>
            <a:r>
              <a:rPr lang="en-US" sz="1900" dirty="0">
                <a:latin typeface="LinLibertineTI"/>
              </a:rPr>
              <a:t>co-design </a:t>
            </a:r>
            <a:r>
              <a:rPr lang="en-US" sz="1900" dirty="0">
                <a:latin typeface="LinLibertineT"/>
              </a:rPr>
              <a:t>both algorithms with high-performance, scalable, and efficient hardware accelerators.</a:t>
            </a:r>
          </a:p>
          <a:p>
            <a:pPr algn="l"/>
            <a:r>
              <a:rPr lang="en-US" sz="1300" dirty="0"/>
              <a:t>[CLICK] and this covers the hardware-level contributions of SeGraM</a:t>
            </a:r>
          </a:p>
          <a:p>
            <a:pPr defTabSz="966612">
              <a:defRPr/>
            </a:pPr>
            <a:endParaRPr lang="en-US" dirty="0"/>
          </a:p>
          <a:p>
            <a:pPr defTabSz="966612">
              <a:defRPr/>
            </a:pPr>
            <a:endParaRPr lang="en-US" dirty="0"/>
          </a:p>
          <a:p>
            <a:pPr defTabSz="966612">
              <a:defRPr/>
            </a:pPr>
            <a:endParaRPr lang="en-US" dirty="0"/>
          </a:p>
        </p:txBody>
      </p:sp>
      <p:sp>
        <p:nvSpPr>
          <p:cNvPr id="4" name="Slide Number Placeholder 3"/>
          <p:cNvSpPr>
            <a:spLocks noGrp="1"/>
          </p:cNvSpPr>
          <p:nvPr>
            <p:ph type="sldNum" sz="quarter" idx="5"/>
          </p:nvPr>
        </p:nvSpPr>
        <p:spPr/>
        <p:txBody>
          <a:bodyPr/>
          <a:lstStyle/>
          <a:p>
            <a:fld id="{47139A41-7A76-1D40-B3BE-29B670EC38FE}" type="slidenum">
              <a:rPr lang="en-US" smtClean="0"/>
              <a:t>19</a:t>
            </a:fld>
            <a:endParaRPr lang="en-US"/>
          </a:p>
        </p:txBody>
      </p:sp>
    </p:spTree>
    <p:extLst>
      <p:ext uri="{BB962C8B-B14F-4D97-AF65-F5344CB8AC3E}">
        <p14:creationId xmlns:p14="http://schemas.microsoft.com/office/powerpoint/2010/main" val="3615929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[CLICK] Genome sequencing, which enables us to determine the DNA sequence of an organism, [CLICK] plays a pivotal role in areas such as personalized medicine, outbreak tracing (like COVID-19), and the understanding of evolution. </a:t>
            </a:r>
            <a:endParaRPr lang="en-US" dirty="0"/>
          </a:p>
          <a:p>
            <a:pPr defTabSz="966612">
              <a:defRPr/>
            </a:pPr>
            <a:r>
              <a:rPr lang="en-US" sz="1300" dirty="0"/>
              <a:t>[CLICK] </a:t>
            </a:r>
            <a:r>
              <a:rPr lang="en-US" dirty="0"/>
              <a:t>Modern genome sequencing machines </a:t>
            </a:r>
            <a:r>
              <a:rPr lang="en-US" sz="1300" dirty="0"/>
              <a:t>extract </a:t>
            </a:r>
            <a:r>
              <a:rPr lang="en-US" sz="1300" dirty="0">
                <a:solidFill>
                  <a:srgbClr val="C00000"/>
                </a:solidFill>
              </a:rPr>
              <a:t>small randomized fragments </a:t>
            </a:r>
            <a:r>
              <a:rPr lang="en-US" sz="1300" dirty="0"/>
              <a:t>of the original DNA sequence, which we call </a:t>
            </a:r>
            <a:r>
              <a:rPr lang="en-US" sz="1300" i="1" dirty="0"/>
              <a:t>reads.</a:t>
            </a:r>
          </a:p>
          <a:p>
            <a:pPr defTabSz="966612">
              <a:defRPr/>
            </a:pPr>
            <a:r>
              <a:rPr lang="en-US" sz="1300" dirty="0"/>
              <a:t>[CLICK] State-of-the-art sequencing machines produce either short reads or long reads</a:t>
            </a:r>
            <a:endParaRPr lang="en-US" sz="1300" i="1" dirty="0"/>
          </a:p>
        </p:txBody>
      </p:sp>
      <p:sp>
        <p:nvSpPr>
          <p:cNvPr id="4" name="Slide Number Placeholder 3"/>
          <p:cNvSpPr>
            <a:spLocks noGrp="1"/>
          </p:cNvSpPr>
          <p:nvPr>
            <p:ph type="sldNum" sz="quarter" idx="5"/>
          </p:nvPr>
        </p:nvSpPr>
        <p:spPr/>
        <p:txBody>
          <a:bodyPr/>
          <a:lstStyle/>
          <a:p>
            <a:fld id="{47139A41-7A76-1D40-B3BE-29B670EC38FE}" type="slidenum">
              <a:rPr lang="en-US" smtClean="0"/>
              <a:t>2</a:t>
            </a:fld>
            <a:endParaRPr lang="en-US"/>
          </a:p>
        </p:txBody>
      </p:sp>
    </p:spTree>
    <p:extLst>
      <p:ext uri="{BB962C8B-B14F-4D97-AF65-F5344CB8AC3E}">
        <p14:creationId xmlns:p14="http://schemas.microsoft.com/office/powerpoint/2010/main" val="383296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d121dd48d8_38_21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d121dd48d8_38_21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algn="l"/>
            <a:r>
              <a:rPr lang="en-US" sz="1900" dirty="0">
                <a:latin typeface="LinLibertineT"/>
              </a:rPr>
              <a:t>A SeGraM accelerator consists of two main components:</a:t>
            </a:r>
          </a:p>
          <a:p>
            <a:pPr algn="l"/>
            <a:r>
              <a:rPr lang="en-US" sz="1900" dirty="0">
                <a:latin typeface="LinLibertineT"/>
              </a:rPr>
              <a:t>[CLICK] MinSeed (MS), which is responsible for the seeding step and it is the first hardware accelerator for minimizer-based seeding, and second component is</a:t>
            </a:r>
          </a:p>
          <a:p>
            <a:pPr algn="l"/>
            <a:r>
              <a:rPr lang="en-US" sz="1900" dirty="0">
                <a:latin typeface="LinLibertineT"/>
              </a:rPr>
              <a:t>[CLICK] (2) BitAlign (BA), which is responsible for the alignment step and it is the first hardware accelerator for sequence-to-graph alignment.</a:t>
            </a:r>
            <a:endParaRPr dirty="0"/>
          </a:p>
        </p:txBody>
      </p:sp>
    </p:spTree>
    <p:extLst>
      <p:ext uri="{BB962C8B-B14F-4D97-AF65-F5344CB8AC3E}">
        <p14:creationId xmlns:p14="http://schemas.microsoft.com/office/powerpoint/2010/main" val="1015703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d121dd48d8_38_21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d121dd48d8_38_21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algn="l"/>
            <a:r>
              <a:rPr lang="en-US" sz="1900" dirty="0">
                <a:latin typeface="LinLibertineT"/>
              </a:rPr>
              <a:t>Let’s look at the overview of our hardware design.</a:t>
            </a:r>
          </a:p>
          <a:p>
            <a:pPr algn="l"/>
            <a:r>
              <a:rPr lang="en-US" sz="1900" dirty="0">
                <a:latin typeface="LinLibertineT"/>
              </a:rPr>
              <a:t>[CLICK] Before SeGraM execution starts, as pre-processing steps, we (1) generate each chromosome’s graph structure, (2) index each graph’s nodes, and (3) pre-load both the resulting graph and hash table index into the main memory. Both the graph and its index are static data structures that can be generated </a:t>
            </a:r>
            <a:r>
              <a:rPr lang="en-US" sz="1900" dirty="0">
                <a:latin typeface="LinLibertineTI"/>
              </a:rPr>
              <a:t>only once </a:t>
            </a:r>
            <a:r>
              <a:rPr lang="en-US" sz="1900" dirty="0">
                <a:latin typeface="LinLibertineT"/>
              </a:rPr>
              <a:t>and reused for multiple mapping executions.</a:t>
            </a:r>
          </a:p>
          <a:p>
            <a:pPr algn="l"/>
            <a:r>
              <a:rPr lang="en-US" sz="1900" dirty="0">
                <a:solidFill>
                  <a:srgbClr val="000000"/>
                </a:solidFill>
                <a:latin typeface="LinLibertineT"/>
              </a:rPr>
              <a:t>[CLICK] SeGraM execution starts when the query read is streamed from the host and MinSeed writes it to the </a:t>
            </a:r>
            <a:r>
              <a:rPr lang="en-US" sz="1900" dirty="0">
                <a:solidFill>
                  <a:srgbClr val="000000"/>
                </a:solidFill>
                <a:latin typeface="LinLibertineTI"/>
              </a:rPr>
              <a:t>read scratchpad </a:t>
            </a:r>
            <a:r>
              <a:rPr lang="en-US" sz="1900" dirty="0">
                <a:solidFill>
                  <a:srgbClr val="000000"/>
                </a:solidFill>
                <a:latin typeface="LinLibertineT"/>
              </a:rPr>
              <a:t>( </a:t>
            </a:r>
            <a:r>
              <a:rPr lang="en-US" sz="1900" dirty="0">
                <a:solidFill>
                  <a:srgbClr val="FFFFFF"/>
                </a:solidFill>
                <a:latin typeface="LinLibertineT"/>
              </a:rPr>
              <a:t>1 </a:t>
            </a:r>
            <a:r>
              <a:rPr lang="en-US" sz="1900" dirty="0">
                <a:solidFill>
                  <a:srgbClr val="000000"/>
                </a:solidFill>
                <a:latin typeface="LinLibertineT"/>
              </a:rPr>
              <a:t>). </a:t>
            </a:r>
          </a:p>
          <a:p>
            <a:pPr algn="l"/>
            <a:r>
              <a:rPr lang="en-US" sz="1900" dirty="0">
                <a:solidFill>
                  <a:srgbClr val="000000"/>
                </a:solidFill>
                <a:latin typeface="LinLibertineT"/>
              </a:rPr>
              <a:t>[CLICK] Using all of the </a:t>
            </a:r>
            <a:r>
              <a:rPr lang="en-US" sz="1900" dirty="0">
                <a:solidFill>
                  <a:srgbClr val="000000"/>
                </a:solidFill>
                <a:latin typeface="LinLibertineTI"/>
              </a:rPr>
              <a:t>k</a:t>
            </a:r>
            <a:r>
              <a:rPr lang="en-US" sz="1900" dirty="0">
                <a:solidFill>
                  <a:srgbClr val="000000"/>
                </a:solidFill>
                <a:latin typeface="LinLibertineT"/>
              </a:rPr>
              <a:t>-length subsequences (i.e., </a:t>
            </a:r>
            <a:r>
              <a:rPr lang="en-US" sz="1900" dirty="0">
                <a:solidFill>
                  <a:srgbClr val="000000"/>
                </a:solidFill>
                <a:latin typeface="LinLibertineTI"/>
              </a:rPr>
              <a:t>k-</a:t>
            </a:r>
            <a:r>
              <a:rPr lang="en-US" sz="1900" dirty="0" err="1">
                <a:solidFill>
                  <a:srgbClr val="000000"/>
                </a:solidFill>
                <a:latin typeface="LinLibertineTI"/>
              </a:rPr>
              <a:t>mers</a:t>
            </a:r>
            <a:r>
              <a:rPr lang="en-US" sz="1900" dirty="0">
                <a:solidFill>
                  <a:srgbClr val="000000"/>
                </a:solidFill>
                <a:latin typeface="LinLibertineT"/>
              </a:rPr>
              <a:t>) of the query read, [CLICK] MinSeed finds the minimum representative set of these k-</a:t>
            </a:r>
            <a:r>
              <a:rPr lang="en-US" sz="1900" dirty="0" err="1">
                <a:solidFill>
                  <a:srgbClr val="000000"/>
                </a:solidFill>
                <a:latin typeface="LinLibertineT"/>
              </a:rPr>
              <a:t>mers</a:t>
            </a:r>
            <a:r>
              <a:rPr lang="en-US" sz="1900" dirty="0">
                <a:solidFill>
                  <a:srgbClr val="000000"/>
                </a:solidFill>
                <a:latin typeface="LinLibertineT"/>
              </a:rPr>
              <a:t> (i.e., </a:t>
            </a:r>
            <a:r>
              <a:rPr lang="en-US" sz="1900" dirty="0">
                <a:solidFill>
                  <a:srgbClr val="000000"/>
                </a:solidFill>
                <a:latin typeface="LinLibertineTI"/>
              </a:rPr>
              <a:t>minimizers</a:t>
            </a:r>
            <a:r>
              <a:rPr lang="en-US" sz="1900" dirty="0">
                <a:solidFill>
                  <a:srgbClr val="000000"/>
                </a:solidFill>
                <a:latin typeface="LinLibertineT"/>
              </a:rPr>
              <a:t>) according to a scoring mechanism and [CLICK] writes them to the </a:t>
            </a:r>
            <a:r>
              <a:rPr lang="en-US" sz="1900" dirty="0">
                <a:solidFill>
                  <a:srgbClr val="000000"/>
                </a:solidFill>
                <a:latin typeface="LinLibertineTI"/>
              </a:rPr>
              <a:t>minimizer scratchpad </a:t>
            </a:r>
            <a:r>
              <a:rPr lang="en-US" sz="1900" dirty="0">
                <a:solidFill>
                  <a:srgbClr val="000000"/>
                </a:solidFill>
                <a:latin typeface="LinLibertineT"/>
              </a:rPr>
              <a:t>( </a:t>
            </a:r>
            <a:r>
              <a:rPr lang="en-US" sz="1900" dirty="0">
                <a:solidFill>
                  <a:srgbClr val="FFFFFF"/>
                </a:solidFill>
                <a:latin typeface="LinLibertineT"/>
              </a:rPr>
              <a:t>2 </a:t>
            </a:r>
            <a:r>
              <a:rPr lang="en-US" sz="1900" dirty="0">
                <a:solidFill>
                  <a:srgbClr val="000000"/>
                </a:solidFill>
                <a:latin typeface="LinLibertineT"/>
              </a:rPr>
              <a:t>). </a:t>
            </a:r>
          </a:p>
          <a:p>
            <a:pPr algn="l"/>
            <a:r>
              <a:rPr lang="en-US" sz="1900" dirty="0">
                <a:solidFill>
                  <a:srgbClr val="000000"/>
                </a:solidFill>
                <a:latin typeface="LinLibertineT"/>
              </a:rPr>
              <a:t>[CLICK] For each minimizer, MinSeed fetches its occurrence frequency from the hash table in main memory ( </a:t>
            </a:r>
            <a:r>
              <a:rPr lang="en-US" sz="1900" dirty="0">
                <a:solidFill>
                  <a:srgbClr val="FFFFFF"/>
                </a:solidFill>
                <a:latin typeface="LinLibertineT"/>
              </a:rPr>
              <a:t>3 </a:t>
            </a:r>
            <a:r>
              <a:rPr lang="en-US" sz="1900" dirty="0">
                <a:solidFill>
                  <a:srgbClr val="000000"/>
                </a:solidFill>
                <a:latin typeface="LinLibertineT"/>
              </a:rPr>
              <a:t>) and [CLICK] filters out each minimizer whose occurrence frequency is above a user-defined threshold ( </a:t>
            </a:r>
            <a:r>
              <a:rPr lang="en-US" sz="1900" dirty="0">
                <a:solidFill>
                  <a:srgbClr val="FFFFFF"/>
                </a:solidFill>
                <a:latin typeface="LinLibertineT"/>
              </a:rPr>
              <a:t>4 </a:t>
            </a:r>
            <a:r>
              <a:rPr lang="en-US" sz="1900" dirty="0">
                <a:solidFill>
                  <a:srgbClr val="000000"/>
                </a:solidFill>
                <a:latin typeface="LinLibertineT"/>
              </a:rPr>
              <a:t>). We aim to select the least frequent minimizers and filter out the most frequent minimizers such that we minimize the number of seed locations to be considered for the expensive alignment step. </a:t>
            </a:r>
          </a:p>
          <a:p>
            <a:pPr algn="l"/>
            <a:r>
              <a:rPr lang="en-US" sz="1900" dirty="0">
                <a:solidFill>
                  <a:srgbClr val="000000"/>
                </a:solidFill>
                <a:latin typeface="LinLibertineT"/>
              </a:rPr>
              <a:t>[CLICK] Next, MinSeed fetches the seed locations of the remaining minimizers from main memory, and writes them to the </a:t>
            </a:r>
            <a:r>
              <a:rPr lang="en-US" sz="1900" dirty="0">
                <a:solidFill>
                  <a:srgbClr val="000000"/>
                </a:solidFill>
                <a:latin typeface="LinLibertineTI"/>
              </a:rPr>
              <a:t>seed scratchpad </a:t>
            </a:r>
            <a:r>
              <a:rPr lang="en-US" sz="1900" dirty="0">
                <a:solidFill>
                  <a:srgbClr val="000000"/>
                </a:solidFill>
                <a:latin typeface="LinLibertineT"/>
              </a:rPr>
              <a:t>( </a:t>
            </a:r>
            <a:r>
              <a:rPr lang="en-US" sz="1900" dirty="0">
                <a:solidFill>
                  <a:srgbClr val="FFFFFF"/>
                </a:solidFill>
                <a:latin typeface="LinLibertineT"/>
              </a:rPr>
              <a:t>5 </a:t>
            </a:r>
            <a:r>
              <a:rPr lang="en-US" sz="1900" dirty="0">
                <a:solidFill>
                  <a:srgbClr val="000000"/>
                </a:solidFill>
                <a:latin typeface="LinLibertineT"/>
              </a:rPr>
              <a:t>). </a:t>
            </a:r>
          </a:p>
          <a:p>
            <a:pPr algn="l"/>
            <a:r>
              <a:rPr lang="en-US" sz="1900" dirty="0">
                <a:solidFill>
                  <a:srgbClr val="000000"/>
                </a:solidFill>
                <a:latin typeface="LinLibertineT"/>
              </a:rPr>
              <a:t>[CLICK] Finally, MinSeed calculates the candidate reference region (i.e., subgraph surrounding the seed) for each seed ( </a:t>
            </a:r>
            <a:r>
              <a:rPr lang="en-US" sz="1900" dirty="0">
                <a:solidFill>
                  <a:srgbClr val="FFFFFF"/>
                </a:solidFill>
                <a:latin typeface="LinLibertineT"/>
              </a:rPr>
              <a:t>6 </a:t>
            </a:r>
            <a:r>
              <a:rPr lang="en-US" sz="1900" dirty="0">
                <a:solidFill>
                  <a:srgbClr val="000000"/>
                </a:solidFill>
                <a:latin typeface="LinLibertineT"/>
              </a:rPr>
              <a:t>), [CLICK] fetches the graph nodes from memory for each candidate region in the reference and writes the nodes to the </a:t>
            </a:r>
            <a:r>
              <a:rPr lang="en-US" sz="1900" dirty="0">
                <a:solidFill>
                  <a:srgbClr val="000000"/>
                </a:solidFill>
                <a:latin typeface="LinLibertineTI"/>
              </a:rPr>
              <a:t>input scratchpad </a:t>
            </a:r>
            <a:r>
              <a:rPr lang="en-US" sz="1900" dirty="0">
                <a:solidFill>
                  <a:srgbClr val="000000"/>
                </a:solidFill>
                <a:latin typeface="LinLibertineT"/>
              </a:rPr>
              <a:t>of BitAlign. ( </a:t>
            </a:r>
            <a:r>
              <a:rPr lang="en-US" sz="1900" dirty="0">
                <a:solidFill>
                  <a:srgbClr val="FFFFFF"/>
                </a:solidFill>
                <a:latin typeface="LinLibertineT"/>
              </a:rPr>
              <a:t>7 </a:t>
            </a:r>
            <a:r>
              <a:rPr lang="en-US" sz="1900" dirty="0">
                <a:solidFill>
                  <a:srgbClr val="000000"/>
                </a:solidFill>
                <a:latin typeface="LinLibertineT"/>
              </a:rPr>
              <a:t>). </a:t>
            </a:r>
          </a:p>
          <a:p>
            <a:pPr algn="l"/>
            <a:r>
              <a:rPr lang="en-US" sz="1900" dirty="0">
                <a:solidFill>
                  <a:srgbClr val="000000"/>
                </a:solidFill>
                <a:latin typeface="LinLibertineT"/>
              </a:rPr>
              <a:t>[CLICK] BitAlign starts by reading the subgraph and the query read from the </a:t>
            </a:r>
            <a:r>
              <a:rPr lang="en-US" sz="1900" dirty="0">
                <a:solidFill>
                  <a:srgbClr val="000000"/>
                </a:solidFill>
                <a:latin typeface="LinLibertineTI"/>
              </a:rPr>
              <a:t>input scratchpad</a:t>
            </a:r>
            <a:r>
              <a:rPr lang="en-US" sz="1900" dirty="0">
                <a:solidFill>
                  <a:srgbClr val="000000"/>
                </a:solidFill>
                <a:latin typeface="LinLibertineT"/>
              </a:rPr>
              <a:t>, and generates the bitvectors ( </a:t>
            </a:r>
            <a:r>
              <a:rPr lang="en-US" sz="1900" dirty="0">
                <a:solidFill>
                  <a:srgbClr val="FFFFFF"/>
                </a:solidFill>
                <a:latin typeface="LinLibertineT"/>
              </a:rPr>
              <a:t>8 </a:t>
            </a:r>
            <a:r>
              <a:rPr lang="en-US" sz="1900" dirty="0">
                <a:solidFill>
                  <a:srgbClr val="000000"/>
                </a:solidFill>
                <a:latin typeface="LinLibertineT"/>
              </a:rPr>
              <a:t>) required for performing approximate string matching and edit distance calculation. </a:t>
            </a:r>
          </a:p>
          <a:p>
            <a:pPr algn="l"/>
            <a:r>
              <a:rPr lang="en-US" sz="1900" dirty="0">
                <a:solidFill>
                  <a:srgbClr val="000000"/>
                </a:solidFill>
                <a:latin typeface="LinLibertineT"/>
              </a:rPr>
              <a:t>While generating these bitvectors, [CLICK] BitAlign writes them to the </a:t>
            </a:r>
            <a:r>
              <a:rPr lang="en-US" sz="1900" dirty="0">
                <a:solidFill>
                  <a:srgbClr val="000000"/>
                </a:solidFill>
                <a:latin typeface="LinLibertineTI"/>
              </a:rPr>
              <a:t>hop queues </a:t>
            </a:r>
            <a:r>
              <a:rPr lang="en-US" sz="1900" dirty="0">
                <a:solidFill>
                  <a:srgbClr val="000000"/>
                </a:solidFill>
                <a:latin typeface="LinLibertineT"/>
              </a:rPr>
              <a:t>( </a:t>
            </a:r>
            <a:r>
              <a:rPr lang="en-US" sz="1900" dirty="0">
                <a:solidFill>
                  <a:srgbClr val="FFFFFF"/>
                </a:solidFill>
                <a:latin typeface="LinLibertineT"/>
              </a:rPr>
              <a:t>9 </a:t>
            </a:r>
            <a:r>
              <a:rPr lang="en-US" sz="1900" dirty="0">
                <a:solidFill>
                  <a:srgbClr val="000000"/>
                </a:solidFill>
                <a:latin typeface="LinLibertineT"/>
              </a:rPr>
              <a:t>) in order to handle the hops required for graph-based alignment, and also, [CLICK] to the </a:t>
            </a:r>
            <a:r>
              <a:rPr lang="en-US" sz="1900" dirty="0">
                <a:solidFill>
                  <a:srgbClr val="000000"/>
                </a:solidFill>
                <a:latin typeface="LinLibertineTI"/>
              </a:rPr>
              <a:t>bitvector scratchpad </a:t>
            </a:r>
            <a:r>
              <a:rPr lang="en-US" sz="1900" dirty="0">
                <a:solidFill>
                  <a:srgbClr val="000000"/>
                </a:solidFill>
                <a:latin typeface="LinLibertineT"/>
              </a:rPr>
              <a:t>( </a:t>
            </a:r>
            <a:r>
              <a:rPr lang="en-US" sz="1900" dirty="0">
                <a:solidFill>
                  <a:srgbClr val="FFFFFF"/>
                </a:solidFill>
                <a:latin typeface="LinLibertineT"/>
              </a:rPr>
              <a:t>10 </a:t>
            </a:r>
            <a:r>
              <a:rPr lang="en-US" sz="1900" dirty="0">
                <a:solidFill>
                  <a:srgbClr val="000000"/>
                </a:solidFill>
                <a:latin typeface="LinLibertineT"/>
              </a:rPr>
              <a:t>) to be later used as part of the traceback operation.</a:t>
            </a:r>
          </a:p>
          <a:p>
            <a:pPr algn="l"/>
            <a:r>
              <a:rPr lang="en-US" sz="1900" dirty="0">
                <a:solidFill>
                  <a:srgbClr val="000000"/>
                </a:solidFill>
                <a:latin typeface="LinLibertineT"/>
              </a:rPr>
              <a:t>Once BitAlign finishes generating and writing all the bitvectors, [CLICK] it starts reading them back from the </a:t>
            </a:r>
            <a:r>
              <a:rPr lang="en-US" sz="1900" dirty="0">
                <a:solidFill>
                  <a:srgbClr val="000000"/>
                </a:solidFill>
                <a:latin typeface="LinLibertineTI"/>
              </a:rPr>
              <a:t>bitvector scratchpad</a:t>
            </a:r>
            <a:r>
              <a:rPr lang="en-US" sz="1900" dirty="0">
                <a:solidFill>
                  <a:srgbClr val="000000"/>
                </a:solidFill>
                <a:latin typeface="LinLibertineT"/>
              </a:rPr>
              <a:t>, performs the traceback operation ( </a:t>
            </a:r>
            <a:r>
              <a:rPr lang="en-US" sz="1900" dirty="0">
                <a:solidFill>
                  <a:srgbClr val="FFFFFF"/>
                </a:solidFill>
                <a:latin typeface="LinLibertineT"/>
              </a:rPr>
              <a:t>11 </a:t>
            </a:r>
            <a:r>
              <a:rPr lang="en-US" sz="1900" dirty="0">
                <a:solidFill>
                  <a:srgbClr val="000000"/>
                </a:solidFill>
                <a:latin typeface="LinLibertineT"/>
              </a:rPr>
              <a:t>), finds the optimal alignment between the subgraph and the query read, and [CLICK] streams the optimal alignment information back to the host ( </a:t>
            </a:r>
            <a:r>
              <a:rPr lang="en-US" sz="1900" dirty="0">
                <a:solidFill>
                  <a:srgbClr val="FFFFFF"/>
                </a:solidFill>
                <a:latin typeface="LinLibertineT"/>
              </a:rPr>
              <a:t>12 </a:t>
            </a:r>
            <a:r>
              <a:rPr lang="en-US" sz="1900" dirty="0">
                <a:solidFill>
                  <a:srgbClr val="000000"/>
                </a:solidFill>
                <a:latin typeface="LinLibertineT"/>
              </a:rPr>
              <a:t>).</a:t>
            </a:r>
            <a:endParaRPr dirty="0"/>
          </a:p>
        </p:txBody>
      </p:sp>
    </p:spTree>
    <p:extLst>
      <p:ext uri="{BB962C8B-B14F-4D97-AF65-F5344CB8AC3E}">
        <p14:creationId xmlns:p14="http://schemas.microsoft.com/office/powerpoint/2010/main" val="2145498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d121dd48d8_38_21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d121dd48d8_38_21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defTabSz="966612">
              <a:defRPr/>
            </a:pPr>
            <a:r>
              <a:rPr lang="en-US" dirty="0"/>
              <a:t>Let’s look at the HW design of MinSeed.</a:t>
            </a:r>
          </a:p>
          <a:p>
            <a:pPr marL="362480" indent="-362480">
              <a:lnSpc>
                <a:spcPct val="110000"/>
              </a:lnSpc>
              <a:buClr>
                <a:srgbClr val="0070C0"/>
              </a:buClr>
              <a:buFont typeface="Wingdings" pitchFamily="2" charset="2"/>
              <a:buChar char="q"/>
            </a:pPr>
            <a:r>
              <a:rPr lang="en-US" sz="1300" dirty="0">
                <a:latin typeface="Corbel" panose="020B0503020204020204" pitchFamily="34" charset="0"/>
              </a:rPr>
              <a:t>MinSeed accelerator consists of three computation modules, three scratchpads, and the memory interface</a:t>
            </a:r>
          </a:p>
          <a:p>
            <a:pPr marL="362480" indent="-362480">
              <a:lnSpc>
                <a:spcPct val="110000"/>
              </a:lnSpc>
              <a:buClr>
                <a:srgbClr val="0070C0"/>
              </a:buClr>
              <a:buFont typeface="Wingdings" pitchFamily="2" charset="2"/>
              <a:buChar char="q"/>
            </a:pPr>
            <a:r>
              <a:rPr lang="en-US" sz="1300" dirty="0">
                <a:latin typeface="Corbel" panose="020B0503020204020204" pitchFamily="34" charset="0"/>
              </a:rPr>
              <a:t>Computation modules are implemented with simple logic, since we require only basic operations (e.g., comparisons, simple arithmetic operations, scratchpad R/W operations)</a:t>
            </a:r>
          </a:p>
          <a:p>
            <a:pPr marL="362480" indent="-362480">
              <a:lnSpc>
                <a:spcPct val="110000"/>
              </a:lnSpc>
              <a:buClr>
                <a:srgbClr val="0070C0"/>
              </a:buClr>
              <a:buFont typeface="Wingdings" pitchFamily="2" charset="2"/>
              <a:buChar char="q"/>
            </a:pPr>
            <a:r>
              <a:rPr lang="en-US" sz="1300" dirty="0">
                <a:latin typeface="Corbel" panose="020B0503020204020204" pitchFamily="34" charset="0"/>
              </a:rPr>
              <a:t>For all three scratchpads, we employ a double buffering technique to hide the latency of the MinSeed accelerator.</a:t>
            </a:r>
          </a:p>
          <a:p>
            <a:pPr marL="362480" indent="-362480">
              <a:lnSpc>
                <a:spcPct val="110000"/>
              </a:lnSpc>
              <a:buClr>
                <a:srgbClr val="0070C0"/>
              </a:buClr>
              <a:buFont typeface="Wingdings" pitchFamily="2" charset="2"/>
              <a:buChar char="q"/>
            </a:pPr>
            <a:r>
              <a:rPr lang="en-US" sz="1300" dirty="0">
                <a:latin typeface="Corbel" panose="020B0503020204020204" pitchFamily="34" charset="0"/>
              </a:rPr>
              <a:t>We couple MinSeed with High-Bandwidth Memory (HBM) to enable low-latency and highly-parallel memory access.</a:t>
            </a:r>
          </a:p>
          <a:p>
            <a:pPr defTabSz="966612">
              <a:defRPr/>
            </a:pPr>
            <a:endParaRPr lang="en-US" dirty="0"/>
          </a:p>
        </p:txBody>
      </p:sp>
    </p:spTree>
    <p:extLst>
      <p:ext uri="{BB962C8B-B14F-4D97-AF65-F5344CB8AC3E}">
        <p14:creationId xmlns:p14="http://schemas.microsoft.com/office/powerpoint/2010/main" val="2903013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d121dd48d8_38_21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d121dd48d8_38_21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defTabSz="966612">
              <a:defRPr/>
            </a:pPr>
            <a:r>
              <a:rPr lang="en-US" dirty="0"/>
              <a:t>Let’s look at the HW design of BitAlign.</a:t>
            </a:r>
          </a:p>
          <a:p>
            <a:pPr algn="l"/>
            <a:r>
              <a:rPr lang="en-US" sz="1900" dirty="0">
                <a:latin typeface="LinLibertineT"/>
              </a:rPr>
              <a:t>[CLICK] We implement BitAlign as a linear cyclic systolic array based accelerator. </a:t>
            </a:r>
          </a:p>
          <a:p>
            <a:pPr algn="l"/>
            <a:r>
              <a:rPr lang="en-US" sz="1900" dirty="0">
                <a:latin typeface="LinLibertineT"/>
              </a:rPr>
              <a:t>[CLICK] While this design is based on the GenASM hardware, where bitvectors are written to Bitvector Scratchpads during bitvector generation step for later use in traceback, [CLICK] our new design incorporates </a:t>
            </a:r>
            <a:r>
              <a:rPr lang="en-US" sz="1900" dirty="0">
                <a:latin typeface="LinLibertineTI"/>
              </a:rPr>
              <a:t>hop queue registers </a:t>
            </a:r>
            <a:r>
              <a:rPr lang="en-US" sz="1900" dirty="0">
                <a:latin typeface="LinLibertineT"/>
              </a:rPr>
              <a:t>in order to feed the bitvectors of non-neighboring characters/nodes.</a:t>
            </a:r>
          </a:p>
        </p:txBody>
      </p:sp>
    </p:spTree>
    <p:extLst>
      <p:ext uri="{BB962C8B-B14F-4D97-AF65-F5344CB8AC3E}">
        <p14:creationId xmlns:p14="http://schemas.microsoft.com/office/powerpoint/2010/main" val="2640920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d121dd48d8_38_21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d121dd48d8_38_21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algn="l"/>
            <a:r>
              <a:rPr lang="en-US" sz="1900" dirty="0">
                <a:latin typeface="LinLibertineT"/>
              </a:rPr>
              <a:t>[CLICK] SeGraM is connected to a host system that is responsible for the pre-processing steps and for transferring the query read to the accelerator.</a:t>
            </a:r>
          </a:p>
          <a:p>
            <a:pPr algn="l"/>
            <a:r>
              <a:rPr lang="en-US" sz="1900" dirty="0">
                <a:latin typeface="LinLibertineT"/>
              </a:rPr>
              <a:t>[CLICK] Next to each HBM2E channel, we place one SeGraM accelerator, such that it will have exclusive access without any interference from other SeGraM accelerators.</a:t>
            </a:r>
          </a:p>
          <a:p>
            <a:pPr algn="l"/>
            <a:r>
              <a:rPr lang="en-US" sz="1900" dirty="0">
                <a:latin typeface="LinLibertineT"/>
              </a:rPr>
              <a:t>[CLICK] Each SeGraM accelerator is a combination of one MinSeed accelerator and one BitAlign accelerator. </a:t>
            </a:r>
          </a:p>
          <a:p>
            <a:pPr algn="l"/>
            <a:r>
              <a:rPr lang="en-US" sz="1900" dirty="0">
                <a:latin typeface="LinLibertineT"/>
              </a:rPr>
              <a:t>[CLICK] Each HBM2E stack has eight memory channels, thus connected to 8 SeGraM accelerators, which define one SeGraM module.</a:t>
            </a:r>
          </a:p>
          <a:p>
            <a:pPr algn="l"/>
            <a:r>
              <a:rPr lang="en-US" sz="1900" dirty="0">
                <a:latin typeface="LinLibertineT"/>
              </a:rPr>
              <a:t>[CLICK] Our hardware platform includes four off-chip HBM2E stacks, thus 4 SeGraM modules, thus 32 SeGraM accelerators in total. ====================================================================================================================</a:t>
            </a:r>
          </a:p>
          <a:p>
            <a:pPr algn="l"/>
            <a:r>
              <a:rPr lang="en-US" sz="1900" dirty="0">
                <a:latin typeface="LinLibertineT"/>
              </a:rPr>
              <a:t>Each SeGraM accelerator has exclusive access to one HBM2E channel to ensure low-latency memory access, without any interference from other SeGraM accelerators in each module. </a:t>
            </a:r>
          </a:p>
          <a:p>
            <a:pPr defTabSz="966612">
              <a:defRPr/>
            </a:pPr>
            <a:r>
              <a:rPr lang="en-US" sz="1900" dirty="0">
                <a:latin typeface="LinLibertineT"/>
              </a:rPr>
              <a:t>There is no communication required between different SeGraM accelerators in a single SeGraM module, and each SeGraM accelerator communicates with the host independently of other SeGraM accelerators.</a:t>
            </a:r>
          </a:p>
          <a:p>
            <a:pPr algn="l"/>
            <a:r>
              <a:rPr lang="en-US" sz="1900" dirty="0">
                <a:latin typeface="LinLibertineT"/>
              </a:rPr>
              <a:t>[CLICK] We replicate the graph-based reference and hash-table-based index across all 4 independent HBM2E stacks, which enables us to have 32 independent SeGraM accelerators running in parallel.</a:t>
            </a:r>
          </a:p>
          <a:p>
            <a:pPr algn="l"/>
            <a:r>
              <a:rPr lang="en-US" sz="1900" dirty="0">
                <a:latin typeface="LinLibertineT"/>
              </a:rPr>
              <a:t>[CLICK] Within each stack, to balance the memory footprint across all channels, we distribute the graph and index structures of all chromosomes (1–22, X, Y) based on their sizes across the eight independent channels</a:t>
            </a:r>
          </a:p>
          <a:p>
            <a:pPr algn="l"/>
            <a:r>
              <a:rPr lang="en-US" sz="1900" dirty="0">
                <a:latin typeface="LinLibertineT"/>
              </a:rPr>
              <a:t>[CLICK] We design each SeGraM accelerator (MinSeed + BitAlign) to operate in a pipelined fashion and we employ double buffering technique for all MS scratchpads, such that we can hide the latency of the MinSeed accelerator.</a:t>
            </a:r>
            <a:endParaRPr lang="en-US" sz="1300" dirty="0">
              <a:latin typeface="Corbel" panose="020B0503020204020204" pitchFamily="34" charset="0"/>
            </a:endParaRPr>
          </a:p>
        </p:txBody>
      </p:sp>
    </p:spTree>
    <p:extLst>
      <p:ext uri="{BB962C8B-B14F-4D97-AF65-F5344CB8AC3E}">
        <p14:creationId xmlns:p14="http://schemas.microsoft.com/office/powerpoint/2010/main" val="3330721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900" dirty="0">
                <a:latin typeface="LinLibertineT"/>
              </a:rPr>
              <a:t>As a result of the flexibility and modularity of the SeGraM framework, we can run each accelerator together or separately. Thus, we describe four use cases of SeGraM: [CLICK] (1) end-to-end mapping w/ SeGraM, [CLICK] (2) standalone s2g alignment w/ BitAlign and can be coupled with any seeding tool or accelerator, [CLICK] (3) similarly, standalone s2s alignment w/ BitAlign, and [CLICK] (4) standalone seeding for both s2g and s2s w/ MinSeed and can be coupled with any alignment tool or accelerator.</a:t>
            </a:r>
            <a:endParaRPr lang="en-US" sz="1900" dirty="0">
              <a:latin typeface="LinLibertineTB"/>
            </a:endParaRPr>
          </a:p>
          <a:p>
            <a:pPr algn="l"/>
            <a:r>
              <a:rPr lang="en-US" sz="1900" dirty="0">
                <a:latin typeface="LinLibertineTB"/>
              </a:rPr>
              <a:t>=========================================================================================================</a:t>
            </a:r>
          </a:p>
          <a:p>
            <a:pPr algn="l"/>
            <a:r>
              <a:rPr lang="en-US" sz="1900" dirty="0">
                <a:latin typeface="LinLibertineTB"/>
              </a:rPr>
              <a:t>[CLICK] F</a:t>
            </a:r>
            <a:r>
              <a:rPr lang="en-US" sz="1900" dirty="0">
                <a:latin typeface="LinLibertineT"/>
              </a:rPr>
              <a:t>or sequence-to-graph mapping, the whole SeGraM design (MinSeed + BitAlign) should be employed, since both seeding and alignment steps are required. With the help of the divide-and-conquer approach inherited from the GenASM algorithm, we can use SeGraM to perform sequence-to-graph mapping for both short reads and long reads. </a:t>
            </a:r>
          </a:p>
          <a:p>
            <a:pPr algn="l"/>
            <a:r>
              <a:rPr lang="en-US" sz="1900" dirty="0">
                <a:latin typeface="LinLibertineT"/>
              </a:rPr>
              <a:t>[CLICK] Since BitAlign takes in a graph-based reference and a query read as its inputs, it can be used as a standalone sequence-to-graph aligner, without MinSeed. BitAlign is orthogonal to and can be coupled with any seeding (or filtering) tool/accelerator.</a:t>
            </a:r>
          </a:p>
          <a:p>
            <a:pPr algn="l"/>
            <a:r>
              <a:rPr lang="en-US" sz="1900" dirty="0">
                <a:latin typeface="LinLibertineT"/>
              </a:rPr>
              <a:t>[CLICK] BitAlign can also be used for sequence-to-sequence alignment, as sequence-to-sequence alignment is a special and simpler variant of sequence-to-graph alignment. [CLICK] Similarly, MinSeed can be used without BitAlign as a standalone seeding accelerator for both graph-based mapping and traditional linear mapping. MinSeed is orthogonal to and can be coupled with any alignment tool or accelerator.</a:t>
            </a:r>
            <a:endParaRPr lang="en-US" sz="2300" b="1" dirty="0"/>
          </a:p>
        </p:txBody>
      </p:sp>
      <p:sp>
        <p:nvSpPr>
          <p:cNvPr id="4" name="Slide Number Placeholder 3"/>
          <p:cNvSpPr>
            <a:spLocks noGrp="1"/>
          </p:cNvSpPr>
          <p:nvPr>
            <p:ph type="sldNum" sz="quarter" idx="5"/>
          </p:nvPr>
        </p:nvSpPr>
        <p:spPr/>
        <p:txBody>
          <a:bodyPr/>
          <a:lstStyle/>
          <a:p>
            <a:fld id="{47139A41-7A76-1D40-B3BE-29B670EC38FE}" type="slidenum">
              <a:rPr lang="en-US" smtClean="0"/>
              <a:t>25</a:t>
            </a:fld>
            <a:endParaRPr lang="en-US"/>
          </a:p>
        </p:txBody>
      </p:sp>
    </p:spTree>
    <p:extLst>
      <p:ext uri="{BB962C8B-B14F-4D97-AF65-F5344CB8AC3E}">
        <p14:creationId xmlns:p14="http://schemas.microsoft.com/office/powerpoint/2010/main" val="1227095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our evaluation of the SeGraM design.</a:t>
            </a:r>
          </a:p>
        </p:txBody>
      </p:sp>
      <p:sp>
        <p:nvSpPr>
          <p:cNvPr id="4" name="Slide Number Placeholder 3"/>
          <p:cNvSpPr>
            <a:spLocks noGrp="1"/>
          </p:cNvSpPr>
          <p:nvPr>
            <p:ph type="sldNum" sz="quarter" idx="5"/>
          </p:nvPr>
        </p:nvSpPr>
        <p:spPr/>
        <p:txBody>
          <a:bodyPr/>
          <a:lstStyle/>
          <a:p>
            <a:fld id="{47139A41-7A76-1D40-B3BE-29B670EC38FE}" type="slidenum">
              <a:rPr lang="en-US" smtClean="0"/>
              <a:t>26</a:t>
            </a:fld>
            <a:endParaRPr lang="en-US"/>
          </a:p>
        </p:txBody>
      </p:sp>
    </p:spTree>
    <p:extLst>
      <p:ext uri="{BB962C8B-B14F-4D97-AF65-F5344CB8AC3E}">
        <p14:creationId xmlns:p14="http://schemas.microsoft.com/office/powerpoint/2010/main" val="598564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won’t go into details of our methodology, so you can refer to our paper for more details.</a:t>
            </a:r>
          </a:p>
        </p:txBody>
      </p:sp>
      <p:sp>
        <p:nvSpPr>
          <p:cNvPr id="4" name="Slide Number Placeholder 3"/>
          <p:cNvSpPr>
            <a:spLocks noGrp="1"/>
          </p:cNvSpPr>
          <p:nvPr>
            <p:ph type="sldNum" sz="quarter" idx="5"/>
          </p:nvPr>
        </p:nvSpPr>
        <p:spPr/>
        <p:txBody>
          <a:bodyPr/>
          <a:lstStyle/>
          <a:p>
            <a:fld id="{47139A41-7A76-1D40-B3BE-29B670EC38FE}" type="slidenum">
              <a:rPr lang="en-US" smtClean="0"/>
              <a:t>27</a:t>
            </a:fld>
            <a:endParaRPr lang="en-US"/>
          </a:p>
        </p:txBody>
      </p:sp>
    </p:spTree>
    <p:extLst>
      <p:ext uri="{BB962C8B-B14F-4D97-AF65-F5344CB8AC3E}">
        <p14:creationId xmlns:p14="http://schemas.microsoft.com/office/powerpoint/2010/main" val="30659432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Based on our synthesis of MinSeed and BitAlign accelerator </a:t>
            </a:r>
            <a:r>
              <a:rPr lang="en-US" sz="1300" dirty="0" err="1"/>
              <a:t>datapaths</a:t>
            </a:r>
            <a:r>
              <a:rPr lang="en-US" sz="1300" dirty="0"/>
              <a:t>, [CLICK] total area overhead of SeGraM attached to all 32 channels is around 28mm2 and the total power consumption is around 28 W, including the HBM power. </a:t>
            </a:r>
            <a:endParaRPr lang="en-US" dirty="0"/>
          </a:p>
          <a:p>
            <a:r>
              <a:rPr lang="en-US" sz="1300" dirty="0"/>
              <a:t>[CLICK] We find that the main contributors for the area overhead and power consumption are (1) </a:t>
            </a:r>
            <a:r>
              <a:rPr lang="en-US" sz="1300" dirty="0" err="1"/>
              <a:t>hopQueueRegisters</a:t>
            </a:r>
            <a:r>
              <a:rPr lang="en-US" sz="1300" dirty="0"/>
              <a:t> since they constitute more than 60% of the area and power of BitAlign logic, and (2) the bitvector scratchpads. </a:t>
            </a:r>
          </a:p>
          <a:p>
            <a:endParaRPr lang="en-US" sz="1300" dirty="0"/>
          </a:p>
        </p:txBody>
      </p:sp>
      <p:sp>
        <p:nvSpPr>
          <p:cNvPr id="4" name="Slide Number Placeholder 3"/>
          <p:cNvSpPr>
            <a:spLocks noGrp="1"/>
          </p:cNvSpPr>
          <p:nvPr>
            <p:ph type="sldNum" sz="quarter" idx="5"/>
          </p:nvPr>
        </p:nvSpPr>
        <p:spPr/>
        <p:txBody>
          <a:bodyPr/>
          <a:lstStyle/>
          <a:p>
            <a:fld id="{47139A41-7A76-1D40-B3BE-29B670EC38FE}" type="slidenum">
              <a:rPr lang="en-US" smtClean="0"/>
              <a:t>28</a:t>
            </a:fld>
            <a:endParaRPr lang="en-US"/>
          </a:p>
        </p:txBody>
      </p:sp>
    </p:spTree>
    <p:extLst>
      <p:ext uri="{BB962C8B-B14F-4D97-AF65-F5344CB8AC3E}">
        <p14:creationId xmlns:p14="http://schemas.microsoft.com/office/powerpoint/2010/main" val="2466770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our long read analysis for s2g mapping with SeGraM. Here we only show our throughput numbers in the plot, not the power numbers.</a:t>
            </a:r>
          </a:p>
          <a:p>
            <a:r>
              <a:rPr lang="en-US" dirty="0"/>
              <a:t>Compared to two state-of-the-art s2g mapping software tools, </a:t>
            </a:r>
            <a:r>
              <a:rPr lang="en-US" dirty="0" err="1"/>
              <a:t>GraphAligner</a:t>
            </a:r>
            <a:r>
              <a:rPr lang="en-US" dirty="0"/>
              <a:t> and vg, we </a:t>
            </a:r>
            <a:r>
              <a:rPr lang="en-US"/>
              <a:t>find that [</a:t>
            </a:r>
            <a:r>
              <a:rPr lang="en-US" dirty="0"/>
              <a:t>CLICK]</a:t>
            </a:r>
          </a:p>
        </p:txBody>
      </p:sp>
      <p:sp>
        <p:nvSpPr>
          <p:cNvPr id="4" name="Slide Number Placeholder 3"/>
          <p:cNvSpPr>
            <a:spLocks noGrp="1"/>
          </p:cNvSpPr>
          <p:nvPr>
            <p:ph type="sldNum" sz="quarter" idx="5"/>
          </p:nvPr>
        </p:nvSpPr>
        <p:spPr/>
        <p:txBody>
          <a:bodyPr/>
          <a:lstStyle/>
          <a:p>
            <a:fld id="{47139A41-7A76-1D40-B3BE-29B670EC38FE}" type="slidenum">
              <a:rPr lang="en-US" smtClean="0"/>
              <a:t>29</a:t>
            </a:fld>
            <a:endParaRPr lang="en-US"/>
          </a:p>
        </p:txBody>
      </p:sp>
    </p:spTree>
    <p:extLst>
      <p:ext uri="{BB962C8B-B14F-4D97-AF65-F5344CB8AC3E}">
        <p14:creationId xmlns:p14="http://schemas.microsoft.com/office/powerpoint/2010/main" val="2152576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
                <a:srgbClr val="C00000"/>
              </a:buClr>
              <a:buSzTx/>
              <a:buFont typeface="Wingdings" panose="05000000000000000000" pitchFamily="2" charset="2"/>
              <a:buNone/>
              <a:tabLst/>
              <a:defRPr/>
            </a:pPr>
            <a:r>
              <a:rPr lang="en-US" sz="4800" b="0" i="1" dirty="0">
                <a:solidFill>
                  <a:schemeClr val="tx1"/>
                </a:solidFill>
              </a:rPr>
              <a:t>Read mapping, which is the process of m</a:t>
            </a:r>
            <a:r>
              <a:rPr lang="en-US" sz="4800" b="0" dirty="0">
                <a:solidFill>
                  <a:schemeClr val="tx1"/>
                </a:solidFill>
              </a:rPr>
              <a:t>apping the reads to a reference genome is a c</a:t>
            </a:r>
            <a:r>
              <a:rPr lang="en-US" sz="3200" b="0" i="1" dirty="0">
                <a:solidFill>
                  <a:schemeClr val="tx1"/>
                </a:solidFill>
              </a:rPr>
              <a:t>ritical step</a:t>
            </a:r>
            <a:r>
              <a:rPr lang="en-US" sz="3200" b="0" dirty="0">
                <a:solidFill>
                  <a:schemeClr val="tx1"/>
                </a:solidFill>
              </a:rPr>
              <a:t> in genome sequence analysis</a:t>
            </a:r>
          </a:p>
          <a:p>
            <a:pPr marL="0" marR="0" lvl="0" indent="0" algn="l" defTabSz="914400" rtl="0" eaLnBrk="1" fontAlgn="auto" latinLnBrk="0" hangingPunct="1">
              <a:lnSpc>
                <a:spcPct val="100000"/>
              </a:lnSpc>
              <a:spcBef>
                <a:spcPts val="600"/>
              </a:spcBef>
              <a:spcAft>
                <a:spcPts val="0"/>
              </a:spcAft>
              <a:buClr>
                <a:srgbClr val="C00000"/>
              </a:buClr>
              <a:buSzTx/>
              <a:buFont typeface="Wingdings" panose="05000000000000000000" pitchFamily="2" charset="2"/>
              <a:buNone/>
              <a:tabLst/>
              <a:defRPr/>
            </a:pPr>
            <a:r>
              <a:rPr lang="en-US" sz="3200" b="0" dirty="0">
                <a:solidFill>
                  <a:schemeClr val="tx1"/>
                </a:solidFill>
                <a:latin typeface="+mj-lt"/>
              </a:rPr>
              <a:t>Traditionally, we perform seq2seq mapping, where we</a:t>
            </a:r>
            <a:endParaRPr lang="en-US" sz="3200" b="0" dirty="0">
              <a:latin typeface="+mj-lt"/>
            </a:endParaRPr>
          </a:p>
          <a:p>
            <a:pPr marL="285750" indent="-285750">
              <a:spcBef>
                <a:spcPts val="600"/>
              </a:spcBef>
              <a:buClr>
                <a:srgbClr val="C00000"/>
              </a:buClr>
              <a:buFont typeface="Wingdings" panose="05000000000000000000" pitchFamily="2" charset="2"/>
              <a:buChar char="q"/>
            </a:pPr>
            <a:r>
              <a:rPr lang="en-US" sz="3200" b="0" dirty="0">
                <a:latin typeface="+mj-lt"/>
              </a:rPr>
              <a:t>Map </a:t>
            </a:r>
            <a:r>
              <a:rPr lang="en-US" sz="3200" b="0" i="1" dirty="0">
                <a:latin typeface="+mj-lt"/>
              </a:rPr>
              <a:t>reads</a:t>
            </a:r>
            <a:r>
              <a:rPr lang="en-US" sz="3200" b="0" dirty="0">
                <a:latin typeface="+mj-lt"/>
              </a:rPr>
              <a:t> collected from an individual to a known </a:t>
            </a:r>
            <a:r>
              <a:rPr lang="en-US" sz="3200" b="0" i="1" dirty="0">
                <a:solidFill>
                  <a:srgbClr val="C00000"/>
                </a:solidFill>
                <a:latin typeface="+mj-lt"/>
              </a:rPr>
              <a:t>linear reference genome sequence</a:t>
            </a:r>
          </a:p>
          <a:p>
            <a:pPr marL="285750" indent="-285750">
              <a:spcBef>
                <a:spcPts val="600"/>
              </a:spcBef>
              <a:buClr>
                <a:srgbClr val="C00000"/>
              </a:buClr>
              <a:buFont typeface="Wingdings" panose="05000000000000000000" pitchFamily="2" charset="2"/>
              <a:buChar char="q"/>
            </a:pPr>
            <a:r>
              <a:rPr lang="en-US" sz="3200" b="0" dirty="0">
                <a:latin typeface="+mj-lt"/>
              </a:rPr>
              <a:t>Emphasizes the genetic variations that are </a:t>
            </a:r>
            <a:r>
              <a:rPr lang="en-US" sz="3200" b="0" dirty="0">
                <a:solidFill>
                  <a:srgbClr val="C00000"/>
                </a:solidFill>
                <a:latin typeface="+mj-lt"/>
              </a:rPr>
              <a:t>present</a:t>
            </a:r>
            <a:r>
              <a:rPr lang="en-US" sz="3200" b="0" dirty="0">
                <a:latin typeface="+mj-lt"/>
              </a:rPr>
              <a:t> in the single reference genome</a:t>
            </a:r>
          </a:p>
          <a:p>
            <a:pPr marL="285750" indent="-285750">
              <a:spcBef>
                <a:spcPts val="600"/>
              </a:spcBef>
              <a:buClr>
                <a:srgbClr val="C00000"/>
              </a:buClr>
              <a:buFont typeface="Wingdings" panose="05000000000000000000" pitchFamily="2" charset="2"/>
              <a:buChar char="q"/>
            </a:pPr>
            <a:r>
              <a:rPr lang="en-US" sz="3200" b="0" dirty="0">
                <a:solidFill>
                  <a:srgbClr val="C00000"/>
                </a:solidFill>
                <a:latin typeface="+mj-lt"/>
              </a:rPr>
              <a:t>Ignores other variations </a:t>
            </a:r>
            <a:r>
              <a:rPr lang="en-US" sz="3200" b="0" dirty="0">
                <a:latin typeface="+mj-lt"/>
              </a:rPr>
              <a:t>that are not represented in the single linear reference sequence</a:t>
            </a:r>
          </a:p>
          <a:p>
            <a:pPr marL="285750" indent="-285750">
              <a:spcBef>
                <a:spcPts val="600"/>
              </a:spcBef>
              <a:buClr>
                <a:srgbClr val="C00000"/>
              </a:buClr>
              <a:buFont typeface="Wingdings" panose="05000000000000000000" pitchFamily="2" charset="2"/>
              <a:buChar char="q"/>
            </a:pPr>
            <a:r>
              <a:rPr lang="en-US" sz="3200" b="0" dirty="0">
                <a:latin typeface="+mj-lt"/>
              </a:rPr>
              <a:t>Introduces </a:t>
            </a:r>
            <a:r>
              <a:rPr lang="en-US" sz="3200" b="0" dirty="0">
                <a:solidFill>
                  <a:srgbClr val="C00000"/>
                </a:solidFill>
                <a:latin typeface="+mj-lt"/>
              </a:rPr>
              <a:t>reference bias</a:t>
            </a:r>
          </a:p>
          <a:p>
            <a:pPr marL="285750" indent="-285750">
              <a:spcBef>
                <a:spcPts val="600"/>
              </a:spcBef>
              <a:buClr>
                <a:srgbClr val="C00000"/>
              </a:buClr>
              <a:buFont typeface="Wingdings" panose="05000000000000000000" pitchFamily="2" charset="2"/>
              <a:buChar char="q"/>
            </a:pPr>
            <a:r>
              <a:rPr lang="en-US" sz="3200" b="0" dirty="0">
                <a:solidFill>
                  <a:srgbClr val="C00000"/>
                </a:solidFill>
                <a:latin typeface="+mj-lt"/>
              </a:rPr>
              <a:t>However, s2s mapping is a well studied problem with many available tools and accelerators</a:t>
            </a:r>
          </a:p>
          <a:p>
            <a:pPr marL="0" indent="0">
              <a:spcBef>
                <a:spcPts val="1200"/>
              </a:spcBef>
              <a:buClr>
                <a:srgbClr val="00B050"/>
              </a:buClr>
              <a:buFont typeface="Wingdings" panose="05000000000000000000" pitchFamily="2" charset="2"/>
              <a:buNone/>
            </a:pPr>
            <a:endParaRPr lang="en-US" sz="4400" dirty="0"/>
          </a:p>
          <a:p>
            <a:pPr marL="0" indent="0">
              <a:spcBef>
                <a:spcPts val="1200"/>
              </a:spcBef>
              <a:buClr>
                <a:srgbClr val="00B050"/>
              </a:buClr>
              <a:buFont typeface="Wingdings" panose="05000000000000000000" pitchFamily="2" charset="2"/>
              <a:buNone/>
            </a:pPr>
            <a:r>
              <a:rPr lang="en-US" sz="4400" dirty="0"/>
              <a:t>Recent works replace the linear reference sequence with a </a:t>
            </a:r>
            <a:r>
              <a:rPr lang="en-US" sz="4400" b="1" i="1" dirty="0">
                <a:solidFill>
                  <a:srgbClr val="00B050"/>
                </a:solidFill>
              </a:rPr>
              <a:t>graph-based representation of  the reference genome</a:t>
            </a:r>
            <a:r>
              <a:rPr lang="en-US" sz="4400" b="1" dirty="0">
                <a:solidFill>
                  <a:srgbClr val="00B050"/>
                </a:solidFill>
              </a:rPr>
              <a:t> (</a:t>
            </a:r>
            <a:r>
              <a:rPr lang="en-US" sz="4400" b="1" i="1" dirty="0">
                <a:solidFill>
                  <a:srgbClr val="00B050"/>
                </a:solidFill>
              </a:rPr>
              <a:t>genome graph</a:t>
            </a:r>
            <a:r>
              <a:rPr lang="en-US" sz="4400" b="1" dirty="0">
                <a:solidFill>
                  <a:srgbClr val="00B050"/>
                </a:solidFill>
              </a:rPr>
              <a:t>). Thus, we can perform seq2graph mapping.</a:t>
            </a:r>
          </a:p>
          <a:p>
            <a:pPr marL="285750" indent="-285750">
              <a:spcBef>
                <a:spcPts val="1200"/>
              </a:spcBef>
              <a:buClr>
                <a:srgbClr val="00B050"/>
              </a:buClr>
              <a:buFont typeface="Wingdings" panose="05000000000000000000" pitchFamily="2" charset="2"/>
              <a:buChar char="q"/>
            </a:pPr>
            <a:r>
              <a:rPr lang="en-US" sz="4400" b="1" dirty="0">
                <a:solidFill>
                  <a:srgbClr val="00B050"/>
                </a:solidFill>
              </a:rPr>
              <a:t>Captures the genetic variations and diversity </a:t>
            </a:r>
            <a:r>
              <a:rPr lang="en-US" sz="4400" dirty="0"/>
              <a:t>across many individuals in a population</a:t>
            </a:r>
          </a:p>
          <a:p>
            <a:pPr marL="0" indent="0">
              <a:spcBef>
                <a:spcPts val="1200"/>
              </a:spcBef>
              <a:buClr>
                <a:srgbClr val="00B050"/>
              </a:buClr>
              <a:buFont typeface="Wingdings" panose="05000000000000000000" pitchFamily="2" charset="2"/>
              <a:buNone/>
            </a:pPr>
            <a:r>
              <a:rPr lang="en-US" sz="4400" dirty="0"/>
              <a:t>[CLICK] Results in </a:t>
            </a:r>
            <a:r>
              <a:rPr lang="en-US" sz="4400" b="1" dirty="0">
                <a:solidFill>
                  <a:srgbClr val="00B050"/>
                </a:solidFill>
              </a:rPr>
              <a:t>notable quality improvements </a:t>
            </a:r>
            <a:r>
              <a:rPr lang="en-US" sz="4400" dirty="0"/>
              <a:t>in GSA</a:t>
            </a:r>
          </a:p>
          <a:p>
            <a:pPr marL="0" indent="0">
              <a:spcBef>
                <a:spcPts val="600"/>
              </a:spcBef>
              <a:buClr>
                <a:srgbClr val="C00000"/>
              </a:buClr>
              <a:buFont typeface="Wingdings" panose="05000000000000000000" pitchFamily="2" charset="2"/>
              <a:buNone/>
            </a:pPr>
            <a:endParaRPr lang="en-US" sz="3200" b="0" dirty="0">
              <a:solidFill>
                <a:srgbClr val="C00000"/>
              </a:solidFill>
              <a:latin typeface="+mj-lt"/>
            </a:endParaRPr>
          </a:p>
          <a:p>
            <a:pPr marL="0" indent="0">
              <a:spcBef>
                <a:spcPts val="600"/>
              </a:spcBef>
              <a:buClr>
                <a:srgbClr val="C00000"/>
              </a:buClr>
              <a:buFont typeface="Wingdings" panose="05000000000000000000" pitchFamily="2" charset="2"/>
              <a:buNone/>
            </a:pPr>
            <a:endParaRPr lang="en-US" sz="3200" b="0" dirty="0">
              <a:solidFill>
                <a:srgbClr val="C00000"/>
              </a:solidFill>
              <a:latin typeface="+mj-lt"/>
            </a:endParaRPr>
          </a:p>
        </p:txBody>
      </p:sp>
      <p:sp>
        <p:nvSpPr>
          <p:cNvPr id="4" name="Slide Number Placeholder 3"/>
          <p:cNvSpPr>
            <a:spLocks noGrp="1"/>
          </p:cNvSpPr>
          <p:nvPr>
            <p:ph type="sldNum" sz="quarter" idx="5"/>
          </p:nvPr>
        </p:nvSpPr>
        <p:spPr/>
        <p:txBody>
          <a:bodyPr/>
          <a:lstStyle/>
          <a:p>
            <a:fld id="{47139A41-7A76-1D40-B3BE-29B670EC38FE}" type="slidenum">
              <a:rPr lang="en-US" smtClean="0"/>
              <a:t>3</a:t>
            </a:fld>
            <a:endParaRPr lang="en-US"/>
          </a:p>
        </p:txBody>
      </p:sp>
    </p:spTree>
    <p:extLst>
      <p:ext uri="{BB962C8B-B14F-4D97-AF65-F5344CB8AC3E}">
        <p14:creationId xmlns:p14="http://schemas.microsoft.com/office/powerpoint/2010/main" val="485292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and when we look at our short read analysis, we find that [CLICK][CLICK]</a:t>
            </a:r>
          </a:p>
          <a:p>
            <a:endParaRPr lang="en-US" dirty="0"/>
          </a:p>
        </p:txBody>
      </p:sp>
      <p:sp>
        <p:nvSpPr>
          <p:cNvPr id="4" name="Slide Number Placeholder 3"/>
          <p:cNvSpPr>
            <a:spLocks noGrp="1"/>
          </p:cNvSpPr>
          <p:nvPr>
            <p:ph type="sldNum" sz="quarter" idx="5"/>
          </p:nvPr>
        </p:nvSpPr>
        <p:spPr/>
        <p:txBody>
          <a:bodyPr/>
          <a:lstStyle/>
          <a:p>
            <a:fld id="{47139A41-7A76-1D40-B3BE-29B670EC38FE}" type="slidenum">
              <a:rPr lang="en-US" smtClean="0"/>
              <a:t>30</a:t>
            </a:fld>
            <a:endParaRPr lang="en-US"/>
          </a:p>
        </p:txBody>
      </p:sp>
    </p:spTree>
    <p:extLst>
      <p:ext uri="{BB962C8B-B14F-4D97-AF65-F5344CB8AC3E}">
        <p14:creationId xmlns:p14="http://schemas.microsoft.com/office/powerpoint/2010/main" val="1586696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key results for the sequence-to-graph alignment module of </a:t>
            </a:r>
            <a:r>
              <a:rPr lang="en-US" dirty="0" err="1"/>
              <a:t>SeGraM</a:t>
            </a:r>
            <a:r>
              <a:rPr lang="en-US" dirty="0"/>
              <a:t>, which is </a:t>
            </a:r>
            <a:r>
              <a:rPr lang="en-US" dirty="0" err="1"/>
              <a:t>BitAlign</a:t>
            </a:r>
            <a:r>
              <a:rPr lang="en-US" dirty="0"/>
              <a:t>.</a:t>
            </a:r>
          </a:p>
        </p:txBody>
      </p:sp>
      <p:sp>
        <p:nvSpPr>
          <p:cNvPr id="4" name="Slide Number Placeholder 3"/>
          <p:cNvSpPr>
            <a:spLocks noGrp="1"/>
          </p:cNvSpPr>
          <p:nvPr>
            <p:ph type="sldNum" sz="quarter" idx="5"/>
          </p:nvPr>
        </p:nvSpPr>
        <p:spPr/>
        <p:txBody>
          <a:bodyPr/>
          <a:lstStyle/>
          <a:p>
            <a:fld id="{47139A41-7A76-1D40-B3BE-29B670EC38FE}" type="slidenum">
              <a:rPr lang="en-US" smtClean="0"/>
              <a:t>31</a:t>
            </a:fld>
            <a:endParaRPr lang="en-US"/>
          </a:p>
        </p:txBody>
      </p:sp>
    </p:spTree>
    <p:extLst>
      <p:ext uri="{BB962C8B-B14F-4D97-AF65-F5344CB8AC3E}">
        <p14:creationId xmlns:p14="http://schemas.microsoft.com/office/powerpoint/2010/main" val="8387859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66" indent="-302066" defTabSz="966612">
              <a:buFont typeface="Wingdings" pitchFamily="2" charset="2"/>
              <a:buChar char="q"/>
              <a:defRPr/>
            </a:pPr>
            <a:r>
              <a:rPr lang="en-US" sz="1300" dirty="0">
                <a:latin typeface="Corbel" panose="020B0503020204020204" pitchFamily="34" charset="0"/>
              </a:rPr>
              <a:t>GACT of Darwin is optimized for long reads, </a:t>
            </a:r>
            <a:r>
              <a:rPr lang="en-US" sz="1300" dirty="0" err="1">
                <a:latin typeface="Corbel" panose="020B0503020204020204" pitchFamily="34" charset="0"/>
              </a:rPr>
              <a:t>SillaX</a:t>
            </a:r>
            <a:r>
              <a:rPr lang="en-US" sz="1300" dirty="0">
                <a:latin typeface="Corbel" panose="020B0503020204020204" pitchFamily="34" charset="0"/>
              </a:rPr>
              <a:t> of </a:t>
            </a:r>
            <a:r>
              <a:rPr lang="en-US" sz="1300" dirty="0" err="1">
                <a:latin typeface="Corbel" panose="020B0503020204020204" pitchFamily="34" charset="0"/>
              </a:rPr>
              <a:t>GenAx</a:t>
            </a:r>
            <a:r>
              <a:rPr lang="en-US" sz="1300" dirty="0">
                <a:latin typeface="Corbel" panose="020B0503020204020204" pitchFamily="34" charset="0"/>
              </a:rPr>
              <a:t> is optimized for short reads, and GenASM is optimized for both short and long reads.</a:t>
            </a:r>
          </a:p>
          <a:p>
            <a:pPr marL="302066" indent="-302066">
              <a:buFont typeface="Wingdings" pitchFamily="2" charset="2"/>
              <a:buChar char="q"/>
            </a:pPr>
            <a:r>
              <a:rPr lang="en-US" sz="1300" dirty="0">
                <a:latin typeface="Corbel" panose="020B0503020204020204" pitchFamily="34" charset="0"/>
              </a:rPr>
              <a:t>We use the optimum configuration of each accelerator reported in their corresponding papers. </a:t>
            </a:r>
          </a:p>
        </p:txBody>
      </p:sp>
      <p:sp>
        <p:nvSpPr>
          <p:cNvPr id="4" name="Slide Number Placeholder 3"/>
          <p:cNvSpPr>
            <a:spLocks noGrp="1"/>
          </p:cNvSpPr>
          <p:nvPr>
            <p:ph type="sldNum" sz="quarter" idx="5"/>
          </p:nvPr>
        </p:nvSpPr>
        <p:spPr/>
        <p:txBody>
          <a:bodyPr/>
          <a:lstStyle/>
          <a:p>
            <a:fld id="{47139A41-7A76-1D40-B3BE-29B670EC38FE}" type="slidenum">
              <a:rPr lang="en-US" smtClean="0"/>
              <a:t>32</a:t>
            </a:fld>
            <a:endParaRPr lang="en-US"/>
          </a:p>
        </p:txBody>
      </p:sp>
    </p:spTree>
    <p:extLst>
      <p:ext uri="{BB962C8B-B14F-4D97-AF65-F5344CB8AC3E}">
        <p14:creationId xmlns:p14="http://schemas.microsoft.com/office/powerpoint/2010/main" val="7678785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conclude,</a:t>
            </a:r>
          </a:p>
        </p:txBody>
      </p:sp>
      <p:sp>
        <p:nvSpPr>
          <p:cNvPr id="4" name="Slide Number Placeholder 3"/>
          <p:cNvSpPr>
            <a:spLocks noGrp="1"/>
          </p:cNvSpPr>
          <p:nvPr>
            <p:ph type="sldNum" sz="quarter" idx="5"/>
          </p:nvPr>
        </p:nvSpPr>
        <p:spPr/>
        <p:txBody>
          <a:bodyPr/>
          <a:lstStyle/>
          <a:p>
            <a:fld id="{47139A41-7A76-1D40-B3BE-29B670EC38FE}" type="slidenum">
              <a:rPr lang="en-US" smtClean="0"/>
              <a:t>33</a:t>
            </a:fld>
            <a:endParaRPr lang="en-US"/>
          </a:p>
        </p:txBody>
      </p:sp>
    </p:spTree>
    <p:extLst>
      <p:ext uri="{BB962C8B-B14F-4D97-AF65-F5344CB8AC3E}">
        <p14:creationId xmlns:p14="http://schemas.microsoft.com/office/powerpoint/2010/main" val="7465733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list of additional details that you can find in our paper. For example, sources of improvements in SeGraM</a:t>
            </a:r>
          </a:p>
        </p:txBody>
      </p:sp>
      <p:sp>
        <p:nvSpPr>
          <p:cNvPr id="4" name="Slide Number Placeholder 3"/>
          <p:cNvSpPr>
            <a:spLocks noGrp="1"/>
          </p:cNvSpPr>
          <p:nvPr>
            <p:ph type="sldNum" sz="quarter" idx="5"/>
          </p:nvPr>
        </p:nvSpPr>
        <p:spPr/>
        <p:txBody>
          <a:bodyPr/>
          <a:lstStyle/>
          <a:p>
            <a:fld id="{47139A41-7A76-1D40-B3BE-29B670EC38FE}" type="slidenum">
              <a:rPr lang="en-US" smtClean="0"/>
              <a:t>34</a:t>
            </a:fld>
            <a:endParaRPr lang="en-US"/>
          </a:p>
        </p:txBody>
      </p:sp>
    </p:spTree>
    <p:extLst>
      <p:ext uri="{BB962C8B-B14F-4D97-AF65-F5344CB8AC3E}">
        <p14:creationId xmlns:p14="http://schemas.microsoft.com/office/powerpoint/2010/main" val="42811786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[CLICK] To conclude, in this work, we propose SeGraM, the first universal… To our knowledge, SeGraM is also the first </a:t>
            </a:r>
            <a:r>
              <a:rPr lang="en-US" sz="1300" dirty="0" err="1"/>
              <a:t>alg</a:t>
            </a:r>
            <a:r>
              <a:rPr lang="en-US" sz="1300" dirty="0"/>
              <a:t>/</a:t>
            </a:r>
            <a:r>
              <a:rPr lang="en-US" sz="1300" dirty="0" err="1"/>
              <a:t>hw</a:t>
            </a:r>
            <a:r>
              <a:rPr lang="en-US" sz="1300" dirty="0"/>
              <a:t> co-design for accelerating S2G mapping. </a:t>
            </a:r>
          </a:p>
          <a:p>
            <a:pPr defTabSz="966612">
              <a:defRPr/>
            </a:pPr>
            <a:r>
              <a:rPr lang="en-US" sz="1300" dirty="0"/>
              <a:t>[CLICK] SeGraM consists of 2 components: MinSeed … and BitAlign …</a:t>
            </a:r>
          </a:p>
          <a:p>
            <a:pPr defTabSz="966612">
              <a:defRPr/>
            </a:pPr>
            <a:r>
              <a:rPr lang="en-US" sz="1300" dirty="0"/>
              <a:t>[CLICK] SeGraM supports multiple steps of S2G and S2S mapping pipelines, and</a:t>
            </a:r>
          </a:p>
          <a:p>
            <a:pPr defTabSz="966612">
              <a:defRPr/>
            </a:pPr>
            <a:r>
              <a:rPr lang="en-US" sz="1300" dirty="0"/>
              <a:t>[CLICK] Based on our extensive analysis, we show that SeGraM outperforms state-of-the-art SW and HW solutions</a:t>
            </a:r>
            <a:endParaRPr lang="en-US" dirty="0"/>
          </a:p>
          <a:p>
            <a:endParaRPr lang="en-US" b="0" dirty="0"/>
          </a:p>
        </p:txBody>
      </p:sp>
      <p:sp>
        <p:nvSpPr>
          <p:cNvPr id="4" name="Slide Number Placeholder 3"/>
          <p:cNvSpPr>
            <a:spLocks noGrp="1"/>
          </p:cNvSpPr>
          <p:nvPr>
            <p:ph type="sldNum" sz="quarter" idx="5"/>
          </p:nvPr>
        </p:nvSpPr>
        <p:spPr/>
        <p:txBody>
          <a:bodyPr/>
          <a:lstStyle/>
          <a:p>
            <a:fld id="{7D64B0BB-F452-6F45-9C9C-EFED3BFBC47E}" type="slidenum">
              <a:rPr lang="en-US" smtClean="0"/>
              <a:t>35</a:t>
            </a:fld>
            <a:endParaRPr lang="en-US"/>
          </a:p>
        </p:txBody>
      </p:sp>
    </p:spTree>
    <p:extLst>
      <p:ext uri="{BB962C8B-B14F-4D97-AF65-F5344CB8AC3E}">
        <p14:creationId xmlns:p14="http://schemas.microsoft.com/office/powerpoint/2010/main" val="17482496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paper is available online</a:t>
            </a:r>
          </a:p>
        </p:txBody>
      </p:sp>
      <p:sp>
        <p:nvSpPr>
          <p:cNvPr id="4" name="Slide Number Placeholder 3"/>
          <p:cNvSpPr>
            <a:spLocks noGrp="1"/>
          </p:cNvSpPr>
          <p:nvPr>
            <p:ph type="sldNum" sz="quarter" idx="5"/>
          </p:nvPr>
        </p:nvSpPr>
        <p:spPr/>
        <p:txBody>
          <a:bodyPr/>
          <a:lstStyle/>
          <a:p>
            <a:fld id="{47139A41-7A76-1D40-B3BE-29B670EC38FE}" type="slidenum">
              <a:rPr lang="en-US" smtClean="0"/>
              <a:t>36</a:t>
            </a:fld>
            <a:endParaRPr lang="en-US"/>
          </a:p>
        </p:txBody>
      </p:sp>
    </p:spTree>
    <p:extLst>
      <p:ext uri="{BB962C8B-B14F-4D97-AF65-F5344CB8AC3E}">
        <p14:creationId xmlns:p14="http://schemas.microsoft.com/office/powerpoint/2010/main" val="10574333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will be releasing our SW implementations and the datasets we use in our GitHub page soon.</a:t>
            </a:r>
          </a:p>
        </p:txBody>
      </p:sp>
      <p:sp>
        <p:nvSpPr>
          <p:cNvPr id="4" name="Slide Number Placeholder 3"/>
          <p:cNvSpPr>
            <a:spLocks noGrp="1"/>
          </p:cNvSpPr>
          <p:nvPr>
            <p:ph type="sldNum" sz="quarter" idx="5"/>
          </p:nvPr>
        </p:nvSpPr>
        <p:spPr/>
        <p:txBody>
          <a:bodyPr/>
          <a:lstStyle/>
          <a:p>
            <a:fld id="{47139A41-7A76-1D40-B3BE-29B670EC38FE}" type="slidenum">
              <a:rPr lang="en-US" smtClean="0"/>
              <a:t>37</a:t>
            </a:fld>
            <a:endParaRPr lang="en-US"/>
          </a:p>
        </p:txBody>
      </p:sp>
    </p:spTree>
    <p:extLst>
      <p:ext uri="{BB962C8B-B14F-4D97-AF65-F5344CB8AC3E}">
        <p14:creationId xmlns:p14="http://schemas.microsoft.com/office/powerpoint/2010/main" val="16715165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a:t>
            </a:r>
          </a:p>
        </p:txBody>
      </p:sp>
      <p:sp>
        <p:nvSpPr>
          <p:cNvPr id="4" name="Slide Number Placeholder 3"/>
          <p:cNvSpPr>
            <a:spLocks noGrp="1"/>
          </p:cNvSpPr>
          <p:nvPr>
            <p:ph type="sldNum" sz="quarter" idx="5"/>
          </p:nvPr>
        </p:nvSpPr>
        <p:spPr/>
        <p:txBody>
          <a:bodyPr/>
          <a:lstStyle/>
          <a:p>
            <a:fld id="{47139A41-7A76-1D40-B3BE-29B670EC38FE}" type="slidenum">
              <a:rPr lang="en-US" smtClean="0"/>
              <a:t>38</a:t>
            </a:fld>
            <a:endParaRPr lang="en-US"/>
          </a:p>
        </p:txBody>
      </p:sp>
    </p:spTree>
    <p:extLst>
      <p:ext uri="{BB962C8B-B14F-4D97-AF65-F5344CB8AC3E}">
        <p14:creationId xmlns:p14="http://schemas.microsoft.com/office/powerpoint/2010/main" val="30998420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900" dirty="0">
                <a:latin typeface="LinLibertineT"/>
              </a:rPr>
              <a:t>[CLICK] A critical step of genome sequence analysis is the </a:t>
            </a:r>
            <a:r>
              <a:rPr lang="en-US" sz="1900" dirty="0">
                <a:latin typeface="LinLibertineTI"/>
              </a:rPr>
              <a:t>mapping </a:t>
            </a:r>
            <a:r>
              <a:rPr lang="en-US" sz="1900" dirty="0">
                <a:latin typeface="LinLibertineT"/>
              </a:rPr>
              <a:t>of sequenced DNA fragments (i.e., </a:t>
            </a:r>
            <a:r>
              <a:rPr lang="en-US" sz="1900" dirty="0">
                <a:latin typeface="LinLibertineTI"/>
              </a:rPr>
              <a:t>reads</a:t>
            </a:r>
            <a:r>
              <a:rPr lang="en-US" sz="1900" dirty="0">
                <a:latin typeface="LinLibertineT"/>
              </a:rPr>
              <a:t>) collected from an individual to a known linear reference genome sequence (i.e., </a:t>
            </a:r>
            <a:r>
              <a:rPr lang="en-US" sz="1900" dirty="0">
                <a:latin typeface="LinLibertineTI"/>
              </a:rPr>
              <a:t>sequence-to-sequence mapping</a:t>
            </a:r>
            <a:r>
              <a:rPr lang="en-US" sz="1900" dirty="0">
                <a:latin typeface="LinLibertineT"/>
              </a:rPr>
              <a:t>). </a:t>
            </a:r>
          </a:p>
          <a:p>
            <a:pPr algn="l"/>
            <a:r>
              <a:rPr lang="en-US" sz="1900" dirty="0">
                <a:latin typeface="LinLibertineT"/>
              </a:rPr>
              <a:t>[CLICK] Recent works replace the linear reference sequence with a graph-based representation of the reference genome, which captures the genetic variations and diversity across many individuals in a population. </a:t>
            </a:r>
          </a:p>
          <a:p>
            <a:pPr algn="l"/>
            <a:r>
              <a:rPr lang="en-US" sz="1900" dirty="0">
                <a:latin typeface="LinLibertineT"/>
              </a:rPr>
              <a:t>[CLICK] Mapping reads to the graph-based reference genome (i.e., </a:t>
            </a:r>
            <a:r>
              <a:rPr lang="en-US" sz="1900" dirty="0">
                <a:latin typeface="LinLibertineTI"/>
              </a:rPr>
              <a:t>sequence-to-graph mapping</a:t>
            </a:r>
            <a:r>
              <a:rPr lang="en-US" sz="1900" dirty="0">
                <a:latin typeface="LinLibertineT"/>
              </a:rPr>
              <a:t>) results in notable quality improvements in genome analysis. Unfortunately, while sequence-to-sequence mapping is well studied with many available tools and accelerators, sequence-to-graph mapping is a more difficult computational problem, with a much smaller number of practical software tools currently available.</a:t>
            </a:r>
            <a:endParaRPr lang="en-US" sz="1300" i="1" dirty="0"/>
          </a:p>
        </p:txBody>
      </p:sp>
      <p:sp>
        <p:nvSpPr>
          <p:cNvPr id="4" name="Slide Number Placeholder 3"/>
          <p:cNvSpPr>
            <a:spLocks noGrp="1"/>
          </p:cNvSpPr>
          <p:nvPr>
            <p:ph type="sldNum" sz="quarter" idx="5"/>
          </p:nvPr>
        </p:nvSpPr>
        <p:spPr/>
        <p:txBody>
          <a:bodyPr/>
          <a:lstStyle/>
          <a:p>
            <a:fld id="{47139A41-7A76-1D40-B3BE-29B670EC38FE}" type="slidenum">
              <a:rPr lang="en-US" smtClean="0"/>
              <a:t>40</a:t>
            </a:fld>
            <a:endParaRPr lang="en-US"/>
          </a:p>
        </p:txBody>
      </p:sp>
    </p:spTree>
    <p:extLst>
      <p:ext uri="{BB962C8B-B14F-4D97-AF65-F5344CB8AC3E}">
        <p14:creationId xmlns:p14="http://schemas.microsoft.com/office/powerpoint/2010/main" val="2886005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d121dd48d8_38_114:notes"/>
          <p:cNvSpPr txBox="1">
            <a:spLocks noGrp="1"/>
          </p:cNvSpPr>
          <p:nvPr>
            <p:ph type="body" idx="1"/>
          </p:nvPr>
        </p:nvSpPr>
        <p:spPr>
          <a:xfrm>
            <a:off x="731520" y="4620578"/>
            <a:ext cx="5852160" cy="3780630"/>
          </a:xfrm>
          <a:prstGeom prst="rect">
            <a:avLst/>
          </a:prstGeom>
        </p:spPr>
        <p:txBody>
          <a:bodyPr spcFirstLastPara="1" wrap="square" lIns="96645" tIns="96645" rIns="96645" bIns="96645" anchor="t" anchorCtr="0">
            <a:noAutofit/>
          </a:bodyPr>
          <a:lstStyle/>
          <a:p>
            <a:pPr algn="l"/>
            <a:r>
              <a:rPr lang="en-US" sz="1900" dirty="0">
                <a:latin typeface="LinLibertineT"/>
              </a:rPr>
              <a:t>[CLICK] Thus, our goal is to come up with a specialized, high-performance, scalable, and low-cost algorithm/hardware co-design that alleviates bottlenecks in both the seeding and alignment steps of sequence-to-graph mapping. </a:t>
            </a:r>
          </a:p>
          <a:p>
            <a:pPr algn="l"/>
            <a:r>
              <a:rPr lang="en-US" sz="1900" dirty="0">
                <a:latin typeface="LinLibertineT"/>
              </a:rPr>
              <a:t>[CLICK] To this end, we propose SeGraM, a </a:t>
            </a:r>
            <a:r>
              <a:rPr lang="en-US" sz="1900" dirty="0">
                <a:latin typeface="LinLibertineTI"/>
              </a:rPr>
              <a:t>universal algorithm/hardware co-designed genomic mapping accelerator </a:t>
            </a:r>
            <a:r>
              <a:rPr lang="en-US" sz="1900" dirty="0">
                <a:latin typeface="LinLibertineT"/>
              </a:rPr>
              <a:t>that can effectively and efficiently support both sequence-to-graph mapping and sequence-to-sequence mapping, for both short and long reads. To our knowledge, SeGraM is the first algorithm/hardware co-design for accelerating</a:t>
            </a:r>
          </a:p>
          <a:p>
            <a:pPr algn="l"/>
            <a:r>
              <a:rPr lang="en-US" sz="1900" dirty="0">
                <a:latin typeface="LinLibertineT"/>
              </a:rPr>
              <a:t>sequence-to-graph mapping.</a:t>
            </a:r>
          </a:p>
        </p:txBody>
      </p:sp>
      <p:sp>
        <p:nvSpPr>
          <p:cNvPr id="688" name="Google Shape;688;gd121dd48d8_38_114: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68866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d121dd48d8_38_21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d121dd48d8_38_21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r>
              <a:rPr lang="en-US" dirty="0"/>
              <a:t>1.4 GB in total</a:t>
            </a:r>
          </a:p>
          <a:p>
            <a:r>
              <a:rPr lang="en-US" dirty="0"/>
              <a:t>620 MB nodes</a:t>
            </a:r>
          </a:p>
          <a:p>
            <a:r>
              <a:rPr lang="en-US" dirty="0"/>
              <a:t>740 MB chars</a:t>
            </a:r>
          </a:p>
          <a:p>
            <a:r>
              <a:rPr lang="en-US" dirty="0"/>
              <a:t>106 MB edges</a:t>
            </a:r>
          </a:p>
          <a:p>
            <a:endParaRPr lang="en-US" dirty="0"/>
          </a:p>
          <a:p>
            <a:pPr defTabSz="966612">
              <a:defRPr/>
            </a:pPr>
            <a:r>
              <a:rPr lang="en-US" sz="1300" dirty="0"/>
              <a:t>We use the stats (i.e., number of nodes, number of edges and total sequence length) for each chromosome’s associated graph to determine the data sizes of our graph structure. Based on our analysis, we find that each node in the nodes table requires 32B per entry and the total size of the nodes table is </a:t>
            </a:r>
            <a:r>
              <a:rPr lang="en-US" sz="1300" i="1" dirty="0"/>
              <a:t>#nodes </a:t>
            </a:r>
            <a:r>
              <a:rPr lang="en-US" sz="1300" dirty="0"/>
              <a:t>* </a:t>
            </a:r>
            <a:r>
              <a:rPr lang="en-US" sz="1300" i="1" dirty="0"/>
              <a:t>32B</a:t>
            </a:r>
            <a:r>
              <a:rPr lang="en-US" sz="1300" dirty="0"/>
              <a:t>. Since we can store characters in the sequences table using a 2-bit representation (since we only have 4 possible characters), the total size is </a:t>
            </a:r>
            <a:r>
              <a:rPr lang="en-US" sz="1300" i="1" dirty="0"/>
              <a:t>total sequence length </a:t>
            </a:r>
            <a:r>
              <a:rPr lang="en-US" sz="1300" dirty="0"/>
              <a:t>* </a:t>
            </a:r>
            <a:r>
              <a:rPr lang="en-US" sz="1300" i="1" dirty="0"/>
              <a:t>2bit</a:t>
            </a:r>
            <a:r>
              <a:rPr lang="en-US" sz="1300" dirty="0"/>
              <a:t>. We also find that each entry in the edges table requires 4B, thus the total size of the edges table is </a:t>
            </a:r>
            <a:r>
              <a:rPr lang="en-US" sz="1300" i="1" dirty="0"/>
              <a:t>#edges </a:t>
            </a:r>
            <a:r>
              <a:rPr lang="en-US" sz="1300" dirty="0"/>
              <a:t>* </a:t>
            </a:r>
            <a:r>
              <a:rPr lang="en-US" sz="1300" i="1" dirty="0"/>
              <a:t>4B</a:t>
            </a:r>
            <a:r>
              <a:rPr lang="en-US" sz="1300" dirty="0"/>
              <a:t>. </a:t>
            </a:r>
            <a:endParaRPr lang="en-US" dirty="0"/>
          </a:p>
          <a:p>
            <a:endParaRPr lang="en-US" dirty="0"/>
          </a:p>
          <a:p>
            <a:pPr defTabSz="966612">
              <a:defRPr/>
            </a:pPr>
            <a:r>
              <a:rPr lang="en-US" sz="1300" dirty="0"/>
              <a:t>we use three separate table structures: (1) the nodes table, which stores the nodes of the graphs as the &lt;node id&gt; as the key and the &lt;node’s sequence’s length, starting address at the sequences table, node’s number of outgoing edges, starting address at the edges table&gt; as the value; (2) the sequences table, which stores the associated sequences of each node; and (3) the edges table, which stores the associated outgoing nodes (by node ID) of each node. </a:t>
            </a:r>
            <a:endParaRPr lang="en-US" dirty="0"/>
          </a:p>
        </p:txBody>
      </p:sp>
    </p:spTree>
    <p:extLst>
      <p:ext uri="{BB962C8B-B14F-4D97-AF65-F5344CB8AC3E}">
        <p14:creationId xmlns:p14="http://schemas.microsoft.com/office/powerpoint/2010/main" val="25524641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d121dd48d8_38_21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d121dd48d8_38_21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r>
              <a:rPr lang="en-US" dirty="0"/>
              <a:t>9.8GB in total</a:t>
            </a:r>
          </a:p>
          <a:p>
            <a:endParaRPr lang="en-US" dirty="0"/>
          </a:p>
          <a:p>
            <a:pPr defTabSz="966612">
              <a:defRPr/>
            </a:pPr>
            <a:r>
              <a:rPr lang="en-US" sz="1300" dirty="0"/>
              <a:t>In the first-level of the hash table, similar to Minimap2 [136], we have </a:t>
            </a:r>
            <a:r>
              <a:rPr lang="en-US" sz="1300" i="1" dirty="0"/>
              <a:t>buckets </a:t>
            </a:r>
            <a:r>
              <a:rPr lang="en-US" sz="1300" dirty="0"/>
              <a:t>to decrease the memory footprint of the index. Each entry in this first-level of the index stores &lt;starting address of the minimizers in the corresponding bucket in the second-level, number of minimizers in the corresponding bucket&gt;. In the second-level of the hash table, we have the </a:t>
            </a:r>
            <a:r>
              <a:rPr lang="en-US" sz="1300" i="1" dirty="0"/>
              <a:t>minimizers</a:t>
            </a:r>
            <a:r>
              <a:rPr lang="en-US" sz="1300" dirty="0"/>
              <a:t>. Each entry in this second-level of the index stores &lt;hash value of the corresponding minimizer, starting address of the seed locations of the corresponding minimizer in the second-level, number of locations of the corresponding minimizer&gt;. Minimizers are sorted based on their hash values in the second-level of the index. Finally, in the third-level of the hash table, we have the </a:t>
            </a:r>
            <a:r>
              <a:rPr lang="en-US" sz="1300" i="1" dirty="0"/>
              <a:t>seed locations</a:t>
            </a:r>
            <a:r>
              <a:rPr lang="en-US" sz="1300" dirty="0"/>
              <a:t>. Each entry in this third-level of the index stores &lt;node ID of the corresponding seed location, relative offset of the corresponding seed location within the node&gt;. Locations are grouped based on their corresponding minimizers and sorted within each group based on their values. </a:t>
            </a:r>
            <a:endParaRPr lang="en-US" dirty="0"/>
          </a:p>
          <a:p>
            <a:endParaRPr lang="en-US" dirty="0"/>
          </a:p>
          <a:p>
            <a:pPr defTabSz="966612">
              <a:defRPr/>
            </a:pPr>
            <a:r>
              <a:rPr lang="en-US" sz="1300" dirty="0"/>
              <a:t>We use the stats (i.e., number of distinct minimizers, total number of locations, maximum number of minimizers per bucket, and maximum number of locations per minimizer) for each graph to determine the data sizes of our index structure. Based on our empirical analysis, we find that 224 is the optimum number of buckets in terms of memory footprint and the number of keys per each bucket. We also find that each bucket entry requires 4B of data, thus the total size of the first-level of the index is 224 * </a:t>
            </a:r>
            <a:r>
              <a:rPr lang="en-US" sz="1300" i="1" dirty="0"/>
              <a:t>4B</a:t>
            </a:r>
            <a:r>
              <a:rPr lang="en-US" sz="1300" dirty="0"/>
              <a:t>. Each minimizer in the second-level of the index requires 12B of data, thus the total size of the second-level of the index is </a:t>
            </a:r>
            <a:r>
              <a:rPr lang="en-US" sz="1300" i="1" dirty="0"/>
              <a:t>#distinct minimizers </a:t>
            </a:r>
            <a:r>
              <a:rPr lang="en-US" sz="1300" dirty="0"/>
              <a:t>* </a:t>
            </a:r>
            <a:r>
              <a:rPr lang="en-US" sz="1300" i="1" dirty="0"/>
              <a:t>12B</a:t>
            </a:r>
            <a:r>
              <a:rPr lang="en-US" sz="1300" dirty="0"/>
              <a:t>. Each location in the third-level of the index requires 8B of data, thus the total size of the third-level of the index is </a:t>
            </a:r>
            <a:r>
              <a:rPr lang="en-US" sz="1300" i="1" dirty="0"/>
              <a:t>#total number of locations </a:t>
            </a:r>
            <a:r>
              <a:rPr lang="en-US" sz="1300" dirty="0"/>
              <a:t>* </a:t>
            </a:r>
            <a:r>
              <a:rPr lang="en-US" sz="1300" i="1" dirty="0"/>
              <a:t>8B</a:t>
            </a:r>
            <a:r>
              <a:rPr lang="en-US" sz="1300" dirty="0"/>
              <a:t>. </a:t>
            </a:r>
            <a:endParaRPr lang="en-US" dirty="0"/>
          </a:p>
          <a:p>
            <a:endParaRPr dirty="0"/>
          </a:p>
        </p:txBody>
      </p:sp>
    </p:spTree>
    <p:extLst>
      <p:ext uri="{BB962C8B-B14F-4D97-AF65-F5344CB8AC3E}">
        <p14:creationId xmlns:p14="http://schemas.microsoft.com/office/powerpoint/2010/main" val="6644927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d121dd48d8_38_21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d121dd48d8_38_21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r>
              <a:rPr lang="en-US" dirty="0"/>
              <a:t>***</a:t>
            </a:r>
            <a:endParaRPr dirty="0"/>
          </a:p>
        </p:txBody>
      </p:sp>
    </p:spTree>
    <p:extLst>
      <p:ext uri="{BB962C8B-B14F-4D97-AF65-F5344CB8AC3E}">
        <p14:creationId xmlns:p14="http://schemas.microsoft.com/office/powerpoint/2010/main" val="32375241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cbacf5b389_0_21: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cbacf5b389_0_21: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endParaRPr/>
          </a:p>
        </p:txBody>
      </p:sp>
      <p:sp>
        <p:nvSpPr>
          <p:cNvPr id="265" name="Google Shape;265;gcbacf5b389_0_21:notes"/>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fld id="{00000000-1234-1234-1234-123412341234}" type="slidenum">
              <a:rPr lang="en-US"/>
              <a:pPr/>
              <a:t>48</a:t>
            </a:fld>
            <a:endParaRPr/>
          </a:p>
        </p:txBody>
      </p:sp>
    </p:spTree>
    <p:extLst>
      <p:ext uri="{BB962C8B-B14F-4D97-AF65-F5344CB8AC3E}">
        <p14:creationId xmlns:p14="http://schemas.microsoft.com/office/powerpoint/2010/main" val="14685358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900" dirty="0">
                <a:latin typeface="LinLibertineT"/>
              </a:rPr>
              <a:t>As a result of the flexibility and modularity of the SeGraM framework, we can run each accelerator (i.e., MinSeed and BitAlign) together for end-to-end mapping execution, or separately. Thus, we describe four use cases of SeGraM: (1) end-to-end mapping w/ SeGraM, (2) standalone s2g alignment, and (3), standalone s2s alignment w/ BitAlign, and (4) standalone seeding for both s2g and s2s w/ MinSeed.</a:t>
            </a:r>
            <a:endParaRPr lang="en-US" sz="1900" dirty="0">
              <a:latin typeface="LinLibertineTB"/>
            </a:endParaRPr>
          </a:p>
          <a:p>
            <a:pPr algn="l"/>
            <a:r>
              <a:rPr lang="en-US" sz="1900" dirty="0">
                <a:latin typeface="LinLibertineTB"/>
              </a:rPr>
              <a:t>=========================================================================================================</a:t>
            </a:r>
          </a:p>
          <a:p>
            <a:pPr algn="l"/>
            <a:r>
              <a:rPr lang="en-US" sz="1900" dirty="0">
                <a:latin typeface="LinLibertineTB"/>
              </a:rPr>
              <a:t>[CLICK] F</a:t>
            </a:r>
            <a:r>
              <a:rPr lang="en-US" sz="1900" dirty="0">
                <a:latin typeface="LinLibertineT"/>
              </a:rPr>
              <a:t>or sequence-to-graph mapping, the whole SeGraM design (MinSeed + BitAlign) should be employed, since both seeding and alignment steps are required. With the help of the divide-and-conquer approach inherited from the GenASM algorithm, we can use SeGraM to perform sequence-to-graph mapping for both short reads and long reads. </a:t>
            </a:r>
          </a:p>
          <a:p>
            <a:pPr algn="l"/>
            <a:r>
              <a:rPr lang="en-US" sz="1900" dirty="0">
                <a:latin typeface="LinLibertineT"/>
              </a:rPr>
              <a:t>[CLICK] Since BitAlign takes in a graph-based reference and a query read as its inputs, it can be used as a standalone sequence-to-graph aligner, without MinSeed. BitAlign is orthogonal to and can be coupled with any seeding (or filtering) tool/accelerator.</a:t>
            </a:r>
          </a:p>
          <a:p>
            <a:pPr algn="l"/>
            <a:r>
              <a:rPr lang="en-US" sz="1900" dirty="0">
                <a:latin typeface="LinLibertineT"/>
              </a:rPr>
              <a:t>[CLICK] BitAlign can also be used for sequence-to-sequence alignment, as sequence-to-sequence alignment is a special and simpler variant of sequence-to-graph alignment. [CLICK] Similarly, MinSeed can be used without BitAlign as a standalone seeding accelerator for both graph-based mapping and traditional linear mapping. MinSeed is orthogonal to and can be coupled with any alignment tool or accelerator.</a:t>
            </a:r>
            <a:endParaRPr lang="en-US" sz="2300" b="1" dirty="0"/>
          </a:p>
        </p:txBody>
      </p:sp>
      <p:sp>
        <p:nvSpPr>
          <p:cNvPr id="4" name="Slide Number Placeholder 3"/>
          <p:cNvSpPr>
            <a:spLocks noGrp="1"/>
          </p:cNvSpPr>
          <p:nvPr>
            <p:ph type="sldNum" sz="quarter" idx="5"/>
          </p:nvPr>
        </p:nvSpPr>
        <p:spPr/>
        <p:txBody>
          <a:bodyPr/>
          <a:lstStyle/>
          <a:p>
            <a:fld id="{47139A41-7A76-1D40-B3BE-29B670EC38FE}" type="slidenum">
              <a:rPr lang="en-US" smtClean="0"/>
              <a:t>49</a:t>
            </a:fld>
            <a:endParaRPr lang="en-US"/>
          </a:p>
        </p:txBody>
      </p:sp>
    </p:spTree>
    <p:extLst>
      <p:ext uri="{BB962C8B-B14F-4D97-AF65-F5344CB8AC3E}">
        <p14:creationId xmlns:p14="http://schemas.microsoft.com/office/powerpoint/2010/main" val="42169590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As I introduced, read mapping is the first key step in genome sequence analysis. </a:t>
            </a:r>
          </a:p>
          <a:p>
            <a:r>
              <a:rPr lang="en-US" sz="1100" dirty="0"/>
              <a:t>[CLICK] When we are mapping the reads generated from the sequenced genome, they may not exactly map to the reference genome due to genetic variations and sequencing errors. </a:t>
            </a:r>
          </a:p>
          <a:p>
            <a:r>
              <a:rPr lang="en-US" sz="1100" dirty="0"/>
              <a:t>[CLICK]  As we can see from this example, these errors and differences (which are also known as edits) can take the form of base [CLICK] deletions, [CLICK] substitutions and [CLICK] insertions. </a:t>
            </a:r>
          </a:p>
          <a:p>
            <a:endParaRPr lang="en-US" sz="1100" dirty="0"/>
          </a:p>
          <a:p>
            <a:r>
              <a:rPr lang="en-US" sz="1100" dirty="0"/>
              <a:t>[CLICK] Since multiple steps of read mapping must account for these errors, they must perform approximate string matching (ASM). </a:t>
            </a:r>
          </a:p>
          <a:p>
            <a:r>
              <a:rPr lang="en-US" sz="1100" dirty="0"/>
              <a:t>[CLICK] The goal of approximate string matching is to detect the differences and similarities between two sequences. </a:t>
            </a:r>
          </a:p>
          <a:p>
            <a:endParaRPr lang="en-US" sz="1100" dirty="0"/>
          </a:p>
          <a:p>
            <a:r>
              <a:rPr lang="en-US" sz="1100" dirty="0"/>
              <a:t>[CLICK] In genomics, ASM is required </a:t>
            </a:r>
          </a:p>
          <a:p>
            <a:r>
              <a:rPr lang="en-US" sz="1100" dirty="0"/>
              <a:t>[CLICK] (1) to determine the minimum number of edits between two genomic sequences (which is called edit distance), and also </a:t>
            </a:r>
          </a:p>
          <a:p>
            <a:r>
              <a:rPr lang="en-US" sz="1100" dirty="0"/>
              <a:t>[CLICK] (2) to find the optimal alignment with a traceback step., where we find the sequence of  matches, substitutions, insertions and deletions, along with their positions. </a:t>
            </a:r>
          </a:p>
          <a:p>
            <a:endParaRPr lang="en-US" sz="1100" dirty="0"/>
          </a:p>
          <a:p>
            <a:r>
              <a:rPr lang="en-US" sz="1100" dirty="0"/>
              <a:t>[CLICK] Approximate string matching is typically implemented as a dynamic programming based algorithm, which has quadratic time and space complexity. Therefore, it is desirable to find lower-complexity algorithms for ASM.</a:t>
            </a:r>
          </a:p>
        </p:txBody>
      </p:sp>
      <p:sp>
        <p:nvSpPr>
          <p:cNvPr id="4" name="Slide Number Placeholder 3"/>
          <p:cNvSpPr>
            <a:spLocks noGrp="1"/>
          </p:cNvSpPr>
          <p:nvPr>
            <p:ph type="sldNum" sz="quarter" idx="10"/>
          </p:nvPr>
        </p:nvSpPr>
        <p:spPr/>
        <p:txBody>
          <a:bodyPr/>
          <a:lstStyle/>
          <a:p>
            <a:pPr defTabSz="483306">
              <a:defRPr/>
            </a:pPr>
            <a:fld id="{B057B29E-981E-4B62-B6B9-A448AF3A78B4}" type="slidenum">
              <a:rPr lang="en-US">
                <a:solidFill>
                  <a:prstClr val="black"/>
                </a:solidFill>
                <a:latin typeface="Calibri" panose="020F0502020204030204"/>
              </a:rPr>
              <a:pPr defTabSz="483306">
                <a:defRPr/>
              </a:pPr>
              <a:t>53</a:t>
            </a:fld>
            <a:endParaRPr lang="en-US">
              <a:solidFill>
                <a:prstClr val="black"/>
              </a:solidFill>
              <a:latin typeface="Calibri" panose="020F0502020204030204"/>
            </a:endParaRPr>
          </a:p>
        </p:txBody>
      </p:sp>
    </p:spTree>
    <p:extLst>
      <p:ext uri="{BB962C8B-B14F-4D97-AF65-F5344CB8AC3E}">
        <p14:creationId xmlns:p14="http://schemas.microsoft.com/office/powerpoint/2010/main" val="3735522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[CLICK] One candidate to replace DP-based algorithms for ASM is the Bitap algorithm. Bitap uses only fast and simple bitwise operations to perform ASM, making it amenable to efficient hardware acceleration.</a:t>
            </a:r>
          </a:p>
          <a:p>
            <a:pPr defTabSz="966612">
              <a:defRPr/>
            </a:pPr>
            <a:r>
              <a:rPr lang="en-US" sz="1300" dirty="0"/>
              <a:t>[CLICK] Bitap tackles the problem of computing the minimum edit distance between a reference text (e.g., reference genome) and a query pattern (e.g., read) with a maximum of k errors.</a:t>
            </a:r>
          </a:p>
          <a:p>
            <a:pPr defTabSz="966612">
              <a:defRPr/>
            </a:pPr>
            <a:endParaRPr lang="en-US" sz="1300" dirty="0"/>
          </a:p>
          <a:p>
            <a:pPr defTabSz="966612">
              <a:defRPr/>
            </a:pPr>
            <a:r>
              <a:rPr lang="en-US" sz="1300" dirty="0"/>
              <a:t>The algorithm has two steps. [CLICK]</a:t>
            </a:r>
          </a:p>
          <a:p>
            <a:pPr defTabSz="966612">
              <a:defRPr/>
            </a:pPr>
            <a:endParaRPr lang="en-US" sz="1300" dirty="0"/>
          </a:p>
          <a:p>
            <a:pPr defTabSz="966612">
              <a:defRPr/>
            </a:pPr>
            <a:r>
              <a:rPr lang="en-US" sz="1300" dirty="0"/>
              <a:t>Bitap starts with a pre-processing procedure </a:t>
            </a:r>
          </a:p>
          <a:p>
            <a:pPr defTabSz="966612">
              <a:defRPr/>
            </a:pPr>
            <a:r>
              <a:rPr lang="en-US" sz="1300" dirty="0"/>
              <a:t>[CLICK] where we generate one pattern bitmask for each character in the alphabet. These pattern bitmasks help us to represent the query pattern in a binary format. </a:t>
            </a:r>
            <a:endParaRPr lang="en-US" dirty="0"/>
          </a:p>
          <a:p>
            <a:endParaRPr lang="en-US" dirty="0"/>
          </a:p>
          <a:p>
            <a:pPr defTabSz="966612">
              <a:defRPr/>
            </a:pPr>
            <a:r>
              <a:rPr lang="en-US" sz="1300" dirty="0"/>
              <a:t>Second step (searching or edit distance calculation) is the main step of the algorithm. Here, [CLICK] we examine each text character one by one, by using </a:t>
            </a:r>
          </a:p>
          <a:p>
            <a:pPr defTabSz="966612">
              <a:defRPr/>
            </a:pPr>
            <a:r>
              <a:rPr lang="en-US" sz="1300" dirty="0"/>
              <a:t>[CLICK] 1) the pre-processed pattern bitmasks, </a:t>
            </a:r>
          </a:p>
          <a:p>
            <a:pPr defTabSz="966612">
              <a:defRPr/>
            </a:pPr>
            <a:r>
              <a:rPr lang="en-US" sz="1300" dirty="0"/>
              <a:t>[CLICK] 2) status bitvectors which are updated at each text iteration and hold the partial match information for the text characters examined so far, and </a:t>
            </a:r>
          </a:p>
          <a:p>
            <a:pPr defTabSz="966612">
              <a:defRPr/>
            </a:pPr>
            <a:r>
              <a:rPr lang="en-US" sz="1300" dirty="0"/>
              <a:t>[CLICK] 3) the simple bitwise operations. </a:t>
            </a:r>
          </a:p>
          <a:p>
            <a:pPr defTabSz="966612">
              <a:defRPr/>
            </a:pPr>
            <a:endParaRPr lang="en-US" dirty="0"/>
          </a:p>
          <a:p>
            <a:pPr defTabSz="966612">
              <a:defRPr/>
            </a:pPr>
            <a:endParaRPr lang="en-US" dirty="0"/>
          </a:p>
        </p:txBody>
      </p:sp>
      <p:sp>
        <p:nvSpPr>
          <p:cNvPr id="4" name="Slide Number Placeholder 3"/>
          <p:cNvSpPr>
            <a:spLocks noGrp="1"/>
          </p:cNvSpPr>
          <p:nvPr>
            <p:ph type="sldNum" sz="quarter" idx="5"/>
          </p:nvPr>
        </p:nvSpPr>
        <p:spPr/>
        <p:txBody>
          <a:bodyPr/>
          <a:lstStyle/>
          <a:p>
            <a:pPr defTabSz="483306">
              <a:defRPr/>
            </a:pPr>
            <a:fld id="{7D64B0BB-F452-6F45-9C9C-EFED3BFBC47E}" type="slidenum">
              <a:rPr lang="en-US">
                <a:solidFill>
                  <a:prstClr val="black"/>
                </a:solidFill>
                <a:latin typeface="Calibri" panose="020F0502020204030204"/>
              </a:rPr>
              <a:pPr defTabSz="483306">
                <a:def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31571779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 won’t get into the details of the algorithm, but let me highlight the three key properties of it.</a:t>
            </a:r>
          </a:p>
          <a:p>
            <a:endParaRPr lang="en-US" dirty="0"/>
          </a:p>
          <a:p>
            <a:r>
              <a:rPr lang="en-US" dirty="0"/>
              <a:t>First, Bitap iterates over each text character as the outer loop and it iterates over each possible edit distance (1 to k) as the inner loop. </a:t>
            </a:r>
          </a:p>
          <a:p>
            <a:endParaRPr lang="en-US" dirty="0"/>
          </a:p>
          <a:p>
            <a:r>
              <a:rPr lang="en-US" dirty="0"/>
              <a:t>Thus, when we have long error-prone reads, both of these loops need to iterate over very large numbers.</a:t>
            </a:r>
          </a:p>
          <a:p>
            <a:endParaRPr lang="en-US" dirty="0"/>
          </a:p>
        </p:txBody>
      </p:sp>
      <p:sp>
        <p:nvSpPr>
          <p:cNvPr id="4" name="Slide Number Placeholder 3"/>
          <p:cNvSpPr>
            <a:spLocks noGrp="1"/>
          </p:cNvSpPr>
          <p:nvPr>
            <p:ph type="sldNum" sz="quarter" idx="5"/>
          </p:nvPr>
        </p:nvSpPr>
        <p:spPr/>
        <p:txBody>
          <a:bodyPr/>
          <a:lstStyle/>
          <a:p>
            <a:fld id="{47139A41-7A76-1D40-B3BE-29B670EC38FE}" type="slidenum">
              <a:rPr lang="en-US" smtClean="0"/>
              <a:t>55</a:t>
            </a:fld>
            <a:endParaRPr lang="en-US"/>
          </a:p>
        </p:txBody>
      </p:sp>
    </p:spTree>
    <p:extLst>
      <p:ext uri="{BB962C8B-B14F-4D97-AF65-F5344CB8AC3E}">
        <p14:creationId xmlns:p14="http://schemas.microsoft.com/office/powerpoint/2010/main" val="9933040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There is two-level data dependency in Bitap.</a:t>
            </a:r>
          </a:p>
          <a:p>
            <a:endParaRPr lang="en-US" dirty="0"/>
          </a:p>
          <a:p>
            <a:r>
              <a:rPr lang="en-US" dirty="0"/>
              <a:t>[CLICK] There is an outer loop data dependency when computing deletion, substitution and match bitvectors as they require </a:t>
            </a:r>
            <a:r>
              <a:rPr lang="en-US" dirty="0" err="1"/>
              <a:t>oldR</a:t>
            </a:r>
            <a:r>
              <a:rPr lang="en-US" dirty="0"/>
              <a:t> bitvectors which are coming from previous text iteration.</a:t>
            </a:r>
          </a:p>
          <a:p>
            <a:pPr defTabSz="966612">
              <a:defRPr/>
            </a:pPr>
            <a:endParaRPr lang="en-US" dirty="0"/>
          </a:p>
          <a:p>
            <a:pPr defTabSz="966612">
              <a:defRPr/>
            </a:pPr>
            <a:r>
              <a:rPr lang="en-US" dirty="0"/>
              <a:t>[CLICK] Also, there is an inner loop data dependency when computing insertion bitvector as it requires R[d-1] which is coming  from previous inner loop iteration.</a:t>
            </a:r>
          </a:p>
        </p:txBody>
      </p:sp>
      <p:sp>
        <p:nvSpPr>
          <p:cNvPr id="4" name="Slide Number Placeholder 3"/>
          <p:cNvSpPr>
            <a:spLocks noGrp="1"/>
          </p:cNvSpPr>
          <p:nvPr>
            <p:ph type="sldNum" sz="quarter" idx="5"/>
          </p:nvPr>
        </p:nvSpPr>
        <p:spPr/>
        <p:txBody>
          <a:bodyPr/>
          <a:lstStyle/>
          <a:p>
            <a:fld id="{47139A41-7A76-1D40-B3BE-29B670EC38FE}" type="slidenum">
              <a:rPr lang="en-US" smtClean="0"/>
              <a:t>56</a:t>
            </a:fld>
            <a:endParaRPr lang="en-US"/>
          </a:p>
        </p:txBody>
      </p:sp>
    </p:spTree>
    <p:extLst>
      <p:ext uri="{BB962C8B-B14F-4D97-AF65-F5344CB8AC3E}">
        <p14:creationId xmlns:p14="http://schemas.microsoft.com/office/powerpoint/2010/main" val="4702960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third,  Bitap generates these four intermediate bitvectors but they are not stored and processed with a traceback step to find the optimal alignment</a:t>
            </a:r>
          </a:p>
        </p:txBody>
      </p:sp>
      <p:sp>
        <p:nvSpPr>
          <p:cNvPr id="4" name="Slide Number Placeholder 3"/>
          <p:cNvSpPr>
            <a:spLocks noGrp="1"/>
          </p:cNvSpPr>
          <p:nvPr>
            <p:ph type="sldNum" sz="quarter" idx="5"/>
          </p:nvPr>
        </p:nvSpPr>
        <p:spPr/>
        <p:txBody>
          <a:bodyPr/>
          <a:lstStyle/>
          <a:p>
            <a:fld id="{47139A41-7A76-1D40-B3BE-29B670EC38FE}" type="slidenum">
              <a:rPr lang="en-US" smtClean="0"/>
              <a:t>57</a:t>
            </a:fld>
            <a:endParaRPr lang="en-US"/>
          </a:p>
        </p:txBody>
      </p:sp>
    </p:spTree>
    <p:extLst>
      <p:ext uri="{BB962C8B-B14F-4D97-AF65-F5344CB8AC3E}">
        <p14:creationId xmlns:p14="http://schemas.microsoft.com/office/powerpoint/2010/main" val="2798096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900" dirty="0">
                <a:latin typeface="LinLibertineT"/>
              </a:rPr>
              <a:t>[CLICK] [CLICK] [CLICK] We demonstrate that SeGraM provides significant improvements for multiple steps of the sequence-to-graph (i.e., S2G) and sequence-to-sequence (i.e., S2S) mapping pipelines.</a:t>
            </a:r>
          </a:p>
          <a:p>
            <a:pPr algn="l"/>
            <a:r>
              <a:rPr lang="en-US" sz="1900" dirty="0">
                <a:latin typeface="LinLibertineT"/>
              </a:rPr>
              <a:t>==================================================================================================================</a:t>
            </a:r>
          </a:p>
          <a:p>
            <a:pPr algn="l"/>
            <a:r>
              <a:rPr lang="en-US" sz="1900" dirty="0">
                <a:latin typeface="LinLibertineT"/>
              </a:rPr>
              <a:t>[CLICK] We show that (1) SeGraM provides greatly higher throughput and lower power consumption on both short and long reads compared to state-of-the-art software tools for sequence-to-graph mapping, and</a:t>
            </a:r>
          </a:p>
          <a:p>
            <a:pPr algn="l"/>
            <a:r>
              <a:rPr lang="en-US" sz="1900" dirty="0">
                <a:latin typeface="LinLibertineT"/>
              </a:rPr>
              <a:t>[CLICK] (2) BitAlign significantly outperforms a state-of-the-art sequence-to-graph alignment tool and [CLICK] three state-of-the-art hardware solutions that are specifically designed for sequence-to-sequence alignment.</a:t>
            </a:r>
          </a:p>
          <a:p>
            <a:pPr algn="l"/>
            <a:r>
              <a:rPr lang="en-US" sz="1900" dirty="0">
                <a:latin typeface="LinLibertineT"/>
              </a:rPr>
              <a:t>===========================================================================================================</a:t>
            </a:r>
          </a:p>
          <a:p>
            <a:pPr algn="l"/>
            <a:r>
              <a:rPr lang="en-US" sz="1900" dirty="0">
                <a:latin typeface="LinLibertineT"/>
              </a:rPr>
              <a:t>We also show that MinSeed can be employed for the seeding step of both sequence-to-graph and sequence-to-sequence mapping pipelines.</a:t>
            </a:r>
            <a:endParaRPr lang="en-US" sz="1300" dirty="0"/>
          </a:p>
        </p:txBody>
      </p:sp>
      <p:sp>
        <p:nvSpPr>
          <p:cNvPr id="4" name="Slide Number Placeholder 3"/>
          <p:cNvSpPr>
            <a:spLocks noGrp="1"/>
          </p:cNvSpPr>
          <p:nvPr>
            <p:ph type="sldNum" sz="quarter" idx="5"/>
          </p:nvPr>
        </p:nvSpPr>
        <p:spPr/>
        <p:txBody>
          <a:bodyPr/>
          <a:lstStyle/>
          <a:p>
            <a:fld id="{47139A41-7A76-1D40-B3BE-29B670EC38FE}" type="slidenum">
              <a:rPr lang="en-US" smtClean="0"/>
              <a:t>5</a:t>
            </a:fld>
            <a:endParaRPr lang="en-US"/>
          </a:p>
        </p:txBody>
      </p:sp>
    </p:spTree>
    <p:extLst>
      <p:ext uri="{BB962C8B-B14F-4D97-AF65-F5344CB8AC3E}">
        <p14:creationId xmlns:p14="http://schemas.microsoft.com/office/powerpoint/2010/main" val="15338637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We find that Bitap has five limitations that hinder its applicability and efficient hardware acceleration for genome sequence analysis. </a:t>
            </a:r>
          </a:p>
          <a:p>
            <a:pPr defTabSz="966612">
              <a:defRPr/>
            </a:pPr>
            <a:endParaRPr lang="en-US" sz="1300" dirty="0"/>
          </a:p>
          <a:p>
            <a:pPr defTabSz="966612">
              <a:lnSpc>
                <a:spcPct val="110000"/>
              </a:lnSpc>
              <a:buSzPct val="100000"/>
              <a:defRPr/>
            </a:pPr>
            <a:r>
              <a:rPr lang="en-US" sz="1300" dirty="0"/>
              <a:t>[CLICK] [CLICK] We have already covered the first two algorithmic limitations. </a:t>
            </a:r>
          </a:p>
          <a:p>
            <a:pPr>
              <a:lnSpc>
                <a:spcPct val="110000"/>
              </a:lnSpc>
              <a:buSzPct val="100000"/>
            </a:pPr>
            <a:r>
              <a:rPr lang="en-US" sz="1300" dirty="0"/>
              <a:t>[CLICK] We find one more algorithmic limitation, which is no support for long reads. In Bitap, the query length so read length is limited by the word size of the machine running the algorithm because </a:t>
            </a:r>
            <a:r>
              <a:rPr lang="en-US" sz="2200" dirty="0"/>
              <a:t>each bitvector has a length equal to the length of the pattern and we perform the bitwise operations on these bitvectors</a:t>
            </a:r>
            <a:r>
              <a:rPr lang="en-US" sz="2200" b="1" dirty="0">
                <a:solidFill>
                  <a:srgbClr val="C00000"/>
                </a:solidFill>
              </a:rPr>
              <a:t>. </a:t>
            </a:r>
            <a:r>
              <a:rPr lang="en-US" sz="1300" dirty="0"/>
              <a:t>Thus, the algorithm does not support long reads, whose lengths are on the order of thousands to millions of base pairs </a:t>
            </a:r>
            <a:endParaRPr lang="en-US" dirty="0"/>
          </a:p>
          <a:p>
            <a:pPr defTabSz="966612">
              <a:defRPr/>
            </a:pPr>
            <a:endParaRPr lang="en-US" sz="1300" dirty="0"/>
          </a:p>
          <a:p>
            <a:pPr defTabSz="966612">
              <a:defRPr/>
            </a:pPr>
            <a:r>
              <a:rPr lang="en-US" sz="1300" dirty="0"/>
              <a:t>[CLICK] These are the algorithmic limitations of the Bitap algorithm.</a:t>
            </a:r>
          </a:p>
          <a:p>
            <a:pPr defTabSz="966612">
              <a:defRPr/>
            </a:pPr>
            <a:endParaRPr lang="en-US" dirty="0">
              <a:solidFill>
                <a:schemeClr val="tx1"/>
              </a:solidFill>
            </a:endParaRPr>
          </a:p>
          <a:p>
            <a:pPr defTabSz="966612">
              <a:defRPr/>
            </a:pPr>
            <a:r>
              <a:rPr lang="en-US" sz="1300" dirty="0"/>
              <a:t>Even after we solve the algorithmic limitations of Bitap, we find that we cannot extract significant performance benefits with algorithmic enhancements alone.</a:t>
            </a:r>
          </a:p>
          <a:p>
            <a:pPr defTabSz="966612">
              <a:defRPr/>
            </a:pPr>
            <a:endParaRPr lang="en-US" sz="1300" dirty="0"/>
          </a:p>
          <a:p>
            <a:pPr defTabSz="966612">
              <a:defRPr/>
            </a:pPr>
            <a:r>
              <a:rPr lang="en-US" sz="1300" dirty="0"/>
              <a:t>[CLICK] 4) For example, while Bitap iterates over each character of the input text sequentially, we can enable text-level parallelism to improve its performance. However, the achievable level of parallelism is limited by the number of compute units in existing systems. </a:t>
            </a:r>
          </a:p>
          <a:p>
            <a:pPr defTabSz="966612">
              <a:defRPr/>
            </a:pPr>
            <a:endParaRPr lang="en-US" sz="1300" dirty="0"/>
          </a:p>
          <a:p>
            <a:pPr defTabSz="966612">
              <a:defRPr/>
            </a:pPr>
            <a:r>
              <a:rPr lang="en-US" sz="1300" dirty="0"/>
              <a:t>5) We would expect that a GPU, which has thousands of compute units, can overcome the limited compute parallelism issues that CPUs experience. [CLICK] However, we find that a GPU implementation of the Bitap algorithm suffers from the limited amount of memory bandwidth available for each GPU thread. </a:t>
            </a:r>
          </a:p>
          <a:p>
            <a:pPr defTabSz="966612">
              <a:defRPr/>
            </a:pPr>
            <a:endParaRPr lang="en-US" sz="1300" dirty="0"/>
          </a:p>
          <a:p>
            <a:pPr defTabSz="966612">
              <a:defRPr/>
            </a:pPr>
            <a:r>
              <a:rPr lang="en-US" sz="1300" dirty="0"/>
              <a:t>[CLICK] And these are the HW-related limitations.</a:t>
            </a:r>
            <a:endParaRPr lang="en-US" dirty="0"/>
          </a:p>
          <a:p>
            <a:pPr defTabSz="966612">
              <a:defRPr/>
            </a:pPr>
            <a:endParaRPr lang="en-US" sz="1300" dirty="0"/>
          </a:p>
          <a:p>
            <a:pPr defTabSz="966612">
              <a:defRPr/>
            </a:pPr>
            <a:r>
              <a:rPr lang="en-US" sz="1300" dirty="0"/>
              <a:t>In order to overcome these limitations and design an efficient accelerator, we find that we need to both (1) modify and extend the Bitap algorithm and (2) develop specialized hardware that can exploit the new opportunities that our algorithmic modifications provide. </a:t>
            </a:r>
            <a:endParaRPr lang="en-US" dirty="0"/>
          </a:p>
          <a:p>
            <a:pPr defTabSz="966612">
              <a:defRPr/>
            </a:pP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defTabSz="483306">
              <a:defRPr/>
            </a:pPr>
            <a:fld id="{7D64B0BB-F452-6F45-9C9C-EFED3BFBC47E}" type="slidenum">
              <a:rPr lang="en-US">
                <a:solidFill>
                  <a:prstClr val="black"/>
                </a:solidFill>
                <a:latin typeface="Calibri" panose="020F0502020204030204"/>
              </a:rPr>
              <a:pPr defTabSz="483306">
                <a:defRPr/>
              </a:pPr>
              <a:t>59</a:t>
            </a:fld>
            <a:endParaRPr lang="en-US">
              <a:solidFill>
                <a:prstClr val="black"/>
              </a:solidFill>
              <a:latin typeface="Calibri" panose="020F0502020204030204"/>
            </a:endParaRPr>
          </a:p>
        </p:txBody>
      </p:sp>
    </p:spTree>
    <p:extLst>
      <p:ext uri="{BB962C8B-B14F-4D97-AF65-F5344CB8AC3E}">
        <p14:creationId xmlns:p14="http://schemas.microsoft.com/office/powerpoint/2010/main" val="7970297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Our goal in this work is to design a fast and flexible framework for both short and long reads, which can accelerate multiple steps of genome sequence analysis (GSA).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To this end, we propose GenASM.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t>
            </a:r>
            <a:r>
              <a:rPr lang="en-US" sz="1200" b="0" i="0" u="none" strike="noStrike" kern="1200" dirty="0">
                <a:solidFill>
                  <a:schemeClr val="tx1"/>
                </a:solidFill>
                <a:effectLst/>
                <a:latin typeface="+mn-lt"/>
                <a:ea typeface="+mn-ea"/>
                <a:cs typeface="+mn-cs"/>
              </a:rPr>
              <a:t>We base GenASM on Bitap, an ASM algorithm that uses only fast and simple bitwise operations, making it amenable to efficient hardware acceleration.</a:t>
            </a:r>
            <a:r>
              <a:rPr lang="en-US" sz="1200" kern="1200" dirty="0">
                <a:solidFill>
                  <a:schemeClr val="tx1"/>
                </a:solidFill>
                <a:effectLst/>
                <a:latin typeface="+mn-lt"/>
                <a:ea typeface="+mn-ea"/>
                <a:cs typeface="+mn-cs"/>
              </a:rPr>
              <a:t> To our knowledge, GenASM is the first work that enhances and accelerates Bitap.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We modify Bitap to support long reads and to enable parallelization.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also develop a novel Bitap-compatible algorithm for traceback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And</a:t>
            </a:r>
            <a:r>
              <a:rPr lang="en-US" sz="1200" b="0" i="0" u="none" strike="noStrike" kern="1200" dirty="0">
                <a:solidFill>
                  <a:schemeClr val="tx1"/>
                </a:solidFill>
                <a:effectLst/>
                <a:latin typeface="+mn-lt"/>
                <a:ea typeface="+mn-ea"/>
                <a:cs typeface="+mn-cs"/>
              </a:rPr>
              <a:t>, we co-design specialized hardware for both algorithms.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57B29E-981E-4B62-B6B9-A448AF3A7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9273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Our first algorithm GenASM-DC</a:t>
            </a:r>
          </a:p>
          <a:p>
            <a:r>
              <a:rPr lang="en-US" dirty="0"/>
              <a:t>[CLICK] is the modified Bitap algorithm for distance calculation, where </a:t>
            </a:r>
          </a:p>
          <a:p>
            <a:r>
              <a:rPr lang="en-US" dirty="0"/>
              <a:t>[CLICK] we extend it to provide efficient support for long reads, and</a:t>
            </a:r>
          </a:p>
          <a:p>
            <a:pPr defTabSz="966612">
              <a:defRPr/>
            </a:pPr>
            <a:r>
              <a:rPr lang="en-US" dirty="0"/>
              <a:t>[CLICK] we enable parallelism besides bit-parallelism that baseline Bitap provides by </a:t>
            </a:r>
          </a:p>
          <a:p>
            <a:pPr defTabSz="966612">
              <a:defRPr/>
            </a:pPr>
            <a:r>
              <a:rPr lang="en-US" dirty="0"/>
              <a:t>[CLICK] performing loop unrolling and </a:t>
            </a:r>
            <a:r>
              <a:rPr lang="en-US" sz="1300" dirty="0"/>
              <a:t>removing the loop dependencies and</a:t>
            </a:r>
          </a:p>
          <a:p>
            <a:pPr defTabSz="966612">
              <a:defRPr/>
            </a:pPr>
            <a:r>
              <a:rPr lang="en-US" sz="1300" dirty="0"/>
              <a:t>[CLICK] </a:t>
            </a:r>
            <a:r>
              <a:rPr lang="en-US" dirty="0"/>
              <a:t>exploiting text-level parallelism, where we divide the </a:t>
            </a:r>
            <a:r>
              <a:rPr lang="en-US" sz="1300" dirty="0"/>
              <a:t>text into overlapping sub-texts and search the query in each of these sub-texts in parallel. </a:t>
            </a:r>
          </a:p>
          <a:p>
            <a:pPr defTabSz="966612">
              <a:defRPr/>
            </a:pPr>
            <a:endParaRPr lang="en-US" sz="1300" dirty="0"/>
          </a:p>
          <a:p>
            <a:pPr defTabSz="966612">
              <a:defRPr/>
            </a:pPr>
            <a:r>
              <a:rPr lang="en-US" sz="1300" dirty="0"/>
              <a:t>[CLICK] Our second algorithm, GenASM-TB, is a novel Bitap-compatible traceback algorithm,.</a:t>
            </a:r>
          </a:p>
          <a:p>
            <a:pPr defTabSz="966612">
              <a:defRPr/>
            </a:pPr>
            <a:r>
              <a:rPr lang="en-US" sz="1300" dirty="0"/>
              <a:t>[CLICK] which </a:t>
            </a:r>
            <a:r>
              <a:rPr lang="en-US" sz="1300" dirty="0">
                <a:solidFill>
                  <a:srgbClr val="7030A0"/>
                </a:solidFill>
              </a:rPr>
              <a:t>walks through the intermediate bitvectors </a:t>
            </a:r>
            <a:r>
              <a:rPr lang="en-US" sz="1300" dirty="0"/>
              <a:t>(match, deletion, substitution, insertion) generated by GenASM-DC and finds the optimal alignment.</a:t>
            </a:r>
          </a:p>
          <a:p>
            <a:r>
              <a:rPr lang="en-US" sz="1300" dirty="0"/>
              <a:t>[CLICK] In order to decrease the memory footprint of the algorithm, it follows a divide-and-conquer approach, where we divide the text and pattern into overlapping windows and perform the traceback computation for each window. After all of the windows’ partial traceback outputs are generated, we merge them to find the complete traceback output. </a:t>
            </a:r>
            <a:endParaRPr lang="en-US" dirty="0"/>
          </a:p>
          <a:p>
            <a:pPr defTabSz="966612">
              <a:defRPr/>
            </a:pPr>
            <a:endParaRPr lang="en-US" dirty="0"/>
          </a:p>
          <a:p>
            <a:pPr defTabSz="966612">
              <a:defRPr/>
            </a:pPr>
            <a:endParaRPr lang="en-US" sz="1300" dirty="0"/>
          </a:p>
          <a:p>
            <a:pPr defTabSz="966612">
              <a:defRPr/>
            </a:pPr>
            <a:endParaRPr lang="en-US" dirty="0"/>
          </a:p>
          <a:p>
            <a:pPr defTabSz="966612">
              <a:defRPr/>
            </a:pPr>
            <a:endParaRPr lang="en-US" dirty="0"/>
          </a:p>
        </p:txBody>
      </p:sp>
      <p:sp>
        <p:nvSpPr>
          <p:cNvPr id="4" name="Slide Number Placeholder 3"/>
          <p:cNvSpPr>
            <a:spLocks noGrp="1"/>
          </p:cNvSpPr>
          <p:nvPr>
            <p:ph type="sldNum" sz="quarter" idx="5"/>
          </p:nvPr>
        </p:nvSpPr>
        <p:spPr/>
        <p:txBody>
          <a:bodyPr/>
          <a:lstStyle/>
          <a:p>
            <a:fld id="{47139A41-7A76-1D40-B3BE-29B670EC38FE}" type="slidenum">
              <a:rPr lang="en-US" smtClean="0"/>
              <a:t>61</a:t>
            </a:fld>
            <a:endParaRPr lang="en-US"/>
          </a:p>
        </p:txBody>
      </p:sp>
    </p:spTree>
    <p:extLst>
      <p:ext uri="{BB962C8B-B14F-4D97-AF65-F5344CB8AC3E}">
        <p14:creationId xmlns:p14="http://schemas.microsoft.com/office/powerpoint/2010/main" val="6850126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50432" indent="-362480">
              <a:spcAft>
                <a:spcPts val="634"/>
              </a:spcAft>
            </a:pPr>
            <a:r>
              <a:rPr lang="en-US" sz="1300" dirty="0"/>
              <a:t>Let’s look at the HW design of GenASM.</a:t>
            </a:r>
          </a:p>
          <a:p>
            <a:pPr marL="550432" indent="-362480">
              <a:spcAft>
                <a:spcPts val="634"/>
              </a:spcAft>
            </a:pPr>
            <a:r>
              <a:rPr lang="en-US" sz="1300" dirty="0"/>
              <a:t>Our co-designed hardware consists of two components</a:t>
            </a:r>
            <a:r>
              <a:rPr lang="en-US" sz="2500" dirty="0"/>
              <a:t>: </a:t>
            </a:r>
          </a:p>
          <a:p>
            <a:pPr marL="550432" indent="-362480">
              <a:spcAft>
                <a:spcPts val="634"/>
              </a:spcAft>
            </a:pPr>
            <a:r>
              <a:rPr lang="en-US" sz="2500" dirty="0"/>
              <a:t>[CLICK] (1) GenASM-DC, which provides hardware support to efficiently execute our GenASM-DC algorithm to perform distance calculation; and </a:t>
            </a:r>
          </a:p>
          <a:p>
            <a:pPr marL="550432" indent="-362480">
              <a:spcAft>
                <a:spcPts val="634"/>
              </a:spcAft>
            </a:pPr>
            <a:r>
              <a:rPr lang="en-US" sz="2500" dirty="0"/>
              <a:t>[CLICK] (2) GenASM-TB, which provides hardware support to efficiently execute our novel GenASM-TB algorithm to find the optimal alignment.</a:t>
            </a:r>
            <a:endParaRPr lang="en-US" sz="2300" dirty="0"/>
          </a:p>
          <a:p>
            <a:pPr marL="550432" indent="-362480">
              <a:spcAft>
                <a:spcPts val="634"/>
              </a:spcAft>
            </a:pPr>
            <a:endParaRPr lang="en-US" sz="2300" dirty="0"/>
          </a:p>
          <a:p>
            <a:pPr marL="550432" indent="-362480">
              <a:spcAft>
                <a:spcPts val="634"/>
              </a:spcAft>
            </a:pPr>
            <a:r>
              <a:rPr lang="en-US" sz="2300" dirty="0"/>
              <a:t>GenASM also has two types of SRAM buffers: [CLICK] DC-SRAM and [CLICK] TB-SRAMs</a:t>
            </a:r>
          </a:p>
          <a:p>
            <a:pPr marL="550432" indent="-362480">
              <a:spcAft>
                <a:spcPts val="634"/>
              </a:spcAft>
            </a:pPr>
            <a:endParaRPr lang="en-US" sz="2300" dirty="0"/>
          </a:p>
          <a:p>
            <a:pPr marL="550432" indent="-362480">
              <a:spcAft>
                <a:spcPts val="634"/>
              </a:spcAft>
            </a:pPr>
            <a:r>
              <a:rPr lang="en-US" sz="2500" dirty="0"/>
              <a:t>Let’s look at the high-level overview of GenASM</a:t>
            </a:r>
            <a:endParaRPr lang="en-US" sz="2200" dirty="0"/>
          </a:p>
          <a:p>
            <a:pPr marL="550432" indent="-362480" defTabSz="966612">
              <a:spcAft>
                <a:spcPts val="634"/>
              </a:spcAft>
              <a:defRPr/>
            </a:pPr>
            <a:endParaRPr lang="en-US" sz="2500" dirty="0"/>
          </a:p>
          <a:p>
            <a:pPr marL="550432" indent="-362480" defTabSz="966612">
              <a:spcAft>
                <a:spcPts val="634"/>
              </a:spcAft>
              <a:defRPr/>
            </a:pPr>
            <a:endParaRPr lang="en-US" sz="2500" dirty="0"/>
          </a:p>
          <a:p>
            <a:pPr marL="550432" indent="-362480" defTabSz="966612">
              <a:spcAft>
                <a:spcPts val="634"/>
              </a:spcAft>
              <a:defRPr/>
            </a:pPr>
            <a:endParaRPr lang="en-US" sz="2200" dirty="0"/>
          </a:p>
          <a:p>
            <a:pPr marL="550432" indent="-362480" defTabSz="966612">
              <a:spcAft>
                <a:spcPts val="634"/>
              </a:spcAft>
              <a:defRPr/>
            </a:pPr>
            <a:endParaRPr lang="en-US" sz="2200" dirty="0"/>
          </a:p>
          <a:p>
            <a:pPr marL="550432" indent="-362480" defTabSz="966612">
              <a:spcAft>
                <a:spcPts val="634"/>
              </a:spcAft>
              <a:defRPr/>
            </a:pPr>
            <a:endParaRPr lang="en-US" sz="2500" dirty="0"/>
          </a:p>
        </p:txBody>
      </p:sp>
      <p:sp>
        <p:nvSpPr>
          <p:cNvPr id="4" name="Slide Number Placeholder 3"/>
          <p:cNvSpPr>
            <a:spLocks noGrp="1"/>
          </p:cNvSpPr>
          <p:nvPr>
            <p:ph type="sldNum" sz="quarter" idx="5"/>
          </p:nvPr>
        </p:nvSpPr>
        <p:spPr/>
        <p:txBody>
          <a:bodyPr/>
          <a:lstStyle/>
          <a:p>
            <a:pPr defTabSz="483306">
              <a:defRPr/>
            </a:pPr>
            <a:fld id="{7D64B0BB-F452-6F45-9C9C-EFED3BFBC47E}" type="slidenum">
              <a:rPr lang="en-US">
                <a:solidFill>
                  <a:prstClr val="black"/>
                </a:solidFill>
                <a:latin typeface="Calibri" panose="020F0502020204030204"/>
              </a:rPr>
              <a:pPr defTabSz="483306">
                <a:defRPr/>
              </a:pPr>
              <a:t>64</a:t>
            </a:fld>
            <a:endParaRPr lang="en-US">
              <a:solidFill>
                <a:prstClr val="black"/>
              </a:solidFill>
              <a:latin typeface="Calibri" panose="020F0502020204030204"/>
            </a:endParaRPr>
          </a:p>
        </p:txBody>
      </p:sp>
    </p:spTree>
    <p:extLst>
      <p:ext uri="{BB962C8B-B14F-4D97-AF65-F5344CB8AC3E}">
        <p14:creationId xmlns:p14="http://schemas.microsoft.com/office/powerpoint/2010/main" val="19360127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[CLICK] GenASM execution starts when the host CPU issues a task to GenASM with the reference and the query sequences’ locations. </a:t>
            </a:r>
          </a:p>
          <a:p>
            <a:r>
              <a:rPr lang="en-US" sz="1300" dirty="0"/>
              <a:t>[CLICK] GenASM-DC reads the corresponding reference text region and the query pattern from the memory, and then writes these to its dedicated SRAM, DC-SRAM. </a:t>
            </a:r>
          </a:p>
          <a:p>
            <a:r>
              <a:rPr lang="en-US" sz="1300" dirty="0"/>
              <a:t>[CLICK] After that, GenASM-DC divides the reference text and query pattern into multiple overlapping windows, and </a:t>
            </a:r>
          </a:p>
          <a:p>
            <a:r>
              <a:rPr lang="en-US" sz="1300" dirty="0"/>
              <a:t>[CLICK] for each sub-text and sub-pattern, GenASM-DC searches for the sub-pattern within the sub-text and generates the bitvectors. </a:t>
            </a:r>
          </a:p>
          <a:p>
            <a:r>
              <a:rPr lang="en-US" sz="1300" dirty="0"/>
              <a:t>[CLICK] GenASM-DC writes the generated bitvectors to TB-SRAMs. Once GenASM-DC completes its search for the current window, </a:t>
            </a:r>
          </a:p>
          <a:p>
            <a:r>
              <a:rPr lang="en-US" sz="1300" dirty="0"/>
              <a:t>[CLICK] GenASM-TB starts reading the stored bitvectors from TB-SRAMs and </a:t>
            </a:r>
          </a:p>
          <a:p>
            <a:r>
              <a:rPr lang="en-US" sz="1300" dirty="0"/>
              <a:t>[CLICK] generates the window’s traceback output. </a:t>
            </a:r>
          </a:p>
          <a:p>
            <a:r>
              <a:rPr lang="en-US" sz="1300" dirty="0"/>
              <a:t>Once GenASM-TB generates this output, GenASM computes the next window and repeats Steps 3–7 until all windows are completed.</a:t>
            </a:r>
          </a:p>
        </p:txBody>
      </p:sp>
      <p:sp>
        <p:nvSpPr>
          <p:cNvPr id="4" name="Slide Number Placeholder 3"/>
          <p:cNvSpPr>
            <a:spLocks noGrp="1"/>
          </p:cNvSpPr>
          <p:nvPr>
            <p:ph type="sldNum" sz="quarter" idx="5"/>
          </p:nvPr>
        </p:nvSpPr>
        <p:spPr/>
        <p:txBody>
          <a:bodyPr/>
          <a:lstStyle/>
          <a:p>
            <a:fld id="{47139A41-7A76-1D40-B3BE-29B670EC38FE}" type="slidenum">
              <a:rPr lang="en-US" smtClean="0"/>
              <a:t>65</a:t>
            </a:fld>
            <a:endParaRPr lang="en-US"/>
          </a:p>
        </p:txBody>
      </p:sp>
    </p:spTree>
    <p:extLst>
      <p:ext uri="{BB962C8B-B14F-4D97-AF65-F5344CB8AC3E}">
        <p14:creationId xmlns:p14="http://schemas.microsoft.com/office/powerpoint/2010/main" val="27379210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50432" indent="-362480" defTabSz="966612">
              <a:spcAft>
                <a:spcPts val="634"/>
              </a:spcAft>
              <a:defRPr/>
            </a:pPr>
            <a:r>
              <a:rPr lang="en-US" sz="1300" dirty="0"/>
              <a:t>[CLICK] Our specialized compute units and on-chip SRAMs helps us to: </a:t>
            </a:r>
          </a:p>
          <a:p>
            <a:pPr marL="550432" indent="-362480" defTabSz="966612">
              <a:spcAft>
                <a:spcPts val="634"/>
              </a:spcAft>
              <a:defRPr/>
            </a:pPr>
            <a:r>
              <a:rPr lang="en-US" sz="1300" dirty="0"/>
              <a:t>[CLICK] (1) Match the rate of computation with memory capacity and bandwidth </a:t>
            </a:r>
          </a:p>
          <a:p>
            <a:pPr marL="550432" indent="-362480" defTabSz="966612">
              <a:spcAft>
                <a:spcPts val="634"/>
              </a:spcAft>
              <a:defRPr/>
            </a:pPr>
            <a:r>
              <a:rPr lang="en-US" sz="1300" dirty="0"/>
              <a:t>[CLICK] (2) Achieve high performance and power efficiency</a:t>
            </a:r>
          </a:p>
          <a:p>
            <a:pPr marL="550432" indent="-362480" defTabSz="966612">
              <a:spcAft>
                <a:spcPts val="634"/>
              </a:spcAft>
              <a:defRPr/>
            </a:pPr>
            <a:r>
              <a:rPr lang="en-US" sz="1300" dirty="0"/>
              <a:t>[CLICK] (3) Scale linearly in performance with the number of parallel compute units that we add to the system </a:t>
            </a:r>
          </a:p>
          <a:p>
            <a:endParaRPr lang="en-US" dirty="0"/>
          </a:p>
        </p:txBody>
      </p:sp>
      <p:sp>
        <p:nvSpPr>
          <p:cNvPr id="4" name="Slide Number Placeholder 3"/>
          <p:cNvSpPr>
            <a:spLocks noGrp="1"/>
          </p:cNvSpPr>
          <p:nvPr>
            <p:ph type="sldNum" sz="quarter" idx="5"/>
          </p:nvPr>
        </p:nvSpPr>
        <p:spPr/>
        <p:txBody>
          <a:bodyPr/>
          <a:lstStyle/>
          <a:p>
            <a:fld id="{47139A41-7A76-1D40-B3BE-29B670EC38FE}" type="slidenum">
              <a:rPr lang="en-US" smtClean="0"/>
              <a:t>66</a:t>
            </a:fld>
            <a:endParaRPr lang="en-US"/>
          </a:p>
        </p:txBody>
      </p:sp>
    </p:spTree>
    <p:extLst>
      <p:ext uri="{BB962C8B-B14F-4D97-AF65-F5344CB8AC3E}">
        <p14:creationId xmlns:p14="http://schemas.microsoft.com/office/powerpoint/2010/main" val="42558100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Let's look at GenASM-DC's hardware design.</a:t>
            </a:r>
          </a:p>
          <a:p>
            <a:pPr defTabSz="966612">
              <a:defRPr/>
            </a:pPr>
            <a:endParaRPr lang="en-US" sz="1300" dirty="0"/>
          </a:p>
          <a:p>
            <a:pPr defTabSz="966612">
              <a:defRPr/>
            </a:pPr>
            <a:r>
              <a:rPr lang="en-US" sz="1300" dirty="0"/>
              <a:t>[CLICK] We implement GenASM-DC as a linear cyclic systolic array based accelerator, using small and very simple logic components. </a:t>
            </a:r>
          </a:p>
          <a:p>
            <a:pPr defTabSz="966612">
              <a:defRPr/>
            </a:pPr>
            <a:r>
              <a:rPr lang="en-US" sz="1300" dirty="0"/>
              <a:t>[CLICK] This design helps us to maximize parallelism and minimize memory BW and footprint.</a:t>
            </a:r>
          </a:p>
          <a:p>
            <a:pPr defTabSz="966612">
              <a:defRPr/>
            </a:pPr>
            <a:endParaRPr lang="en-US" sz="1300" dirty="0"/>
          </a:p>
          <a:p>
            <a:pPr defTabSz="966612">
              <a:defRPr/>
            </a:pPr>
            <a:r>
              <a:rPr lang="en-US" b="1" dirty="0"/>
              <a:t>[CLICK] Processing Core is the b</a:t>
            </a:r>
            <a:r>
              <a:rPr lang="en-US" dirty="0"/>
              <a:t>asic compute component which computes the intermediate bitvectors</a:t>
            </a:r>
            <a:endParaRPr lang="en-US" sz="1300" dirty="0"/>
          </a:p>
          <a:p>
            <a:pPr defTabSz="966612">
              <a:defRPr/>
            </a:pPr>
            <a:r>
              <a:rPr lang="en-US" sz="1300" dirty="0"/>
              <a:t>[CLICK] and when we add the flip-flop-based storage logic around Processing Core, we define a </a:t>
            </a:r>
            <a:r>
              <a:rPr lang="en-US" sz="2100" b="1" dirty="0"/>
              <a:t>Processing Element (PE)</a:t>
            </a:r>
          </a:p>
          <a:p>
            <a:pPr defTabSz="966612">
              <a:defRPr/>
            </a:pPr>
            <a:r>
              <a:rPr lang="en-US" sz="1300" dirty="0"/>
              <a:t>[CLICK] Multiple PEs are concatenated to define a </a:t>
            </a:r>
            <a:r>
              <a:rPr lang="en-US" sz="2100" b="1" dirty="0"/>
              <a:t>Processing Block</a:t>
            </a:r>
            <a:endParaRPr lang="en-US" sz="1300" dirty="0"/>
          </a:p>
          <a:p>
            <a:pPr defTabSz="966612">
              <a:defRPr/>
            </a:pPr>
            <a:r>
              <a:rPr lang="en-US" sz="1300" dirty="0"/>
              <a:t>[CLICK]  We also have DC-SRAM, which stores the reference text, the pattern bitmasks for the query read, and the intermediate data generated from PEs, and we also have</a:t>
            </a:r>
          </a:p>
          <a:p>
            <a:pPr defTabSz="966612">
              <a:defRPr/>
            </a:pPr>
            <a:r>
              <a:rPr lang="en-US" sz="1300" dirty="0"/>
              <a:t>[CLICK] TB-SRAMs, which store the intermediate bitvectors generated by each PE of GenASM-DC for later use by GenASM-TB. </a:t>
            </a:r>
          </a:p>
          <a:p>
            <a:pPr marL="798798" lvl="1" indent="-270182">
              <a:tabLst>
                <a:tab pos="4967313" algn="l"/>
                <a:tab pos="5153588" algn="l"/>
                <a:tab pos="5539561" algn="l"/>
                <a:tab pos="5724157" algn="l"/>
              </a:tabLst>
            </a:pPr>
            <a:endParaRPr lang="en-US" dirty="0"/>
          </a:p>
        </p:txBody>
      </p:sp>
      <p:sp>
        <p:nvSpPr>
          <p:cNvPr id="4" name="Slide Number Placeholder 3"/>
          <p:cNvSpPr>
            <a:spLocks noGrp="1"/>
          </p:cNvSpPr>
          <p:nvPr>
            <p:ph type="sldNum" sz="quarter" idx="5"/>
          </p:nvPr>
        </p:nvSpPr>
        <p:spPr/>
        <p:txBody>
          <a:bodyPr/>
          <a:lstStyle/>
          <a:p>
            <a:pPr defTabSz="483306">
              <a:defRPr/>
            </a:pPr>
            <a:fld id="{7D64B0BB-F452-6F45-9C9C-EFED3BFBC47E}" type="slidenum">
              <a:rPr lang="en-US">
                <a:solidFill>
                  <a:prstClr val="black"/>
                </a:solidFill>
                <a:latin typeface="Calibri" panose="020F0502020204030204"/>
              </a:rPr>
              <a:pPr defTabSz="483306">
                <a:defRPr/>
              </a:pPr>
              <a:t>67</a:t>
            </a:fld>
            <a:endParaRPr lang="en-US">
              <a:solidFill>
                <a:prstClr val="black"/>
              </a:solidFill>
              <a:latin typeface="Calibri" panose="020F0502020204030204"/>
            </a:endParaRPr>
          </a:p>
        </p:txBody>
      </p:sp>
    </p:spTree>
    <p:extLst>
      <p:ext uri="{BB962C8B-B14F-4D97-AF65-F5344CB8AC3E}">
        <p14:creationId xmlns:p14="http://schemas.microsoft.com/office/powerpoint/2010/main" val="35836902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[CLICK] We implement GenASM-TB hardware using very simple logic, which </a:t>
            </a:r>
          </a:p>
          <a:p>
            <a:pPr defTabSz="966612">
              <a:defRPr/>
            </a:pPr>
            <a:r>
              <a:rPr lang="en-US" sz="1300" dirty="0"/>
              <a:t>[CLICK] 1) reads the bitvectors from one of the TB-SRAMs using the computed address, </a:t>
            </a:r>
          </a:p>
          <a:p>
            <a:pPr defTabSz="966612">
              <a:defRPr/>
            </a:pPr>
            <a:r>
              <a:rPr lang="en-US" sz="1300" dirty="0"/>
              <a:t>[CLICK] 2) performs the required bitwise comparisons to find the traceback output for the current position, and </a:t>
            </a:r>
          </a:p>
          <a:p>
            <a:pPr defTabSz="966612">
              <a:defRPr/>
            </a:pPr>
            <a:r>
              <a:rPr lang="en-US" sz="1300" dirty="0"/>
              <a:t>[CLICK] 3) computes the next TB-SRAM address to read the new set of bitvectors. </a:t>
            </a:r>
          </a:p>
          <a:p>
            <a:pPr defTabSz="966612">
              <a:defRPr/>
            </a:pPr>
            <a:r>
              <a:rPr lang="en-US" sz="1300" dirty="0"/>
              <a:t>After GenASM-TB finds the complete traceback output (which is also called CIGAR string), [CLICK] it writes the output to main memory and completes its execution. </a:t>
            </a:r>
            <a:endParaRPr lang="en-US" dirty="0"/>
          </a:p>
        </p:txBody>
      </p:sp>
      <p:sp>
        <p:nvSpPr>
          <p:cNvPr id="4" name="Slide Number Placeholder 3"/>
          <p:cNvSpPr>
            <a:spLocks noGrp="1"/>
          </p:cNvSpPr>
          <p:nvPr>
            <p:ph type="sldNum" sz="quarter" idx="5"/>
          </p:nvPr>
        </p:nvSpPr>
        <p:spPr/>
        <p:txBody>
          <a:bodyPr/>
          <a:lstStyle/>
          <a:p>
            <a:fld id="{47139A41-7A76-1D40-B3BE-29B670EC38FE}" type="slidenum">
              <a:rPr lang="en-US" smtClean="0"/>
              <a:t>68</a:t>
            </a:fld>
            <a:endParaRPr lang="en-US"/>
          </a:p>
        </p:txBody>
      </p:sp>
    </p:spTree>
    <p:extLst>
      <p:ext uri="{BB962C8B-B14F-4D97-AF65-F5344CB8AC3E}">
        <p14:creationId xmlns:p14="http://schemas.microsoft.com/office/powerpoint/2010/main" val="31497390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We demonstrate the efficiency and flexibility of the GenASM acceleration framework by describing three use cases of approximate string matching in genome sequence analysis: </a:t>
            </a:r>
          </a:p>
          <a:p>
            <a:r>
              <a:rPr lang="en-US" sz="1300" dirty="0"/>
              <a:t>[CLICK] (1) read alignment step of short and long read mapping, </a:t>
            </a:r>
          </a:p>
          <a:p>
            <a:r>
              <a:rPr lang="en-US" sz="1300" dirty="0"/>
              <a:t>Which is the most time consuming step of read mapping that we align each read to all of its candidate reference regions and then find the optimal alignment.</a:t>
            </a:r>
          </a:p>
          <a:p>
            <a:r>
              <a:rPr lang="en-US" sz="1300" dirty="0"/>
              <a:t>[CLICK] (2) pre-alignment filtering for short reads, </a:t>
            </a:r>
          </a:p>
          <a:p>
            <a:r>
              <a:rPr lang="en-US" sz="1300" dirty="0"/>
              <a:t>Where we aim to quickly identify and filter out the unlikely candidate reference regions of each read by approximating the edit distance between them and filter out if it is above a threshold.</a:t>
            </a:r>
          </a:p>
          <a:p>
            <a:r>
              <a:rPr lang="en-US" sz="1300" dirty="0"/>
              <a:t>[CLICK] (3) edit distance calculation between any two arbitrary-length sequences. </a:t>
            </a:r>
          </a:p>
          <a:p>
            <a:r>
              <a:rPr lang="en-US" sz="1300" dirty="0"/>
              <a:t>Which is one of the fundamental operations in genomics that measures the similarity or distance btw two sequences</a:t>
            </a:r>
          </a:p>
          <a:p>
            <a:pPr defTabSz="966612">
              <a:defRPr/>
            </a:pPr>
            <a:r>
              <a:rPr lang="en-US" sz="1300" dirty="0"/>
              <a:t>[CLICK] We believe the GenASM framework can be useful for many other use cases, and we discuss some of them briefly in our paper.</a:t>
            </a:r>
            <a:endParaRPr lang="en-US" dirty="0"/>
          </a:p>
          <a:p>
            <a:pPr defTabSz="966612">
              <a:defRPr/>
            </a:pPr>
            <a:endParaRPr lang="en-US" sz="1300" dirty="0"/>
          </a:p>
          <a:p>
            <a:pPr defTabSz="966612">
              <a:defRPr/>
            </a:pPr>
            <a:endParaRPr lang="en-US" sz="1300" dirty="0"/>
          </a:p>
        </p:txBody>
      </p:sp>
      <p:sp>
        <p:nvSpPr>
          <p:cNvPr id="4" name="Slide Number Placeholder 3"/>
          <p:cNvSpPr>
            <a:spLocks noGrp="1"/>
          </p:cNvSpPr>
          <p:nvPr>
            <p:ph type="sldNum" sz="quarter" idx="5"/>
          </p:nvPr>
        </p:nvSpPr>
        <p:spPr/>
        <p:txBody>
          <a:bodyPr/>
          <a:lstStyle/>
          <a:p>
            <a:fld id="{47139A41-7A76-1D40-B3BE-29B670EC38FE}" type="slidenum">
              <a:rPr lang="en-US" smtClean="0"/>
              <a:t>69</a:t>
            </a:fld>
            <a:endParaRPr lang="en-US"/>
          </a:p>
        </p:txBody>
      </p:sp>
    </p:spTree>
    <p:extLst>
      <p:ext uri="{BB962C8B-B14F-4D97-AF65-F5344CB8AC3E}">
        <p14:creationId xmlns:p14="http://schemas.microsoft.com/office/powerpoint/2010/main" val="36763997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[CLICK] </a:t>
            </a:r>
            <a:r>
              <a:rPr lang="en-US" dirty="0"/>
              <a:t>We evaluate GenASM using a combination of</a:t>
            </a:r>
          </a:p>
          <a:p>
            <a:r>
              <a:rPr lang="en-US" dirty="0"/>
              <a:t>(1) synthesis of our DC and TB accelerator datapaths, and</a:t>
            </a:r>
          </a:p>
          <a:p>
            <a:r>
              <a:rPr lang="en-US" dirty="0"/>
              <a:t>(2) detailed simulation-based performance modeling</a:t>
            </a:r>
          </a:p>
          <a:p>
            <a:pPr marL="550432" indent="-362480" defTabSz="966612">
              <a:spcAft>
                <a:spcPts val="634"/>
              </a:spcAft>
              <a:defRPr/>
            </a:pPr>
            <a:endParaRPr lang="en-US" dirty="0"/>
          </a:p>
          <a:p>
            <a:pPr indent="-362480" defTabSz="966612">
              <a:spcAft>
                <a:spcPts val="634"/>
              </a:spcAft>
              <a:defRPr/>
            </a:pPr>
            <a:r>
              <a:rPr lang="en-US" sz="1300" dirty="0"/>
              <a:t>[CLICK] We evaluate a 16GB HMC-like 3D-stacked DRAM arch, with 32 vaults. Our accelerators can be ported anywhere in the system, but in order to achieve high parallelism and low power-consumption, we place GenASM-DC and GenASM-TB in the logic layer of 3D-stacked memory. As I will show next, our hardware is highly efficient in terms of both area and power, so they are within the budget limits of the logic layer.</a:t>
            </a:r>
          </a:p>
        </p:txBody>
      </p:sp>
      <p:sp>
        <p:nvSpPr>
          <p:cNvPr id="4" name="Slide Number Placeholder 3"/>
          <p:cNvSpPr>
            <a:spLocks noGrp="1"/>
          </p:cNvSpPr>
          <p:nvPr>
            <p:ph type="sldNum" sz="quarter" idx="5"/>
          </p:nvPr>
        </p:nvSpPr>
        <p:spPr/>
        <p:txBody>
          <a:bodyPr/>
          <a:lstStyle/>
          <a:p>
            <a:fld id="{47139A41-7A76-1D40-B3BE-29B670EC38FE}" type="slidenum">
              <a:rPr lang="en-US" smtClean="0"/>
              <a:t>70</a:t>
            </a:fld>
            <a:endParaRPr lang="en-US"/>
          </a:p>
        </p:txBody>
      </p:sp>
    </p:spTree>
    <p:extLst>
      <p:ext uri="{BB962C8B-B14F-4D97-AF65-F5344CB8AC3E}">
        <p14:creationId xmlns:p14="http://schemas.microsoft.com/office/powerpoint/2010/main" val="765211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genome graphs and sequence-to-graph mapping in detail.</a:t>
            </a:r>
          </a:p>
        </p:txBody>
      </p:sp>
      <p:sp>
        <p:nvSpPr>
          <p:cNvPr id="4" name="Slide Number Placeholder 3"/>
          <p:cNvSpPr>
            <a:spLocks noGrp="1"/>
          </p:cNvSpPr>
          <p:nvPr>
            <p:ph type="sldNum" sz="quarter" idx="5"/>
          </p:nvPr>
        </p:nvSpPr>
        <p:spPr/>
        <p:txBody>
          <a:bodyPr/>
          <a:lstStyle/>
          <a:p>
            <a:fld id="{47139A41-7A76-1D40-B3BE-29B670EC38FE}" type="slidenum">
              <a:rPr lang="en-US" smtClean="0"/>
              <a:t>6</a:t>
            </a:fld>
            <a:endParaRPr lang="en-US"/>
          </a:p>
        </p:txBody>
      </p:sp>
    </p:spTree>
    <p:extLst>
      <p:ext uri="{BB962C8B-B14F-4D97-AF65-F5344CB8AC3E}">
        <p14:creationId xmlns:p14="http://schemas.microsoft.com/office/powerpoint/2010/main" val="7149914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[CLICK] </a:t>
            </a:r>
            <a:r>
              <a:rPr lang="en-US" dirty="0"/>
              <a:t>For the use cases we evaluate, we compare GenASM with state-of-the-art HW and SW baselines.</a:t>
            </a:r>
          </a:p>
        </p:txBody>
      </p:sp>
      <p:sp>
        <p:nvSpPr>
          <p:cNvPr id="4" name="Slide Number Placeholder 3"/>
          <p:cNvSpPr>
            <a:spLocks noGrp="1"/>
          </p:cNvSpPr>
          <p:nvPr>
            <p:ph type="sldNum" sz="quarter" idx="5"/>
          </p:nvPr>
        </p:nvSpPr>
        <p:spPr/>
        <p:txBody>
          <a:bodyPr/>
          <a:lstStyle/>
          <a:p>
            <a:fld id="{47139A41-7A76-1D40-B3BE-29B670EC38FE}" type="slidenum">
              <a:rPr lang="en-US" smtClean="0"/>
              <a:t>71</a:t>
            </a:fld>
            <a:endParaRPr lang="en-US"/>
          </a:p>
        </p:txBody>
      </p:sp>
    </p:spTree>
    <p:extLst>
      <p:ext uri="{BB962C8B-B14F-4D97-AF65-F5344CB8AC3E}">
        <p14:creationId xmlns:p14="http://schemas.microsoft.com/office/powerpoint/2010/main" val="17819767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won’t go into details, so you can refer to our paper for more details.</a:t>
            </a:r>
          </a:p>
        </p:txBody>
      </p:sp>
      <p:sp>
        <p:nvSpPr>
          <p:cNvPr id="4" name="Slide Number Placeholder 3"/>
          <p:cNvSpPr>
            <a:spLocks noGrp="1"/>
          </p:cNvSpPr>
          <p:nvPr>
            <p:ph type="sldNum" sz="quarter" idx="5"/>
          </p:nvPr>
        </p:nvSpPr>
        <p:spPr/>
        <p:txBody>
          <a:bodyPr/>
          <a:lstStyle/>
          <a:p>
            <a:fld id="{47139A41-7A76-1D40-B3BE-29B670EC38FE}" type="slidenum">
              <a:rPr lang="en-US" smtClean="0"/>
              <a:t>72</a:t>
            </a:fld>
            <a:endParaRPr lang="en-US"/>
          </a:p>
        </p:txBody>
      </p:sp>
    </p:spTree>
    <p:extLst>
      <p:ext uri="{BB962C8B-B14F-4D97-AF65-F5344CB8AC3E}">
        <p14:creationId xmlns:p14="http://schemas.microsoft.com/office/powerpoint/2010/main" val="24458441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139A41-7A76-1D40-B3BE-29B670EC38FE}" type="slidenum">
              <a:rPr lang="en-US" smtClean="0"/>
              <a:t>73</a:t>
            </a:fld>
            <a:endParaRPr lang="en-US"/>
          </a:p>
        </p:txBody>
      </p:sp>
    </p:spTree>
    <p:extLst>
      <p:ext uri="{BB962C8B-B14F-4D97-AF65-F5344CB8AC3E}">
        <p14:creationId xmlns:p14="http://schemas.microsoft.com/office/powerpoint/2010/main" val="28734151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[CLICK] </a:t>
            </a:r>
            <a:r>
              <a:rPr lang="en-US" dirty="0"/>
              <a:t>We synthesize our DC and TB accelerator datapaths with a typical 28nm process:</a:t>
            </a:r>
          </a:p>
          <a:p>
            <a:r>
              <a:rPr lang="en-US" sz="1300" dirty="0"/>
              <a:t>[CLICK] </a:t>
            </a:r>
            <a:r>
              <a:rPr lang="en-US" dirty="0"/>
              <a:t>Both accelerators operates at 1GHz.</a:t>
            </a:r>
          </a:p>
          <a:p>
            <a:endParaRPr lang="en-US" dirty="0"/>
          </a:p>
          <a:p>
            <a:r>
              <a:rPr lang="en-US" sz="1300" dirty="0"/>
              <a:t>[CLICK] </a:t>
            </a:r>
            <a:r>
              <a:rPr lang="en-US" dirty="0"/>
              <a:t>We find that for 32 GenASM accelerator (one for each HMC vault), total area overhead is ten point sixty nine millimeter square and total power consumption is three point twenty-three watts.</a:t>
            </a:r>
          </a:p>
          <a:p>
            <a:r>
              <a:rPr lang="en-US" dirty="0"/>
              <a:t>We observe that both area and power consumption of GenASM (at 1 vault) is around 1% of the area and power consumption of a single Xeon CPU core.</a:t>
            </a:r>
          </a:p>
        </p:txBody>
      </p:sp>
      <p:sp>
        <p:nvSpPr>
          <p:cNvPr id="4" name="Slide Number Placeholder 3"/>
          <p:cNvSpPr>
            <a:spLocks noGrp="1"/>
          </p:cNvSpPr>
          <p:nvPr>
            <p:ph type="sldNum" sz="quarter" idx="5"/>
          </p:nvPr>
        </p:nvSpPr>
        <p:spPr/>
        <p:txBody>
          <a:bodyPr/>
          <a:lstStyle/>
          <a:p>
            <a:fld id="{47139A41-7A76-1D40-B3BE-29B670EC38FE}" type="slidenum">
              <a:rPr lang="en-US" smtClean="0"/>
              <a:t>74</a:t>
            </a:fld>
            <a:endParaRPr lang="en-US"/>
          </a:p>
        </p:txBody>
      </p:sp>
    </p:spTree>
    <p:extLst>
      <p:ext uri="{BB962C8B-B14F-4D97-AF65-F5344CB8AC3E}">
        <p14:creationId xmlns:p14="http://schemas.microsoft.com/office/powerpoint/2010/main" val="42408376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GenASM has low area and power overheads.</a:t>
            </a:r>
          </a:p>
        </p:txBody>
      </p:sp>
      <p:sp>
        <p:nvSpPr>
          <p:cNvPr id="4" name="Slide Number Placeholder 3"/>
          <p:cNvSpPr>
            <a:spLocks noGrp="1"/>
          </p:cNvSpPr>
          <p:nvPr>
            <p:ph type="sldNum" sz="quarter" idx="5"/>
          </p:nvPr>
        </p:nvSpPr>
        <p:spPr/>
        <p:txBody>
          <a:bodyPr/>
          <a:lstStyle/>
          <a:p>
            <a:fld id="{47139A41-7A76-1D40-B3BE-29B670EC38FE}" type="slidenum">
              <a:rPr lang="en-US" smtClean="0"/>
              <a:t>75</a:t>
            </a:fld>
            <a:endParaRPr lang="en-US"/>
          </a:p>
        </p:txBody>
      </p:sp>
    </p:spTree>
    <p:extLst>
      <p:ext uri="{BB962C8B-B14F-4D97-AF65-F5344CB8AC3E}">
        <p14:creationId xmlns:p14="http://schemas.microsoft.com/office/powerpoint/2010/main" val="28890933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Let’s look at our results for the first use case: read alignment </a:t>
            </a:r>
            <a:endParaRPr lang="en-US" sz="1300" dirty="0"/>
          </a:p>
        </p:txBody>
      </p:sp>
      <p:sp>
        <p:nvSpPr>
          <p:cNvPr id="4" name="Slide Number Placeholder 3"/>
          <p:cNvSpPr>
            <a:spLocks noGrp="1"/>
          </p:cNvSpPr>
          <p:nvPr>
            <p:ph type="sldNum" sz="quarter" idx="5"/>
          </p:nvPr>
        </p:nvSpPr>
        <p:spPr/>
        <p:txBody>
          <a:bodyPr/>
          <a:lstStyle/>
          <a:p>
            <a:fld id="{47139A41-7A76-1D40-B3BE-29B670EC38FE}" type="slidenum">
              <a:rPr lang="en-US" smtClean="0"/>
              <a:t>76</a:t>
            </a:fld>
            <a:endParaRPr lang="en-US"/>
          </a:p>
        </p:txBody>
      </p:sp>
    </p:spTree>
    <p:extLst>
      <p:ext uri="{BB962C8B-B14F-4D97-AF65-F5344CB8AC3E}">
        <p14:creationId xmlns:p14="http://schemas.microsoft.com/office/powerpoint/2010/main" val="24161605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[CLICK] </a:t>
            </a:r>
            <a:r>
              <a:rPr lang="en-US" dirty="0"/>
              <a:t>As software baselines, we compare GenASM with BWA-MEM (which is shown with red bars) and Minimap2 (which is shown with purple bars). Both are commonly used, state-of-the-art read mappers. </a:t>
            </a:r>
          </a:p>
          <a:p>
            <a:r>
              <a:rPr lang="en-US" dirty="0"/>
              <a:t>[CLICK] </a:t>
            </a:r>
            <a:r>
              <a:rPr lang="en-US" b="0" dirty="0"/>
              <a:t>We find that </a:t>
            </a:r>
            <a:r>
              <a:rPr lang="en-US" sz="3000" dirty="0">
                <a:latin typeface="Corbel" panose="020B0503020204020204" pitchFamily="34" charset="0"/>
              </a:rPr>
              <a:t>GenASM </a:t>
            </a:r>
            <a:r>
              <a:rPr lang="en-US" sz="3000" dirty="0">
                <a:solidFill>
                  <a:srgbClr val="7030A0"/>
                </a:solidFill>
                <a:latin typeface="Corbel" panose="020B0503020204020204" pitchFamily="34" charset="0"/>
              </a:rPr>
              <a:t>achieves [CLICK] </a:t>
            </a:r>
            <a:r>
              <a:rPr lang="en-US" sz="3000" dirty="0">
                <a:solidFill>
                  <a:srgbClr val="7030A0"/>
                </a:solidFill>
                <a:latin typeface="Calibri" panose="020F0502020204030204" pitchFamily="34" charset="0"/>
                <a:cs typeface="Calibri" panose="020F0502020204030204" pitchFamily="34" charset="0"/>
              </a:rPr>
              <a:t>six hundred and forty eight times speedup </a:t>
            </a:r>
            <a:r>
              <a:rPr lang="en-US" sz="3000" dirty="0">
                <a:latin typeface="Corbel" panose="020B0503020204020204" pitchFamily="34" charset="0"/>
              </a:rPr>
              <a:t>over </a:t>
            </a:r>
            <a:r>
              <a:rPr lang="en-US" sz="3000" dirty="0">
                <a:latin typeface="Calibri" panose="020F0502020204030204" pitchFamily="34" charset="0"/>
                <a:cs typeface="Calibri" panose="020F0502020204030204" pitchFamily="34" charset="0"/>
              </a:rPr>
              <a:t>12</a:t>
            </a:r>
            <a:r>
              <a:rPr lang="en-US" sz="3000" dirty="0">
                <a:latin typeface="Corbel" panose="020B0503020204020204" pitchFamily="34" charset="0"/>
              </a:rPr>
              <a:t>-thread run of BWA-MEM </a:t>
            </a:r>
            <a:r>
              <a:rPr lang="en-US" sz="3000" dirty="0">
                <a:solidFill>
                  <a:srgbClr val="7030A0"/>
                </a:solidFill>
                <a:latin typeface="Calibri" panose="020F0502020204030204" pitchFamily="34" charset="0"/>
                <a:cs typeface="Calibri" panose="020F0502020204030204" pitchFamily="34" charset="0"/>
              </a:rPr>
              <a:t>and [CLICK] a  hundred and sixteen times </a:t>
            </a:r>
            <a:r>
              <a:rPr lang="en-US" sz="3000" dirty="0">
                <a:solidFill>
                  <a:srgbClr val="7030A0"/>
                </a:solidFill>
                <a:latin typeface="Corbel" panose="020B0503020204020204" pitchFamily="34" charset="0"/>
              </a:rPr>
              <a:t>speedup </a:t>
            </a:r>
            <a:r>
              <a:rPr lang="en-US" sz="3000" dirty="0">
                <a:latin typeface="Corbel" panose="020B0503020204020204" pitchFamily="34" charset="0"/>
              </a:rPr>
              <a:t>over </a:t>
            </a:r>
            <a:r>
              <a:rPr lang="en-US" sz="3000" dirty="0">
                <a:latin typeface="Calibri" panose="020F0502020204030204" pitchFamily="34" charset="0"/>
                <a:cs typeface="Calibri" panose="020F0502020204030204" pitchFamily="34" charset="0"/>
              </a:rPr>
              <a:t>12</a:t>
            </a:r>
            <a:r>
              <a:rPr lang="en-US" sz="3000" dirty="0">
                <a:latin typeface="Corbel" panose="020B0503020204020204" pitchFamily="34" charset="0"/>
              </a:rPr>
              <a:t>-thread run of Minimap</a:t>
            </a:r>
            <a:r>
              <a:rPr lang="en-US" sz="3000" dirty="0">
                <a:latin typeface="Calibri" panose="020F0502020204030204" pitchFamily="34" charset="0"/>
                <a:cs typeface="Calibri" panose="020F0502020204030204" pitchFamily="34" charset="0"/>
              </a:rPr>
              <a:t>2 (SW)</a:t>
            </a:r>
            <a:r>
              <a:rPr lang="en-US" sz="3000" dirty="0">
                <a:latin typeface="Corbel" panose="020B0503020204020204" pitchFamily="34" charset="0"/>
              </a:rPr>
              <a:t>, [CLICK] while </a:t>
            </a:r>
            <a:r>
              <a:rPr lang="en-US" sz="3000" dirty="0">
                <a:solidFill>
                  <a:srgbClr val="7030A0"/>
                </a:solidFill>
                <a:latin typeface="Corbel" panose="020B0503020204020204" pitchFamily="34" charset="0"/>
              </a:rPr>
              <a:t>reducing power consumption by </a:t>
            </a:r>
            <a:r>
              <a:rPr lang="en-US" sz="3000" dirty="0">
                <a:solidFill>
                  <a:srgbClr val="7030A0"/>
                </a:solidFill>
                <a:latin typeface="Calibri" panose="020F0502020204030204" pitchFamily="34" charset="0"/>
                <a:cs typeface="Calibri" panose="020F0502020204030204" pitchFamily="34" charset="0"/>
              </a:rPr>
              <a:t>thirty four times and thirty seven times.</a:t>
            </a:r>
          </a:p>
          <a:p>
            <a:endParaRPr lang="en-US" dirty="0"/>
          </a:p>
        </p:txBody>
      </p:sp>
      <p:sp>
        <p:nvSpPr>
          <p:cNvPr id="4" name="Slide Number Placeholder 3"/>
          <p:cNvSpPr>
            <a:spLocks noGrp="1"/>
          </p:cNvSpPr>
          <p:nvPr>
            <p:ph type="sldNum" sz="quarter" idx="5"/>
          </p:nvPr>
        </p:nvSpPr>
        <p:spPr/>
        <p:txBody>
          <a:bodyPr/>
          <a:lstStyle/>
          <a:p>
            <a:fld id="{47139A41-7A76-1D40-B3BE-29B670EC38FE}" type="slidenum">
              <a:rPr lang="en-US" smtClean="0"/>
              <a:t>77</a:t>
            </a:fld>
            <a:endParaRPr lang="en-US"/>
          </a:p>
        </p:txBody>
      </p:sp>
    </p:spTree>
    <p:extLst>
      <p:ext uri="{BB962C8B-B14F-4D97-AF65-F5344CB8AC3E}">
        <p14:creationId xmlns:p14="http://schemas.microsoft.com/office/powerpoint/2010/main" val="33633714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81" lvl="1">
              <a:lnSpc>
                <a:spcPct val="110000"/>
              </a:lnSpc>
            </a:pPr>
            <a:r>
              <a:rPr lang="en-US" sz="1300" dirty="0"/>
              <a:t>[CLICK] </a:t>
            </a:r>
            <a:r>
              <a:rPr lang="en-US" b="0" dirty="0"/>
              <a:t>Compared to GACT of Darwin, which is a state-of-the-art long read alignment accelerator, </a:t>
            </a:r>
            <a:r>
              <a:rPr lang="en-US" sz="1300" dirty="0"/>
              <a:t>[CLICK] </a:t>
            </a:r>
            <a:r>
              <a:rPr lang="en-US" b="0" dirty="0"/>
              <a:t>GenASM provides </a:t>
            </a:r>
            <a:r>
              <a:rPr lang="en-US" sz="3000" dirty="0">
                <a:solidFill>
                  <a:srgbClr val="7030A0"/>
                </a:solidFill>
                <a:latin typeface="Calibri" panose="020F0502020204030204" pitchFamily="34" charset="0"/>
              </a:rPr>
              <a:t>3.9 times better throughput</a:t>
            </a:r>
            <a:r>
              <a:rPr lang="en-US" sz="3000" dirty="0">
                <a:latin typeface="Calibri" panose="020F0502020204030204" pitchFamily="34" charset="0"/>
              </a:rPr>
              <a:t>, </a:t>
            </a:r>
            <a:r>
              <a:rPr lang="en-US" sz="3000" dirty="0"/>
              <a:t>[CLICK] </a:t>
            </a:r>
            <a:r>
              <a:rPr lang="en-US" sz="3000" dirty="0">
                <a:solidFill>
                  <a:srgbClr val="7030A0"/>
                </a:solidFill>
                <a:latin typeface="Corbel" panose="020B0503020204020204" pitchFamily="34" charset="0"/>
              </a:rPr>
              <a:t>6.6 times better throughput per unit area</a:t>
            </a:r>
            <a:r>
              <a:rPr lang="en-US" sz="3000" dirty="0">
                <a:latin typeface="Corbel" panose="020B0503020204020204" pitchFamily="34" charset="0"/>
              </a:rPr>
              <a:t>, and </a:t>
            </a:r>
            <a:r>
              <a:rPr lang="en-US" sz="3000" dirty="0">
                <a:solidFill>
                  <a:srgbClr val="7030A0"/>
                </a:solidFill>
                <a:latin typeface="Calibri" panose="020F0502020204030204" pitchFamily="34" charset="0"/>
                <a:cs typeface="Calibri" panose="020F0502020204030204" pitchFamily="34" charset="0"/>
              </a:rPr>
              <a:t>10.5 times better</a:t>
            </a:r>
            <a:r>
              <a:rPr lang="en-US" sz="3000" dirty="0">
                <a:solidFill>
                  <a:srgbClr val="7030A0"/>
                </a:solidFill>
                <a:latin typeface="Corbel" panose="020B0503020204020204" pitchFamily="34" charset="0"/>
              </a:rPr>
              <a:t> throughput per unit power</a:t>
            </a:r>
            <a:r>
              <a:rPr lang="en-US" sz="3000" dirty="0">
                <a:latin typeface="Corbel" panose="020B0503020204020204" pitchFamily="34" charset="0"/>
              </a:rPr>
              <a:t>.</a:t>
            </a:r>
          </a:p>
          <a:p>
            <a:pPr algn="l"/>
            <a:endParaRPr lang="en-US" b="0" dirty="0"/>
          </a:p>
        </p:txBody>
      </p:sp>
      <p:sp>
        <p:nvSpPr>
          <p:cNvPr id="4" name="Slide Number Placeholder 3"/>
          <p:cNvSpPr>
            <a:spLocks noGrp="1"/>
          </p:cNvSpPr>
          <p:nvPr>
            <p:ph type="sldNum" sz="quarter" idx="5"/>
          </p:nvPr>
        </p:nvSpPr>
        <p:spPr/>
        <p:txBody>
          <a:bodyPr/>
          <a:lstStyle/>
          <a:p>
            <a:fld id="{47139A41-7A76-1D40-B3BE-29B670EC38FE}" type="slidenum">
              <a:rPr lang="en-US" smtClean="0"/>
              <a:t>78</a:t>
            </a:fld>
            <a:endParaRPr lang="en-US"/>
          </a:p>
        </p:txBody>
      </p:sp>
    </p:spTree>
    <p:extLst>
      <p:ext uri="{BB962C8B-B14F-4D97-AF65-F5344CB8AC3E}">
        <p14:creationId xmlns:p14="http://schemas.microsoft.com/office/powerpoint/2010/main" val="39878980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[CLICK] </a:t>
            </a:r>
            <a:r>
              <a:rPr lang="en-US" dirty="0"/>
              <a:t>For short reads, compared to same SW baselines, </a:t>
            </a:r>
            <a:r>
              <a:rPr lang="en-US" sz="1300" dirty="0"/>
              <a:t>[CLICK] [CLICK] [CLICK] </a:t>
            </a:r>
            <a:r>
              <a:rPr lang="en-US" dirty="0"/>
              <a:t>GenASM provides significant speedup and reduction in power consumption, similar to long reads.</a:t>
            </a:r>
          </a:p>
          <a:p>
            <a:endParaRPr lang="en-US" dirty="0"/>
          </a:p>
          <a:p>
            <a:r>
              <a:rPr lang="en-US" sz="1300" dirty="0"/>
              <a:t>[CLICK] </a:t>
            </a:r>
            <a:r>
              <a:rPr lang="en-US" b="0" dirty="0"/>
              <a:t>Compared to </a:t>
            </a:r>
            <a:r>
              <a:rPr lang="en-US" b="0" dirty="0" err="1"/>
              <a:t>SillaX</a:t>
            </a:r>
            <a:r>
              <a:rPr lang="en-US" b="0" dirty="0"/>
              <a:t> of </a:t>
            </a:r>
            <a:r>
              <a:rPr lang="en-US" b="0" dirty="0" err="1"/>
              <a:t>GenAx</a:t>
            </a:r>
            <a:r>
              <a:rPr lang="en-US" b="0" dirty="0"/>
              <a:t>, which is a state-of-the-art short read alignment accelerator, GenASM provides </a:t>
            </a:r>
            <a:r>
              <a:rPr lang="en-US" sz="1300" dirty="0">
                <a:solidFill>
                  <a:srgbClr val="7030A0"/>
                </a:solidFill>
                <a:latin typeface="Calibri" panose="020F0502020204030204" pitchFamily="34" charset="0"/>
              </a:rPr>
              <a:t>1.9 times better throughput</a:t>
            </a:r>
            <a:r>
              <a:rPr lang="en-US" sz="1300" dirty="0">
                <a:latin typeface="Calibri" panose="020F0502020204030204" pitchFamily="34" charset="0"/>
              </a:rPr>
              <a:t>, while using </a:t>
            </a:r>
            <a:r>
              <a:rPr lang="en-US" sz="1300" dirty="0">
                <a:solidFill>
                  <a:srgbClr val="7030A0"/>
                </a:solidFill>
                <a:latin typeface="Calibri" panose="020F0502020204030204" pitchFamily="34" charset="0"/>
              </a:rPr>
              <a:t>63% less logic area</a:t>
            </a:r>
            <a:r>
              <a:rPr lang="en-US" sz="1300" dirty="0">
                <a:solidFill>
                  <a:srgbClr val="7030A0"/>
                </a:solidFill>
                <a:latin typeface="Corbel" panose="020B0503020204020204" pitchFamily="34" charset="0"/>
              </a:rPr>
              <a:t> </a:t>
            </a:r>
            <a:r>
              <a:rPr lang="en-US" sz="1300" dirty="0">
                <a:latin typeface="Corbel" panose="020B0503020204020204" pitchFamily="34" charset="0"/>
              </a:rPr>
              <a:t>and </a:t>
            </a:r>
            <a:r>
              <a:rPr lang="en-US" sz="1300" dirty="0">
                <a:solidFill>
                  <a:srgbClr val="7030A0"/>
                </a:solidFill>
                <a:latin typeface="Calibri" panose="020F0502020204030204" pitchFamily="34" charset="0"/>
              </a:rPr>
              <a:t>82% less logic power.</a:t>
            </a:r>
            <a:endParaRPr lang="en-US" b="0" dirty="0"/>
          </a:p>
          <a:p>
            <a:endParaRPr lang="en-US" dirty="0"/>
          </a:p>
        </p:txBody>
      </p:sp>
      <p:sp>
        <p:nvSpPr>
          <p:cNvPr id="4" name="Slide Number Placeholder 3"/>
          <p:cNvSpPr>
            <a:spLocks noGrp="1"/>
          </p:cNvSpPr>
          <p:nvPr>
            <p:ph type="sldNum" sz="quarter" idx="5"/>
          </p:nvPr>
        </p:nvSpPr>
        <p:spPr/>
        <p:txBody>
          <a:bodyPr/>
          <a:lstStyle/>
          <a:p>
            <a:fld id="{47139A41-7A76-1D40-B3BE-29B670EC38FE}" type="slidenum">
              <a:rPr lang="en-US" smtClean="0"/>
              <a:t>79</a:t>
            </a:fld>
            <a:endParaRPr lang="en-US"/>
          </a:p>
        </p:txBody>
      </p:sp>
    </p:spTree>
    <p:extLst>
      <p:ext uri="{BB962C8B-B14F-4D97-AF65-F5344CB8AC3E}">
        <p14:creationId xmlns:p14="http://schemas.microsoft.com/office/powerpoint/2010/main" val="9392990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Let’s look at our results for the second use case: pre-alignment filtering</a:t>
            </a:r>
            <a:endParaRPr lang="en-US" sz="1300" dirty="0"/>
          </a:p>
        </p:txBody>
      </p:sp>
      <p:sp>
        <p:nvSpPr>
          <p:cNvPr id="4" name="Slide Number Placeholder 3"/>
          <p:cNvSpPr>
            <a:spLocks noGrp="1"/>
          </p:cNvSpPr>
          <p:nvPr>
            <p:ph type="sldNum" sz="quarter" idx="5"/>
          </p:nvPr>
        </p:nvSpPr>
        <p:spPr/>
        <p:txBody>
          <a:bodyPr/>
          <a:lstStyle/>
          <a:p>
            <a:fld id="{47139A41-7A76-1D40-B3BE-29B670EC38FE}" type="slidenum">
              <a:rPr lang="en-US" smtClean="0"/>
              <a:t>80</a:t>
            </a:fld>
            <a:endParaRPr lang="en-US"/>
          </a:p>
        </p:txBody>
      </p:sp>
    </p:spTree>
    <p:extLst>
      <p:ext uri="{BB962C8B-B14F-4D97-AF65-F5344CB8AC3E}">
        <p14:creationId xmlns:p14="http://schemas.microsoft.com/office/powerpoint/2010/main" val="2323108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c911aed8e9_0_6: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pPr algn="l"/>
            <a:r>
              <a:rPr lang="en-US" sz="1900" dirty="0">
                <a:latin typeface="LinLibertineT"/>
              </a:rPr>
              <a:t>[CLICK] Genome graphs are better suited for expressing the genomic regions that have variations than a linear reference sequence since genome graphs combine the linear reference genome with the </a:t>
            </a:r>
            <a:r>
              <a:rPr lang="en-US" sz="1900" dirty="0">
                <a:latin typeface="LinLibertineTI"/>
              </a:rPr>
              <a:t>known genetic variations </a:t>
            </a:r>
            <a:r>
              <a:rPr lang="en-US" sz="1900" dirty="0">
                <a:latin typeface="LinLibertineT"/>
              </a:rPr>
              <a:t>in the entire population as a graph-based data structure. </a:t>
            </a:r>
          </a:p>
          <a:p>
            <a:pPr defTabSz="966612">
              <a:defRPr/>
            </a:pPr>
            <a:r>
              <a:rPr lang="en-US" sz="1900" dirty="0">
                <a:latin typeface="LinLibertineT"/>
              </a:rPr>
              <a:t>[CLICK] Genome graphs enable us to remove the reference bias that using a single reference genome introduces by ignoring the variations that are not represented in the single linear reference sequence. Therefore, there is a growing trend towards using genome graphs to more accurately express the genetic diversity in a population.</a:t>
            </a:r>
          </a:p>
          <a:p>
            <a:pPr defTabSz="966612">
              <a:defRPr/>
            </a:pPr>
            <a:r>
              <a:rPr lang="en-US" sz="1900" dirty="0">
                <a:latin typeface="LinLibertineT"/>
              </a:rPr>
              <a:t>[CLICK] Let’s look at an example.</a:t>
            </a:r>
            <a:endParaRPr dirty="0"/>
          </a:p>
        </p:txBody>
      </p:sp>
      <p:sp>
        <p:nvSpPr>
          <p:cNvPr id="108" name="Google Shape;108;gc911aed8e9_0_6: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50312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[CLICK] I do not have time to cover this result in detail, but here is the key takeaway: </a:t>
            </a:r>
          </a:p>
          <a:p>
            <a:pPr defTabSz="966612">
              <a:defRPr/>
            </a:pPr>
            <a:endParaRPr lang="en-US" sz="1300" dirty="0"/>
          </a:p>
          <a:p>
            <a:pPr defTabSz="966612">
              <a:defRPr/>
            </a:pPr>
            <a:r>
              <a:rPr lang="en-US" sz="1300" dirty="0"/>
              <a:t>Compared to Shouji, which is a state-of-the-art FPGA-based filter, GenASM is more efficient in terms of both speed and power consumption, while significantly improving the accuracy of pre-alignment filtering</a:t>
            </a:r>
          </a:p>
          <a:p>
            <a:pPr defTabSz="966612">
              <a:defRPr/>
            </a:pPr>
            <a:endParaRPr lang="en-US" sz="1300" dirty="0"/>
          </a:p>
          <a:p>
            <a:pPr defTabSz="966612">
              <a:defRPr/>
            </a:pPr>
            <a:endParaRPr lang="en-US" sz="1300" dirty="0"/>
          </a:p>
          <a:p>
            <a:pPr defTabSz="966612">
              <a:defRPr/>
            </a:pPr>
            <a:endParaRPr lang="en-US" dirty="0"/>
          </a:p>
        </p:txBody>
      </p:sp>
      <p:sp>
        <p:nvSpPr>
          <p:cNvPr id="4" name="Slide Number Placeholder 3"/>
          <p:cNvSpPr>
            <a:spLocks noGrp="1"/>
          </p:cNvSpPr>
          <p:nvPr>
            <p:ph type="sldNum" sz="quarter" idx="5"/>
          </p:nvPr>
        </p:nvSpPr>
        <p:spPr/>
        <p:txBody>
          <a:bodyPr/>
          <a:lstStyle/>
          <a:p>
            <a:fld id="{47139A41-7A76-1D40-B3BE-29B670EC38FE}" type="slidenum">
              <a:rPr lang="en-US" smtClean="0"/>
              <a:t>81</a:t>
            </a:fld>
            <a:endParaRPr lang="en-US"/>
          </a:p>
        </p:txBody>
      </p:sp>
    </p:spTree>
    <p:extLst>
      <p:ext uri="{BB962C8B-B14F-4D97-AF65-F5344CB8AC3E}">
        <p14:creationId xmlns:p14="http://schemas.microsoft.com/office/powerpoint/2010/main" val="5784028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Let’s look at our results for the third use case: edit distance calculation</a:t>
            </a:r>
            <a:endParaRPr lang="en-US" sz="1300" dirty="0"/>
          </a:p>
        </p:txBody>
      </p:sp>
      <p:sp>
        <p:nvSpPr>
          <p:cNvPr id="4" name="Slide Number Placeholder 3"/>
          <p:cNvSpPr>
            <a:spLocks noGrp="1"/>
          </p:cNvSpPr>
          <p:nvPr>
            <p:ph type="sldNum" sz="quarter" idx="5"/>
          </p:nvPr>
        </p:nvSpPr>
        <p:spPr/>
        <p:txBody>
          <a:bodyPr/>
          <a:lstStyle/>
          <a:p>
            <a:fld id="{47139A41-7A76-1D40-B3BE-29B670EC38FE}" type="slidenum">
              <a:rPr lang="en-US" smtClean="0"/>
              <a:t>82</a:t>
            </a:fld>
            <a:endParaRPr lang="en-US"/>
          </a:p>
        </p:txBody>
      </p:sp>
    </p:spTree>
    <p:extLst>
      <p:ext uri="{BB962C8B-B14F-4D97-AF65-F5344CB8AC3E}">
        <p14:creationId xmlns:p14="http://schemas.microsoft.com/office/powerpoint/2010/main" val="6664642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Again, I won’t be able to cover these results in detail, but here are the key takeaways:</a:t>
            </a:r>
          </a:p>
          <a:p>
            <a:pPr defTabSz="966612">
              <a:defRPr/>
            </a:pPr>
            <a:endParaRPr lang="en-US" sz="1300" dirty="0"/>
          </a:p>
          <a:p>
            <a:pPr defTabSz="966612">
              <a:defRPr/>
            </a:pPr>
            <a:r>
              <a:rPr lang="en-US" sz="1300" dirty="0"/>
              <a:t>Compared to the SW baseline, Edlib, GenASM provides 2 to 4 orders of magnitude speedup, while reducing power consumption by 2 orders of magnitude.</a:t>
            </a:r>
            <a:endParaRPr lang="en-US" dirty="0"/>
          </a:p>
          <a:p>
            <a:pPr defTabSz="966612">
              <a:defRPr/>
            </a:pPr>
            <a:endParaRPr lang="en-US" sz="1300" dirty="0"/>
          </a:p>
          <a:p>
            <a:pPr defTabSz="966612">
              <a:defRPr/>
            </a:pPr>
            <a:r>
              <a:rPr lang="en-US" sz="1300" dirty="0"/>
              <a:t>And compared to the HW baseline, ASAP, GenASM </a:t>
            </a:r>
            <a:r>
              <a:rPr lang="en-US" dirty="0">
                <a:solidFill>
                  <a:schemeClr val="tx1"/>
                </a:solidFill>
              </a:rPr>
              <a:t>provides 9.3 to 400 times speedup, while consuming 67 times less power</a:t>
            </a:r>
            <a:endParaRPr lang="en-US" sz="1300" dirty="0"/>
          </a:p>
          <a:p>
            <a:pPr defTabSz="966612">
              <a:defRPr/>
            </a:pPr>
            <a:endParaRPr lang="en-US" sz="1300" dirty="0"/>
          </a:p>
        </p:txBody>
      </p:sp>
      <p:sp>
        <p:nvSpPr>
          <p:cNvPr id="4" name="Slide Number Placeholder 3"/>
          <p:cNvSpPr>
            <a:spLocks noGrp="1"/>
          </p:cNvSpPr>
          <p:nvPr>
            <p:ph type="sldNum" sz="quarter" idx="5"/>
          </p:nvPr>
        </p:nvSpPr>
        <p:spPr/>
        <p:txBody>
          <a:bodyPr/>
          <a:lstStyle/>
          <a:p>
            <a:fld id="{47139A41-7A76-1D40-B3BE-29B670EC38FE}" type="slidenum">
              <a:rPr lang="en-US" smtClean="0"/>
              <a:t>83</a:t>
            </a:fld>
            <a:endParaRPr lang="en-US"/>
          </a:p>
        </p:txBody>
      </p:sp>
    </p:spTree>
    <p:extLst>
      <p:ext uri="{BB962C8B-B14F-4D97-AF65-F5344CB8AC3E}">
        <p14:creationId xmlns:p14="http://schemas.microsoft.com/office/powerpoint/2010/main" val="39748594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solidFill>
                  <a:schemeClr val="tx1"/>
                </a:solidFill>
              </a:rPr>
              <a:t>GenASM is flexible and can be used to accelerate multiple use cases. </a:t>
            </a:r>
          </a:p>
          <a:p>
            <a:pPr defTabSz="966612">
              <a:defRPr/>
            </a:pPr>
            <a:endParaRPr lang="en-US" dirty="0">
              <a:solidFill>
                <a:schemeClr val="tx1"/>
              </a:solidFill>
            </a:endParaRPr>
          </a:p>
          <a:p>
            <a:pPr defTabSz="966612">
              <a:defRPr/>
            </a:pPr>
            <a:r>
              <a:rPr lang="en-US" dirty="0">
                <a:solidFill>
                  <a:schemeClr val="tx1"/>
                </a:solidFill>
              </a:rPr>
              <a:t>In this work, we evaluate three use cases in detail: [CLICK] read alignment, [CLICK] pre-alignment filtering and [CLICK] edit distance calculation.</a:t>
            </a:r>
          </a:p>
          <a:p>
            <a:pPr defTabSz="966612">
              <a:defRPr/>
            </a:pPr>
            <a:r>
              <a:rPr lang="en-US" dirty="0">
                <a:solidFill>
                  <a:schemeClr val="tx1"/>
                </a:solidFill>
              </a:rPr>
              <a:t>We find that, for all the three use cases [CLICK] [CLICK] [CLICK], GenASM is </a:t>
            </a:r>
            <a:r>
              <a:rPr lang="en-US" dirty="0">
                <a:solidFill>
                  <a:srgbClr val="FE6200"/>
                </a:solidFill>
              </a:rPr>
              <a:t>significantly more efficient </a:t>
            </a:r>
            <a:r>
              <a:rPr lang="en-US" sz="1300" dirty="0"/>
              <a:t>in terms of both speed and power consumption </a:t>
            </a:r>
            <a:r>
              <a:rPr lang="en-US" dirty="0">
                <a:solidFill>
                  <a:schemeClr val="tx1"/>
                </a:solidFill>
              </a:rPr>
              <a:t>than state-of-the-art software and hardware baselines</a:t>
            </a:r>
            <a:endParaRPr lang="en-US" sz="1300" dirty="0"/>
          </a:p>
        </p:txBody>
      </p:sp>
      <p:sp>
        <p:nvSpPr>
          <p:cNvPr id="4" name="Slide Number Placeholder 3"/>
          <p:cNvSpPr>
            <a:spLocks noGrp="1"/>
          </p:cNvSpPr>
          <p:nvPr>
            <p:ph type="sldNum" sz="quarter" idx="5"/>
          </p:nvPr>
        </p:nvSpPr>
        <p:spPr/>
        <p:txBody>
          <a:bodyPr/>
          <a:lstStyle/>
          <a:p>
            <a:fld id="{47139A41-7A76-1D40-B3BE-29B670EC38FE}" type="slidenum">
              <a:rPr lang="en-US" smtClean="0"/>
              <a:t>84</a:t>
            </a:fld>
            <a:endParaRPr lang="en-US"/>
          </a:p>
        </p:txBody>
      </p:sp>
    </p:spTree>
    <p:extLst>
      <p:ext uri="{BB962C8B-B14F-4D97-AF65-F5344CB8AC3E}">
        <p14:creationId xmlns:p14="http://schemas.microsoft.com/office/powerpoint/2010/main" val="1262935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list of additional details that you can find in our paper.</a:t>
            </a:r>
          </a:p>
        </p:txBody>
      </p:sp>
      <p:sp>
        <p:nvSpPr>
          <p:cNvPr id="4" name="Slide Number Placeholder 3"/>
          <p:cNvSpPr>
            <a:spLocks noGrp="1"/>
          </p:cNvSpPr>
          <p:nvPr>
            <p:ph type="sldNum" sz="quarter" idx="5"/>
          </p:nvPr>
        </p:nvSpPr>
        <p:spPr/>
        <p:txBody>
          <a:bodyPr/>
          <a:lstStyle/>
          <a:p>
            <a:fld id="{47139A41-7A76-1D40-B3BE-29B670EC38FE}" type="slidenum">
              <a:rPr lang="en-US" smtClean="0"/>
              <a:t>85</a:t>
            </a:fld>
            <a:endParaRPr lang="en-US"/>
          </a:p>
        </p:txBody>
      </p:sp>
    </p:spTree>
    <p:extLst>
      <p:ext uri="{BB962C8B-B14F-4D97-AF65-F5344CB8AC3E}">
        <p14:creationId xmlns:p14="http://schemas.microsoft.com/office/powerpoint/2010/main" val="12308240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[CLICK] To conclude, in this work, we focus on approximate string matching because it is one of the main bottlenecks of genome sequence analysis.</a:t>
            </a:r>
          </a:p>
          <a:p>
            <a:br>
              <a:rPr lang="en-US" b="0" dirty="0"/>
            </a:br>
            <a:r>
              <a:rPr lang="en-US" b="0" dirty="0"/>
              <a:t>[CLICK] We propose GenASM, </a:t>
            </a:r>
            <a:r>
              <a:rPr lang="en-US" sz="1300" dirty="0"/>
              <a:t>an </a:t>
            </a:r>
            <a:r>
              <a:rPr lang="en-US" sz="1300" dirty="0">
                <a:solidFill>
                  <a:srgbClr val="00B050"/>
                </a:solidFill>
              </a:rPr>
              <a:t>approximate string matching (ASM) acceleration framework</a:t>
            </a:r>
            <a:r>
              <a:rPr lang="en-US" sz="1300" dirty="0">
                <a:solidFill>
                  <a:srgbClr val="1F8DD3"/>
                </a:solidFill>
              </a:rPr>
              <a:t> </a:t>
            </a:r>
            <a:r>
              <a:rPr lang="en-US" sz="1300" dirty="0"/>
              <a:t>to accelerate </a:t>
            </a:r>
            <a:r>
              <a:rPr lang="en-US" sz="1300" dirty="0">
                <a:solidFill>
                  <a:srgbClr val="00B050"/>
                </a:solidFill>
              </a:rPr>
              <a:t>multiple steps of genome sequence analysis</a:t>
            </a:r>
            <a:endParaRPr lang="en-US" b="0" dirty="0"/>
          </a:p>
          <a:p>
            <a:r>
              <a:rPr lang="en-US" b="0" dirty="0"/>
              <a:t>[CLICK] GenASM is the first work that enhances and </a:t>
            </a:r>
            <a:r>
              <a:rPr lang="en-US" sz="1300" dirty="0"/>
              <a:t>accelerates Bitap for ASM with genomic sequences</a:t>
            </a:r>
          </a:p>
          <a:p>
            <a:endParaRPr lang="en-US" b="0" dirty="0"/>
          </a:p>
          <a:p>
            <a:r>
              <a:rPr lang="en-US" b="0" dirty="0"/>
              <a:t>[CLICK] In GenASM, we co-design </a:t>
            </a:r>
            <a:r>
              <a:rPr lang="en-US" sz="1300" dirty="0"/>
              <a:t>our modified </a:t>
            </a:r>
            <a:r>
              <a:rPr lang="en-US" sz="1300" dirty="0">
                <a:solidFill>
                  <a:srgbClr val="1F8DD3"/>
                </a:solidFill>
              </a:rPr>
              <a:t>scalable</a:t>
            </a:r>
            <a:r>
              <a:rPr lang="en-US" sz="1300" dirty="0"/>
              <a:t> and </a:t>
            </a:r>
            <a:r>
              <a:rPr lang="en-US" sz="1300" dirty="0">
                <a:solidFill>
                  <a:srgbClr val="1F8DD3"/>
                </a:solidFill>
              </a:rPr>
              <a:t>memory-efficient</a:t>
            </a:r>
            <a:r>
              <a:rPr lang="en-US" sz="1300" dirty="0"/>
              <a:t> algorithms with </a:t>
            </a:r>
            <a:r>
              <a:rPr lang="en-US" sz="1300" dirty="0">
                <a:solidFill>
                  <a:srgbClr val="1F8DD3"/>
                </a:solidFill>
              </a:rPr>
              <a:t>low-power</a:t>
            </a:r>
            <a:r>
              <a:rPr lang="en-US" sz="1300" dirty="0"/>
              <a:t> and </a:t>
            </a:r>
            <a:r>
              <a:rPr lang="en-US" sz="1300" dirty="0">
                <a:solidFill>
                  <a:srgbClr val="1F8DD3"/>
                </a:solidFill>
              </a:rPr>
              <a:t>area-efficient</a:t>
            </a:r>
            <a:r>
              <a:rPr lang="en-US" sz="1300" dirty="0"/>
              <a:t> hardware accelerators</a:t>
            </a:r>
          </a:p>
          <a:p>
            <a:endParaRPr lang="en-US" b="0" dirty="0"/>
          </a:p>
          <a:p>
            <a:r>
              <a:rPr lang="en-US" b="0" dirty="0"/>
              <a:t>[CLICK] We evaluate </a:t>
            </a:r>
            <a:r>
              <a:rPr lang="en-US" sz="1300" dirty="0">
                <a:solidFill>
                  <a:srgbClr val="1F8DD3"/>
                </a:solidFill>
              </a:rPr>
              <a:t>three different use cases and </a:t>
            </a:r>
          </a:p>
          <a:p>
            <a:r>
              <a:rPr lang="en-US" sz="1300" dirty="0">
                <a:solidFill>
                  <a:srgbClr val="1F8DD3"/>
                </a:solidFill>
              </a:rPr>
              <a:t>[CLICK] </a:t>
            </a:r>
            <a:r>
              <a:rPr lang="en-US" b="0" dirty="0"/>
              <a:t>we show that </a:t>
            </a:r>
            <a:r>
              <a:rPr lang="en-US" sz="1300" dirty="0"/>
              <a:t>GenASM is </a:t>
            </a:r>
            <a:r>
              <a:rPr lang="en-US" sz="1300" dirty="0">
                <a:solidFill>
                  <a:srgbClr val="FE6200"/>
                </a:solidFill>
              </a:rPr>
              <a:t>significantly more efficient for all the three use cases </a:t>
            </a:r>
            <a:r>
              <a:rPr lang="en-US" sz="1300" dirty="0"/>
              <a:t>(in terms of </a:t>
            </a:r>
            <a:r>
              <a:rPr lang="en-US" sz="1300" dirty="0">
                <a:solidFill>
                  <a:srgbClr val="FE6200"/>
                </a:solidFill>
              </a:rPr>
              <a:t>throughput</a:t>
            </a:r>
            <a:r>
              <a:rPr lang="en-US" sz="1300" dirty="0">
                <a:solidFill>
                  <a:srgbClr val="0070C0"/>
                </a:solidFill>
              </a:rPr>
              <a:t> </a:t>
            </a:r>
            <a:r>
              <a:rPr lang="en-US" sz="1300" dirty="0"/>
              <a:t>and </a:t>
            </a:r>
            <a:r>
              <a:rPr lang="en-US" sz="1300" dirty="0">
                <a:solidFill>
                  <a:srgbClr val="FE6200"/>
                </a:solidFill>
              </a:rPr>
              <a:t>throughput per unit power</a:t>
            </a:r>
            <a:r>
              <a:rPr lang="en-US" sz="1300" dirty="0"/>
              <a:t>) than state-of-the-art software and hardware baselines</a:t>
            </a:r>
            <a:endParaRPr lang="en-US" b="0" dirty="0"/>
          </a:p>
        </p:txBody>
      </p:sp>
      <p:sp>
        <p:nvSpPr>
          <p:cNvPr id="4" name="Slide Number Placeholder 3"/>
          <p:cNvSpPr>
            <a:spLocks noGrp="1"/>
          </p:cNvSpPr>
          <p:nvPr>
            <p:ph type="sldNum" sz="quarter" idx="5"/>
          </p:nvPr>
        </p:nvSpPr>
        <p:spPr/>
        <p:txBody>
          <a:bodyPr/>
          <a:lstStyle/>
          <a:p>
            <a:fld id="{7D64B0BB-F452-6F45-9C9C-EFED3BFBC47E}" type="slidenum">
              <a:rPr lang="en-US" smtClean="0"/>
              <a:t>86</a:t>
            </a:fld>
            <a:endParaRPr lang="en-US"/>
          </a:p>
        </p:txBody>
      </p:sp>
    </p:spTree>
    <p:extLst>
      <p:ext uri="{BB962C8B-B14F-4D97-AF65-F5344CB8AC3E}">
        <p14:creationId xmlns:p14="http://schemas.microsoft.com/office/powerpoint/2010/main" val="14293583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refer to our paper for more details.</a:t>
            </a:r>
          </a:p>
        </p:txBody>
      </p:sp>
      <p:sp>
        <p:nvSpPr>
          <p:cNvPr id="4" name="Slide Number Placeholder 3"/>
          <p:cNvSpPr>
            <a:spLocks noGrp="1"/>
          </p:cNvSpPr>
          <p:nvPr>
            <p:ph type="sldNum" sz="quarter" idx="5"/>
          </p:nvPr>
        </p:nvSpPr>
        <p:spPr/>
        <p:txBody>
          <a:bodyPr/>
          <a:lstStyle/>
          <a:p>
            <a:fld id="{47139A41-7A76-1D40-B3BE-29B670EC38FE}" type="slidenum">
              <a:rPr lang="en-US" smtClean="0"/>
              <a:t>87</a:t>
            </a:fld>
            <a:endParaRPr lang="en-US"/>
          </a:p>
        </p:txBody>
      </p:sp>
    </p:spTree>
    <p:extLst>
      <p:ext uri="{BB962C8B-B14F-4D97-AF65-F5344CB8AC3E}">
        <p14:creationId xmlns:p14="http://schemas.microsoft.com/office/powerpoint/2010/main" val="27597793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ONT, PacBio, Illumina</a:t>
            </a:r>
          </a:p>
          <a:p>
            <a:endParaRPr lang="en-US" dirty="0"/>
          </a:p>
          <a:p>
            <a:r>
              <a:rPr lang="en-US" dirty="0"/>
              <a:t>[CLICK] Based on the sequencing device, we obtain either short reads or long reads.</a:t>
            </a:r>
          </a:p>
        </p:txBody>
      </p:sp>
      <p:sp>
        <p:nvSpPr>
          <p:cNvPr id="4" name="Slide Number Placeholder 3"/>
          <p:cNvSpPr>
            <a:spLocks noGrp="1"/>
          </p:cNvSpPr>
          <p:nvPr>
            <p:ph type="sldNum" sz="quarter" idx="5"/>
          </p:nvPr>
        </p:nvSpPr>
        <p:spPr/>
        <p:txBody>
          <a:bodyPr/>
          <a:lstStyle/>
          <a:p>
            <a:fld id="{47139A41-7A76-1D40-B3BE-29B670EC38FE}" type="slidenum">
              <a:rPr lang="en-US" smtClean="0"/>
              <a:t>91</a:t>
            </a:fld>
            <a:endParaRPr lang="en-US"/>
          </a:p>
        </p:txBody>
      </p:sp>
    </p:spTree>
    <p:extLst>
      <p:ext uri="{BB962C8B-B14F-4D97-AF65-F5344CB8AC3E}">
        <p14:creationId xmlns:p14="http://schemas.microsoft.com/office/powerpoint/2010/main" val="24169085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compute power doesn’t match up with this trend.</a:t>
            </a:r>
          </a:p>
          <a:p>
            <a:endParaRPr lang="en-US" dirty="0"/>
          </a:p>
          <a:p>
            <a:pPr defTabSz="966612">
              <a:defRPr/>
            </a:pPr>
            <a:r>
              <a:rPr lang="en-US" sz="1300" dirty="0"/>
              <a:t>Modern sequencing machines generate read fragments at an exponentially higher rate than prior sequencing technologies, with their growth far outpacing the growth in computational power in recent years </a:t>
            </a:r>
            <a:endParaRPr lang="en-US" dirty="0">
              <a:effectLst/>
            </a:endParaRPr>
          </a:p>
          <a:p>
            <a:endParaRPr lang="en-US" dirty="0"/>
          </a:p>
          <a:p>
            <a:pPr defTabSz="966612">
              <a:defRPr/>
            </a:pPr>
            <a:r>
              <a:rPr lang="en-US" sz="1300" dirty="0"/>
              <a:t>For example, the Illumina </a:t>
            </a:r>
            <a:r>
              <a:rPr lang="en-US" sz="1300" dirty="0" err="1"/>
              <a:t>NovaSeq</a:t>
            </a:r>
            <a:r>
              <a:rPr lang="en-US" sz="1300" dirty="0"/>
              <a:t> 6000 system can sequence about 48 human whole genomes at 30× genome coverage (the av- </a:t>
            </a:r>
            <a:r>
              <a:rPr lang="en-US" sz="1300" dirty="0" err="1"/>
              <a:t>erage</a:t>
            </a:r>
            <a:r>
              <a:rPr lang="en-US" sz="1300" dirty="0"/>
              <a:t> number of times a genomic base is sequenced) in about two days. However, analyzing (performing mapping and variant calling) the sequencing data of a </a:t>
            </a:r>
            <a:r>
              <a:rPr lang="en-US" sz="1300" i="1" dirty="0"/>
              <a:t>single </a:t>
            </a:r>
            <a:r>
              <a:rPr lang="en-US" sz="1300" dirty="0"/>
              <a:t>human genome requires over 32 CPU hours on a 48-core Intel Xeon processor, 23 of which are spent on read mapping </a:t>
            </a:r>
            <a:endParaRPr lang="en-US" dirty="0"/>
          </a:p>
          <a:p>
            <a:pPr defTabSz="966612">
              <a:defRPr/>
            </a:pPr>
            <a:endParaRPr lang="en-US" dirty="0">
              <a:effectLst/>
            </a:endParaRPr>
          </a:p>
        </p:txBody>
      </p:sp>
      <p:sp>
        <p:nvSpPr>
          <p:cNvPr id="4" name="Slide Number Placeholder 3"/>
          <p:cNvSpPr>
            <a:spLocks noGrp="1"/>
          </p:cNvSpPr>
          <p:nvPr>
            <p:ph type="sldNum" sz="quarter" idx="5"/>
          </p:nvPr>
        </p:nvSpPr>
        <p:spPr/>
        <p:txBody>
          <a:bodyPr/>
          <a:lstStyle/>
          <a:p>
            <a:fld id="{47139A41-7A76-1D40-B3BE-29B670EC38FE}" type="slidenum">
              <a:rPr lang="en-US" smtClean="0"/>
              <a:t>92</a:t>
            </a:fld>
            <a:endParaRPr lang="en-US"/>
          </a:p>
        </p:txBody>
      </p:sp>
    </p:spTree>
    <p:extLst>
      <p:ext uri="{BB962C8B-B14F-4D97-AF65-F5344CB8AC3E}">
        <p14:creationId xmlns:p14="http://schemas.microsoft.com/office/powerpoint/2010/main" val="34831712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compute power doesn’t match up with this trend.</a:t>
            </a:r>
          </a:p>
          <a:p>
            <a:endParaRPr lang="en-US" dirty="0"/>
          </a:p>
          <a:p>
            <a:pPr defTabSz="966612">
              <a:defRPr/>
            </a:pPr>
            <a:r>
              <a:rPr lang="en-US" sz="1300" dirty="0"/>
              <a:t>Modern sequencing machines generate read fragments at an exponentially higher rate than prior sequencing technologies, with their growth far outpacing the growth in computational power in recent years </a:t>
            </a:r>
            <a:endParaRPr lang="en-US" dirty="0">
              <a:effectLst/>
            </a:endParaRPr>
          </a:p>
          <a:p>
            <a:endParaRPr lang="en-US" dirty="0"/>
          </a:p>
          <a:p>
            <a:pPr defTabSz="966612">
              <a:defRPr/>
            </a:pPr>
            <a:r>
              <a:rPr lang="en-US" sz="1300" dirty="0"/>
              <a:t>For example, the Illumina </a:t>
            </a:r>
            <a:r>
              <a:rPr lang="en-US" sz="1300" dirty="0" err="1"/>
              <a:t>NovaSeq</a:t>
            </a:r>
            <a:r>
              <a:rPr lang="en-US" sz="1300" dirty="0"/>
              <a:t> 6000 system can sequence about 48 human whole genomes at 30× genome coverage (the av- </a:t>
            </a:r>
            <a:r>
              <a:rPr lang="en-US" sz="1300" dirty="0" err="1"/>
              <a:t>erage</a:t>
            </a:r>
            <a:r>
              <a:rPr lang="en-US" sz="1300" dirty="0"/>
              <a:t> number of times a genomic base is sequenced) in about two days. However, analyzing (performing mapping and variant calling) the sequencing data of a </a:t>
            </a:r>
            <a:r>
              <a:rPr lang="en-US" sz="1300" i="1" dirty="0"/>
              <a:t>single </a:t>
            </a:r>
            <a:r>
              <a:rPr lang="en-US" sz="1300" dirty="0"/>
              <a:t>human genome requires over 32 CPU hours on a 48-core Intel Xeon processor, 23 of which are spent on read mapping </a:t>
            </a:r>
            <a:endParaRPr lang="en-US" dirty="0"/>
          </a:p>
          <a:p>
            <a:pPr defTabSz="966612">
              <a:defRPr/>
            </a:pPr>
            <a:endParaRPr lang="en-US" dirty="0">
              <a:effectLst/>
            </a:endParaRPr>
          </a:p>
        </p:txBody>
      </p:sp>
      <p:sp>
        <p:nvSpPr>
          <p:cNvPr id="4" name="Slide Number Placeholder 3"/>
          <p:cNvSpPr>
            <a:spLocks noGrp="1"/>
          </p:cNvSpPr>
          <p:nvPr>
            <p:ph type="sldNum" sz="quarter" idx="5"/>
          </p:nvPr>
        </p:nvSpPr>
        <p:spPr/>
        <p:txBody>
          <a:bodyPr/>
          <a:lstStyle/>
          <a:p>
            <a:fld id="{47139A41-7A76-1D40-B3BE-29B670EC38FE}" type="slidenum">
              <a:rPr lang="en-US" smtClean="0"/>
              <a:t>93</a:t>
            </a:fld>
            <a:endParaRPr lang="en-US"/>
          </a:p>
        </p:txBody>
      </p:sp>
    </p:spTree>
    <p:extLst>
      <p:ext uri="{BB962C8B-B14F-4D97-AF65-F5344CB8AC3E}">
        <p14:creationId xmlns:p14="http://schemas.microsoft.com/office/powerpoint/2010/main" val="4214556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c911aed8e9_0_6: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endParaRPr/>
          </a:p>
        </p:txBody>
      </p:sp>
      <p:sp>
        <p:nvSpPr>
          <p:cNvPr id="108" name="Google Shape;108;gc911aed8e9_0_6: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67301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When I say analysis, what do I mean. What I mean is how we will analyze these reads.</a:t>
            </a:r>
          </a:p>
          <a:p>
            <a:pPr defTabSz="966612">
              <a:defRPr/>
            </a:pPr>
            <a:r>
              <a:rPr lang="en-US" sz="1300" dirty="0"/>
              <a:t>They can then be analyzed following two different approaches:</a:t>
            </a:r>
          </a:p>
          <a:p>
            <a:pPr defTabSz="966612">
              <a:defRPr/>
            </a:pPr>
            <a:r>
              <a:rPr lang="en-US" sz="1300" dirty="0"/>
              <a:t>First one is Read mapping and it is the process of aligning the reads against the reference genome to detect sequencing errors and variations in the sequenced genome.</a:t>
            </a:r>
          </a:p>
          <a:p>
            <a:r>
              <a:rPr lang="en-US" sz="1300" dirty="0"/>
              <a:t>And the second approach is de novo assembly, which is the method of combining the reads to construct the original sequence when a reference genome does not exist. </a:t>
            </a:r>
          </a:p>
          <a:p>
            <a:endParaRPr lang="en-US" sz="1300" dirty="0"/>
          </a:p>
          <a:p>
            <a:pPr defTabSz="966612">
              <a:defRPr/>
            </a:pPr>
            <a:r>
              <a:rPr lang="en-US" sz="1300" dirty="0"/>
              <a:t> </a:t>
            </a:r>
            <a:endParaRPr lang="en-US" dirty="0"/>
          </a:p>
          <a:p>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94</a:t>
            </a:fld>
            <a:endParaRPr lang="en-US"/>
          </a:p>
        </p:txBody>
      </p:sp>
    </p:spTree>
    <p:extLst>
      <p:ext uri="{BB962C8B-B14F-4D97-AF65-F5344CB8AC3E}">
        <p14:creationId xmlns:p14="http://schemas.microsoft.com/office/powerpoint/2010/main" val="38256300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Let’s look at the read mapping pipeline. Read mapping can be seen as a four-step process (i.e., </a:t>
            </a:r>
            <a:r>
              <a:rPr lang="en-US" sz="1300" i="1" dirty="0"/>
              <a:t>seed-and-extend</a:t>
            </a:r>
            <a:r>
              <a:rPr lang="en-US" sz="1300" dirty="0"/>
              <a:t>). </a:t>
            </a:r>
          </a:p>
          <a:p>
            <a:pPr defTabSz="966612">
              <a:defRPr/>
            </a:pPr>
            <a:r>
              <a:rPr lang="en-US" sz="1300" dirty="0"/>
              <a:t>First, read mapping starts with </a:t>
            </a:r>
            <a:r>
              <a:rPr lang="en-US" sz="1300" i="1" dirty="0"/>
              <a:t>indexing </a:t>
            </a:r>
            <a:r>
              <a:rPr lang="en-US" sz="1300" dirty="0"/>
              <a:t>the reference genome. This index contains all possible fixed-length substrings as the keys, and the exact match locations of these substrings in the reference genome as values. Second, </a:t>
            </a:r>
            <a:r>
              <a:rPr lang="en-US" sz="1300" i="1" dirty="0"/>
              <a:t>seeding </a:t>
            </a:r>
            <a:r>
              <a:rPr lang="en-US" sz="1300" dirty="0"/>
              <a:t>queries the index structure for determining potential mapping locations of each read in the reference genome using substrings (i.e., </a:t>
            </a:r>
            <a:r>
              <a:rPr lang="en-US" sz="1300" i="1" dirty="0"/>
              <a:t>seeds</a:t>
            </a:r>
            <a:r>
              <a:rPr lang="en-US" sz="1300" dirty="0"/>
              <a:t>) from each read. </a:t>
            </a:r>
          </a:p>
          <a:p>
            <a:pPr defTabSz="966612">
              <a:defRPr/>
            </a:pPr>
            <a:r>
              <a:rPr lang="en-US" sz="1300" dirty="0"/>
              <a:t>Third, </a:t>
            </a:r>
            <a:r>
              <a:rPr lang="en-US" sz="1300" i="1" dirty="0"/>
              <a:t>pre-alignment filtering </a:t>
            </a:r>
            <a:r>
              <a:rPr lang="en-US" sz="1300" dirty="0"/>
              <a:t>uses filtering heuristics to examine the similarity between every read and its potential matching segment on the reference genome that are identified in the second step. Goal is to eliminate most of the dissimilar sequences to decrease the number of required alignments. Fourth, for all of the non-filtered candidate mapping locations, </a:t>
            </a:r>
            <a:r>
              <a:rPr lang="en-US" sz="1300" i="1" dirty="0"/>
              <a:t>read alignment </a:t>
            </a:r>
            <a:r>
              <a:rPr lang="en-US" sz="1300" dirty="0"/>
              <a:t>(i.e., </a:t>
            </a:r>
            <a:r>
              <a:rPr lang="en-US" sz="1300" i="1" dirty="0"/>
              <a:t>seed-extension</a:t>
            </a:r>
            <a:r>
              <a:rPr lang="en-US" sz="1300" dirty="0"/>
              <a:t>) step performs a dynamic programming based alignment to determine the best location of the query read. As part of this step, traceback operation between the reference segment and the query is performed in order to find the </a:t>
            </a:r>
            <a:r>
              <a:rPr lang="en-US" sz="1300" i="1" dirty="0"/>
              <a:t>optimal alignment</a:t>
            </a:r>
            <a:r>
              <a:rPr lang="en-US" sz="1300" dirty="0"/>
              <a:t>. </a:t>
            </a:r>
            <a:endParaRPr lang="en-US" dirty="0"/>
          </a:p>
        </p:txBody>
      </p:sp>
      <p:sp>
        <p:nvSpPr>
          <p:cNvPr id="4" name="Slide Number Placeholder 3"/>
          <p:cNvSpPr>
            <a:spLocks noGrp="1"/>
          </p:cNvSpPr>
          <p:nvPr>
            <p:ph type="sldNum" sz="quarter" idx="5"/>
          </p:nvPr>
        </p:nvSpPr>
        <p:spPr/>
        <p:txBody>
          <a:bodyPr/>
          <a:lstStyle/>
          <a:p>
            <a:fld id="{47139A41-7A76-1D40-B3BE-29B670EC38FE}" type="slidenum">
              <a:rPr lang="en-US" smtClean="0"/>
              <a:t>95</a:t>
            </a:fld>
            <a:endParaRPr lang="en-US"/>
          </a:p>
        </p:txBody>
      </p:sp>
    </p:spTree>
    <p:extLst>
      <p:ext uri="{BB962C8B-B14F-4D97-AF65-F5344CB8AC3E}">
        <p14:creationId xmlns:p14="http://schemas.microsoft.com/office/powerpoint/2010/main" val="3094140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With the emergence of long read sequencing technologies (i.e., ONT and PacBio), de novo assembly becomes a promising way of constructing the original genome since a long read can span an entire repetitive sequence and enable continuous and complete assemblies.</a:t>
            </a:r>
          </a:p>
          <a:p>
            <a:endParaRPr lang="en-US" dirty="0"/>
          </a:p>
          <a:p>
            <a:pPr defTabSz="966612">
              <a:defRPr/>
            </a:pPr>
            <a:r>
              <a:rPr lang="en-US" sz="1300" dirty="0"/>
              <a:t>The output of nanopore sequencers is raw signal data that represents changes in electric current when a DNA strand passes through nanopore. Thus, the pipeline starts with the raw signal data. The first step, basecalling, translates this raw signal output of MinION into bases (A, C, G, T) to generate DNA reads. It is important to note that basecalling is the only step unique to nanopore sequencing, and the rest of the steps are applicable for both of the long read sequencing technologies (ONT and PacBio). </a:t>
            </a:r>
          </a:p>
          <a:p>
            <a:pPr defTabSz="966612">
              <a:defRPr/>
            </a:pPr>
            <a:endParaRPr lang="en-US" sz="1300" dirty="0"/>
          </a:p>
          <a:p>
            <a:pPr defTabSz="966612">
              <a:defRPr/>
            </a:pPr>
            <a:r>
              <a:rPr lang="en-US" sz="1300" dirty="0"/>
              <a:t>The second step computes all pairwise read alignments between each pair of reads, called read-to-read overlaps. The third pipeline step, genome assembly, generates an overlap graph, where each node denotes a read and each edge represents the overlaps between the corresponding two nodes. Then it traverses this overlap graph, produces the layout of the reads and then constructs a draft assembly. To increase the accuracy of the assembly, further polishing, i.e., post-assembly error correction, may be required, but it is optional. The fourth step of the pipeline is mapping the original basecalled reads to the generated draft assembly from the previous step (i.e., read mapping). The fifth and final step of the pipeline is polishing the assembly with the help of mappings from the previous step. </a:t>
            </a:r>
            <a:endParaRPr lang="en-US" dirty="0"/>
          </a:p>
        </p:txBody>
      </p:sp>
      <p:sp>
        <p:nvSpPr>
          <p:cNvPr id="4" name="Slide Number Placeholder 3"/>
          <p:cNvSpPr>
            <a:spLocks noGrp="1"/>
          </p:cNvSpPr>
          <p:nvPr>
            <p:ph type="sldNum" sz="quarter" idx="5"/>
          </p:nvPr>
        </p:nvSpPr>
        <p:spPr/>
        <p:txBody>
          <a:bodyPr/>
          <a:lstStyle/>
          <a:p>
            <a:pPr defTabSz="483306">
              <a:defRPr/>
            </a:pPr>
            <a:fld id="{7D64B0BB-F452-6F45-9C9C-EFED3BFBC47E}" type="slidenum">
              <a:rPr lang="en-US">
                <a:solidFill>
                  <a:prstClr val="black"/>
                </a:solidFill>
                <a:latin typeface="Calibri" panose="020F0502020204030204"/>
              </a:rPr>
              <a:pPr defTabSz="483306">
                <a:defRPr/>
              </a:pPr>
              <a:t>96</a:t>
            </a:fld>
            <a:endParaRPr lang="en-US">
              <a:solidFill>
                <a:prstClr val="black"/>
              </a:solidFill>
              <a:latin typeface="Calibri" panose="020F0502020204030204"/>
            </a:endParaRPr>
          </a:p>
        </p:txBody>
      </p:sp>
    </p:spTree>
    <p:extLst>
      <p:ext uri="{BB962C8B-B14F-4D97-AF65-F5344CB8AC3E}">
        <p14:creationId xmlns:p14="http://schemas.microsoft.com/office/powerpoint/2010/main" val="16759007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67987" indent="-483306" defTabSz="966612">
              <a:lnSpc>
                <a:spcPct val="120000"/>
              </a:lnSpc>
              <a:spcBef>
                <a:spcPts val="634"/>
              </a:spcBef>
              <a:buClr>
                <a:srgbClr val="4A66AC"/>
              </a:buClr>
              <a:buSzPct val="100000"/>
              <a:buFont typeface="Wingdings" pitchFamily="2" charset="2"/>
              <a:buChar char="q"/>
              <a:defRPr/>
            </a:pPr>
            <a:r>
              <a:rPr lang="en-US" sz="1300" dirty="0"/>
              <a:t>In this work, we analyze the tools associated with the multiple steps in the genome assembly pipeline using nanopore sequence data in terms of accuracy, speed, memory efficiency and scalability. </a:t>
            </a:r>
          </a:p>
          <a:p>
            <a:pPr marL="567987" indent="-483306" defTabSz="966612">
              <a:lnSpc>
                <a:spcPct val="120000"/>
              </a:lnSpc>
              <a:spcBef>
                <a:spcPts val="634"/>
              </a:spcBef>
              <a:buClr>
                <a:srgbClr val="4A66AC"/>
              </a:buClr>
              <a:buSzPct val="100000"/>
              <a:buFont typeface="Wingdings" pitchFamily="2" charset="2"/>
              <a:buChar char="q"/>
              <a:defRPr/>
            </a:pPr>
            <a:r>
              <a:rPr lang="en-US" sz="1300" dirty="0">
                <a:solidFill>
                  <a:srgbClr val="C00000"/>
                </a:solidFill>
                <a:latin typeface="Corbel" panose="020B0503020204020204" pitchFamily="34" charset="0"/>
                <a:ea typeface="Century" charset="0"/>
                <a:cs typeface="Calibri" panose="020F0502020204030204" pitchFamily="34" charset="0"/>
              </a:rPr>
              <a:t>Reveal bottlenecks and trade-offs </a:t>
            </a:r>
            <a:r>
              <a:rPr lang="en-US" sz="1300" dirty="0">
                <a:latin typeface="Corbel" panose="020B0503020204020204" pitchFamily="34" charset="0"/>
                <a:ea typeface="Century" charset="0"/>
                <a:cs typeface="Calibri" panose="020F0502020204030204" pitchFamily="34" charset="0"/>
              </a:rPr>
              <a:t>that different combinations of tools and different underlying systems lead to</a:t>
            </a:r>
          </a:p>
          <a:p>
            <a:pPr marL="567987" indent="-483306" defTabSz="966612">
              <a:lnSpc>
                <a:spcPct val="120000"/>
              </a:lnSpc>
              <a:spcBef>
                <a:spcPts val="634"/>
              </a:spcBef>
              <a:buClr>
                <a:srgbClr val="4A66AC"/>
              </a:buClr>
              <a:buSzPct val="100000"/>
              <a:buFont typeface="Wingdings" pitchFamily="2" charset="2"/>
              <a:buChar char="q"/>
              <a:defRPr/>
            </a:pPr>
            <a:r>
              <a:rPr lang="en-US" sz="1300" dirty="0">
                <a:solidFill>
                  <a:srgbClr val="00B050"/>
                </a:solidFill>
                <a:latin typeface="Corbel" panose="020B0503020204020204" pitchFamily="34" charset="0"/>
                <a:ea typeface="Century" charset="0"/>
                <a:cs typeface="Calibri" panose="020F0502020204030204" pitchFamily="34" charset="0"/>
              </a:rPr>
              <a:t>This is the first study on bottleneck analysis </a:t>
            </a:r>
            <a:r>
              <a:rPr lang="en-US" sz="1300" dirty="0">
                <a:latin typeface="Corbel" panose="020B0503020204020204" pitchFamily="34" charset="0"/>
                <a:ea typeface="Century" charset="0"/>
                <a:cs typeface="Calibri" panose="020F0502020204030204" pitchFamily="34" charset="0"/>
              </a:rPr>
              <a:t>of nanopore sequence analysis pipeline on real machines</a:t>
            </a:r>
          </a:p>
          <a:p>
            <a:pPr marL="567987" indent="-483306" defTabSz="966612">
              <a:lnSpc>
                <a:spcPct val="120000"/>
              </a:lnSpc>
              <a:spcBef>
                <a:spcPts val="634"/>
              </a:spcBef>
              <a:buClr>
                <a:srgbClr val="4A66AC"/>
              </a:buClr>
              <a:buSzPct val="100000"/>
              <a:buFont typeface="Wingdings" pitchFamily="2" charset="2"/>
              <a:buChar char="q"/>
              <a:defRPr/>
            </a:pPr>
            <a:r>
              <a:rPr lang="en-US" sz="1300" dirty="0">
                <a:solidFill>
                  <a:srgbClr val="0070C0"/>
                </a:solidFill>
                <a:latin typeface="Corbel" panose="020B0503020204020204" pitchFamily="34" charset="0"/>
                <a:ea typeface="Century" charset="0"/>
                <a:cs typeface="Calibri" panose="020F0502020204030204" pitchFamily="34" charset="0"/>
              </a:rPr>
              <a:t>Provide guidelines for practitioners</a:t>
            </a:r>
            <a:r>
              <a:rPr lang="en-US" sz="1300" dirty="0">
                <a:latin typeface="Corbel" panose="020B0503020204020204" pitchFamily="34" charset="0"/>
                <a:ea typeface="Century" charset="0"/>
                <a:cs typeface="Calibri" panose="020F0502020204030204" pitchFamily="34" charset="0"/>
              </a:rPr>
              <a:t>, such that they can determine the appropriate tools and tool combinations that can satisfy their goals, and </a:t>
            </a:r>
          </a:p>
          <a:p>
            <a:pPr marL="567987" indent="-483306" defTabSz="966612">
              <a:lnSpc>
                <a:spcPct val="120000"/>
              </a:lnSpc>
              <a:spcBef>
                <a:spcPts val="634"/>
              </a:spcBef>
              <a:buClr>
                <a:srgbClr val="4A66AC"/>
              </a:buClr>
              <a:buSzPct val="100000"/>
              <a:buFont typeface="Wingdings" pitchFamily="2" charset="2"/>
              <a:buChar char="q"/>
              <a:defRPr/>
            </a:pPr>
            <a:r>
              <a:rPr lang="en-US" sz="1300" dirty="0">
                <a:solidFill>
                  <a:srgbClr val="7030A0"/>
                </a:solidFill>
                <a:latin typeface="Corbel" panose="020B0503020204020204" pitchFamily="34" charset="0"/>
                <a:ea typeface="Century" charset="0"/>
                <a:cs typeface="Calibri" panose="020F0502020204030204" pitchFamily="34" charset="0"/>
              </a:rPr>
              <a:t>Provide guidelines for tool developers</a:t>
            </a:r>
            <a:r>
              <a:rPr lang="en-US" sz="1300" dirty="0">
                <a:latin typeface="Corbel" panose="020B0503020204020204" pitchFamily="34" charset="0"/>
                <a:ea typeface="Century" charset="0"/>
                <a:cs typeface="Calibri" panose="020F0502020204030204" pitchFamily="34" charset="0"/>
              </a:rPr>
              <a:t>, such that they can make design choices to improve current and future tools.</a:t>
            </a:r>
          </a:p>
          <a:p>
            <a:pPr defTabSz="966612">
              <a:defRPr/>
            </a:pPr>
            <a:endParaRPr lang="en-US" dirty="0">
              <a:effectLst/>
            </a:endParaRPr>
          </a:p>
          <a:p>
            <a:pPr defTabSz="966612">
              <a:defRPr/>
            </a:pPr>
            <a:endParaRPr lang="en-US" dirty="0"/>
          </a:p>
          <a:p>
            <a:endParaRPr lang="en-US" dirty="0"/>
          </a:p>
        </p:txBody>
      </p:sp>
      <p:sp>
        <p:nvSpPr>
          <p:cNvPr id="4" name="Slide Number Placeholder 3"/>
          <p:cNvSpPr>
            <a:spLocks noGrp="1"/>
          </p:cNvSpPr>
          <p:nvPr>
            <p:ph type="sldNum" sz="quarter" idx="10"/>
          </p:nvPr>
        </p:nvSpPr>
        <p:spPr/>
        <p:txBody>
          <a:bodyPr/>
          <a:lstStyle/>
          <a:p>
            <a:pPr defTabSz="483306">
              <a:defRPr/>
            </a:pPr>
            <a:fld id="{2A29B5B4-DF53-9241-A035-39249688D76D}" type="slidenum">
              <a:rPr lang="en-US">
                <a:solidFill>
                  <a:prstClr val="black"/>
                </a:solidFill>
                <a:latin typeface="Calibri" panose="020F0502020204030204"/>
              </a:rPr>
              <a:pPr defTabSz="483306">
                <a:defRPr/>
              </a:pPr>
              <a:t>97</a:t>
            </a:fld>
            <a:endParaRPr lang="en-US">
              <a:solidFill>
                <a:prstClr val="black"/>
              </a:solidFill>
              <a:latin typeface="Calibri" panose="020F0502020204030204"/>
            </a:endParaRPr>
          </a:p>
        </p:txBody>
      </p:sp>
    </p:spTree>
    <p:extLst>
      <p:ext uri="{BB962C8B-B14F-4D97-AF65-F5344CB8AC3E}">
        <p14:creationId xmlns:p14="http://schemas.microsoft.com/office/powerpoint/2010/main" val="23622845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21 observations in our paper, but let me highlight 3 key findings we made</a:t>
            </a:r>
          </a:p>
          <a:p>
            <a:endParaRPr lang="en-US" dirty="0"/>
          </a:p>
          <a:p>
            <a:pPr marL="431284" indent="-372548" algn="just">
              <a:buFont typeface="Wingdings" charset="2"/>
              <a:buChar char="q"/>
            </a:pPr>
            <a:r>
              <a:rPr lang="en-US" dirty="0">
                <a:solidFill>
                  <a:srgbClr val="FE6200"/>
                </a:solidFill>
              </a:rPr>
              <a:t>Laptops</a:t>
            </a:r>
            <a:r>
              <a:rPr lang="en-US" dirty="0"/>
              <a:t> are becoming a popular platform for running genome assembly tools, as the </a:t>
            </a:r>
            <a:r>
              <a:rPr lang="en-US" dirty="0">
                <a:solidFill>
                  <a:srgbClr val="FE6200"/>
                </a:solidFill>
              </a:rPr>
              <a:t>portability</a:t>
            </a:r>
            <a:r>
              <a:rPr lang="en-US" dirty="0"/>
              <a:t> of a laptop makes it a good fit for </a:t>
            </a:r>
            <a:r>
              <a:rPr lang="en-US" dirty="0">
                <a:solidFill>
                  <a:srgbClr val="FE6200"/>
                </a:solidFill>
              </a:rPr>
              <a:t>in-field analysis </a:t>
            </a:r>
          </a:p>
          <a:p>
            <a:pPr marL="740063" lvl="1" indent="-308779" algn="just"/>
            <a:r>
              <a:rPr lang="en-US" dirty="0"/>
              <a:t>Greater memory constraints,</a:t>
            </a:r>
          </a:p>
          <a:p>
            <a:pPr marL="740063" lvl="1" indent="-308779" algn="just"/>
            <a:r>
              <a:rPr lang="en-US" dirty="0"/>
              <a:t>Lower computational power, and </a:t>
            </a:r>
          </a:p>
          <a:p>
            <a:pPr marL="740063" lvl="1" indent="-308779" algn="just"/>
            <a:r>
              <a:rPr lang="en-US" dirty="0"/>
              <a:t>Limited battery life</a:t>
            </a:r>
          </a:p>
          <a:p>
            <a:pPr marL="431284" lvl="1" algn="just"/>
            <a:endParaRPr lang="en-US" sz="2100" dirty="0"/>
          </a:p>
          <a:p>
            <a:pPr marL="431284" indent="-372548" algn="just">
              <a:buFont typeface="Wingdings" charset="2"/>
              <a:buChar char="q"/>
            </a:pPr>
            <a:r>
              <a:rPr lang="en-US" dirty="0">
                <a:solidFill>
                  <a:srgbClr val="00B050"/>
                </a:solidFill>
              </a:rPr>
              <a:t>Memory usage </a:t>
            </a:r>
            <a:r>
              <a:rPr lang="en-US" dirty="0"/>
              <a:t>is an important factor that greatly affects the performance and the usability of the tool </a:t>
            </a:r>
          </a:p>
          <a:p>
            <a:pPr marL="740063" lvl="1" indent="-308779" algn="just"/>
            <a:r>
              <a:rPr lang="en-US" dirty="0"/>
              <a:t>Data structure choices that can minimize the memory requirements</a:t>
            </a:r>
          </a:p>
          <a:p>
            <a:pPr marL="740063" lvl="1" indent="-308779" algn="just"/>
            <a:r>
              <a:rPr lang="en-US" dirty="0"/>
              <a:t>Cache-efficient algorithms</a:t>
            </a:r>
          </a:p>
          <a:p>
            <a:pPr marL="740063" lvl="1" indent="-308779" algn="just"/>
            <a:r>
              <a:rPr lang="en-US" dirty="0"/>
              <a:t>Keeping memory usage in check with the number of threads </a:t>
            </a:r>
          </a:p>
          <a:p>
            <a:pPr marL="740063" lvl="1" indent="-308779" algn="just"/>
            <a:endParaRPr lang="en-US" sz="2100" dirty="0"/>
          </a:p>
          <a:p>
            <a:pPr marL="461491" indent="-308779" algn="just"/>
            <a:r>
              <a:rPr lang="en-US" dirty="0">
                <a:solidFill>
                  <a:srgbClr val="0070C0"/>
                </a:solidFill>
              </a:rPr>
              <a:t>Scalability of the tool </a:t>
            </a:r>
            <a:r>
              <a:rPr lang="en-US" dirty="0"/>
              <a:t>with the number of cores/threads is an important requirement. </a:t>
            </a:r>
          </a:p>
          <a:p>
            <a:pPr marL="461491" indent="-308779" algn="just"/>
            <a:r>
              <a:rPr lang="en-US" dirty="0"/>
              <a:t>However, parallelizing the tool can </a:t>
            </a:r>
            <a:r>
              <a:rPr lang="en-US" dirty="0">
                <a:solidFill>
                  <a:srgbClr val="C00000"/>
                </a:solidFill>
              </a:rPr>
              <a:t>increase the memory usage.</a:t>
            </a:r>
            <a:endParaRPr lang="en-US" dirty="0"/>
          </a:p>
          <a:p>
            <a:pPr marL="740063" lvl="1" indent="-308779" algn="just"/>
            <a:r>
              <a:rPr lang="en-US" dirty="0"/>
              <a:t>Dividing the input data into batches</a:t>
            </a:r>
          </a:p>
          <a:p>
            <a:pPr marL="740063" lvl="1" indent="-308779" algn="just"/>
            <a:r>
              <a:rPr lang="en-US" dirty="0"/>
              <a:t>Limiting the memory usage of each thread</a:t>
            </a:r>
          </a:p>
          <a:p>
            <a:pPr marL="740063" lvl="1" indent="-308779" algn="just"/>
            <a:r>
              <a:rPr lang="en-US" dirty="0"/>
              <a:t>Dividing the computation instead of the dataset between simultaneous threads</a:t>
            </a:r>
          </a:p>
          <a:p>
            <a:endParaRPr lang="en-US" dirty="0"/>
          </a:p>
        </p:txBody>
      </p:sp>
      <p:sp>
        <p:nvSpPr>
          <p:cNvPr id="4" name="Slide Number Placeholder 3"/>
          <p:cNvSpPr>
            <a:spLocks noGrp="1"/>
          </p:cNvSpPr>
          <p:nvPr>
            <p:ph type="sldNum" sz="quarter" idx="5"/>
          </p:nvPr>
        </p:nvSpPr>
        <p:spPr/>
        <p:txBody>
          <a:bodyPr/>
          <a:lstStyle/>
          <a:p>
            <a:fld id="{47139A41-7A76-1D40-B3BE-29B670EC38FE}" type="slidenum">
              <a:rPr lang="en-US" smtClean="0"/>
              <a:t>98</a:t>
            </a:fld>
            <a:endParaRPr lang="en-US"/>
          </a:p>
        </p:txBody>
      </p:sp>
    </p:spTree>
    <p:extLst>
      <p:ext uri="{BB962C8B-B14F-4D97-AF65-F5344CB8AC3E}">
        <p14:creationId xmlns:p14="http://schemas.microsoft.com/office/powerpoint/2010/main" val="1656264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139A41-7A76-1D40-B3BE-29B670EC38FE}" type="slidenum">
              <a:rPr lang="en-US" smtClean="0"/>
              <a:t>99</a:t>
            </a:fld>
            <a:endParaRPr lang="en-US"/>
          </a:p>
        </p:txBody>
      </p:sp>
    </p:spTree>
    <p:extLst>
      <p:ext uri="{BB962C8B-B14F-4D97-AF65-F5344CB8AC3E}">
        <p14:creationId xmlns:p14="http://schemas.microsoft.com/office/powerpoint/2010/main" val="4077029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c911aed8e9_0_6: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endParaRPr/>
          </a:p>
        </p:txBody>
      </p:sp>
      <p:sp>
        <p:nvSpPr>
          <p:cNvPr id="108" name="Google Shape;108;gc911aed8e9_0_6: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2563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3566160"/>
          </a:xfrm>
          <a:prstGeom prst="rect">
            <a:avLst/>
          </a:prstGeom>
        </p:spPr>
        <p:txBody>
          <a:bodyPr anchor="b">
            <a:normAutofit/>
          </a:bodyPr>
          <a:lstStyle>
            <a:lvl1pPr algn="l">
              <a:lnSpc>
                <a:spcPct val="85000"/>
              </a:lnSpc>
              <a:defRPr sz="8000" spc="-50" baseline="0">
                <a:solidFill>
                  <a:schemeClr val="tx1">
                    <a:lumMod val="85000"/>
                    <a:lumOff val="15000"/>
                  </a:schemeClr>
                </a:solidFill>
                <a:latin typeface="Corbel" panose="020B0503020204020204" pitchFamily="34" charset="0"/>
              </a:defRPr>
            </a:lvl1pPr>
          </a:lstStyle>
          <a:p>
            <a:r>
              <a:rPr lang="en-US" dirty="0"/>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lang="en-US" dirty="0">
                <a:latin typeface="Corbel" panose="020B0503020204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822961" y="6459786"/>
            <a:ext cx="1854203" cy="365125"/>
          </a:xfrm>
          <a:prstGeom prst="rect">
            <a:avLst/>
          </a:prstGeom>
        </p:spPr>
        <p:txBody>
          <a:bodyPr/>
          <a:lstStyle>
            <a:lvl1pPr>
              <a:defRPr>
                <a:latin typeface="Corbel" panose="020B0503020204020204" pitchFamily="34" charset="0"/>
              </a:defRPr>
            </a:lvl1p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lvl1pPr>
              <a:defRPr>
                <a:latin typeface="Corbel" panose="020B0503020204020204" pitchFamily="34" charset="0"/>
              </a:defRPr>
            </a:lvl1p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lvl1pPr>
              <a:defRPr>
                <a:latin typeface="Corbel" panose="020B0503020204020204" pitchFamily="34" charset="0"/>
              </a:defRPr>
            </a:lvl1pPr>
          </a:lstStyle>
          <a:p>
            <a:fld id="{CD91F3D4-A4DB-CE42-BA95-FABA56D31263}" type="slidenum">
              <a:rPr lang="en-US" smtClean="0"/>
              <a:pPr/>
              <a:t>‹#›</a:t>
            </a:fld>
            <a:endParaRPr lang="en-US"/>
          </a:p>
        </p:txBody>
      </p:sp>
    </p:spTree>
    <p:extLst>
      <p:ext uri="{BB962C8B-B14F-4D97-AF65-F5344CB8AC3E}">
        <p14:creationId xmlns:p14="http://schemas.microsoft.com/office/powerpoint/2010/main" val="2544315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298615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21760"/>
          </a:xfrm>
          <a:prstGeom prst="rect">
            <a:avLst/>
          </a:prstGeom>
        </p:spPr>
        <p:txBody>
          <a:bodyPr/>
          <a:lstStyle/>
          <a:p>
            <a:r>
              <a:rPr lang="en-US"/>
              <a:t>Click to edit Master title style</a:t>
            </a:r>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705555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84715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366963" y="257434"/>
            <a:ext cx="8410073" cy="753467"/>
          </a:xfrm>
          <a:prstGeom prst="rect">
            <a:avLst/>
          </a:prstGeom>
        </p:spPr>
        <p:txBody>
          <a:bodyPr/>
          <a:lstStyle>
            <a:lvl1pPr>
              <a:defRPr>
                <a:solidFill>
                  <a:srgbClr val="0070C0"/>
                </a:solidFill>
                <a:latin typeface="Corbel" panose="020B0503020204020204" pitchFamily="34" charset="0"/>
              </a:defRPr>
            </a:lvl1pPr>
          </a:lstStyle>
          <a:p>
            <a:r>
              <a:rPr lang="en-US"/>
              <a:t>Click to edit Master title style</a:t>
            </a:r>
          </a:p>
        </p:txBody>
      </p:sp>
      <p:sp>
        <p:nvSpPr>
          <p:cNvPr id="15" name="Text Placeholder 2"/>
          <p:cNvSpPr>
            <a:spLocks noGrp="1"/>
          </p:cNvSpPr>
          <p:nvPr>
            <p:ph idx="1"/>
          </p:nvPr>
        </p:nvSpPr>
        <p:spPr>
          <a:xfrm>
            <a:off x="366963" y="1153551"/>
            <a:ext cx="8410073" cy="5275384"/>
          </a:xfrm>
          <a:prstGeom prst="rect">
            <a:avLst/>
          </a:prstGeom>
        </p:spPr>
        <p:txBody>
          <a:bodyPr vert="horz" lIns="0" tIns="45720" rIns="0" bIns="45720" rtlCol="0">
            <a:normAutofit/>
          </a:bodyPr>
          <a:lstStyle>
            <a:lvl1pPr marL="454025" indent="-274638">
              <a:buSzPct val="90000"/>
              <a:buFont typeface="Wingdings" pitchFamily="2" charset="2"/>
              <a:buChar char="q"/>
              <a:tabLst/>
              <a:defRPr>
                <a:latin typeface="Corbel" panose="020B0503020204020204" pitchFamily="34" charset="0"/>
              </a:defRPr>
            </a:lvl1pPr>
            <a:lvl2pPr marL="717550" indent="-263525">
              <a:buSzPct val="90000"/>
              <a:buFont typeface="Courier New" panose="02070309020205020404" pitchFamily="49" charset="0"/>
              <a:buChar char="o"/>
              <a:tabLst/>
              <a:defRPr>
                <a:latin typeface="Corbel" panose="020B0503020204020204" pitchFamily="34" charset="0"/>
              </a:defRPr>
            </a:lvl2pPr>
            <a:lvl3pPr marL="896938" indent="-179388">
              <a:buSzPct val="90000"/>
              <a:buFont typeface="Wingdings" pitchFamily="2" charset="2"/>
              <a:buChar char="§"/>
              <a:tabLst/>
              <a:defRPr>
                <a:latin typeface="Corbel" panose="020B0503020204020204" pitchFamily="34" charset="0"/>
              </a:defRPr>
            </a:lvl3pPr>
            <a:lvl4pPr marL="454025" indent="-274638">
              <a:buFont typeface="Courier New" panose="02070309020205020404" pitchFamily="49" charset="0"/>
              <a:buChar char="o"/>
              <a:tabLst/>
              <a:defRPr>
                <a:latin typeface="Corbel" panose="020B0503020204020204" pitchFamily="34" charset="0"/>
              </a:defRPr>
            </a:lvl4pPr>
            <a:lvl5pPr marL="454025" indent="-274638">
              <a:buFont typeface="Courier New" panose="02070309020205020404" pitchFamily="49" charset="0"/>
              <a:buChar char="o"/>
              <a:tabLst/>
              <a:defRPr>
                <a:latin typeface="Corbel" panose="020B0503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a:extLst>
              <a:ext uri="{FF2B5EF4-FFF2-40B4-BE49-F238E27FC236}">
                <a16:creationId xmlns:a16="http://schemas.microsoft.com/office/drawing/2014/main" id="{ACB0FC8C-43DD-9D48-AFAC-3990C93373E6}"/>
              </a:ext>
            </a:extLst>
          </p:cNvPr>
          <p:cNvSpPr>
            <a:spLocks noGrp="1"/>
          </p:cNvSpPr>
          <p:nvPr>
            <p:ph type="sldNum" sz="quarter" idx="10"/>
          </p:nvPr>
        </p:nvSpPr>
        <p:spPr>
          <a:xfrm>
            <a:off x="7516375" y="6571538"/>
            <a:ext cx="1260661" cy="270767"/>
          </a:xfrm>
          <a:prstGeom prst="rect">
            <a:avLst/>
          </a:prstGeom>
        </p:spPr>
        <p:txBody>
          <a:bodyPr anchor="ctr" anchorCtr="0"/>
          <a:lstStyle>
            <a:lvl1pPr algn="r">
              <a:defRPr sz="1600" b="1" i="0">
                <a:solidFill>
                  <a:srgbClr val="0070C0"/>
                </a:solidFill>
                <a:latin typeface="Calibri" panose="020F0502020204030204" pitchFamily="34" charset="0"/>
                <a:ea typeface="Linux Libertine O Semibold" panose="02000503000000000000" pitchFamily="2" charset="0"/>
                <a:cs typeface="Calibri" panose="020F0502020204030204" pitchFamily="34" charset="0"/>
              </a:defRPr>
            </a:lvl1pPr>
          </a:lstStyle>
          <a:p>
            <a:fld id="{BE67019E-6B59-9444-A8F8-0CFAB6B6981D}" type="slidenum">
              <a:rPr lang="en-US" smtClean="0"/>
              <a:pPr/>
              <a:t>‹#›</a:t>
            </a:fld>
            <a:endParaRPr lang="en-US" dirty="0"/>
          </a:p>
        </p:txBody>
      </p:sp>
      <p:sp>
        <p:nvSpPr>
          <p:cNvPr id="2" name="TextBox 1">
            <a:extLst>
              <a:ext uri="{FF2B5EF4-FFF2-40B4-BE49-F238E27FC236}">
                <a16:creationId xmlns:a16="http://schemas.microsoft.com/office/drawing/2014/main" id="{DFF6FA9D-EFD2-1C4F-A541-91C2470A455F}"/>
              </a:ext>
            </a:extLst>
          </p:cNvPr>
          <p:cNvSpPr txBox="1"/>
          <p:nvPr userDrawn="1"/>
        </p:nvSpPr>
        <p:spPr>
          <a:xfrm>
            <a:off x="366963" y="6535300"/>
            <a:ext cx="2286000" cy="338554"/>
          </a:xfrm>
          <a:prstGeom prst="rect">
            <a:avLst/>
          </a:prstGeom>
          <a:noFill/>
        </p:spPr>
        <p:txBody>
          <a:bodyPr wrap="square" rtlCol="0">
            <a:spAutoFit/>
          </a:bodyPr>
          <a:lstStyle/>
          <a:p>
            <a:pPr algn="l"/>
            <a:r>
              <a:rPr lang="en-US" sz="1600" b="1" i="0" dirty="0">
                <a:solidFill>
                  <a:srgbClr val="0070C0"/>
                </a:solidFill>
                <a:latin typeface="Corbel" panose="020B0503020204020204" pitchFamily="34" charset="0"/>
                <a:ea typeface="Linux Libertine O Semibold" panose="02000503000000000000" pitchFamily="2" charset="0"/>
                <a:cs typeface="Calibri" panose="020F0502020204030204" pitchFamily="34" charset="0"/>
              </a:rPr>
              <a:t>Damla Senol Cali</a:t>
            </a:r>
          </a:p>
        </p:txBody>
      </p:sp>
      <p:pic>
        <p:nvPicPr>
          <p:cNvPr id="8" name="Picture 7">
            <a:extLst>
              <a:ext uri="{FF2B5EF4-FFF2-40B4-BE49-F238E27FC236}">
                <a16:creationId xmlns:a16="http://schemas.microsoft.com/office/drawing/2014/main" id="{E79E2B53-383E-8940-BBFE-5EBE570A07C9}"/>
              </a:ext>
            </a:extLst>
          </p:cNvPr>
          <p:cNvPicPr>
            <a:picLocks noChangeAspect="1"/>
          </p:cNvPicPr>
          <p:nvPr userDrawn="1"/>
        </p:nvPicPr>
        <p:blipFill>
          <a:blip r:embed="rId2"/>
          <a:stretch>
            <a:fillRect/>
          </a:stretch>
        </p:blipFill>
        <p:spPr>
          <a:xfrm>
            <a:off x="4045346" y="6554274"/>
            <a:ext cx="1053308" cy="311205"/>
          </a:xfrm>
          <a:prstGeom prst="rect">
            <a:avLst/>
          </a:prstGeom>
        </p:spPr>
      </p:pic>
    </p:spTree>
    <p:extLst>
      <p:ext uri="{BB962C8B-B14F-4D97-AF65-F5344CB8AC3E}">
        <p14:creationId xmlns:p14="http://schemas.microsoft.com/office/powerpoint/2010/main" val="1236176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758952"/>
            <a:ext cx="75438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3A3EF56B-2326-4E43-9A56-37F643A747BE}"/>
              </a:ext>
            </a:extLst>
          </p:cNvPr>
          <p:cNvSpPr/>
          <p:nvPr userDrawn="1"/>
        </p:nvSpPr>
        <p:spPr>
          <a:xfrm flipV="1">
            <a:off x="462012" y="4366260"/>
            <a:ext cx="826569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E8C189C2-FD03-1AD1-A354-1BE999ACBC82}"/>
              </a:ext>
            </a:extLst>
          </p:cNvPr>
          <p:cNvSpPr/>
          <p:nvPr userDrawn="1"/>
        </p:nvSpPr>
        <p:spPr>
          <a:xfrm>
            <a:off x="-2" y="6536970"/>
            <a:ext cx="9144001" cy="3704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pic>
        <p:nvPicPr>
          <p:cNvPr id="8" name="Picture 7">
            <a:extLst>
              <a:ext uri="{FF2B5EF4-FFF2-40B4-BE49-F238E27FC236}">
                <a16:creationId xmlns:a16="http://schemas.microsoft.com/office/drawing/2014/main" id="{F1F2019A-EFEB-F0ED-D69E-15E3992AD15D}"/>
              </a:ext>
            </a:extLst>
          </p:cNvPr>
          <p:cNvPicPr>
            <a:picLocks noChangeAspect="1"/>
          </p:cNvPicPr>
          <p:nvPr userDrawn="1"/>
        </p:nvPicPr>
        <p:blipFill>
          <a:blip r:embed="rId2"/>
          <a:stretch>
            <a:fillRect/>
          </a:stretch>
        </p:blipFill>
        <p:spPr>
          <a:xfrm>
            <a:off x="4045346" y="6554274"/>
            <a:ext cx="1053308" cy="311205"/>
          </a:xfrm>
          <a:prstGeom prst="rect">
            <a:avLst/>
          </a:prstGeom>
        </p:spPr>
      </p:pic>
    </p:spTree>
    <p:extLst>
      <p:ext uri="{BB962C8B-B14F-4D97-AF65-F5344CB8AC3E}">
        <p14:creationId xmlns:p14="http://schemas.microsoft.com/office/powerpoint/2010/main" val="271798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7626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628620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22961" y="6459786"/>
            <a:ext cx="1854203" cy="365125"/>
          </a:xfrm>
          <a:prstGeom prst="rect">
            <a:avLst/>
          </a:prstGeom>
        </p:spPr>
        <p:txBody>
          <a:bodyPr/>
          <a:lstStyle/>
          <a:p>
            <a:endParaRPr lang="en-US"/>
          </a:p>
        </p:txBody>
      </p:sp>
      <p:sp>
        <p:nvSpPr>
          <p:cNvPr id="4" name="Footer Placeholder 3"/>
          <p:cNvSpPr>
            <a:spLocks noGrp="1"/>
          </p:cNvSpPr>
          <p:nvPr>
            <p:ph type="ftr" sz="quarter" idx="11"/>
          </p:nvPr>
        </p:nvSpPr>
        <p:spPr>
          <a:xfrm>
            <a:off x="2764639" y="6459786"/>
            <a:ext cx="3617103"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0144" y="6388833"/>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2404840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824075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a:prstGeom prst="rect">
            <a:avLst/>
          </a:prstGeo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lvl1pPr>
              <a:defRPr>
                <a:solidFill>
                  <a:schemeClr val="tx2"/>
                </a:solidFill>
              </a:defRPr>
            </a:lvl1pPr>
          </a:lstStyle>
          <a:p>
            <a:fld id="{CD91F3D4-A4DB-CE42-BA95-FABA56D31263}" type="slidenum">
              <a:rPr lang="en-US" smtClean="0"/>
              <a:t>‹#›</a:t>
            </a:fld>
            <a:endParaRPr lang="en-US"/>
          </a:p>
        </p:txBody>
      </p:sp>
    </p:spTree>
    <p:extLst>
      <p:ext uri="{BB962C8B-B14F-4D97-AF65-F5344CB8AC3E}">
        <p14:creationId xmlns:p14="http://schemas.microsoft.com/office/powerpoint/2010/main" val="4045717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a:prstGeom prst="rect">
            <a:avLst/>
          </a:prstGeo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135131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 y="6536970"/>
            <a:ext cx="9144001" cy="3704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sp>
        <p:nvSpPr>
          <p:cNvPr id="9" name="Rectangle 8"/>
          <p:cNvSpPr/>
          <p:nvPr/>
        </p:nvSpPr>
        <p:spPr>
          <a:xfrm>
            <a:off x="366963" y="1006133"/>
            <a:ext cx="8410073"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66964" y="1138595"/>
            <a:ext cx="8410073" cy="531163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1">
            <a:extLst>
              <a:ext uri="{FF2B5EF4-FFF2-40B4-BE49-F238E27FC236}">
                <a16:creationId xmlns:a16="http://schemas.microsoft.com/office/drawing/2014/main" id="{9A79501A-6899-B540-BD7F-353D672C4F01}"/>
              </a:ext>
            </a:extLst>
          </p:cNvPr>
          <p:cNvSpPr>
            <a:spLocks noGrp="1"/>
          </p:cNvSpPr>
          <p:nvPr>
            <p:ph type="sldNum" sz="quarter" idx="4"/>
          </p:nvPr>
        </p:nvSpPr>
        <p:spPr>
          <a:xfrm>
            <a:off x="7516375" y="6567235"/>
            <a:ext cx="1260661" cy="270767"/>
          </a:xfrm>
          <a:prstGeom prst="rect">
            <a:avLst/>
          </a:prstGeom>
        </p:spPr>
        <p:txBody>
          <a:bodyPr anchor="ctr" anchorCtr="0"/>
          <a:lstStyle>
            <a:lvl1pPr algn="r">
              <a:defRPr sz="1600" b="1">
                <a:solidFill>
                  <a:schemeClr val="bg1"/>
                </a:solidFill>
                <a:latin typeface="Corbel" panose="020B0503020204020204" pitchFamily="34" charset="0"/>
                <a:cs typeface="Calibri" panose="020F0502020204030204" pitchFamily="34" charset="0"/>
              </a:defRPr>
            </a:lvl1pPr>
          </a:lstStyle>
          <a:p>
            <a:fld id="{BE67019E-6B59-9444-A8F8-0CFAB6B6981D}" type="slidenum">
              <a:rPr lang="en-US" smtClean="0"/>
              <a:pPr/>
              <a:t>‹#›</a:t>
            </a:fld>
            <a:endParaRPr lang="en-US" dirty="0"/>
          </a:p>
        </p:txBody>
      </p:sp>
      <p:sp>
        <p:nvSpPr>
          <p:cNvPr id="8" name="Title Placeholder 1">
            <a:extLst>
              <a:ext uri="{FF2B5EF4-FFF2-40B4-BE49-F238E27FC236}">
                <a16:creationId xmlns:a16="http://schemas.microsoft.com/office/drawing/2014/main" id="{B64D9AE9-2733-754F-86B9-8A69E05BAA3E}"/>
              </a:ext>
            </a:extLst>
          </p:cNvPr>
          <p:cNvSpPr>
            <a:spLocks noGrp="1"/>
          </p:cNvSpPr>
          <p:nvPr>
            <p:ph type="title"/>
          </p:nvPr>
        </p:nvSpPr>
        <p:spPr>
          <a:xfrm>
            <a:off x="366963" y="257434"/>
            <a:ext cx="8410073" cy="753467"/>
          </a:xfrm>
          <a:prstGeom prst="rect">
            <a:avLst/>
          </a:prstGeom>
        </p:spPr>
        <p:txBody>
          <a:bodyPr vert="horz" lIns="91440" tIns="45720" rIns="91440" bIns="45720" rtlCol="0" anchor="ctr" anchorCtr="0">
            <a:normAutofit/>
          </a:bodyPr>
          <a:lstStyle/>
          <a:p>
            <a:r>
              <a:rPr lang="en-US" dirty="0"/>
              <a:t>Click to edit Master title style</a:t>
            </a:r>
          </a:p>
        </p:txBody>
      </p:sp>
    </p:spTree>
    <p:extLst>
      <p:ext uri="{BB962C8B-B14F-4D97-AF65-F5344CB8AC3E}">
        <p14:creationId xmlns:p14="http://schemas.microsoft.com/office/powerpoint/2010/main" val="1766328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14400" rtl="0" eaLnBrk="1" latinLnBrk="0" hangingPunct="1">
        <a:lnSpc>
          <a:spcPct val="100000"/>
        </a:lnSpc>
        <a:spcBef>
          <a:spcPct val="0"/>
        </a:spcBef>
        <a:buNone/>
        <a:defRPr sz="4800" kern="1200" spc="-50" baseline="0">
          <a:solidFill>
            <a:schemeClr val="accent1"/>
          </a:solidFill>
          <a:latin typeface="Corbel" panose="020B0503020204020204" pitchFamily="34" charset="0"/>
          <a:ea typeface="+mj-ea"/>
          <a:cs typeface="Calibri" panose="020F0502020204030204"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damlasenolcali@gmail.com"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tiff"/><Relationship Id="rId5" Type="http://schemas.openxmlformats.org/officeDocument/2006/relationships/image" Target="../media/image2.tiff"/><Relationship Id="rId10" Type="http://schemas.openxmlformats.org/officeDocument/2006/relationships/image" Target="../media/image6.png"/><Relationship Id="rId4" Type="http://schemas.openxmlformats.org/officeDocument/2006/relationships/hyperlink" Target="https://damlasenolcali.github.io/" TargetMode="External"/><Relationship Id="rId9" Type="http://schemas.openxmlformats.org/officeDocument/2006/relationships/image" Target="../media/image1.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tiff"/><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people.inf.ethz.ch/omutlu/pub/GenASM-approximate-string-matching-framework-for-genome-analysis_micro20.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36.xml.rels><?xml version="1.0" encoding="UTF-8" standalone="yes"?>
<Relationships xmlns="http://schemas.openxmlformats.org/package/2006/relationships"><Relationship Id="rId3" Type="http://schemas.openxmlformats.org/officeDocument/2006/relationships/hyperlink" Target="https://people.inf.ethz.ch/omutlu/pub/SeGraM_genomic-sequence-mapping-universal-accelerator_isca22.pdf"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iscaconf.org/isca2022/"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github.com/CMU-SAFARI/SeGraM"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damlasenolcali@gmail.com" TargetMode="External"/><Relationship Id="rId7"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tiff"/><Relationship Id="rId5" Type="http://schemas.openxmlformats.org/officeDocument/2006/relationships/image" Target="../media/image2.tiff"/><Relationship Id="rId10" Type="http://schemas.openxmlformats.org/officeDocument/2006/relationships/image" Target="../media/image6.png"/><Relationship Id="rId4" Type="http://schemas.openxmlformats.org/officeDocument/2006/relationships/hyperlink" Target="https://damlasenolcali.github.io/" TargetMode="External"/><Relationship Id="rId9" Type="http://schemas.openxmlformats.org/officeDocument/2006/relationships/image" Target="../media/image1.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6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34.emf"/><Relationship Id="rId4" Type="http://schemas.openxmlformats.org/officeDocument/2006/relationships/image" Target="../media/image33.emf"/></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34.emf"/><Relationship Id="rId4" Type="http://schemas.openxmlformats.org/officeDocument/2006/relationships/image" Target="../media/image33.em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34.emf"/><Relationship Id="rId4" Type="http://schemas.openxmlformats.org/officeDocument/2006/relationships/image" Target="../media/image33.emf"/></Relationships>
</file>

<file path=ppt/slides/_rels/slide67.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notesSlide" Target="../notesSlides/notesSlide56.xml"/><Relationship Id="rId7" Type="http://schemas.openxmlformats.org/officeDocument/2006/relationships/image" Target="../media/image38.emf"/><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0.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40.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41.emf"/></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2.emf"/></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43.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44.emf"/></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87.xml.rels><?xml version="1.0" encoding="UTF-8" standalone="yes"?>
<Relationships xmlns="http://schemas.openxmlformats.org/package/2006/relationships"><Relationship Id="rId3" Type="http://schemas.openxmlformats.org/officeDocument/2006/relationships/hyperlink" Target="https://people.inf.ethz.ch/omutlu/pub/GenASM-approximate-string-matching-framework-for-genome-analysis_micro20.pdf"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hyperlink" Target="http://www.microarch.org/micro53/"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github.com/CMU-SAFARI/GenASM"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emf"/><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50.png"/><Relationship Id="rId4" Type="http://schemas.openxmlformats.org/officeDocument/2006/relationships/image" Target="../media/image49.png"/></Relationships>
</file>

<file path=ppt/slides/_rels/slide9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57.tiff"/><Relationship Id="rId5" Type="http://schemas.openxmlformats.org/officeDocument/2006/relationships/image" Target="../media/image56.tiff"/><Relationship Id="rId4" Type="http://schemas.openxmlformats.org/officeDocument/2006/relationships/image" Target="../media/image55.jpeg"/></Relationships>
</file>

<file path=ppt/slides/_rels/slide92.xml.rels><?xml version="1.0" encoding="UTF-8" standalone="yes"?>
<Relationships xmlns="http://schemas.openxmlformats.org/package/2006/relationships"><Relationship Id="rId3" Type="http://schemas.openxmlformats.org/officeDocument/2006/relationships/hyperlink" Target="https://www.genome.gov/about-genomics/fact-sheets/DNA-Sequencing-Costs-Data"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93.xml.rels><?xml version="1.0" encoding="UTF-8" standalone="yes"?>
<Relationships xmlns="http://schemas.openxmlformats.org/package/2006/relationships"><Relationship Id="rId3" Type="http://schemas.openxmlformats.org/officeDocument/2006/relationships/hyperlink" Target="https://www.genome.gov/about-genomics/fact-sheets/DNA-Sequencing-Costs-Data"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ubtitle 2">
            <a:extLst>
              <a:ext uri="{FF2B5EF4-FFF2-40B4-BE49-F238E27FC236}">
                <a16:creationId xmlns:a16="http://schemas.microsoft.com/office/drawing/2014/main" id="{796CC445-E4A1-C147-83BA-30245FA13992}"/>
              </a:ext>
            </a:extLst>
          </p:cNvPr>
          <p:cNvSpPr>
            <a:spLocks noGrp="1"/>
          </p:cNvSpPr>
          <p:nvPr>
            <p:ph type="subTitle" idx="1"/>
          </p:nvPr>
        </p:nvSpPr>
        <p:spPr>
          <a:xfrm>
            <a:off x="283845" y="2296159"/>
            <a:ext cx="8576310" cy="4990497"/>
          </a:xfrm>
        </p:spPr>
        <p:txBody>
          <a:bodyPr>
            <a:normAutofit/>
          </a:bodyPr>
          <a:lstStyle/>
          <a:p>
            <a:pPr algn="ctr">
              <a:lnSpc>
                <a:spcPct val="105000"/>
              </a:lnSpc>
              <a:spcBef>
                <a:spcPts val="0"/>
              </a:spcBef>
              <a:spcAft>
                <a:spcPts val="600"/>
              </a:spcAft>
            </a:pPr>
            <a:r>
              <a:rPr lang="en-US" sz="3000" b="1" dirty="0">
                <a:solidFill>
                  <a:schemeClr val="tx1"/>
                </a:solidFill>
              </a:rPr>
              <a:t>Damla Senol Cali, Ph.D.</a:t>
            </a:r>
            <a:endParaRPr lang="en-US" sz="3000" b="1" baseline="30000" dirty="0">
              <a:solidFill>
                <a:schemeClr val="tx1"/>
              </a:solidFill>
            </a:endParaRPr>
          </a:p>
          <a:p>
            <a:pPr algn="ctr">
              <a:lnSpc>
                <a:spcPct val="105000"/>
              </a:lnSpc>
              <a:spcBef>
                <a:spcPts val="0"/>
              </a:spcBef>
              <a:spcAft>
                <a:spcPts val="0"/>
              </a:spcAft>
            </a:pPr>
            <a:r>
              <a:rPr lang="en-US" dirty="0">
                <a:solidFill>
                  <a:srgbClr val="0070C0"/>
                </a:solidFill>
                <a:hlinkClick r:id="rId3">
                  <a:extLst>
                    <a:ext uri="{A12FA001-AC4F-418D-AE19-62706E023703}">
                      <ahyp:hlinkClr xmlns:ahyp="http://schemas.microsoft.com/office/drawing/2018/hyperlinkcolor" val="tx"/>
                    </a:ext>
                  </a:extLst>
                </a:hlinkClick>
              </a:rPr>
              <a:t>damlasenolcali@gmail.com</a:t>
            </a:r>
            <a:r>
              <a:rPr lang="en-US" dirty="0">
                <a:solidFill>
                  <a:srgbClr val="0070C0"/>
                </a:solidFill>
              </a:rPr>
              <a:t> </a:t>
            </a:r>
          </a:p>
          <a:p>
            <a:pPr algn="ctr">
              <a:lnSpc>
                <a:spcPct val="105000"/>
              </a:lnSpc>
              <a:spcBef>
                <a:spcPts val="0"/>
              </a:spcBef>
              <a:spcAft>
                <a:spcPts val="0"/>
              </a:spcAft>
            </a:pPr>
            <a:r>
              <a:rPr lang="en-US" dirty="0">
                <a:solidFill>
                  <a:srgbClr val="0070C0"/>
                </a:solidFill>
                <a:hlinkClick r:id="rId4">
                  <a:extLst>
                    <a:ext uri="{A12FA001-AC4F-418D-AE19-62706E023703}">
                      <ahyp:hlinkClr xmlns:ahyp="http://schemas.microsoft.com/office/drawing/2018/hyperlinkcolor" val="tx"/>
                    </a:ext>
                  </a:extLst>
                </a:hlinkClick>
              </a:rPr>
              <a:t>https://damlasenolcali.github.io/</a:t>
            </a:r>
            <a:r>
              <a:rPr lang="en-US" dirty="0">
                <a:solidFill>
                  <a:srgbClr val="0070C0"/>
                </a:solidFill>
              </a:rPr>
              <a:t> </a:t>
            </a:r>
          </a:p>
          <a:p>
            <a:pPr algn="ctr">
              <a:lnSpc>
                <a:spcPct val="100000"/>
              </a:lnSpc>
              <a:spcBef>
                <a:spcPts val="0"/>
              </a:spcBef>
              <a:spcAft>
                <a:spcPts val="0"/>
              </a:spcAft>
            </a:pPr>
            <a:endParaRPr lang="en-US" dirty="0"/>
          </a:p>
          <a:p>
            <a:pPr algn="ctr">
              <a:lnSpc>
                <a:spcPct val="105000"/>
              </a:lnSpc>
              <a:spcBef>
                <a:spcPts val="0"/>
              </a:spcBef>
              <a:spcAft>
                <a:spcPts val="0"/>
              </a:spcAft>
            </a:pPr>
            <a:r>
              <a:rPr lang="en-US" sz="1900" dirty="0">
                <a:solidFill>
                  <a:schemeClr val="tx1"/>
                </a:solidFill>
              </a:rPr>
              <a:t>Konstantinos Kanellopoulos, Joel </a:t>
            </a:r>
            <a:r>
              <a:rPr lang="en-US" sz="1900" dirty="0" err="1">
                <a:solidFill>
                  <a:schemeClr val="tx1"/>
                </a:solidFill>
              </a:rPr>
              <a:t>Lindegger</a:t>
            </a:r>
            <a:r>
              <a:rPr lang="en-US" sz="1900" dirty="0">
                <a:solidFill>
                  <a:schemeClr val="tx1"/>
                </a:solidFill>
              </a:rPr>
              <a:t>, Zulal </a:t>
            </a:r>
            <a:r>
              <a:rPr lang="en-US" sz="1900" dirty="0" err="1">
                <a:solidFill>
                  <a:schemeClr val="tx1"/>
                </a:solidFill>
              </a:rPr>
              <a:t>Bingol</a:t>
            </a:r>
            <a:r>
              <a:rPr lang="en-US" sz="1900" dirty="0">
                <a:solidFill>
                  <a:schemeClr val="tx1"/>
                </a:solidFill>
              </a:rPr>
              <a:t>, Gurpreet S. Kalsi, Ziyi Zuo, Can Firtina, Meryem Banu </a:t>
            </a:r>
            <a:r>
              <a:rPr lang="en-US" sz="1900" dirty="0" err="1">
                <a:solidFill>
                  <a:schemeClr val="tx1"/>
                </a:solidFill>
              </a:rPr>
              <a:t>Cavlak</a:t>
            </a:r>
            <a:r>
              <a:rPr lang="en-US" sz="1900" dirty="0">
                <a:solidFill>
                  <a:schemeClr val="tx1"/>
                </a:solidFill>
              </a:rPr>
              <a:t>, Jeremie S. Kim, Nika Mansouri Ghiasi, </a:t>
            </a:r>
          </a:p>
          <a:p>
            <a:pPr algn="ctr">
              <a:lnSpc>
                <a:spcPct val="105000"/>
              </a:lnSpc>
              <a:spcBef>
                <a:spcPts val="0"/>
              </a:spcBef>
              <a:spcAft>
                <a:spcPts val="0"/>
              </a:spcAft>
            </a:pPr>
            <a:r>
              <a:rPr lang="en-US" sz="1900" dirty="0">
                <a:solidFill>
                  <a:schemeClr val="tx1"/>
                </a:solidFill>
              </a:rPr>
              <a:t>Gagandeep Singh, Juan Gomez-Luna, Nour Almadhoun </a:t>
            </a:r>
            <a:r>
              <a:rPr lang="en-US" sz="1900" dirty="0" err="1">
                <a:solidFill>
                  <a:schemeClr val="tx1"/>
                </a:solidFill>
              </a:rPr>
              <a:t>Alserr</a:t>
            </a:r>
            <a:r>
              <a:rPr lang="en-US" sz="1900" dirty="0">
                <a:solidFill>
                  <a:schemeClr val="tx1"/>
                </a:solidFill>
              </a:rPr>
              <a:t>, Mohammed Alser, Sreenivas Subramoney, Can </a:t>
            </a:r>
            <a:r>
              <a:rPr lang="en-US" sz="1900" dirty="0" err="1">
                <a:solidFill>
                  <a:schemeClr val="tx1"/>
                </a:solidFill>
              </a:rPr>
              <a:t>Alkan</a:t>
            </a:r>
            <a:r>
              <a:rPr lang="en-US" sz="1900" dirty="0">
                <a:solidFill>
                  <a:schemeClr val="tx1"/>
                </a:solidFill>
              </a:rPr>
              <a:t>, Saugata Ghose, Onur Mutlu</a:t>
            </a:r>
            <a:endParaRPr lang="en-US" sz="2500" dirty="0"/>
          </a:p>
          <a:p>
            <a:pPr algn="ctr">
              <a:lnSpc>
                <a:spcPct val="100000"/>
              </a:lnSpc>
              <a:spcBef>
                <a:spcPts val="0"/>
              </a:spcBef>
              <a:spcAft>
                <a:spcPts val="0"/>
              </a:spcAft>
            </a:pPr>
            <a:endParaRPr lang="en-US" sz="2500" dirty="0"/>
          </a:p>
          <a:p>
            <a:pPr algn="ctr">
              <a:lnSpc>
                <a:spcPct val="100000"/>
              </a:lnSpc>
              <a:spcBef>
                <a:spcPts val="0"/>
              </a:spcBef>
              <a:spcAft>
                <a:spcPts val="0"/>
              </a:spcAft>
            </a:pPr>
            <a:endParaRPr lang="en-US" sz="2500" dirty="0"/>
          </a:p>
          <a:p>
            <a:pPr algn="r">
              <a:lnSpc>
                <a:spcPct val="100000"/>
              </a:lnSpc>
              <a:spcBef>
                <a:spcPts val="0"/>
              </a:spcBef>
              <a:spcAft>
                <a:spcPts val="0"/>
              </a:spcAft>
            </a:pPr>
            <a:endParaRPr lang="en-US" dirty="0"/>
          </a:p>
          <a:p>
            <a:pPr algn="r">
              <a:lnSpc>
                <a:spcPct val="100000"/>
              </a:lnSpc>
              <a:spcBef>
                <a:spcPts val="0"/>
              </a:spcBef>
              <a:spcAft>
                <a:spcPts val="0"/>
              </a:spcAft>
            </a:pPr>
            <a:endParaRPr lang="en-US" dirty="0"/>
          </a:p>
        </p:txBody>
      </p:sp>
      <p:grpSp>
        <p:nvGrpSpPr>
          <p:cNvPr id="2" name="Group 1">
            <a:extLst>
              <a:ext uri="{FF2B5EF4-FFF2-40B4-BE49-F238E27FC236}">
                <a16:creationId xmlns:a16="http://schemas.microsoft.com/office/drawing/2014/main" id="{9F38338B-173A-C341-4D38-8C99AD129895}"/>
              </a:ext>
            </a:extLst>
          </p:cNvPr>
          <p:cNvGrpSpPr/>
          <p:nvPr/>
        </p:nvGrpSpPr>
        <p:grpSpPr>
          <a:xfrm>
            <a:off x="585709" y="5318472"/>
            <a:ext cx="7972583" cy="582782"/>
            <a:chOff x="805427" y="5318472"/>
            <a:chExt cx="7972583" cy="582782"/>
          </a:xfrm>
        </p:grpSpPr>
        <p:pic>
          <p:nvPicPr>
            <p:cNvPr id="44" name="Picture 43">
              <a:extLst>
                <a:ext uri="{FF2B5EF4-FFF2-40B4-BE49-F238E27FC236}">
                  <a16:creationId xmlns:a16="http://schemas.microsoft.com/office/drawing/2014/main" id="{AFD88F3A-22B5-0541-830C-CE8C70F1D75D}"/>
                </a:ext>
              </a:extLst>
            </p:cNvPr>
            <p:cNvPicPr>
              <a:picLocks noChangeAspect="1"/>
            </p:cNvPicPr>
            <p:nvPr/>
          </p:nvPicPr>
          <p:blipFill>
            <a:blip r:embed="rId5"/>
            <a:stretch>
              <a:fillRect/>
            </a:stretch>
          </p:blipFill>
          <p:spPr>
            <a:xfrm>
              <a:off x="805427" y="5376470"/>
              <a:ext cx="2513099" cy="466786"/>
            </a:xfrm>
            <a:prstGeom prst="rect">
              <a:avLst/>
            </a:prstGeom>
          </p:spPr>
        </p:pic>
        <p:pic>
          <p:nvPicPr>
            <p:cNvPr id="45" name="Picture 44">
              <a:extLst>
                <a:ext uri="{FF2B5EF4-FFF2-40B4-BE49-F238E27FC236}">
                  <a16:creationId xmlns:a16="http://schemas.microsoft.com/office/drawing/2014/main" id="{2C3C004B-3548-3A4C-9F73-FDE1CA57119F}"/>
                </a:ext>
              </a:extLst>
            </p:cNvPr>
            <p:cNvPicPr>
              <a:picLocks noChangeAspect="1"/>
            </p:cNvPicPr>
            <p:nvPr/>
          </p:nvPicPr>
          <p:blipFill rotWithShape="1">
            <a:blip r:embed="rId6"/>
            <a:srcRect l="9652" t="28752" r="10462" b="30881"/>
            <a:stretch/>
          </p:blipFill>
          <p:spPr>
            <a:xfrm>
              <a:off x="3840107" y="5400891"/>
              <a:ext cx="1862001" cy="365760"/>
            </a:xfrm>
            <a:prstGeom prst="rect">
              <a:avLst/>
            </a:prstGeom>
          </p:spPr>
        </p:pic>
        <p:pic>
          <p:nvPicPr>
            <p:cNvPr id="47" name="Picture 46">
              <a:extLst>
                <a:ext uri="{FF2B5EF4-FFF2-40B4-BE49-F238E27FC236}">
                  <a16:creationId xmlns:a16="http://schemas.microsoft.com/office/drawing/2014/main" id="{59D3C154-21B3-9143-946D-1E8A43437D85}"/>
                </a:ext>
              </a:extLst>
            </p:cNvPr>
            <p:cNvPicPr>
              <a:picLocks noChangeAspect="1"/>
            </p:cNvPicPr>
            <p:nvPr/>
          </p:nvPicPr>
          <p:blipFill>
            <a:blip r:embed="rId7"/>
            <a:stretch>
              <a:fillRect/>
            </a:stretch>
          </p:blipFill>
          <p:spPr>
            <a:xfrm>
              <a:off x="6223689" y="5318472"/>
              <a:ext cx="2554321" cy="582782"/>
            </a:xfrm>
            <a:prstGeom prst="rect">
              <a:avLst/>
            </a:prstGeom>
          </p:spPr>
        </p:pic>
      </p:grpSp>
      <p:grpSp>
        <p:nvGrpSpPr>
          <p:cNvPr id="4" name="Group 3">
            <a:extLst>
              <a:ext uri="{FF2B5EF4-FFF2-40B4-BE49-F238E27FC236}">
                <a16:creationId xmlns:a16="http://schemas.microsoft.com/office/drawing/2014/main" id="{2C88D744-39F7-7F1F-813C-4AEBBD49C1FF}"/>
              </a:ext>
            </a:extLst>
          </p:cNvPr>
          <p:cNvGrpSpPr/>
          <p:nvPr/>
        </p:nvGrpSpPr>
        <p:grpSpPr>
          <a:xfrm>
            <a:off x="1496991" y="6137053"/>
            <a:ext cx="6150018" cy="493770"/>
            <a:chOff x="1403533" y="6137053"/>
            <a:chExt cx="6150018" cy="493770"/>
          </a:xfrm>
        </p:grpSpPr>
        <p:pic>
          <p:nvPicPr>
            <p:cNvPr id="41" name="Picture 2">
              <a:extLst>
                <a:ext uri="{FF2B5EF4-FFF2-40B4-BE49-F238E27FC236}">
                  <a16:creationId xmlns:a16="http://schemas.microsoft.com/office/drawing/2014/main" id="{D8D0E397-B940-0A45-ADC7-7E8E873FD4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8768" y="6137053"/>
              <a:ext cx="1862001" cy="4894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89A24756-5F9E-F149-8DD6-2A66D2C5C0D4}"/>
                </a:ext>
              </a:extLst>
            </p:cNvPr>
            <p:cNvPicPr>
              <a:picLocks noChangeAspect="1"/>
            </p:cNvPicPr>
            <p:nvPr/>
          </p:nvPicPr>
          <p:blipFill>
            <a:blip r:embed="rId9"/>
            <a:stretch>
              <a:fillRect/>
            </a:stretch>
          </p:blipFill>
          <p:spPr>
            <a:xfrm>
              <a:off x="5897046" y="6137053"/>
              <a:ext cx="1656505" cy="489422"/>
            </a:xfrm>
            <a:prstGeom prst="rect">
              <a:avLst/>
            </a:prstGeom>
          </p:spPr>
        </p:pic>
        <p:pic>
          <p:nvPicPr>
            <p:cNvPr id="48" name="Picture 47" descr="A picture containing drawing&#10;&#10;Description automatically generated">
              <a:extLst>
                <a:ext uri="{FF2B5EF4-FFF2-40B4-BE49-F238E27FC236}">
                  <a16:creationId xmlns:a16="http://schemas.microsoft.com/office/drawing/2014/main" id="{532D2A0E-49BA-F44A-93B6-DF18FB3A97AB}"/>
                </a:ext>
              </a:extLst>
            </p:cNvPr>
            <p:cNvPicPr>
              <a:picLocks noChangeAspect="1"/>
            </p:cNvPicPr>
            <p:nvPr/>
          </p:nvPicPr>
          <p:blipFill>
            <a:blip r:embed="rId10"/>
            <a:stretch>
              <a:fillRect/>
            </a:stretch>
          </p:blipFill>
          <p:spPr>
            <a:xfrm>
              <a:off x="1403533" y="6164037"/>
              <a:ext cx="1138958" cy="466786"/>
            </a:xfrm>
            <a:prstGeom prst="rect">
              <a:avLst/>
            </a:prstGeom>
          </p:spPr>
        </p:pic>
      </p:grpSp>
      <p:sp>
        <p:nvSpPr>
          <p:cNvPr id="49" name="Title 1">
            <a:extLst>
              <a:ext uri="{FF2B5EF4-FFF2-40B4-BE49-F238E27FC236}">
                <a16:creationId xmlns:a16="http://schemas.microsoft.com/office/drawing/2014/main" id="{D7BD3DAB-B726-A54A-870D-2B897B36D72A}"/>
              </a:ext>
            </a:extLst>
          </p:cNvPr>
          <p:cNvSpPr>
            <a:spLocks noGrp="1"/>
          </p:cNvSpPr>
          <p:nvPr>
            <p:ph type="ctrTitle"/>
          </p:nvPr>
        </p:nvSpPr>
        <p:spPr>
          <a:xfrm>
            <a:off x="0" y="1"/>
            <a:ext cx="9144000" cy="2174240"/>
          </a:xfrm>
          <a:solidFill>
            <a:schemeClr val="accent2">
              <a:lumMod val="20000"/>
              <a:lumOff val="80000"/>
            </a:schemeClr>
          </a:solidFill>
        </p:spPr>
        <p:txBody>
          <a:bodyPr anchor="ctr" anchorCtr="0">
            <a:normAutofit/>
          </a:bodyPr>
          <a:lstStyle/>
          <a:p>
            <a:pPr algn="ctr">
              <a:lnSpc>
                <a:spcPct val="105000"/>
              </a:lnSpc>
            </a:pPr>
            <a:r>
              <a:rPr lang="en-US" sz="3400" b="1" dirty="0">
                <a:solidFill>
                  <a:srgbClr val="0070C0"/>
                </a:solidFill>
              </a:rPr>
              <a:t>SeGraM: A Universal Hardware Accelerator for Genomic Sequence-to-Graph and </a:t>
            </a:r>
            <a:br>
              <a:rPr lang="en-US" sz="3400" b="1" dirty="0">
                <a:solidFill>
                  <a:srgbClr val="0070C0"/>
                </a:solidFill>
              </a:rPr>
            </a:br>
            <a:r>
              <a:rPr lang="en-US" sz="3400" b="1" dirty="0">
                <a:solidFill>
                  <a:srgbClr val="0070C0"/>
                </a:solidFill>
              </a:rPr>
              <a:t>Sequence-to-Sequence Mapping</a:t>
            </a:r>
            <a:endParaRPr lang="en-US" sz="3400" dirty="0">
              <a:solidFill>
                <a:schemeClr val="accent1"/>
              </a:solidFill>
            </a:endParaRPr>
          </a:p>
        </p:txBody>
      </p:sp>
    </p:spTree>
    <p:extLst>
      <p:ext uri="{BB962C8B-B14F-4D97-AF65-F5344CB8AC3E}">
        <p14:creationId xmlns:p14="http://schemas.microsoft.com/office/powerpoint/2010/main" val="3400058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title"/>
          </p:nvPr>
        </p:nvSpPr>
        <p:spPr>
          <a:xfrm>
            <a:off x="366963" y="257434"/>
            <a:ext cx="8410200" cy="753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0070C0"/>
              </a:buClr>
              <a:buSzPct val="100000"/>
              <a:buFont typeface="Corbel"/>
              <a:buNone/>
            </a:pPr>
            <a:r>
              <a:rPr lang="en-US"/>
              <a:t>Genome Graphs</a:t>
            </a:r>
            <a:endParaRPr/>
          </a:p>
        </p:txBody>
      </p:sp>
      <p:sp>
        <p:nvSpPr>
          <p:cNvPr id="111" name="Google Shape;111;p15"/>
          <p:cNvSpPr txBox="1">
            <a:spLocks noGrp="1"/>
          </p:cNvSpPr>
          <p:nvPr>
            <p:ph type="body" idx="1"/>
          </p:nvPr>
        </p:nvSpPr>
        <p:spPr>
          <a:xfrm>
            <a:off x="366963" y="1153551"/>
            <a:ext cx="8410200" cy="2470182"/>
          </a:xfrm>
          <a:prstGeom prst="rect">
            <a:avLst/>
          </a:prstGeom>
          <a:noFill/>
          <a:ln>
            <a:noFill/>
          </a:ln>
        </p:spPr>
        <p:txBody>
          <a:bodyPr spcFirstLastPara="1" wrap="square" lIns="0" tIns="45700" rIns="0" bIns="45700" anchor="t" anchorCtr="0">
            <a:noAutofit/>
          </a:bodyPr>
          <a:lstStyle/>
          <a:p>
            <a:pPr marL="153988" lvl="0" indent="0" algn="l" rtl="0">
              <a:lnSpc>
                <a:spcPct val="120000"/>
              </a:lnSpc>
              <a:spcBef>
                <a:spcPts val="0"/>
              </a:spcBef>
              <a:spcAft>
                <a:spcPts val="600"/>
              </a:spcAft>
              <a:buSzPts val="2200"/>
              <a:buNone/>
            </a:pPr>
            <a:r>
              <a:rPr lang="en-US" sz="2200" dirty="0">
                <a:solidFill>
                  <a:schemeClr val="tx1"/>
                </a:solidFill>
              </a:rPr>
              <a:t>Genome graphs:</a:t>
            </a:r>
          </a:p>
          <a:p>
            <a:pPr marL="496888" lvl="0" indent="-342900" algn="l" rtl="0">
              <a:lnSpc>
                <a:spcPct val="120000"/>
              </a:lnSpc>
              <a:spcBef>
                <a:spcPts val="0"/>
              </a:spcBef>
              <a:spcAft>
                <a:spcPts val="600"/>
              </a:spcAft>
              <a:buSzPts val="2200"/>
            </a:pPr>
            <a:r>
              <a:rPr lang="en-US" sz="2200" dirty="0">
                <a:solidFill>
                  <a:schemeClr val="tx1"/>
                </a:solidFill>
              </a:rPr>
              <a:t>Combine the </a:t>
            </a:r>
            <a:r>
              <a:rPr lang="en-US" sz="2200" dirty="0">
                <a:solidFill>
                  <a:srgbClr val="C00000"/>
                </a:solidFill>
              </a:rPr>
              <a:t>linear reference genome </a:t>
            </a:r>
            <a:r>
              <a:rPr lang="en-US" sz="2200" dirty="0">
                <a:solidFill>
                  <a:schemeClr val="tx1"/>
                </a:solidFill>
              </a:rPr>
              <a:t>with the </a:t>
            </a:r>
            <a:r>
              <a:rPr lang="en-US" sz="2200" dirty="0">
                <a:solidFill>
                  <a:srgbClr val="0070C0"/>
                </a:solidFill>
              </a:rPr>
              <a:t>known genetic variations in the entire population </a:t>
            </a:r>
            <a:r>
              <a:rPr lang="en-US" sz="2200" dirty="0">
                <a:solidFill>
                  <a:schemeClr val="tx1"/>
                </a:solidFill>
              </a:rPr>
              <a:t>as a graph-based data structure</a:t>
            </a:r>
          </a:p>
          <a:p>
            <a:pPr marL="496888" lvl="0" indent="-342900">
              <a:lnSpc>
                <a:spcPct val="120000"/>
              </a:lnSpc>
              <a:spcBef>
                <a:spcPts val="0"/>
              </a:spcBef>
              <a:spcAft>
                <a:spcPts val="600"/>
              </a:spcAft>
              <a:buSzPts val="2200"/>
            </a:pPr>
            <a:r>
              <a:rPr lang="en-US" sz="2200" dirty="0">
                <a:solidFill>
                  <a:schemeClr val="tx1"/>
                </a:solidFill>
              </a:rPr>
              <a:t>Enable us to move away from aligning with a single linear reference genome </a:t>
            </a:r>
            <a:r>
              <a:rPr lang="en-US" sz="2200" dirty="0">
                <a:solidFill>
                  <a:srgbClr val="C00000"/>
                </a:solidFill>
              </a:rPr>
              <a:t>(reference bias) </a:t>
            </a:r>
            <a:r>
              <a:rPr lang="en-US" sz="2200" dirty="0">
                <a:solidFill>
                  <a:schemeClr val="tx1"/>
                </a:solidFill>
              </a:rPr>
              <a:t>and </a:t>
            </a:r>
            <a:r>
              <a:rPr lang="en-US" sz="2200" dirty="0">
                <a:solidFill>
                  <a:srgbClr val="00B050"/>
                </a:solidFill>
              </a:rPr>
              <a:t>more accurately express the genetic diversity in a population</a:t>
            </a:r>
          </a:p>
        </p:txBody>
      </p:sp>
      <p:sp>
        <p:nvSpPr>
          <p:cNvPr id="2" name="Slide Number Placeholder 1">
            <a:extLst>
              <a:ext uri="{FF2B5EF4-FFF2-40B4-BE49-F238E27FC236}">
                <a16:creationId xmlns:a16="http://schemas.microsoft.com/office/drawing/2014/main" id="{FC4DCDA4-118C-D14D-8F71-4A54D1FC58BC}"/>
              </a:ext>
            </a:extLst>
          </p:cNvPr>
          <p:cNvSpPr>
            <a:spLocks noGrp="1"/>
          </p:cNvSpPr>
          <p:nvPr>
            <p:ph type="sldNum" sz="quarter" idx="10"/>
          </p:nvPr>
        </p:nvSpPr>
        <p:spPr/>
        <p:txBody>
          <a:bodyPr/>
          <a:lstStyle/>
          <a:p>
            <a:fld id="{BE67019E-6B59-9444-A8F8-0CFAB6B6981D}" type="slidenum">
              <a:rPr lang="en-US" smtClean="0"/>
              <a:pPr/>
              <a:t>10</a:t>
            </a:fld>
            <a:endParaRPr lang="en-US" dirty="0"/>
          </a:p>
        </p:txBody>
      </p:sp>
      <p:sp>
        <p:nvSpPr>
          <p:cNvPr id="3" name="TextBox 2">
            <a:extLst>
              <a:ext uri="{FF2B5EF4-FFF2-40B4-BE49-F238E27FC236}">
                <a16:creationId xmlns:a16="http://schemas.microsoft.com/office/drawing/2014/main" id="{27DE9D2F-B35D-C140-AE9A-D0D1DC5209F4}"/>
              </a:ext>
            </a:extLst>
          </p:cNvPr>
          <p:cNvSpPr txBox="1"/>
          <p:nvPr/>
        </p:nvSpPr>
        <p:spPr>
          <a:xfrm>
            <a:off x="4308760" y="4188772"/>
            <a:ext cx="1311350" cy="605909"/>
          </a:xfrm>
          <a:prstGeom prst="flowChartTerminator">
            <a:avLst/>
          </a:prstGeom>
          <a:noFill/>
          <a:ln w="38100">
            <a:solidFill>
              <a:schemeClr val="tx1"/>
            </a:solidFill>
          </a:ln>
        </p:spPr>
        <p:txBody>
          <a:bodyPr wrap="square" rtlCol="0">
            <a:spAutoFit/>
          </a:bodyPr>
          <a:lstStyle/>
          <a:p>
            <a:pPr algn="ctr"/>
            <a:r>
              <a:rPr lang="en-US" sz="2200" dirty="0"/>
              <a:t>ACG</a:t>
            </a:r>
          </a:p>
        </p:txBody>
      </p:sp>
      <p:sp>
        <p:nvSpPr>
          <p:cNvPr id="7" name="TextBox 6">
            <a:extLst>
              <a:ext uri="{FF2B5EF4-FFF2-40B4-BE49-F238E27FC236}">
                <a16:creationId xmlns:a16="http://schemas.microsoft.com/office/drawing/2014/main" id="{925AD122-D9AE-C448-9D67-9EEE51A835C7}"/>
              </a:ext>
            </a:extLst>
          </p:cNvPr>
          <p:cNvSpPr txBox="1"/>
          <p:nvPr/>
        </p:nvSpPr>
        <p:spPr>
          <a:xfrm>
            <a:off x="7409218" y="4174735"/>
            <a:ext cx="1260661" cy="605909"/>
          </a:xfrm>
          <a:prstGeom prst="flowChartTerminator">
            <a:avLst/>
          </a:prstGeom>
          <a:noFill/>
          <a:ln w="38100">
            <a:solidFill>
              <a:schemeClr val="tx1"/>
            </a:solidFill>
          </a:ln>
        </p:spPr>
        <p:txBody>
          <a:bodyPr wrap="square" rtlCol="0">
            <a:spAutoFit/>
          </a:bodyPr>
          <a:lstStyle/>
          <a:p>
            <a:pPr algn="ctr"/>
            <a:r>
              <a:rPr lang="en-US" sz="2200" dirty="0"/>
              <a:t>ACGT</a:t>
            </a:r>
          </a:p>
        </p:txBody>
      </p:sp>
      <p:sp>
        <p:nvSpPr>
          <p:cNvPr id="8" name="TextBox 7">
            <a:extLst>
              <a:ext uri="{FF2B5EF4-FFF2-40B4-BE49-F238E27FC236}">
                <a16:creationId xmlns:a16="http://schemas.microsoft.com/office/drawing/2014/main" id="{FBC3D6C5-52A5-134C-9E1A-A96336D01445}"/>
              </a:ext>
            </a:extLst>
          </p:cNvPr>
          <p:cNvSpPr txBox="1"/>
          <p:nvPr/>
        </p:nvSpPr>
        <p:spPr>
          <a:xfrm>
            <a:off x="5989473" y="3597658"/>
            <a:ext cx="611875" cy="605909"/>
          </a:xfrm>
          <a:prstGeom prst="flowChartTerminator">
            <a:avLst/>
          </a:prstGeom>
          <a:noFill/>
          <a:ln w="38100">
            <a:solidFill>
              <a:schemeClr val="tx1"/>
            </a:solidFill>
          </a:ln>
        </p:spPr>
        <p:txBody>
          <a:bodyPr wrap="square" rtlCol="0">
            <a:spAutoFit/>
          </a:bodyPr>
          <a:lstStyle/>
          <a:p>
            <a:pPr algn="ctr"/>
            <a:r>
              <a:rPr lang="en-US" sz="2200" b="1" dirty="0">
                <a:solidFill>
                  <a:srgbClr val="FE6200"/>
                </a:solidFill>
              </a:rPr>
              <a:t>T</a:t>
            </a:r>
          </a:p>
        </p:txBody>
      </p:sp>
      <p:sp>
        <p:nvSpPr>
          <p:cNvPr id="9" name="TextBox 8">
            <a:extLst>
              <a:ext uri="{FF2B5EF4-FFF2-40B4-BE49-F238E27FC236}">
                <a16:creationId xmlns:a16="http://schemas.microsoft.com/office/drawing/2014/main" id="{663FD748-D271-3D48-A6E5-F6A385504E34}"/>
              </a:ext>
            </a:extLst>
          </p:cNvPr>
          <p:cNvSpPr txBox="1"/>
          <p:nvPr/>
        </p:nvSpPr>
        <p:spPr>
          <a:xfrm>
            <a:off x="5989473" y="5401494"/>
            <a:ext cx="611875" cy="605909"/>
          </a:xfrm>
          <a:prstGeom prst="flowChartTerminator">
            <a:avLst/>
          </a:prstGeom>
          <a:noFill/>
          <a:ln w="38100">
            <a:solidFill>
              <a:schemeClr val="tx1"/>
            </a:solidFill>
          </a:ln>
        </p:spPr>
        <p:txBody>
          <a:bodyPr wrap="square" rtlCol="0">
            <a:spAutoFit/>
          </a:bodyPr>
          <a:lstStyle/>
          <a:p>
            <a:pPr algn="ctr"/>
            <a:r>
              <a:rPr lang="en-US" sz="2200" b="1" dirty="0">
                <a:solidFill>
                  <a:srgbClr val="00B050"/>
                </a:solidFill>
              </a:rPr>
              <a:t>G</a:t>
            </a:r>
          </a:p>
        </p:txBody>
      </p:sp>
      <p:cxnSp>
        <p:nvCxnSpPr>
          <p:cNvPr id="6" name="Curved Connector 5">
            <a:extLst>
              <a:ext uri="{FF2B5EF4-FFF2-40B4-BE49-F238E27FC236}">
                <a16:creationId xmlns:a16="http://schemas.microsoft.com/office/drawing/2014/main" id="{7572CBE8-808F-2142-8675-82B9013DD9BD}"/>
              </a:ext>
            </a:extLst>
          </p:cNvPr>
          <p:cNvCxnSpPr>
            <a:stCxn id="3" idx="0"/>
            <a:endCxn id="8" idx="1"/>
          </p:cNvCxnSpPr>
          <p:nvPr/>
        </p:nvCxnSpPr>
        <p:spPr>
          <a:xfrm rot="5400000" flipH="1" flipV="1">
            <a:off x="5332875" y="3532174"/>
            <a:ext cx="288159" cy="1025038"/>
          </a:xfrm>
          <a:prstGeom prst="curvedConnector2">
            <a:avLst/>
          </a:prstGeom>
          <a:ln w="38100">
            <a:solidFill>
              <a:srgbClr val="FE62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1CFF7F6F-BFD4-614D-8470-D753B5DC3874}"/>
              </a:ext>
            </a:extLst>
          </p:cNvPr>
          <p:cNvCxnSpPr>
            <a:cxnSpLocks/>
            <a:stCxn id="3" idx="2"/>
            <a:endCxn id="9" idx="1"/>
          </p:cNvCxnSpPr>
          <p:nvPr/>
        </p:nvCxnSpPr>
        <p:spPr>
          <a:xfrm rot="16200000" flipH="1">
            <a:off x="5022070" y="4737046"/>
            <a:ext cx="909768" cy="1025038"/>
          </a:xfrm>
          <a:prstGeom prst="curvedConnector2">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6D9A26CE-E295-AA45-82A8-B78C312A3E84}"/>
              </a:ext>
            </a:extLst>
          </p:cNvPr>
          <p:cNvCxnSpPr>
            <a:cxnSpLocks/>
            <a:stCxn id="8" idx="3"/>
            <a:endCxn id="7" idx="0"/>
          </p:cNvCxnSpPr>
          <p:nvPr/>
        </p:nvCxnSpPr>
        <p:spPr>
          <a:xfrm>
            <a:off x="6601348" y="3900613"/>
            <a:ext cx="1438201" cy="274122"/>
          </a:xfrm>
          <a:prstGeom prst="curvedConnector2">
            <a:avLst/>
          </a:prstGeom>
          <a:ln w="38100">
            <a:solidFill>
              <a:srgbClr val="FE62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8E766EDD-4CB3-BD48-A382-5814587A7E55}"/>
              </a:ext>
            </a:extLst>
          </p:cNvPr>
          <p:cNvCxnSpPr>
            <a:cxnSpLocks/>
            <a:stCxn id="9" idx="3"/>
            <a:endCxn id="7" idx="2"/>
          </p:cNvCxnSpPr>
          <p:nvPr/>
        </p:nvCxnSpPr>
        <p:spPr>
          <a:xfrm flipV="1">
            <a:off x="6601348" y="4780644"/>
            <a:ext cx="1438201" cy="923805"/>
          </a:xfrm>
          <a:prstGeom prst="curvedConnector2">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2" name="Google Shape;111;p15">
            <a:extLst>
              <a:ext uri="{FF2B5EF4-FFF2-40B4-BE49-F238E27FC236}">
                <a16:creationId xmlns:a16="http://schemas.microsoft.com/office/drawing/2014/main" id="{D9760FDA-0EAF-5549-9F25-970B7A2C419E}"/>
              </a:ext>
            </a:extLst>
          </p:cNvPr>
          <p:cNvSpPr txBox="1">
            <a:spLocks/>
          </p:cNvSpPr>
          <p:nvPr/>
        </p:nvSpPr>
        <p:spPr>
          <a:xfrm>
            <a:off x="366963" y="3958839"/>
            <a:ext cx="3549363" cy="2331125"/>
          </a:xfrm>
          <a:prstGeom prst="rect">
            <a:avLst/>
          </a:prstGeom>
          <a:noFill/>
          <a:ln>
            <a:noFill/>
          </a:ln>
        </p:spPr>
        <p:txBody>
          <a:bodyPr spcFirstLastPara="1" vert="horz" wrap="square" lIns="0" tIns="45700" rIns="0" bIns="45700" rtlCol="0" anchor="t" anchorCtr="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53988" indent="0">
              <a:lnSpc>
                <a:spcPct val="120000"/>
              </a:lnSpc>
              <a:spcBef>
                <a:spcPts val="0"/>
              </a:spcBef>
              <a:spcAft>
                <a:spcPts val="600"/>
              </a:spcAft>
              <a:buSzPts val="2200"/>
              <a:buNone/>
            </a:pPr>
            <a:r>
              <a:rPr lang="en-US" sz="2200" b="1" dirty="0">
                <a:solidFill>
                  <a:srgbClr val="FE6200"/>
                </a:solidFill>
              </a:rPr>
              <a:t>Sequence #1: </a:t>
            </a:r>
            <a:r>
              <a:rPr lang="en-US" sz="2200" dirty="0">
                <a:solidFill>
                  <a:schemeClr val="tx1"/>
                </a:solidFill>
              </a:rPr>
              <a:t>ACG</a:t>
            </a:r>
            <a:r>
              <a:rPr lang="en-US" sz="2200" b="1" dirty="0">
                <a:solidFill>
                  <a:srgbClr val="FE6200"/>
                </a:solidFill>
              </a:rPr>
              <a:t>T</a:t>
            </a:r>
            <a:r>
              <a:rPr lang="en-US" sz="2200" dirty="0">
                <a:solidFill>
                  <a:schemeClr val="tx1"/>
                </a:solidFill>
              </a:rPr>
              <a:t>ACGT</a:t>
            </a:r>
          </a:p>
          <a:p>
            <a:pPr marL="153988" indent="0">
              <a:lnSpc>
                <a:spcPct val="120000"/>
              </a:lnSpc>
              <a:spcBef>
                <a:spcPts val="0"/>
              </a:spcBef>
              <a:spcAft>
                <a:spcPts val="600"/>
              </a:spcAft>
              <a:buSzPts val="2200"/>
              <a:buNone/>
            </a:pPr>
            <a:r>
              <a:rPr lang="en-US" sz="2200" b="1" dirty="0">
                <a:solidFill>
                  <a:srgbClr val="00B050"/>
                </a:solidFill>
              </a:rPr>
              <a:t>Sequence #2: </a:t>
            </a:r>
            <a:r>
              <a:rPr lang="en-US" sz="2200" dirty="0">
                <a:solidFill>
                  <a:schemeClr val="tx1"/>
                </a:solidFill>
              </a:rPr>
              <a:t>ACG</a:t>
            </a:r>
            <a:r>
              <a:rPr lang="en-US" sz="2200" b="1" dirty="0">
                <a:solidFill>
                  <a:srgbClr val="00B050"/>
                </a:solidFill>
              </a:rPr>
              <a:t>G</a:t>
            </a:r>
            <a:r>
              <a:rPr lang="en-US" sz="2200" dirty="0">
                <a:solidFill>
                  <a:schemeClr val="tx1"/>
                </a:solidFill>
              </a:rPr>
              <a:t>ACGT</a:t>
            </a:r>
          </a:p>
          <a:p>
            <a:pPr marL="153988" indent="0">
              <a:lnSpc>
                <a:spcPct val="120000"/>
              </a:lnSpc>
              <a:spcBef>
                <a:spcPts val="0"/>
              </a:spcBef>
              <a:spcAft>
                <a:spcPts val="600"/>
              </a:spcAft>
              <a:buSzPts val="2200"/>
              <a:buNone/>
            </a:pPr>
            <a:r>
              <a:rPr lang="en-US" sz="2200" b="1" dirty="0">
                <a:solidFill>
                  <a:srgbClr val="7030A0"/>
                </a:solidFill>
              </a:rPr>
              <a:t>Sequence #3: </a:t>
            </a:r>
            <a:r>
              <a:rPr lang="en-US" sz="2200" dirty="0">
                <a:solidFill>
                  <a:schemeClr val="tx1"/>
                </a:solidFill>
              </a:rPr>
              <a:t>ACG</a:t>
            </a:r>
            <a:r>
              <a:rPr lang="en-US" sz="2200" b="1" dirty="0">
                <a:solidFill>
                  <a:srgbClr val="7030A0"/>
                </a:solidFill>
              </a:rPr>
              <a:t>TT</a:t>
            </a:r>
            <a:r>
              <a:rPr lang="en-US" sz="2200" dirty="0">
                <a:solidFill>
                  <a:schemeClr val="tx1"/>
                </a:solidFill>
              </a:rPr>
              <a:t>ACGT</a:t>
            </a:r>
          </a:p>
          <a:p>
            <a:pPr marL="153988" indent="0">
              <a:lnSpc>
                <a:spcPct val="120000"/>
              </a:lnSpc>
              <a:spcBef>
                <a:spcPts val="0"/>
              </a:spcBef>
              <a:spcAft>
                <a:spcPts val="600"/>
              </a:spcAft>
              <a:buSzPts val="2200"/>
              <a:buNone/>
            </a:pPr>
            <a:endParaRPr lang="en-US" sz="2200" dirty="0">
              <a:solidFill>
                <a:schemeClr val="tx1"/>
              </a:solidFill>
            </a:endParaRPr>
          </a:p>
        </p:txBody>
      </p:sp>
    </p:spTree>
    <p:extLst>
      <p:ext uri="{BB962C8B-B14F-4D97-AF65-F5344CB8AC3E}">
        <p14:creationId xmlns:p14="http://schemas.microsoft.com/office/powerpoint/2010/main" val="37186989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F1B6A-C03D-9341-BBBA-F674090E6E9B}"/>
              </a:ext>
            </a:extLst>
          </p:cNvPr>
          <p:cNvSpPr>
            <a:spLocks noGrp="1"/>
          </p:cNvSpPr>
          <p:nvPr>
            <p:ph type="title"/>
          </p:nvPr>
        </p:nvSpPr>
        <p:spPr>
          <a:xfrm>
            <a:off x="366963" y="257434"/>
            <a:ext cx="8410073" cy="753467"/>
          </a:xfrm>
        </p:spPr>
        <p:txBody>
          <a:bodyPr>
            <a:normAutofit fontScale="90000"/>
          </a:bodyPr>
          <a:lstStyle/>
          <a:p>
            <a:r>
              <a:rPr lang="en-US" dirty="0"/>
              <a:t>Nanopore Sequencing  &amp; Tools</a:t>
            </a:r>
          </a:p>
        </p:txBody>
      </p:sp>
      <p:sp>
        <p:nvSpPr>
          <p:cNvPr id="4" name="Slide Number Placeholder 3">
            <a:extLst>
              <a:ext uri="{FF2B5EF4-FFF2-40B4-BE49-F238E27FC236}">
                <a16:creationId xmlns:a16="http://schemas.microsoft.com/office/drawing/2014/main" id="{02ED4695-A133-104D-85D5-6710DC5051E4}"/>
              </a:ext>
            </a:extLst>
          </p:cNvPr>
          <p:cNvSpPr>
            <a:spLocks noGrp="1"/>
          </p:cNvSpPr>
          <p:nvPr>
            <p:ph type="sldNum" sz="quarter" idx="10"/>
          </p:nvPr>
        </p:nvSpPr>
        <p:spPr/>
        <p:txBody>
          <a:bodyPr/>
          <a:lstStyle/>
          <a:p>
            <a:fld id="{C56C0957-1248-5A44-8C69-001B17EA42C9}" type="slidenum">
              <a:rPr lang="en-US" smtClean="0"/>
              <a:pPr/>
              <a:t>100</a:t>
            </a:fld>
            <a:endParaRPr lang="en-US" dirty="0"/>
          </a:p>
        </p:txBody>
      </p:sp>
      <p:sp>
        <p:nvSpPr>
          <p:cNvPr id="7" name="TextBox 6">
            <a:extLst>
              <a:ext uri="{FF2B5EF4-FFF2-40B4-BE49-F238E27FC236}">
                <a16:creationId xmlns:a16="http://schemas.microsoft.com/office/drawing/2014/main" id="{3DE135F5-E507-244D-8116-65E5E09DA034}"/>
              </a:ext>
            </a:extLst>
          </p:cNvPr>
          <p:cNvSpPr txBox="1"/>
          <p:nvPr/>
        </p:nvSpPr>
        <p:spPr>
          <a:xfrm>
            <a:off x="25913983" y="40994190"/>
            <a:ext cx="1678585" cy="400110"/>
          </a:xfrm>
          <a:prstGeom prst="rect">
            <a:avLst/>
          </a:prstGeom>
          <a:noFill/>
        </p:spPr>
        <p:txBody>
          <a:bodyPr wrap="square" rtlCol="0">
            <a:spAutoFit/>
          </a:bodyPr>
          <a:lstStyle/>
          <a:p>
            <a:r>
              <a:rPr lang="en-US" sz="2000" i="1" dirty="0" err="1"/>
              <a:t>BiB</a:t>
            </a:r>
            <a:r>
              <a:rPr lang="en-US" sz="2000" i="1" dirty="0"/>
              <a:t> version</a:t>
            </a:r>
          </a:p>
        </p:txBody>
      </p:sp>
      <p:sp>
        <p:nvSpPr>
          <p:cNvPr id="8" name="TextBox 7">
            <a:extLst>
              <a:ext uri="{FF2B5EF4-FFF2-40B4-BE49-F238E27FC236}">
                <a16:creationId xmlns:a16="http://schemas.microsoft.com/office/drawing/2014/main" id="{15E2EA42-6867-5F47-B970-1BC1B92167CC}"/>
              </a:ext>
            </a:extLst>
          </p:cNvPr>
          <p:cNvSpPr txBox="1"/>
          <p:nvPr/>
        </p:nvSpPr>
        <p:spPr>
          <a:xfrm>
            <a:off x="27947243" y="40994190"/>
            <a:ext cx="1795533" cy="400110"/>
          </a:xfrm>
          <a:prstGeom prst="rect">
            <a:avLst/>
          </a:prstGeom>
          <a:noFill/>
        </p:spPr>
        <p:txBody>
          <a:bodyPr wrap="square" rtlCol="0">
            <a:spAutoFit/>
          </a:bodyPr>
          <a:lstStyle/>
          <a:p>
            <a:r>
              <a:rPr lang="en-US" sz="2000" i="1" dirty="0" err="1"/>
              <a:t>arXiv</a:t>
            </a:r>
            <a:r>
              <a:rPr lang="en-US" sz="2000" i="1" dirty="0"/>
              <a:t> version</a:t>
            </a:r>
          </a:p>
        </p:txBody>
      </p:sp>
      <p:sp>
        <p:nvSpPr>
          <p:cNvPr id="9" name="TextBox 8">
            <a:extLst>
              <a:ext uri="{FF2B5EF4-FFF2-40B4-BE49-F238E27FC236}">
                <a16:creationId xmlns:a16="http://schemas.microsoft.com/office/drawing/2014/main" id="{310AC343-96FB-574C-9FF1-3783B3482BF2}"/>
              </a:ext>
            </a:extLst>
          </p:cNvPr>
          <p:cNvSpPr txBox="1"/>
          <p:nvPr/>
        </p:nvSpPr>
        <p:spPr>
          <a:xfrm>
            <a:off x="112541" y="4798925"/>
            <a:ext cx="5828219" cy="1477328"/>
          </a:xfrm>
          <a:prstGeom prst="rect">
            <a:avLst/>
          </a:prstGeom>
          <a:noFill/>
        </p:spPr>
        <p:txBody>
          <a:bodyPr wrap="square" rtlCol="0">
            <a:spAutoFit/>
          </a:bodyPr>
          <a:lstStyle/>
          <a:p>
            <a:r>
              <a:rPr lang="en-US" dirty="0"/>
              <a:t>Damla Senol Cali, Jeremie S. Kim, Saugata </a:t>
            </a:r>
            <a:r>
              <a:rPr lang="en-US" dirty="0" err="1"/>
              <a:t>Ghose</a:t>
            </a:r>
            <a:r>
              <a:rPr lang="en-US" dirty="0"/>
              <a:t>, Can Alkan, and Onur Mutlu. </a:t>
            </a:r>
            <a:r>
              <a:rPr lang="en-US" b="1" dirty="0">
                <a:solidFill>
                  <a:srgbClr val="0070C0"/>
                </a:solidFill>
              </a:rPr>
              <a:t>"Nanopore Sequencing Technology and Tools for Genome Assembly: Computational Analysis of the Current State, Bottlenecks and Future Directions."</a:t>
            </a:r>
            <a:r>
              <a:rPr lang="en-US" dirty="0"/>
              <a:t> </a:t>
            </a:r>
            <a:r>
              <a:rPr lang="en-US" i="1" dirty="0"/>
              <a:t>Briefings in Bioinformatics</a:t>
            </a:r>
            <a:r>
              <a:rPr lang="en-US" dirty="0"/>
              <a:t> (2018).</a:t>
            </a:r>
            <a:endParaRPr lang="en-US" sz="2000" i="1" dirty="0"/>
          </a:p>
        </p:txBody>
      </p:sp>
      <p:pic>
        <p:nvPicPr>
          <p:cNvPr id="15" name="Picture 14">
            <a:extLst>
              <a:ext uri="{FF2B5EF4-FFF2-40B4-BE49-F238E27FC236}">
                <a16:creationId xmlns:a16="http://schemas.microsoft.com/office/drawing/2014/main" id="{24ACFBEE-B840-5C4E-A36C-348ECAC2DFC3}"/>
              </a:ext>
            </a:extLst>
          </p:cNvPr>
          <p:cNvPicPr>
            <a:picLocks noChangeAspect="1"/>
          </p:cNvPicPr>
          <p:nvPr/>
        </p:nvPicPr>
        <p:blipFill rotWithShape="1">
          <a:blip r:embed="rId2"/>
          <a:srcRect r="1250"/>
          <a:stretch/>
        </p:blipFill>
        <p:spPr>
          <a:xfrm>
            <a:off x="194309" y="1502130"/>
            <a:ext cx="8801101" cy="3104160"/>
          </a:xfrm>
          <a:prstGeom prst="rect">
            <a:avLst/>
          </a:prstGeom>
        </p:spPr>
      </p:pic>
      <p:pic>
        <p:nvPicPr>
          <p:cNvPr id="10" name="Picture 9">
            <a:extLst>
              <a:ext uri="{FF2B5EF4-FFF2-40B4-BE49-F238E27FC236}">
                <a16:creationId xmlns:a16="http://schemas.microsoft.com/office/drawing/2014/main" id="{3B372421-9BD8-B04B-B7B6-FE90D088FD10}"/>
              </a:ext>
            </a:extLst>
          </p:cNvPr>
          <p:cNvPicPr>
            <a:picLocks noChangeAspect="1"/>
          </p:cNvPicPr>
          <p:nvPr/>
        </p:nvPicPr>
        <p:blipFill rotWithShape="1">
          <a:blip r:embed="rId3"/>
          <a:srcRect l="7994" t="8834" r="8672" b="9156"/>
          <a:stretch/>
        </p:blipFill>
        <p:spPr>
          <a:xfrm>
            <a:off x="6098570" y="4427442"/>
            <a:ext cx="1355759" cy="1334239"/>
          </a:xfrm>
          <a:prstGeom prst="rect">
            <a:avLst/>
          </a:prstGeom>
        </p:spPr>
      </p:pic>
      <p:pic>
        <p:nvPicPr>
          <p:cNvPr id="11" name="Picture 10">
            <a:extLst>
              <a:ext uri="{FF2B5EF4-FFF2-40B4-BE49-F238E27FC236}">
                <a16:creationId xmlns:a16="http://schemas.microsoft.com/office/drawing/2014/main" id="{ED2C2269-FEC7-E240-A077-30D781AF9D39}"/>
              </a:ext>
            </a:extLst>
          </p:cNvPr>
          <p:cNvPicPr>
            <a:picLocks noChangeAspect="1"/>
          </p:cNvPicPr>
          <p:nvPr/>
        </p:nvPicPr>
        <p:blipFill rotWithShape="1">
          <a:blip r:embed="rId4"/>
          <a:srcRect l="3916" t="4492" r="4362" b="4116"/>
          <a:stretch/>
        </p:blipFill>
        <p:spPr>
          <a:xfrm>
            <a:off x="7612138" y="4427442"/>
            <a:ext cx="1340423" cy="1335600"/>
          </a:xfrm>
          <a:prstGeom prst="rect">
            <a:avLst/>
          </a:prstGeom>
        </p:spPr>
      </p:pic>
      <p:sp>
        <p:nvSpPr>
          <p:cNvPr id="16" name="TextBox 15">
            <a:extLst>
              <a:ext uri="{FF2B5EF4-FFF2-40B4-BE49-F238E27FC236}">
                <a16:creationId xmlns:a16="http://schemas.microsoft.com/office/drawing/2014/main" id="{FC6CE995-7F1D-E54A-9FBF-DB09F82D47B5}"/>
              </a:ext>
            </a:extLst>
          </p:cNvPr>
          <p:cNvSpPr txBox="1"/>
          <p:nvPr/>
        </p:nvSpPr>
        <p:spPr>
          <a:xfrm>
            <a:off x="6098570" y="5761681"/>
            <a:ext cx="3045430" cy="369332"/>
          </a:xfrm>
          <a:prstGeom prst="rect">
            <a:avLst/>
          </a:prstGeom>
          <a:noFill/>
        </p:spPr>
        <p:txBody>
          <a:bodyPr wrap="square" rtlCol="0">
            <a:spAutoFit/>
          </a:bodyPr>
          <a:lstStyle/>
          <a:p>
            <a:r>
              <a:rPr lang="en-US" dirty="0"/>
              <a:t> </a:t>
            </a:r>
            <a:r>
              <a:rPr lang="en-US" dirty="0" err="1"/>
              <a:t>BiB</a:t>
            </a:r>
            <a:r>
              <a:rPr lang="en-US" dirty="0"/>
              <a:t> Version        </a:t>
            </a:r>
            <a:r>
              <a:rPr lang="en-US" dirty="0" err="1"/>
              <a:t>arXiv</a:t>
            </a:r>
            <a:r>
              <a:rPr lang="en-US" dirty="0"/>
              <a:t> Version</a:t>
            </a:r>
          </a:p>
        </p:txBody>
      </p:sp>
    </p:spTree>
    <p:extLst>
      <p:ext uri="{BB962C8B-B14F-4D97-AF65-F5344CB8AC3E}">
        <p14:creationId xmlns:p14="http://schemas.microsoft.com/office/powerpoint/2010/main" val="2329692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title"/>
          </p:nvPr>
        </p:nvSpPr>
        <p:spPr>
          <a:xfrm>
            <a:off x="366963" y="257434"/>
            <a:ext cx="8410200" cy="753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0070C0"/>
              </a:buClr>
              <a:buSzPct val="100000"/>
              <a:buFont typeface="Corbel"/>
              <a:buNone/>
            </a:pPr>
            <a:r>
              <a:rPr lang="en-US"/>
              <a:t>Genome Graphs</a:t>
            </a:r>
            <a:endParaRPr/>
          </a:p>
        </p:txBody>
      </p:sp>
      <p:sp>
        <p:nvSpPr>
          <p:cNvPr id="111" name="Google Shape;111;p15"/>
          <p:cNvSpPr txBox="1">
            <a:spLocks noGrp="1"/>
          </p:cNvSpPr>
          <p:nvPr>
            <p:ph type="body" idx="1"/>
          </p:nvPr>
        </p:nvSpPr>
        <p:spPr>
          <a:xfrm>
            <a:off x="366963" y="1153551"/>
            <a:ext cx="8410200" cy="2470182"/>
          </a:xfrm>
          <a:prstGeom prst="rect">
            <a:avLst/>
          </a:prstGeom>
          <a:noFill/>
          <a:ln>
            <a:noFill/>
          </a:ln>
        </p:spPr>
        <p:txBody>
          <a:bodyPr spcFirstLastPara="1" wrap="square" lIns="0" tIns="45700" rIns="0" bIns="45700" anchor="t" anchorCtr="0">
            <a:noAutofit/>
          </a:bodyPr>
          <a:lstStyle/>
          <a:p>
            <a:pPr marL="153988" lvl="0" indent="0" algn="l" rtl="0">
              <a:lnSpc>
                <a:spcPct val="120000"/>
              </a:lnSpc>
              <a:spcBef>
                <a:spcPts val="0"/>
              </a:spcBef>
              <a:spcAft>
                <a:spcPts val="600"/>
              </a:spcAft>
              <a:buSzPts val="2200"/>
              <a:buNone/>
            </a:pPr>
            <a:r>
              <a:rPr lang="en-US" sz="2200" dirty="0">
                <a:solidFill>
                  <a:schemeClr val="tx1"/>
                </a:solidFill>
              </a:rPr>
              <a:t>Genome graphs:</a:t>
            </a:r>
          </a:p>
          <a:p>
            <a:pPr marL="496888" lvl="0" indent="-342900" algn="l" rtl="0">
              <a:lnSpc>
                <a:spcPct val="120000"/>
              </a:lnSpc>
              <a:spcBef>
                <a:spcPts val="0"/>
              </a:spcBef>
              <a:spcAft>
                <a:spcPts val="600"/>
              </a:spcAft>
              <a:buSzPts val="2200"/>
            </a:pPr>
            <a:r>
              <a:rPr lang="en-US" sz="2200" dirty="0">
                <a:solidFill>
                  <a:schemeClr val="tx1"/>
                </a:solidFill>
              </a:rPr>
              <a:t>Combine the </a:t>
            </a:r>
            <a:r>
              <a:rPr lang="en-US" sz="2200" dirty="0">
                <a:solidFill>
                  <a:srgbClr val="C00000"/>
                </a:solidFill>
              </a:rPr>
              <a:t>linear reference genome </a:t>
            </a:r>
            <a:r>
              <a:rPr lang="en-US" sz="2200" dirty="0">
                <a:solidFill>
                  <a:schemeClr val="tx1"/>
                </a:solidFill>
              </a:rPr>
              <a:t>with the </a:t>
            </a:r>
            <a:r>
              <a:rPr lang="en-US" sz="2200" dirty="0">
                <a:solidFill>
                  <a:srgbClr val="0070C0"/>
                </a:solidFill>
              </a:rPr>
              <a:t>known genetic variations in the entire population </a:t>
            </a:r>
            <a:r>
              <a:rPr lang="en-US" sz="2200" dirty="0">
                <a:solidFill>
                  <a:schemeClr val="tx1"/>
                </a:solidFill>
              </a:rPr>
              <a:t>as a graph-based data structure</a:t>
            </a:r>
          </a:p>
          <a:p>
            <a:pPr marL="496888" lvl="0" indent="-342900">
              <a:lnSpc>
                <a:spcPct val="120000"/>
              </a:lnSpc>
              <a:spcBef>
                <a:spcPts val="0"/>
              </a:spcBef>
              <a:spcAft>
                <a:spcPts val="600"/>
              </a:spcAft>
              <a:buSzPts val="2200"/>
            </a:pPr>
            <a:r>
              <a:rPr lang="en-US" sz="2200" dirty="0">
                <a:solidFill>
                  <a:schemeClr val="tx1"/>
                </a:solidFill>
              </a:rPr>
              <a:t>Enable us to move away from aligning with a single linear reference genome </a:t>
            </a:r>
            <a:r>
              <a:rPr lang="en-US" sz="2200" dirty="0">
                <a:solidFill>
                  <a:srgbClr val="C00000"/>
                </a:solidFill>
              </a:rPr>
              <a:t>(reference bias) </a:t>
            </a:r>
            <a:r>
              <a:rPr lang="en-US" sz="2200" dirty="0">
                <a:solidFill>
                  <a:schemeClr val="tx1"/>
                </a:solidFill>
              </a:rPr>
              <a:t>and </a:t>
            </a:r>
            <a:r>
              <a:rPr lang="en-US" sz="2200" dirty="0">
                <a:solidFill>
                  <a:srgbClr val="00B050"/>
                </a:solidFill>
              </a:rPr>
              <a:t>more accurately express the genetic diversity in a population</a:t>
            </a:r>
          </a:p>
        </p:txBody>
      </p:sp>
      <p:sp>
        <p:nvSpPr>
          <p:cNvPr id="2" name="Slide Number Placeholder 1">
            <a:extLst>
              <a:ext uri="{FF2B5EF4-FFF2-40B4-BE49-F238E27FC236}">
                <a16:creationId xmlns:a16="http://schemas.microsoft.com/office/drawing/2014/main" id="{FC4DCDA4-118C-D14D-8F71-4A54D1FC58BC}"/>
              </a:ext>
            </a:extLst>
          </p:cNvPr>
          <p:cNvSpPr>
            <a:spLocks noGrp="1"/>
          </p:cNvSpPr>
          <p:nvPr>
            <p:ph type="sldNum" sz="quarter" idx="10"/>
          </p:nvPr>
        </p:nvSpPr>
        <p:spPr/>
        <p:txBody>
          <a:bodyPr/>
          <a:lstStyle/>
          <a:p>
            <a:fld id="{BE67019E-6B59-9444-A8F8-0CFAB6B6981D}" type="slidenum">
              <a:rPr lang="en-US" smtClean="0"/>
              <a:pPr/>
              <a:t>11</a:t>
            </a:fld>
            <a:endParaRPr lang="en-US" dirty="0"/>
          </a:p>
        </p:txBody>
      </p:sp>
      <p:sp>
        <p:nvSpPr>
          <p:cNvPr id="3" name="TextBox 2">
            <a:extLst>
              <a:ext uri="{FF2B5EF4-FFF2-40B4-BE49-F238E27FC236}">
                <a16:creationId xmlns:a16="http://schemas.microsoft.com/office/drawing/2014/main" id="{27DE9D2F-B35D-C140-AE9A-D0D1DC5209F4}"/>
              </a:ext>
            </a:extLst>
          </p:cNvPr>
          <p:cNvSpPr txBox="1"/>
          <p:nvPr/>
        </p:nvSpPr>
        <p:spPr>
          <a:xfrm>
            <a:off x="4308760" y="4188772"/>
            <a:ext cx="1311350" cy="605909"/>
          </a:xfrm>
          <a:prstGeom prst="flowChartTerminator">
            <a:avLst/>
          </a:prstGeom>
          <a:noFill/>
          <a:ln w="38100">
            <a:solidFill>
              <a:schemeClr val="tx1"/>
            </a:solidFill>
          </a:ln>
        </p:spPr>
        <p:txBody>
          <a:bodyPr wrap="square" rtlCol="0">
            <a:spAutoFit/>
          </a:bodyPr>
          <a:lstStyle/>
          <a:p>
            <a:pPr algn="ctr"/>
            <a:r>
              <a:rPr lang="en-US" sz="2200" dirty="0"/>
              <a:t>ACG</a:t>
            </a:r>
          </a:p>
        </p:txBody>
      </p:sp>
      <p:sp>
        <p:nvSpPr>
          <p:cNvPr id="7" name="TextBox 6">
            <a:extLst>
              <a:ext uri="{FF2B5EF4-FFF2-40B4-BE49-F238E27FC236}">
                <a16:creationId xmlns:a16="http://schemas.microsoft.com/office/drawing/2014/main" id="{925AD122-D9AE-C448-9D67-9EEE51A835C7}"/>
              </a:ext>
            </a:extLst>
          </p:cNvPr>
          <p:cNvSpPr txBox="1"/>
          <p:nvPr/>
        </p:nvSpPr>
        <p:spPr>
          <a:xfrm>
            <a:off x="7409218" y="4174735"/>
            <a:ext cx="1260661" cy="605909"/>
          </a:xfrm>
          <a:prstGeom prst="flowChartTerminator">
            <a:avLst/>
          </a:prstGeom>
          <a:noFill/>
          <a:ln w="38100">
            <a:solidFill>
              <a:schemeClr val="tx1"/>
            </a:solidFill>
          </a:ln>
        </p:spPr>
        <p:txBody>
          <a:bodyPr wrap="square" rtlCol="0">
            <a:spAutoFit/>
          </a:bodyPr>
          <a:lstStyle/>
          <a:p>
            <a:pPr algn="ctr"/>
            <a:r>
              <a:rPr lang="en-US" sz="2200" dirty="0"/>
              <a:t>ACGT</a:t>
            </a:r>
          </a:p>
        </p:txBody>
      </p:sp>
      <p:sp>
        <p:nvSpPr>
          <p:cNvPr id="8" name="TextBox 7">
            <a:extLst>
              <a:ext uri="{FF2B5EF4-FFF2-40B4-BE49-F238E27FC236}">
                <a16:creationId xmlns:a16="http://schemas.microsoft.com/office/drawing/2014/main" id="{FBC3D6C5-52A5-134C-9E1A-A96336D01445}"/>
              </a:ext>
            </a:extLst>
          </p:cNvPr>
          <p:cNvSpPr txBox="1"/>
          <p:nvPr/>
        </p:nvSpPr>
        <p:spPr>
          <a:xfrm>
            <a:off x="5989473" y="3597658"/>
            <a:ext cx="611875" cy="605909"/>
          </a:xfrm>
          <a:prstGeom prst="flowChartTerminator">
            <a:avLst/>
          </a:prstGeom>
          <a:noFill/>
          <a:ln w="38100">
            <a:solidFill>
              <a:schemeClr val="tx1"/>
            </a:solidFill>
          </a:ln>
        </p:spPr>
        <p:txBody>
          <a:bodyPr wrap="square" rtlCol="0">
            <a:spAutoFit/>
          </a:bodyPr>
          <a:lstStyle/>
          <a:p>
            <a:pPr algn="ctr"/>
            <a:r>
              <a:rPr lang="en-US" sz="2200" b="1" dirty="0">
                <a:solidFill>
                  <a:srgbClr val="FE6200"/>
                </a:solidFill>
              </a:rPr>
              <a:t>T</a:t>
            </a:r>
          </a:p>
        </p:txBody>
      </p:sp>
      <p:sp>
        <p:nvSpPr>
          <p:cNvPr id="9" name="TextBox 8">
            <a:extLst>
              <a:ext uri="{FF2B5EF4-FFF2-40B4-BE49-F238E27FC236}">
                <a16:creationId xmlns:a16="http://schemas.microsoft.com/office/drawing/2014/main" id="{663FD748-D271-3D48-A6E5-F6A385504E34}"/>
              </a:ext>
            </a:extLst>
          </p:cNvPr>
          <p:cNvSpPr txBox="1"/>
          <p:nvPr/>
        </p:nvSpPr>
        <p:spPr>
          <a:xfrm>
            <a:off x="5989473" y="5401494"/>
            <a:ext cx="611875" cy="605909"/>
          </a:xfrm>
          <a:prstGeom prst="flowChartTerminator">
            <a:avLst/>
          </a:prstGeom>
          <a:noFill/>
          <a:ln w="38100">
            <a:solidFill>
              <a:schemeClr val="tx1"/>
            </a:solidFill>
          </a:ln>
        </p:spPr>
        <p:txBody>
          <a:bodyPr wrap="square" rtlCol="0">
            <a:spAutoFit/>
          </a:bodyPr>
          <a:lstStyle/>
          <a:p>
            <a:pPr algn="ctr"/>
            <a:r>
              <a:rPr lang="en-US" sz="2200" b="1" dirty="0">
                <a:solidFill>
                  <a:srgbClr val="00B050"/>
                </a:solidFill>
              </a:rPr>
              <a:t>G</a:t>
            </a:r>
          </a:p>
        </p:txBody>
      </p:sp>
      <p:cxnSp>
        <p:nvCxnSpPr>
          <p:cNvPr id="6" name="Curved Connector 5">
            <a:extLst>
              <a:ext uri="{FF2B5EF4-FFF2-40B4-BE49-F238E27FC236}">
                <a16:creationId xmlns:a16="http://schemas.microsoft.com/office/drawing/2014/main" id="{7572CBE8-808F-2142-8675-82B9013DD9BD}"/>
              </a:ext>
            </a:extLst>
          </p:cNvPr>
          <p:cNvCxnSpPr>
            <a:stCxn id="3" idx="0"/>
            <a:endCxn id="8" idx="1"/>
          </p:cNvCxnSpPr>
          <p:nvPr/>
        </p:nvCxnSpPr>
        <p:spPr>
          <a:xfrm rot="5400000" flipH="1" flipV="1">
            <a:off x="5332875" y="3532174"/>
            <a:ext cx="288159" cy="1025038"/>
          </a:xfrm>
          <a:prstGeom prst="curvedConnector2">
            <a:avLst/>
          </a:prstGeom>
          <a:ln w="38100">
            <a:solidFill>
              <a:srgbClr val="FE62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1CFF7F6F-BFD4-614D-8470-D753B5DC3874}"/>
              </a:ext>
            </a:extLst>
          </p:cNvPr>
          <p:cNvCxnSpPr>
            <a:cxnSpLocks/>
            <a:stCxn id="3" idx="2"/>
            <a:endCxn id="9" idx="1"/>
          </p:cNvCxnSpPr>
          <p:nvPr/>
        </p:nvCxnSpPr>
        <p:spPr>
          <a:xfrm rot="16200000" flipH="1">
            <a:off x="5022070" y="4737046"/>
            <a:ext cx="909768" cy="1025038"/>
          </a:xfrm>
          <a:prstGeom prst="curvedConnector2">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6D9A26CE-E295-AA45-82A8-B78C312A3E84}"/>
              </a:ext>
            </a:extLst>
          </p:cNvPr>
          <p:cNvCxnSpPr>
            <a:cxnSpLocks/>
            <a:stCxn id="8" idx="3"/>
            <a:endCxn id="7" idx="0"/>
          </p:cNvCxnSpPr>
          <p:nvPr/>
        </p:nvCxnSpPr>
        <p:spPr>
          <a:xfrm>
            <a:off x="6601348" y="3900613"/>
            <a:ext cx="1438201" cy="274122"/>
          </a:xfrm>
          <a:prstGeom prst="curvedConnector2">
            <a:avLst/>
          </a:prstGeom>
          <a:ln w="38100">
            <a:solidFill>
              <a:srgbClr val="FE62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8E766EDD-4CB3-BD48-A382-5814587A7E55}"/>
              </a:ext>
            </a:extLst>
          </p:cNvPr>
          <p:cNvCxnSpPr>
            <a:cxnSpLocks/>
            <a:stCxn id="9" idx="3"/>
            <a:endCxn id="7" idx="2"/>
          </p:cNvCxnSpPr>
          <p:nvPr/>
        </p:nvCxnSpPr>
        <p:spPr>
          <a:xfrm flipV="1">
            <a:off x="6601348" y="4780644"/>
            <a:ext cx="1438201" cy="923805"/>
          </a:xfrm>
          <a:prstGeom prst="curvedConnector2">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E31B286-8767-8244-90C6-AE7B2578B24D}"/>
              </a:ext>
            </a:extLst>
          </p:cNvPr>
          <p:cNvSpPr txBox="1"/>
          <p:nvPr/>
        </p:nvSpPr>
        <p:spPr>
          <a:xfrm>
            <a:off x="6427980" y="4445085"/>
            <a:ext cx="611875" cy="605909"/>
          </a:xfrm>
          <a:prstGeom prst="flowChartTerminator">
            <a:avLst/>
          </a:prstGeom>
          <a:noFill/>
          <a:ln w="38100">
            <a:solidFill>
              <a:schemeClr val="tx1"/>
            </a:solidFill>
          </a:ln>
        </p:spPr>
        <p:txBody>
          <a:bodyPr wrap="square" rtlCol="0">
            <a:spAutoFit/>
          </a:bodyPr>
          <a:lstStyle/>
          <a:p>
            <a:pPr algn="ctr"/>
            <a:r>
              <a:rPr lang="en-US" sz="2200" b="1" dirty="0">
                <a:solidFill>
                  <a:srgbClr val="7030A0"/>
                </a:solidFill>
              </a:rPr>
              <a:t>T</a:t>
            </a:r>
          </a:p>
        </p:txBody>
      </p:sp>
      <p:cxnSp>
        <p:nvCxnSpPr>
          <p:cNvPr id="19" name="Curved Connector 18">
            <a:extLst>
              <a:ext uri="{FF2B5EF4-FFF2-40B4-BE49-F238E27FC236}">
                <a16:creationId xmlns:a16="http://schemas.microsoft.com/office/drawing/2014/main" id="{E19F0209-8C34-324D-B07F-F5AC626B9C12}"/>
              </a:ext>
            </a:extLst>
          </p:cNvPr>
          <p:cNvCxnSpPr>
            <a:cxnSpLocks/>
            <a:stCxn id="8" idx="2"/>
            <a:endCxn id="14" idx="1"/>
          </p:cNvCxnSpPr>
          <p:nvPr/>
        </p:nvCxnSpPr>
        <p:spPr>
          <a:xfrm rot="16200000" flipH="1">
            <a:off x="6089459" y="4409518"/>
            <a:ext cx="544473" cy="132569"/>
          </a:xfrm>
          <a:prstGeom prst="curvedConnector2">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97CDDCDC-6C54-E64C-94BA-36E4CAE5FCB9}"/>
              </a:ext>
            </a:extLst>
          </p:cNvPr>
          <p:cNvCxnSpPr>
            <a:cxnSpLocks/>
            <a:stCxn id="14" idx="3"/>
            <a:endCxn id="7" idx="1"/>
          </p:cNvCxnSpPr>
          <p:nvPr/>
        </p:nvCxnSpPr>
        <p:spPr>
          <a:xfrm flipV="1">
            <a:off x="7039855" y="4477690"/>
            <a:ext cx="369363" cy="270350"/>
          </a:xfrm>
          <a:prstGeom prst="curvedConnector3">
            <a:avLst>
              <a:gd name="adj1" fmla="val 50000"/>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2" name="Google Shape;111;p15">
            <a:extLst>
              <a:ext uri="{FF2B5EF4-FFF2-40B4-BE49-F238E27FC236}">
                <a16:creationId xmlns:a16="http://schemas.microsoft.com/office/drawing/2014/main" id="{D9760FDA-0EAF-5549-9F25-970B7A2C419E}"/>
              </a:ext>
            </a:extLst>
          </p:cNvPr>
          <p:cNvSpPr txBox="1">
            <a:spLocks/>
          </p:cNvSpPr>
          <p:nvPr/>
        </p:nvSpPr>
        <p:spPr>
          <a:xfrm>
            <a:off x="366963" y="3958839"/>
            <a:ext cx="3549363" cy="2331125"/>
          </a:xfrm>
          <a:prstGeom prst="rect">
            <a:avLst/>
          </a:prstGeom>
          <a:noFill/>
          <a:ln>
            <a:noFill/>
          </a:ln>
        </p:spPr>
        <p:txBody>
          <a:bodyPr spcFirstLastPara="1" vert="horz" wrap="square" lIns="0" tIns="45700" rIns="0" bIns="45700" rtlCol="0" anchor="t" anchorCtr="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53988" indent="0">
              <a:lnSpc>
                <a:spcPct val="120000"/>
              </a:lnSpc>
              <a:spcBef>
                <a:spcPts val="0"/>
              </a:spcBef>
              <a:spcAft>
                <a:spcPts val="600"/>
              </a:spcAft>
              <a:buSzPts val="2200"/>
              <a:buNone/>
            </a:pPr>
            <a:r>
              <a:rPr lang="en-US" sz="2200" b="1" dirty="0">
                <a:solidFill>
                  <a:srgbClr val="FE6200"/>
                </a:solidFill>
              </a:rPr>
              <a:t>Sequence #1: </a:t>
            </a:r>
            <a:r>
              <a:rPr lang="en-US" sz="2200" dirty="0">
                <a:solidFill>
                  <a:schemeClr val="tx1"/>
                </a:solidFill>
              </a:rPr>
              <a:t>ACG</a:t>
            </a:r>
            <a:r>
              <a:rPr lang="en-US" sz="2200" b="1" dirty="0">
                <a:solidFill>
                  <a:srgbClr val="FE6200"/>
                </a:solidFill>
              </a:rPr>
              <a:t>T</a:t>
            </a:r>
            <a:r>
              <a:rPr lang="en-US" sz="2200" dirty="0">
                <a:solidFill>
                  <a:schemeClr val="tx1"/>
                </a:solidFill>
              </a:rPr>
              <a:t>ACGT</a:t>
            </a:r>
          </a:p>
          <a:p>
            <a:pPr marL="153988" indent="0">
              <a:lnSpc>
                <a:spcPct val="120000"/>
              </a:lnSpc>
              <a:spcBef>
                <a:spcPts val="0"/>
              </a:spcBef>
              <a:spcAft>
                <a:spcPts val="600"/>
              </a:spcAft>
              <a:buSzPts val="2200"/>
              <a:buNone/>
            </a:pPr>
            <a:r>
              <a:rPr lang="en-US" sz="2200" b="1" dirty="0">
                <a:solidFill>
                  <a:srgbClr val="00B050"/>
                </a:solidFill>
              </a:rPr>
              <a:t>Sequence #2: </a:t>
            </a:r>
            <a:r>
              <a:rPr lang="en-US" sz="2200" dirty="0">
                <a:solidFill>
                  <a:schemeClr val="tx1"/>
                </a:solidFill>
              </a:rPr>
              <a:t>ACG</a:t>
            </a:r>
            <a:r>
              <a:rPr lang="en-US" sz="2200" b="1" dirty="0">
                <a:solidFill>
                  <a:srgbClr val="00B050"/>
                </a:solidFill>
              </a:rPr>
              <a:t>G</a:t>
            </a:r>
            <a:r>
              <a:rPr lang="en-US" sz="2200" dirty="0">
                <a:solidFill>
                  <a:schemeClr val="tx1"/>
                </a:solidFill>
              </a:rPr>
              <a:t>ACGT</a:t>
            </a:r>
          </a:p>
          <a:p>
            <a:pPr marL="153988" indent="0">
              <a:lnSpc>
                <a:spcPct val="120000"/>
              </a:lnSpc>
              <a:spcBef>
                <a:spcPts val="0"/>
              </a:spcBef>
              <a:spcAft>
                <a:spcPts val="600"/>
              </a:spcAft>
              <a:buSzPts val="2200"/>
              <a:buNone/>
            </a:pPr>
            <a:r>
              <a:rPr lang="en-US" sz="2200" b="1" dirty="0">
                <a:solidFill>
                  <a:srgbClr val="7030A0"/>
                </a:solidFill>
              </a:rPr>
              <a:t>Sequence #3: </a:t>
            </a:r>
            <a:r>
              <a:rPr lang="en-US" sz="2200" dirty="0">
                <a:solidFill>
                  <a:schemeClr val="tx1"/>
                </a:solidFill>
              </a:rPr>
              <a:t>ACG</a:t>
            </a:r>
            <a:r>
              <a:rPr lang="en-US" sz="2200" b="1" dirty="0">
                <a:solidFill>
                  <a:srgbClr val="7030A0"/>
                </a:solidFill>
              </a:rPr>
              <a:t>TT</a:t>
            </a:r>
            <a:r>
              <a:rPr lang="en-US" sz="2200" dirty="0">
                <a:solidFill>
                  <a:schemeClr val="tx1"/>
                </a:solidFill>
              </a:rPr>
              <a:t>ACGT</a:t>
            </a:r>
          </a:p>
          <a:p>
            <a:pPr marL="153988" indent="0">
              <a:lnSpc>
                <a:spcPct val="120000"/>
              </a:lnSpc>
              <a:spcBef>
                <a:spcPts val="0"/>
              </a:spcBef>
              <a:spcAft>
                <a:spcPts val="600"/>
              </a:spcAft>
              <a:buSzPts val="2200"/>
              <a:buNone/>
            </a:pPr>
            <a:endParaRPr lang="en-US" sz="2200" dirty="0">
              <a:solidFill>
                <a:schemeClr val="tx1"/>
              </a:solidFill>
            </a:endParaRPr>
          </a:p>
        </p:txBody>
      </p:sp>
    </p:spTree>
    <p:extLst>
      <p:ext uri="{BB962C8B-B14F-4D97-AF65-F5344CB8AC3E}">
        <p14:creationId xmlns:p14="http://schemas.microsoft.com/office/powerpoint/2010/main" val="346596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title"/>
          </p:nvPr>
        </p:nvSpPr>
        <p:spPr>
          <a:xfrm>
            <a:off x="366963" y="257434"/>
            <a:ext cx="8410200" cy="753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0070C0"/>
              </a:buClr>
              <a:buSzPct val="100000"/>
              <a:buFont typeface="Corbel"/>
              <a:buNone/>
            </a:pPr>
            <a:r>
              <a:rPr lang="en-US"/>
              <a:t>Genome Graphs</a:t>
            </a:r>
            <a:endParaRPr/>
          </a:p>
        </p:txBody>
      </p:sp>
      <p:sp>
        <p:nvSpPr>
          <p:cNvPr id="111" name="Google Shape;111;p15"/>
          <p:cNvSpPr txBox="1">
            <a:spLocks noGrp="1"/>
          </p:cNvSpPr>
          <p:nvPr>
            <p:ph type="body" idx="1"/>
          </p:nvPr>
        </p:nvSpPr>
        <p:spPr>
          <a:xfrm>
            <a:off x="366963" y="1153551"/>
            <a:ext cx="8410200" cy="2470182"/>
          </a:xfrm>
          <a:prstGeom prst="rect">
            <a:avLst/>
          </a:prstGeom>
          <a:noFill/>
          <a:ln>
            <a:noFill/>
          </a:ln>
        </p:spPr>
        <p:txBody>
          <a:bodyPr spcFirstLastPara="1" wrap="square" lIns="0" tIns="45700" rIns="0" bIns="45700" anchor="t" anchorCtr="0">
            <a:noAutofit/>
          </a:bodyPr>
          <a:lstStyle/>
          <a:p>
            <a:pPr marL="153988" lvl="0" indent="0" algn="l" rtl="0">
              <a:lnSpc>
                <a:spcPct val="120000"/>
              </a:lnSpc>
              <a:spcBef>
                <a:spcPts val="0"/>
              </a:spcBef>
              <a:spcAft>
                <a:spcPts val="600"/>
              </a:spcAft>
              <a:buSzPts val="2200"/>
              <a:buNone/>
            </a:pPr>
            <a:r>
              <a:rPr lang="en-US" sz="2200" dirty="0">
                <a:solidFill>
                  <a:schemeClr val="tx1"/>
                </a:solidFill>
              </a:rPr>
              <a:t>Genome graphs:</a:t>
            </a:r>
          </a:p>
          <a:p>
            <a:pPr marL="496888" lvl="0" indent="-342900" algn="l" rtl="0">
              <a:lnSpc>
                <a:spcPct val="120000"/>
              </a:lnSpc>
              <a:spcBef>
                <a:spcPts val="0"/>
              </a:spcBef>
              <a:spcAft>
                <a:spcPts val="600"/>
              </a:spcAft>
              <a:buSzPts val="2200"/>
            </a:pPr>
            <a:r>
              <a:rPr lang="en-US" sz="2200" dirty="0">
                <a:solidFill>
                  <a:schemeClr val="tx1"/>
                </a:solidFill>
              </a:rPr>
              <a:t>Combine the </a:t>
            </a:r>
            <a:r>
              <a:rPr lang="en-US" sz="2200" dirty="0">
                <a:solidFill>
                  <a:srgbClr val="C00000"/>
                </a:solidFill>
              </a:rPr>
              <a:t>linear reference genome </a:t>
            </a:r>
            <a:r>
              <a:rPr lang="en-US" sz="2200" dirty="0">
                <a:solidFill>
                  <a:schemeClr val="tx1"/>
                </a:solidFill>
              </a:rPr>
              <a:t>with the </a:t>
            </a:r>
            <a:r>
              <a:rPr lang="en-US" sz="2200" dirty="0">
                <a:solidFill>
                  <a:srgbClr val="0070C0"/>
                </a:solidFill>
              </a:rPr>
              <a:t>known genetic variations in the entire population </a:t>
            </a:r>
            <a:r>
              <a:rPr lang="en-US" sz="2200" dirty="0">
                <a:solidFill>
                  <a:schemeClr val="tx1"/>
                </a:solidFill>
              </a:rPr>
              <a:t>as a graph-based data structure</a:t>
            </a:r>
          </a:p>
          <a:p>
            <a:pPr marL="496888" lvl="0" indent="-342900">
              <a:lnSpc>
                <a:spcPct val="120000"/>
              </a:lnSpc>
              <a:spcBef>
                <a:spcPts val="0"/>
              </a:spcBef>
              <a:spcAft>
                <a:spcPts val="600"/>
              </a:spcAft>
              <a:buSzPts val="2200"/>
            </a:pPr>
            <a:r>
              <a:rPr lang="en-US" sz="2200" dirty="0">
                <a:solidFill>
                  <a:schemeClr val="tx1"/>
                </a:solidFill>
              </a:rPr>
              <a:t>Enable us to move away from aligning with a single linear reference genome </a:t>
            </a:r>
            <a:r>
              <a:rPr lang="en-US" sz="2200" dirty="0">
                <a:solidFill>
                  <a:srgbClr val="C00000"/>
                </a:solidFill>
              </a:rPr>
              <a:t>(reference bias) </a:t>
            </a:r>
            <a:r>
              <a:rPr lang="en-US" sz="2200" dirty="0">
                <a:solidFill>
                  <a:schemeClr val="tx1"/>
                </a:solidFill>
              </a:rPr>
              <a:t>and </a:t>
            </a:r>
            <a:r>
              <a:rPr lang="en-US" sz="2200" dirty="0">
                <a:solidFill>
                  <a:srgbClr val="00B050"/>
                </a:solidFill>
              </a:rPr>
              <a:t>more accurately express the genetic diversity in a population</a:t>
            </a:r>
          </a:p>
        </p:txBody>
      </p:sp>
      <p:sp>
        <p:nvSpPr>
          <p:cNvPr id="2" name="Slide Number Placeholder 1">
            <a:extLst>
              <a:ext uri="{FF2B5EF4-FFF2-40B4-BE49-F238E27FC236}">
                <a16:creationId xmlns:a16="http://schemas.microsoft.com/office/drawing/2014/main" id="{FC4DCDA4-118C-D14D-8F71-4A54D1FC58BC}"/>
              </a:ext>
            </a:extLst>
          </p:cNvPr>
          <p:cNvSpPr>
            <a:spLocks noGrp="1"/>
          </p:cNvSpPr>
          <p:nvPr>
            <p:ph type="sldNum" sz="quarter" idx="10"/>
          </p:nvPr>
        </p:nvSpPr>
        <p:spPr/>
        <p:txBody>
          <a:bodyPr/>
          <a:lstStyle/>
          <a:p>
            <a:fld id="{BE67019E-6B59-9444-A8F8-0CFAB6B6981D}" type="slidenum">
              <a:rPr lang="en-US" smtClean="0"/>
              <a:pPr/>
              <a:t>12</a:t>
            </a:fld>
            <a:endParaRPr lang="en-US" dirty="0"/>
          </a:p>
        </p:txBody>
      </p:sp>
      <p:sp>
        <p:nvSpPr>
          <p:cNvPr id="3" name="TextBox 2">
            <a:extLst>
              <a:ext uri="{FF2B5EF4-FFF2-40B4-BE49-F238E27FC236}">
                <a16:creationId xmlns:a16="http://schemas.microsoft.com/office/drawing/2014/main" id="{27DE9D2F-B35D-C140-AE9A-D0D1DC5209F4}"/>
              </a:ext>
            </a:extLst>
          </p:cNvPr>
          <p:cNvSpPr txBox="1"/>
          <p:nvPr/>
        </p:nvSpPr>
        <p:spPr>
          <a:xfrm>
            <a:off x="4308760" y="4188772"/>
            <a:ext cx="1311350" cy="605909"/>
          </a:xfrm>
          <a:prstGeom prst="flowChartTerminator">
            <a:avLst/>
          </a:prstGeom>
          <a:noFill/>
          <a:ln w="38100">
            <a:solidFill>
              <a:schemeClr val="tx1"/>
            </a:solidFill>
          </a:ln>
        </p:spPr>
        <p:txBody>
          <a:bodyPr wrap="square" rtlCol="0">
            <a:spAutoFit/>
          </a:bodyPr>
          <a:lstStyle/>
          <a:p>
            <a:pPr algn="ctr"/>
            <a:r>
              <a:rPr lang="en-US" sz="2200" dirty="0"/>
              <a:t>ACG</a:t>
            </a:r>
          </a:p>
        </p:txBody>
      </p:sp>
      <p:sp>
        <p:nvSpPr>
          <p:cNvPr id="7" name="TextBox 6">
            <a:extLst>
              <a:ext uri="{FF2B5EF4-FFF2-40B4-BE49-F238E27FC236}">
                <a16:creationId xmlns:a16="http://schemas.microsoft.com/office/drawing/2014/main" id="{925AD122-D9AE-C448-9D67-9EEE51A835C7}"/>
              </a:ext>
            </a:extLst>
          </p:cNvPr>
          <p:cNvSpPr txBox="1"/>
          <p:nvPr/>
        </p:nvSpPr>
        <p:spPr>
          <a:xfrm>
            <a:off x="7409218" y="4174735"/>
            <a:ext cx="1260661" cy="605909"/>
          </a:xfrm>
          <a:prstGeom prst="flowChartTerminator">
            <a:avLst/>
          </a:prstGeom>
          <a:noFill/>
          <a:ln w="38100">
            <a:solidFill>
              <a:schemeClr val="tx1"/>
            </a:solidFill>
          </a:ln>
        </p:spPr>
        <p:txBody>
          <a:bodyPr wrap="square" rtlCol="0">
            <a:spAutoFit/>
          </a:bodyPr>
          <a:lstStyle/>
          <a:p>
            <a:pPr algn="ctr"/>
            <a:r>
              <a:rPr lang="en-US" sz="2200" dirty="0"/>
              <a:t>ACGT</a:t>
            </a:r>
          </a:p>
        </p:txBody>
      </p:sp>
      <p:sp>
        <p:nvSpPr>
          <p:cNvPr id="8" name="TextBox 7">
            <a:extLst>
              <a:ext uri="{FF2B5EF4-FFF2-40B4-BE49-F238E27FC236}">
                <a16:creationId xmlns:a16="http://schemas.microsoft.com/office/drawing/2014/main" id="{FBC3D6C5-52A5-134C-9E1A-A96336D01445}"/>
              </a:ext>
            </a:extLst>
          </p:cNvPr>
          <p:cNvSpPr txBox="1"/>
          <p:nvPr/>
        </p:nvSpPr>
        <p:spPr>
          <a:xfrm>
            <a:off x="5989473" y="3597658"/>
            <a:ext cx="611875" cy="605909"/>
          </a:xfrm>
          <a:prstGeom prst="flowChartTerminator">
            <a:avLst/>
          </a:prstGeom>
          <a:noFill/>
          <a:ln w="38100">
            <a:solidFill>
              <a:schemeClr val="tx1"/>
            </a:solidFill>
          </a:ln>
        </p:spPr>
        <p:txBody>
          <a:bodyPr wrap="square" rtlCol="0">
            <a:spAutoFit/>
          </a:bodyPr>
          <a:lstStyle/>
          <a:p>
            <a:pPr algn="ctr"/>
            <a:r>
              <a:rPr lang="en-US" sz="2200" b="1" dirty="0">
                <a:solidFill>
                  <a:srgbClr val="FE6200"/>
                </a:solidFill>
              </a:rPr>
              <a:t>T</a:t>
            </a:r>
          </a:p>
        </p:txBody>
      </p:sp>
      <p:sp>
        <p:nvSpPr>
          <p:cNvPr id="9" name="TextBox 8">
            <a:extLst>
              <a:ext uri="{FF2B5EF4-FFF2-40B4-BE49-F238E27FC236}">
                <a16:creationId xmlns:a16="http://schemas.microsoft.com/office/drawing/2014/main" id="{663FD748-D271-3D48-A6E5-F6A385504E34}"/>
              </a:ext>
            </a:extLst>
          </p:cNvPr>
          <p:cNvSpPr txBox="1"/>
          <p:nvPr/>
        </p:nvSpPr>
        <p:spPr>
          <a:xfrm>
            <a:off x="5989473" y="5401494"/>
            <a:ext cx="611875" cy="605909"/>
          </a:xfrm>
          <a:prstGeom prst="flowChartTerminator">
            <a:avLst/>
          </a:prstGeom>
          <a:noFill/>
          <a:ln w="38100">
            <a:solidFill>
              <a:schemeClr val="tx1"/>
            </a:solidFill>
          </a:ln>
        </p:spPr>
        <p:txBody>
          <a:bodyPr wrap="square" rtlCol="0">
            <a:spAutoFit/>
          </a:bodyPr>
          <a:lstStyle/>
          <a:p>
            <a:pPr algn="ctr"/>
            <a:r>
              <a:rPr lang="en-US" sz="2200" b="1" dirty="0">
                <a:solidFill>
                  <a:srgbClr val="00B050"/>
                </a:solidFill>
              </a:rPr>
              <a:t>G</a:t>
            </a:r>
          </a:p>
        </p:txBody>
      </p:sp>
      <p:cxnSp>
        <p:nvCxnSpPr>
          <p:cNvPr id="6" name="Curved Connector 5">
            <a:extLst>
              <a:ext uri="{FF2B5EF4-FFF2-40B4-BE49-F238E27FC236}">
                <a16:creationId xmlns:a16="http://schemas.microsoft.com/office/drawing/2014/main" id="{7572CBE8-808F-2142-8675-82B9013DD9BD}"/>
              </a:ext>
            </a:extLst>
          </p:cNvPr>
          <p:cNvCxnSpPr>
            <a:stCxn id="3" idx="0"/>
            <a:endCxn id="8" idx="1"/>
          </p:cNvCxnSpPr>
          <p:nvPr/>
        </p:nvCxnSpPr>
        <p:spPr>
          <a:xfrm rot="5400000" flipH="1" flipV="1">
            <a:off x="5332875" y="3532174"/>
            <a:ext cx="288159" cy="1025038"/>
          </a:xfrm>
          <a:prstGeom prst="curvedConnector2">
            <a:avLst/>
          </a:prstGeom>
          <a:ln w="38100">
            <a:solidFill>
              <a:srgbClr val="FE62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1CFF7F6F-BFD4-614D-8470-D753B5DC3874}"/>
              </a:ext>
            </a:extLst>
          </p:cNvPr>
          <p:cNvCxnSpPr>
            <a:cxnSpLocks/>
            <a:stCxn id="3" idx="2"/>
            <a:endCxn id="9" idx="1"/>
          </p:cNvCxnSpPr>
          <p:nvPr/>
        </p:nvCxnSpPr>
        <p:spPr>
          <a:xfrm rot="16200000" flipH="1">
            <a:off x="5022070" y="4737046"/>
            <a:ext cx="909768" cy="1025038"/>
          </a:xfrm>
          <a:prstGeom prst="curvedConnector2">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6D9A26CE-E295-AA45-82A8-B78C312A3E84}"/>
              </a:ext>
            </a:extLst>
          </p:cNvPr>
          <p:cNvCxnSpPr>
            <a:cxnSpLocks/>
            <a:stCxn id="8" idx="3"/>
            <a:endCxn id="7" idx="0"/>
          </p:cNvCxnSpPr>
          <p:nvPr/>
        </p:nvCxnSpPr>
        <p:spPr>
          <a:xfrm>
            <a:off x="6601348" y="3900613"/>
            <a:ext cx="1438201" cy="274122"/>
          </a:xfrm>
          <a:prstGeom prst="curvedConnector2">
            <a:avLst/>
          </a:prstGeom>
          <a:ln w="38100">
            <a:solidFill>
              <a:srgbClr val="FE62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8E766EDD-4CB3-BD48-A382-5814587A7E55}"/>
              </a:ext>
            </a:extLst>
          </p:cNvPr>
          <p:cNvCxnSpPr>
            <a:cxnSpLocks/>
            <a:stCxn id="9" idx="3"/>
            <a:endCxn id="7" idx="2"/>
          </p:cNvCxnSpPr>
          <p:nvPr/>
        </p:nvCxnSpPr>
        <p:spPr>
          <a:xfrm flipV="1">
            <a:off x="6601348" y="4780644"/>
            <a:ext cx="1438201" cy="923805"/>
          </a:xfrm>
          <a:prstGeom prst="curvedConnector2">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E31B286-8767-8244-90C6-AE7B2578B24D}"/>
              </a:ext>
            </a:extLst>
          </p:cNvPr>
          <p:cNvSpPr txBox="1"/>
          <p:nvPr/>
        </p:nvSpPr>
        <p:spPr>
          <a:xfrm>
            <a:off x="6427980" y="4445085"/>
            <a:ext cx="611875" cy="605909"/>
          </a:xfrm>
          <a:prstGeom prst="flowChartTerminator">
            <a:avLst/>
          </a:prstGeom>
          <a:noFill/>
          <a:ln w="38100">
            <a:solidFill>
              <a:schemeClr val="tx1"/>
            </a:solidFill>
          </a:ln>
        </p:spPr>
        <p:txBody>
          <a:bodyPr wrap="square" rtlCol="0">
            <a:spAutoFit/>
          </a:bodyPr>
          <a:lstStyle/>
          <a:p>
            <a:pPr algn="ctr"/>
            <a:r>
              <a:rPr lang="en-US" sz="2200" b="1" dirty="0">
                <a:solidFill>
                  <a:srgbClr val="7030A0"/>
                </a:solidFill>
              </a:rPr>
              <a:t>T</a:t>
            </a:r>
          </a:p>
        </p:txBody>
      </p:sp>
      <p:cxnSp>
        <p:nvCxnSpPr>
          <p:cNvPr id="19" name="Curved Connector 18">
            <a:extLst>
              <a:ext uri="{FF2B5EF4-FFF2-40B4-BE49-F238E27FC236}">
                <a16:creationId xmlns:a16="http://schemas.microsoft.com/office/drawing/2014/main" id="{E19F0209-8C34-324D-B07F-F5AC626B9C12}"/>
              </a:ext>
            </a:extLst>
          </p:cNvPr>
          <p:cNvCxnSpPr>
            <a:cxnSpLocks/>
            <a:stCxn id="8" idx="2"/>
            <a:endCxn id="14" idx="1"/>
          </p:cNvCxnSpPr>
          <p:nvPr/>
        </p:nvCxnSpPr>
        <p:spPr>
          <a:xfrm rot="16200000" flipH="1">
            <a:off x="6089459" y="4409518"/>
            <a:ext cx="544473" cy="132569"/>
          </a:xfrm>
          <a:prstGeom prst="curvedConnector2">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97CDDCDC-6C54-E64C-94BA-36E4CAE5FCB9}"/>
              </a:ext>
            </a:extLst>
          </p:cNvPr>
          <p:cNvCxnSpPr>
            <a:cxnSpLocks/>
            <a:stCxn id="14" idx="3"/>
            <a:endCxn id="7" idx="1"/>
          </p:cNvCxnSpPr>
          <p:nvPr/>
        </p:nvCxnSpPr>
        <p:spPr>
          <a:xfrm flipV="1">
            <a:off x="7039855" y="4477690"/>
            <a:ext cx="369363" cy="270350"/>
          </a:xfrm>
          <a:prstGeom prst="curvedConnector3">
            <a:avLst>
              <a:gd name="adj1" fmla="val 50000"/>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2" name="Google Shape;111;p15">
            <a:extLst>
              <a:ext uri="{FF2B5EF4-FFF2-40B4-BE49-F238E27FC236}">
                <a16:creationId xmlns:a16="http://schemas.microsoft.com/office/drawing/2014/main" id="{D9760FDA-0EAF-5549-9F25-970B7A2C419E}"/>
              </a:ext>
            </a:extLst>
          </p:cNvPr>
          <p:cNvSpPr txBox="1">
            <a:spLocks/>
          </p:cNvSpPr>
          <p:nvPr/>
        </p:nvSpPr>
        <p:spPr>
          <a:xfrm>
            <a:off x="366963" y="3958839"/>
            <a:ext cx="3549363" cy="2331125"/>
          </a:xfrm>
          <a:prstGeom prst="rect">
            <a:avLst/>
          </a:prstGeom>
          <a:noFill/>
          <a:ln>
            <a:noFill/>
          </a:ln>
        </p:spPr>
        <p:txBody>
          <a:bodyPr spcFirstLastPara="1" vert="horz" wrap="square" lIns="0" tIns="45700" rIns="0" bIns="45700" rtlCol="0" anchor="t" anchorCtr="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53988" indent="0">
              <a:lnSpc>
                <a:spcPct val="120000"/>
              </a:lnSpc>
              <a:spcBef>
                <a:spcPts val="0"/>
              </a:spcBef>
              <a:spcAft>
                <a:spcPts val="600"/>
              </a:spcAft>
              <a:buSzPts val="2200"/>
              <a:buNone/>
            </a:pPr>
            <a:r>
              <a:rPr lang="en-US" sz="2200" b="1" dirty="0">
                <a:solidFill>
                  <a:srgbClr val="FE6200"/>
                </a:solidFill>
              </a:rPr>
              <a:t>Sequence #1: </a:t>
            </a:r>
            <a:r>
              <a:rPr lang="en-US" sz="2200" dirty="0">
                <a:solidFill>
                  <a:schemeClr val="tx1"/>
                </a:solidFill>
              </a:rPr>
              <a:t>ACG</a:t>
            </a:r>
            <a:r>
              <a:rPr lang="en-US" sz="2200" b="1" dirty="0">
                <a:solidFill>
                  <a:srgbClr val="FE6200"/>
                </a:solidFill>
              </a:rPr>
              <a:t>T</a:t>
            </a:r>
            <a:r>
              <a:rPr lang="en-US" sz="2200" dirty="0">
                <a:solidFill>
                  <a:schemeClr val="tx1"/>
                </a:solidFill>
              </a:rPr>
              <a:t>ACGT</a:t>
            </a:r>
          </a:p>
          <a:p>
            <a:pPr marL="153988" indent="0">
              <a:lnSpc>
                <a:spcPct val="120000"/>
              </a:lnSpc>
              <a:spcBef>
                <a:spcPts val="0"/>
              </a:spcBef>
              <a:spcAft>
                <a:spcPts val="600"/>
              </a:spcAft>
              <a:buSzPts val="2200"/>
              <a:buNone/>
            </a:pPr>
            <a:r>
              <a:rPr lang="en-US" sz="2200" b="1" dirty="0">
                <a:solidFill>
                  <a:srgbClr val="00B050"/>
                </a:solidFill>
              </a:rPr>
              <a:t>Sequence #2: </a:t>
            </a:r>
            <a:r>
              <a:rPr lang="en-US" sz="2200" dirty="0">
                <a:solidFill>
                  <a:schemeClr val="tx1"/>
                </a:solidFill>
              </a:rPr>
              <a:t>ACG</a:t>
            </a:r>
            <a:r>
              <a:rPr lang="en-US" sz="2200" b="1" dirty="0">
                <a:solidFill>
                  <a:srgbClr val="00B050"/>
                </a:solidFill>
              </a:rPr>
              <a:t>G</a:t>
            </a:r>
            <a:r>
              <a:rPr lang="en-US" sz="2200" dirty="0">
                <a:solidFill>
                  <a:schemeClr val="tx1"/>
                </a:solidFill>
              </a:rPr>
              <a:t>ACGT</a:t>
            </a:r>
          </a:p>
          <a:p>
            <a:pPr marL="153988" indent="0">
              <a:lnSpc>
                <a:spcPct val="120000"/>
              </a:lnSpc>
              <a:spcBef>
                <a:spcPts val="0"/>
              </a:spcBef>
              <a:spcAft>
                <a:spcPts val="600"/>
              </a:spcAft>
              <a:buSzPts val="2200"/>
              <a:buNone/>
            </a:pPr>
            <a:r>
              <a:rPr lang="en-US" sz="2200" b="1" dirty="0">
                <a:solidFill>
                  <a:srgbClr val="7030A0"/>
                </a:solidFill>
              </a:rPr>
              <a:t>Sequence #3: </a:t>
            </a:r>
            <a:r>
              <a:rPr lang="en-US" sz="2200" dirty="0">
                <a:solidFill>
                  <a:schemeClr val="tx1"/>
                </a:solidFill>
              </a:rPr>
              <a:t>ACG</a:t>
            </a:r>
            <a:r>
              <a:rPr lang="en-US" sz="2200" b="1" dirty="0">
                <a:solidFill>
                  <a:srgbClr val="7030A0"/>
                </a:solidFill>
              </a:rPr>
              <a:t>TT</a:t>
            </a:r>
            <a:r>
              <a:rPr lang="en-US" sz="2200" dirty="0">
                <a:solidFill>
                  <a:schemeClr val="tx1"/>
                </a:solidFill>
              </a:rPr>
              <a:t>ACGT</a:t>
            </a:r>
          </a:p>
          <a:p>
            <a:pPr marL="153988" indent="0">
              <a:lnSpc>
                <a:spcPct val="120000"/>
              </a:lnSpc>
              <a:spcBef>
                <a:spcPts val="0"/>
              </a:spcBef>
              <a:spcAft>
                <a:spcPts val="600"/>
              </a:spcAft>
              <a:buSzPts val="2200"/>
              <a:buNone/>
            </a:pPr>
            <a:r>
              <a:rPr lang="en-US" sz="2200" b="1" dirty="0">
                <a:solidFill>
                  <a:srgbClr val="C00000"/>
                </a:solidFill>
              </a:rPr>
              <a:t>Sequence #4: </a:t>
            </a:r>
            <a:r>
              <a:rPr lang="en-US" sz="2200" dirty="0">
                <a:solidFill>
                  <a:schemeClr val="tx1"/>
                </a:solidFill>
              </a:rPr>
              <a:t>ACGACGT</a:t>
            </a:r>
          </a:p>
          <a:p>
            <a:pPr marL="153988" indent="0">
              <a:lnSpc>
                <a:spcPct val="120000"/>
              </a:lnSpc>
              <a:spcBef>
                <a:spcPts val="0"/>
              </a:spcBef>
              <a:spcAft>
                <a:spcPts val="600"/>
              </a:spcAft>
              <a:buSzPts val="2200"/>
              <a:buNone/>
            </a:pPr>
            <a:endParaRPr lang="en-US" sz="2200" dirty="0">
              <a:solidFill>
                <a:schemeClr val="tx1"/>
              </a:solidFill>
            </a:endParaRPr>
          </a:p>
        </p:txBody>
      </p:sp>
    </p:spTree>
    <p:extLst>
      <p:ext uri="{BB962C8B-B14F-4D97-AF65-F5344CB8AC3E}">
        <p14:creationId xmlns:p14="http://schemas.microsoft.com/office/powerpoint/2010/main" val="385027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title"/>
          </p:nvPr>
        </p:nvSpPr>
        <p:spPr>
          <a:xfrm>
            <a:off x="366963" y="257434"/>
            <a:ext cx="8410200" cy="753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0070C0"/>
              </a:buClr>
              <a:buSzPct val="100000"/>
              <a:buFont typeface="Corbel"/>
              <a:buNone/>
            </a:pPr>
            <a:r>
              <a:rPr lang="en-US"/>
              <a:t>Genome Graphs</a:t>
            </a:r>
            <a:endParaRPr/>
          </a:p>
        </p:txBody>
      </p:sp>
      <p:sp>
        <p:nvSpPr>
          <p:cNvPr id="111" name="Google Shape;111;p15"/>
          <p:cNvSpPr txBox="1">
            <a:spLocks noGrp="1"/>
          </p:cNvSpPr>
          <p:nvPr>
            <p:ph type="body" idx="1"/>
          </p:nvPr>
        </p:nvSpPr>
        <p:spPr>
          <a:xfrm>
            <a:off x="366963" y="1153551"/>
            <a:ext cx="8410200" cy="2470182"/>
          </a:xfrm>
          <a:prstGeom prst="rect">
            <a:avLst/>
          </a:prstGeom>
          <a:noFill/>
          <a:ln>
            <a:noFill/>
          </a:ln>
        </p:spPr>
        <p:txBody>
          <a:bodyPr spcFirstLastPara="1" wrap="square" lIns="0" tIns="45700" rIns="0" bIns="45700" anchor="t" anchorCtr="0">
            <a:noAutofit/>
          </a:bodyPr>
          <a:lstStyle/>
          <a:p>
            <a:pPr marL="153988" lvl="0" indent="0" algn="l" rtl="0">
              <a:lnSpc>
                <a:spcPct val="120000"/>
              </a:lnSpc>
              <a:spcBef>
                <a:spcPts val="0"/>
              </a:spcBef>
              <a:spcAft>
                <a:spcPts val="600"/>
              </a:spcAft>
              <a:buSzPts val="2200"/>
              <a:buNone/>
            </a:pPr>
            <a:r>
              <a:rPr lang="en-US" sz="2200" dirty="0">
                <a:solidFill>
                  <a:schemeClr val="tx1"/>
                </a:solidFill>
              </a:rPr>
              <a:t>Genome graphs:</a:t>
            </a:r>
          </a:p>
          <a:p>
            <a:pPr marL="496888" lvl="0" indent="-342900" algn="l" rtl="0">
              <a:lnSpc>
                <a:spcPct val="120000"/>
              </a:lnSpc>
              <a:spcBef>
                <a:spcPts val="0"/>
              </a:spcBef>
              <a:spcAft>
                <a:spcPts val="600"/>
              </a:spcAft>
              <a:buSzPts val="2200"/>
            </a:pPr>
            <a:r>
              <a:rPr lang="en-US" sz="2200" dirty="0">
                <a:solidFill>
                  <a:schemeClr val="tx1"/>
                </a:solidFill>
              </a:rPr>
              <a:t>Combine the </a:t>
            </a:r>
            <a:r>
              <a:rPr lang="en-US" sz="2200" dirty="0">
                <a:solidFill>
                  <a:srgbClr val="C00000"/>
                </a:solidFill>
              </a:rPr>
              <a:t>linear reference genome </a:t>
            </a:r>
            <a:r>
              <a:rPr lang="en-US" sz="2200" dirty="0">
                <a:solidFill>
                  <a:schemeClr val="tx1"/>
                </a:solidFill>
              </a:rPr>
              <a:t>with the </a:t>
            </a:r>
            <a:r>
              <a:rPr lang="en-US" sz="2200" dirty="0">
                <a:solidFill>
                  <a:srgbClr val="0070C0"/>
                </a:solidFill>
              </a:rPr>
              <a:t>known genetic variations in the entire population </a:t>
            </a:r>
            <a:r>
              <a:rPr lang="en-US" sz="2200" dirty="0">
                <a:solidFill>
                  <a:schemeClr val="tx1"/>
                </a:solidFill>
              </a:rPr>
              <a:t>as a graph-based data structure</a:t>
            </a:r>
          </a:p>
          <a:p>
            <a:pPr marL="496888" lvl="0" indent="-342900">
              <a:lnSpc>
                <a:spcPct val="120000"/>
              </a:lnSpc>
              <a:spcBef>
                <a:spcPts val="0"/>
              </a:spcBef>
              <a:spcAft>
                <a:spcPts val="600"/>
              </a:spcAft>
              <a:buSzPts val="2200"/>
            </a:pPr>
            <a:r>
              <a:rPr lang="en-US" sz="2200" dirty="0">
                <a:solidFill>
                  <a:schemeClr val="tx1"/>
                </a:solidFill>
              </a:rPr>
              <a:t>Enable us to move away from aligning with a single linear reference genome </a:t>
            </a:r>
            <a:r>
              <a:rPr lang="en-US" sz="2200" dirty="0">
                <a:solidFill>
                  <a:srgbClr val="C00000"/>
                </a:solidFill>
              </a:rPr>
              <a:t>(reference bias) </a:t>
            </a:r>
            <a:r>
              <a:rPr lang="en-US" sz="2200" dirty="0">
                <a:solidFill>
                  <a:schemeClr val="tx1"/>
                </a:solidFill>
              </a:rPr>
              <a:t>and </a:t>
            </a:r>
            <a:r>
              <a:rPr lang="en-US" sz="2200" dirty="0">
                <a:solidFill>
                  <a:srgbClr val="00B050"/>
                </a:solidFill>
              </a:rPr>
              <a:t>more accurately express the genetic diversity in a population</a:t>
            </a:r>
          </a:p>
        </p:txBody>
      </p:sp>
      <p:sp>
        <p:nvSpPr>
          <p:cNvPr id="2" name="Slide Number Placeholder 1">
            <a:extLst>
              <a:ext uri="{FF2B5EF4-FFF2-40B4-BE49-F238E27FC236}">
                <a16:creationId xmlns:a16="http://schemas.microsoft.com/office/drawing/2014/main" id="{FC4DCDA4-118C-D14D-8F71-4A54D1FC58BC}"/>
              </a:ext>
            </a:extLst>
          </p:cNvPr>
          <p:cNvSpPr>
            <a:spLocks noGrp="1"/>
          </p:cNvSpPr>
          <p:nvPr>
            <p:ph type="sldNum" sz="quarter" idx="10"/>
          </p:nvPr>
        </p:nvSpPr>
        <p:spPr/>
        <p:txBody>
          <a:bodyPr/>
          <a:lstStyle/>
          <a:p>
            <a:fld id="{BE67019E-6B59-9444-A8F8-0CFAB6B6981D}" type="slidenum">
              <a:rPr lang="en-US" smtClean="0"/>
              <a:pPr/>
              <a:t>13</a:t>
            </a:fld>
            <a:endParaRPr lang="en-US" dirty="0"/>
          </a:p>
        </p:txBody>
      </p:sp>
      <p:sp>
        <p:nvSpPr>
          <p:cNvPr id="3" name="TextBox 2">
            <a:extLst>
              <a:ext uri="{FF2B5EF4-FFF2-40B4-BE49-F238E27FC236}">
                <a16:creationId xmlns:a16="http://schemas.microsoft.com/office/drawing/2014/main" id="{27DE9D2F-B35D-C140-AE9A-D0D1DC5209F4}"/>
              </a:ext>
            </a:extLst>
          </p:cNvPr>
          <p:cNvSpPr txBox="1"/>
          <p:nvPr/>
        </p:nvSpPr>
        <p:spPr>
          <a:xfrm>
            <a:off x="4308760" y="4188772"/>
            <a:ext cx="1311350" cy="605909"/>
          </a:xfrm>
          <a:prstGeom prst="flowChartTerminator">
            <a:avLst/>
          </a:prstGeom>
          <a:noFill/>
          <a:ln w="38100">
            <a:solidFill>
              <a:schemeClr val="tx1"/>
            </a:solidFill>
          </a:ln>
        </p:spPr>
        <p:txBody>
          <a:bodyPr wrap="square" rtlCol="0">
            <a:spAutoFit/>
          </a:bodyPr>
          <a:lstStyle/>
          <a:p>
            <a:pPr algn="ctr"/>
            <a:r>
              <a:rPr lang="en-US" sz="2200" dirty="0"/>
              <a:t>ACG</a:t>
            </a:r>
          </a:p>
        </p:txBody>
      </p:sp>
      <p:sp>
        <p:nvSpPr>
          <p:cNvPr id="7" name="TextBox 6">
            <a:extLst>
              <a:ext uri="{FF2B5EF4-FFF2-40B4-BE49-F238E27FC236}">
                <a16:creationId xmlns:a16="http://schemas.microsoft.com/office/drawing/2014/main" id="{925AD122-D9AE-C448-9D67-9EEE51A835C7}"/>
              </a:ext>
            </a:extLst>
          </p:cNvPr>
          <p:cNvSpPr txBox="1"/>
          <p:nvPr/>
        </p:nvSpPr>
        <p:spPr>
          <a:xfrm>
            <a:off x="7409218" y="4174735"/>
            <a:ext cx="1260661" cy="605909"/>
          </a:xfrm>
          <a:prstGeom prst="flowChartTerminator">
            <a:avLst/>
          </a:prstGeom>
          <a:noFill/>
          <a:ln w="38100">
            <a:solidFill>
              <a:schemeClr val="tx1"/>
            </a:solidFill>
          </a:ln>
        </p:spPr>
        <p:txBody>
          <a:bodyPr wrap="square" rtlCol="0">
            <a:spAutoFit/>
          </a:bodyPr>
          <a:lstStyle/>
          <a:p>
            <a:pPr algn="ctr"/>
            <a:r>
              <a:rPr lang="en-US" sz="2200" dirty="0"/>
              <a:t>ACGT</a:t>
            </a:r>
          </a:p>
        </p:txBody>
      </p:sp>
      <p:sp>
        <p:nvSpPr>
          <p:cNvPr id="8" name="TextBox 7">
            <a:extLst>
              <a:ext uri="{FF2B5EF4-FFF2-40B4-BE49-F238E27FC236}">
                <a16:creationId xmlns:a16="http://schemas.microsoft.com/office/drawing/2014/main" id="{FBC3D6C5-52A5-134C-9E1A-A96336D01445}"/>
              </a:ext>
            </a:extLst>
          </p:cNvPr>
          <p:cNvSpPr txBox="1"/>
          <p:nvPr/>
        </p:nvSpPr>
        <p:spPr>
          <a:xfrm>
            <a:off x="5989473" y="3597658"/>
            <a:ext cx="611875" cy="605909"/>
          </a:xfrm>
          <a:prstGeom prst="flowChartTerminator">
            <a:avLst/>
          </a:prstGeom>
          <a:noFill/>
          <a:ln w="38100">
            <a:solidFill>
              <a:schemeClr val="tx1"/>
            </a:solidFill>
          </a:ln>
        </p:spPr>
        <p:txBody>
          <a:bodyPr wrap="square" rtlCol="0">
            <a:spAutoFit/>
          </a:bodyPr>
          <a:lstStyle/>
          <a:p>
            <a:pPr algn="ctr"/>
            <a:r>
              <a:rPr lang="en-US" sz="2200" b="1" dirty="0">
                <a:solidFill>
                  <a:srgbClr val="FE6200"/>
                </a:solidFill>
              </a:rPr>
              <a:t>T</a:t>
            </a:r>
          </a:p>
        </p:txBody>
      </p:sp>
      <p:sp>
        <p:nvSpPr>
          <p:cNvPr id="9" name="TextBox 8">
            <a:extLst>
              <a:ext uri="{FF2B5EF4-FFF2-40B4-BE49-F238E27FC236}">
                <a16:creationId xmlns:a16="http://schemas.microsoft.com/office/drawing/2014/main" id="{663FD748-D271-3D48-A6E5-F6A385504E34}"/>
              </a:ext>
            </a:extLst>
          </p:cNvPr>
          <p:cNvSpPr txBox="1"/>
          <p:nvPr/>
        </p:nvSpPr>
        <p:spPr>
          <a:xfrm>
            <a:off x="5989473" y="5401494"/>
            <a:ext cx="611875" cy="605909"/>
          </a:xfrm>
          <a:prstGeom prst="flowChartTerminator">
            <a:avLst/>
          </a:prstGeom>
          <a:noFill/>
          <a:ln w="38100">
            <a:solidFill>
              <a:schemeClr val="tx1"/>
            </a:solidFill>
          </a:ln>
        </p:spPr>
        <p:txBody>
          <a:bodyPr wrap="square" rtlCol="0">
            <a:spAutoFit/>
          </a:bodyPr>
          <a:lstStyle/>
          <a:p>
            <a:pPr algn="ctr"/>
            <a:r>
              <a:rPr lang="en-US" sz="2200" b="1" dirty="0">
                <a:solidFill>
                  <a:srgbClr val="00B050"/>
                </a:solidFill>
              </a:rPr>
              <a:t>G</a:t>
            </a:r>
          </a:p>
        </p:txBody>
      </p:sp>
      <p:cxnSp>
        <p:nvCxnSpPr>
          <p:cNvPr id="6" name="Curved Connector 5">
            <a:extLst>
              <a:ext uri="{FF2B5EF4-FFF2-40B4-BE49-F238E27FC236}">
                <a16:creationId xmlns:a16="http://schemas.microsoft.com/office/drawing/2014/main" id="{7572CBE8-808F-2142-8675-82B9013DD9BD}"/>
              </a:ext>
            </a:extLst>
          </p:cNvPr>
          <p:cNvCxnSpPr>
            <a:stCxn id="3" idx="0"/>
            <a:endCxn id="8" idx="1"/>
          </p:cNvCxnSpPr>
          <p:nvPr/>
        </p:nvCxnSpPr>
        <p:spPr>
          <a:xfrm rot="5400000" flipH="1" flipV="1">
            <a:off x="5332875" y="3532174"/>
            <a:ext cx="288159" cy="1025038"/>
          </a:xfrm>
          <a:prstGeom prst="curvedConnector2">
            <a:avLst/>
          </a:prstGeom>
          <a:ln w="38100">
            <a:solidFill>
              <a:srgbClr val="FE62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1CFF7F6F-BFD4-614D-8470-D753B5DC3874}"/>
              </a:ext>
            </a:extLst>
          </p:cNvPr>
          <p:cNvCxnSpPr>
            <a:cxnSpLocks/>
            <a:stCxn id="3" idx="2"/>
            <a:endCxn id="9" idx="1"/>
          </p:cNvCxnSpPr>
          <p:nvPr/>
        </p:nvCxnSpPr>
        <p:spPr>
          <a:xfrm rot="16200000" flipH="1">
            <a:off x="5022070" y="4737046"/>
            <a:ext cx="909768" cy="1025038"/>
          </a:xfrm>
          <a:prstGeom prst="curvedConnector2">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6D9A26CE-E295-AA45-82A8-B78C312A3E84}"/>
              </a:ext>
            </a:extLst>
          </p:cNvPr>
          <p:cNvCxnSpPr>
            <a:cxnSpLocks/>
            <a:stCxn id="8" idx="3"/>
            <a:endCxn id="7" idx="0"/>
          </p:cNvCxnSpPr>
          <p:nvPr/>
        </p:nvCxnSpPr>
        <p:spPr>
          <a:xfrm>
            <a:off x="6601348" y="3900613"/>
            <a:ext cx="1438201" cy="274122"/>
          </a:xfrm>
          <a:prstGeom prst="curvedConnector2">
            <a:avLst/>
          </a:prstGeom>
          <a:ln w="38100">
            <a:solidFill>
              <a:srgbClr val="FE62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8E766EDD-4CB3-BD48-A382-5814587A7E55}"/>
              </a:ext>
            </a:extLst>
          </p:cNvPr>
          <p:cNvCxnSpPr>
            <a:cxnSpLocks/>
            <a:stCxn id="9" idx="3"/>
            <a:endCxn id="7" idx="2"/>
          </p:cNvCxnSpPr>
          <p:nvPr/>
        </p:nvCxnSpPr>
        <p:spPr>
          <a:xfrm flipV="1">
            <a:off x="6601348" y="4780644"/>
            <a:ext cx="1438201" cy="923805"/>
          </a:xfrm>
          <a:prstGeom prst="curvedConnector2">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E31B286-8767-8244-90C6-AE7B2578B24D}"/>
              </a:ext>
            </a:extLst>
          </p:cNvPr>
          <p:cNvSpPr txBox="1"/>
          <p:nvPr/>
        </p:nvSpPr>
        <p:spPr>
          <a:xfrm>
            <a:off x="6427980" y="4445085"/>
            <a:ext cx="611875" cy="605909"/>
          </a:xfrm>
          <a:prstGeom prst="flowChartTerminator">
            <a:avLst/>
          </a:prstGeom>
          <a:noFill/>
          <a:ln w="38100">
            <a:solidFill>
              <a:schemeClr val="tx1"/>
            </a:solidFill>
          </a:ln>
        </p:spPr>
        <p:txBody>
          <a:bodyPr wrap="square" rtlCol="0">
            <a:spAutoFit/>
          </a:bodyPr>
          <a:lstStyle/>
          <a:p>
            <a:pPr algn="ctr"/>
            <a:r>
              <a:rPr lang="en-US" sz="2200" b="1" dirty="0">
                <a:solidFill>
                  <a:srgbClr val="7030A0"/>
                </a:solidFill>
              </a:rPr>
              <a:t>T</a:t>
            </a:r>
          </a:p>
        </p:txBody>
      </p:sp>
      <p:cxnSp>
        <p:nvCxnSpPr>
          <p:cNvPr id="19" name="Curved Connector 18">
            <a:extLst>
              <a:ext uri="{FF2B5EF4-FFF2-40B4-BE49-F238E27FC236}">
                <a16:creationId xmlns:a16="http://schemas.microsoft.com/office/drawing/2014/main" id="{E19F0209-8C34-324D-B07F-F5AC626B9C12}"/>
              </a:ext>
            </a:extLst>
          </p:cNvPr>
          <p:cNvCxnSpPr>
            <a:cxnSpLocks/>
            <a:stCxn id="8" idx="2"/>
            <a:endCxn id="14" idx="1"/>
          </p:cNvCxnSpPr>
          <p:nvPr/>
        </p:nvCxnSpPr>
        <p:spPr>
          <a:xfrm rot="16200000" flipH="1">
            <a:off x="6089459" y="4409518"/>
            <a:ext cx="544473" cy="132569"/>
          </a:xfrm>
          <a:prstGeom prst="curvedConnector2">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97CDDCDC-6C54-E64C-94BA-36E4CAE5FCB9}"/>
              </a:ext>
            </a:extLst>
          </p:cNvPr>
          <p:cNvCxnSpPr>
            <a:cxnSpLocks/>
            <a:stCxn id="14" idx="3"/>
            <a:endCxn id="7" idx="1"/>
          </p:cNvCxnSpPr>
          <p:nvPr/>
        </p:nvCxnSpPr>
        <p:spPr>
          <a:xfrm flipV="1">
            <a:off x="7039855" y="4477690"/>
            <a:ext cx="369363" cy="270350"/>
          </a:xfrm>
          <a:prstGeom prst="curvedConnector3">
            <a:avLst>
              <a:gd name="adj1" fmla="val 50000"/>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01654BE5-E649-474E-B085-7740C1C1D2D9}"/>
              </a:ext>
            </a:extLst>
          </p:cNvPr>
          <p:cNvCxnSpPr>
            <a:cxnSpLocks/>
            <a:stCxn id="3" idx="1"/>
            <a:endCxn id="7" idx="3"/>
          </p:cNvCxnSpPr>
          <p:nvPr/>
        </p:nvCxnSpPr>
        <p:spPr>
          <a:xfrm rot="10800000" flipH="1">
            <a:off x="4308759" y="4477691"/>
            <a:ext cx="4361119" cy="14037"/>
          </a:xfrm>
          <a:prstGeom prst="curvedConnector5">
            <a:avLst>
              <a:gd name="adj1" fmla="val -5242"/>
              <a:gd name="adj2" fmla="val -13506803"/>
              <a:gd name="adj3" fmla="val 105242"/>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Google Shape;111;p15">
            <a:extLst>
              <a:ext uri="{FF2B5EF4-FFF2-40B4-BE49-F238E27FC236}">
                <a16:creationId xmlns:a16="http://schemas.microsoft.com/office/drawing/2014/main" id="{D9760FDA-0EAF-5549-9F25-970B7A2C419E}"/>
              </a:ext>
            </a:extLst>
          </p:cNvPr>
          <p:cNvSpPr txBox="1">
            <a:spLocks/>
          </p:cNvSpPr>
          <p:nvPr/>
        </p:nvSpPr>
        <p:spPr>
          <a:xfrm>
            <a:off x="366963" y="3958839"/>
            <a:ext cx="3549363" cy="2331125"/>
          </a:xfrm>
          <a:prstGeom prst="rect">
            <a:avLst/>
          </a:prstGeom>
          <a:noFill/>
          <a:ln>
            <a:noFill/>
          </a:ln>
        </p:spPr>
        <p:txBody>
          <a:bodyPr spcFirstLastPara="1" vert="horz" wrap="square" lIns="0" tIns="45700" rIns="0" bIns="45700" rtlCol="0" anchor="t" anchorCtr="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53988" indent="0">
              <a:lnSpc>
                <a:spcPct val="120000"/>
              </a:lnSpc>
              <a:spcBef>
                <a:spcPts val="0"/>
              </a:spcBef>
              <a:spcAft>
                <a:spcPts val="600"/>
              </a:spcAft>
              <a:buSzPts val="2200"/>
              <a:buNone/>
            </a:pPr>
            <a:r>
              <a:rPr lang="en-US" sz="2200" b="1" dirty="0">
                <a:solidFill>
                  <a:srgbClr val="FE6200"/>
                </a:solidFill>
              </a:rPr>
              <a:t>Sequence #1: </a:t>
            </a:r>
            <a:r>
              <a:rPr lang="en-US" sz="2200" dirty="0">
                <a:solidFill>
                  <a:schemeClr val="tx1"/>
                </a:solidFill>
              </a:rPr>
              <a:t>ACG</a:t>
            </a:r>
            <a:r>
              <a:rPr lang="en-US" sz="2200" b="1" dirty="0">
                <a:solidFill>
                  <a:srgbClr val="FE6200"/>
                </a:solidFill>
              </a:rPr>
              <a:t>T</a:t>
            </a:r>
            <a:r>
              <a:rPr lang="en-US" sz="2200" dirty="0">
                <a:solidFill>
                  <a:schemeClr val="tx1"/>
                </a:solidFill>
              </a:rPr>
              <a:t>ACGT</a:t>
            </a:r>
          </a:p>
          <a:p>
            <a:pPr marL="153988" indent="0">
              <a:lnSpc>
                <a:spcPct val="120000"/>
              </a:lnSpc>
              <a:spcBef>
                <a:spcPts val="0"/>
              </a:spcBef>
              <a:spcAft>
                <a:spcPts val="600"/>
              </a:spcAft>
              <a:buSzPts val="2200"/>
              <a:buNone/>
            </a:pPr>
            <a:r>
              <a:rPr lang="en-US" sz="2200" b="1" dirty="0">
                <a:solidFill>
                  <a:srgbClr val="00B050"/>
                </a:solidFill>
              </a:rPr>
              <a:t>Sequence #2: </a:t>
            </a:r>
            <a:r>
              <a:rPr lang="en-US" sz="2200" dirty="0">
                <a:solidFill>
                  <a:schemeClr val="tx1"/>
                </a:solidFill>
              </a:rPr>
              <a:t>ACG</a:t>
            </a:r>
            <a:r>
              <a:rPr lang="en-US" sz="2200" b="1" dirty="0">
                <a:solidFill>
                  <a:srgbClr val="00B050"/>
                </a:solidFill>
              </a:rPr>
              <a:t>G</a:t>
            </a:r>
            <a:r>
              <a:rPr lang="en-US" sz="2200" dirty="0">
                <a:solidFill>
                  <a:schemeClr val="tx1"/>
                </a:solidFill>
              </a:rPr>
              <a:t>ACGT</a:t>
            </a:r>
          </a:p>
          <a:p>
            <a:pPr marL="153988" indent="0">
              <a:lnSpc>
                <a:spcPct val="120000"/>
              </a:lnSpc>
              <a:spcBef>
                <a:spcPts val="0"/>
              </a:spcBef>
              <a:spcAft>
                <a:spcPts val="600"/>
              </a:spcAft>
              <a:buSzPts val="2200"/>
              <a:buNone/>
            </a:pPr>
            <a:r>
              <a:rPr lang="en-US" sz="2200" b="1" dirty="0">
                <a:solidFill>
                  <a:srgbClr val="7030A0"/>
                </a:solidFill>
              </a:rPr>
              <a:t>Sequence #3: </a:t>
            </a:r>
            <a:r>
              <a:rPr lang="en-US" sz="2200" dirty="0">
                <a:solidFill>
                  <a:schemeClr val="tx1"/>
                </a:solidFill>
              </a:rPr>
              <a:t>ACG</a:t>
            </a:r>
            <a:r>
              <a:rPr lang="en-US" sz="2200" b="1" dirty="0">
                <a:solidFill>
                  <a:srgbClr val="7030A0"/>
                </a:solidFill>
              </a:rPr>
              <a:t>TT</a:t>
            </a:r>
            <a:r>
              <a:rPr lang="en-US" sz="2200" dirty="0">
                <a:solidFill>
                  <a:schemeClr val="tx1"/>
                </a:solidFill>
              </a:rPr>
              <a:t>ACGT</a:t>
            </a:r>
          </a:p>
          <a:p>
            <a:pPr marL="153988" indent="0">
              <a:lnSpc>
                <a:spcPct val="120000"/>
              </a:lnSpc>
              <a:spcBef>
                <a:spcPts val="0"/>
              </a:spcBef>
              <a:spcAft>
                <a:spcPts val="600"/>
              </a:spcAft>
              <a:buSzPts val="2200"/>
              <a:buNone/>
            </a:pPr>
            <a:r>
              <a:rPr lang="en-US" sz="2200" b="1" dirty="0">
                <a:solidFill>
                  <a:srgbClr val="C00000"/>
                </a:solidFill>
              </a:rPr>
              <a:t>Sequence #4: </a:t>
            </a:r>
            <a:r>
              <a:rPr lang="en-US" sz="2200" dirty="0">
                <a:solidFill>
                  <a:schemeClr val="tx1"/>
                </a:solidFill>
              </a:rPr>
              <a:t>ACGACGT</a:t>
            </a:r>
          </a:p>
          <a:p>
            <a:pPr marL="153988" indent="0">
              <a:lnSpc>
                <a:spcPct val="120000"/>
              </a:lnSpc>
              <a:spcBef>
                <a:spcPts val="0"/>
              </a:spcBef>
              <a:spcAft>
                <a:spcPts val="600"/>
              </a:spcAft>
              <a:buSzPts val="2200"/>
              <a:buNone/>
            </a:pPr>
            <a:endParaRPr lang="en-US" sz="2200" dirty="0">
              <a:solidFill>
                <a:schemeClr val="tx1"/>
              </a:solidFill>
            </a:endParaRPr>
          </a:p>
        </p:txBody>
      </p:sp>
    </p:spTree>
    <p:extLst>
      <p:ext uri="{BB962C8B-B14F-4D97-AF65-F5344CB8AC3E}">
        <p14:creationId xmlns:p14="http://schemas.microsoft.com/office/powerpoint/2010/main" val="2122277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7B8AF-645C-015D-4E20-779FC1EAD902}"/>
              </a:ext>
            </a:extLst>
          </p:cNvPr>
          <p:cNvSpPr>
            <a:spLocks noGrp="1"/>
          </p:cNvSpPr>
          <p:nvPr>
            <p:ph type="title"/>
          </p:nvPr>
        </p:nvSpPr>
        <p:spPr/>
        <p:txBody>
          <a:bodyPr>
            <a:normAutofit/>
          </a:bodyPr>
          <a:lstStyle/>
          <a:p>
            <a:r>
              <a:rPr lang="en-US" sz="4250" dirty="0"/>
              <a:t>Sequence-to-Graph Mapping Pipeline</a:t>
            </a:r>
          </a:p>
        </p:txBody>
      </p:sp>
      <p:sp>
        <p:nvSpPr>
          <p:cNvPr id="4" name="Slide Number Placeholder 3">
            <a:extLst>
              <a:ext uri="{FF2B5EF4-FFF2-40B4-BE49-F238E27FC236}">
                <a16:creationId xmlns:a16="http://schemas.microsoft.com/office/drawing/2014/main" id="{BFE8E27B-66BA-324B-28F7-89D293BCA7E5}"/>
              </a:ext>
            </a:extLst>
          </p:cNvPr>
          <p:cNvSpPr>
            <a:spLocks noGrp="1"/>
          </p:cNvSpPr>
          <p:nvPr>
            <p:ph type="sldNum" sz="quarter" idx="10"/>
          </p:nvPr>
        </p:nvSpPr>
        <p:spPr/>
        <p:txBody>
          <a:bodyPr/>
          <a:lstStyle/>
          <a:p>
            <a:fld id="{BE67019E-6B59-9444-A8F8-0CFAB6B6981D}" type="slidenum">
              <a:rPr lang="en-US" smtClean="0"/>
              <a:pPr/>
              <a:t>14</a:t>
            </a:fld>
            <a:endParaRPr lang="en-US" dirty="0"/>
          </a:p>
        </p:txBody>
      </p:sp>
      <p:sp>
        <p:nvSpPr>
          <p:cNvPr id="32" name="Google Shape;196;p1">
            <a:extLst>
              <a:ext uri="{FF2B5EF4-FFF2-40B4-BE49-F238E27FC236}">
                <a16:creationId xmlns:a16="http://schemas.microsoft.com/office/drawing/2014/main" id="{39EA7A71-24EA-FED5-B916-1C3516512360}"/>
              </a:ext>
            </a:extLst>
          </p:cNvPr>
          <p:cNvSpPr txBox="1"/>
          <p:nvPr/>
        </p:nvSpPr>
        <p:spPr>
          <a:xfrm>
            <a:off x="0" y="1097374"/>
            <a:ext cx="9133840" cy="5474164"/>
          </a:xfrm>
          <a:prstGeom prst="rect">
            <a:avLst/>
          </a:prstGeom>
          <a:noFill/>
          <a:ln>
            <a:noFill/>
          </a:ln>
        </p:spPr>
        <p:txBody>
          <a:bodyPr spcFirstLastPara="1" wrap="square" lIns="91425" tIns="45700" rIns="91425" bIns="45700" anchor="t" anchorCtr="0">
            <a:noAutofit/>
          </a:bodyPr>
          <a:lstStyle/>
          <a:p>
            <a:pPr marR="10160" algn="r" defTabSz="914400">
              <a:buClr>
                <a:srgbClr val="000000"/>
              </a:buClr>
              <a:buFont typeface="Arial"/>
              <a:buNone/>
            </a:pPr>
            <a:r>
              <a:rPr lang="en-US" sz="2000" b="1" i="1" kern="0" dirty="0">
                <a:solidFill>
                  <a:srgbClr val="0070C0"/>
                </a:solidFill>
                <a:ea typeface="Corbel"/>
                <a:cs typeface="Corbel"/>
                <a:sym typeface="Corbel"/>
              </a:rPr>
              <a:t>Pre-Processing </a:t>
            </a:r>
          </a:p>
          <a:p>
            <a:pPr marR="10160" algn="r" defTabSz="914400">
              <a:buClr>
                <a:srgbClr val="000000"/>
              </a:buClr>
              <a:buFont typeface="Arial"/>
              <a:buNone/>
            </a:pPr>
            <a:r>
              <a:rPr lang="en-US" sz="2000" b="1" i="1" kern="0" dirty="0">
                <a:solidFill>
                  <a:srgbClr val="0070C0"/>
                </a:solidFill>
                <a:ea typeface="Corbel"/>
                <a:cs typeface="Corbel"/>
                <a:sym typeface="Corbel"/>
              </a:rPr>
              <a:t>Steps </a:t>
            </a:r>
            <a:r>
              <a:rPr lang="en-US" sz="1600" b="1" i="1" kern="0" dirty="0">
                <a:solidFill>
                  <a:srgbClr val="0070C0"/>
                </a:solidFill>
                <a:ea typeface="Corbel"/>
                <a:cs typeface="Corbel"/>
                <a:sym typeface="Corbel"/>
              </a:rPr>
              <a:t>(Offline)</a:t>
            </a:r>
          </a:p>
          <a:p>
            <a:pPr marR="10160" algn="r" defTabSz="914400">
              <a:buClr>
                <a:srgbClr val="000000"/>
              </a:buClr>
              <a:buFont typeface="Arial"/>
              <a:buNone/>
            </a:pPr>
            <a:endParaRPr lang="en-US" sz="900" b="1" i="1" kern="0" dirty="0">
              <a:solidFill>
                <a:srgbClr val="0070C0"/>
              </a:solidFill>
              <a:cs typeface="Arial"/>
              <a:sym typeface="Corbel"/>
            </a:endParaRPr>
          </a:p>
          <a:p>
            <a:pPr marR="10160" algn="r" defTabSz="914400">
              <a:buClr>
                <a:srgbClr val="000000"/>
              </a:buClr>
              <a:buFont typeface="Arial"/>
              <a:buNone/>
            </a:pPr>
            <a:endParaRPr lang="en-US" sz="2000" b="1" i="1" kern="0" dirty="0">
              <a:solidFill>
                <a:srgbClr val="0070C0"/>
              </a:solidFill>
              <a:cs typeface="Arial"/>
              <a:sym typeface="Corbel"/>
            </a:endParaRPr>
          </a:p>
          <a:p>
            <a:pPr marR="10160" algn="r" defTabSz="914400">
              <a:buClr>
                <a:srgbClr val="000000"/>
              </a:buClr>
              <a:buFont typeface="Arial"/>
              <a:buNone/>
            </a:pPr>
            <a:endParaRPr lang="en-US" sz="2000" b="1" i="1" kern="0" dirty="0">
              <a:solidFill>
                <a:srgbClr val="0070C0"/>
              </a:solidFill>
              <a:cs typeface="Arial"/>
              <a:sym typeface="Corbel"/>
            </a:endParaRPr>
          </a:p>
          <a:p>
            <a:pPr marR="10160" algn="r" defTabSz="914400">
              <a:buClr>
                <a:srgbClr val="000000"/>
              </a:buClr>
              <a:buFont typeface="Arial"/>
              <a:buNone/>
            </a:pPr>
            <a:endParaRPr lang="en-US" sz="2000" b="1" i="1" kern="0" dirty="0">
              <a:solidFill>
                <a:srgbClr val="0070C0"/>
              </a:solidFill>
              <a:cs typeface="Arial"/>
              <a:sym typeface="Corbel"/>
            </a:endParaRPr>
          </a:p>
          <a:p>
            <a:pPr marR="10160" algn="r" defTabSz="914400">
              <a:buClr>
                <a:srgbClr val="000000"/>
              </a:buClr>
              <a:buFont typeface="Arial"/>
              <a:buNone/>
            </a:pPr>
            <a:endParaRPr lang="en-US" sz="2000" b="1" i="1" kern="0" dirty="0">
              <a:solidFill>
                <a:srgbClr val="0070C0"/>
              </a:solidFill>
              <a:cs typeface="Arial"/>
              <a:sym typeface="Corbel"/>
            </a:endParaRPr>
          </a:p>
          <a:p>
            <a:pPr marR="10160" algn="r" defTabSz="914400">
              <a:buClr>
                <a:srgbClr val="000000"/>
              </a:buClr>
              <a:buFont typeface="Arial"/>
              <a:buNone/>
            </a:pPr>
            <a:endParaRPr lang="en-US" sz="2000" b="1" i="1" kern="0" dirty="0">
              <a:solidFill>
                <a:srgbClr val="0070C0"/>
              </a:solidFill>
              <a:cs typeface="Arial"/>
              <a:sym typeface="Corbel"/>
            </a:endParaRPr>
          </a:p>
          <a:p>
            <a:pPr marR="10160" algn="r" defTabSz="914400">
              <a:buClr>
                <a:srgbClr val="000000"/>
              </a:buClr>
              <a:buFont typeface="Arial"/>
              <a:buNone/>
            </a:pPr>
            <a:endParaRPr lang="en-US" sz="2000" b="1" i="1" kern="0" dirty="0">
              <a:solidFill>
                <a:srgbClr val="0070C0"/>
              </a:solidFill>
              <a:cs typeface="Arial"/>
              <a:sym typeface="Corbel"/>
            </a:endParaRPr>
          </a:p>
          <a:p>
            <a:pPr marR="10160" algn="r" defTabSz="914400">
              <a:buClr>
                <a:srgbClr val="000000"/>
              </a:buClr>
              <a:buFont typeface="Arial"/>
              <a:buNone/>
            </a:pPr>
            <a:endParaRPr lang="en-US" sz="2000" b="1" i="1" kern="0" dirty="0">
              <a:solidFill>
                <a:srgbClr val="0070C0"/>
              </a:solidFill>
              <a:cs typeface="Arial"/>
              <a:sym typeface="Corbel"/>
            </a:endParaRPr>
          </a:p>
          <a:p>
            <a:pPr marR="10160" algn="r" defTabSz="914400">
              <a:buClr>
                <a:srgbClr val="000000"/>
              </a:buClr>
              <a:buFont typeface="Arial"/>
              <a:buNone/>
            </a:pPr>
            <a:endParaRPr lang="en-US" sz="2000" b="1" i="1" kern="0" dirty="0">
              <a:solidFill>
                <a:srgbClr val="0070C0"/>
              </a:solidFill>
              <a:cs typeface="Arial"/>
              <a:sym typeface="Corbel"/>
            </a:endParaRPr>
          </a:p>
          <a:p>
            <a:pPr marR="10160" algn="r" defTabSz="914400">
              <a:buClr>
                <a:srgbClr val="000000"/>
              </a:buClr>
              <a:buFont typeface="Arial"/>
              <a:buNone/>
            </a:pPr>
            <a:endParaRPr lang="en-US" sz="2000" b="1" i="1" kern="0" dirty="0">
              <a:solidFill>
                <a:srgbClr val="0070C0"/>
              </a:solidFill>
              <a:cs typeface="Arial"/>
              <a:sym typeface="Corbel"/>
            </a:endParaRPr>
          </a:p>
          <a:p>
            <a:pPr marR="10160" algn="r" defTabSz="914400">
              <a:buClr>
                <a:srgbClr val="000000"/>
              </a:buClr>
              <a:buFont typeface="Arial"/>
              <a:buNone/>
            </a:pPr>
            <a:endParaRPr lang="en-US" sz="1400" b="1" i="1" kern="0" dirty="0">
              <a:solidFill>
                <a:srgbClr val="0070C0"/>
              </a:solidFill>
              <a:cs typeface="Arial"/>
              <a:sym typeface="Corbel"/>
            </a:endParaRPr>
          </a:p>
          <a:p>
            <a:pPr marR="10160" algn="r" defTabSz="914400">
              <a:buClr>
                <a:srgbClr val="000000"/>
              </a:buClr>
              <a:buFont typeface="Arial"/>
              <a:buNone/>
            </a:pPr>
            <a:endParaRPr lang="en-US" sz="2000" b="1" i="1" kern="0" dirty="0">
              <a:solidFill>
                <a:srgbClr val="0070C0"/>
              </a:solidFill>
              <a:cs typeface="Arial"/>
              <a:sym typeface="Corbel"/>
            </a:endParaRPr>
          </a:p>
          <a:p>
            <a:pPr marR="10160" algn="r" defTabSz="914400">
              <a:buClr>
                <a:srgbClr val="000000"/>
              </a:buClr>
              <a:buFont typeface="Arial"/>
              <a:buNone/>
            </a:pPr>
            <a:endParaRPr lang="en-US" sz="1400" b="1" i="1" kern="0" dirty="0">
              <a:solidFill>
                <a:srgbClr val="0070C0"/>
              </a:solidFill>
              <a:cs typeface="Arial"/>
              <a:sym typeface="Corbel"/>
            </a:endParaRPr>
          </a:p>
          <a:p>
            <a:pPr marR="10160" algn="r" defTabSz="914400">
              <a:buClr>
                <a:srgbClr val="000000"/>
              </a:buClr>
              <a:buFont typeface="Arial"/>
              <a:buNone/>
            </a:pPr>
            <a:endParaRPr lang="en-US" sz="2000" b="1" i="1" kern="0" dirty="0">
              <a:solidFill>
                <a:srgbClr val="0070C0"/>
              </a:solidFill>
              <a:cs typeface="Arial"/>
              <a:sym typeface="Corbel"/>
            </a:endParaRPr>
          </a:p>
          <a:p>
            <a:pPr marR="10160" algn="r" defTabSz="914400">
              <a:buClr>
                <a:srgbClr val="000000"/>
              </a:buClr>
              <a:buFont typeface="Arial"/>
              <a:buNone/>
            </a:pPr>
            <a:endParaRPr lang="en-US" sz="1400" b="1" i="1" kern="0" dirty="0">
              <a:solidFill>
                <a:srgbClr val="0070C0"/>
              </a:solidFill>
              <a:cs typeface="Arial"/>
              <a:sym typeface="Corbel"/>
            </a:endParaRPr>
          </a:p>
          <a:p>
            <a:pPr marR="10160" algn="r" defTabSz="914400">
              <a:buClr>
                <a:srgbClr val="000000"/>
              </a:buClr>
              <a:buFont typeface="Arial"/>
              <a:buNone/>
            </a:pPr>
            <a:r>
              <a:rPr lang="en-US" sz="2000" b="1" i="1" kern="0" dirty="0">
                <a:solidFill>
                  <a:srgbClr val="0070C0"/>
                </a:solidFill>
                <a:cs typeface="Arial"/>
                <a:sym typeface="Corbel"/>
              </a:rPr>
              <a:t>Seed-and-Extend </a:t>
            </a:r>
          </a:p>
          <a:p>
            <a:pPr marR="10160" algn="r" defTabSz="914400">
              <a:buClr>
                <a:srgbClr val="000000"/>
              </a:buClr>
              <a:buFont typeface="Arial"/>
              <a:buNone/>
            </a:pPr>
            <a:r>
              <a:rPr lang="en-US" sz="2000" b="1" i="1" kern="0" dirty="0">
                <a:solidFill>
                  <a:srgbClr val="0070C0"/>
                </a:solidFill>
                <a:cs typeface="Arial"/>
                <a:sym typeface="Corbel"/>
              </a:rPr>
              <a:t>Steps </a:t>
            </a:r>
            <a:r>
              <a:rPr lang="en-US" sz="1600" b="1" i="1" kern="0" dirty="0">
                <a:solidFill>
                  <a:srgbClr val="0070C0"/>
                </a:solidFill>
                <a:cs typeface="Arial"/>
                <a:sym typeface="Corbel"/>
              </a:rPr>
              <a:t>(Online)</a:t>
            </a:r>
            <a:endParaRPr sz="1600" b="1" kern="0" dirty="0">
              <a:solidFill>
                <a:srgbClr val="0070C0"/>
              </a:solidFill>
              <a:cs typeface="Arial"/>
              <a:sym typeface="Arial"/>
            </a:endParaRPr>
          </a:p>
        </p:txBody>
      </p:sp>
      <p:sp>
        <p:nvSpPr>
          <p:cNvPr id="33" name="Google Shape;185;p1">
            <a:extLst>
              <a:ext uri="{FF2B5EF4-FFF2-40B4-BE49-F238E27FC236}">
                <a16:creationId xmlns:a16="http://schemas.microsoft.com/office/drawing/2014/main" id="{48524EBD-7619-8EF0-1983-FD5D3EA60FBB}"/>
              </a:ext>
            </a:extLst>
          </p:cNvPr>
          <p:cNvSpPr/>
          <p:nvPr/>
        </p:nvSpPr>
        <p:spPr>
          <a:xfrm>
            <a:off x="2019103" y="2215219"/>
            <a:ext cx="4864869" cy="548640"/>
          </a:xfrm>
          <a:prstGeom prst="roundRect">
            <a:avLst>
              <a:gd name="adj" fmla="val 16667"/>
            </a:avLst>
          </a:prstGeom>
          <a:solidFill>
            <a:srgbClr val="FEDAE2">
              <a:alpha val="74902"/>
            </a:srgbClr>
          </a:solidFill>
          <a:ln w="25400" cap="flat" cmpd="sng">
            <a:solidFill>
              <a:srgbClr val="002060"/>
            </a:solidFill>
            <a:prstDash val="solid"/>
            <a:round/>
            <a:headEnd type="none" w="sm" len="sm"/>
            <a:tailEnd type="none" w="sm" len="sm"/>
          </a:ln>
        </p:spPr>
        <p:txBody>
          <a:bodyPr spcFirstLastPara="1" wrap="square" lIns="91425" tIns="0" rIns="91425" bIns="0" anchor="ctr" anchorCtr="0">
            <a:noAutofit/>
          </a:bodyPr>
          <a:lstStyle/>
          <a:p>
            <a:pPr algn="ctr" defTabSz="914400">
              <a:buClr>
                <a:srgbClr val="000000"/>
              </a:buClr>
              <a:buFont typeface="Arial"/>
              <a:buNone/>
            </a:pPr>
            <a:r>
              <a:rPr lang="en-US" sz="2000" b="1" kern="0" dirty="0">
                <a:solidFill>
                  <a:srgbClr val="000000"/>
                </a:solidFill>
                <a:ea typeface="Corbel"/>
                <a:cs typeface="Corbel"/>
                <a:sym typeface="Corbel"/>
              </a:rPr>
              <a:t>Indexing</a:t>
            </a:r>
          </a:p>
          <a:p>
            <a:pPr algn="ctr" defTabSz="914400">
              <a:buClr>
                <a:srgbClr val="000000"/>
              </a:buClr>
              <a:buFont typeface="Arial"/>
              <a:buNone/>
            </a:pPr>
            <a:r>
              <a:rPr lang="en-US" sz="1200" kern="0" dirty="0">
                <a:solidFill>
                  <a:srgbClr val="000000"/>
                </a:solidFill>
                <a:cs typeface="Arial"/>
                <a:sym typeface="Corbel"/>
              </a:rPr>
              <a:t>(index the nodes of the graph)</a:t>
            </a:r>
            <a:endParaRPr sz="1200" kern="0" dirty="0">
              <a:solidFill>
                <a:srgbClr val="000000"/>
              </a:solidFill>
              <a:cs typeface="Arial"/>
              <a:sym typeface="Arial"/>
            </a:endParaRPr>
          </a:p>
        </p:txBody>
      </p:sp>
      <p:sp>
        <p:nvSpPr>
          <p:cNvPr id="34" name="Google Shape;186;p1">
            <a:extLst>
              <a:ext uri="{FF2B5EF4-FFF2-40B4-BE49-F238E27FC236}">
                <a16:creationId xmlns:a16="http://schemas.microsoft.com/office/drawing/2014/main" id="{77939F03-3FB2-D210-E08A-D39AC93E0BC3}"/>
              </a:ext>
            </a:extLst>
          </p:cNvPr>
          <p:cNvSpPr/>
          <p:nvPr/>
        </p:nvSpPr>
        <p:spPr>
          <a:xfrm>
            <a:off x="2019103" y="3499913"/>
            <a:ext cx="4864869" cy="548640"/>
          </a:xfrm>
          <a:prstGeom prst="roundRect">
            <a:avLst>
              <a:gd name="adj" fmla="val 16667"/>
            </a:avLst>
          </a:prstGeom>
          <a:solidFill>
            <a:srgbClr val="C8BDF3">
              <a:alpha val="76000"/>
            </a:srgbClr>
          </a:solidFill>
          <a:ln w="25400" cap="flat" cmpd="sng">
            <a:solidFill>
              <a:srgbClr val="002060"/>
            </a:solidFill>
            <a:prstDash val="solid"/>
            <a:round/>
            <a:headEnd type="none" w="sm" len="sm"/>
            <a:tailEnd type="none" w="sm" len="sm"/>
          </a:ln>
        </p:spPr>
        <p:txBody>
          <a:bodyPr spcFirstLastPara="1" wrap="square" lIns="91425" tIns="0" rIns="91425" bIns="0" anchor="ctr" anchorCtr="0">
            <a:noAutofit/>
          </a:bodyPr>
          <a:lstStyle/>
          <a:p>
            <a:pPr algn="ctr" defTabSz="914400">
              <a:buClr>
                <a:srgbClr val="000000"/>
              </a:buClr>
              <a:buFont typeface="Arial"/>
              <a:buNone/>
            </a:pPr>
            <a:r>
              <a:rPr lang="en-US" sz="2000" b="1" kern="0" dirty="0">
                <a:solidFill>
                  <a:srgbClr val="000000"/>
                </a:solidFill>
                <a:ea typeface="Corbel"/>
                <a:cs typeface="Corbel"/>
                <a:sym typeface="Corbel"/>
              </a:rPr>
              <a:t>Seeding</a:t>
            </a:r>
          </a:p>
          <a:p>
            <a:pPr algn="ctr" defTabSz="914400">
              <a:buClr>
                <a:srgbClr val="000000"/>
              </a:buClr>
              <a:buFont typeface="Arial"/>
              <a:buNone/>
            </a:pPr>
            <a:r>
              <a:rPr lang="en-US" sz="1200" kern="0" dirty="0">
                <a:solidFill>
                  <a:srgbClr val="000000"/>
                </a:solidFill>
                <a:cs typeface="Arial"/>
                <a:sym typeface="Corbel"/>
              </a:rPr>
              <a:t>(query the index &amp; find the seed matches)</a:t>
            </a:r>
            <a:endParaRPr sz="1200" kern="0" dirty="0">
              <a:solidFill>
                <a:srgbClr val="000000"/>
              </a:solidFill>
              <a:cs typeface="Arial"/>
              <a:sym typeface="Arial"/>
            </a:endParaRPr>
          </a:p>
        </p:txBody>
      </p:sp>
      <p:sp>
        <p:nvSpPr>
          <p:cNvPr id="35" name="Google Shape;187;p1">
            <a:extLst>
              <a:ext uri="{FF2B5EF4-FFF2-40B4-BE49-F238E27FC236}">
                <a16:creationId xmlns:a16="http://schemas.microsoft.com/office/drawing/2014/main" id="{E759791A-FDE5-1B7C-4EE0-1D3DF6EBB9F3}"/>
              </a:ext>
            </a:extLst>
          </p:cNvPr>
          <p:cNvSpPr/>
          <p:nvPr/>
        </p:nvSpPr>
        <p:spPr>
          <a:xfrm>
            <a:off x="2019103" y="4440148"/>
            <a:ext cx="4864869" cy="548640"/>
          </a:xfrm>
          <a:prstGeom prst="roundRect">
            <a:avLst>
              <a:gd name="adj" fmla="val 16667"/>
            </a:avLst>
          </a:prstGeom>
          <a:solidFill>
            <a:srgbClr val="5B9BD5">
              <a:lumMod val="60000"/>
              <a:lumOff val="40000"/>
              <a:alpha val="76000"/>
            </a:srgbClr>
          </a:solidFill>
          <a:ln w="25400" cap="flat" cmpd="sng">
            <a:solidFill>
              <a:srgbClr val="002060"/>
            </a:solidFill>
            <a:prstDash val="solid"/>
            <a:round/>
            <a:headEnd type="none" w="sm" len="sm"/>
            <a:tailEnd type="none" w="sm" len="sm"/>
          </a:ln>
        </p:spPr>
        <p:txBody>
          <a:bodyPr spcFirstLastPara="1" wrap="square" lIns="91425" tIns="0" rIns="91425"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ea typeface="Corbel"/>
                <a:cs typeface="Corbel"/>
                <a:sym typeface="Corbel"/>
              </a:rPr>
              <a:t>Filtering/Chaining/Clustering</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1200" kern="0" noProof="0" dirty="0">
                <a:solidFill>
                  <a:srgbClr val="000000"/>
                </a:solidFill>
                <a:cs typeface="Arial"/>
                <a:sym typeface="Corbel"/>
              </a:rPr>
              <a:t>(filter out </a:t>
            </a:r>
            <a:r>
              <a:rPr lang="en-US" sz="1200" kern="0" dirty="0">
                <a:solidFill>
                  <a:srgbClr val="000000"/>
                </a:solidFill>
                <a:cs typeface="Arial"/>
                <a:sym typeface="Corbel"/>
              </a:rPr>
              <a:t>dissimilar query read and subgraph pairs</a:t>
            </a:r>
            <a:r>
              <a:rPr lang="en-US" sz="1200" kern="0" noProof="0" dirty="0">
                <a:solidFill>
                  <a:srgbClr val="000000"/>
                </a:solidFill>
                <a:cs typeface="Arial"/>
                <a:sym typeface="Corbel"/>
              </a:rPr>
              <a:t>)</a:t>
            </a:r>
            <a:endParaRPr kumimoji="0" sz="1200" i="0" u="none" strike="noStrike" kern="0" cap="none" spc="0" normalizeH="0" baseline="0" noProof="0" dirty="0">
              <a:ln>
                <a:noFill/>
              </a:ln>
              <a:solidFill>
                <a:srgbClr val="000000"/>
              </a:solidFill>
              <a:effectLst/>
              <a:uLnTx/>
              <a:uFillTx/>
              <a:cs typeface="Arial"/>
              <a:sym typeface="Arial"/>
            </a:endParaRPr>
          </a:p>
        </p:txBody>
      </p:sp>
      <p:sp>
        <p:nvSpPr>
          <p:cNvPr id="36" name="Google Shape;188;p1">
            <a:extLst>
              <a:ext uri="{FF2B5EF4-FFF2-40B4-BE49-F238E27FC236}">
                <a16:creationId xmlns:a16="http://schemas.microsoft.com/office/drawing/2014/main" id="{D2B2D143-3504-34AE-EB82-D6E4561B7781}"/>
              </a:ext>
            </a:extLst>
          </p:cNvPr>
          <p:cNvSpPr/>
          <p:nvPr/>
        </p:nvSpPr>
        <p:spPr>
          <a:xfrm>
            <a:off x="2019103" y="5367707"/>
            <a:ext cx="4864869" cy="548640"/>
          </a:xfrm>
          <a:prstGeom prst="roundRect">
            <a:avLst>
              <a:gd name="adj" fmla="val 16667"/>
            </a:avLst>
          </a:prstGeom>
          <a:solidFill>
            <a:srgbClr val="70AD47">
              <a:lumMod val="60000"/>
              <a:lumOff val="40000"/>
              <a:alpha val="76000"/>
            </a:srgbClr>
          </a:solidFill>
          <a:ln w="25400" cap="flat" cmpd="sng">
            <a:solidFill>
              <a:srgbClr val="002060"/>
            </a:solidFill>
            <a:prstDash val="solid"/>
            <a:round/>
            <a:headEnd type="none" w="sm" len="sm"/>
            <a:tailEnd type="none" w="sm" len="sm"/>
          </a:ln>
        </p:spPr>
        <p:txBody>
          <a:bodyPr spcFirstLastPara="1" wrap="square" lIns="91425" tIns="0" rIns="91425" bIns="0" anchor="ctr" anchorCtr="0">
            <a:noAutofit/>
          </a:bodyPr>
          <a:lstStyle/>
          <a:p>
            <a:pPr marL="0" marR="0" lvl="0" indent="0" algn="ctr" defTabSz="914400" eaLnBrk="1" fontAlgn="auto" latinLnBrk="0" hangingPunct="1">
              <a:lnSpc>
                <a:spcPct val="100000"/>
              </a:lnSpc>
              <a:spcBef>
                <a:spcPts val="0"/>
              </a:spcBef>
              <a:spcAft>
                <a:spcPts val="0"/>
              </a:spcAft>
              <a:buClr>
                <a:srgbClr val="F2F2F2"/>
              </a:buClr>
              <a:buSzPts val="2200"/>
              <a:buFont typeface="Corbel"/>
              <a:buNone/>
              <a:tabLst/>
              <a:defRPr/>
            </a:pPr>
            <a:r>
              <a:rPr kumimoji="0" lang="en-US" sz="2000" b="1" i="0" u="none" strike="noStrike" kern="0" cap="none" spc="0" normalizeH="0" baseline="0" noProof="0" dirty="0">
                <a:ln>
                  <a:noFill/>
                </a:ln>
                <a:solidFill>
                  <a:srgbClr val="000000"/>
                </a:solidFill>
                <a:effectLst/>
                <a:uLnTx/>
                <a:uFillTx/>
                <a:ea typeface="Corbel"/>
                <a:cs typeface="Corbel"/>
                <a:sym typeface="Corbel"/>
              </a:rPr>
              <a:t>S2G Alignment</a:t>
            </a:r>
          </a:p>
          <a:p>
            <a:pPr marL="0" marR="0" lvl="0" indent="0" algn="ctr" defTabSz="914400" eaLnBrk="1" fontAlgn="auto" latinLnBrk="0" hangingPunct="1">
              <a:lnSpc>
                <a:spcPct val="100000"/>
              </a:lnSpc>
              <a:spcBef>
                <a:spcPts val="0"/>
              </a:spcBef>
              <a:spcAft>
                <a:spcPts val="0"/>
              </a:spcAft>
              <a:buClr>
                <a:srgbClr val="F2F2F2"/>
              </a:buClr>
              <a:buSzPts val="2200"/>
              <a:buFont typeface="Corbel"/>
              <a:buNone/>
              <a:tabLst/>
              <a:defRPr/>
            </a:pPr>
            <a:r>
              <a:rPr lang="en-US" sz="1200" kern="0" dirty="0">
                <a:solidFill>
                  <a:srgbClr val="000000"/>
                </a:solidFill>
                <a:ea typeface="Corbel"/>
                <a:cs typeface="Corbel"/>
                <a:sym typeface="Corbel"/>
              </a:rPr>
              <a:t>(perform distance/score calculation &amp; traceback)</a:t>
            </a:r>
            <a:endParaRPr kumimoji="0" lang="en-US" sz="1200" i="0" u="none" strike="noStrike" kern="0" cap="none" spc="0" normalizeH="0" baseline="0" noProof="0" dirty="0">
              <a:ln>
                <a:noFill/>
              </a:ln>
              <a:solidFill>
                <a:srgbClr val="000000"/>
              </a:solidFill>
              <a:effectLst/>
              <a:uLnTx/>
              <a:uFillTx/>
              <a:ea typeface="Corbel"/>
              <a:cs typeface="Corbel"/>
              <a:sym typeface="Corbel"/>
            </a:endParaRPr>
          </a:p>
        </p:txBody>
      </p:sp>
      <p:sp>
        <p:nvSpPr>
          <p:cNvPr id="37" name="Google Shape;190;p1">
            <a:extLst>
              <a:ext uri="{FF2B5EF4-FFF2-40B4-BE49-F238E27FC236}">
                <a16:creationId xmlns:a16="http://schemas.microsoft.com/office/drawing/2014/main" id="{4F1B8C1E-920B-971F-AE6D-850F7C3E29E8}"/>
              </a:ext>
            </a:extLst>
          </p:cNvPr>
          <p:cNvSpPr txBox="1"/>
          <p:nvPr/>
        </p:nvSpPr>
        <p:spPr>
          <a:xfrm>
            <a:off x="10160" y="1107550"/>
            <a:ext cx="1732609" cy="1228720"/>
          </a:xfrm>
          <a:prstGeom prst="rect">
            <a:avLst/>
          </a:prstGeom>
          <a:noFill/>
          <a:ln>
            <a:noFill/>
          </a:ln>
        </p:spPr>
        <p:txBody>
          <a:bodyPr spcFirstLastPara="1" wrap="square" lIns="91425" tIns="45700" rIns="91425" bIns="45700" anchor="t" anchorCtr="0">
            <a:noAutofit/>
          </a:bodyPr>
          <a:lstStyle/>
          <a:p>
            <a:pPr marR="10160" algn="r" defTabSz="914400">
              <a:buClr>
                <a:srgbClr val="000000"/>
              </a:buClr>
              <a:buFont typeface="Arial"/>
              <a:buNone/>
            </a:pPr>
            <a:r>
              <a:rPr lang="en-US" sz="1700" i="1" kern="0" dirty="0">
                <a:solidFill>
                  <a:srgbClr val="000000"/>
                </a:solidFill>
                <a:ea typeface="Corbel"/>
                <a:cs typeface="Corbel"/>
                <a:sym typeface="Corbel"/>
              </a:rPr>
              <a:t>Linear reference genome</a:t>
            </a:r>
          </a:p>
          <a:p>
            <a:pPr marR="10160" algn="r" defTabSz="914400">
              <a:buClr>
                <a:srgbClr val="000000"/>
              </a:buClr>
              <a:buFont typeface="Arial"/>
              <a:buNone/>
            </a:pPr>
            <a:endParaRPr lang="en-US" sz="1000" i="1" kern="0" dirty="0">
              <a:solidFill>
                <a:srgbClr val="000000"/>
              </a:solidFill>
              <a:cs typeface="Arial"/>
              <a:sym typeface="Corbel"/>
            </a:endParaRPr>
          </a:p>
          <a:p>
            <a:pPr marR="10160" algn="r" defTabSz="914400">
              <a:buClr>
                <a:srgbClr val="000000"/>
              </a:buClr>
              <a:buFont typeface="Arial"/>
              <a:buNone/>
            </a:pPr>
            <a:r>
              <a:rPr lang="en-US" sz="1700" i="1" kern="0" dirty="0">
                <a:solidFill>
                  <a:srgbClr val="000000"/>
                </a:solidFill>
                <a:cs typeface="Arial"/>
                <a:sym typeface="Corbel"/>
              </a:rPr>
              <a:t>Known genetic variations</a:t>
            </a:r>
            <a:endParaRPr sz="1700" kern="0" dirty="0">
              <a:solidFill>
                <a:srgbClr val="000000"/>
              </a:solidFill>
              <a:cs typeface="Arial"/>
              <a:sym typeface="Arial"/>
            </a:endParaRPr>
          </a:p>
        </p:txBody>
      </p:sp>
      <p:cxnSp>
        <p:nvCxnSpPr>
          <p:cNvPr id="38" name="Google Shape;195;p1">
            <a:extLst>
              <a:ext uri="{FF2B5EF4-FFF2-40B4-BE49-F238E27FC236}">
                <a16:creationId xmlns:a16="http://schemas.microsoft.com/office/drawing/2014/main" id="{008F37E1-D060-43A4-A765-28509A31947F}"/>
              </a:ext>
            </a:extLst>
          </p:cNvPr>
          <p:cNvCxnSpPr/>
          <p:nvPr/>
        </p:nvCxnSpPr>
        <p:spPr>
          <a:xfrm>
            <a:off x="1691969" y="3790852"/>
            <a:ext cx="321924" cy="0"/>
          </a:xfrm>
          <a:prstGeom prst="straightConnector1">
            <a:avLst/>
          </a:prstGeom>
          <a:noFill/>
          <a:ln w="28575" cap="flat" cmpd="sng">
            <a:solidFill>
              <a:srgbClr val="002060"/>
            </a:solidFill>
            <a:prstDash val="solid"/>
            <a:miter lim="800000"/>
            <a:headEnd type="none" w="sm" len="sm"/>
            <a:tailEnd type="triangle" w="lg" len="lg"/>
          </a:ln>
        </p:spPr>
      </p:cxnSp>
      <p:sp>
        <p:nvSpPr>
          <p:cNvPr id="39" name="Google Shape;196;p1">
            <a:extLst>
              <a:ext uri="{FF2B5EF4-FFF2-40B4-BE49-F238E27FC236}">
                <a16:creationId xmlns:a16="http://schemas.microsoft.com/office/drawing/2014/main" id="{979509B3-0A33-DC37-58CE-0B4101D76A26}"/>
              </a:ext>
            </a:extLst>
          </p:cNvPr>
          <p:cNvSpPr txBox="1"/>
          <p:nvPr/>
        </p:nvSpPr>
        <p:spPr>
          <a:xfrm>
            <a:off x="-20320" y="3354201"/>
            <a:ext cx="1762877" cy="845855"/>
          </a:xfrm>
          <a:prstGeom prst="rect">
            <a:avLst/>
          </a:prstGeom>
          <a:noFill/>
          <a:ln>
            <a:noFill/>
          </a:ln>
        </p:spPr>
        <p:txBody>
          <a:bodyPr spcFirstLastPara="1" wrap="square" lIns="91425" tIns="45700" rIns="91425" bIns="45700" anchor="t" anchorCtr="0">
            <a:noAutofit/>
          </a:bodyPr>
          <a:lstStyle/>
          <a:p>
            <a:pPr marR="10160" algn="r" defTabSz="914400">
              <a:buClr>
                <a:srgbClr val="000000"/>
              </a:buClr>
              <a:buFont typeface="Arial"/>
              <a:buNone/>
            </a:pPr>
            <a:r>
              <a:rPr lang="en-US" sz="1700" i="1" kern="0" dirty="0">
                <a:solidFill>
                  <a:srgbClr val="000000"/>
                </a:solidFill>
                <a:ea typeface="Corbel"/>
                <a:cs typeface="Corbel"/>
                <a:sym typeface="Corbel"/>
              </a:rPr>
              <a:t>Reads from sequenced </a:t>
            </a:r>
          </a:p>
          <a:p>
            <a:pPr marR="10160" algn="r" defTabSz="914400">
              <a:buClr>
                <a:srgbClr val="000000"/>
              </a:buClr>
              <a:buFont typeface="Arial"/>
              <a:buNone/>
            </a:pPr>
            <a:r>
              <a:rPr lang="en-US" sz="1700" i="1" kern="0" dirty="0">
                <a:solidFill>
                  <a:srgbClr val="000000"/>
                </a:solidFill>
                <a:ea typeface="Corbel"/>
                <a:cs typeface="Corbel"/>
                <a:sym typeface="Corbel"/>
              </a:rPr>
              <a:t>genome</a:t>
            </a:r>
            <a:endParaRPr lang="en-US" sz="1700" kern="0" dirty="0">
              <a:solidFill>
                <a:srgbClr val="000000"/>
              </a:solidFill>
              <a:cs typeface="Arial"/>
              <a:sym typeface="Arial"/>
            </a:endParaRPr>
          </a:p>
        </p:txBody>
      </p:sp>
      <p:sp>
        <p:nvSpPr>
          <p:cNvPr id="40" name="Google Shape;201;p1">
            <a:extLst>
              <a:ext uri="{FF2B5EF4-FFF2-40B4-BE49-F238E27FC236}">
                <a16:creationId xmlns:a16="http://schemas.microsoft.com/office/drawing/2014/main" id="{F321AADE-9566-7B9C-223B-E52B51CCA068}"/>
              </a:ext>
            </a:extLst>
          </p:cNvPr>
          <p:cNvSpPr/>
          <p:nvPr/>
        </p:nvSpPr>
        <p:spPr>
          <a:xfrm>
            <a:off x="2075054" y="1995686"/>
            <a:ext cx="457200" cy="432000"/>
          </a:xfrm>
          <a:prstGeom prst="ellipse">
            <a:avLst/>
          </a:prstGeom>
          <a:solidFill>
            <a:srgbClr val="000000"/>
          </a:solidFill>
          <a:ln>
            <a:noFill/>
          </a:ln>
        </p:spPr>
        <p:txBody>
          <a:bodyPr spcFirstLastPara="1" wrap="square" lIns="0" tIns="0" rIns="0" bIns="360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0.2</a:t>
            </a:r>
            <a:endParaRPr kumimoji="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202;p1">
            <a:extLst>
              <a:ext uri="{FF2B5EF4-FFF2-40B4-BE49-F238E27FC236}">
                <a16:creationId xmlns:a16="http://schemas.microsoft.com/office/drawing/2014/main" id="{F1A09CB7-912C-1984-C747-C17CC5F3C1B1}"/>
              </a:ext>
            </a:extLst>
          </p:cNvPr>
          <p:cNvSpPr/>
          <p:nvPr/>
        </p:nvSpPr>
        <p:spPr>
          <a:xfrm>
            <a:off x="2075052" y="3284342"/>
            <a:ext cx="457200" cy="432000"/>
          </a:xfrm>
          <a:prstGeom prst="ellipse">
            <a:avLst/>
          </a:prstGeom>
          <a:solidFill>
            <a:srgbClr val="000000"/>
          </a:solidFill>
          <a:ln>
            <a:noFill/>
          </a:ln>
        </p:spPr>
        <p:txBody>
          <a:bodyPr spcFirstLastPara="1" wrap="square" lIns="0" tIns="0" rIns="0" bIns="360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1</a:t>
            </a:r>
            <a:endParaRPr kumimoji="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203;p1">
            <a:extLst>
              <a:ext uri="{FF2B5EF4-FFF2-40B4-BE49-F238E27FC236}">
                <a16:creationId xmlns:a16="http://schemas.microsoft.com/office/drawing/2014/main" id="{3D5800A0-1A6A-61E3-2360-B9A82386ACB0}"/>
              </a:ext>
            </a:extLst>
          </p:cNvPr>
          <p:cNvSpPr/>
          <p:nvPr/>
        </p:nvSpPr>
        <p:spPr>
          <a:xfrm>
            <a:off x="2075054" y="4224148"/>
            <a:ext cx="457200" cy="432000"/>
          </a:xfrm>
          <a:prstGeom prst="ellipse">
            <a:avLst/>
          </a:prstGeom>
          <a:solidFill>
            <a:srgbClr val="000000"/>
          </a:solidFill>
          <a:ln>
            <a:noFill/>
          </a:ln>
        </p:spPr>
        <p:txBody>
          <a:bodyPr spcFirstLastPara="1" wrap="square" lIns="0" tIns="0" rIns="0" bIns="360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2</a:t>
            </a:r>
            <a:endParaRPr kumimoji="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204;p1">
            <a:extLst>
              <a:ext uri="{FF2B5EF4-FFF2-40B4-BE49-F238E27FC236}">
                <a16:creationId xmlns:a16="http://schemas.microsoft.com/office/drawing/2014/main" id="{716BAAF5-ABAF-DB9A-71C1-D6C30F003F29}"/>
              </a:ext>
            </a:extLst>
          </p:cNvPr>
          <p:cNvSpPr/>
          <p:nvPr/>
        </p:nvSpPr>
        <p:spPr>
          <a:xfrm>
            <a:off x="2075052" y="5151707"/>
            <a:ext cx="457200" cy="432000"/>
          </a:xfrm>
          <a:prstGeom prst="ellipse">
            <a:avLst/>
          </a:prstGeom>
          <a:solidFill>
            <a:srgbClr val="000000"/>
          </a:solidFill>
          <a:ln>
            <a:noFill/>
          </a:ln>
        </p:spPr>
        <p:txBody>
          <a:bodyPr spcFirstLastPara="1" wrap="square" lIns="0" tIns="0" rIns="0" bIns="360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3</a:t>
            </a:r>
            <a:endParaRPr kumimoji="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85;p1">
            <a:extLst>
              <a:ext uri="{FF2B5EF4-FFF2-40B4-BE49-F238E27FC236}">
                <a16:creationId xmlns:a16="http://schemas.microsoft.com/office/drawing/2014/main" id="{D888FDB5-ED34-E689-A8C0-F0858D5807AB}"/>
              </a:ext>
            </a:extLst>
          </p:cNvPr>
          <p:cNvSpPr/>
          <p:nvPr/>
        </p:nvSpPr>
        <p:spPr>
          <a:xfrm>
            <a:off x="2013892" y="1288644"/>
            <a:ext cx="4864869" cy="548640"/>
          </a:xfrm>
          <a:prstGeom prst="roundRect">
            <a:avLst>
              <a:gd name="adj" fmla="val 16667"/>
            </a:avLst>
          </a:prstGeom>
          <a:solidFill>
            <a:srgbClr val="FFC000">
              <a:lumMod val="40000"/>
              <a:lumOff val="60000"/>
              <a:alpha val="76000"/>
            </a:srgbClr>
          </a:solidFill>
          <a:ln w="25400" cap="flat" cmpd="sng">
            <a:solidFill>
              <a:srgbClr val="002060"/>
            </a:solidFill>
            <a:prstDash val="solid"/>
            <a:round/>
            <a:headEnd type="none" w="sm" len="sm"/>
            <a:tailEnd type="none" w="sm" len="sm"/>
          </a:ln>
        </p:spPr>
        <p:txBody>
          <a:bodyPr spcFirstLastPara="1" wrap="square" lIns="91425" tIns="0" rIns="91425"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ea typeface="Corbel"/>
                <a:cs typeface="Corbel"/>
                <a:sym typeface="Corbel"/>
              </a:rPr>
              <a:t>Genome Graph Construction</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1200" kern="0" dirty="0">
                <a:solidFill>
                  <a:srgbClr val="000000"/>
                </a:solidFill>
                <a:cs typeface="Arial"/>
                <a:sym typeface="Corbel"/>
              </a:rPr>
              <a:t>(construct the graph using a linear reference genome and variations)</a:t>
            </a:r>
            <a:endParaRPr kumimoji="0" sz="1200" i="0" u="none" strike="noStrike" kern="0" cap="none" spc="0" normalizeH="0" baseline="0" noProof="0" dirty="0">
              <a:ln>
                <a:noFill/>
              </a:ln>
              <a:solidFill>
                <a:srgbClr val="000000"/>
              </a:solidFill>
              <a:effectLst/>
              <a:uLnTx/>
              <a:uFillTx/>
              <a:cs typeface="Arial"/>
              <a:sym typeface="Arial"/>
            </a:endParaRPr>
          </a:p>
        </p:txBody>
      </p:sp>
      <p:cxnSp>
        <p:nvCxnSpPr>
          <p:cNvPr id="45" name="Google Shape;197;p1">
            <a:extLst>
              <a:ext uri="{FF2B5EF4-FFF2-40B4-BE49-F238E27FC236}">
                <a16:creationId xmlns:a16="http://schemas.microsoft.com/office/drawing/2014/main" id="{73A0E636-049E-07D7-BF80-F8C0ED1BF901}"/>
              </a:ext>
            </a:extLst>
          </p:cNvPr>
          <p:cNvCxnSpPr/>
          <p:nvPr/>
        </p:nvCxnSpPr>
        <p:spPr>
          <a:xfrm>
            <a:off x="4299893" y="1829648"/>
            <a:ext cx="0" cy="382038"/>
          </a:xfrm>
          <a:prstGeom prst="straightConnector1">
            <a:avLst/>
          </a:prstGeom>
          <a:noFill/>
          <a:ln w="28575" cap="flat" cmpd="sng">
            <a:solidFill>
              <a:srgbClr val="000000"/>
            </a:solidFill>
            <a:prstDash val="solid"/>
            <a:miter lim="800000"/>
            <a:headEnd type="none" w="sm" len="sm"/>
            <a:tailEnd type="triangle" w="lg" len="lg"/>
          </a:ln>
        </p:spPr>
      </p:cxnSp>
      <p:sp>
        <p:nvSpPr>
          <p:cNvPr id="46" name="Google Shape;201;p1">
            <a:extLst>
              <a:ext uri="{FF2B5EF4-FFF2-40B4-BE49-F238E27FC236}">
                <a16:creationId xmlns:a16="http://schemas.microsoft.com/office/drawing/2014/main" id="{3373EA4E-1D73-AF6D-1619-80ACDF08071A}"/>
              </a:ext>
            </a:extLst>
          </p:cNvPr>
          <p:cNvSpPr/>
          <p:nvPr/>
        </p:nvSpPr>
        <p:spPr>
          <a:xfrm>
            <a:off x="2069841" y="1069111"/>
            <a:ext cx="457200" cy="432000"/>
          </a:xfrm>
          <a:prstGeom prst="ellipse">
            <a:avLst/>
          </a:prstGeom>
          <a:solidFill>
            <a:srgbClr val="000000"/>
          </a:solidFill>
          <a:ln>
            <a:noFill/>
          </a:ln>
        </p:spPr>
        <p:txBody>
          <a:bodyPr spcFirstLastPara="1" wrap="square" lIns="0" tIns="0" rIns="0" bIns="360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0.1</a:t>
            </a:r>
            <a:endParaRPr kumimoji="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cxnSp>
        <p:nvCxnSpPr>
          <p:cNvPr id="47" name="Google Shape;189;p1">
            <a:extLst>
              <a:ext uri="{FF2B5EF4-FFF2-40B4-BE49-F238E27FC236}">
                <a16:creationId xmlns:a16="http://schemas.microsoft.com/office/drawing/2014/main" id="{995463F1-3925-7A9E-ECC7-0874C17B56A2}"/>
              </a:ext>
            </a:extLst>
          </p:cNvPr>
          <p:cNvCxnSpPr>
            <a:cxnSpLocks/>
          </p:cNvCxnSpPr>
          <p:nvPr/>
        </p:nvCxnSpPr>
        <p:spPr>
          <a:xfrm flipV="1">
            <a:off x="1691969" y="1683999"/>
            <a:ext cx="329544" cy="192412"/>
          </a:xfrm>
          <a:prstGeom prst="straightConnector1">
            <a:avLst/>
          </a:prstGeom>
          <a:noFill/>
          <a:ln w="28575" cap="flat" cmpd="sng">
            <a:solidFill>
              <a:srgbClr val="000000"/>
            </a:solidFill>
            <a:prstDash val="solid"/>
            <a:miter lim="800000"/>
            <a:headEnd type="none" w="sm" len="sm"/>
            <a:tailEnd type="triangle" w="lg" len="lg"/>
          </a:ln>
        </p:spPr>
      </p:cxnSp>
      <p:cxnSp>
        <p:nvCxnSpPr>
          <p:cNvPr id="48" name="Google Shape;189;p1">
            <a:extLst>
              <a:ext uri="{FF2B5EF4-FFF2-40B4-BE49-F238E27FC236}">
                <a16:creationId xmlns:a16="http://schemas.microsoft.com/office/drawing/2014/main" id="{4F1BD472-DB75-35D4-75F2-74D5A344CFC5}"/>
              </a:ext>
            </a:extLst>
          </p:cNvPr>
          <p:cNvCxnSpPr>
            <a:cxnSpLocks/>
          </p:cNvCxnSpPr>
          <p:nvPr/>
        </p:nvCxnSpPr>
        <p:spPr>
          <a:xfrm>
            <a:off x="1691969" y="1432189"/>
            <a:ext cx="329431" cy="68421"/>
          </a:xfrm>
          <a:prstGeom prst="straightConnector1">
            <a:avLst/>
          </a:prstGeom>
          <a:noFill/>
          <a:ln w="28575" cap="flat" cmpd="sng">
            <a:solidFill>
              <a:srgbClr val="000000"/>
            </a:solidFill>
            <a:prstDash val="solid"/>
            <a:miter lim="800000"/>
            <a:headEnd type="none" w="sm" len="sm"/>
            <a:tailEnd type="triangle" w="lg" len="lg"/>
          </a:ln>
        </p:spPr>
      </p:cxnSp>
      <p:sp>
        <p:nvSpPr>
          <p:cNvPr id="49" name="Google Shape;190;p1">
            <a:extLst>
              <a:ext uri="{FF2B5EF4-FFF2-40B4-BE49-F238E27FC236}">
                <a16:creationId xmlns:a16="http://schemas.microsoft.com/office/drawing/2014/main" id="{63369917-D1E2-2C28-3DFB-EBD979712A2E}"/>
              </a:ext>
            </a:extLst>
          </p:cNvPr>
          <p:cNvSpPr txBox="1"/>
          <p:nvPr/>
        </p:nvSpPr>
        <p:spPr>
          <a:xfrm>
            <a:off x="4360853" y="1830478"/>
            <a:ext cx="1917913" cy="394842"/>
          </a:xfrm>
          <a:prstGeom prst="rect">
            <a:avLst/>
          </a:prstGeom>
          <a:noFill/>
          <a:ln>
            <a:noFill/>
          </a:ln>
        </p:spPr>
        <p:txBody>
          <a:bodyPr spcFirstLastPara="1" wrap="square" lIns="91425" tIns="45700" rIns="91425" bIns="45700" anchor="t" anchorCtr="0">
            <a:noAutofit/>
          </a:bodyPr>
          <a:lstStyle/>
          <a:p>
            <a:pPr marR="10160" defTabSz="914400">
              <a:buClr>
                <a:srgbClr val="000000"/>
              </a:buClr>
              <a:buFont typeface="Arial"/>
              <a:buNone/>
            </a:pPr>
            <a:r>
              <a:rPr lang="en-US" sz="1700" i="1" kern="0" dirty="0">
                <a:solidFill>
                  <a:srgbClr val="000000"/>
                </a:solidFill>
                <a:ea typeface="Corbel"/>
                <a:cs typeface="Corbel"/>
                <a:sym typeface="Corbel"/>
              </a:rPr>
              <a:t>Genome graph</a:t>
            </a:r>
            <a:endParaRPr sz="1700" kern="0" dirty="0">
              <a:solidFill>
                <a:srgbClr val="000000"/>
              </a:solidFill>
              <a:cs typeface="Arial"/>
              <a:sym typeface="Arial"/>
            </a:endParaRPr>
          </a:p>
        </p:txBody>
      </p:sp>
      <p:cxnSp>
        <p:nvCxnSpPr>
          <p:cNvPr id="50" name="Google Shape;197;p1">
            <a:extLst>
              <a:ext uri="{FF2B5EF4-FFF2-40B4-BE49-F238E27FC236}">
                <a16:creationId xmlns:a16="http://schemas.microsoft.com/office/drawing/2014/main" id="{E94A7630-EB53-B1F6-EB1C-96CF9E650232}"/>
              </a:ext>
            </a:extLst>
          </p:cNvPr>
          <p:cNvCxnSpPr>
            <a:cxnSpLocks/>
          </p:cNvCxnSpPr>
          <p:nvPr/>
        </p:nvCxnSpPr>
        <p:spPr>
          <a:xfrm flipH="1">
            <a:off x="4295973" y="2770405"/>
            <a:ext cx="3920" cy="729508"/>
          </a:xfrm>
          <a:prstGeom prst="straightConnector1">
            <a:avLst/>
          </a:prstGeom>
          <a:noFill/>
          <a:ln w="28575" cap="flat" cmpd="sng">
            <a:solidFill>
              <a:srgbClr val="000000"/>
            </a:solidFill>
            <a:prstDash val="solid"/>
            <a:miter lim="800000"/>
            <a:headEnd type="none" w="sm" len="sm"/>
            <a:tailEnd type="triangle" w="lg" len="lg"/>
          </a:ln>
        </p:spPr>
      </p:cxnSp>
      <p:sp>
        <p:nvSpPr>
          <p:cNvPr id="51" name="Google Shape;190;p1">
            <a:extLst>
              <a:ext uri="{FF2B5EF4-FFF2-40B4-BE49-F238E27FC236}">
                <a16:creationId xmlns:a16="http://schemas.microsoft.com/office/drawing/2014/main" id="{91EB97D1-B610-698D-4FC9-69EC989F5B21}"/>
              </a:ext>
            </a:extLst>
          </p:cNvPr>
          <p:cNvSpPr txBox="1"/>
          <p:nvPr/>
        </p:nvSpPr>
        <p:spPr>
          <a:xfrm>
            <a:off x="4360853" y="2801715"/>
            <a:ext cx="4010987" cy="419230"/>
          </a:xfrm>
          <a:prstGeom prst="rect">
            <a:avLst/>
          </a:prstGeom>
          <a:noFill/>
          <a:ln>
            <a:noFill/>
          </a:ln>
        </p:spPr>
        <p:txBody>
          <a:bodyPr spcFirstLastPara="1" wrap="square" lIns="91425" tIns="45700" rIns="91425" bIns="45700" anchor="t" anchorCtr="0">
            <a:noAutofit/>
          </a:bodyPr>
          <a:lstStyle/>
          <a:p>
            <a:pPr marR="10160" defTabSz="914400">
              <a:buClr>
                <a:srgbClr val="000000"/>
              </a:buClr>
              <a:buFont typeface="Arial"/>
              <a:buNone/>
            </a:pPr>
            <a:r>
              <a:rPr lang="en-US" sz="1700" i="1" kern="0" dirty="0">
                <a:solidFill>
                  <a:srgbClr val="000000"/>
                </a:solidFill>
                <a:ea typeface="Corbel"/>
                <a:cs typeface="Corbel"/>
                <a:sym typeface="Corbel"/>
              </a:rPr>
              <a:t>Hash-table-based index (of graph nodes)</a:t>
            </a:r>
            <a:endParaRPr sz="1700" kern="0" dirty="0">
              <a:solidFill>
                <a:srgbClr val="000000"/>
              </a:solidFill>
              <a:cs typeface="Arial"/>
              <a:sym typeface="Arial"/>
            </a:endParaRPr>
          </a:p>
        </p:txBody>
      </p:sp>
      <p:cxnSp>
        <p:nvCxnSpPr>
          <p:cNvPr id="52" name="Google Shape;197;p1">
            <a:extLst>
              <a:ext uri="{FF2B5EF4-FFF2-40B4-BE49-F238E27FC236}">
                <a16:creationId xmlns:a16="http://schemas.microsoft.com/office/drawing/2014/main" id="{3BC4424D-0445-84C8-7861-83D7D0F09E96}"/>
              </a:ext>
            </a:extLst>
          </p:cNvPr>
          <p:cNvCxnSpPr/>
          <p:nvPr/>
        </p:nvCxnSpPr>
        <p:spPr>
          <a:xfrm>
            <a:off x="4299893" y="4063517"/>
            <a:ext cx="0" cy="382038"/>
          </a:xfrm>
          <a:prstGeom prst="straightConnector1">
            <a:avLst/>
          </a:prstGeom>
          <a:noFill/>
          <a:ln w="28575" cap="flat" cmpd="sng">
            <a:solidFill>
              <a:srgbClr val="000000"/>
            </a:solidFill>
            <a:prstDash val="solid"/>
            <a:miter lim="800000"/>
            <a:headEnd type="none" w="sm" len="sm"/>
            <a:tailEnd type="triangle" w="lg" len="lg"/>
          </a:ln>
        </p:spPr>
      </p:cxnSp>
      <p:sp>
        <p:nvSpPr>
          <p:cNvPr id="53" name="Google Shape;190;p1">
            <a:extLst>
              <a:ext uri="{FF2B5EF4-FFF2-40B4-BE49-F238E27FC236}">
                <a16:creationId xmlns:a16="http://schemas.microsoft.com/office/drawing/2014/main" id="{82B7C302-6B96-3186-54FA-064EED9659A5}"/>
              </a:ext>
            </a:extLst>
          </p:cNvPr>
          <p:cNvSpPr txBox="1"/>
          <p:nvPr/>
        </p:nvSpPr>
        <p:spPr>
          <a:xfrm>
            <a:off x="4360853" y="4064347"/>
            <a:ext cx="4010987" cy="394842"/>
          </a:xfrm>
          <a:prstGeom prst="rect">
            <a:avLst/>
          </a:prstGeom>
          <a:noFill/>
          <a:ln>
            <a:noFill/>
          </a:ln>
        </p:spPr>
        <p:txBody>
          <a:bodyPr spcFirstLastPara="1" wrap="square" lIns="91425" tIns="45700" rIns="91425" bIns="45700" anchor="t" anchorCtr="0">
            <a:noAutofit/>
          </a:bodyPr>
          <a:lstStyle/>
          <a:p>
            <a:pPr marR="10160" defTabSz="914400">
              <a:buClr>
                <a:srgbClr val="000000"/>
              </a:buClr>
              <a:buFont typeface="Arial"/>
              <a:buNone/>
            </a:pPr>
            <a:r>
              <a:rPr lang="en-US" sz="1700" i="1" kern="0" dirty="0">
                <a:solidFill>
                  <a:srgbClr val="000000"/>
                </a:solidFill>
                <a:ea typeface="Corbel"/>
                <a:cs typeface="Corbel"/>
                <a:sym typeface="Corbel"/>
              </a:rPr>
              <a:t>Candidate mapping locations (subgraphs)</a:t>
            </a:r>
            <a:endParaRPr sz="1700" kern="0" dirty="0">
              <a:solidFill>
                <a:srgbClr val="000000"/>
              </a:solidFill>
              <a:cs typeface="Arial"/>
              <a:sym typeface="Arial"/>
            </a:endParaRPr>
          </a:p>
        </p:txBody>
      </p:sp>
      <p:cxnSp>
        <p:nvCxnSpPr>
          <p:cNvPr id="54" name="Google Shape;197;p1">
            <a:extLst>
              <a:ext uri="{FF2B5EF4-FFF2-40B4-BE49-F238E27FC236}">
                <a16:creationId xmlns:a16="http://schemas.microsoft.com/office/drawing/2014/main" id="{CB08DCA0-DD76-5F0C-1A76-F073C9FC635B}"/>
              </a:ext>
            </a:extLst>
          </p:cNvPr>
          <p:cNvCxnSpPr/>
          <p:nvPr/>
        </p:nvCxnSpPr>
        <p:spPr>
          <a:xfrm>
            <a:off x="4299892" y="4989341"/>
            <a:ext cx="0" cy="382038"/>
          </a:xfrm>
          <a:prstGeom prst="straightConnector1">
            <a:avLst/>
          </a:prstGeom>
          <a:noFill/>
          <a:ln w="28575" cap="flat" cmpd="sng">
            <a:solidFill>
              <a:srgbClr val="000000"/>
            </a:solidFill>
            <a:prstDash val="solid"/>
            <a:miter lim="800000"/>
            <a:headEnd type="none" w="sm" len="sm"/>
            <a:tailEnd type="triangle" w="lg" len="lg"/>
          </a:ln>
        </p:spPr>
      </p:cxnSp>
      <p:sp>
        <p:nvSpPr>
          <p:cNvPr id="55" name="Google Shape;190;p1">
            <a:extLst>
              <a:ext uri="{FF2B5EF4-FFF2-40B4-BE49-F238E27FC236}">
                <a16:creationId xmlns:a16="http://schemas.microsoft.com/office/drawing/2014/main" id="{D0A94E71-8666-CA18-A540-D09B385B5EA8}"/>
              </a:ext>
            </a:extLst>
          </p:cNvPr>
          <p:cNvSpPr txBox="1"/>
          <p:nvPr/>
        </p:nvSpPr>
        <p:spPr>
          <a:xfrm>
            <a:off x="4360853" y="4990171"/>
            <a:ext cx="4772988" cy="394842"/>
          </a:xfrm>
          <a:prstGeom prst="rect">
            <a:avLst/>
          </a:prstGeom>
          <a:noFill/>
          <a:ln>
            <a:noFill/>
          </a:ln>
        </p:spPr>
        <p:txBody>
          <a:bodyPr spcFirstLastPara="1" wrap="square" lIns="91425" tIns="45700" rIns="91425" bIns="45700" anchor="t" anchorCtr="0">
            <a:noAutofit/>
          </a:bodyPr>
          <a:lstStyle/>
          <a:p>
            <a:pPr marR="10160" defTabSz="914400">
              <a:buClr>
                <a:srgbClr val="000000"/>
              </a:buClr>
              <a:buFont typeface="Arial"/>
              <a:buNone/>
            </a:pPr>
            <a:r>
              <a:rPr lang="en-US" sz="1700" i="1" kern="0" dirty="0">
                <a:solidFill>
                  <a:srgbClr val="000000"/>
                </a:solidFill>
                <a:ea typeface="Corbel"/>
                <a:cs typeface="Corbel"/>
                <a:sym typeface="Corbel"/>
              </a:rPr>
              <a:t>Remaining candidate mapping locations (subgraphs)</a:t>
            </a:r>
            <a:endParaRPr sz="1700" kern="0" dirty="0">
              <a:solidFill>
                <a:srgbClr val="000000"/>
              </a:solidFill>
              <a:cs typeface="Arial"/>
              <a:sym typeface="Arial"/>
            </a:endParaRPr>
          </a:p>
        </p:txBody>
      </p:sp>
      <p:cxnSp>
        <p:nvCxnSpPr>
          <p:cNvPr id="56" name="Google Shape;197;p1">
            <a:extLst>
              <a:ext uri="{FF2B5EF4-FFF2-40B4-BE49-F238E27FC236}">
                <a16:creationId xmlns:a16="http://schemas.microsoft.com/office/drawing/2014/main" id="{33D9620E-12E4-FC4D-CE6E-7C365BBA9184}"/>
              </a:ext>
            </a:extLst>
          </p:cNvPr>
          <p:cNvCxnSpPr>
            <a:cxnSpLocks/>
          </p:cNvCxnSpPr>
          <p:nvPr/>
        </p:nvCxnSpPr>
        <p:spPr>
          <a:xfrm>
            <a:off x="4295973" y="5915165"/>
            <a:ext cx="0" cy="309549"/>
          </a:xfrm>
          <a:prstGeom prst="straightConnector1">
            <a:avLst/>
          </a:prstGeom>
          <a:noFill/>
          <a:ln w="28575" cap="flat" cmpd="sng">
            <a:solidFill>
              <a:srgbClr val="000000"/>
            </a:solidFill>
            <a:prstDash val="solid"/>
            <a:miter lim="800000"/>
            <a:headEnd type="none" w="sm" len="sm"/>
            <a:tailEnd type="triangle" w="lg" len="lg"/>
          </a:ln>
        </p:spPr>
      </p:cxnSp>
      <p:sp>
        <p:nvSpPr>
          <p:cNvPr id="57" name="Google Shape;190;p1">
            <a:extLst>
              <a:ext uri="{FF2B5EF4-FFF2-40B4-BE49-F238E27FC236}">
                <a16:creationId xmlns:a16="http://schemas.microsoft.com/office/drawing/2014/main" id="{0197C3EC-766B-9F81-865C-53760D53765F}"/>
              </a:ext>
            </a:extLst>
          </p:cNvPr>
          <p:cNvSpPr txBox="1"/>
          <p:nvPr/>
        </p:nvSpPr>
        <p:spPr>
          <a:xfrm>
            <a:off x="2021399" y="6180191"/>
            <a:ext cx="4857361" cy="346824"/>
          </a:xfrm>
          <a:prstGeom prst="rect">
            <a:avLst/>
          </a:prstGeom>
          <a:noFill/>
          <a:ln>
            <a:noFill/>
          </a:ln>
        </p:spPr>
        <p:txBody>
          <a:bodyPr spcFirstLastPara="1" wrap="square" lIns="91425" tIns="45700" rIns="91425" bIns="45700" anchor="t" anchorCtr="0">
            <a:noAutofit/>
          </a:bodyPr>
          <a:lstStyle/>
          <a:p>
            <a:pPr marR="10160" algn="ctr" defTabSz="914400">
              <a:buClr>
                <a:srgbClr val="000000"/>
              </a:buClr>
              <a:buFont typeface="Arial"/>
              <a:buNone/>
            </a:pPr>
            <a:r>
              <a:rPr lang="en-US" sz="1700" i="1" kern="0" dirty="0">
                <a:solidFill>
                  <a:srgbClr val="000000"/>
                </a:solidFill>
                <a:ea typeface="Corbel"/>
                <a:cs typeface="Corbel"/>
                <a:sym typeface="Corbel"/>
              </a:rPr>
              <a:t>Optimal alignment between read &amp; subgraph</a:t>
            </a:r>
            <a:endParaRPr sz="1700" kern="0" dirty="0">
              <a:solidFill>
                <a:srgbClr val="000000"/>
              </a:solidFill>
              <a:cs typeface="Arial"/>
              <a:sym typeface="Arial"/>
            </a:endParaRPr>
          </a:p>
        </p:txBody>
      </p:sp>
      <p:cxnSp>
        <p:nvCxnSpPr>
          <p:cNvPr id="58" name="Straight Connector 57">
            <a:extLst>
              <a:ext uri="{FF2B5EF4-FFF2-40B4-BE49-F238E27FC236}">
                <a16:creationId xmlns:a16="http://schemas.microsoft.com/office/drawing/2014/main" id="{E3833182-5120-2506-0215-C1F94760332B}"/>
              </a:ext>
            </a:extLst>
          </p:cNvPr>
          <p:cNvCxnSpPr>
            <a:cxnSpLocks/>
          </p:cNvCxnSpPr>
          <p:nvPr/>
        </p:nvCxnSpPr>
        <p:spPr>
          <a:xfrm>
            <a:off x="10160" y="3201782"/>
            <a:ext cx="9144000" cy="0"/>
          </a:xfrm>
          <a:prstGeom prst="line">
            <a:avLst/>
          </a:prstGeom>
          <a:noFill/>
          <a:ln w="28575" cap="flat" cmpd="sng" algn="ctr">
            <a:solidFill>
              <a:srgbClr val="000000"/>
            </a:solidFill>
            <a:prstDash val="sysDash"/>
          </a:ln>
          <a:effectLst/>
        </p:spPr>
      </p:cxnSp>
    </p:spTree>
    <p:extLst>
      <p:ext uri="{BB962C8B-B14F-4D97-AF65-F5344CB8AC3E}">
        <p14:creationId xmlns:p14="http://schemas.microsoft.com/office/powerpoint/2010/main" val="235243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xEl>
                                              <p:pRg st="17" end="1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
                                            <p:txEl>
                                              <p:pRg st="18" end="1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p:bldP spid="39" grpId="0"/>
      <p:bldP spid="40" grpId="0" animBg="1"/>
      <p:bldP spid="41" grpId="0" animBg="1"/>
      <p:bldP spid="42" grpId="0" animBg="1"/>
      <p:bldP spid="43" grpId="0" animBg="1"/>
      <p:bldP spid="44" grpId="0" animBg="1"/>
      <p:bldP spid="46" grpId="0" animBg="1"/>
      <p:bldP spid="49" grpId="0"/>
      <p:bldP spid="51" grpId="0"/>
      <p:bldP spid="53" grpId="0"/>
      <p:bldP spid="55" grpId="0"/>
      <p:bldP spid="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01821-9C74-46A0-845B-8CCAC94F231C}"/>
              </a:ext>
            </a:extLst>
          </p:cNvPr>
          <p:cNvSpPr>
            <a:spLocks noGrp="1"/>
          </p:cNvSpPr>
          <p:nvPr>
            <p:ph type="title"/>
          </p:nvPr>
        </p:nvSpPr>
        <p:spPr/>
        <p:txBody>
          <a:bodyPr>
            <a:normAutofit fontScale="90000"/>
          </a:bodyPr>
          <a:lstStyle/>
          <a:p>
            <a:r>
              <a:rPr lang="en-US" dirty="0"/>
              <a:t>S</a:t>
            </a:r>
            <a:r>
              <a:rPr lang="en-US" dirty="0">
                <a:latin typeface="+mj-lt"/>
              </a:rPr>
              <a:t>2</a:t>
            </a:r>
            <a:r>
              <a:rPr lang="en-US" dirty="0"/>
              <a:t>S vs. S</a:t>
            </a:r>
            <a:r>
              <a:rPr lang="en-US" dirty="0">
                <a:latin typeface="+mj-lt"/>
              </a:rPr>
              <a:t>2</a:t>
            </a:r>
            <a:r>
              <a:rPr lang="en-US" dirty="0"/>
              <a:t>G Alignment</a:t>
            </a:r>
          </a:p>
        </p:txBody>
      </p:sp>
      <p:sp>
        <p:nvSpPr>
          <p:cNvPr id="4" name="Slide Number Placeholder 3">
            <a:extLst>
              <a:ext uri="{FF2B5EF4-FFF2-40B4-BE49-F238E27FC236}">
                <a16:creationId xmlns:a16="http://schemas.microsoft.com/office/drawing/2014/main" id="{82E4B076-C96D-4729-A097-86B7C9142CEE}"/>
              </a:ext>
            </a:extLst>
          </p:cNvPr>
          <p:cNvSpPr>
            <a:spLocks noGrp="1"/>
          </p:cNvSpPr>
          <p:nvPr>
            <p:ph type="sldNum" sz="quarter" idx="10"/>
          </p:nvPr>
        </p:nvSpPr>
        <p:spPr/>
        <p:txBody>
          <a:bodyPr/>
          <a:lstStyle/>
          <a:p>
            <a:fld id="{BE67019E-6B59-9444-A8F8-0CFAB6B6981D}" type="slidenum">
              <a:rPr lang="en-US" smtClean="0"/>
              <a:pPr/>
              <a:t>15</a:t>
            </a:fld>
            <a:endParaRPr lang="en-US" dirty="0"/>
          </a:p>
        </p:txBody>
      </p:sp>
      <p:pic>
        <p:nvPicPr>
          <p:cNvPr id="124" name="Picture 123">
            <a:extLst>
              <a:ext uri="{FF2B5EF4-FFF2-40B4-BE49-F238E27FC236}">
                <a16:creationId xmlns:a16="http://schemas.microsoft.com/office/drawing/2014/main" id="{EFCAA39D-D315-FCCF-635B-C7D52D0FE39E}"/>
              </a:ext>
            </a:extLst>
          </p:cNvPr>
          <p:cNvPicPr>
            <a:picLocks noChangeAspect="1"/>
          </p:cNvPicPr>
          <p:nvPr/>
        </p:nvPicPr>
        <p:blipFill>
          <a:blip r:embed="rId3"/>
          <a:stretch>
            <a:fillRect/>
          </a:stretch>
        </p:blipFill>
        <p:spPr>
          <a:xfrm>
            <a:off x="1635760" y="1092311"/>
            <a:ext cx="4788322" cy="2926080"/>
          </a:xfrm>
          <a:prstGeom prst="rect">
            <a:avLst/>
          </a:prstGeom>
        </p:spPr>
      </p:pic>
      <p:pic>
        <p:nvPicPr>
          <p:cNvPr id="125" name="Picture 124">
            <a:extLst>
              <a:ext uri="{FF2B5EF4-FFF2-40B4-BE49-F238E27FC236}">
                <a16:creationId xmlns:a16="http://schemas.microsoft.com/office/drawing/2014/main" id="{8DAAAC27-7A69-580E-E380-C9D2DAB68B7B}"/>
              </a:ext>
            </a:extLst>
          </p:cNvPr>
          <p:cNvPicPr>
            <a:picLocks noChangeAspect="1"/>
          </p:cNvPicPr>
          <p:nvPr/>
        </p:nvPicPr>
        <p:blipFill>
          <a:blip r:embed="rId4"/>
          <a:stretch>
            <a:fillRect/>
          </a:stretch>
        </p:blipFill>
        <p:spPr>
          <a:xfrm>
            <a:off x="1635760" y="1092311"/>
            <a:ext cx="4788322" cy="2926080"/>
          </a:xfrm>
          <a:prstGeom prst="rect">
            <a:avLst/>
          </a:prstGeom>
        </p:spPr>
      </p:pic>
    </p:spTree>
    <p:extLst>
      <p:ext uri="{BB962C8B-B14F-4D97-AF65-F5344CB8AC3E}">
        <p14:creationId xmlns:p14="http://schemas.microsoft.com/office/powerpoint/2010/main" val="123352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01821-9C74-46A0-845B-8CCAC94F231C}"/>
              </a:ext>
            </a:extLst>
          </p:cNvPr>
          <p:cNvSpPr>
            <a:spLocks noGrp="1"/>
          </p:cNvSpPr>
          <p:nvPr>
            <p:ph type="title"/>
          </p:nvPr>
        </p:nvSpPr>
        <p:spPr/>
        <p:txBody>
          <a:bodyPr>
            <a:normAutofit fontScale="90000"/>
          </a:bodyPr>
          <a:lstStyle/>
          <a:p>
            <a:r>
              <a:rPr lang="en-US" dirty="0"/>
              <a:t>S</a:t>
            </a:r>
            <a:r>
              <a:rPr lang="en-US" dirty="0">
                <a:latin typeface="+mj-lt"/>
              </a:rPr>
              <a:t>2</a:t>
            </a:r>
            <a:r>
              <a:rPr lang="en-US" dirty="0"/>
              <a:t>S vs. S</a:t>
            </a:r>
            <a:r>
              <a:rPr lang="en-US" dirty="0">
                <a:latin typeface="+mj-lt"/>
              </a:rPr>
              <a:t>2</a:t>
            </a:r>
            <a:r>
              <a:rPr lang="en-US" dirty="0"/>
              <a:t>G Alignment</a:t>
            </a:r>
          </a:p>
        </p:txBody>
      </p:sp>
      <p:sp>
        <p:nvSpPr>
          <p:cNvPr id="4" name="Slide Number Placeholder 3">
            <a:extLst>
              <a:ext uri="{FF2B5EF4-FFF2-40B4-BE49-F238E27FC236}">
                <a16:creationId xmlns:a16="http://schemas.microsoft.com/office/drawing/2014/main" id="{82E4B076-C96D-4729-A097-86B7C9142CEE}"/>
              </a:ext>
            </a:extLst>
          </p:cNvPr>
          <p:cNvSpPr>
            <a:spLocks noGrp="1"/>
          </p:cNvSpPr>
          <p:nvPr>
            <p:ph type="sldNum" sz="quarter" idx="10"/>
          </p:nvPr>
        </p:nvSpPr>
        <p:spPr/>
        <p:txBody>
          <a:bodyPr/>
          <a:lstStyle/>
          <a:p>
            <a:fld id="{BE67019E-6B59-9444-A8F8-0CFAB6B6981D}" type="slidenum">
              <a:rPr lang="en-US" smtClean="0"/>
              <a:pPr/>
              <a:t>16</a:t>
            </a:fld>
            <a:endParaRPr lang="en-US" dirty="0"/>
          </a:p>
        </p:txBody>
      </p:sp>
      <p:pic>
        <p:nvPicPr>
          <p:cNvPr id="31" name="Picture 30">
            <a:extLst>
              <a:ext uri="{FF2B5EF4-FFF2-40B4-BE49-F238E27FC236}">
                <a16:creationId xmlns:a16="http://schemas.microsoft.com/office/drawing/2014/main" id="{342DAFB6-7EC5-EC77-908C-55113ADFE867}"/>
              </a:ext>
            </a:extLst>
          </p:cNvPr>
          <p:cNvPicPr>
            <a:picLocks noChangeAspect="1"/>
          </p:cNvPicPr>
          <p:nvPr/>
        </p:nvPicPr>
        <p:blipFill>
          <a:blip r:embed="rId3"/>
          <a:stretch>
            <a:fillRect/>
          </a:stretch>
        </p:blipFill>
        <p:spPr>
          <a:xfrm>
            <a:off x="1636776" y="1097280"/>
            <a:ext cx="4655606" cy="2926080"/>
          </a:xfrm>
          <a:prstGeom prst="rect">
            <a:avLst/>
          </a:prstGeom>
        </p:spPr>
      </p:pic>
      <p:pic>
        <p:nvPicPr>
          <p:cNvPr id="34" name="Picture 33">
            <a:extLst>
              <a:ext uri="{FF2B5EF4-FFF2-40B4-BE49-F238E27FC236}">
                <a16:creationId xmlns:a16="http://schemas.microsoft.com/office/drawing/2014/main" id="{774BD144-9F65-3C9D-AC99-317A95247E21}"/>
              </a:ext>
            </a:extLst>
          </p:cNvPr>
          <p:cNvPicPr>
            <a:picLocks noChangeAspect="1"/>
          </p:cNvPicPr>
          <p:nvPr/>
        </p:nvPicPr>
        <p:blipFill>
          <a:blip r:embed="rId4"/>
          <a:stretch>
            <a:fillRect/>
          </a:stretch>
        </p:blipFill>
        <p:spPr>
          <a:xfrm>
            <a:off x="1636776" y="1097280"/>
            <a:ext cx="4655606" cy="2926080"/>
          </a:xfrm>
          <a:prstGeom prst="rect">
            <a:avLst/>
          </a:prstGeom>
        </p:spPr>
      </p:pic>
      <p:sp>
        <p:nvSpPr>
          <p:cNvPr id="37" name="TextBox 36">
            <a:extLst>
              <a:ext uri="{FF2B5EF4-FFF2-40B4-BE49-F238E27FC236}">
                <a16:creationId xmlns:a16="http://schemas.microsoft.com/office/drawing/2014/main" id="{F0AD863D-197B-4F63-39AB-48BCB2063184}"/>
              </a:ext>
            </a:extLst>
          </p:cNvPr>
          <p:cNvSpPr txBox="1"/>
          <p:nvPr/>
        </p:nvSpPr>
        <p:spPr>
          <a:xfrm>
            <a:off x="366963" y="4206240"/>
            <a:ext cx="8410073" cy="2020940"/>
          </a:xfrm>
          <a:prstGeom prst="roundRect">
            <a:avLst>
              <a:gd name="adj" fmla="val 4777"/>
            </a:avLst>
          </a:prstGeom>
          <a:solidFill>
            <a:srgbClr val="7030A0">
              <a:alpha val="19000"/>
            </a:srgbClr>
          </a:solidFill>
          <a:ln>
            <a:noFill/>
          </a:ln>
        </p:spPr>
        <p:txBody>
          <a:bodyPr wrap="square" rtlCol="0" anchor="ctr" anchorCtr="0">
            <a:noAutofit/>
          </a:bodyPr>
          <a:lstStyle/>
          <a:p>
            <a:pPr lvl="0" algn="ctr">
              <a:spcAft>
                <a:spcPts val="600"/>
              </a:spcAft>
              <a:defRPr/>
            </a:pPr>
            <a:r>
              <a:rPr lang="en-US" sz="2400" dirty="0"/>
              <a:t>In contrast to </a:t>
            </a:r>
            <a:r>
              <a:rPr lang="en-US" sz="2400" dirty="0">
                <a:solidFill>
                  <a:srgbClr val="0070C0"/>
                </a:solidFill>
              </a:rPr>
              <a:t>S2S alignment</a:t>
            </a:r>
            <a:r>
              <a:rPr lang="en-US" sz="2400" dirty="0"/>
              <a:t>, </a:t>
            </a:r>
          </a:p>
          <a:p>
            <a:pPr lvl="0" algn="ctr">
              <a:spcAft>
                <a:spcPts val="600"/>
              </a:spcAft>
              <a:defRPr/>
            </a:pPr>
            <a:r>
              <a:rPr lang="en-US" sz="2400" dirty="0">
                <a:solidFill>
                  <a:srgbClr val="00B050"/>
                </a:solidFill>
              </a:rPr>
              <a:t>S2G</a:t>
            </a:r>
            <a:r>
              <a:rPr lang="en-US" sz="2400" dirty="0"/>
              <a:t> </a:t>
            </a:r>
            <a:r>
              <a:rPr lang="en-US" sz="2400" dirty="0">
                <a:solidFill>
                  <a:srgbClr val="00B050"/>
                </a:solidFill>
              </a:rPr>
              <a:t>alignment</a:t>
            </a:r>
            <a:r>
              <a:rPr lang="en-US" sz="2400" dirty="0"/>
              <a:t> must incorporate </a:t>
            </a:r>
            <a:r>
              <a:rPr lang="en-US" sz="2400" b="1" dirty="0">
                <a:solidFill>
                  <a:srgbClr val="C00000"/>
                </a:solidFill>
              </a:rPr>
              <a:t>non-neighboring characters </a:t>
            </a:r>
          </a:p>
          <a:p>
            <a:pPr lvl="0" algn="ctr">
              <a:spcAft>
                <a:spcPts val="600"/>
              </a:spcAft>
              <a:defRPr/>
            </a:pPr>
            <a:r>
              <a:rPr lang="en-US" sz="2400" dirty="0"/>
              <a:t>as well whenever there is an edge (i.e., </a:t>
            </a:r>
            <a:r>
              <a:rPr lang="en-US" sz="2400" b="1" i="1" dirty="0">
                <a:solidFill>
                  <a:srgbClr val="C00000"/>
                </a:solidFill>
              </a:rPr>
              <a:t>hop</a:t>
            </a:r>
            <a:r>
              <a:rPr lang="en-US" sz="2400" dirty="0"/>
              <a:t>) </a:t>
            </a:r>
          </a:p>
          <a:p>
            <a:pPr lvl="0" algn="ctr">
              <a:spcAft>
                <a:spcPts val="600"/>
              </a:spcAft>
              <a:defRPr/>
            </a:pPr>
            <a:r>
              <a:rPr lang="en-US" sz="2400" dirty="0"/>
              <a:t>from the non-neighboring character to the current character</a:t>
            </a:r>
          </a:p>
        </p:txBody>
      </p:sp>
      <p:pic>
        <p:nvPicPr>
          <p:cNvPr id="35" name="Picture 34">
            <a:extLst>
              <a:ext uri="{FF2B5EF4-FFF2-40B4-BE49-F238E27FC236}">
                <a16:creationId xmlns:a16="http://schemas.microsoft.com/office/drawing/2014/main" id="{DDF1BADA-1890-C17C-CC96-E0BED79B671D}"/>
              </a:ext>
            </a:extLst>
          </p:cNvPr>
          <p:cNvPicPr>
            <a:picLocks noChangeAspect="1"/>
          </p:cNvPicPr>
          <p:nvPr/>
        </p:nvPicPr>
        <p:blipFill>
          <a:blip r:embed="rId5"/>
          <a:stretch>
            <a:fillRect/>
          </a:stretch>
        </p:blipFill>
        <p:spPr>
          <a:xfrm>
            <a:off x="1636776" y="1097280"/>
            <a:ext cx="4655606" cy="2926080"/>
          </a:xfrm>
          <a:prstGeom prst="rect">
            <a:avLst/>
          </a:prstGeom>
        </p:spPr>
      </p:pic>
    </p:spTree>
    <p:extLst>
      <p:ext uri="{BB962C8B-B14F-4D97-AF65-F5344CB8AC3E}">
        <p14:creationId xmlns:p14="http://schemas.microsoft.com/office/powerpoint/2010/main" val="340179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1" name="Google Shape;691;p96"/>
          <p:cNvSpPr txBox="1">
            <a:spLocks noGrp="1"/>
          </p:cNvSpPr>
          <p:nvPr>
            <p:ph type="body" idx="1"/>
          </p:nvPr>
        </p:nvSpPr>
        <p:spPr>
          <a:xfrm>
            <a:off x="366963" y="1182414"/>
            <a:ext cx="8410212" cy="5901292"/>
          </a:xfrm>
          <a:prstGeom prst="rect">
            <a:avLst/>
          </a:prstGeom>
          <a:noFill/>
          <a:ln>
            <a:noFill/>
          </a:ln>
        </p:spPr>
        <p:txBody>
          <a:bodyPr spcFirstLastPara="1" vert="horz" wrap="square" lIns="0" tIns="45700" rIns="0" bIns="45700" rtlCol="0" anchor="t" anchorCtr="0">
            <a:noAutofit/>
          </a:bodyPr>
          <a:lstStyle/>
          <a:p>
            <a:pPr marL="192088" indent="0">
              <a:lnSpc>
                <a:spcPct val="120000"/>
              </a:lnSpc>
              <a:spcBef>
                <a:spcPts val="0"/>
              </a:spcBef>
              <a:spcAft>
                <a:spcPts val="1200"/>
              </a:spcAft>
              <a:buSzPts val="1600"/>
              <a:buNone/>
            </a:pPr>
            <a:r>
              <a:rPr lang="en-US" sz="2200" dirty="0">
                <a:solidFill>
                  <a:schemeClr val="tx1"/>
                </a:solidFill>
              </a:rPr>
              <a:t>Based on our analysis with </a:t>
            </a:r>
            <a:r>
              <a:rPr lang="en-US" sz="2200" b="1" dirty="0" err="1">
                <a:solidFill>
                  <a:srgbClr val="0070C0"/>
                </a:solidFill>
              </a:rPr>
              <a:t>GraphAligner</a:t>
            </a:r>
            <a:r>
              <a:rPr lang="en-US" sz="2200" b="1" dirty="0">
                <a:solidFill>
                  <a:srgbClr val="0070C0"/>
                </a:solidFill>
              </a:rPr>
              <a:t> </a:t>
            </a:r>
            <a:r>
              <a:rPr lang="en-US" sz="2200" dirty="0">
                <a:solidFill>
                  <a:schemeClr val="tx1"/>
                </a:solidFill>
              </a:rPr>
              <a:t>and</a:t>
            </a:r>
            <a:r>
              <a:rPr lang="en-US" sz="2200" b="1" dirty="0">
                <a:solidFill>
                  <a:srgbClr val="0070C0"/>
                </a:solidFill>
              </a:rPr>
              <a:t> vg:</a:t>
            </a:r>
          </a:p>
          <a:p>
            <a:pPr marL="192088" indent="0">
              <a:lnSpc>
                <a:spcPct val="120000"/>
              </a:lnSpc>
              <a:spcBef>
                <a:spcPts val="0"/>
              </a:spcBef>
              <a:spcAft>
                <a:spcPts val="1200"/>
              </a:spcAft>
              <a:buSzPts val="1600"/>
              <a:buNone/>
            </a:pPr>
            <a:r>
              <a:rPr lang="en-US" sz="2200" b="1" dirty="0">
                <a:solidFill>
                  <a:srgbClr val="0070C0"/>
                </a:solidFill>
              </a:rPr>
              <a:t>Observation </a:t>
            </a:r>
            <a:r>
              <a:rPr lang="en-US" sz="2200" b="1" dirty="0">
                <a:solidFill>
                  <a:srgbClr val="0070C0"/>
                </a:solidFill>
                <a:latin typeface="Calibri" panose="020F0502020204030204" pitchFamily="34" charset="0"/>
              </a:rPr>
              <a:t>1</a:t>
            </a:r>
            <a:r>
              <a:rPr lang="en-US" sz="2200" b="1" dirty="0">
                <a:solidFill>
                  <a:srgbClr val="0070C0"/>
                </a:solidFill>
              </a:rPr>
              <a:t>: </a:t>
            </a:r>
            <a:r>
              <a:rPr lang="en-US" sz="2200" dirty="0">
                <a:solidFill>
                  <a:schemeClr val="tx1"/>
                </a:solidFill>
              </a:rPr>
              <a:t>Alignment step is the bottleneck</a:t>
            </a:r>
          </a:p>
          <a:p>
            <a:pPr marL="192088" indent="0">
              <a:lnSpc>
                <a:spcPct val="120000"/>
              </a:lnSpc>
              <a:spcBef>
                <a:spcPts val="0"/>
              </a:spcBef>
              <a:spcAft>
                <a:spcPts val="1200"/>
              </a:spcAft>
              <a:buSzPts val="1600"/>
              <a:buNone/>
            </a:pPr>
            <a:r>
              <a:rPr lang="en-US" sz="2200" b="1" dirty="0">
                <a:solidFill>
                  <a:srgbClr val="0070C0"/>
                </a:solidFill>
              </a:rPr>
              <a:t>Observation </a:t>
            </a:r>
            <a:r>
              <a:rPr lang="en-US" sz="2200" b="1" dirty="0">
                <a:solidFill>
                  <a:srgbClr val="0070C0"/>
                </a:solidFill>
                <a:latin typeface="Calibri" panose="020F0502020204030204" pitchFamily="34" charset="0"/>
              </a:rPr>
              <a:t>2</a:t>
            </a:r>
            <a:r>
              <a:rPr lang="en-US" sz="2200" b="1" dirty="0">
                <a:solidFill>
                  <a:srgbClr val="0070C0"/>
                </a:solidFill>
              </a:rPr>
              <a:t>: </a:t>
            </a:r>
            <a:r>
              <a:rPr lang="en-US" sz="2200" dirty="0">
                <a:solidFill>
                  <a:schemeClr val="tx1"/>
                </a:solidFill>
              </a:rPr>
              <a:t>Alignment suffers from high cache miss rates</a:t>
            </a:r>
          </a:p>
          <a:p>
            <a:pPr marL="192088" indent="0">
              <a:lnSpc>
                <a:spcPct val="120000"/>
              </a:lnSpc>
              <a:spcBef>
                <a:spcPts val="0"/>
              </a:spcBef>
              <a:spcAft>
                <a:spcPts val="1200"/>
              </a:spcAft>
              <a:buSzPts val="1600"/>
              <a:buNone/>
            </a:pPr>
            <a:r>
              <a:rPr lang="en-US" sz="2200" b="1" dirty="0">
                <a:solidFill>
                  <a:srgbClr val="0070C0"/>
                </a:solidFill>
              </a:rPr>
              <a:t>Observation </a:t>
            </a:r>
            <a:r>
              <a:rPr lang="en-US" sz="2200" b="1" dirty="0">
                <a:solidFill>
                  <a:srgbClr val="0070C0"/>
                </a:solidFill>
                <a:latin typeface="Calibri" panose="020F0502020204030204" pitchFamily="34" charset="0"/>
              </a:rPr>
              <a:t>3</a:t>
            </a:r>
            <a:r>
              <a:rPr lang="en-US" sz="2200" b="1" dirty="0">
                <a:solidFill>
                  <a:srgbClr val="0070C0"/>
                </a:solidFill>
              </a:rPr>
              <a:t>: </a:t>
            </a:r>
            <a:r>
              <a:rPr lang="en-US" sz="2200" dirty="0">
                <a:solidFill>
                  <a:schemeClr val="tx1"/>
                </a:solidFill>
              </a:rPr>
              <a:t>Seeding suffers from the DRAM latency bottleneck</a:t>
            </a:r>
          </a:p>
          <a:p>
            <a:pPr marL="192088" indent="0">
              <a:lnSpc>
                <a:spcPct val="120000"/>
              </a:lnSpc>
              <a:spcBef>
                <a:spcPts val="0"/>
              </a:spcBef>
              <a:spcAft>
                <a:spcPts val="1200"/>
              </a:spcAft>
              <a:buSzPts val="1600"/>
              <a:buNone/>
            </a:pPr>
            <a:r>
              <a:rPr lang="en-US" sz="2200" b="1" dirty="0">
                <a:solidFill>
                  <a:srgbClr val="0070C0"/>
                </a:solidFill>
              </a:rPr>
              <a:t>Observation </a:t>
            </a:r>
            <a:r>
              <a:rPr lang="en-US" sz="2200" b="1" dirty="0">
                <a:solidFill>
                  <a:srgbClr val="0070C0"/>
                </a:solidFill>
                <a:latin typeface="Calibri" panose="020F0502020204030204" pitchFamily="34" charset="0"/>
              </a:rPr>
              <a:t>4</a:t>
            </a:r>
            <a:r>
              <a:rPr lang="en-US" sz="2200" b="1" dirty="0">
                <a:solidFill>
                  <a:srgbClr val="0070C0"/>
                </a:solidFill>
              </a:rPr>
              <a:t>: </a:t>
            </a:r>
            <a:r>
              <a:rPr lang="en-US" sz="2200" dirty="0">
                <a:solidFill>
                  <a:schemeClr val="tx1"/>
                </a:solidFill>
              </a:rPr>
              <a:t>Baseline tools scale </a:t>
            </a:r>
            <a:r>
              <a:rPr lang="en-US" sz="2200" dirty="0" err="1">
                <a:solidFill>
                  <a:schemeClr val="tx1"/>
                </a:solidFill>
              </a:rPr>
              <a:t>sublinearly</a:t>
            </a:r>
            <a:endParaRPr lang="en-US" sz="2200" dirty="0">
              <a:solidFill>
                <a:schemeClr val="tx1"/>
              </a:solidFill>
            </a:endParaRPr>
          </a:p>
          <a:p>
            <a:pPr marL="192088" indent="0">
              <a:lnSpc>
                <a:spcPct val="120000"/>
              </a:lnSpc>
              <a:spcBef>
                <a:spcPts val="0"/>
              </a:spcBef>
              <a:spcAft>
                <a:spcPts val="0"/>
              </a:spcAft>
              <a:buSzPts val="1600"/>
              <a:buNone/>
            </a:pPr>
            <a:endParaRPr lang="en-US" sz="2200" dirty="0">
              <a:solidFill>
                <a:schemeClr val="tx1"/>
              </a:solidFill>
            </a:endParaRPr>
          </a:p>
          <a:p>
            <a:pPr marL="192088" indent="0">
              <a:lnSpc>
                <a:spcPct val="120000"/>
              </a:lnSpc>
              <a:spcBef>
                <a:spcPts val="0"/>
              </a:spcBef>
              <a:spcAft>
                <a:spcPts val="1200"/>
              </a:spcAft>
              <a:buSzPts val="1600"/>
              <a:buNone/>
            </a:pPr>
            <a:r>
              <a:rPr lang="en-US" sz="2200" b="1" dirty="0">
                <a:solidFill>
                  <a:srgbClr val="C00000"/>
                </a:solidFill>
              </a:rPr>
              <a:t>Observation </a:t>
            </a:r>
            <a:r>
              <a:rPr lang="en-US" sz="2200" b="1" dirty="0">
                <a:solidFill>
                  <a:srgbClr val="C00000"/>
                </a:solidFill>
                <a:latin typeface="Calibri" panose="020F0502020204030204" pitchFamily="34" charset="0"/>
              </a:rPr>
              <a:t>5</a:t>
            </a:r>
            <a:r>
              <a:rPr lang="en-US" sz="2200" b="1" dirty="0">
                <a:solidFill>
                  <a:srgbClr val="C00000"/>
                </a:solidFill>
              </a:rPr>
              <a:t>: </a:t>
            </a:r>
            <a:r>
              <a:rPr lang="en-US" sz="2200" dirty="0">
                <a:solidFill>
                  <a:schemeClr val="tx1"/>
                </a:solidFill>
              </a:rPr>
              <a:t>Existing S2S mapping accelerators are unsuitable </a:t>
            </a:r>
            <a:br>
              <a:rPr lang="en-US" sz="2200" dirty="0">
                <a:solidFill>
                  <a:schemeClr val="tx1"/>
                </a:solidFill>
              </a:rPr>
            </a:br>
            <a:r>
              <a:rPr lang="en-US" sz="2200" dirty="0">
                <a:solidFill>
                  <a:schemeClr val="tx1"/>
                </a:solidFill>
              </a:rPr>
              <a:t>                                 for the S2G mapping problem</a:t>
            </a:r>
          </a:p>
          <a:p>
            <a:pPr marL="192088" indent="0">
              <a:lnSpc>
                <a:spcPct val="120000"/>
              </a:lnSpc>
              <a:spcBef>
                <a:spcPts val="0"/>
              </a:spcBef>
              <a:spcAft>
                <a:spcPts val="1200"/>
              </a:spcAft>
              <a:buSzPts val="1600"/>
              <a:buNone/>
            </a:pPr>
            <a:r>
              <a:rPr lang="en-US" sz="2200" b="1" dirty="0">
                <a:solidFill>
                  <a:srgbClr val="C00000"/>
                </a:solidFill>
              </a:rPr>
              <a:t>Observation </a:t>
            </a:r>
            <a:r>
              <a:rPr lang="en-US" sz="2200" b="1" dirty="0">
                <a:solidFill>
                  <a:srgbClr val="C00000"/>
                </a:solidFill>
                <a:latin typeface="Calibri" panose="020F0502020204030204" pitchFamily="34" charset="0"/>
              </a:rPr>
              <a:t>6</a:t>
            </a:r>
            <a:r>
              <a:rPr lang="en-US" sz="2200" b="1" dirty="0">
                <a:solidFill>
                  <a:srgbClr val="C00000"/>
                </a:solidFill>
              </a:rPr>
              <a:t>: </a:t>
            </a:r>
            <a:r>
              <a:rPr lang="en-US" sz="2200" dirty="0">
                <a:solidFill>
                  <a:schemeClr val="tx1"/>
                </a:solidFill>
              </a:rPr>
              <a:t>Existing graph accelerators are unable to handle </a:t>
            </a:r>
            <a:br>
              <a:rPr lang="en-US" sz="2200" dirty="0">
                <a:solidFill>
                  <a:schemeClr val="tx1"/>
                </a:solidFill>
              </a:rPr>
            </a:br>
            <a:r>
              <a:rPr lang="en-US" sz="2200" dirty="0">
                <a:solidFill>
                  <a:schemeClr val="tx1"/>
                </a:solidFill>
              </a:rPr>
              <a:t>                                 S2G alignment</a:t>
            </a:r>
            <a:endParaRPr sz="2200" dirty="0">
              <a:solidFill>
                <a:srgbClr val="C00000"/>
              </a:solidFill>
            </a:endParaRPr>
          </a:p>
        </p:txBody>
      </p:sp>
      <p:sp>
        <p:nvSpPr>
          <p:cNvPr id="3" name="Title 2">
            <a:extLst>
              <a:ext uri="{FF2B5EF4-FFF2-40B4-BE49-F238E27FC236}">
                <a16:creationId xmlns:a16="http://schemas.microsoft.com/office/drawing/2014/main" id="{4D331E35-A2C7-0A4A-87D0-202B765F72E8}"/>
              </a:ext>
            </a:extLst>
          </p:cNvPr>
          <p:cNvSpPr>
            <a:spLocks noGrp="1"/>
          </p:cNvSpPr>
          <p:nvPr>
            <p:ph type="title"/>
          </p:nvPr>
        </p:nvSpPr>
        <p:spPr/>
        <p:txBody>
          <a:bodyPr>
            <a:normAutofit/>
          </a:bodyPr>
          <a:lstStyle/>
          <a:p>
            <a:r>
              <a:rPr lang="en-US" sz="4250" dirty="0"/>
              <a:t>Analysis of State-of-the-Art Tools</a:t>
            </a:r>
          </a:p>
        </p:txBody>
      </p:sp>
      <p:sp>
        <p:nvSpPr>
          <p:cNvPr id="2" name="Slide Number Placeholder 1">
            <a:extLst>
              <a:ext uri="{FF2B5EF4-FFF2-40B4-BE49-F238E27FC236}">
                <a16:creationId xmlns:a16="http://schemas.microsoft.com/office/drawing/2014/main" id="{48D433D8-78E7-1340-A5B1-1168A45E6EBE}"/>
              </a:ext>
            </a:extLst>
          </p:cNvPr>
          <p:cNvSpPr>
            <a:spLocks noGrp="1"/>
          </p:cNvSpPr>
          <p:nvPr>
            <p:ph type="sldNum" sz="quarter" idx="10"/>
          </p:nvPr>
        </p:nvSpPr>
        <p:spPr/>
        <p:txBody>
          <a:bodyPr/>
          <a:lstStyle/>
          <a:p>
            <a:fld id="{BE67019E-6B59-9444-A8F8-0CFAB6B6981D}" type="slidenum">
              <a:rPr lang="en-US" smtClean="0"/>
              <a:pPr/>
              <a:t>17</a:t>
            </a:fld>
            <a:endParaRPr lang="en-US" dirty="0"/>
          </a:p>
        </p:txBody>
      </p:sp>
      <p:sp>
        <p:nvSpPr>
          <p:cNvPr id="10" name="Rounded Rectangle 5">
            <a:extLst>
              <a:ext uri="{FF2B5EF4-FFF2-40B4-BE49-F238E27FC236}">
                <a16:creationId xmlns:a16="http://schemas.microsoft.com/office/drawing/2014/main" id="{B71766B6-85AD-4F40-1E83-452E69D5B4B5}"/>
              </a:ext>
            </a:extLst>
          </p:cNvPr>
          <p:cNvSpPr/>
          <p:nvPr/>
        </p:nvSpPr>
        <p:spPr>
          <a:xfrm>
            <a:off x="366963" y="1158985"/>
            <a:ext cx="8410073" cy="2930840"/>
          </a:xfrm>
          <a:prstGeom prst="roundRect">
            <a:avLst>
              <a:gd name="adj" fmla="val 1116"/>
            </a:avLst>
          </a:prstGeom>
          <a:solidFill>
            <a:srgbClr val="0070C0">
              <a:alpha val="17000"/>
            </a:srgb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sz="2000" b="1" dirty="0">
                <a:solidFill>
                  <a:srgbClr val="0070C0"/>
                </a:solidFill>
              </a:rPr>
              <a:t>	SW</a:t>
            </a:r>
          </a:p>
        </p:txBody>
      </p:sp>
      <p:sp>
        <p:nvSpPr>
          <p:cNvPr id="11" name="Rounded Rectangle 6">
            <a:extLst>
              <a:ext uri="{FF2B5EF4-FFF2-40B4-BE49-F238E27FC236}">
                <a16:creationId xmlns:a16="http://schemas.microsoft.com/office/drawing/2014/main" id="{19294461-4739-5A13-C754-7010C4E760A6}"/>
              </a:ext>
            </a:extLst>
          </p:cNvPr>
          <p:cNvSpPr/>
          <p:nvPr/>
        </p:nvSpPr>
        <p:spPr>
          <a:xfrm>
            <a:off x="366962" y="4261338"/>
            <a:ext cx="8410073" cy="2068800"/>
          </a:xfrm>
          <a:prstGeom prst="roundRect">
            <a:avLst>
              <a:gd name="adj" fmla="val 1619"/>
            </a:avLst>
          </a:prstGeom>
          <a:solidFill>
            <a:srgbClr val="C00000">
              <a:alpha val="17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sz="2000" b="1" dirty="0">
                <a:solidFill>
                  <a:srgbClr val="C00000"/>
                </a:solidFill>
              </a:rPr>
              <a:t>HW</a:t>
            </a:r>
          </a:p>
        </p:txBody>
      </p:sp>
    </p:spTree>
    <p:extLst>
      <p:ext uri="{BB962C8B-B14F-4D97-AF65-F5344CB8AC3E}">
        <p14:creationId xmlns:p14="http://schemas.microsoft.com/office/powerpoint/2010/main" val="357472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91">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7BBF8-6AF2-F249-B436-7CD1A96C8633}"/>
              </a:ext>
            </a:extLst>
          </p:cNvPr>
          <p:cNvSpPr>
            <a:spLocks noGrp="1"/>
          </p:cNvSpPr>
          <p:nvPr>
            <p:ph type="title"/>
          </p:nvPr>
        </p:nvSpPr>
        <p:spPr>
          <a:xfrm>
            <a:off x="366963" y="257434"/>
            <a:ext cx="8410073" cy="753467"/>
          </a:xfrm>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F1FB64B0-8854-B748-BCA8-08C018F14BE0}"/>
              </a:ext>
            </a:extLst>
          </p:cNvPr>
          <p:cNvSpPr>
            <a:spLocks noGrp="1"/>
          </p:cNvSpPr>
          <p:nvPr>
            <p:ph idx="1"/>
          </p:nvPr>
        </p:nvSpPr>
        <p:spPr/>
        <p:txBody>
          <a:bodyPr>
            <a:noAutofit/>
          </a:bodyPr>
          <a:lstStyle/>
          <a:p>
            <a:pPr marL="536575" indent="-357188">
              <a:buClr>
                <a:schemeClr val="bg1">
                  <a:lumMod val="75000"/>
                </a:schemeClr>
              </a:buClr>
            </a:pPr>
            <a:r>
              <a:rPr lang="en-US" sz="2700" b="1" dirty="0">
                <a:solidFill>
                  <a:schemeClr val="bg1">
                    <a:lumMod val="75000"/>
                  </a:schemeClr>
                </a:solidFill>
              </a:rPr>
              <a:t>Introduction</a:t>
            </a:r>
          </a:p>
          <a:p>
            <a:pPr marL="536575" indent="-357188">
              <a:buClr>
                <a:schemeClr val="bg1">
                  <a:lumMod val="75000"/>
                </a:schemeClr>
              </a:buClr>
            </a:pPr>
            <a:r>
              <a:rPr lang="en-US" sz="2700" b="1" dirty="0">
                <a:solidFill>
                  <a:schemeClr val="bg1">
                    <a:lumMod val="75000"/>
                  </a:schemeClr>
                </a:solidFill>
              </a:rPr>
              <a:t>Background</a:t>
            </a:r>
          </a:p>
          <a:p>
            <a:pPr marL="893763" lvl="1" indent="-303213">
              <a:buClr>
                <a:schemeClr val="bg1">
                  <a:lumMod val="75000"/>
                </a:schemeClr>
              </a:buClr>
            </a:pPr>
            <a:r>
              <a:rPr lang="en-US" sz="2700" b="1" dirty="0">
                <a:solidFill>
                  <a:schemeClr val="bg1">
                    <a:lumMod val="75000"/>
                  </a:schemeClr>
                </a:solidFill>
              </a:rPr>
              <a:t>Genome Graphs</a:t>
            </a:r>
          </a:p>
          <a:p>
            <a:pPr marL="893763" lvl="1" indent="-303213">
              <a:buClr>
                <a:schemeClr val="bg1">
                  <a:lumMod val="75000"/>
                </a:schemeClr>
              </a:buClr>
            </a:pPr>
            <a:r>
              <a:rPr lang="en-US" sz="2700" b="1" dirty="0">
                <a:solidFill>
                  <a:schemeClr val="bg1">
                    <a:lumMod val="75000"/>
                  </a:schemeClr>
                </a:solidFill>
              </a:rPr>
              <a:t>Sequence-to-Graph Mapping</a:t>
            </a:r>
          </a:p>
          <a:p>
            <a:pPr marL="536575" indent="-357188">
              <a:buClr>
                <a:srgbClr val="0070C0"/>
              </a:buClr>
            </a:pPr>
            <a:r>
              <a:rPr lang="en-US" sz="2700" b="1" dirty="0">
                <a:solidFill>
                  <a:srgbClr val="0070C0"/>
                </a:solidFill>
              </a:rPr>
              <a:t>SeGraM: Universal Genomic Mapping Accelerator</a:t>
            </a:r>
          </a:p>
          <a:p>
            <a:pPr marL="889000" lvl="1" indent="-261938">
              <a:buClr>
                <a:srgbClr val="0070C0"/>
              </a:buClr>
            </a:pPr>
            <a:r>
              <a:rPr lang="en-US" sz="2700" b="1" dirty="0">
                <a:solidFill>
                  <a:srgbClr val="0070C0"/>
                </a:solidFill>
              </a:rPr>
              <a:t>High-Level Overview</a:t>
            </a:r>
          </a:p>
          <a:p>
            <a:pPr marL="889000" lvl="1" indent="-261938">
              <a:buClr>
                <a:srgbClr val="0070C0"/>
              </a:buClr>
            </a:pPr>
            <a:r>
              <a:rPr lang="en-US" sz="2700" b="1" dirty="0">
                <a:solidFill>
                  <a:srgbClr val="0070C0"/>
                </a:solidFill>
              </a:rPr>
              <a:t>MinSeed</a:t>
            </a:r>
          </a:p>
          <a:p>
            <a:pPr marL="889000" lvl="1" indent="-261938">
              <a:buClr>
                <a:srgbClr val="0070C0"/>
              </a:buClr>
            </a:pPr>
            <a:r>
              <a:rPr lang="en-US" sz="2700" b="1" dirty="0">
                <a:solidFill>
                  <a:srgbClr val="0070C0"/>
                </a:solidFill>
              </a:rPr>
              <a:t>BitAlign</a:t>
            </a:r>
          </a:p>
          <a:p>
            <a:pPr marL="889000" lvl="1" indent="-261938">
              <a:buClr>
                <a:srgbClr val="0070C0"/>
              </a:buClr>
            </a:pPr>
            <a:r>
              <a:rPr lang="en-US" sz="2700" b="1" dirty="0">
                <a:solidFill>
                  <a:srgbClr val="0070C0"/>
                </a:solidFill>
              </a:rPr>
              <a:t>Use Cases</a:t>
            </a:r>
          </a:p>
          <a:p>
            <a:pPr marL="536575" indent="-357188">
              <a:buClr>
                <a:schemeClr val="bg1">
                  <a:lumMod val="75000"/>
                </a:schemeClr>
              </a:buClr>
            </a:pPr>
            <a:r>
              <a:rPr lang="en-US" sz="2700" b="1" dirty="0">
                <a:solidFill>
                  <a:schemeClr val="bg1">
                    <a:lumMod val="75000"/>
                  </a:schemeClr>
                </a:solidFill>
              </a:rPr>
              <a:t>Evaluation</a:t>
            </a:r>
          </a:p>
          <a:p>
            <a:pPr marL="536575" indent="-357188">
              <a:buClr>
                <a:schemeClr val="bg1">
                  <a:lumMod val="75000"/>
                </a:schemeClr>
              </a:buClr>
            </a:pPr>
            <a:r>
              <a:rPr lang="en-US" sz="2700" b="1" dirty="0">
                <a:solidFill>
                  <a:schemeClr val="bg1">
                    <a:lumMod val="75000"/>
                  </a:schemeClr>
                </a:solidFill>
              </a:rPr>
              <a:t>Conclusion</a:t>
            </a:r>
          </a:p>
        </p:txBody>
      </p:sp>
      <p:sp>
        <p:nvSpPr>
          <p:cNvPr id="5" name="Slide Number Placeholder 4">
            <a:extLst>
              <a:ext uri="{FF2B5EF4-FFF2-40B4-BE49-F238E27FC236}">
                <a16:creationId xmlns:a16="http://schemas.microsoft.com/office/drawing/2014/main" id="{70573C91-78D5-8E42-A3C9-6E128966C517}"/>
              </a:ext>
            </a:extLst>
          </p:cNvPr>
          <p:cNvSpPr>
            <a:spLocks noGrp="1"/>
          </p:cNvSpPr>
          <p:nvPr>
            <p:ph type="sldNum" sz="quarter" idx="10"/>
          </p:nvPr>
        </p:nvSpPr>
        <p:spPr/>
        <p:txBody>
          <a:bodyPr/>
          <a:lstStyle/>
          <a:p>
            <a:fld id="{BE67019E-6B59-9444-A8F8-0CFAB6B6981D}" type="slidenum">
              <a:rPr lang="en-US" smtClean="0"/>
              <a:pPr/>
              <a:t>18</a:t>
            </a:fld>
            <a:endParaRPr lang="en-US" dirty="0"/>
          </a:p>
        </p:txBody>
      </p:sp>
    </p:spTree>
    <p:extLst>
      <p:ext uri="{BB962C8B-B14F-4D97-AF65-F5344CB8AC3E}">
        <p14:creationId xmlns:p14="http://schemas.microsoft.com/office/powerpoint/2010/main" val="300084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8D917BCF-2FF3-F14B-892A-B967FC00EC08}"/>
              </a:ext>
            </a:extLst>
          </p:cNvPr>
          <p:cNvSpPr/>
          <p:nvPr/>
        </p:nvSpPr>
        <p:spPr>
          <a:xfrm>
            <a:off x="366963" y="3616196"/>
            <a:ext cx="8410071" cy="1740471"/>
          </a:xfrm>
          <a:prstGeom prst="roundRect">
            <a:avLst>
              <a:gd name="adj" fmla="val 3261"/>
            </a:avLst>
          </a:prstGeom>
          <a:solidFill>
            <a:srgbClr val="0070C0">
              <a:alpha val="17000"/>
            </a:srgb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endParaRPr lang="en-US" sz="2000" b="1" dirty="0">
              <a:solidFill>
                <a:srgbClr val="0070C0"/>
              </a:solidFill>
            </a:endParaRPr>
          </a:p>
          <a:p>
            <a:pPr algn="r"/>
            <a:endParaRPr lang="en-US" sz="2000" b="1" dirty="0">
              <a:solidFill>
                <a:srgbClr val="0070C0"/>
              </a:solidFill>
            </a:endParaRPr>
          </a:p>
          <a:p>
            <a:pPr algn="r"/>
            <a:endParaRPr lang="en-US" sz="2000" b="1" dirty="0">
              <a:solidFill>
                <a:srgbClr val="0070C0"/>
              </a:solidFill>
            </a:endParaRPr>
          </a:p>
          <a:p>
            <a:pPr algn="r"/>
            <a:endParaRPr lang="en-US" sz="2000" b="1" dirty="0">
              <a:solidFill>
                <a:srgbClr val="0070C0"/>
              </a:solidFill>
            </a:endParaRPr>
          </a:p>
          <a:p>
            <a:pPr algn="r"/>
            <a:endParaRPr lang="en-US" sz="600" b="1" dirty="0">
              <a:solidFill>
                <a:srgbClr val="0070C0"/>
              </a:solidFill>
            </a:endParaRPr>
          </a:p>
          <a:p>
            <a:pPr algn="r"/>
            <a:r>
              <a:rPr lang="en-US" sz="2000" b="1" dirty="0">
                <a:solidFill>
                  <a:srgbClr val="0070C0"/>
                </a:solidFill>
              </a:rPr>
              <a:t>SW</a:t>
            </a:r>
          </a:p>
        </p:txBody>
      </p:sp>
      <p:sp>
        <p:nvSpPr>
          <p:cNvPr id="7" name="Rounded Rectangle 6">
            <a:extLst>
              <a:ext uri="{FF2B5EF4-FFF2-40B4-BE49-F238E27FC236}">
                <a16:creationId xmlns:a16="http://schemas.microsoft.com/office/drawing/2014/main" id="{58C56414-CB52-6540-B895-DA21C3287D45}"/>
              </a:ext>
            </a:extLst>
          </p:cNvPr>
          <p:cNvSpPr/>
          <p:nvPr/>
        </p:nvSpPr>
        <p:spPr>
          <a:xfrm>
            <a:off x="366962" y="5499318"/>
            <a:ext cx="8410074" cy="877128"/>
          </a:xfrm>
          <a:prstGeom prst="roundRect">
            <a:avLst>
              <a:gd name="adj" fmla="val 5480"/>
            </a:avLst>
          </a:prstGeom>
          <a:solidFill>
            <a:srgbClr val="C00000">
              <a:alpha val="17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endParaRPr lang="en-US" sz="2000" b="1" dirty="0">
              <a:solidFill>
                <a:srgbClr val="FE6200"/>
              </a:solidFill>
            </a:endParaRPr>
          </a:p>
          <a:p>
            <a:pPr algn="r"/>
            <a:endParaRPr lang="en-US" sz="1400" b="1" dirty="0">
              <a:solidFill>
                <a:srgbClr val="FE6200"/>
              </a:solidFill>
            </a:endParaRPr>
          </a:p>
          <a:p>
            <a:pPr algn="r"/>
            <a:r>
              <a:rPr lang="en-US" sz="2000" b="1" dirty="0">
                <a:solidFill>
                  <a:srgbClr val="C00000"/>
                </a:solidFill>
              </a:rPr>
              <a:t>HW</a:t>
            </a:r>
          </a:p>
        </p:txBody>
      </p:sp>
      <p:sp>
        <p:nvSpPr>
          <p:cNvPr id="2" name="Title 1">
            <a:extLst>
              <a:ext uri="{FF2B5EF4-FFF2-40B4-BE49-F238E27FC236}">
                <a16:creationId xmlns:a16="http://schemas.microsoft.com/office/drawing/2014/main" id="{F0515F00-A75B-6943-AFE7-2C1251652E0C}"/>
              </a:ext>
            </a:extLst>
          </p:cNvPr>
          <p:cNvSpPr>
            <a:spLocks noGrp="1"/>
          </p:cNvSpPr>
          <p:nvPr>
            <p:ph type="title"/>
          </p:nvPr>
        </p:nvSpPr>
        <p:spPr>
          <a:xfrm>
            <a:off x="366963" y="257434"/>
            <a:ext cx="8777037" cy="753467"/>
          </a:xfrm>
        </p:spPr>
        <p:txBody>
          <a:bodyPr>
            <a:noAutofit/>
          </a:bodyPr>
          <a:lstStyle/>
          <a:p>
            <a:r>
              <a:rPr lang="en-US" sz="4000" dirty="0"/>
              <a:t>SeGraM: </a:t>
            </a:r>
            <a:r>
              <a:rPr lang="en-US" sz="3200" dirty="0"/>
              <a:t>Universal Genomic Mapping Accelerator</a:t>
            </a:r>
          </a:p>
        </p:txBody>
      </p:sp>
      <p:sp>
        <p:nvSpPr>
          <p:cNvPr id="3" name="Content Placeholder 2">
            <a:extLst>
              <a:ext uri="{FF2B5EF4-FFF2-40B4-BE49-F238E27FC236}">
                <a16:creationId xmlns:a16="http://schemas.microsoft.com/office/drawing/2014/main" id="{9FA9FAF1-C63B-A24D-8131-A567AE346E6E}"/>
              </a:ext>
            </a:extLst>
          </p:cNvPr>
          <p:cNvSpPr>
            <a:spLocks noGrp="1"/>
          </p:cNvSpPr>
          <p:nvPr>
            <p:ph idx="1"/>
          </p:nvPr>
        </p:nvSpPr>
        <p:spPr/>
        <p:txBody>
          <a:bodyPr>
            <a:noAutofit/>
          </a:bodyPr>
          <a:lstStyle/>
          <a:p>
            <a:pPr>
              <a:lnSpc>
                <a:spcPct val="110000"/>
              </a:lnSpc>
              <a:spcBef>
                <a:spcPts val="600"/>
              </a:spcBef>
              <a:spcAft>
                <a:spcPts val="0"/>
              </a:spcAft>
            </a:pPr>
            <a:r>
              <a:rPr lang="en-US" sz="2200" b="1" i="1" dirty="0">
                <a:solidFill>
                  <a:srgbClr val="FE6200"/>
                </a:solidFill>
              </a:rPr>
              <a:t>First universal genomic mapping accelerator </a:t>
            </a:r>
            <a:r>
              <a:rPr lang="en-US" sz="2200" dirty="0"/>
              <a:t>that can support </a:t>
            </a:r>
            <a:r>
              <a:rPr lang="en-US" sz="2200" i="1" dirty="0"/>
              <a:t>both</a:t>
            </a:r>
            <a:r>
              <a:rPr lang="en-US" sz="2200" dirty="0"/>
              <a:t> </a:t>
            </a:r>
            <a:r>
              <a:rPr lang="en-US" sz="2200" u="sng" dirty="0"/>
              <a:t>se</a:t>
            </a:r>
            <a:r>
              <a:rPr lang="en-US" sz="2200" dirty="0"/>
              <a:t>quence-to-</a:t>
            </a:r>
            <a:r>
              <a:rPr lang="en-US" sz="2200" u="sng" dirty="0"/>
              <a:t>gra</a:t>
            </a:r>
            <a:r>
              <a:rPr lang="en-US" sz="2200" dirty="0"/>
              <a:t>ph </a:t>
            </a:r>
            <a:r>
              <a:rPr lang="en-US" sz="2200" u="sng" dirty="0"/>
              <a:t>m</a:t>
            </a:r>
            <a:r>
              <a:rPr lang="en-US" sz="2200" dirty="0"/>
              <a:t>apping and sequence-to-sequence mapping, for </a:t>
            </a:r>
            <a:r>
              <a:rPr lang="en-US" sz="2200" i="1" dirty="0"/>
              <a:t>both</a:t>
            </a:r>
            <a:r>
              <a:rPr lang="en-US" sz="2200" dirty="0"/>
              <a:t> short and long reads</a:t>
            </a:r>
          </a:p>
          <a:p>
            <a:pPr>
              <a:lnSpc>
                <a:spcPct val="110000"/>
              </a:lnSpc>
              <a:spcBef>
                <a:spcPts val="600"/>
              </a:spcBef>
              <a:spcAft>
                <a:spcPts val="0"/>
              </a:spcAft>
            </a:pPr>
            <a:endParaRPr lang="en-US" sz="1000" dirty="0"/>
          </a:p>
          <a:p>
            <a:pPr>
              <a:lnSpc>
                <a:spcPct val="110000"/>
              </a:lnSpc>
              <a:spcBef>
                <a:spcPts val="600"/>
              </a:spcBef>
              <a:spcAft>
                <a:spcPts val="0"/>
              </a:spcAft>
            </a:pPr>
            <a:r>
              <a:rPr lang="en-US" sz="2200" b="1" i="1" dirty="0">
                <a:solidFill>
                  <a:srgbClr val="7030A0"/>
                </a:solidFill>
              </a:rPr>
              <a:t>First algorithm/hardware co-design </a:t>
            </a:r>
            <a:r>
              <a:rPr lang="en-US" sz="2200" dirty="0">
                <a:solidFill>
                  <a:schemeClr val="tx1"/>
                </a:solidFill>
              </a:rPr>
              <a:t>for accelerating </a:t>
            </a:r>
            <a:br>
              <a:rPr lang="en-US" sz="2200" dirty="0">
                <a:solidFill>
                  <a:schemeClr val="tx1"/>
                </a:solidFill>
              </a:rPr>
            </a:br>
            <a:r>
              <a:rPr lang="en-US" sz="2200" dirty="0">
                <a:solidFill>
                  <a:schemeClr val="tx1"/>
                </a:solidFill>
              </a:rPr>
              <a:t>sequence-to-graph mapping</a:t>
            </a:r>
          </a:p>
          <a:p>
            <a:pPr>
              <a:lnSpc>
                <a:spcPct val="110000"/>
              </a:lnSpc>
              <a:spcBef>
                <a:spcPts val="600"/>
              </a:spcBef>
              <a:spcAft>
                <a:spcPts val="0"/>
              </a:spcAft>
            </a:pPr>
            <a:endParaRPr lang="en-US" sz="1000" dirty="0"/>
          </a:p>
          <a:p>
            <a:pPr>
              <a:lnSpc>
                <a:spcPct val="110000"/>
              </a:lnSpc>
              <a:spcBef>
                <a:spcPts val="600"/>
              </a:spcBef>
              <a:spcAft>
                <a:spcPts val="0"/>
              </a:spcAft>
            </a:pPr>
            <a:r>
              <a:rPr lang="en-US" sz="2200" dirty="0"/>
              <a:t>We base SeGraM upon a </a:t>
            </a:r>
            <a:r>
              <a:rPr lang="en-US" sz="2200" dirty="0">
                <a:solidFill>
                  <a:srgbClr val="0070C0"/>
                </a:solidFill>
              </a:rPr>
              <a:t>minimizer-based seeding algorithm</a:t>
            </a:r>
            <a:endParaRPr lang="en-US" sz="2200" dirty="0"/>
          </a:p>
          <a:p>
            <a:pPr>
              <a:lnSpc>
                <a:spcPct val="110000"/>
              </a:lnSpc>
              <a:spcBef>
                <a:spcPts val="600"/>
              </a:spcBef>
              <a:spcAft>
                <a:spcPts val="0"/>
              </a:spcAft>
            </a:pPr>
            <a:r>
              <a:rPr lang="en-US" sz="2200" dirty="0"/>
              <a:t>We propose a </a:t>
            </a:r>
            <a:r>
              <a:rPr lang="en-US" sz="2200" dirty="0">
                <a:solidFill>
                  <a:srgbClr val="0070C0"/>
                </a:solidFill>
              </a:rPr>
              <a:t>novel bitvector-based alignment algorithm </a:t>
            </a:r>
            <a:r>
              <a:rPr lang="en-US" sz="2200" dirty="0"/>
              <a:t>to   perform approximate string matching between a read and                     a graph-based reference genome</a:t>
            </a:r>
          </a:p>
          <a:p>
            <a:pPr>
              <a:lnSpc>
                <a:spcPct val="110000"/>
              </a:lnSpc>
              <a:spcBef>
                <a:spcPts val="3000"/>
              </a:spcBef>
              <a:spcAft>
                <a:spcPts val="0"/>
              </a:spcAft>
            </a:pPr>
            <a:r>
              <a:rPr lang="en-US" sz="2200" dirty="0"/>
              <a:t>We </a:t>
            </a:r>
            <a:r>
              <a:rPr lang="en-US" sz="2200" dirty="0">
                <a:solidFill>
                  <a:schemeClr val="tx1"/>
                </a:solidFill>
              </a:rPr>
              <a:t>co-design both algorithms with </a:t>
            </a:r>
            <a:r>
              <a:rPr lang="en-US" sz="2200" dirty="0">
                <a:solidFill>
                  <a:srgbClr val="C00000"/>
                </a:solidFill>
              </a:rPr>
              <a:t>high-performance, scalable,    and efficient hardware accelerators</a:t>
            </a:r>
            <a:endParaRPr lang="en-US" sz="2200" dirty="0">
              <a:solidFill>
                <a:srgbClr val="C00000"/>
              </a:solidFill>
              <a:latin typeface="+mj-lt"/>
            </a:endParaRPr>
          </a:p>
        </p:txBody>
      </p:sp>
      <p:sp>
        <p:nvSpPr>
          <p:cNvPr id="5" name="Slide Number Placeholder 4">
            <a:extLst>
              <a:ext uri="{FF2B5EF4-FFF2-40B4-BE49-F238E27FC236}">
                <a16:creationId xmlns:a16="http://schemas.microsoft.com/office/drawing/2014/main" id="{0021086E-478F-D54F-956E-52EB0579186A}"/>
              </a:ext>
            </a:extLst>
          </p:cNvPr>
          <p:cNvSpPr>
            <a:spLocks noGrp="1"/>
          </p:cNvSpPr>
          <p:nvPr>
            <p:ph type="sldNum" sz="quarter" idx="10"/>
          </p:nvPr>
        </p:nvSpPr>
        <p:spPr/>
        <p:txBody>
          <a:bodyPr/>
          <a:lstStyle/>
          <a:p>
            <a:fld id="{BE67019E-6B59-9444-A8F8-0CFAB6B6981D}" type="slidenum">
              <a:rPr lang="en-US" smtClean="0"/>
              <a:pPr/>
              <a:t>19</a:t>
            </a:fld>
            <a:endParaRPr lang="en-US" dirty="0"/>
          </a:p>
        </p:txBody>
      </p:sp>
    </p:spTree>
    <p:custDataLst>
      <p:tags r:id="rId1"/>
    </p:custDataLst>
    <p:extLst>
      <p:ext uri="{BB962C8B-B14F-4D97-AF65-F5344CB8AC3E}">
        <p14:creationId xmlns:p14="http://schemas.microsoft.com/office/powerpoint/2010/main" val="403749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A6D00-56D8-D04C-9A4A-CB34F95ADD64}"/>
              </a:ext>
            </a:extLst>
          </p:cNvPr>
          <p:cNvSpPr>
            <a:spLocks noGrp="1"/>
          </p:cNvSpPr>
          <p:nvPr>
            <p:ph type="title"/>
          </p:nvPr>
        </p:nvSpPr>
        <p:spPr>
          <a:xfrm>
            <a:off x="366963" y="257434"/>
            <a:ext cx="8410073" cy="753467"/>
          </a:xfrm>
        </p:spPr>
        <p:txBody>
          <a:bodyPr>
            <a:normAutofit fontScale="90000"/>
          </a:bodyPr>
          <a:lstStyle/>
          <a:p>
            <a:r>
              <a:rPr lang="en-US" dirty="0"/>
              <a:t>Genome Sequencing</a:t>
            </a:r>
          </a:p>
        </p:txBody>
      </p:sp>
      <p:sp>
        <p:nvSpPr>
          <p:cNvPr id="3" name="Content Placeholder 2">
            <a:extLst>
              <a:ext uri="{FF2B5EF4-FFF2-40B4-BE49-F238E27FC236}">
                <a16:creationId xmlns:a16="http://schemas.microsoft.com/office/drawing/2014/main" id="{F69C0DC3-C1EF-874A-818E-A979FC3E234A}"/>
              </a:ext>
            </a:extLst>
          </p:cNvPr>
          <p:cNvSpPr>
            <a:spLocks noGrp="1"/>
          </p:cNvSpPr>
          <p:nvPr>
            <p:ph idx="1"/>
          </p:nvPr>
        </p:nvSpPr>
        <p:spPr>
          <a:xfrm>
            <a:off x="366963" y="1147483"/>
            <a:ext cx="8410073" cy="5289176"/>
          </a:xfrm>
        </p:spPr>
        <p:txBody>
          <a:bodyPr>
            <a:noAutofit/>
          </a:bodyPr>
          <a:lstStyle/>
          <a:p>
            <a:pPr marL="342900" indent="-342900">
              <a:lnSpc>
                <a:spcPct val="110000"/>
              </a:lnSpc>
              <a:spcBef>
                <a:spcPts val="600"/>
              </a:spcBef>
              <a:spcAft>
                <a:spcPts val="0"/>
              </a:spcAft>
            </a:pPr>
            <a:r>
              <a:rPr lang="en-US" sz="2200" b="1" dirty="0">
                <a:solidFill>
                  <a:srgbClr val="FE6200"/>
                </a:solidFill>
              </a:rPr>
              <a:t>Genome sequencing: </a:t>
            </a:r>
            <a:r>
              <a:rPr lang="en-US" sz="2200" dirty="0">
                <a:solidFill>
                  <a:schemeClr val="tx1"/>
                </a:solidFill>
              </a:rPr>
              <a:t>Enables us to determine the order of the DNA sequence in an organism’s genome</a:t>
            </a:r>
          </a:p>
          <a:p>
            <a:pPr marL="720725" lvl="1" indent="-230188">
              <a:lnSpc>
                <a:spcPct val="120000"/>
              </a:lnSpc>
              <a:spcBef>
                <a:spcPts val="600"/>
              </a:spcBef>
              <a:spcAft>
                <a:spcPts val="0"/>
              </a:spcAft>
            </a:pPr>
            <a:r>
              <a:rPr lang="en-US" sz="2200" dirty="0">
                <a:solidFill>
                  <a:schemeClr val="tx1"/>
                </a:solidFill>
              </a:rPr>
              <a:t>Plays a </a:t>
            </a:r>
            <a:r>
              <a:rPr lang="en-US" sz="2200" dirty="0">
                <a:solidFill>
                  <a:srgbClr val="7030A0"/>
                </a:solidFill>
              </a:rPr>
              <a:t>pivotal role </a:t>
            </a:r>
            <a:r>
              <a:rPr lang="en-US" sz="2200" dirty="0">
                <a:solidFill>
                  <a:schemeClr val="tx1"/>
                </a:solidFill>
              </a:rPr>
              <a:t>in:</a:t>
            </a:r>
          </a:p>
          <a:p>
            <a:pPr marL="992188" lvl="2" indent="-227013">
              <a:lnSpc>
                <a:spcPct val="120000"/>
              </a:lnSpc>
              <a:spcBef>
                <a:spcPts val="0"/>
              </a:spcBef>
              <a:spcAft>
                <a:spcPts val="0"/>
              </a:spcAft>
            </a:pPr>
            <a:r>
              <a:rPr lang="en-US" sz="2100" dirty="0">
                <a:solidFill>
                  <a:schemeClr val="tx1"/>
                </a:solidFill>
              </a:rPr>
              <a:t>Personalized medicine</a:t>
            </a:r>
          </a:p>
          <a:p>
            <a:pPr marL="992188" lvl="2" indent="-227013">
              <a:lnSpc>
                <a:spcPct val="120000"/>
              </a:lnSpc>
              <a:spcBef>
                <a:spcPts val="0"/>
              </a:spcBef>
              <a:spcAft>
                <a:spcPts val="0"/>
              </a:spcAft>
            </a:pPr>
            <a:r>
              <a:rPr lang="en-US" sz="2100" dirty="0">
                <a:solidFill>
                  <a:schemeClr val="tx1"/>
                </a:solidFill>
              </a:rPr>
              <a:t>Outbreak tracing</a:t>
            </a:r>
          </a:p>
          <a:p>
            <a:pPr marL="992188" lvl="2" indent="-227013">
              <a:lnSpc>
                <a:spcPct val="120000"/>
              </a:lnSpc>
              <a:spcBef>
                <a:spcPts val="0"/>
              </a:spcBef>
              <a:spcAft>
                <a:spcPts val="0"/>
              </a:spcAft>
            </a:pPr>
            <a:r>
              <a:rPr lang="en-US" sz="2100" dirty="0">
                <a:solidFill>
                  <a:schemeClr val="tx1"/>
                </a:solidFill>
              </a:rPr>
              <a:t>Understanding of evolution</a:t>
            </a:r>
          </a:p>
          <a:p>
            <a:pPr marL="992188" lvl="2" indent="-227013">
              <a:lnSpc>
                <a:spcPct val="120000"/>
              </a:lnSpc>
              <a:spcBef>
                <a:spcPts val="0"/>
              </a:spcBef>
              <a:spcAft>
                <a:spcPts val="0"/>
              </a:spcAft>
            </a:pPr>
            <a:endParaRPr lang="en-US" sz="2100" dirty="0">
              <a:solidFill>
                <a:schemeClr val="tx1"/>
              </a:solidFill>
            </a:endParaRPr>
          </a:p>
          <a:p>
            <a:pPr marL="765175" lvl="2" indent="0">
              <a:lnSpc>
                <a:spcPct val="120000"/>
              </a:lnSpc>
              <a:spcBef>
                <a:spcPts val="0"/>
              </a:spcBef>
              <a:spcAft>
                <a:spcPts val="0"/>
              </a:spcAft>
              <a:buNone/>
            </a:pPr>
            <a:endParaRPr lang="en-US" sz="2200" dirty="0">
              <a:solidFill>
                <a:schemeClr val="tx1"/>
              </a:solidFill>
            </a:endParaRPr>
          </a:p>
          <a:p>
            <a:pPr marL="342900" indent="-342900">
              <a:lnSpc>
                <a:spcPct val="110000"/>
              </a:lnSpc>
              <a:spcBef>
                <a:spcPts val="600"/>
              </a:spcBef>
              <a:spcAft>
                <a:spcPts val="0"/>
              </a:spcAft>
            </a:pPr>
            <a:r>
              <a:rPr lang="en-US" sz="2200" dirty="0">
                <a:solidFill>
                  <a:schemeClr val="tx1"/>
                </a:solidFill>
              </a:rPr>
              <a:t>Modern genome sequencing machines extract smaller randomized fragments of the original DNA sequence, known as </a:t>
            </a:r>
            <a:r>
              <a:rPr lang="en-US" sz="2200" b="1" dirty="0">
                <a:solidFill>
                  <a:srgbClr val="0070C0"/>
                </a:solidFill>
              </a:rPr>
              <a:t>reads</a:t>
            </a:r>
          </a:p>
          <a:p>
            <a:pPr marL="715963" lvl="1" indent="-212725">
              <a:lnSpc>
                <a:spcPct val="120000"/>
              </a:lnSpc>
              <a:spcBef>
                <a:spcPts val="600"/>
              </a:spcBef>
              <a:spcAft>
                <a:spcPts val="0"/>
              </a:spcAft>
            </a:pPr>
            <a:r>
              <a:rPr lang="en-US" sz="2100" i="1" dirty="0">
                <a:solidFill>
                  <a:schemeClr val="tx1"/>
                </a:solidFill>
              </a:rPr>
              <a:t>Short reads: </a:t>
            </a:r>
            <a:r>
              <a:rPr lang="en-US" sz="2100" dirty="0">
                <a:solidFill>
                  <a:srgbClr val="C00000"/>
                </a:solidFill>
              </a:rPr>
              <a:t>a few hundred base pairs</a:t>
            </a:r>
            <a:r>
              <a:rPr lang="en-US" sz="2100" dirty="0">
                <a:solidFill>
                  <a:schemeClr val="tx1"/>
                </a:solidFill>
              </a:rPr>
              <a:t>, </a:t>
            </a:r>
            <a:r>
              <a:rPr lang="en-US" sz="2100" dirty="0">
                <a:solidFill>
                  <a:srgbClr val="00B050"/>
                </a:solidFill>
              </a:rPr>
              <a:t>error rate of </a:t>
            </a:r>
            <a:r>
              <a:rPr lang="en-US" sz="2100" dirty="0">
                <a:solidFill>
                  <a:srgbClr val="00B050"/>
                </a:solidFill>
                <a:latin typeface="Calibri" panose="020F0502020204030204" pitchFamily="34" charset="0"/>
              </a:rPr>
              <a:t>∼0.1%</a:t>
            </a:r>
            <a:endParaRPr lang="en-US" sz="2100" dirty="0">
              <a:solidFill>
                <a:schemeClr val="tx1"/>
              </a:solidFill>
            </a:endParaRPr>
          </a:p>
          <a:p>
            <a:pPr marL="715963" lvl="1" indent="-212725">
              <a:lnSpc>
                <a:spcPct val="120000"/>
              </a:lnSpc>
              <a:spcBef>
                <a:spcPts val="0"/>
              </a:spcBef>
              <a:spcAft>
                <a:spcPts val="0"/>
              </a:spcAft>
            </a:pPr>
            <a:r>
              <a:rPr lang="en-US" sz="2100" i="1" dirty="0">
                <a:solidFill>
                  <a:schemeClr val="tx1"/>
                </a:solidFill>
              </a:rPr>
              <a:t>Long reads: </a:t>
            </a:r>
            <a:r>
              <a:rPr lang="en-US" sz="2100" dirty="0">
                <a:solidFill>
                  <a:srgbClr val="00B050"/>
                </a:solidFill>
              </a:rPr>
              <a:t>thousands to millions of base pairs</a:t>
            </a:r>
            <a:r>
              <a:rPr lang="en-US" sz="2100" dirty="0">
                <a:solidFill>
                  <a:schemeClr val="tx1"/>
                </a:solidFill>
              </a:rPr>
              <a:t>,</a:t>
            </a:r>
            <a:r>
              <a:rPr lang="en-US" sz="2100" dirty="0">
                <a:solidFill>
                  <a:srgbClr val="00B050"/>
                </a:solidFill>
              </a:rPr>
              <a:t> </a:t>
            </a:r>
            <a:r>
              <a:rPr lang="en-US" sz="2100" dirty="0">
                <a:solidFill>
                  <a:srgbClr val="C00000"/>
                </a:solidFill>
              </a:rPr>
              <a:t>error rate of </a:t>
            </a:r>
            <a:r>
              <a:rPr lang="en-US" sz="2100" dirty="0">
                <a:solidFill>
                  <a:srgbClr val="C00000"/>
                </a:solidFill>
                <a:latin typeface="Calibri" panose="020F0502020204030204" pitchFamily="34" charset="0"/>
              </a:rPr>
              <a:t>10–15%</a:t>
            </a:r>
            <a:endParaRPr lang="en-US" sz="2100" i="1" dirty="0">
              <a:solidFill>
                <a:srgbClr val="0070C0"/>
              </a:solidFill>
            </a:endParaRPr>
          </a:p>
          <a:p>
            <a:pPr marL="446088" indent="-266700">
              <a:lnSpc>
                <a:spcPct val="120000"/>
              </a:lnSpc>
              <a:spcBef>
                <a:spcPts val="600"/>
              </a:spcBef>
              <a:spcAft>
                <a:spcPts val="0"/>
              </a:spcAft>
            </a:pPr>
            <a:endParaRPr lang="en-US" sz="2200" i="1" dirty="0">
              <a:solidFill>
                <a:srgbClr val="FE6200"/>
              </a:solidFill>
            </a:endParaRPr>
          </a:p>
        </p:txBody>
      </p:sp>
      <p:sp>
        <p:nvSpPr>
          <p:cNvPr id="5" name="Slide Number Placeholder 4">
            <a:extLst>
              <a:ext uri="{FF2B5EF4-FFF2-40B4-BE49-F238E27FC236}">
                <a16:creationId xmlns:a16="http://schemas.microsoft.com/office/drawing/2014/main" id="{BF4548FC-B7D5-F84F-83AA-BEEE7ACE5F05}"/>
              </a:ext>
            </a:extLst>
          </p:cNvPr>
          <p:cNvSpPr>
            <a:spLocks noGrp="1"/>
          </p:cNvSpPr>
          <p:nvPr>
            <p:ph type="sldNum" sz="quarter" idx="10"/>
          </p:nvPr>
        </p:nvSpPr>
        <p:spPr/>
        <p:txBody>
          <a:bodyPr/>
          <a:lstStyle/>
          <a:p>
            <a:fld id="{BE67019E-6B59-9444-A8F8-0CFAB6B6981D}" type="slidenum">
              <a:rPr lang="en-US" smtClean="0"/>
              <a:pPr/>
              <a:t>2</a:t>
            </a:fld>
            <a:endParaRPr lang="en-US" dirty="0"/>
          </a:p>
        </p:txBody>
      </p:sp>
      <p:pic>
        <p:nvPicPr>
          <p:cNvPr id="6" name="Picture 5">
            <a:extLst>
              <a:ext uri="{FF2B5EF4-FFF2-40B4-BE49-F238E27FC236}">
                <a16:creationId xmlns:a16="http://schemas.microsoft.com/office/drawing/2014/main" id="{8C62BDD8-22E4-0545-AA07-946E9BFD1A77}"/>
              </a:ext>
            </a:extLst>
          </p:cNvPr>
          <p:cNvPicPr>
            <a:picLocks noChangeAspect="1"/>
          </p:cNvPicPr>
          <p:nvPr/>
        </p:nvPicPr>
        <p:blipFill>
          <a:blip r:embed="rId4"/>
          <a:stretch>
            <a:fillRect/>
          </a:stretch>
        </p:blipFill>
        <p:spPr>
          <a:xfrm>
            <a:off x="6257282" y="1861023"/>
            <a:ext cx="2519754" cy="1525114"/>
          </a:xfrm>
          <a:prstGeom prst="rect">
            <a:avLst/>
          </a:prstGeom>
        </p:spPr>
      </p:pic>
    </p:spTree>
    <p:custDataLst>
      <p:tags r:id="rId1"/>
    </p:custDataLst>
    <p:extLst>
      <p:ext uri="{BB962C8B-B14F-4D97-AF65-F5344CB8AC3E}">
        <p14:creationId xmlns:p14="http://schemas.microsoft.com/office/powerpoint/2010/main" val="140688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3" name="Title 2">
            <a:extLst>
              <a:ext uri="{FF2B5EF4-FFF2-40B4-BE49-F238E27FC236}">
                <a16:creationId xmlns:a16="http://schemas.microsoft.com/office/drawing/2014/main" id="{AD59D520-5920-AB4E-A3ED-7922AA4BC1C3}"/>
              </a:ext>
            </a:extLst>
          </p:cNvPr>
          <p:cNvSpPr>
            <a:spLocks noGrp="1"/>
          </p:cNvSpPr>
          <p:nvPr>
            <p:ph type="title"/>
          </p:nvPr>
        </p:nvSpPr>
        <p:spPr/>
        <p:txBody>
          <a:bodyPr>
            <a:normAutofit fontScale="90000"/>
          </a:bodyPr>
          <a:lstStyle/>
          <a:p>
            <a:r>
              <a:rPr lang="en-US" dirty="0"/>
              <a:t>SeGraM Hardware Design</a:t>
            </a:r>
          </a:p>
        </p:txBody>
      </p:sp>
      <p:sp>
        <p:nvSpPr>
          <p:cNvPr id="4" name="Slide Number Placeholder 3">
            <a:extLst>
              <a:ext uri="{FF2B5EF4-FFF2-40B4-BE49-F238E27FC236}">
                <a16:creationId xmlns:a16="http://schemas.microsoft.com/office/drawing/2014/main" id="{70869F66-9577-FF48-A7F7-63DD640C9C85}"/>
              </a:ext>
            </a:extLst>
          </p:cNvPr>
          <p:cNvSpPr>
            <a:spLocks noGrp="1"/>
          </p:cNvSpPr>
          <p:nvPr>
            <p:ph type="sldNum" sz="quarter" idx="10"/>
          </p:nvPr>
        </p:nvSpPr>
        <p:spPr/>
        <p:txBody>
          <a:bodyPr/>
          <a:lstStyle/>
          <a:p>
            <a:fld id="{BE67019E-6B59-9444-A8F8-0CFAB6B6981D}" type="slidenum">
              <a:rPr lang="en-US" smtClean="0"/>
              <a:pPr/>
              <a:t>20</a:t>
            </a:fld>
            <a:endParaRPr lang="en-US" dirty="0"/>
          </a:p>
        </p:txBody>
      </p:sp>
      <p:sp>
        <p:nvSpPr>
          <p:cNvPr id="377" name="TextBox 376">
            <a:extLst>
              <a:ext uri="{FF2B5EF4-FFF2-40B4-BE49-F238E27FC236}">
                <a16:creationId xmlns:a16="http://schemas.microsoft.com/office/drawing/2014/main" id="{A7812D32-8A23-7C46-8D56-59399B17CCB4}"/>
              </a:ext>
            </a:extLst>
          </p:cNvPr>
          <p:cNvSpPr txBox="1"/>
          <p:nvPr/>
        </p:nvSpPr>
        <p:spPr>
          <a:xfrm>
            <a:off x="1659977" y="2081374"/>
            <a:ext cx="6459835" cy="3587291"/>
          </a:xfrm>
          <a:prstGeom prst="roundRect">
            <a:avLst>
              <a:gd name="adj" fmla="val 1745"/>
            </a:avLst>
          </a:prstGeom>
          <a:solidFill>
            <a:srgbClr val="E7E6E6"/>
          </a:solidFill>
          <a:ln w="28575">
            <a:solidFill>
              <a:sysClr val="windowText" lastClr="000000"/>
            </a:solidFill>
            <a:prstDash val="sysDot"/>
          </a:ln>
        </p:spPr>
        <p:txBody>
          <a:bodyPr wrap="square" lIns="73153" tIns="27432" rIns="73153" bIns="27432" rtlCol="0" anchor="b" anchorCtr="0">
            <a:noAutofit/>
          </a:bodyPr>
          <a:lstStyle/>
          <a:p>
            <a:pPr marL="0" marR="0" lvl="0" indent="0" algn="r" defTabSz="116129"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black"/>
                </a:solidFill>
                <a:effectLst/>
                <a:uLnTx/>
                <a:uFillTx/>
              </a:rPr>
              <a:t>SeGraM Accelerator</a:t>
            </a:r>
          </a:p>
        </p:txBody>
      </p:sp>
      <p:sp>
        <p:nvSpPr>
          <p:cNvPr id="378" name="TextBox 377">
            <a:extLst>
              <a:ext uri="{FF2B5EF4-FFF2-40B4-BE49-F238E27FC236}">
                <a16:creationId xmlns:a16="http://schemas.microsoft.com/office/drawing/2014/main" id="{A56B539D-AB62-BA42-ADAC-D1DEA7BE9306}"/>
              </a:ext>
            </a:extLst>
          </p:cNvPr>
          <p:cNvSpPr txBox="1"/>
          <p:nvPr/>
        </p:nvSpPr>
        <p:spPr>
          <a:xfrm>
            <a:off x="1731247" y="2132222"/>
            <a:ext cx="3384365" cy="3074336"/>
          </a:xfrm>
          <a:prstGeom prst="roundRect">
            <a:avLst>
              <a:gd name="adj" fmla="val 1745"/>
            </a:avLst>
          </a:prstGeom>
          <a:solidFill>
            <a:schemeClr val="bg1">
              <a:lumMod val="95000"/>
            </a:schemeClr>
          </a:solidFill>
          <a:ln w="28575">
            <a:solidFill>
              <a:schemeClr val="bg1">
                <a:lumMod val="50000"/>
              </a:schemeClr>
            </a:solidFill>
            <a:prstDash val="sysDot"/>
          </a:ln>
        </p:spPr>
        <p:txBody>
          <a:bodyPr wrap="square" lIns="73153" rIns="73153" bIns="18288" rtlCol="0" anchor="b" anchorCtr="0">
            <a:noAutofit/>
          </a:bodyPr>
          <a:lstStyle/>
          <a:p>
            <a:pPr marL="0" marR="0" lvl="0" indent="0" algn="r" defTabSz="116129"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schemeClr val="bg1">
                    <a:lumMod val="50000"/>
                  </a:schemeClr>
                </a:solidFill>
                <a:effectLst/>
                <a:uLnTx/>
                <a:uFillTx/>
              </a:rPr>
              <a:t>MinSeed (MS)</a:t>
            </a:r>
          </a:p>
        </p:txBody>
      </p:sp>
      <p:sp>
        <p:nvSpPr>
          <p:cNvPr id="379" name="TextBox 378">
            <a:extLst>
              <a:ext uri="{FF2B5EF4-FFF2-40B4-BE49-F238E27FC236}">
                <a16:creationId xmlns:a16="http://schemas.microsoft.com/office/drawing/2014/main" id="{6FCA71AC-FD7C-9E46-838C-9BAEE1615105}"/>
              </a:ext>
            </a:extLst>
          </p:cNvPr>
          <p:cNvSpPr txBox="1"/>
          <p:nvPr/>
        </p:nvSpPr>
        <p:spPr>
          <a:xfrm>
            <a:off x="520074" y="4550488"/>
            <a:ext cx="584533" cy="656070"/>
          </a:xfrm>
          <a:prstGeom prst="roundRect">
            <a:avLst>
              <a:gd name="adj" fmla="val 5645"/>
            </a:avLst>
          </a:prstGeom>
          <a:solidFill>
            <a:schemeClr val="bg1">
              <a:lumMod val="95000"/>
            </a:schemeClr>
          </a:solidFill>
          <a:ln w="28575">
            <a:solidFill>
              <a:schemeClr val="bg1">
                <a:lumMod val="50000"/>
              </a:schemeClr>
            </a:solidFill>
          </a:ln>
        </p:spPr>
        <p:txBody>
          <a:bodyPr wrap="square" rtlCol="0" anchor="ctr" anchorCtr="0">
            <a:noAutofit/>
          </a:body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lumMod val="50000"/>
                  </a:schemeClr>
                </a:solidFill>
                <a:effectLst/>
                <a:uLnTx/>
                <a:uFillTx/>
              </a:rPr>
              <a:t>Host CPU</a:t>
            </a:r>
          </a:p>
        </p:txBody>
      </p:sp>
      <p:sp>
        <p:nvSpPr>
          <p:cNvPr id="380" name="TextBox 379">
            <a:extLst>
              <a:ext uri="{FF2B5EF4-FFF2-40B4-BE49-F238E27FC236}">
                <a16:creationId xmlns:a16="http://schemas.microsoft.com/office/drawing/2014/main" id="{CDD63A1D-62FF-2248-A415-C1721B4EDAB5}"/>
              </a:ext>
            </a:extLst>
          </p:cNvPr>
          <p:cNvSpPr txBox="1"/>
          <p:nvPr/>
        </p:nvSpPr>
        <p:spPr>
          <a:xfrm>
            <a:off x="1659977" y="1290203"/>
            <a:ext cx="6459835" cy="663200"/>
          </a:xfrm>
          <a:prstGeom prst="roundRect">
            <a:avLst>
              <a:gd name="adj" fmla="val 6412"/>
            </a:avLst>
          </a:prstGeom>
          <a:solidFill>
            <a:schemeClr val="bg1">
              <a:lumMod val="95000"/>
            </a:schemeClr>
          </a:solidFill>
          <a:ln w="28575">
            <a:solidFill>
              <a:schemeClr val="bg1">
                <a:lumMod val="50000"/>
              </a:schemeClr>
            </a:solidFill>
          </a:ln>
        </p:spPr>
        <p:txBody>
          <a:bodyPr wrap="square" lIns="73153" tIns="82297" rIns="73153" rtlCol="0" anchor="t" anchorCtr="0">
            <a:noAutofit/>
          </a:body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schemeClr val="bg1">
                    <a:lumMod val="50000"/>
                  </a:schemeClr>
                </a:solidFill>
                <a:effectLst/>
                <a:uLnTx/>
                <a:uFillTx/>
              </a:rPr>
              <a:t>Main Memory </a:t>
            </a:r>
            <a:r>
              <a:rPr kumimoji="0" lang="en-US" sz="1270" b="0" i="1" u="none" strike="noStrike" kern="0" cap="none" spc="0" normalizeH="0" baseline="0" noProof="0" dirty="0">
                <a:ln>
                  <a:noFill/>
                </a:ln>
                <a:solidFill>
                  <a:schemeClr val="bg1">
                    <a:lumMod val="50000"/>
                  </a:schemeClr>
                </a:solidFill>
                <a:effectLst/>
                <a:uLnTx/>
                <a:uFillTx/>
              </a:rPr>
              <a:t>(graph-based reference &amp; index)</a:t>
            </a:r>
          </a:p>
        </p:txBody>
      </p:sp>
      <p:sp>
        <p:nvSpPr>
          <p:cNvPr id="382" name="TextBox 381">
            <a:extLst>
              <a:ext uri="{FF2B5EF4-FFF2-40B4-BE49-F238E27FC236}">
                <a16:creationId xmlns:a16="http://schemas.microsoft.com/office/drawing/2014/main" id="{273A725A-33FC-2F40-A68C-A6E8AE390951}"/>
              </a:ext>
            </a:extLst>
          </p:cNvPr>
          <p:cNvSpPr txBox="1">
            <a:spLocks/>
          </p:cNvSpPr>
          <p:nvPr/>
        </p:nvSpPr>
        <p:spPr>
          <a:xfrm>
            <a:off x="1858987" y="3576746"/>
            <a:ext cx="914223" cy="652286"/>
          </a:xfrm>
          <a:prstGeom prst="roundRect">
            <a:avLst>
              <a:gd name="adj" fmla="val 1481"/>
            </a:avLst>
          </a:prstGeom>
          <a:solidFill>
            <a:schemeClr val="bg1">
              <a:lumMod val="95000"/>
            </a:schemeClr>
          </a:solidFill>
          <a:ln w="28575">
            <a:solidFill>
              <a:schemeClr val="bg1">
                <a:lumMod val="50000"/>
              </a:schemeClr>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lumMod val="50000"/>
                  </a:schemeClr>
                </a:solidFill>
                <a:effectLst/>
                <a:uLnTx/>
                <a:uFillTx/>
                <a:latin typeface="Corbel" panose="020B0503020204020204" pitchFamily="34" charset="0"/>
              </a:rPr>
              <a:t>Find Minimizers</a:t>
            </a:r>
          </a:p>
        </p:txBody>
      </p:sp>
      <p:sp>
        <p:nvSpPr>
          <p:cNvPr id="385" name="TextBox 384">
            <a:extLst>
              <a:ext uri="{FF2B5EF4-FFF2-40B4-BE49-F238E27FC236}">
                <a16:creationId xmlns:a16="http://schemas.microsoft.com/office/drawing/2014/main" id="{9EE50CA0-BF9D-8A4E-8E67-2239112A085A}"/>
              </a:ext>
            </a:extLst>
          </p:cNvPr>
          <p:cNvSpPr txBox="1"/>
          <p:nvPr/>
        </p:nvSpPr>
        <p:spPr>
          <a:xfrm>
            <a:off x="5284439" y="2132222"/>
            <a:ext cx="2750673" cy="3074336"/>
          </a:xfrm>
          <a:prstGeom prst="roundRect">
            <a:avLst>
              <a:gd name="adj" fmla="val 1745"/>
            </a:avLst>
          </a:prstGeom>
          <a:solidFill>
            <a:schemeClr val="bg1">
              <a:lumMod val="95000"/>
            </a:schemeClr>
          </a:solidFill>
          <a:ln w="28575">
            <a:solidFill>
              <a:schemeClr val="bg1">
                <a:lumMod val="50000"/>
              </a:schemeClr>
            </a:solidFill>
            <a:prstDash val="sysDot"/>
          </a:ln>
        </p:spPr>
        <p:txBody>
          <a:bodyPr wrap="square" lIns="73153" rIns="73153" bIns="18288" rtlCol="0" anchor="b" anchorCtr="0">
            <a:noAutofit/>
          </a:bodyPr>
          <a:lstStyle>
            <a:defPPr>
              <a:defRPr lang="en-US"/>
            </a:defPPr>
            <a:lvl1pPr algn="r">
              <a:defRPr sz="6000" b="1">
                <a:solidFill>
                  <a:srgbClr val="632A8F"/>
                </a:solidFill>
                <a:latin typeface="Corbel" panose="020B0503020204020204" pitchFamily="34" charset="0"/>
              </a:defRPr>
            </a:lvl1pPr>
          </a:lstStyle>
          <a:p>
            <a:pPr marL="0" marR="0" lvl="0" indent="0" algn="r" defTabSz="116129"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schemeClr val="bg1">
                    <a:lumMod val="50000"/>
                  </a:schemeClr>
                </a:solidFill>
                <a:effectLst/>
                <a:uLnTx/>
                <a:uFillTx/>
                <a:latin typeface="Corbel" panose="020B0503020204020204" pitchFamily="34" charset="0"/>
              </a:rPr>
              <a:t>BitAlign (BA)</a:t>
            </a:r>
          </a:p>
        </p:txBody>
      </p:sp>
      <p:sp>
        <p:nvSpPr>
          <p:cNvPr id="386" name="TextBox 385">
            <a:extLst>
              <a:ext uri="{FF2B5EF4-FFF2-40B4-BE49-F238E27FC236}">
                <a16:creationId xmlns:a16="http://schemas.microsoft.com/office/drawing/2014/main" id="{58E1AFC4-D292-D549-B86A-0D246372066E}"/>
              </a:ext>
            </a:extLst>
          </p:cNvPr>
          <p:cNvSpPr txBox="1"/>
          <p:nvPr/>
        </p:nvSpPr>
        <p:spPr>
          <a:xfrm>
            <a:off x="1858987" y="4679154"/>
            <a:ext cx="914223" cy="447183"/>
          </a:xfrm>
          <a:prstGeom prst="roundRect">
            <a:avLst>
              <a:gd name="adj" fmla="val 5084"/>
            </a:avLst>
          </a:prstGeom>
          <a:solidFill>
            <a:schemeClr val="bg1">
              <a:lumMod val="95000"/>
            </a:schemeClr>
          </a:solidFill>
          <a:ln w="28575">
            <a:solidFill>
              <a:schemeClr val="bg1">
                <a:lumMod val="50000"/>
              </a:schemeClr>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lumMod val="50000"/>
                  </a:schemeClr>
                </a:solidFill>
                <a:effectLst/>
                <a:uLnTx/>
                <a:uFillTx/>
                <a:latin typeface="Corbel" panose="020B0503020204020204" pitchFamily="34" charset="0"/>
              </a:rPr>
              <a:t>Read</a:t>
            </a:r>
          </a:p>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lumMod val="50000"/>
                  </a:schemeClr>
                </a:solidFill>
                <a:effectLst/>
                <a:uLnTx/>
                <a:uFillTx/>
                <a:latin typeface="Corbel" panose="020B0503020204020204" pitchFamily="34" charset="0"/>
              </a:rPr>
              <a:t>Scratchpad</a:t>
            </a:r>
          </a:p>
        </p:txBody>
      </p:sp>
      <p:sp>
        <p:nvSpPr>
          <p:cNvPr id="387" name="TextBox 386">
            <a:extLst>
              <a:ext uri="{FF2B5EF4-FFF2-40B4-BE49-F238E27FC236}">
                <a16:creationId xmlns:a16="http://schemas.microsoft.com/office/drawing/2014/main" id="{E2F19CF7-AB66-7C42-8A55-1E596E896034}"/>
              </a:ext>
            </a:extLst>
          </p:cNvPr>
          <p:cNvSpPr txBox="1"/>
          <p:nvPr/>
        </p:nvSpPr>
        <p:spPr>
          <a:xfrm>
            <a:off x="1858987" y="2257532"/>
            <a:ext cx="914223" cy="1016023"/>
          </a:xfrm>
          <a:prstGeom prst="roundRect">
            <a:avLst>
              <a:gd name="adj" fmla="val 5084"/>
            </a:avLst>
          </a:prstGeom>
          <a:solidFill>
            <a:schemeClr val="bg1">
              <a:lumMod val="95000"/>
            </a:schemeClr>
          </a:solidFill>
          <a:ln w="28575">
            <a:solidFill>
              <a:schemeClr val="bg1">
                <a:lumMod val="50000"/>
              </a:schemeClr>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lumMod val="50000"/>
                  </a:schemeClr>
                </a:solidFill>
                <a:effectLst/>
                <a:uLnTx/>
                <a:uFillTx/>
                <a:latin typeface="Corbel" panose="020B0503020204020204" pitchFamily="34" charset="0"/>
              </a:rPr>
              <a:t>Minimizer Scratchpad</a:t>
            </a:r>
          </a:p>
        </p:txBody>
      </p:sp>
      <p:sp>
        <p:nvSpPr>
          <p:cNvPr id="388" name="TextBox 387">
            <a:extLst>
              <a:ext uri="{FF2B5EF4-FFF2-40B4-BE49-F238E27FC236}">
                <a16:creationId xmlns:a16="http://schemas.microsoft.com/office/drawing/2014/main" id="{D45B38BF-3C5E-F64A-A9A1-6B1A006CF4D3}"/>
              </a:ext>
            </a:extLst>
          </p:cNvPr>
          <p:cNvSpPr txBox="1">
            <a:spLocks/>
          </p:cNvSpPr>
          <p:nvPr/>
        </p:nvSpPr>
        <p:spPr>
          <a:xfrm>
            <a:off x="2900950" y="3576746"/>
            <a:ext cx="1008749" cy="652287"/>
          </a:xfrm>
          <a:prstGeom prst="roundRect">
            <a:avLst>
              <a:gd name="adj" fmla="val 1481"/>
            </a:avLst>
          </a:prstGeom>
          <a:solidFill>
            <a:schemeClr val="bg1">
              <a:lumMod val="95000"/>
            </a:schemeClr>
          </a:solidFill>
          <a:ln w="28575">
            <a:solidFill>
              <a:schemeClr val="bg1">
                <a:lumMod val="50000"/>
              </a:schemeClr>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lumMod val="50000"/>
                  </a:schemeClr>
                </a:solidFill>
                <a:effectLst/>
                <a:uLnTx/>
                <a:uFillTx/>
                <a:latin typeface="Corbel" panose="020B0503020204020204" pitchFamily="34" charset="0"/>
              </a:rPr>
              <a:t>Filter</a:t>
            </a:r>
          </a:p>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lumMod val="50000"/>
                  </a:schemeClr>
                </a:solidFill>
                <a:effectLst/>
                <a:uLnTx/>
                <a:uFillTx/>
                <a:latin typeface="Corbel" panose="020B0503020204020204" pitchFamily="34" charset="0"/>
              </a:rPr>
              <a:t>Frequencies by Frequency</a:t>
            </a:r>
          </a:p>
        </p:txBody>
      </p:sp>
      <p:sp>
        <p:nvSpPr>
          <p:cNvPr id="389" name="TextBox 388">
            <a:extLst>
              <a:ext uri="{FF2B5EF4-FFF2-40B4-BE49-F238E27FC236}">
                <a16:creationId xmlns:a16="http://schemas.microsoft.com/office/drawing/2014/main" id="{5E0DC71F-43C4-BB4E-A06D-5D7A15E525F5}"/>
              </a:ext>
            </a:extLst>
          </p:cNvPr>
          <p:cNvSpPr txBox="1"/>
          <p:nvPr/>
        </p:nvSpPr>
        <p:spPr>
          <a:xfrm>
            <a:off x="4075105" y="2257532"/>
            <a:ext cx="914407" cy="1016023"/>
          </a:xfrm>
          <a:prstGeom prst="roundRect">
            <a:avLst>
              <a:gd name="adj" fmla="val 5084"/>
            </a:avLst>
          </a:prstGeom>
          <a:solidFill>
            <a:schemeClr val="bg1">
              <a:lumMod val="95000"/>
            </a:schemeClr>
          </a:solidFill>
          <a:ln w="28575">
            <a:solidFill>
              <a:schemeClr val="bg1">
                <a:lumMod val="50000"/>
              </a:schemeClr>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lumMod val="50000"/>
                  </a:schemeClr>
                </a:solidFill>
                <a:effectLst/>
                <a:uLnTx/>
                <a:uFillTx/>
                <a:latin typeface="Corbel" panose="020B0503020204020204" pitchFamily="34" charset="0"/>
              </a:rPr>
              <a:t>Seed Scratchpad</a:t>
            </a:r>
          </a:p>
        </p:txBody>
      </p:sp>
      <p:sp>
        <p:nvSpPr>
          <p:cNvPr id="390" name="TextBox 389">
            <a:extLst>
              <a:ext uri="{FF2B5EF4-FFF2-40B4-BE49-F238E27FC236}">
                <a16:creationId xmlns:a16="http://schemas.microsoft.com/office/drawing/2014/main" id="{B710D81B-3E71-B840-98FC-19E5EE119FA2}"/>
              </a:ext>
            </a:extLst>
          </p:cNvPr>
          <p:cNvSpPr txBox="1">
            <a:spLocks/>
          </p:cNvSpPr>
          <p:nvPr/>
        </p:nvSpPr>
        <p:spPr>
          <a:xfrm>
            <a:off x="4021911" y="3576746"/>
            <a:ext cx="1011100" cy="652286"/>
          </a:xfrm>
          <a:prstGeom prst="roundRect">
            <a:avLst>
              <a:gd name="adj" fmla="val 1481"/>
            </a:avLst>
          </a:prstGeom>
          <a:solidFill>
            <a:schemeClr val="bg1">
              <a:lumMod val="95000"/>
            </a:schemeClr>
          </a:solidFill>
          <a:ln w="28575">
            <a:solidFill>
              <a:schemeClr val="bg1">
                <a:lumMod val="50000"/>
              </a:schemeClr>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lumMod val="50000"/>
                  </a:schemeClr>
                </a:solidFill>
                <a:effectLst/>
                <a:uLnTx/>
                <a:uFillTx/>
                <a:latin typeface="Corbel" panose="020B0503020204020204" pitchFamily="34" charset="0"/>
              </a:rPr>
              <a:t>Find Candidate</a:t>
            </a:r>
          </a:p>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lumMod val="50000"/>
                  </a:schemeClr>
                </a:solidFill>
                <a:effectLst/>
                <a:uLnTx/>
                <a:uFillTx/>
                <a:latin typeface="Corbel" panose="020B0503020204020204" pitchFamily="34" charset="0"/>
              </a:rPr>
              <a:t>Seed Regions</a:t>
            </a:r>
          </a:p>
        </p:txBody>
      </p:sp>
      <p:sp>
        <p:nvSpPr>
          <p:cNvPr id="80" name="TextBox 79">
            <a:extLst>
              <a:ext uri="{FF2B5EF4-FFF2-40B4-BE49-F238E27FC236}">
                <a16:creationId xmlns:a16="http://schemas.microsoft.com/office/drawing/2014/main" id="{71B28596-24DB-AB0D-D719-D50B3C926B5B}"/>
              </a:ext>
            </a:extLst>
          </p:cNvPr>
          <p:cNvSpPr txBox="1"/>
          <p:nvPr/>
        </p:nvSpPr>
        <p:spPr>
          <a:xfrm>
            <a:off x="1731247" y="2127142"/>
            <a:ext cx="3384365" cy="3074336"/>
          </a:xfrm>
          <a:prstGeom prst="roundRect">
            <a:avLst>
              <a:gd name="adj" fmla="val 1745"/>
            </a:avLst>
          </a:prstGeom>
          <a:solidFill>
            <a:srgbClr val="D2C6FF"/>
          </a:solidFill>
          <a:ln w="28575">
            <a:solidFill>
              <a:sysClr val="windowText" lastClr="000000"/>
            </a:solidFill>
            <a:prstDash val="sysDot"/>
          </a:ln>
        </p:spPr>
        <p:txBody>
          <a:bodyPr wrap="square" lIns="73153" rIns="73153" bIns="18288" rtlCol="0" anchor="b" anchorCtr="0">
            <a:noAutofit/>
          </a:bodyPr>
          <a:lstStyle/>
          <a:p>
            <a:pPr marL="0" marR="0" lvl="0" indent="0" algn="r" defTabSz="116129"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srgbClr val="632A8F"/>
                </a:solidFill>
                <a:effectLst/>
                <a:uLnTx/>
                <a:uFillTx/>
              </a:rPr>
              <a:t>MinSeed (MS)</a:t>
            </a:r>
          </a:p>
        </p:txBody>
      </p:sp>
      <p:sp>
        <p:nvSpPr>
          <p:cNvPr id="81" name="TextBox 80">
            <a:extLst>
              <a:ext uri="{FF2B5EF4-FFF2-40B4-BE49-F238E27FC236}">
                <a16:creationId xmlns:a16="http://schemas.microsoft.com/office/drawing/2014/main" id="{9C6FA169-041F-F487-11BA-208590E30B76}"/>
              </a:ext>
            </a:extLst>
          </p:cNvPr>
          <p:cNvSpPr txBox="1">
            <a:spLocks/>
          </p:cNvSpPr>
          <p:nvPr/>
        </p:nvSpPr>
        <p:spPr>
          <a:xfrm>
            <a:off x="1858987" y="3571666"/>
            <a:ext cx="914223" cy="652286"/>
          </a:xfrm>
          <a:prstGeom prst="roundRect">
            <a:avLst>
              <a:gd name="adj" fmla="val 1481"/>
            </a:avLst>
          </a:prstGeom>
          <a:solidFill>
            <a:srgbClr val="7030A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Find Minimizers</a:t>
            </a:r>
          </a:p>
        </p:txBody>
      </p:sp>
      <p:sp>
        <p:nvSpPr>
          <p:cNvPr id="82" name="TextBox 81">
            <a:extLst>
              <a:ext uri="{FF2B5EF4-FFF2-40B4-BE49-F238E27FC236}">
                <a16:creationId xmlns:a16="http://schemas.microsoft.com/office/drawing/2014/main" id="{EAA571D8-CA51-ED1A-64B8-EA9E4A60F483}"/>
              </a:ext>
            </a:extLst>
          </p:cNvPr>
          <p:cNvSpPr txBox="1"/>
          <p:nvPr/>
        </p:nvSpPr>
        <p:spPr>
          <a:xfrm>
            <a:off x="1858987" y="4674074"/>
            <a:ext cx="914223" cy="447183"/>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Read</a:t>
            </a:r>
          </a:p>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Scratchpad</a:t>
            </a:r>
          </a:p>
        </p:txBody>
      </p:sp>
      <p:sp>
        <p:nvSpPr>
          <p:cNvPr id="83" name="TextBox 82">
            <a:extLst>
              <a:ext uri="{FF2B5EF4-FFF2-40B4-BE49-F238E27FC236}">
                <a16:creationId xmlns:a16="http://schemas.microsoft.com/office/drawing/2014/main" id="{6CB08FAD-4CA1-6660-62FF-01792A165289}"/>
              </a:ext>
            </a:extLst>
          </p:cNvPr>
          <p:cNvSpPr txBox="1"/>
          <p:nvPr/>
        </p:nvSpPr>
        <p:spPr>
          <a:xfrm>
            <a:off x="1858987" y="2252452"/>
            <a:ext cx="914223" cy="1016023"/>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Minimizer Scratchpad</a:t>
            </a:r>
          </a:p>
        </p:txBody>
      </p:sp>
      <p:sp>
        <p:nvSpPr>
          <p:cNvPr id="84" name="TextBox 83">
            <a:extLst>
              <a:ext uri="{FF2B5EF4-FFF2-40B4-BE49-F238E27FC236}">
                <a16:creationId xmlns:a16="http://schemas.microsoft.com/office/drawing/2014/main" id="{A6322A8F-1F88-FBD6-7796-8DC1D4C8FF0A}"/>
              </a:ext>
            </a:extLst>
          </p:cNvPr>
          <p:cNvSpPr txBox="1">
            <a:spLocks/>
          </p:cNvSpPr>
          <p:nvPr/>
        </p:nvSpPr>
        <p:spPr>
          <a:xfrm>
            <a:off x="2900950" y="3571666"/>
            <a:ext cx="1008749" cy="652287"/>
          </a:xfrm>
          <a:prstGeom prst="roundRect">
            <a:avLst>
              <a:gd name="adj" fmla="val 1481"/>
            </a:avLst>
          </a:prstGeom>
          <a:solidFill>
            <a:srgbClr val="7030A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Filter</a:t>
            </a:r>
          </a:p>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Minimizers by Frequency</a:t>
            </a:r>
          </a:p>
        </p:txBody>
      </p:sp>
      <p:sp>
        <p:nvSpPr>
          <p:cNvPr id="85" name="TextBox 84">
            <a:extLst>
              <a:ext uri="{FF2B5EF4-FFF2-40B4-BE49-F238E27FC236}">
                <a16:creationId xmlns:a16="http://schemas.microsoft.com/office/drawing/2014/main" id="{5F3B23D2-04D6-7C3C-AE9D-7D255A055B2C}"/>
              </a:ext>
            </a:extLst>
          </p:cNvPr>
          <p:cNvSpPr txBox="1"/>
          <p:nvPr/>
        </p:nvSpPr>
        <p:spPr>
          <a:xfrm>
            <a:off x="4075105" y="2252452"/>
            <a:ext cx="914407" cy="1016023"/>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Seed Scratchpad</a:t>
            </a:r>
          </a:p>
        </p:txBody>
      </p:sp>
      <p:sp>
        <p:nvSpPr>
          <p:cNvPr id="86" name="TextBox 85">
            <a:extLst>
              <a:ext uri="{FF2B5EF4-FFF2-40B4-BE49-F238E27FC236}">
                <a16:creationId xmlns:a16="http://schemas.microsoft.com/office/drawing/2014/main" id="{6C0CE78D-62E4-FA7A-3982-AEC40276E7DF}"/>
              </a:ext>
            </a:extLst>
          </p:cNvPr>
          <p:cNvSpPr txBox="1">
            <a:spLocks/>
          </p:cNvSpPr>
          <p:nvPr/>
        </p:nvSpPr>
        <p:spPr>
          <a:xfrm>
            <a:off x="4021911" y="3571666"/>
            <a:ext cx="1011100" cy="652286"/>
          </a:xfrm>
          <a:prstGeom prst="roundRect">
            <a:avLst>
              <a:gd name="adj" fmla="val 1481"/>
            </a:avLst>
          </a:prstGeom>
          <a:solidFill>
            <a:srgbClr val="7030A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Find Candidate</a:t>
            </a:r>
          </a:p>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Seed Regions</a:t>
            </a:r>
          </a:p>
        </p:txBody>
      </p:sp>
      <p:sp>
        <p:nvSpPr>
          <p:cNvPr id="391" name="TextBox 390">
            <a:extLst>
              <a:ext uri="{FF2B5EF4-FFF2-40B4-BE49-F238E27FC236}">
                <a16:creationId xmlns:a16="http://schemas.microsoft.com/office/drawing/2014/main" id="{C3FC1D87-12F5-BD4E-9B84-838BECDF89F4}"/>
              </a:ext>
            </a:extLst>
          </p:cNvPr>
          <p:cNvSpPr txBox="1"/>
          <p:nvPr/>
        </p:nvSpPr>
        <p:spPr>
          <a:xfrm>
            <a:off x="5432867" y="2257532"/>
            <a:ext cx="2470967" cy="447183"/>
          </a:xfrm>
          <a:prstGeom prst="roundRect">
            <a:avLst>
              <a:gd name="adj" fmla="val 5084"/>
            </a:avLst>
          </a:prstGeom>
          <a:solidFill>
            <a:schemeClr val="bg1">
              <a:lumMod val="95000"/>
            </a:schemeClr>
          </a:solidFill>
          <a:ln w="28575">
            <a:solidFill>
              <a:schemeClr val="bg1">
                <a:lumMod val="50000"/>
              </a:schemeClr>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lumMod val="50000"/>
                  </a:schemeClr>
                </a:solidFill>
                <a:effectLst/>
                <a:uLnTx/>
                <a:uFillTx/>
                <a:latin typeface="Corbel" panose="020B0503020204020204" pitchFamily="34" charset="0"/>
              </a:rPr>
              <a:t>Input Scratchpad</a:t>
            </a:r>
          </a:p>
        </p:txBody>
      </p:sp>
      <p:sp>
        <p:nvSpPr>
          <p:cNvPr id="392" name="TextBox 391">
            <a:extLst>
              <a:ext uri="{FF2B5EF4-FFF2-40B4-BE49-F238E27FC236}">
                <a16:creationId xmlns:a16="http://schemas.microsoft.com/office/drawing/2014/main" id="{57B51410-62D7-5042-9BBE-A9757948B5F0}"/>
              </a:ext>
            </a:extLst>
          </p:cNvPr>
          <p:cNvSpPr txBox="1">
            <a:spLocks/>
          </p:cNvSpPr>
          <p:nvPr/>
        </p:nvSpPr>
        <p:spPr>
          <a:xfrm>
            <a:off x="5431512" y="2965193"/>
            <a:ext cx="916500" cy="583629"/>
          </a:xfrm>
          <a:prstGeom prst="roundRect">
            <a:avLst>
              <a:gd name="adj" fmla="val 1481"/>
            </a:avLst>
          </a:prstGeom>
          <a:solidFill>
            <a:schemeClr val="bg1">
              <a:lumMod val="95000"/>
            </a:schemeClr>
          </a:solidFill>
          <a:ln w="28575">
            <a:solidFill>
              <a:schemeClr val="bg1">
                <a:lumMod val="50000"/>
              </a:schemeClr>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lumMod val="50000"/>
                  </a:schemeClr>
                </a:solidFill>
                <a:effectLst/>
                <a:uLnTx/>
                <a:uFillTx/>
                <a:latin typeface="Corbel" panose="020B0503020204020204" pitchFamily="34" charset="0"/>
              </a:rPr>
              <a:t>Generate Bitvectors</a:t>
            </a:r>
          </a:p>
        </p:txBody>
      </p:sp>
      <p:sp>
        <p:nvSpPr>
          <p:cNvPr id="393" name="TextBox 392">
            <a:extLst>
              <a:ext uri="{FF2B5EF4-FFF2-40B4-BE49-F238E27FC236}">
                <a16:creationId xmlns:a16="http://schemas.microsoft.com/office/drawing/2014/main" id="{2C746795-3C18-4243-BE4D-C531D2DA2604}"/>
              </a:ext>
            </a:extLst>
          </p:cNvPr>
          <p:cNvSpPr txBox="1">
            <a:spLocks/>
          </p:cNvSpPr>
          <p:nvPr/>
        </p:nvSpPr>
        <p:spPr>
          <a:xfrm>
            <a:off x="5431512" y="4678178"/>
            <a:ext cx="916500" cy="430105"/>
          </a:xfrm>
          <a:prstGeom prst="roundRect">
            <a:avLst>
              <a:gd name="adj" fmla="val 1481"/>
            </a:avLst>
          </a:prstGeom>
          <a:solidFill>
            <a:schemeClr val="bg1">
              <a:lumMod val="95000"/>
            </a:schemeClr>
          </a:solidFill>
          <a:ln w="28575">
            <a:solidFill>
              <a:schemeClr val="bg1">
                <a:lumMod val="50000"/>
              </a:schemeClr>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lumMod val="50000"/>
                  </a:schemeClr>
                </a:solidFill>
                <a:effectLst/>
                <a:uLnTx/>
                <a:uFillTx/>
                <a:latin typeface="Corbel" panose="020B0503020204020204" pitchFamily="34" charset="0"/>
              </a:rPr>
              <a:t>Perform</a:t>
            </a:r>
          </a:p>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lumMod val="50000"/>
                  </a:schemeClr>
                </a:solidFill>
                <a:effectLst/>
                <a:uLnTx/>
                <a:uFillTx/>
                <a:latin typeface="Corbel" panose="020B0503020204020204" pitchFamily="34" charset="0"/>
              </a:rPr>
              <a:t>Traceback</a:t>
            </a:r>
          </a:p>
        </p:txBody>
      </p:sp>
      <p:sp>
        <p:nvSpPr>
          <p:cNvPr id="394" name="TextBox 393">
            <a:extLst>
              <a:ext uri="{FF2B5EF4-FFF2-40B4-BE49-F238E27FC236}">
                <a16:creationId xmlns:a16="http://schemas.microsoft.com/office/drawing/2014/main" id="{8EE8E914-864E-0445-8CE9-CD435555CF78}"/>
              </a:ext>
            </a:extLst>
          </p:cNvPr>
          <p:cNvSpPr txBox="1"/>
          <p:nvPr/>
        </p:nvSpPr>
        <p:spPr>
          <a:xfrm>
            <a:off x="5431512" y="3814803"/>
            <a:ext cx="2470967" cy="654246"/>
          </a:xfrm>
          <a:prstGeom prst="roundRect">
            <a:avLst>
              <a:gd name="adj" fmla="val 5084"/>
            </a:avLst>
          </a:prstGeom>
          <a:solidFill>
            <a:schemeClr val="bg1">
              <a:lumMod val="95000"/>
            </a:schemeClr>
          </a:solidFill>
          <a:ln w="28575">
            <a:solidFill>
              <a:schemeClr val="bg1">
                <a:lumMod val="50000"/>
              </a:schemeClr>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lumMod val="50000"/>
                  </a:schemeClr>
                </a:solidFill>
                <a:effectLst/>
                <a:uLnTx/>
                <a:uFillTx/>
                <a:latin typeface="Corbel" panose="020B0503020204020204" pitchFamily="34" charset="0"/>
              </a:rPr>
              <a:t>Bitvector Scratchpad</a:t>
            </a:r>
          </a:p>
        </p:txBody>
      </p:sp>
      <p:sp>
        <p:nvSpPr>
          <p:cNvPr id="395" name="TextBox 394">
            <a:extLst>
              <a:ext uri="{FF2B5EF4-FFF2-40B4-BE49-F238E27FC236}">
                <a16:creationId xmlns:a16="http://schemas.microsoft.com/office/drawing/2014/main" id="{15637F85-242E-5842-BD15-83240218D47E}"/>
              </a:ext>
            </a:extLst>
          </p:cNvPr>
          <p:cNvSpPr txBox="1"/>
          <p:nvPr/>
        </p:nvSpPr>
        <p:spPr>
          <a:xfrm>
            <a:off x="6903382" y="2965192"/>
            <a:ext cx="999097" cy="583629"/>
          </a:xfrm>
          <a:prstGeom prst="roundRect">
            <a:avLst>
              <a:gd name="adj" fmla="val 5084"/>
            </a:avLst>
          </a:prstGeom>
          <a:solidFill>
            <a:schemeClr val="bg1">
              <a:lumMod val="95000"/>
            </a:schemeClr>
          </a:solidFill>
          <a:ln w="28575">
            <a:solidFill>
              <a:schemeClr val="bg1">
                <a:lumMod val="50000"/>
              </a:schemeClr>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lumMod val="50000"/>
                  </a:schemeClr>
                </a:solidFill>
                <a:effectLst/>
                <a:uLnTx/>
                <a:uFillTx/>
                <a:latin typeface="Corbel" panose="020B0503020204020204" pitchFamily="34" charset="0"/>
              </a:rPr>
              <a:t>Hop Queues</a:t>
            </a:r>
          </a:p>
        </p:txBody>
      </p:sp>
      <p:sp>
        <p:nvSpPr>
          <p:cNvPr id="87" name="TextBox 86">
            <a:extLst>
              <a:ext uri="{FF2B5EF4-FFF2-40B4-BE49-F238E27FC236}">
                <a16:creationId xmlns:a16="http://schemas.microsoft.com/office/drawing/2014/main" id="{384E4DC0-158B-E366-B88B-E7867288E780}"/>
              </a:ext>
            </a:extLst>
          </p:cNvPr>
          <p:cNvSpPr txBox="1"/>
          <p:nvPr/>
        </p:nvSpPr>
        <p:spPr>
          <a:xfrm>
            <a:off x="5284439" y="2127142"/>
            <a:ext cx="2750673" cy="3074336"/>
          </a:xfrm>
          <a:prstGeom prst="roundRect">
            <a:avLst>
              <a:gd name="adj" fmla="val 1745"/>
            </a:avLst>
          </a:prstGeom>
          <a:solidFill>
            <a:srgbClr val="C5E0B4"/>
          </a:solidFill>
          <a:ln w="28575">
            <a:solidFill>
              <a:sysClr val="windowText" lastClr="000000"/>
            </a:solidFill>
            <a:prstDash val="sysDot"/>
          </a:ln>
        </p:spPr>
        <p:txBody>
          <a:bodyPr wrap="square" lIns="73153" rIns="73153" bIns="18288" rtlCol="0" anchor="b" anchorCtr="0">
            <a:noAutofit/>
          </a:bodyPr>
          <a:lstStyle>
            <a:defPPr>
              <a:defRPr lang="en-US"/>
            </a:defPPr>
            <a:lvl1pPr algn="r">
              <a:defRPr sz="6000" b="1">
                <a:solidFill>
                  <a:srgbClr val="632A8F"/>
                </a:solidFill>
                <a:latin typeface="Corbel" panose="020B0503020204020204" pitchFamily="34" charset="0"/>
              </a:defRPr>
            </a:lvl1pPr>
          </a:lstStyle>
          <a:p>
            <a:pPr marL="0" marR="0" lvl="0" indent="0" algn="r" defTabSz="116129"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srgbClr val="70AD47">
                    <a:lumMod val="50000"/>
                  </a:srgbClr>
                </a:solidFill>
                <a:effectLst/>
                <a:uLnTx/>
                <a:uFillTx/>
                <a:latin typeface="Corbel" panose="020B0503020204020204" pitchFamily="34" charset="0"/>
              </a:rPr>
              <a:t>BitAlign (BA)</a:t>
            </a:r>
          </a:p>
        </p:txBody>
      </p:sp>
      <p:sp>
        <p:nvSpPr>
          <p:cNvPr id="88" name="TextBox 87">
            <a:extLst>
              <a:ext uri="{FF2B5EF4-FFF2-40B4-BE49-F238E27FC236}">
                <a16:creationId xmlns:a16="http://schemas.microsoft.com/office/drawing/2014/main" id="{D408568E-140B-7F1E-CDB6-C434117B992B}"/>
              </a:ext>
            </a:extLst>
          </p:cNvPr>
          <p:cNvSpPr txBox="1"/>
          <p:nvPr/>
        </p:nvSpPr>
        <p:spPr>
          <a:xfrm>
            <a:off x="5432867" y="2252452"/>
            <a:ext cx="2470967" cy="447183"/>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Input Scratchpad</a:t>
            </a:r>
          </a:p>
        </p:txBody>
      </p:sp>
      <p:sp>
        <p:nvSpPr>
          <p:cNvPr id="89" name="TextBox 88">
            <a:extLst>
              <a:ext uri="{FF2B5EF4-FFF2-40B4-BE49-F238E27FC236}">
                <a16:creationId xmlns:a16="http://schemas.microsoft.com/office/drawing/2014/main" id="{87861C07-864A-A073-3FB1-B24117BEEB02}"/>
              </a:ext>
            </a:extLst>
          </p:cNvPr>
          <p:cNvSpPr txBox="1">
            <a:spLocks/>
          </p:cNvSpPr>
          <p:nvPr/>
        </p:nvSpPr>
        <p:spPr>
          <a:xfrm>
            <a:off x="5431512" y="2960113"/>
            <a:ext cx="916500" cy="583629"/>
          </a:xfrm>
          <a:prstGeom prst="roundRect">
            <a:avLst>
              <a:gd name="adj" fmla="val 1481"/>
            </a:avLst>
          </a:prstGeom>
          <a:solidFill>
            <a:srgbClr val="70AD47">
              <a:lumMod val="5000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Generate Bitvectors</a:t>
            </a:r>
          </a:p>
        </p:txBody>
      </p:sp>
      <p:sp>
        <p:nvSpPr>
          <p:cNvPr id="90" name="TextBox 89">
            <a:extLst>
              <a:ext uri="{FF2B5EF4-FFF2-40B4-BE49-F238E27FC236}">
                <a16:creationId xmlns:a16="http://schemas.microsoft.com/office/drawing/2014/main" id="{6C507980-35BB-2AB2-2C26-58F7F31EA5A6}"/>
              </a:ext>
            </a:extLst>
          </p:cNvPr>
          <p:cNvSpPr txBox="1">
            <a:spLocks/>
          </p:cNvSpPr>
          <p:nvPr/>
        </p:nvSpPr>
        <p:spPr>
          <a:xfrm>
            <a:off x="5431512" y="4673098"/>
            <a:ext cx="916500" cy="430105"/>
          </a:xfrm>
          <a:prstGeom prst="roundRect">
            <a:avLst>
              <a:gd name="adj" fmla="val 1481"/>
            </a:avLst>
          </a:prstGeom>
          <a:solidFill>
            <a:srgbClr val="70AD47">
              <a:lumMod val="5000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Perform</a:t>
            </a:r>
          </a:p>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Traceback</a:t>
            </a:r>
          </a:p>
        </p:txBody>
      </p:sp>
      <p:sp>
        <p:nvSpPr>
          <p:cNvPr id="91" name="TextBox 90">
            <a:extLst>
              <a:ext uri="{FF2B5EF4-FFF2-40B4-BE49-F238E27FC236}">
                <a16:creationId xmlns:a16="http://schemas.microsoft.com/office/drawing/2014/main" id="{269839F8-946A-EF61-6B85-784384EACB1D}"/>
              </a:ext>
            </a:extLst>
          </p:cNvPr>
          <p:cNvSpPr txBox="1"/>
          <p:nvPr/>
        </p:nvSpPr>
        <p:spPr>
          <a:xfrm>
            <a:off x="5431512" y="3809723"/>
            <a:ext cx="2470967" cy="654246"/>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Bitvector Scratchpad</a:t>
            </a:r>
          </a:p>
        </p:txBody>
      </p:sp>
      <p:sp>
        <p:nvSpPr>
          <p:cNvPr id="92" name="TextBox 91">
            <a:extLst>
              <a:ext uri="{FF2B5EF4-FFF2-40B4-BE49-F238E27FC236}">
                <a16:creationId xmlns:a16="http://schemas.microsoft.com/office/drawing/2014/main" id="{469C4BF0-383F-561C-E0F0-E1F6E9A9BFD0}"/>
              </a:ext>
            </a:extLst>
          </p:cNvPr>
          <p:cNvSpPr txBox="1"/>
          <p:nvPr/>
        </p:nvSpPr>
        <p:spPr>
          <a:xfrm>
            <a:off x="6903382" y="2960112"/>
            <a:ext cx="999097" cy="583629"/>
          </a:xfrm>
          <a:prstGeom prst="roundRect">
            <a:avLst>
              <a:gd name="adj" fmla="val 5084"/>
            </a:avLst>
          </a:prstGeom>
          <a:solidFill>
            <a:srgbClr val="EAF4E4"/>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Hop Queues</a:t>
            </a:r>
          </a:p>
        </p:txBody>
      </p:sp>
      <p:sp>
        <p:nvSpPr>
          <p:cNvPr id="93" name="Rectangle 92">
            <a:extLst>
              <a:ext uri="{FF2B5EF4-FFF2-40B4-BE49-F238E27FC236}">
                <a16:creationId xmlns:a16="http://schemas.microsoft.com/office/drawing/2014/main" id="{4BBCB946-2FF4-FE5F-ACE2-8946EC86CFC1}"/>
              </a:ext>
            </a:extLst>
          </p:cNvPr>
          <p:cNvSpPr/>
          <p:nvPr/>
        </p:nvSpPr>
        <p:spPr>
          <a:xfrm>
            <a:off x="1731247" y="5725319"/>
            <a:ext cx="3384365" cy="784830"/>
          </a:xfrm>
          <a:prstGeom prst="rect">
            <a:avLst/>
          </a:prstGeom>
        </p:spPr>
        <p:txBody>
          <a:bodyPr wrap="square">
            <a:spAutoFit/>
          </a:bodyPr>
          <a:lstStyle/>
          <a:p>
            <a:pPr algn="ctr"/>
            <a:r>
              <a:rPr lang="en-US" sz="1500" b="1" dirty="0">
                <a:solidFill>
                  <a:srgbClr val="7030A0"/>
                </a:solidFill>
              </a:rPr>
              <a:t>MinSeed: </a:t>
            </a:r>
            <a:r>
              <a:rPr lang="en-US" sz="1500" i="1" dirty="0">
                <a:latin typeface="LinLibertineT"/>
              </a:rPr>
              <a:t>first</a:t>
            </a:r>
            <a:r>
              <a:rPr lang="en-US" sz="1500" dirty="0">
                <a:latin typeface="LinLibertineT"/>
              </a:rPr>
              <a:t> hardware </a:t>
            </a:r>
          </a:p>
          <a:p>
            <a:pPr algn="ctr"/>
            <a:r>
              <a:rPr lang="en-US" sz="1500" dirty="0">
                <a:latin typeface="LinLibertineT"/>
              </a:rPr>
              <a:t>accelerator for </a:t>
            </a:r>
          </a:p>
          <a:p>
            <a:pPr algn="ctr"/>
            <a:r>
              <a:rPr lang="en-US" sz="1500" b="1" dirty="0">
                <a:solidFill>
                  <a:srgbClr val="7030A0"/>
                </a:solidFill>
                <a:latin typeface="LinLibertineT"/>
              </a:rPr>
              <a:t>Min</a:t>
            </a:r>
            <a:r>
              <a:rPr lang="en-US" sz="1500" dirty="0">
                <a:latin typeface="LinLibertineT"/>
              </a:rPr>
              <a:t>imizer-based </a:t>
            </a:r>
            <a:r>
              <a:rPr lang="en-US" sz="1500" b="1" dirty="0">
                <a:solidFill>
                  <a:srgbClr val="7030A0"/>
                </a:solidFill>
                <a:latin typeface="LinLibertineT"/>
              </a:rPr>
              <a:t>Seed</a:t>
            </a:r>
            <a:r>
              <a:rPr lang="en-US" sz="1500" dirty="0">
                <a:latin typeface="LinLibertineT"/>
              </a:rPr>
              <a:t>ing</a:t>
            </a:r>
            <a:endParaRPr lang="en-US" sz="1500" dirty="0">
              <a:solidFill>
                <a:srgbClr val="00B050"/>
              </a:solidFill>
            </a:endParaRPr>
          </a:p>
        </p:txBody>
      </p:sp>
      <p:sp>
        <p:nvSpPr>
          <p:cNvPr id="95" name="Rectangle 94">
            <a:extLst>
              <a:ext uri="{FF2B5EF4-FFF2-40B4-BE49-F238E27FC236}">
                <a16:creationId xmlns:a16="http://schemas.microsoft.com/office/drawing/2014/main" id="{7E3B36E1-B5F8-B300-AC52-D4EBD53083C6}"/>
              </a:ext>
            </a:extLst>
          </p:cNvPr>
          <p:cNvSpPr/>
          <p:nvPr/>
        </p:nvSpPr>
        <p:spPr>
          <a:xfrm>
            <a:off x="5284439" y="5725319"/>
            <a:ext cx="2750673" cy="784830"/>
          </a:xfrm>
          <a:prstGeom prst="rect">
            <a:avLst/>
          </a:prstGeom>
        </p:spPr>
        <p:txBody>
          <a:bodyPr wrap="square">
            <a:spAutoFit/>
          </a:bodyPr>
          <a:lstStyle/>
          <a:p>
            <a:pPr algn="ctr"/>
            <a:r>
              <a:rPr lang="en-US" sz="1500" b="1" dirty="0">
                <a:solidFill>
                  <a:srgbClr val="00B050"/>
                </a:solidFill>
              </a:rPr>
              <a:t>BitAlign:</a:t>
            </a:r>
            <a:r>
              <a:rPr lang="en-US" sz="1500" b="1" dirty="0">
                <a:solidFill>
                  <a:srgbClr val="7030A0"/>
                </a:solidFill>
              </a:rPr>
              <a:t> </a:t>
            </a:r>
            <a:r>
              <a:rPr lang="en-US" sz="1500" i="1" dirty="0">
                <a:latin typeface="LinLibertineT"/>
              </a:rPr>
              <a:t>first</a:t>
            </a:r>
            <a:r>
              <a:rPr lang="en-US" sz="1500" dirty="0">
                <a:latin typeface="LinLibertineT"/>
              </a:rPr>
              <a:t> hardware accelerator for (</a:t>
            </a:r>
            <a:r>
              <a:rPr lang="en-US" sz="1500" b="1" dirty="0">
                <a:solidFill>
                  <a:srgbClr val="00B050"/>
                </a:solidFill>
                <a:latin typeface="LinLibertineT"/>
              </a:rPr>
              <a:t>Bit</a:t>
            </a:r>
            <a:r>
              <a:rPr lang="en-US" sz="1500" dirty="0">
                <a:latin typeface="LinLibertineT"/>
              </a:rPr>
              <a:t>vector-based) sequence-to-graph </a:t>
            </a:r>
            <a:r>
              <a:rPr lang="en-US" sz="1500" b="1" dirty="0">
                <a:solidFill>
                  <a:srgbClr val="00B050"/>
                </a:solidFill>
                <a:latin typeface="LinLibertineT"/>
              </a:rPr>
              <a:t>Align</a:t>
            </a:r>
            <a:r>
              <a:rPr lang="en-US" sz="1500" dirty="0">
                <a:latin typeface="LinLibertineT"/>
              </a:rPr>
              <a:t>ment</a:t>
            </a:r>
            <a:endParaRPr lang="en-US" sz="1500" dirty="0"/>
          </a:p>
        </p:txBody>
      </p:sp>
    </p:spTree>
    <p:extLst>
      <p:ext uri="{BB962C8B-B14F-4D97-AF65-F5344CB8AC3E}">
        <p14:creationId xmlns:p14="http://schemas.microsoft.com/office/powerpoint/2010/main" val="163352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p:bldP spid="9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1" name="TextBox 60">
            <a:extLst>
              <a:ext uri="{FF2B5EF4-FFF2-40B4-BE49-F238E27FC236}">
                <a16:creationId xmlns:a16="http://schemas.microsoft.com/office/drawing/2014/main" id="{781DD1D8-E8CF-31B8-54B8-8D6530D0CEA9}"/>
              </a:ext>
            </a:extLst>
          </p:cNvPr>
          <p:cNvSpPr txBox="1"/>
          <p:nvPr/>
        </p:nvSpPr>
        <p:spPr>
          <a:xfrm>
            <a:off x="520074" y="4550488"/>
            <a:ext cx="584533" cy="656070"/>
          </a:xfrm>
          <a:prstGeom prst="roundRect">
            <a:avLst>
              <a:gd name="adj" fmla="val 5645"/>
            </a:avLst>
          </a:prstGeom>
          <a:solidFill>
            <a:schemeClr val="bg1">
              <a:lumMod val="95000"/>
            </a:schemeClr>
          </a:solidFill>
          <a:ln w="28575">
            <a:solidFill>
              <a:schemeClr val="bg1">
                <a:lumMod val="50000"/>
              </a:schemeClr>
            </a:solidFill>
          </a:ln>
        </p:spPr>
        <p:txBody>
          <a:bodyPr wrap="square" rtlCol="0" anchor="ctr" anchorCtr="0">
            <a:noAutofit/>
          </a:body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lumMod val="50000"/>
                  </a:schemeClr>
                </a:solidFill>
                <a:effectLst/>
                <a:uLnTx/>
                <a:uFillTx/>
              </a:rPr>
              <a:t>Host CPU</a:t>
            </a:r>
          </a:p>
        </p:txBody>
      </p:sp>
      <p:sp>
        <p:nvSpPr>
          <p:cNvPr id="58" name="TextBox 57">
            <a:extLst>
              <a:ext uri="{FF2B5EF4-FFF2-40B4-BE49-F238E27FC236}">
                <a16:creationId xmlns:a16="http://schemas.microsoft.com/office/drawing/2014/main" id="{71A8D7ED-1B6B-035E-569C-178A4E19C09C}"/>
              </a:ext>
            </a:extLst>
          </p:cNvPr>
          <p:cNvSpPr txBox="1"/>
          <p:nvPr/>
        </p:nvSpPr>
        <p:spPr>
          <a:xfrm>
            <a:off x="1659977" y="1290203"/>
            <a:ext cx="6459835" cy="663200"/>
          </a:xfrm>
          <a:prstGeom prst="roundRect">
            <a:avLst>
              <a:gd name="adj" fmla="val 6412"/>
            </a:avLst>
          </a:prstGeom>
          <a:solidFill>
            <a:schemeClr val="bg1">
              <a:lumMod val="95000"/>
            </a:schemeClr>
          </a:solidFill>
          <a:ln w="28575">
            <a:solidFill>
              <a:schemeClr val="bg1">
                <a:lumMod val="50000"/>
              </a:schemeClr>
            </a:solidFill>
          </a:ln>
        </p:spPr>
        <p:txBody>
          <a:bodyPr wrap="square" lIns="73153" tIns="82297" rIns="73153" rtlCol="0" anchor="t" anchorCtr="0">
            <a:noAutofit/>
          </a:body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schemeClr val="bg1">
                    <a:lumMod val="50000"/>
                  </a:schemeClr>
                </a:solidFill>
                <a:effectLst/>
                <a:uLnTx/>
                <a:uFillTx/>
              </a:rPr>
              <a:t>Main Memory </a:t>
            </a:r>
            <a:r>
              <a:rPr kumimoji="0" lang="en-US" sz="1270" b="0" i="1" u="none" strike="noStrike" kern="0" cap="none" spc="0" normalizeH="0" baseline="0" noProof="0" dirty="0">
                <a:ln>
                  <a:noFill/>
                </a:ln>
                <a:solidFill>
                  <a:schemeClr val="bg1">
                    <a:lumMod val="50000"/>
                  </a:schemeClr>
                </a:solidFill>
                <a:effectLst/>
                <a:uLnTx/>
                <a:uFillTx/>
              </a:rPr>
              <a:t>(graph-based reference &amp; index)</a:t>
            </a:r>
          </a:p>
        </p:txBody>
      </p:sp>
      <p:sp>
        <p:nvSpPr>
          <p:cNvPr id="60" name="TextBox 59">
            <a:extLst>
              <a:ext uri="{FF2B5EF4-FFF2-40B4-BE49-F238E27FC236}">
                <a16:creationId xmlns:a16="http://schemas.microsoft.com/office/drawing/2014/main" id="{E0CA0757-5F0A-A6B1-B65D-0539C22A14A6}"/>
              </a:ext>
            </a:extLst>
          </p:cNvPr>
          <p:cNvSpPr txBox="1"/>
          <p:nvPr/>
        </p:nvSpPr>
        <p:spPr>
          <a:xfrm>
            <a:off x="1659977" y="1285123"/>
            <a:ext cx="6459835" cy="663200"/>
          </a:xfrm>
          <a:prstGeom prst="roundRect">
            <a:avLst>
              <a:gd name="adj" fmla="val 6412"/>
            </a:avLst>
          </a:prstGeom>
          <a:solidFill>
            <a:srgbClr val="9DC3E6"/>
          </a:solidFill>
          <a:ln w="28575">
            <a:solidFill>
              <a:sysClr val="windowText" lastClr="000000"/>
            </a:solidFill>
          </a:ln>
        </p:spPr>
        <p:txBody>
          <a:bodyPr wrap="square" lIns="73153" tIns="82297" rIns="73153" rtlCol="0" anchor="t" anchorCtr="0">
            <a:noAutofit/>
          </a:body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black"/>
                </a:solidFill>
                <a:effectLst/>
                <a:uLnTx/>
                <a:uFillTx/>
              </a:rPr>
              <a:t>Main Memory </a:t>
            </a:r>
            <a:r>
              <a:rPr kumimoji="0" lang="en-US" sz="1270" b="0" i="1" u="none" strike="noStrike" kern="0" cap="none" spc="0" normalizeH="0" baseline="0" noProof="0" dirty="0">
                <a:ln>
                  <a:noFill/>
                </a:ln>
                <a:solidFill>
                  <a:prstClr val="black"/>
                </a:solidFill>
                <a:effectLst/>
                <a:uLnTx/>
                <a:uFillTx/>
              </a:rPr>
              <a:t>(graph-based reference &amp; index)</a:t>
            </a:r>
          </a:p>
        </p:txBody>
      </p:sp>
      <p:sp>
        <p:nvSpPr>
          <p:cNvPr id="3" name="Title 2">
            <a:extLst>
              <a:ext uri="{FF2B5EF4-FFF2-40B4-BE49-F238E27FC236}">
                <a16:creationId xmlns:a16="http://schemas.microsoft.com/office/drawing/2014/main" id="{AD59D520-5920-AB4E-A3ED-7922AA4BC1C3}"/>
              </a:ext>
            </a:extLst>
          </p:cNvPr>
          <p:cNvSpPr>
            <a:spLocks noGrp="1"/>
          </p:cNvSpPr>
          <p:nvPr>
            <p:ph type="title"/>
          </p:nvPr>
        </p:nvSpPr>
        <p:spPr/>
        <p:txBody>
          <a:bodyPr>
            <a:normAutofit fontScale="90000"/>
          </a:bodyPr>
          <a:lstStyle/>
          <a:p>
            <a:r>
              <a:rPr lang="en-US" dirty="0"/>
              <a:t>SeGraM Hardware Design</a:t>
            </a:r>
          </a:p>
        </p:txBody>
      </p:sp>
      <p:sp>
        <p:nvSpPr>
          <p:cNvPr id="4" name="Slide Number Placeholder 3">
            <a:extLst>
              <a:ext uri="{FF2B5EF4-FFF2-40B4-BE49-F238E27FC236}">
                <a16:creationId xmlns:a16="http://schemas.microsoft.com/office/drawing/2014/main" id="{70869F66-9577-FF48-A7F7-63DD640C9C85}"/>
              </a:ext>
            </a:extLst>
          </p:cNvPr>
          <p:cNvSpPr>
            <a:spLocks noGrp="1"/>
          </p:cNvSpPr>
          <p:nvPr>
            <p:ph type="sldNum" sz="quarter" idx="10"/>
          </p:nvPr>
        </p:nvSpPr>
        <p:spPr/>
        <p:txBody>
          <a:bodyPr/>
          <a:lstStyle/>
          <a:p>
            <a:fld id="{BE67019E-6B59-9444-A8F8-0CFAB6B6981D}" type="slidenum">
              <a:rPr lang="en-US" smtClean="0"/>
              <a:pPr/>
              <a:t>21</a:t>
            </a:fld>
            <a:endParaRPr lang="en-US" dirty="0"/>
          </a:p>
        </p:txBody>
      </p:sp>
      <p:sp>
        <p:nvSpPr>
          <p:cNvPr id="377" name="TextBox 376">
            <a:extLst>
              <a:ext uri="{FF2B5EF4-FFF2-40B4-BE49-F238E27FC236}">
                <a16:creationId xmlns:a16="http://schemas.microsoft.com/office/drawing/2014/main" id="{A7812D32-8A23-7C46-8D56-59399B17CCB4}"/>
              </a:ext>
            </a:extLst>
          </p:cNvPr>
          <p:cNvSpPr txBox="1"/>
          <p:nvPr/>
        </p:nvSpPr>
        <p:spPr>
          <a:xfrm>
            <a:off x="1659977" y="2087724"/>
            <a:ext cx="6459835" cy="3587291"/>
          </a:xfrm>
          <a:prstGeom prst="roundRect">
            <a:avLst>
              <a:gd name="adj" fmla="val 1745"/>
            </a:avLst>
          </a:prstGeom>
          <a:solidFill>
            <a:srgbClr val="E7E6E6"/>
          </a:solidFill>
          <a:ln w="28575">
            <a:solidFill>
              <a:sysClr val="windowText" lastClr="000000"/>
            </a:solidFill>
            <a:prstDash val="sysDot"/>
          </a:ln>
        </p:spPr>
        <p:txBody>
          <a:bodyPr wrap="square" lIns="73153" tIns="27432" rIns="73153" bIns="27432" rtlCol="0" anchor="b" anchorCtr="0">
            <a:noAutofit/>
          </a:bodyPr>
          <a:lstStyle/>
          <a:p>
            <a:pPr marL="0" marR="0" lvl="0" indent="0" algn="r" defTabSz="116129"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black"/>
                </a:solidFill>
                <a:effectLst/>
                <a:uLnTx/>
                <a:uFillTx/>
              </a:rPr>
              <a:t>SeGraM Accelerator</a:t>
            </a:r>
          </a:p>
        </p:txBody>
      </p:sp>
      <p:sp>
        <p:nvSpPr>
          <p:cNvPr id="378" name="TextBox 377">
            <a:extLst>
              <a:ext uri="{FF2B5EF4-FFF2-40B4-BE49-F238E27FC236}">
                <a16:creationId xmlns:a16="http://schemas.microsoft.com/office/drawing/2014/main" id="{A56B539D-AB62-BA42-ADAC-D1DEA7BE9306}"/>
              </a:ext>
            </a:extLst>
          </p:cNvPr>
          <p:cNvSpPr txBox="1"/>
          <p:nvPr/>
        </p:nvSpPr>
        <p:spPr>
          <a:xfrm>
            <a:off x="1731247" y="2127142"/>
            <a:ext cx="3384365" cy="3074336"/>
          </a:xfrm>
          <a:prstGeom prst="roundRect">
            <a:avLst>
              <a:gd name="adj" fmla="val 1745"/>
            </a:avLst>
          </a:prstGeom>
          <a:solidFill>
            <a:srgbClr val="D2C6FF"/>
          </a:solidFill>
          <a:ln w="28575">
            <a:solidFill>
              <a:sysClr val="windowText" lastClr="000000"/>
            </a:solidFill>
            <a:prstDash val="sysDot"/>
          </a:ln>
        </p:spPr>
        <p:txBody>
          <a:bodyPr wrap="square" lIns="73153" rIns="73153" bIns="18288" rtlCol="0" anchor="b" anchorCtr="0">
            <a:noAutofit/>
          </a:bodyPr>
          <a:lstStyle/>
          <a:p>
            <a:pPr marL="0" marR="0" lvl="0" indent="0" algn="r" defTabSz="116129"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srgbClr val="632A8F"/>
                </a:solidFill>
                <a:effectLst/>
                <a:uLnTx/>
                <a:uFillTx/>
              </a:rPr>
              <a:t>MinSeed (MS)</a:t>
            </a:r>
          </a:p>
        </p:txBody>
      </p:sp>
      <p:sp>
        <p:nvSpPr>
          <p:cNvPr id="379" name="TextBox 378">
            <a:extLst>
              <a:ext uri="{FF2B5EF4-FFF2-40B4-BE49-F238E27FC236}">
                <a16:creationId xmlns:a16="http://schemas.microsoft.com/office/drawing/2014/main" id="{6FCA71AC-FD7C-9E46-838C-9BAEE1615105}"/>
              </a:ext>
            </a:extLst>
          </p:cNvPr>
          <p:cNvSpPr txBox="1"/>
          <p:nvPr/>
        </p:nvSpPr>
        <p:spPr>
          <a:xfrm>
            <a:off x="520074" y="4545408"/>
            <a:ext cx="584533" cy="656070"/>
          </a:xfrm>
          <a:prstGeom prst="roundRect">
            <a:avLst>
              <a:gd name="adj" fmla="val 5645"/>
            </a:avLst>
          </a:prstGeom>
          <a:solidFill>
            <a:srgbClr val="ED7D31">
              <a:lumMod val="60000"/>
              <a:lumOff val="40000"/>
              <a:alpha val="19549"/>
            </a:srgbClr>
          </a:solidFill>
          <a:ln w="28575">
            <a:solidFill>
              <a:sysClr val="windowText" lastClr="000000"/>
            </a:solidFill>
          </a:ln>
        </p:spPr>
        <p:txBody>
          <a:bodyPr wrap="square" rtlCol="0" anchor="ctr" anchorCtr="0">
            <a:noAutofit/>
          </a:body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44546A">
                    <a:lumMod val="50000"/>
                  </a:srgbClr>
                </a:solidFill>
                <a:effectLst/>
                <a:uLnTx/>
                <a:uFillTx/>
              </a:rPr>
              <a:t>Host CPU</a:t>
            </a:r>
          </a:p>
        </p:txBody>
      </p:sp>
      <p:cxnSp>
        <p:nvCxnSpPr>
          <p:cNvPr id="381" name="Straight Arrow Connector 380">
            <a:extLst>
              <a:ext uri="{FF2B5EF4-FFF2-40B4-BE49-F238E27FC236}">
                <a16:creationId xmlns:a16="http://schemas.microsoft.com/office/drawing/2014/main" id="{AEE72B47-40AA-6341-B354-4F459CEA2406}"/>
              </a:ext>
            </a:extLst>
          </p:cNvPr>
          <p:cNvCxnSpPr>
            <a:cxnSpLocks/>
          </p:cNvCxnSpPr>
          <p:nvPr/>
        </p:nvCxnSpPr>
        <p:spPr>
          <a:xfrm>
            <a:off x="1104607" y="4909322"/>
            <a:ext cx="754380" cy="0"/>
          </a:xfrm>
          <a:prstGeom prst="straightConnector1">
            <a:avLst/>
          </a:prstGeom>
          <a:noFill/>
          <a:ln w="28575" cap="flat" cmpd="sng" algn="ctr">
            <a:solidFill>
              <a:srgbClr val="C00000"/>
            </a:solidFill>
            <a:prstDash val="solid"/>
            <a:miter lim="800000"/>
            <a:tailEnd type="triangle"/>
          </a:ln>
          <a:effectLst/>
        </p:spPr>
      </p:cxnSp>
      <p:sp>
        <p:nvSpPr>
          <p:cNvPr id="382" name="TextBox 381">
            <a:extLst>
              <a:ext uri="{FF2B5EF4-FFF2-40B4-BE49-F238E27FC236}">
                <a16:creationId xmlns:a16="http://schemas.microsoft.com/office/drawing/2014/main" id="{273A725A-33FC-2F40-A68C-A6E8AE390951}"/>
              </a:ext>
            </a:extLst>
          </p:cNvPr>
          <p:cNvSpPr txBox="1">
            <a:spLocks/>
          </p:cNvSpPr>
          <p:nvPr/>
        </p:nvSpPr>
        <p:spPr>
          <a:xfrm>
            <a:off x="1858987" y="3571666"/>
            <a:ext cx="914223" cy="652286"/>
          </a:xfrm>
          <a:prstGeom prst="roundRect">
            <a:avLst>
              <a:gd name="adj" fmla="val 1481"/>
            </a:avLst>
          </a:prstGeom>
          <a:solidFill>
            <a:srgbClr val="7030A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Find Minimizers</a:t>
            </a:r>
          </a:p>
        </p:txBody>
      </p:sp>
      <p:sp>
        <p:nvSpPr>
          <p:cNvPr id="383" name="TextBox 382">
            <a:extLst>
              <a:ext uri="{FF2B5EF4-FFF2-40B4-BE49-F238E27FC236}">
                <a16:creationId xmlns:a16="http://schemas.microsoft.com/office/drawing/2014/main" id="{360009DE-264A-AC4B-B2E3-2C387BA783B9}"/>
              </a:ext>
            </a:extLst>
          </p:cNvPr>
          <p:cNvSpPr txBox="1"/>
          <p:nvPr/>
        </p:nvSpPr>
        <p:spPr>
          <a:xfrm>
            <a:off x="964542" y="4898311"/>
            <a:ext cx="848025" cy="353438"/>
          </a:xfrm>
          <a:prstGeom prst="roundRect">
            <a:avLst>
              <a:gd name="adj" fmla="val 5645"/>
            </a:avLst>
          </a:prstGeom>
          <a:noFill/>
          <a:ln w="28575">
            <a:noFill/>
          </a:ln>
        </p:spPr>
        <p:txBody>
          <a:bodyPr wrap="square" rtlCol="0" anchor="ctr" anchorCtr="0">
            <a:noAutofit/>
          </a:body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rPr>
              <a:t>query</a:t>
            </a:r>
          </a:p>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rPr>
              <a:t>read</a:t>
            </a:r>
          </a:p>
        </p:txBody>
      </p:sp>
      <p:sp>
        <p:nvSpPr>
          <p:cNvPr id="384" name="TextBox 383">
            <a:extLst>
              <a:ext uri="{FF2B5EF4-FFF2-40B4-BE49-F238E27FC236}">
                <a16:creationId xmlns:a16="http://schemas.microsoft.com/office/drawing/2014/main" id="{A7407CDC-4B7F-D342-BE1B-31DCB55CCDE5}"/>
              </a:ext>
            </a:extLst>
          </p:cNvPr>
          <p:cNvSpPr txBox="1">
            <a:spLocks noChangeAspect="1"/>
          </p:cNvSpPr>
          <p:nvPr/>
        </p:nvSpPr>
        <p:spPr>
          <a:xfrm>
            <a:off x="1295179" y="4677747"/>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rPr>
              <a:t>1</a:t>
            </a:r>
          </a:p>
        </p:txBody>
      </p:sp>
      <p:sp>
        <p:nvSpPr>
          <p:cNvPr id="385" name="TextBox 384">
            <a:extLst>
              <a:ext uri="{FF2B5EF4-FFF2-40B4-BE49-F238E27FC236}">
                <a16:creationId xmlns:a16="http://schemas.microsoft.com/office/drawing/2014/main" id="{9EE50CA0-BF9D-8A4E-8E67-2239112A085A}"/>
              </a:ext>
            </a:extLst>
          </p:cNvPr>
          <p:cNvSpPr txBox="1"/>
          <p:nvPr/>
        </p:nvSpPr>
        <p:spPr>
          <a:xfrm>
            <a:off x="5284439" y="2127142"/>
            <a:ext cx="2750673" cy="3074336"/>
          </a:xfrm>
          <a:prstGeom prst="roundRect">
            <a:avLst>
              <a:gd name="adj" fmla="val 1745"/>
            </a:avLst>
          </a:prstGeom>
          <a:solidFill>
            <a:srgbClr val="C5E0B4"/>
          </a:solidFill>
          <a:ln w="28575">
            <a:solidFill>
              <a:sysClr val="windowText" lastClr="000000"/>
            </a:solidFill>
            <a:prstDash val="sysDot"/>
          </a:ln>
        </p:spPr>
        <p:txBody>
          <a:bodyPr wrap="square" lIns="73153" rIns="73153" bIns="18288" rtlCol="0" anchor="b" anchorCtr="0">
            <a:noAutofit/>
          </a:bodyPr>
          <a:lstStyle>
            <a:defPPr>
              <a:defRPr lang="en-US"/>
            </a:defPPr>
            <a:lvl1pPr algn="r">
              <a:defRPr sz="6000" b="1">
                <a:solidFill>
                  <a:srgbClr val="632A8F"/>
                </a:solidFill>
                <a:latin typeface="Corbel" panose="020B0503020204020204" pitchFamily="34" charset="0"/>
              </a:defRPr>
            </a:lvl1pPr>
          </a:lstStyle>
          <a:p>
            <a:pPr marL="0" marR="0" lvl="0" indent="0" algn="r" defTabSz="116129"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srgbClr val="70AD47">
                    <a:lumMod val="50000"/>
                  </a:srgbClr>
                </a:solidFill>
                <a:effectLst/>
                <a:uLnTx/>
                <a:uFillTx/>
                <a:latin typeface="Corbel" panose="020B0503020204020204" pitchFamily="34" charset="0"/>
              </a:rPr>
              <a:t>BitAlign (BA)</a:t>
            </a:r>
          </a:p>
        </p:txBody>
      </p:sp>
      <p:sp>
        <p:nvSpPr>
          <p:cNvPr id="386" name="TextBox 385">
            <a:extLst>
              <a:ext uri="{FF2B5EF4-FFF2-40B4-BE49-F238E27FC236}">
                <a16:creationId xmlns:a16="http://schemas.microsoft.com/office/drawing/2014/main" id="{58E1AFC4-D292-D549-B86A-0D246372066E}"/>
              </a:ext>
            </a:extLst>
          </p:cNvPr>
          <p:cNvSpPr txBox="1"/>
          <p:nvPr/>
        </p:nvSpPr>
        <p:spPr>
          <a:xfrm>
            <a:off x="1858987" y="4674074"/>
            <a:ext cx="914223" cy="447183"/>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Read</a:t>
            </a:r>
          </a:p>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Scratchpad</a:t>
            </a:r>
          </a:p>
        </p:txBody>
      </p:sp>
      <p:sp>
        <p:nvSpPr>
          <p:cNvPr id="387" name="TextBox 386">
            <a:extLst>
              <a:ext uri="{FF2B5EF4-FFF2-40B4-BE49-F238E27FC236}">
                <a16:creationId xmlns:a16="http://schemas.microsoft.com/office/drawing/2014/main" id="{E2F19CF7-AB66-7C42-8A55-1E596E896034}"/>
              </a:ext>
            </a:extLst>
          </p:cNvPr>
          <p:cNvSpPr txBox="1"/>
          <p:nvPr/>
        </p:nvSpPr>
        <p:spPr>
          <a:xfrm>
            <a:off x="1858987" y="2252452"/>
            <a:ext cx="914223" cy="1016023"/>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Minimizer Scratchpad</a:t>
            </a:r>
          </a:p>
        </p:txBody>
      </p:sp>
      <p:sp>
        <p:nvSpPr>
          <p:cNvPr id="388" name="TextBox 387">
            <a:extLst>
              <a:ext uri="{FF2B5EF4-FFF2-40B4-BE49-F238E27FC236}">
                <a16:creationId xmlns:a16="http://schemas.microsoft.com/office/drawing/2014/main" id="{D45B38BF-3C5E-F64A-A9A1-6B1A006CF4D3}"/>
              </a:ext>
            </a:extLst>
          </p:cNvPr>
          <p:cNvSpPr txBox="1">
            <a:spLocks/>
          </p:cNvSpPr>
          <p:nvPr/>
        </p:nvSpPr>
        <p:spPr>
          <a:xfrm>
            <a:off x="2900950" y="3571666"/>
            <a:ext cx="1008749" cy="652287"/>
          </a:xfrm>
          <a:prstGeom prst="roundRect">
            <a:avLst>
              <a:gd name="adj" fmla="val 1481"/>
            </a:avLst>
          </a:prstGeom>
          <a:solidFill>
            <a:srgbClr val="7030A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Filter</a:t>
            </a:r>
          </a:p>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Minimizers by Frequency</a:t>
            </a:r>
          </a:p>
        </p:txBody>
      </p:sp>
      <p:sp>
        <p:nvSpPr>
          <p:cNvPr id="389" name="TextBox 388">
            <a:extLst>
              <a:ext uri="{FF2B5EF4-FFF2-40B4-BE49-F238E27FC236}">
                <a16:creationId xmlns:a16="http://schemas.microsoft.com/office/drawing/2014/main" id="{5E0DC71F-43C4-BB4E-A06D-5D7A15E525F5}"/>
              </a:ext>
            </a:extLst>
          </p:cNvPr>
          <p:cNvSpPr txBox="1"/>
          <p:nvPr/>
        </p:nvSpPr>
        <p:spPr>
          <a:xfrm>
            <a:off x="4075105" y="2252452"/>
            <a:ext cx="914407" cy="1016023"/>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Seed Scratchpad</a:t>
            </a:r>
          </a:p>
        </p:txBody>
      </p:sp>
      <p:sp>
        <p:nvSpPr>
          <p:cNvPr id="390" name="TextBox 389">
            <a:extLst>
              <a:ext uri="{FF2B5EF4-FFF2-40B4-BE49-F238E27FC236}">
                <a16:creationId xmlns:a16="http://schemas.microsoft.com/office/drawing/2014/main" id="{B710D81B-3E71-B840-98FC-19E5EE119FA2}"/>
              </a:ext>
            </a:extLst>
          </p:cNvPr>
          <p:cNvSpPr txBox="1">
            <a:spLocks/>
          </p:cNvSpPr>
          <p:nvPr/>
        </p:nvSpPr>
        <p:spPr>
          <a:xfrm>
            <a:off x="4021911" y="3571666"/>
            <a:ext cx="1011100" cy="652286"/>
          </a:xfrm>
          <a:prstGeom prst="roundRect">
            <a:avLst>
              <a:gd name="adj" fmla="val 1481"/>
            </a:avLst>
          </a:prstGeom>
          <a:solidFill>
            <a:srgbClr val="7030A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Find Candidate</a:t>
            </a:r>
          </a:p>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Seed Regions</a:t>
            </a:r>
          </a:p>
        </p:txBody>
      </p:sp>
      <p:sp>
        <p:nvSpPr>
          <p:cNvPr id="391" name="TextBox 390">
            <a:extLst>
              <a:ext uri="{FF2B5EF4-FFF2-40B4-BE49-F238E27FC236}">
                <a16:creationId xmlns:a16="http://schemas.microsoft.com/office/drawing/2014/main" id="{C3FC1D87-12F5-BD4E-9B84-838BECDF89F4}"/>
              </a:ext>
            </a:extLst>
          </p:cNvPr>
          <p:cNvSpPr txBox="1"/>
          <p:nvPr/>
        </p:nvSpPr>
        <p:spPr>
          <a:xfrm>
            <a:off x="5432867" y="2252452"/>
            <a:ext cx="2470967" cy="447183"/>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Input Scratchpad</a:t>
            </a:r>
          </a:p>
        </p:txBody>
      </p:sp>
      <p:sp>
        <p:nvSpPr>
          <p:cNvPr id="392" name="TextBox 391">
            <a:extLst>
              <a:ext uri="{FF2B5EF4-FFF2-40B4-BE49-F238E27FC236}">
                <a16:creationId xmlns:a16="http://schemas.microsoft.com/office/drawing/2014/main" id="{57B51410-62D7-5042-9BBE-A9757948B5F0}"/>
              </a:ext>
            </a:extLst>
          </p:cNvPr>
          <p:cNvSpPr txBox="1">
            <a:spLocks/>
          </p:cNvSpPr>
          <p:nvPr/>
        </p:nvSpPr>
        <p:spPr>
          <a:xfrm>
            <a:off x="5431512" y="2960113"/>
            <a:ext cx="916500" cy="583629"/>
          </a:xfrm>
          <a:prstGeom prst="roundRect">
            <a:avLst>
              <a:gd name="adj" fmla="val 1481"/>
            </a:avLst>
          </a:prstGeom>
          <a:solidFill>
            <a:srgbClr val="70AD47">
              <a:lumMod val="5000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Generate Bitvectors</a:t>
            </a:r>
          </a:p>
        </p:txBody>
      </p:sp>
      <p:sp>
        <p:nvSpPr>
          <p:cNvPr id="393" name="TextBox 392">
            <a:extLst>
              <a:ext uri="{FF2B5EF4-FFF2-40B4-BE49-F238E27FC236}">
                <a16:creationId xmlns:a16="http://schemas.microsoft.com/office/drawing/2014/main" id="{2C746795-3C18-4243-BE4D-C531D2DA2604}"/>
              </a:ext>
            </a:extLst>
          </p:cNvPr>
          <p:cNvSpPr txBox="1">
            <a:spLocks/>
          </p:cNvSpPr>
          <p:nvPr/>
        </p:nvSpPr>
        <p:spPr>
          <a:xfrm>
            <a:off x="5431512" y="4673098"/>
            <a:ext cx="916500" cy="430105"/>
          </a:xfrm>
          <a:prstGeom prst="roundRect">
            <a:avLst>
              <a:gd name="adj" fmla="val 1481"/>
            </a:avLst>
          </a:prstGeom>
          <a:solidFill>
            <a:srgbClr val="70AD47">
              <a:lumMod val="5000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Perform</a:t>
            </a:r>
          </a:p>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Traceback</a:t>
            </a:r>
          </a:p>
        </p:txBody>
      </p:sp>
      <p:sp>
        <p:nvSpPr>
          <p:cNvPr id="394" name="TextBox 393">
            <a:extLst>
              <a:ext uri="{FF2B5EF4-FFF2-40B4-BE49-F238E27FC236}">
                <a16:creationId xmlns:a16="http://schemas.microsoft.com/office/drawing/2014/main" id="{8EE8E914-864E-0445-8CE9-CD435555CF78}"/>
              </a:ext>
            </a:extLst>
          </p:cNvPr>
          <p:cNvSpPr txBox="1"/>
          <p:nvPr/>
        </p:nvSpPr>
        <p:spPr>
          <a:xfrm>
            <a:off x="5431512" y="3809723"/>
            <a:ext cx="2470967" cy="654246"/>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Bitvector Scratchpad</a:t>
            </a:r>
          </a:p>
        </p:txBody>
      </p:sp>
      <p:sp>
        <p:nvSpPr>
          <p:cNvPr id="395" name="TextBox 394">
            <a:extLst>
              <a:ext uri="{FF2B5EF4-FFF2-40B4-BE49-F238E27FC236}">
                <a16:creationId xmlns:a16="http://schemas.microsoft.com/office/drawing/2014/main" id="{15637F85-242E-5842-BD15-83240218D47E}"/>
              </a:ext>
            </a:extLst>
          </p:cNvPr>
          <p:cNvSpPr txBox="1"/>
          <p:nvPr/>
        </p:nvSpPr>
        <p:spPr>
          <a:xfrm>
            <a:off x="6903382" y="2960112"/>
            <a:ext cx="999097" cy="583629"/>
          </a:xfrm>
          <a:prstGeom prst="roundRect">
            <a:avLst>
              <a:gd name="adj" fmla="val 5084"/>
            </a:avLst>
          </a:prstGeom>
          <a:solidFill>
            <a:srgbClr val="EAF4E4"/>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rPr>
              <a:t>Hop Queues</a:t>
            </a:r>
          </a:p>
        </p:txBody>
      </p:sp>
      <p:cxnSp>
        <p:nvCxnSpPr>
          <p:cNvPr id="396" name="Straight Arrow Connector 395">
            <a:extLst>
              <a:ext uri="{FF2B5EF4-FFF2-40B4-BE49-F238E27FC236}">
                <a16:creationId xmlns:a16="http://schemas.microsoft.com/office/drawing/2014/main" id="{64A98ED4-5803-9740-B7F1-9D2E48DCA5A3}"/>
              </a:ext>
            </a:extLst>
          </p:cNvPr>
          <p:cNvCxnSpPr>
            <a:cxnSpLocks/>
            <a:stCxn id="386" idx="0"/>
            <a:endCxn id="382" idx="2"/>
          </p:cNvCxnSpPr>
          <p:nvPr/>
        </p:nvCxnSpPr>
        <p:spPr>
          <a:xfrm flipH="1" flipV="1">
            <a:off x="2316099" y="4223952"/>
            <a:ext cx="0" cy="450122"/>
          </a:xfrm>
          <a:prstGeom prst="straightConnector1">
            <a:avLst/>
          </a:prstGeom>
          <a:noFill/>
          <a:ln w="28575" cap="flat" cmpd="sng" algn="ctr">
            <a:solidFill>
              <a:srgbClr val="C00000"/>
            </a:solidFill>
            <a:prstDash val="solid"/>
            <a:miter lim="800000"/>
            <a:tailEnd type="triangle"/>
          </a:ln>
          <a:effectLst/>
        </p:spPr>
      </p:cxnSp>
      <p:cxnSp>
        <p:nvCxnSpPr>
          <p:cNvPr id="397" name="Straight Arrow Connector 396">
            <a:extLst>
              <a:ext uri="{FF2B5EF4-FFF2-40B4-BE49-F238E27FC236}">
                <a16:creationId xmlns:a16="http://schemas.microsoft.com/office/drawing/2014/main" id="{2DFB39EE-67C7-BD45-8B10-6A1289B7784B}"/>
              </a:ext>
            </a:extLst>
          </p:cNvPr>
          <p:cNvCxnSpPr>
            <a:cxnSpLocks/>
            <a:stCxn id="382" idx="0"/>
            <a:endCxn id="387" idx="2"/>
          </p:cNvCxnSpPr>
          <p:nvPr/>
        </p:nvCxnSpPr>
        <p:spPr>
          <a:xfrm flipV="1">
            <a:off x="2316099" y="3268475"/>
            <a:ext cx="0" cy="303191"/>
          </a:xfrm>
          <a:prstGeom prst="straightConnector1">
            <a:avLst/>
          </a:prstGeom>
          <a:noFill/>
          <a:ln w="28575" cap="flat" cmpd="sng" algn="ctr">
            <a:solidFill>
              <a:srgbClr val="C00000"/>
            </a:solidFill>
            <a:prstDash val="solid"/>
            <a:miter lim="800000"/>
            <a:tailEnd type="triangle"/>
          </a:ln>
          <a:effectLst/>
        </p:spPr>
      </p:cxnSp>
      <p:cxnSp>
        <p:nvCxnSpPr>
          <p:cNvPr id="398" name="Elbow Connector 397">
            <a:extLst>
              <a:ext uri="{FF2B5EF4-FFF2-40B4-BE49-F238E27FC236}">
                <a16:creationId xmlns:a16="http://schemas.microsoft.com/office/drawing/2014/main" id="{6EEF3935-F400-E141-9D64-5541A11A7B13}"/>
              </a:ext>
            </a:extLst>
          </p:cNvPr>
          <p:cNvCxnSpPr>
            <a:cxnSpLocks/>
          </p:cNvCxnSpPr>
          <p:nvPr/>
        </p:nvCxnSpPr>
        <p:spPr>
          <a:xfrm rot="16200000" flipH="1">
            <a:off x="2007572" y="2166208"/>
            <a:ext cx="1693644" cy="1089948"/>
          </a:xfrm>
          <a:prstGeom prst="bentConnector3">
            <a:avLst>
              <a:gd name="adj1" fmla="val -129"/>
            </a:avLst>
          </a:prstGeom>
          <a:noFill/>
          <a:ln w="28575" cap="flat" cmpd="sng" algn="ctr">
            <a:solidFill>
              <a:srgbClr val="C00000"/>
            </a:solidFill>
            <a:prstDash val="solid"/>
            <a:miter lim="800000"/>
            <a:tailEnd type="triangle"/>
          </a:ln>
          <a:effectLst/>
        </p:spPr>
      </p:cxnSp>
      <p:cxnSp>
        <p:nvCxnSpPr>
          <p:cNvPr id="399" name="Straight Connector 398">
            <a:extLst>
              <a:ext uri="{FF2B5EF4-FFF2-40B4-BE49-F238E27FC236}">
                <a16:creationId xmlns:a16="http://schemas.microsoft.com/office/drawing/2014/main" id="{B0B699CD-F00D-3C47-8D7F-479FB01F20EE}"/>
              </a:ext>
            </a:extLst>
          </p:cNvPr>
          <p:cNvCxnSpPr>
            <a:cxnSpLocks/>
          </p:cNvCxnSpPr>
          <p:nvPr/>
        </p:nvCxnSpPr>
        <p:spPr>
          <a:xfrm flipH="1">
            <a:off x="2307654" y="1864360"/>
            <a:ext cx="1766" cy="379792"/>
          </a:xfrm>
          <a:prstGeom prst="line">
            <a:avLst/>
          </a:prstGeom>
          <a:noFill/>
          <a:ln w="28575" cap="flat" cmpd="sng" algn="ctr">
            <a:solidFill>
              <a:srgbClr val="C00000"/>
            </a:solidFill>
            <a:prstDash val="solid"/>
            <a:miter lim="800000"/>
            <a:tailEnd type="none"/>
          </a:ln>
          <a:effectLst/>
        </p:spPr>
      </p:cxnSp>
      <p:cxnSp>
        <p:nvCxnSpPr>
          <p:cNvPr id="400" name="Straight Connector 399">
            <a:extLst>
              <a:ext uri="{FF2B5EF4-FFF2-40B4-BE49-F238E27FC236}">
                <a16:creationId xmlns:a16="http://schemas.microsoft.com/office/drawing/2014/main" id="{790B5127-2564-AE42-B3CB-339D18420C36}"/>
              </a:ext>
            </a:extLst>
          </p:cNvPr>
          <p:cNvCxnSpPr>
            <a:cxnSpLocks/>
          </p:cNvCxnSpPr>
          <p:nvPr/>
        </p:nvCxnSpPr>
        <p:spPr>
          <a:xfrm>
            <a:off x="3491842" y="1859815"/>
            <a:ext cx="0" cy="1694396"/>
          </a:xfrm>
          <a:prstGeom prst="line">
            <a:avLst/>
          </a:prstGeom>
          <a:noFill/>
          <a:ln w="28575" cap="flat" cmpd="sng" algn="ctr">
            <a:solidFill>
              <a:srgbClr val="C00000"/>
            </a:solidFill>
            <a:prstDash val="solid"/>
            <a:miter lim="800000"/>
            <a:tailEnd type="none"/>
          </a:ln>
          <a:effectLst/>
        </p:spPr>
      </p:cxnSp>
      <p:cxnSp>
        <p:nvCxnSpPr>
          <p:cNvPr id="401" name="Elbow Connector 400">
            <a:extLst>
              <a:ext uri="{FF2B5EF4-FFF2-40B4-BE49-F238E27FC236}">
                <a16:creationId xmlns:a16="http://schemas.microsoft.com/office/drawing/2014/main" id="{A5D178B4-9BA1-4D42-A962-9A2D41C54783}"/>
              </a:ext>
            </a:extLst>
          </p:cNvPr>
          <p:cNvCxnSpPr>
            <a:cxnSpLocks/>
            <a:endCxn id="389" idx="0"/>
          </p:cNvCxnSpPr>
          <p:nvPr/>
        </p:nvCxnSpPr>
        <p:spPr>
          <a:xfrm>
            <a:off x="3486727" y="1864982"/>
            <a:ext cx="1045582" cy="387470"/>
          </a:xfrm>
          <a:prstGeom prst="bentConnector2">
            <a:avLst/>
          </a:prstGeom>
          <a:noFill/>
          <a:ln w="28575" cap="flat" cmpd="sng" algn="ctr">
            <a:solidFill>
              <a:srgbClr val="C00000"/>
            </a:solidFill>
            <a:prstDash val="solid"/>
            <a:miter lim="800000"/>
            <a:tailEnd type="triangle"/>
          </a:ln>
          <a:effectLst/>
        </p:spPr>
      </p:cxnSp>
      <p:cxnSp>
        <p:nvCxnSpPr>
          <p:cNvPr id="402" name="Straight Arrow Connector 401">
            <a:extLst>
              <a:ext uri="{FF2B5EF4-FFF2-40B4-BE49-F238E27FC236}">
                <a16:creationId xmlns:a16="http://schemas.microsoft.com/office/drawing/2014/main" id="{730372B7-A482-704D-8224-05DBDAD64B67}"/>
              </a:ext>
            </a:extLst>
          </p:cNvPr>
          <p:cNvCxnSpPr>
            <a:cxnSpLocks/>
          </p:cNvCxnSpPr>
          <p:nvPr/>
        </p:nvCxnSpPr>
        <p:spPr>
          <a:xfrm>
            <a:off x="4537619" y="3286107"/>
            <a:ext cx="0" cy="285559"/>
          </a:xfrm>
          <a:prstGeom prst="straightConnector1">
            <a:avLst/>
          </a:prstGeom>
          <a:noFill/>
          <a:ln w="28575" cap="flat" cmpd="sng" algn="ctr">
            <a:solidFill>
              <a:srgbClr val="C00000"/>
            </a:solidFill>
            <a:prstDash val="solid"/>
            <a:miter lim="800000"/>
            <a:tailEnd type="triangle"/>
          </a:ln>
          <a:effectLst/>
        </p:spPr>
      </p:cxnSp>
      <p:cxnSp>
        <p:nvCxnSpPr>
          <p:cNvPr id="403" name="Elbow Connector 402">
            <a:extLst>
              <a:ext uri="{FF2B5EF4-FFF2-40B4-BE49-F238E27FC236}">
                <a16:creationId xmlns:a16="http://schemas.microsoft.com/office/drawing/2014/main" id="{AE0E1D92-0625-F94E-A345-CC9FE39B9663}"/>
              </a:ext>
            </a:extLst>
          </p:cNvPr>
          <p:cNvCxnSpPr>
            <a:cxnSpLocks/>
          </p:cNvCxnSpPr>
          <p:nvPr/>
        </p:nvCxnSpPr>
        <p:spPr>
          <a:xfrm>
            <a:off x="5188878" y="1864360"/>
            <a:ext cx="1481564" cy="378217"/>
          </a:xfrm>
          <a:prstGeom prst="bentConnector3">
            <a:avLst>
              <a:gd name="adj1" fmla="val 99969"/>
            </a:avLst>
          </a:prstGeom>
          <a:noFill/>
          <a:ln w="28575" cap="flat" cmpd="sng" algn="ctr">
            <a:solidFill>
              <a:srgbClr val="C00000"/>
            </a:solidFill>
            <a:prstDash val="solid"/>
            <a:miter lim="800000"/>
            <a:tailEnd type="triangle"/>
          </a:ln>
          <a:effectLst/>
        </p:spPr>
      </p:cxnSp>
      <p:cxnSp>
        <p:nvCxnSpPr>
          <p:cNvPr id="404" name="Straight Connector 403">
            <a:extLst>
              <a:ext uri="{FF2B5EF4-FFF2-40B4-BE49-F238E27FC236}">
                <a16:creationId xmlns:a16="http://schemas.microsoft.com/office/drawing/2014/main" id="{FD750063-E279-E842-A1B0-55CAEB7104CB}"/>
              </a:ext>
            </a:extLst>
          </p:cNvPr>
          <p:cNvCxnSpPr>
            <a:cxnSpLocks/>
          </p:cNvCxnSpPr>
          <p:nvPr/>
        </p:nvCxnSpPr>
        <p:spPr>
          <a:xfrm>
            <a:off x="5195050" y="1859815"/>
            <a:ext cx="0" cy="2667094"/>
          </a:xfrm>
          <a:prstGeom prst="line">
            <a:avLst/>
          </a:prstGeom>
          <a:noFill/>
          <a:ln w="28575" cap="flat" cmpd="sng" algn="ctr">
            <a:solidFill>
              <a:srgbClr val="C00000"/>
            </a:solidFill>
            <a:prstDash val="solid"/>
            <a:miter lim="800000"/>
            <a:tailEnd type="none"/>
          </a:ln>
          <a:effectLst/>
        </p:spPr>
      </p:cxnSp>
      <p:cxnSp>
        <p:nvCxnSpPr>
          <p:cNvPr id="405" name="Elbow Connector 404">
            <a:extLst>
              <a:ext uri="{FF2B5EF4-FFF2-40B4-BE49-F238E27FC236}">
                <a16:creationId xmlns:a16="http://schemas.microsoft.com/office/drawing/2014/main" id="{141AF061-975E-BC4B-BE84-2B9C0390A2CB}"/>
              </a:ext>
            </a:extLst>
          </p:cNvPr>
          <p:cNvCxnSpPr>
            <a:cxnSpLocks/>
            <a:stCxn id="390" idx="2"/>
          </p:cNvCxnSpPr>
          <p:nvPr/>
        </p:nvCxnSpPr>
        <p:spPr>
          <a:xfrm rot="16200000" flipH="1">
            <a:off x="4714752" y="4036661"/>
            <a:ext cx="302956" cy="677538"/>
          </a:xfrm>
          <a:prstGeom prst="bentConnector2">
            <a:avLst/>
          </a:prstGeom>
          <a:noFill/>
          <a:ln w="28575" cap="flat" cmpd="sng" algn="ctr">
            <a:solidFill>
              <a:srgbClr val="C00000"/>
            </a:solidFill>
            <a:prstDash val="solid"/>
            <a:miter lim="800000"/>
          </a:ln>
          <a:effectLst/>
        </p:spPr>
      </p:cxnSp>
      <p:cxnSp>
        <p:nvCxnSpPr>
          <p:cNvPr id="406" name="Straight Arrow Connector 405">
            <a:extLst>
              <a:ext uri="{FF2B5EF4-FFF2-40B4-BE49-F238E27FC236}">
                <a16:creationId xmlns:a16="http://schemas.microsoft.com/office/drawing/2014/main" id="{2F822F42-B6A0-B94A-B53E-752CBA929DDA}"/>
              </a:ext>
            </a:extLst>
          </p:cNvPr>
          <p:cNvCxnSpPr>
            <a:cxnSpLocks/>
          </p:cNvCxnSpPr>
          <p:nvPr/>
        </p:nvCxnSpPr>
        <p:spPr>
          <a:xfrm>
            <a:off x="5882909" y="2711182"/>
            <a:ext cx="0" cy="238928"/>
          </a:xfrm>
          <a:prstGeom prst="straightConnector1">
            <a:avLst/>
          </a:prstGeom>
          <a:noFill/>
          <a:ln w="28575" cap="flat" cmpd="sng" algn="ctr">
            <a:solidFill>
              <a:srgbClr val="C00000"/>
            </a:solidFill>
            <a:prstDash val="solid"/>
            <a:miter lim="800000"/>
            <a:tailEnd type="triangle"/>
          </a:ln>
          <a:effectLst/>
        </p:spPr>
      </p:cxnSp>
      <p:cxnSp>
        <p:nvCxnSpPr>
          <p:cNvPr id="407" name="Straight Arrow Connector 406">
            <a:extLst>
              <a:ext uri="{FF2B5EF4-FFF2-40B4-BE49-F238E27FC236}">
                <a16:creationId xmlns:a16="http://schemas.microsoft.com/office/drawing/2014/main" id="{5D4B1C22-940A-7341-9907-BEE8BEE73123}"/>
              </a:ext>
            </a:extLst>
          </p:cNvPr>
          <p:cNvCxnSpPr>
            <a:cxnSpLocks/>
          </p:cNvCxnSpPr>
          <p:nvPr/>
        </p:nvCxnSpPr>
        <p:spPr>
          <a:xfrm>
            <a:off x="5882909" y="3559909"/>
            <a:ext cx="0" cy="235908"/>
          </a:xfrm>
          <a:prstGeom prst="straightConnector1">
            <a:avLst/>
          </a:prstGeom>
          <a:noFill/>
          <a:ln w="28575" cap="flat" cmpd="sng" algn="ctr">
            <a:solidFill>
              <a:srgbClr val="C00000"/>
            </a:solidFill>
            <a:prstDash val="solid"/>
            <a:miter lim="800000"/>
            <a:tailEnd type="triangle"/>
          </a:ln>
          <a:effectLst/>
        </p:spPr>
      </p:cxnSp>
      <p:cxnSp>
        <p:nvCxnSpPr>
          <p:cNvPr id="408" name="Straight Arrow Connector 407">
            <a:extLst>
              <a:ext uri="{FF2B5EF4-FFF2-40B4-BE49-F238E27FC236}">
                <a16:creationId xmlns:a16="http://schemas.microsoft.com/office/drawing/2014/main" id="{A2C65AC7-2AFE-6243-AB7B-8A6DD1DF4404}"/>
              </a:ext>
            </a:extLst>
          </p:cNvPr>
          <p:cNvCxnSpPr>
            <a:cxnSpLocks/>
          </p:cNvCxnSpPr>
          <p:nvPr/>
        </p:nvCxnSpPr>
        <p:spPr>
          <a:xfrm>
            <a:off x="5882909" y="4463969"/>
            <a:ext cx="0" cy="209129"/>
          </a:xfrm>
          <a:prstGeom prst="straightConnector1">
            <a:avLst/>
          </a:prstGeom>
          <a:noFill/>
          <a:ln w="28575" cap="flat" cmpd="sng" algn="ctr">
            <a:solidFill>
              <a:srgbClr val="C00000"/>
            </a:solidFill>
            <a:prstDash val="solid"/>
            <a:miter lim="800000"/>
            <a:tailEnd type="triangle"/>
          </a:ln>
          <a:effectLst/>
        </p:spPr>
      </p:cxnSp>
      <p:cxnSp>
        <p:nvCxnSpPr>
          <p:cNvPr id="409" name="Straight Arrow Connector 408">
            <a:extLst>
              <a:ext uri="{FF2B5EF4-FFF2-40B4-BE49-F238E27FC236}">
                <a16:creationId xmlns:a16="http://schemas.microsoft.com/office/drawing/2014/main" id="{D84B9939-E17D-B344-AFC3-83CCE79E2D80}"/>
              </a:ext>
            </a:extLst>
          </p:cNvPr>
          <p:cNvCxnSpPr>
            <a:cxnSpLocks/>
            <a:stCxn id="395" idx="1"/>
            <a:endCxn id="392" idx="3"/>
          </p:cNvCxnSpPr>
          <p:nvPr/>
        </p:nvCxnSpPr>
        <p:spPr>
          <a:xfrm flipH="1">
            <a:off x="6348012" y="3251927"/>
            <a:ext cx="555370" cy="0"/>
          </a:xfrm>
          <a:prstGeom prst="straightConnector1">
            <a:avLst/>
          </a:prstGeom>
          <a:noFill/>
          <a:ln w="28575" cap="flat" cmpd="sng" algn="ctr">
            <a:solidFill>
              <a:srgbClr val="C00000"/>
            </a:solidFill>
            <a:prstDash val="solid"/>
            <a:miter lim="800000"/>
            <a:headEnd type="triangle"/>
            <a:tailEnd type="triangle"/>
          </a:ln>
          <a:effectLst/>
        </p:spPr>
      </p:cxnSp>
      <p:sp>
        <p:nvSpPr>
          <p:cNvPr id="410" name="TextBox 409">
            <a:extLst>
              <a:ext uri="{FF2B5EF4-FFF2-40B4-BE49-F238E27FC236}">
                <a16:creationId xmlns:a16="http://schemas.microsoft.com/office/drawing/2014/main" id="{5C79856B-A18E-4B4D-B5D4-6C87EA4E3F1D}"/>
              </a:ext>
            </a:extLst>
          </p:cNvPr>
          <p:cNvSpPr txBox="1"/>
          <p:nvPr/>
        </p:nvSpPr>
        <p:spPr>
          <a:xfrm>
            <a:off x="2234010" y="4292012"/>
            <a:ext cx="1059098" cy="353438"/>
          </a:xfrm>
          <a:prstGeom prst="roundRect">
            <a:avLst>
              <a:gd name="adj" fmla="val 5645"/>
            </a:avLst>
          </a:prstGeom>
          <a:noFill/>
          <a:ln w="28575">
            <a:noFill/>
          </a:ln>
        </p:spPr>
        <p:txBody>
          <a:bodyPr wrap="square" rtlCol="0" anchor="ctr" anchorCtr="0">
            <a:noAutofit/>
          </a:body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rPr>
              <a:t>query k-mers</a:t>
            </a:r>
          </a:p>
        </p:txBody>
      </p:sp>
      <p:sp>
        <p:nvSpPr>
          <p:cNvPr id="411" name="TextBox 410">
            <a:extLst>
              <a:ext uri="{FF2B5EF4-FFF2-40B4-BE49-F238E27FC236}">
                <a16:creationId xmlns:a16="http://schemas.microsoft.com/office/drawing/2014/main" id="{76388AB4-B645-F241-9654-8E92AC584668}"/>
              </a:ext>
            </a:extLst>
          </p:cNvPr>
          <p:cNvSpPr txBox="1"/>
          <p:nvPr/>
        </p:nvSpPr>
        <p:spPr>
          <a:xfrm>
            <a:off x="2265848" y="3233659"/>
            <a:ext cx="888555" cy="353438"/>
          </a:xfrm>
          <a:prstGeom prst="roundRect">
            <a:avLst>
              <a:gd name="adj" fmla="val 5645"/>
            </a:avLst>
          </a:prstGeom>
          <a:noFill/>
          <a:ln w="28575">
            <a:noFill/>
          </a:ln>
        </p:spPr>
        <p:txBody>
          <a:bodyPr wrap="square" rtlCol="0" anchor="ctr" anchorCtr="0">
            <a:noAutofit/>
          </a:body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rPr>
              <a:t>minimizers</a:t>
            </a:r>
          </a:p>
        </p:txBody>
      </p:sp>
      <p:sp>
        <p:nvSpPr>
          <p:cNvPr id="412" name="TextBox 411">
            <a:extLst>
              <a:ext uri="{FF2B5EF4-FFF2-40B4-BE49-F238E27FC236}">
                <a16:creationId xmlns:a16="http://schemas.microsoft.com/office/drawing/2014/main" id="{7AC7D2DA-18A2-AF4B-9143-247B4733C7DD}"/>
              </a:ext>
            </a:extLst>
          </p:cNvPr>
          <p:cNvSpPr txBox="1"/>
          <p:nvPr/>
        </p:nvSpPr>
        <p:spPr>
          <a:xfrm>
            <a:off x="2430264" y="1568704"/>
            <a:ext cx="918609" cy="353438"/>
          </a:xfrm>
          <a:prstGeom prst="roundRect">
            <a:avLst>
              <a:gd name="adj" fmla="val 5645"/>
            </a:avLst>
          </a:prstGeom>
          <a:noFill/>
          <a:ln w="28575">
            <a:noFill/>
          </a:ln>
        </p:spPr>
        <p:txBody>
          <a:bodyPr wrap="square" rtlCol="0" anchor="ctr" anchorCtr="0">
            <a:noAutofit/>
          </a:body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rPr>
              <a:t>frequencies</a:t>
            </a:r>
          </a:p>
        </p:txBody>
      </p:sp>
      <p:sp>
        <p:nvSpPr>
          <p:cNvPr id="413" name="TextBox 412">
            <a:extLst>
              <a:ext uri="{FF2B5EF4-FFF2-40B4-BE49-F238E27FC236}">
                <a16:creationId xmlns:a16="http://schemas.microsoft.com/office/drawing/2014/main" id="{BF7146DB-33AA-6F4B-8F8B-C8B1202B4B9A}"/>
              </a:ext>
            </a:extLst>
          </p:cNvPr>
          <p:cNvSpPr txBox="1"/>
          <p:nvPr/>
        </p:nvSpPr>
        <p:spPr>
          <a:xfrm>
            <a:off x="3415700" y="1572768"/>
            <a:ext cx="1096530" cy="353438"/>
          </a:xfrm>
          <a:prstGeom prst="roundRect">
            <a:avLst>
              <a:gd name="adj" fmla="val 5645"/>
            </a:avLst>
          </a:prstGeom>
          <a:noFill/>
          <a:ln w="28575">
            <a:noFill/>
          </a:ln>
        </p:spPr>
        <p:txBody>
          <a:bodyPr wrap="square" rtlCol="0" anchor="ctr" anchorCtr="0">
            <a:noAutofit/>
          </a:body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rPr>
              <a:t>seed locations</a:t>
            </a:r>
          </a:p>
        </p:txBody>
      </p:sp>
      <p:sp>
        <p:nvSpPr>
          <p:cNvPr id="414" name="TextBox 413">
            <a:extLst>
              <a:ext uri="{FF2B5EF4-FFF2-40B4-BE49-F238E27FC236}">
                <a16:creationId xmlns:a16="http://schemas.microsoft.com/office/drawing/2014/main" id="{ABB48E92-064E-FD4A-BB62-1D97440EB5C6}"/>
              </a:ext>
            </a:extLst>
          </p:cNvPr>
          <p:cNvSpPr txBox="1"/>
          <p:nvPr/>
        </p:nvSpPr>
        <p:spPr>
          <a:xfrm>
            <a:off x="5338020" y="1572768"/>
            <a:ext cx="975602" cy="353438"/>
          </a:xfrm>
          <a:prstGeom prst="roundRect">
            <a:avLst>
              <a:gd name="adj" fmla="val 5645"/>
            </a:avLst>
          </a:prstGeom>
          <a:noFill/>
          <a:ln w="28575">
            <a:noFill/>
          </a:ln>
        </p:spPr>
        <p:txBody>
          <a:bodyPr wrap="square" rtlCol="0" anchor="ctr" anchorCtr="0">
            <a:noAutofit/>
          </a:bodyPr>
          <a:lstStyle/>
          <a:p>
            <a:pPr marL="0" marR="0" lvl="0" indent="0" algn="ctr" defTabSz="116129"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rPr>
              <a:t>graph nodes</a:t>
            </a:r>
          </a:p>
        </p:txBody>
      </p:sp>
      <p:sp>
        <p:nvSpPr>
          <p:cNvPr id="415" name="TextBox 414">
            <a:extLst>
              <a:ext uri="{FF2B5EF4-FFF2-40B4-BE49-F238E27FC236}">
                <a16:creationId xmlns:a16="http://schemas.microsoft.com/office/drawing/2014/main" id="{BF1F81E9-E629-8344-98B5-0AB1172BFB43}"/>
              </a:ext>
            </a:extLst>
          </p:cNvPr>
          <p:cNvSpPr txBox="1">
            <a:spLocks noChangeAspect="1"/>
          </p:cNvSpPr>
          <p:nvPr/>
        </p:nvSpPr>
        <p:spPr>
          <a:xfrm>
            <a:off x="1785314" y="3503606"/>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r>
              <a:rPr lang="en-US" dirty="0"/>
              <a:t>2</a:t>
            </a:r>
          </a:p>
        </p:txBody>
      </p:sp>
      <p:sp>
        <p:nvSpPr>
          <p:cNvPr id="416" name="TextBox 415">
            <a:extLst>
              <a:ext uri="{FF2B5EF4-FFF2-40B4-BE49-F238E27FC236}">
                <a16:creationId xmlns:a16="http://schemas.microsoft.com/office/drawing/2014/main" id="{99A60325-75A7-AC40-82C2-FAEDA1DCFD6B}"/>
              </a:ext>
            </a:extLst>
          </p:cNvPr>
          <p:cNvSpPr txBox="1">
            <a:spLocks noChangeAspect="1"/>
          </p:cNvSpPr>
          <p:nvPr/>
        </p:nvSpPr>
        <p:spPr>
          <a:xfrm>
            <a:off x="2216331" y="1730459"/>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r>
              <a:rPr lang="en-US" dirty="0"/>
              <a:t>3</a:t>
            </a:r>
          </a:p>
        </p:txBody>
      </p:sp>
      <p:sp>
        <p:nvSpPr>
          <p:cNvPr id="417" name="TextBox 416">
            <a:extLst>
              <a:ext uri="{FF2B5EF4-FFF2-40B4-BE49-F238E27FC236}">
                <a16:creationId xmlns:a16="http://schemas.microsoft.com/office/drawing/2014/main" id="{70BBF2D2-297F-AD42-964D-7E163ADD79F0}"/>
              </a:ext>
            </a:extLst>
          </p:cNvPr>
          <p:cNvSpPr txBox="1">
            <a:spLocks noChangeAspect="1"/>
          </p:cNvSpPr>
          <p:nvPr/>
        </p:nvSpPr>
        <p:spPr>
          <a:xfrm>
            <a:off x="2851784" y="3503606"/>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r>
              <a:rPr lang="en-US" dirty="0"/>
              <a:t>4</a:t>
            </a:r>
          </a:p>
        </p:txBody>
      </p:sp>
      <p:sp>
        <p:nvSpPr>
          <p:cNvPr id="418" name="TextBox 417">
            <a:extLst>
              <a:ext uri="{FF2B5EF4-FFF2-40B4-BE49-F238E27FC236}">
                <a16:creationId xmlns:a16="http://schemas.microsoft.com/office/drawing/2014/main" id="{CB9002A9-632E-964E-91F9-0D009E849D2E}"/>
              </a:ext>
            </a:extLst>
          </p:cNvPr>
          <p:cNvSpPr txBox="1">
            <a:spLocks noChangeAspect="1"/>
          </p:cNvSpPr>
          <p:nvPr/>
        </p:nvSpPr>
        <p:spPr>
          <a:xfrm>
            <a:off x="4445461" y="1742193"/>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r>
              <a:rPr lang="en-US" dirty="0"/>
              <a:t>5</a:t>
            </a:r>
          </a:p>
        </p:txBody>
      </p:sp>
      <p:sp>
        <p:nvSpPr>
          <p:cNvPr id="419" name="TextBox 418">
            <a:extLst>
              <a:ext uri="{FF2B5EF4-FFF2-40B4-BE49-F238E27FC236}">
                <a16:creationId xmlns:a16="http://schemas.microsoft.com/office/drawing/2014/main" id="{0A75CE2D-30D2-D24E-B90E-21A33E9EC958}"/>
              </a:ext>
            </a:extLst>
          </p:cNvPr>
          <p:cNvSpPr txBox="1">
            <a:spLocks noChangeAspect="1"/>
          </p:cNvSpPr>
          <p:nvPr/>
        </p:nvSpPr>
        <p:spPr>
          <a:xfrm>
            <a:off x="3992300" y="3511384"/>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r>
              <a:rPr lang="en-US" dirty="0"/>
              <a:t>6</a:t>
            </a:r>
          </a:p>
        </p:txBody>
      </p:sp>
      <p:sp>
        <p:nvSpPr>
          <p:cNvPr id="420" name="TextBox 419">
            <a:extLst>
              <a:ext uri="{FF2B5EF4-FFF2-40B4-BE49-F238E27FC236}">
                <a16:creationId xmlns:a16="http://schemas.microsoft.com/office/drawing/2014/main" id="{7176DC24-7C0F-D149-9FD6-3726954ED901}"/>
              </a:ext>
            </a:extLst>
          </p:cNvPr>
          <p:cNvSpPr txBox="1">
            <a:spLocks noChangeAspect="1"/>
          </p:cNvSpPr>
          <p:nvPr/>
        </p:nvSpPr>
        <p:spPr>
          <a:xfrm>
            <a:off x="6573502" y="1730459"/>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r>
              <a:rPr lang="en-US" dirty="0"/>
              <a:t>7</a:t>
            </a:r>
          </a:p>
        </p:txBody>
      </p:sp>
      <p:sp>
        <p:nvSpPr>
          <p:cNvPr id="421" name="TextBox 420">
            <a:extLst>
              <a:ext uri="{FF2B5EF4-FFF2-40B4-BE49-F238E27FC236}">
                <a16:creationId xmlns:a16="http://schemas.microsoft.com/office/drawing/2014/main" id="{7B986909-933B-3E41-BADE-2B634A4C9B8A}"/>
              </a:ext>
            </a:extLst>
          </p:cNvPr>
          <p:cNvSpPr txBox="1">
            <a:spLocks noChangeAspect="1"/>
          </p:cNvSpPr>
          <p:nvPr/>
        </p:nvSpPr>
        <p:spPr>
          <a:xfrm>
            <a:off x="5338019" y="2841195"/>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r>
              <a:rPr lang="en-US" dirty="0"/>
              <a:t>8</a:t>
            </a:r>
          </a:p>
        </p:txBody>
      </p:sp>
      <p:sp>
        <p:nvSpPr>
          <p:cNvPr id="422" name="TextBox 421">
            <a:extLst>
              <a:ext uri="{FF2B5EF4-FFF2-40B4-BE49-F238E27FC236}">
                <a16:creationId xmlns:a16="http://schemas.microsoft.com/office/drawing/2014/main" id="{FE5BF468-148A-074A-83B9-00469D08F91E}"/>
              </a:ext>
            </a:extLst>
          </p:cNvPr>
          <p:cNvSpPr txBox="1">
            <a:spLocks noChangeAspect="1"/>
          </p:cNvSpPr>
          <p:nvPr/>
        </p:nvSpPr>
        <p:spPr>
          <a:xfrm>
            <a:off x="6532204" y="3016778"/>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r>
              <a:rPr lang="en-US" dirty="0"/>
              <a:t>9</a:t>
            </a:r>
          </a:p>
        </p:txBody>
      </p:sp>
      <p:sp>
        <p:nvSpPr>
          <p:cNvPr id="423" name="TextBox 422">
            <a:extLst>
              <a:ext uri="{FF2B5EF4-FFF2-40B4-BE49-F238E27FC236}">
                <a16:creationId xmlns:a16="http://schemas.microsoft.com/office/drawing/2014/main" id="{A33E2774-692D-7A4F-9CCA-9EE7FE0F71BD}"/>
              </a:ext>
            </a:extLst>
          </p:cNvPr>
          <p:cNvSpPr txBox="1">
            <a:spLocks noChangeAspect="1"/>
          </p:cNvSpPr>
          <p:nvPr/>
        </p:nvSpPr>
        <p:spPr>
          <a:xfrm>
            <a:off x="5942995" y="3584925"/>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r>
              <a:rPr lang="en-US" dirty="0"/>
              <a:t>10</a:t>
            </a:r>
          </a:p>
        </p:txBody>
      </p:sp>
      <p:sp>
        <p:nvSpPr>
          <p:cNvPr id="424" name="TextBox 423">
            <a:extLst>
              <a:ext uri="{FF2B5EF4-FFF2-40B4-BE49-F238E27FC236}">
                <a16:creationId xmlns:a16="http://schemas.microsoft.com/office/drawing/2014/main" id="{EAE6DCD4-E44E-E74B-925A-AE708098BEEA}"/>
              </a:ext>
            </a:extLst>
          </p:cNvPr>
          <p:cNvSpPr txBox="1">
            <a:spLocks noChangeAspect="1"/>
          </p:cNvSpPr>
          <p:nvPr/>
        </p:nvSpPr>
        <p:spPr>
          <a:xfrm>
            <a:off x="5358316" y="4584254"/>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r>
              <a:rPr lang="en-US" dirty="0"/>
              <a:t>11</a:t>
            </a:r>
          </a:p>
        </p:txBody>
      </p:sp>
      <p:cxnSp>
        <p:nvCxnSpPr>
          <p:cNvPr id="59" name="Elbow Connector 400">
            <a:extLst>
              <a:ext uri="{FF2B5EF4-FFF2-40B4-BE49-F238E27FC236}">
                <a16:creationId xmlns:a16="http://schemas.microsoft.com/office/drawing/2014/main" id="{7AEEDB8B-1739-F362-4349-C3ABBC141458}"/>
              </a:ext>
            </a:extLst>
          </p:cNvPr>
          <p:cNvCxnSpPr>
            <a:cxnSpLocks/>
            <a:stCxn id="393" idx="2"/>
            <a:endCxn id="379" idx="2"/>
          </p:cNvCxnSpPr>
          <p:nvPr/>
        </p:nvCxnSpPr>
        <p:spPr>
          <a:xfrm rot="5400000">
            <a:off x="3301915" y="2613630"/>
            <a:ext cx="98275" cy="5077421"/>
          </a:xfrm>
          <a:prstGeom prst="bentConnector3">
            <a:avLst>
              <a:gd name="adj1" fmla="val 270583"/>
            </a:avLst>
          </a:prstGeom>
          <a:noFill/>
          <a:ln w="28575" cap="flat" cmpd="sng" algn="ctr">
            <a:solidFill>
              <a:srgbClr val="C00000"/>
            </a:solidFill>
            <a:prstDash val="solid"/>
            <a:miter lim="800000"/>
            <a:tailEnd type="triangle"/>
          </a:ln>
          <a:effectLst/>
        </p:spPr>
      </p:cxnSp>
      <p:sp>
        <p:nvSpPr>
          <p:cNvPr id="63" name="TextBox 62">
            <a:extLst>
              <a:ext uri="{FF2B5EF4-FFF2-40B4-BE49-F238E27FC236}">
                <a16:creationId xmlns:a16="http://schemas.microsoft.com/office/drawing/2014/main" id="{79CFAC06-4817-0D5D-BFA8-579DD7F78810}"/>
              </a:ext>
            </a:extLst>
          </p:cNvPr>
          <p:cNvSpPr txBox="1">
            <a:spLocks noChangeAspect="1"/>
          </p:cNvSpPr>
          <p:nvPr/>
        </p:nvSpPr>
        <p:spPr>
          <a:xfrm>
            <a:off x="3299741" y="5410608"/>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r>
              <a:rPr lang="en-US" dirty="0"/>
              <a:t>12</a:t>
            </a:r>
          </a:p>
        </p:txBody>
      </p:sp>
      <p:sp>
        <p:nvSpPr>
          <p:cNvPr id="64" name="TextBox 63">
            <a:extLst>
              <a:ext uri="{FF2B5EF4-FFF2-40B4-BE49-F238E27FC236}">
                <a16:creationId xmlns:a16="http://schemas.microsoft.com/office/drawing/2014/main" id="{F2087863-50E3-A74D-63D0-655B806C112A}"/>
              </a:ext>
            </a:extLst>
          </p:cNvPr>
          <p:cNvSpPr txBox="1"/>
          <p:nvPr/>
        </p:nvSpPr>
        <p:spPr>
          <a:xfrm>
            <a:off x="3391167" y="5320307"/>
            <a:ext cx="2266108" cy="353438"/>
          </a:xfrm>
          <a:prstGeom prst="roundRect">
            <a:avLst>
              <a:gd name="adj" fmla="val 5645"/>
            </a:avLst>
          </a:prstGeom>
          <a:noFill/>
          <a:ln w="28575">
            <a:noFill/>
          </a:ln>
        </p:spPr>
        <p:txBody>
          <a:bodyPr wrap="square" rtlCol="0" anchor="ctr" anchorCtr="0">
            <a:noAutofit/>
          </a:bodyPr>
          <a:lstStyle/>
          <a:p>
            <a:pPr marL="0" marR="0" lvl="0" indent="0" algn="ctr" defTabSz="116129" eaLnBrk="1" fontAlgn="auto" latinLnBrk="0" hangingPunct="1">
              <a:lnSpc>
                <a:spcPct val="100000"/>
              </a:lnSpc>
              <a:spcBef>
                <a:spcPts val="0"/>
              </a:spcBef>
              <a:spcAft>
                <a:spcPts val="0"/>
              </a:spcAft>
              <a:buClrTx/>
              <a:buSzTx/>
              <a:buFontTx/>
              <a:buNone/>
              <a:tabLst/>
              <a:defRPr/>
            </a:pPr>
            <a:r>
              <a:rPr lang="en-US" sz="1200" i="1" kern="0" dirty="0">
                <a:solidFill>
                  <a:srgbClr val="C00000"/>
                </a:solidFill>
              </a:rPr>
              <a:t>o</a:t>
            </a:r>
            <a:r>
              <a:rPr kumimoji="0" lang="en-US" sz="1200" b="0" i="1" u="none" strike="noStrike" kern="0" cap="none" spc="0" normalizeH="0" baseline="0" noProof="0" dirty="0" err="1">
                <a:ln>
                  <a:noFill/>
                </a:ln>
                <a:solidFill>
                  <a:srgbClr val="C00000"/>
                </a:solidFill>
                <a:effectLst/>
                <a:uLnTx/>
                <a:uFillTx/>
              </a:rPr>
              <a:t>ptimal</a:t>
            </a:r>
            <a:r>
              <a:rPr kumimoji="0" lang="en-US" sz="1200" b="0" i="1" u="none" strike="noStrike" kern="0" cap="none" spc="0" normalizeH="0" noProof="0" dirty="0">
                <a:ln>
                  <a:noFill/>
                </a:ln>
                <a:solidFill>
                  <a:srgbClr val="C00000"/>
                </a:solidFill>
                <a:effectLst/>
                <a:uLnTx/>
                <a:uFillTx/>
              </a:rPr>
              <a:t> alignment information</a:t>
            </a:r>
            <a:endParaRPr kumimoji="0" lang="en-US" sz="1200" b="0" i="1" u="none" strike="noStrike" kern="0" cap="none" spc="0" normalizeH="0" baseline="0" noProof="0" dirty="0">
              <a:ln>
                <a:noFill/>
              </a:ln>
              <a:solidFill>
                <a:srgbClr val="C00000"/>
              </a:solidFill>
              <a:effectLst/>
              <a:uLnTx/>
              <a:uFillTx/>
            </a:endParaRPr>
          </a:p>
        </p:txBody>
      </p:sp>
      <p:sp>
        <p:nvSpPr>
          <p:cNvPr id="56" name="Rectangle 55">
            <a:extLst>
              <a:ext uri="{FF2B5EF4-FFF2-40B4-BE49-F238E27FC236}">
                <a16:creationId xmlns:a16="http://schemas.microsoft.com/office/drawing/2014/main" id="{75D239F0-6183-A0B1-1B46-F3FD987489DC}"/>
              </a:ext>
            </a:extLst>
          </p:cNvPr>
          <p:cNvSpPr/>
          <p:nvPr/>
        </p:nvSpPr>
        <p:spPr>
          <a:xfrm>
            <a:off x="1731247" y="5725319"/>
            <a:ext cx="3384365" cy="784830"/>
          </a:xfrm>
          <a:prstGeom prst="rect">
            <a:avLst/>
          </a:prstGeom>
        </p:spPr>
        <p:txBody>
          <a:bodyPr wrap="square">
            <a:spAutoFit/>
          </a:bodyPr>
          <a:lstStyle/>
          <a:p>
            <a:pPr algn="ctr"/>
            <a:r>
              <a:rPr lang="en-US" sz="1500" b="1" dirty="0">
                <a:solidFill>
                  <a:srgbClr val="7030A0"/>
                </a:solidFill>
              </a:rPr>
              <a:t>MinSeed: </a:t>
            </a:r>
            <a:r>
              <a:rPr lang="en-US" sz="1500" i="1" dirty="0">
                <a:latin typeface="LinLibertineT"/>
              </a:rPr>
              <a:t>first</a:t>
            </a:r>
            <a:r>
              <a:rPr lang="en-US" sz="1500" dirty="0">
                <a:latin typeface="LinLibertineT"/>
              </a:rPr>
              <a:t> hardware </a:t>
            </a:r>
          </a:p>
          <a:p>
            <a:pPr algn="ctr"/>
            <a:r>
              <a:rPr lang="en-US" sz="1500" dirty="0">
                <a:latin typeface="LinLibertineT"/>
              </a:rPr>
              <a:t>accelerator for </a:t>
            </a:r>
          </a:p>
          <a:p>
            <a:pPr algn="ctr"/>
            <a:r>
              <a:rPr lang="en-US" sz="1500" b="1" dirty="0">
                <a:solidFill>
                  <a:srgbClr val="7030A0"/>
                </a:solidFill>
                <a:latin typeface="LinLibertineT"/>
              </a:rPr>
              <a:t>Min</a:t>
            </a:r>
            <a:r>
              <a:rPr lang="en-US" sz="1500" dirty="0">
                <a:latin typeface="LinLibertineT"/>
              </a:rPr>
              <a:t>imizer-based </a:t>
            </a:r>
            <a:r>
              <a:rPr lang="en-US" sz="1500" b="1" dirty="0">
                <a:solidFill>
                  <a:srgbClr val="7030A0"/>
                </a:solidFill>
                <a:latin typeface="LinLibertineT"/>
              </a:rPr>
              <a:t>Seed</a:t>
            </a:r>
            <a:r>
              <a:rPr lang="en-US" sz="1500" dirty="0">
                <a:latin typeface="LinLibertineT"/>
              </a:rPr>
              <a:t>ing</a:t>
            </a:r>
            <a:endParaRPr lang="en-US" sz="1500" dirty="0">
              <a:solidFill>
                <a:srgbClr val="00B050"/>
              </a:solidFill>
            </a:endParaRPr>
          </a:p>
        </p:txBody>
      </p:sp>
      <p:sp>
        <p:nvSpPr>
          <p:cNvPr id="57" name="Rectangle 56">
            <a:extLst>
              <a:ext uri="{FF2B5EF4-FFF2-40B4-BE49-F238E27FC236}">
                <a16:creationId xmlns:a16="http://schemas.microsoft.com/office/drawing/2014/main" id="{53972263-6416-A8E3-3AE5-AB8FD88D797F}"/>
              </a:ext>
            </a:extLst>
          </p:cNvPr>
          <p:cNvSpPr/>
          <p:nvPr/>
        </p:nvSpPr>
        <p:spPr>
          <a:xfrm>
            <a:off x="5284439" y="5725319"/>
            <a:ext cx="2750673" cy="784830"/>
          </a:xfrm>
          <a:prstGeom prst="rect">
            <a:avLst/>
          </a:prstGeom>
        </p:spPr>
        <p:txBody>
          <a:bodyPr wrap="square">
            <a:spAutoFit/>
          </a:bodyPr>
          <a:lstStyle/>
          <a:p>
            <a:pPr algn="ctr"/>
            <a:r>
              <a:rPr lang="en-US" sz="1500" b="1" dirty="0">
                <a:solidFill>
                  <a:srgbClr val="00B050"/>
                </a:solidFill>
              </a:rPr>
              <a:t>BitAlign:</a:t>
            </a:r>
            <a:r>
              <a:rPr lang="en-US" sz="1500" b="1" dirty="0">
                <a:solidFill>
                  <a:srgbClr val="7030A0"/>
                </a:solidFill>
              </a:rPr>
              <a:t> </a:t>
            </a:r>
            <a:r>
              <a:rPr lang="en-US" sz="1500" i="1" dirty="0">
                <a:latin typeface="LinLibertineT"/>
              </a:rPr>
              <a:t>first</a:t>
            </a:r>
            <a:r>
              <a:rPr lang="en-US" sz="1500" dirty="0">
                <a:latin typeface="LinLibertineT"/>
              </a:rPr>
              <a:t> hardware accelerator for (</a:t>
            </a:r>
            <a:r>
              <a:rPr lang="en-US" sz="1500" b="1" dirty="0">
                <a:solidFill>
                  <a:srgbClr val="00B050"/>
                </a:solidFill>
                <a:latin typeface="LinLibertineT"/>
              </a:rPr>
              <a:t>Bit</a:t>
            </a:r>
            <a:r>
              <a:rPr lang="en-US" sz="1500" dirty="0">
                <a:latin typeface="LinLibertineT"/>
              </a:rPr>
              <a:t>vector-based) sequence-to-graph </a:t>
            </a:r>
            <a:r>
              <a:rPr lang="en-US" sz="1500" b="1" dirty="0">
                <a:solidFill>
                  <a:srgbClr val="00B050"/>
                </a:solidFill>
                <a:latin typeface="LinLibertineT"/>
              </a:rPr>
              <a:t>Align</a:t>
            </a:r>
            <a:r>
              <a:rPr lang="en-US" sz="1500" dirty="0">
                <a:latin typeface="LinLibertineT"/>
              </a:rPr>
              <a:t>ment</a:t>
            </a:r>
            <a:endParaRPr lang="en-US" sz="1500" dirty="0"/>
          </a:p>
        </p:txBody>
      </p:sp>
    </p:spTree>
    <p:extLst>
      <p:ext uri="{BB962C8B-B14F-4D97-AF65-F5344CB8AC3E}">
        <p14:creationId xmlns:p14="http://schemas.microsoft.com/office/powerpoint/2010/main" val="17976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0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0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0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2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0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1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0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0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0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0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2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0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2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0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2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4"/>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379" grpId="0" animBg="1"/>
      <p:bldP spid="383" grpId="0"/>
      <p:bldP spid="384" grpId="0" animBg="1"/>
      <p:bldP spid="410" grpId="0"/>
      <p:bldP spid="411" grpId="0"/>
      <p:bldP spid="412" grpId="0"/>
      <p:bldP spid="413" grpId="0"/>
      <p:bldP spid="414" grpId="0"/>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63" grpId="0" animBg="1"/>
      <p:bldP spid="6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230" name="Google Shape;4750;p36">
            <a:extLst>
              <a:ext uri="{FF2B5EF4-FFF2-40B4-BE49-F238E27FC236}">
                <a16:creationId xmlns:a16="http://schemas.microsoft.com/office/drawing/2014/main" id="{95595964-A382-EA8E-040B-7A48CD629E43}"/>
              </a:ext>
            </a:extLst>
          </p:cNvPr>
          <p:cNvSpPr/>
          <p:nvPr/>
        </p:nvSpPr>
        <p:spPr>
          <a:xfrm>
            <a:off x="3404123" y="3950192"/>
            <a:ext cx="4253769" cy="391698"/>
          </a:xfrm>
          <a:prstGeom prst="roundRect">
            <a:avLst>
              <a:gd name="adj" fmla="val 6412"/>
            </a:avLst>
          </a:prstGeom>
          <a:solidFill>
            <a:schemeClr val="bg1">
              <a:lumMod val="95000"/>
            </a:schemeClr>
          </a:solidFill>
          <a:ln w="19050" cap="flat" cmpd="sng">
            <a:solidFill>
              <a:schemeClr val="bg1">
                <a:lumMod val="50000"/>
              </a:schemeClr>
            </a:solidFill>
            <a:prstDash val="solid"/>
            <a:round/>
            <a:headEnd type="none" w="sm" len="sm"/>
            <a:tailEnd type="none" w="sm" len="sm"/>
          </a:ln>
        </p:spPr>
        <p:txBody>
          <a:bodyPr spcFirstLastPara="1" wrap="square" lIns="54866" tIns="61724" rIns="54866" bIns="8707" anchor="t" anchorCtr="0">
            <a:noAutofit/>
          </a:bodyPr>
          <a:lstStyle/>
          <a:p>
            <a:pPr algn="ctr"/>
            <a:r>
              <a:rPr lang="en-US" sz="953" b="1" dirty="0">
                <a:solidFill>
                  <a:schemeClr val="bg1">
                    <a:lumMod val="50000"/>
                  </a:schemeClr>
                </a:solidFill>
                <a:latin typeface="Calibri"/>
                <a:ea typeface="Calibri"/>
                <a:cs typeface="Calibri"/>
                <a:sym typeface="Calibri"/>
              </a:rPr>
              <a:t>Main Memory (High Bandwidth Memory)</a:t>
            </a:r>
            <a:endParaRPr sz="953" i="1" dirty="0">
              <a:solidFill>
                <a:schemeClr val="bg1">
                  <a:lumMod val="50000"/>
                </a:schemeClr>
              </a:solidFill>
              <a:latin typeface="Calibri"/>
              <a:ea typeface="Calibri"/>
              <a:cs typeface="Calibri"/>
              <a:sym typeface="Calibri"/>
            </a:endParaRPr>
          </a:p>
        </p:txBody>
      </p:sp>
      <p:sp>
        <p:nvSpPr>
          <p:cNvPr id="231" name="Google Shape;4773;p36">
            <a:extLst>
              <a:ext uri="{FF2B5EF4-FFF2-40B4-BE49-F238E27FC236}">
                <a16:creationId xmlns:a16="http://schemas.microsoft.com/office/drawing/2014/main" id="{6AE7D41A-5371-D0DA-A14C-11B474FC1454}"/>
              </a:ext>
            </a:extLst>
          </p:cNvPr>
          <p:cNvSpPr/>
          <p:nvPr/>
        </p:nvSpPr>
        <p:spPr>
          <a:xfrm>
            <a:off x="2382514" y="4682448"/>
            <a:ext cx="552638" cy="945137"/>
          </a:xfrm>
          <a:prstGeom prst="roundRect">
            <a:avLst>
              <a:gd name="adj" fmla="val 1481"/>
            </a:avLst>
          </a:prstGeom>
          <a:solidFill>
            <a:schemeClr val="bg1">
              <a:lumMod val="95000"/>
            </a:schemeClr>
          </a:solidFill>
          <a:ln w="19050" cap="flat" cmpd="sng">
            <a:solidFill>
              <a:schemeClr val="bg1">
                <a:lumMod val="50000"/>
              </a:schemeClr>
            </a:solidFill>
            <a:prstDash val="solid"/>
            <a:round/>
            <a:headEnd type="none" w="sm" len="sm"/>
            <a:tailEnd type="none" w="sm" len="sm"/>
          </a:ln>
        </p:spPr>
        <p:txBody>
          <a:bodyPr spcFirstLastPara="1" wrap="square" lIns="17417" tIns="8707" rIns="17417" bIns="8707" anchor="ctr" anchorCtr="0">
            <a:noAutofit/>
          </a:bodyPr>
          <a:lstStyle/>
          <a:p>
            <a:pPr algn="ctr"/>
            <a:r>
              <a:rPr lang="en-US" sz="953" b="1" dirty="0">
                <a:solidFill>
                  <a:schemeClr val="bg1">
                    <a:lumMod val="50000"/>
                  </a:schemeClr>
                </a:solidFill>
                <a:latin typeface="Calibri"/>
                <a:ea typeface="Calibri"/>
                <a:cs typeface="Calibri"/>
                <a:sym typeface="Calibri"/>
              </a:rPr>
              <a:t>Minimizer</a:t>
            </a:r>
            <a:endParaRPr sz="953" dirty="0">
              <a:solidFill>
                <a:schemeClr val="bg1">
                  <a:lumMod val="50000"/>
                </a:schemeClr>
              </a:solidFill>
            </a:endParaRPr>
          </a:p>
          <a:p>
            <a:pPr algn="ctr"/>
            <a:r>
              <a:rPr lang="en-US" sz="953" b="1" dirty="0">
                <a:solidFill>
                  <a:schemeClr val="bg1">
                    <a:lumMod val="50000"/>
                  </a:schemeClr>
                </a:solidFill>
                <a:latin typeface="Calibri"/>
                <a:ea typeface="Calibri"/>
                <a:cs typeface="Calibri"/>
                <a:sym typeface="Calibri"/>
              </a:rPr>
              <a:t>Finder</a:t>
            </a:r>
            <a:endParaRPr sz="953" dirty="0">
              <a:solidFill>
                <a:schemeClr val="bg1">
                  <a:lumMod val="50000"/>
                </a:schemeClr>
              </a:solidFill>
            </a:endParaRPr>
          </a:p>
        </p:txBody>
      </p:sp>
      <p:sp>
        <p:nvSpPr>
          <p:cNvPr id="232" name="Google Shape;4774;p36">
            <a:extLst>
              <a:ext uri="{FF2B5EF4-FFF2-40B4-BE49-F238E27FC236}">
                <a16:creationId xmlns:a16="http://schemas.microsoft.com/office/drawing/2014/main" id="{F889E14D-42CC-BEF3-90F3-64D97D49D97D}"/>
              </a:ext>
            </a:extLst>
          </p:cNvPr>
          <p:cNvSpPr/>
          <p:nvPr/>
        </p:nvSpPr>
        <p:spPr>
          <a:xfrm>
            <a:off x="1268122" y="4682447"/>
            <a:ext cx="663153" cy="945400"/>
          </a:xfrm>
          <a:prstGeom prst="roundRect">
            <a:avLst>
              <a:gd name="adj" fmla="val 5084"/>
            </a:avLst>
          </a:prstGeom>
          <a:solidFill>
            <a:schemeClr val="bg1">
              <a:lumMod val="95000"/>
            </a:schemeClr>
          </a:solidFill>
          <a:ln w="19050" cap="flat" cmpd="sng">
            <a:solidFill>
              <a:schemeClr val="bg1">
                <a:lumMod val="50000"/>
              </a:schemeClr>
            </a:solidFill>
            <a:prstDash val="solid"/>
            <a:round/>
            <a:headEnd type="none" w="sm" len="sm"/>
            <a:tailEnd type="none" w="sm" len="sm"/>
          </a:ln>
        </p:spPr>
        <p:txBody>
          <a:bodyPr spcFirstLastPara="1" wrap="square" lIns="17417" tIns="8707" rIns="17417" bIns="8707" anchor="ctr" anchorCtr="0">
            <a:noAutofit/>
          </a:bodyPr>
          <a:lstStyle/>
          <a:p>
            <a:pPr algn="ctr"/>
            <a:r>
              <a:rPr lang="en-US" sz="953" b="1" dirty="0">
                <a:solidFill>
                  <a:schemeClr val="bg1">
                    <a:lumMod val="50000"/>
                  </a:schemeClr>
                </a:solidFill>
                <a:latin typeface="Calibri"/>
                <a:ea typeface="Calibri"/>
                <a:cs typeface="Calibri"/>
                <a:sym typeface="Calibri"/>
              </a:rPr>
              <a:t>Read</a:t>
            </a:r>
            <a:endParaRPr sz="953" dirty="0">
              <a:solidFill>
                <a:schemeClr val="bg1">
                  <a:lumMod val="50000"/>
                </a:schemeClr>
              </a:solidFill>
            </a:endParaRPr>
          </a:p>
          <a:p>
            <a:pPr algn="ctr"/>
            <a:r>
              <a:rPr lang="en-US" sz="953" b="1" dirty="0">
                <a:solidFill>
                  <a:schemeClr val="bg1">
                    <a:lumMod val="50000"/>
                  </a:schemeClr>
                </a:solidFill>
                <a:latin typeface="Calibri"/>
                <a:ea typeface="Calibri"/>
                <a:cs typeface="Calibri"/>
                <a:sym typeface="Calibri"/>
              </a:rPr>
              <a:t>Scratchpad</a:t>
            </a:r>
            <a:endParaRPr sz="953" dirty="0">
              <a:solidFill>
                <a:schemeClr val="bg1">
                  <a:lumMod val="50000"/>
                </a:schemeClr>
              </a:solidFill>
            </a:endParaRPr>
          </a:p>
          <a:p>
            <a:pPr algn="ctr"/>
            <a:r>
              <a:rPr lang="en-US" sz="953" b="1" dirty="0">
                <a:solidFill>
                  <a:schemeClr val="bg1">
                    <a:lumMod val="50000"/>
                  </a:schemeClr>
                </a:solidFill>
                <a:latin typeface="Calibri"/>
                <a:ea typeface="Calibri"/>
                <a:cs typeface="Calibri"/>
                <a:sym typeface="Calibri"/>
              </a:rPr>
              <a:t>(6 kB)</a:t>
            </a:r>
            <a:endParaRPr sz="953" dirty="0">
              <a:solidFill>
                <a:schemeClr val="bg1">
                  <a:lumMod val="50000"/>
                </a:schemeClr>
              </a:solidFill>
            </a:endParaRPr>
          </a:p>
        </p:txBody>
      </p:sp>
      <p:sp>
        <p:nvSpPr>
          <p:cNvPr id="233" name="Google Shape;4775;p36">
            <a:extLst>
              <a:ext uri="{FF2B5EF4-FFF2-40B4-BE49-F238E27FC236}">
                <a16:creationId xmlns:a16="http://schemas.microsoft.com/office/drawing/2014/main" id="{28EF6A04-F2AE-47CC-FEA5-A935C8D3BDD5}"/>
              </a:ext>
            </a:extLst>
          </p:cNvPr>
          <p:cNvSpPr/>
          <p:nvPr/>
        </p:nvSpPr>
        <p:spPr>
          <a:xfrm>
            <a:off x="3404123" y="4682448"/>
            <a:ext cx="915979" cy="945137"/>
          </a:xfrm>
          <a:prstGeom prst="roundRect">
            <a:avLst>
              <a:gd name="adj" fmla="val 5084"/>
            </a:avLst>
          </a:prstGeom>
          <a:solidFill>
            <a:schemeClr val="bg1">
              <a:lumMod val="95000"/>
            </a:schemeClr>
          </a:solidFill>
          <a:ln w="19050" cap="flat" cmpd="sng">
            <a:solidFill>
              <a:schemeClr val="bg1">
                <a:lumMod val="50000"/>
              </a:schemeClr>
            </a:solidFill>
            <a:prstDash val="solid"/>
            <a:round/>
            <a:headEnd type="none" w="sm" len="sm"/>
            <a:tailEnd type="none" w="sm" len="sm"/>
          </a:ln>
        </p:spPr>
        <p:txBody>
          <a:bodyPr spcFirstLastPara="1" wrap="square" lIns="17417" tIns="8707" rIns="17417" bIns="8707" anchor="ctr" anchorCtr="0">
            <a:noAutofit/>
          </a:bodyPr>
          <a:lstStyle/>
          <a:p>
            <a:pPr algn="ctr"/>
            <a:r>
              <a:rPr lang="en-US" sz="953" b="1" dirty="0">
                <a:solidFill>
                  <a:schemeClr val="bg1">
                    <a:lumMod val="50000"/>
                  </a:schemeClr>
                </a:solidFill>
                <a:latin typeface="Calibri"/>
                <a:ea typeface="Calibri"/>
                <a:cs typeface="Calibri"/>
                <a:sym typeface="Calibri"/>
              </a:rPr>
              <a:t>Minimizer Scratchpad</a:t>
            </a:r>
            <a:endParaRPr sz="953" dirty="0">
              <a:solidFill>
                <a:schemeClr val="bg1">
                  <a:lumMod val="50000"/>
                </a:schemeClr>
              </a:solidFill>
            </a:endParaRPr>
          </a:p>
          <a:p>
            <a:pPr algn="ctr">
              <a:spcBef>
                <a:spcPts val="228"/>
              </a:spcBef>
            </a:pPr>
            <a:r>
              <a:rPr lang="en-US" sz="953" b="1" dirty="0">
                <a:solidFill>
                  <a:schemeClr val="bg1">
                    <a:lumMod val="50000"/>
                  </a:schemeClr>
                </a:solidFill>
                <a:latin typeface="Calibri"/>
                <a:ea typeface="Calibri"/>
                <a:cs typeface="Calibri"/>
                <a:sym typeface="Calibri"/>
              </a:rPr>
              <a:t>(40 kB)</a:t>
            </a:r>
            <a:endParaRPr sz="953" dirty="0">
              <a:solidFill>
                <a:schemeClr val="bg1">
                  <a:lumMod val="50000"/>
                </a:schemeClr>
              </a:solidFill>
            </a:endParaRPr>
          </a:p>
        </p:txBody>
      </p:sp>
      <p:sp>
        <p:nvSpPr>
          <p:cNvPr id="234" name="Google Shape;4776;p36">
            <a:extLst>
              <a:ext uri="{FF2B5EF4-FFF2-40B4-BE49-F238E27FC236}">
                <a16:creationId xmlns:a16="http://schemas.microsoft.com/office/drawing/2014/main" id="{BDA64C33-E1E5-ABE4-4709-7715728ADA37}"/>
              </a:ext>
            </a:extLst>
          </p:cNvPr>
          <p:cNvSpPr/>
          <p:nvPr/>
        </p:nvSpPr>
        <p:spPr>
          <a:xfrm>
            <a:off x="4697975" y="4682448"/>
            <a:ext cx="634120" cy="945137"/>
          </a:xfrm>
          <a:prstGeom prst="roundRect">
            <a:avLst>
              <a:gd name="adj" fmla="val 1481"/>
            </a:avLst>
          </a:prstGeom>
          <a:solidFill>
            <a:schemeClr val="bg1">
              <a:lumMod val="95000"/>
            </a:schemeClr>
          </a:solidFill>
          <a:ln w="19050" cap="flat" cmpd="sng">
            <a:solidFill>
              <a:schemeClr val="bg1">
                <a:lumMod val="50000"/>
              </a:schemeClr>
            </a:solidFill>
            <a:prstDash val="solid"/>
            <a:round/>
            <a:headEnd type="none" w="sm" len="sm"/>
            <a:tailEnd type="none" w="sm" len="sm"/>
          </a:ln>
        </p:spPr>
        <p:txBody>
          <a:bodyPr spcFirstLastPara="1" wrap="square" lIns="17417" tIns="8707" rIns="17417" bIns="8707" anchor="ctr" anchorCtr="0">
            <a:noAutofit/>
          </a:bodyPr>
          <a:lstStyle/>
          <a:p>
            <a:pPr algn="ctr"/>
            <a:r>
              <a:rPr lang="en-US" sz="953" b="1" dirty="0">
                <a:solidFill>
                  <a:schemeClr val="bg1">
                    <a:lumMod val="50000"/>
                  </a:schemeClr>
                </a:solidFill>
                <a:latin typeface="Calibri"/>
                <a:ea typeface="Calibri"/>
                <a:cs typeface="Calibri"/>
                <a:sym typeface="Calibri"/>
              </a:rPr>
              <a:t>Minimizer Filter</a:t>
            </a:r>
          </a:p>
          <a:p>
            <a:pPr algn="ctr"/>
            <a:r>
              <a:rPr lang="en-US" sz="953" b="1" dirty="0">
                <a:solidFill>
                  <a:schemeClr val="bg1">
                    <a:lumMod val="50000"/>
                  </a:schemeClr>
                </a:solidFill>
                <a:latin typeface="Calibri"/>
                <a:cs typeface="Calibri"/>
                <a:sym typeface="Calibri"/>
              </a:rPr>
              <a:t>by</a:t>
            </a:r>
          </a:p>
          <a:p>
            <a:pPr algn="ctr"/>
            <a:r>
              <a:rPr lang="en-US" sz="953" b="1" dirty="0">
                <a:solidFill>
                  <a:schemeClr val="bg1">
                    <a:lumMod val="50000"/>
                  </a:schemeClr>
                </a:solidFill>
                <a:latin typeface="Calibri"/>
                <a:cs typeface="Calibri"/>
                <a:sym typeface="Calibri"/>
              </a:rPr>
              <a:t>Frequency</a:t>
            </a:r>
            <a:endParaRPr sz="953" dirty="0">
              <a:solidFill>
                <a:schemeClr val="bg1">
                  <a:lumMod val="50000"/>
                </a:schemeClr>
              </a:solidFill>
            </a:endParaRPr>
          </a:p>
          <a:p>
            <a:pPr algn="ctr"/>
            <a:r>
              <a:rPr lang="en-US" sz="953" b="1" dirty="0">
                <a:solidFill>
                  <a:schemeClr val="bg1">
                    <a:lumMod val="50000"/>
                  </a:schemeClr>
                </a:solidFill>
                <a:latin typeface="Calibri"/>
                <a:ea typeface="Calibri"/>
                <a:cs typeface="Calibri"/>
                <a:sym typeface="Calibri"/>
              </a:rPr>
              <a:t>(&lt;?)</a:t>
            </a:r>
            <a:endParaRPr sz="953" dirty="0">
              <a:solidFill>
                <a:schemeClr val="bg1">
                  <a:lumMod val="50000"/>
                </a:schemeClr>
              </a:solidFill>
            </a:endParaRPr>
          </a:p>
        </p:txBody>
      </p:sp>
      <p:sp>
        <p:nvSpPr>
          <p:cNvPr id="235" name="Google Shape;4777;p36">
            <a:extLst>
              <a:ext uri="{FF2B5EF4-FFF2-40B4-BE49-F238E27FC236}">
                <a16:creationId xmlns:a16="http://schemas.microsoft.com/office/drawing/2014/main" id="{47D2B615-5470-8E8B-A906-597505610EBD}"/>
              </a:ext>
            </a:extLst>
          </p:cNvPr>
          <p:cNvSpPr/>
          <p:nvPr/>
        </p:nvSpPr>
        <p:spPr>
          <a:xfrm>
            <a:off x="5831323" y="4682448"/>
            <a:ext cx="634120" cy="945137"/>
          </a:xfrm>
          <a:prstGeom prst="roundRect">
            <a:avLst>
              <a:gd name="adj" fmla="val 5084"/>
            </a:avLst>
          </a:prstGeom>
          <a:solidFill>
            <a:schemeClr val="bg1">
              <a:lumMod val="95000"/>
            </a:schemeClr>
          </a:solidFill>
          <a:ln w="19050" cap="flat" cmpd="sng">
            <a:solidFill>
              <a:schemeClr val="bg1">
                <a:lumMod val="50000"/>
              </a:schemeClr>
            </a:solidFill>
            <a:prstDash val="solid"/>
            <a:round/>
            <a:headEnd type="none" w="sm" len="sm"/>
            <a:tailEnd type="none" w="sm" len="sm"/>
          </a:ln>
        </p:spPr>
        <p:txBody>
          <a:bodyPr spcFirstLastPara="1" wrap="square" lIns="17417" tIns="8707" rIns="17417" bIns="8707" anchor="ctr" anchorCtr="0">
            <a:noAutofit/>
          </a:bodyPr>
          <a:lstStyle/>
          <a:p>
            <a:pPr algn="ctr"/>
            <a:r>
              <a:rPr lang="en-US" sz="953" b="1" dirty="0">
                <a:solidFill>
                  <a:schemeClr val="bg1">
                    <a:lumMod val="50000"/>
                  </a:schemeClr>
                </a:solidFill>
                <a:latin typeface="Calibri"/>
                <a:ea typeface="Calibri"/>
                <a:cs typeface="Calibri"/>
                <a:sym typeface="Calibri"/>
              </a:rPr>
              <a:t>Seed Scratchpad</a:t>
            </a:r>
            <a:endParaRPr sz="953" dirty="0">
              <a:solidFill>
                <a:schemeClr val="bg1">
                  <a:lumMod val="50000"/>
                </a:schemeClr>
              </a:solidFill>
            </a:endParaRPr>
          </a:p>
          <a:p>
            <a:pPr algn="ctr">
              <a:spcBef>
                <a:spcPts val="228"/>
              </a:spcBef>
            </a:pPr>
            <a:r>
              <a:rPr lang="en-US" sz="953" b="1" dirty="0">
                <a:solidFill>
                  <a:schemeClr val="bg1">
                    <a:lumMod val="50000"/>
                  </a:schemeClr>
                </a:solidFill>
                <a:latin typeface="Calibri"/>
                <a:ea typeface="Calibri"/>
                <a:cs typeface="Calibri"/>
                <a:sym typeface="Calibri"/>
              </a:rPr>
              <a:t>(4 kB)</a:t>
            </a:r>
            <a:endParaRPr sz="953" dirty="0">
              <a:solidFill>
                <a:schemeClr val="bg1">
                  <a:lumMod val="50000"/>
                </a:schemeClr>
              </a:solidFill>
            </a:endParaRPr>
          </a:p>
        </p:txBody>
      </p:sp>
      <p:sp>
        <p:nvSpPr>
          <p:cNvPr id="236" name="Google Shape;4778;p36">
            <a:extLst>
              <a:ext uri="{FF2B5EF4-FFF2-40B4-BE49-F238E27FC236}">
                <a16:creationId xmlns:a16="http://schemas.microsoft.com/office/drawing/2014/main" id="{E8664EBD-BDA6-C115-B1E0-2B2BBA678300}"/>
              </a:ext>
            </a:extLst>
          </p:cNvPr>
          <p:cNvSpPr/>
          <p:nvPr/>
        </p:nvSpPr>
        <p:spPr>
          <a:xfrm>
            <a:off x="7066608" y="4683819"/>
            <a:ext cx="591286" cy="945137"/>
          </a:xfrm>
          <a:prstGeom prst="roundRect">
            <a:avLst>
              <a:gd name="adj" fmla="val 1481"/>
            </a:avLst>
          </a:prstGeom>
          <a:solidFill>
            <a:schemeClr val="bg1">
              <a:lumMod val="95000"/>
            </a:schemeClr>
          </a:solidFill>
          <a:ln w="19050" cap="flat" cmpd="sng">
            <a:solidFill>
              <a:schemeClr val="bg1">
                <a:lumMod val="50000"/>
              </a:schemeClr>
            </a:solidFill>
            <a:prstDash val="solid"/>
            <a:round/>
            <a:headEnd type="none" w="sm" len="sm"/>
            <a:tailEnd type="none" w="sm" len="sm"/>
          </a:ln>
        </p:spPr>
        <p:txBody>
          <a:bodyPr spcFirstLastPara="1" wrap="square" lIns="17417" tIns="8707" rIns="17417" bIns="8707" anchor="ctr" anchorCtr="0">
            <a:noAutofit/>
          </a:bodyPr>
          <a:lstStyle/>
          <a:p>
            <a:pPr algn="ctr"/>
            <a:r>
              <a:rPr lang="en-US" sz="953" b="1" dirty="0">
                <a:solidFill>
                  <a:schemeClr val="bg1">
                    <a:lumMod val="50000"/>
                  </a:schemeClr>
                </a:solidFill>
                <a:latin typeface="Calibri"/>
                <a:ea typeface="Calibri"/>
                <a:cs typeface="Calibri"/>
                <a:sym typeface="Calibri"/>
              </a:rPr>
              <a:t>Candidate</a:t>
            </a:r>
          </a:p>
          <a:p>
            <a:pPr algn="ctr"/>
            <a:r>
              <a:rPr lang="en-US" sz="953" b="1" dirty="0">
                <a:solidFill>
                  <a:schemeClr val="bg1">
                    <a:lumMod val="50000"/>
                  </a:schemeClr>
                </a:solidFill>
                <a:latin typeface="Calibri"/>
                <a:ea typeface="Calibri"/>
                <a:cs typeface="Calibri"/>
                <a:sym typeface="Calibri"/>
              </a:rPr>
              <a:t>Seed Region</a:t>
            </a:r>
            <a:endParaRPr sz="953" dirty="0">
              <a:solidFill>
                <a:schemeClr val="bg1">
                  <a:lumMod val="50000"/>
                </a:schemeClr>
              </a:solidFill>
            </a:endParaRPr>
          </a:p>
          <a:p>
            <a:pPr algn="ctr"/>
            <a:r>
              <a:rPr lang="en-US" sz="953" b="1" dirty="0">
                <a:solidFill>
                  <a:schemeClr val="bg1">
                    <a:lumMod val="50000"/>
                  </a:schemeClr>
                </a:solidFill>
                <a:latin typeface="Calibri"/>
                <a:ea typeface="Calibri"/>
                <a:cs typeface="Calibri"/>
                <a:sym typeface="Calibri"/>
              </a:rPr>
              <a:t>Calculator</a:t>
            </a:r>
            <a:endParaRPr sz="953" dirty="0">
              <a:solidFill>
                <a:schemeClr val="bg1">
                  <a:lumMod val="50000"/>
                </a:schemeClr>
              </a:solidFill>
            </a:endParaRPr>
          </a:p>
          <a:p>
            <a:pPr algn="ctr"/>
            <a:r>
              <a:rPr lang="en-US" sz="953" b="1" dirty="0">
                <a:solidFill>
                  <a:schemeClr val="bg1">
                    <a:lumMod val="50000"/>
                  </a:schemeClr>
                </a:solidFill>
                <a:latin typeface="Calibri"/>
                <a:ea typeface="Calibri"/>
                <a:cs typeface="Calibri"/>
                <a:sym typeface="Calibri"/>
              </a:rPr>
              <a:t>(+/−/×)</a:t>
            </a:r>
            <a:endParaRPr sz="953" dirty="0">
              <a:solidFill>
                <a:schemeClr val="bg1">
                  <a:lumMod val="50000"/>
                </a:schemeClr>
              </a:solidFill>
            </a:endParaRPr>
          </a:p>
        </p:txBody>
      </p:sp>
      <p:sp>
        <p:nvSpPr>
          <p:cNvPr id="3" name="Title 2">
            <a:extLst>
              <a:ext uri="{FF2B5EF4-FFF2-40B4-BE49-F238E27FC236}">
                <a16:creationId xmlns:a16="http://schemas.microsoft.com/office/drawing/2014/main" id="{AD59D520-5920-AB4E-A3ED-7922AA4BC1C3}"/>
              </a:ext>
            </a:extLst>
          </p:cNvPr>
          <p:cNvSpPr>
            <a:spLocks noGrp="1"/>
          </p:cNvSpPr>
          <p:nvPr>
            <p:ph type="title"/>
          </p:nvPr>
        </p:nvSpPr>
        <p:spPr/>
        <p:txBody>
          <a:bodyPr>
            <a:normAutofit fontScale="90000"/>
          </a:bodyPr>
          <a:lstStyle/>
          <a:p>
            <a:r>
              <a:rPr lang="en-US" dirty="0"/>
              <a:t>MinSeed HW</a:t>
            </a:r>
          </a:p>
        </p:txBody>
      </p:sp>
      <p:sp>
        <p:nvSpPr>
          <p:cNvPr id="4" name="Slide Number Placeholder 3">
            <a:extLst>
              <a:ext uri="{FF2B5EF4-FFF2-40B4-BE49-F238E27FC236}">
                <a16:creationId xmlns:a16="http://schemas.microsoft.com/office/drawing/2014/main" id="{70869F66-9577-FF48-A7F7-63DD640C9C85}"/>
              </a:ext>
            </a:extLst>
          </p:cNvPr>
          <p:cNvSpPr>
            <a:spLocks noGrp="1"/>
          </p:cNvSpPr>
          <p:nvPr>
            <p:ph type="sldNum" sz="quarter" idx="10"/>
          </p:nvPr>
        </p:nvSpPr>
        <p:spPr/>
        <p:txBody>
          <a:bodyPr/>
          <a:lstStyle/>
          <a:p>
            <a:fld id="{BE67019E-6B59-9444-A8F8-0CFAB6B6981D}" type="slidenum">
              <a:rPr lang="en-US" smtClean="0"/>
              <a:pPr/>
              <a:t>22</a:t>
            </a:fld>
            <a:endParaRPr lang="en-US" dirty="0"/>
          </a:p>
        </p:txBody>
      </p:sp>
      <p:sp>
        <p:nvSpPr>
          <p:cNvPr id="7" name="Rectangle 6">
            <a:extLst>
              <a:ext uri="{FF2B5EF4-FFF2-40B4-BE49-F238E27FC236}">
                <a16:creationId xmlns:a16="http://schemas.microsoft.com/office/drawing/2014/main" id="{02EB57F3-989A-1048-80BC-37327D0CE69C}"/>
              </a:ext>
            </a:extLst>
          </p:cNvPr>
          <p:cNvSpPr/>
          <p:nvPr/>
        </p:nvSpPr>
        <p:spPr>
          <a:xfrm>
            <a:off x="366963" y="1091963"/>
            <a:ext cx="8594156" cy="2411686"/>
          </a:xfrm>
          <a:prstGeom prst="rect">
            <a:avLst/>
          </a:prstGeom>
        </p:spPr>
        <p:txBody>
          <a:bodyPr wrap="square">
            <a:spAutoFit/>
          </a:bodyPr>
          <a:lstStyle/>
          <a:p>
            <a:pPr marL="342900" indent="-342900">
              <a:lnSpc>
                <a:spcPct val="110000"/>
              </a:lnSpc>
              <a:spcBef>
                <a:spcPts val="400"/>
              </a:spcBef>
              <a:buClr>
                <a:srgbClr val="0070C0"/>
              </a:buClr>
              <a:buFont typeface="Wingdings" pitchFamily="2" charset="2"/>
              <a:buChar char="q"/>
            </a:pPr>
            <a:r>
              <a:rPr lang="en-US" sz="2150" dirty="0">
                <a:latin typeface="Corbel" panose="020B0503020204020204" pitchFamily="34" charset="0"/>
              </a:rPr>
              <a:t>MinSeed = </a:t>
            </a:r>
            <a:r>
              <a:rPr lang="en-US" sz="2150" dirty="0">
                <a:solidFill>
                  <a:srgbClr val="7030A0"/>
                </a:solidFill>
                <a:latin typeface="Calibri" panose="020F0502020204030204" pitchFamily="34" charset="0"/>
                <a:cs typeface="Calibri" panose="020F0502020204030204" pitchFamily="34" charset="0"/>
              </a:rPr>
              <a:t>3</a:t>
            </a:r>
            <a:r>
              <a:rPr lang="en-US" sz="2150" dirty="0">
                <a:solidFill>
                  <a:srgbClr val="7030A0"/>
                </a:solidFill>
                <a:latin typeface="Corbel" panose="020B0503020204020204" pitchFamily="34" charset="0"/>
              </a:rPr>
              <a:t> computation modules</a:t>
            </a:r>
            <a:r>
              <a:rPr lang="en-US" sz="2150" dirty="0">
                <a:latin typeface="Corbel" panose="020B0503020204020204" pitchFamily="34" charset="0"/>
              </a:rPr>
              <a:t> + </a:t>
            </a:r>
            <a:r>
              <a:rPr lang="en-US" sz="2150" dirty="0">
                <a:solidFill>
                  <a:schemeClr val="bg1">
                    <a:lumMod val="50000"/>
                  </a:schemeClr>
                </a:solidFill>
                <a:latin typeface="Calibri" panose="020F0502020204030204" pitchFamily="34" charset="0"/>
                <a:cs typeface="Calibri" panose="020F0502020204030204" pitchFamily="34" charset="0"/>
              </a:rPr>
              <a:t>3</a:t>
            </a:r>
            <a:r>
              <a:rPr lang="en-US" sz="2150" dirty="0">
                <a:solidFill>
                  <a:schemeClr val="bg1">
                    <a:lumMod val="50000"/>
                  </a:schemeClr>
                </a:solidFill>
                <a:latin typeface="Corbel" panose="020B0503020204020204" pitchFamily="34" charset="0"/>
              </a:rPr>
              <a:t> scratchpads</a:t>
            </a:r>
            <a:r>
              <a:rPr lang="en-US" sz="2150" dirty="0">
                <a:latin typeface="Corbel" panose="020B0503020204020204" pitchFamily="34" charset="0"/>
              </a:rPr>
              <a:t> + </a:t>
            </a:r>
            <a:r>
              <a:rPr lang="en-US" sz="2150" dirty="0">
                <a:solidFill>
                  <a:srgbClr val="0070C0"/>
                </a:solidFill>
                <a:latin typeface="Corbel" panose="020B0503020204020204" pitchFamily="34" charset="0"/>
              </a:rPr>
              <a:t>memory interface</a:t>
            </a:r>
          </a:p>
          <a:p>
            <a:pPr marL="800100" lvl="1" indent="-342900">
              <a:lnSpc>
                <a:spcPct val="110000"/>
              </a:lnSpc>
              <a:spcBef>
                <a:spcPts val="400"/>
              </a:spcBef>
              <a:buClr>
                <a:srgbClr val="0070C0"/>
              </a:buClr>
              <a:buFont typeface="Courier New" panose="02070309020205020404" pitchFamily="49" charset="0"/>
              <a:buChar char="o"/>
            </a:pPr>
            <a:r>
              <a:rPr lang="en-US" sz="2150" dirty="0">
                <a:solidFill>
                  <a:srgbClr val="7030A0"/>
                </a:solidFill>
                <a:latin typeface="Corbel" panose="020B0503020204020204" pitchFamily="34" charset="0"/>
              </a:rPr>
              <a:t>Computation modules: </a:t>
            </a:r>
            <a:r>
              <a:rPr lang="en-US" sz="2150" dirty="0">
                <a:latin typeface="Corbel" panose="020B0503020204020204" pitchFamily="34" charset="0"/>
              </a:rPr>
              <a:t>Implemented with simple logic</a:t>
            </a:r>
          </a:p>
          <a:p>
            <a:pPr marL="800100" lvl="1" indent="-342900">
              <a:lnSpc>
                <a:spcPct val="110000"/>
              </a:lnSpc>
              <a:spcBef>
                <a:spcPts val="400"/>
              </a:spcBef>
              <a:buClr>
                <a:srgbClr val="0070C0"/>
              </a:buClr>
              <a:buFont typeface="Courier New" panose="02070309020205020404" pitchFamily="49" charset="0"/>
              <a:buChar char="o"/>
            </a:pPr>
            <a:r>
              <a:rPr lang="en-US" sz="2150" dirty="0">
                <a:solidFill>
                  <a:schemeClr val="accent6">
                    <a:lumMod val="75000"/>
                  </a:schemeClr>
                </a:solidFill>
                <a:latin typeface="Corbel" panose="020B0503020204020204" pitchFamily="34" charset="0"/>
              </a:rPr>
              <a:t>Scratchpads: </a:t>
            </a:r>
            <a:r>
              <a:rPr lang="en-US" sz="2150" dirty="0">
                <a:latin typeface="Calibri" panose="020F0502020204030204" pitchFamily="34" charset="0"/>
                <a:cs typeface="Calibri" panose="020F0502020204030204" pitchFamily="34" charset="0"/>
              </a:rPr>
              <a:t>50</a:t>
            </a:r>
            <a:r>
              <a:rPr lang="en-US" sz="2150" dirty="0">
                <a:latin typeface="Corbel" panose="020B0503020204020204" pitchFamily="34" charset="0"/>
              </a:rPr>
              <a:t>kB in total; employ double buffering technique to hide the latency of MinSeed</a:t>
            </a:r>
          </a:p>
          <a:p>
            <a:pPr marL="800100" lvl="1" indent="-342900">
              <a:lnSpc>
                <a:spcPct val="110000"/>
              </a:lnSpc>
              <a:spcBef>
                <a:spcPts val="400"/>
              </a:spcBef>
              <a:buClr>
                <a:srgbClr val="0070C0"/>
              </a:buClr>
              <a:buFont typeface="Courier New" panose="02070309020205020404" pitchFamily="49" charset="0"/>
              <a:buChar char="o"/>
            </a:pPr>
            <a:r>
              <a:rPr lang="en-US" sz="2150" dirty="0">
                <a:solidFill>
                  <a:srgbClr val="0070C0"/>
                </a:solidFill>
                <a:latin typeface="Corbel" panose="020B0503020204020204" pitchFamily="34" charset="0"/>
              </a:rPr>
              <a:t>High-Bandwidth Memory (HBM): </a:t>
            </a:r>
            <a:r>
              <a:rPr lang="en-US" sz="2150" dirty="0">
                <a:latin typeface="Corbel" panose="020B0503020204020204" pitchFamily="34" charset="0"/>
              </a:rPr>
              <a:t>Enables low-latency and     </a:t>
            </a:r>
            <a:br>
              <a:rPr lang="en-US" sz="2150" dirty="0">
                <a:latin typeface="Corbel" panose="020B0503020204020204" pitchFamily="34" charset="0"/>
              </a:rPr>
            </a:br>
            <a:r>
              <a:rPr lang="en-US" sz="2150" dirty="0">
                <a:latin typeface="Corbel" panose="020B0503020204020204" pitchFamily="34" charset="0"/>
              </a:rPr>
              <a:t>highly-parallel memory access</a:t>
            </a:r>
          </a:p>
        </p:txBody>
      </p:sp>
      <p:sp>
        <p:nvSpPr>
          <p:cNvPr id="165" name="Google Shape;4750;p36">
            <a:extLst>
              <a:ext uri="{FF2B5EF4-FFF2-40B4-BE49-F238E27FC236}">
                <a16:creationId xmlns:a16="http://schemas.microsoft.com/office/drawing/2014/main" id="{1763C15A-11FC-3AA5-F4B9-76717DDAC0DF}"/>
              </a:ext>
            </a:extLst>
          </p:cNvPr>
          <p:cNvSpPr/>
          <p:nvPr/>
        </p:nvSpPr>
        <p:spPr>
          <a:xfrm>
            <a:off x="3403430" y="3955113"/>
            <a:ext cx="4253769" cy="391698"/>
          </a:xfrm>
          <a:prstGeom prst="roundRect">
            <a:avLst>
              <a:gd name="adj" fmla="val 6412"/>
            </a:avLst>
          </a:prstGeom>
          <a:solidFill>
            <a:srgbClr val="9DC3E6"/>
          </a:solidFill>
          <a:ln w="19050" cap="flat" cmpd="sng">
            <a:solidFill>
              <a:schemeClr val="dk1"/>
            </a:solidFill>
            <a:prstDash val="solid"/>
            <a:round/>
            <a:headEnd type="none" w="sm" len="sm"/>
            <a:tailEnd type="none" w="sm" len="sm"/>
          </a:ln>
        </p:spPr>
        <p:txBody>
          <a:bodyPr spcFirstLastPara="1" wrap="square" lIns="54866" tIns="61724" rIns="54866" bIns="8707" anchor="t" anchorCtr="0">
            <a:noAutofit/>
          </a:bodyPr>
          <a:lstStyle/>
          <a:p>
            <a:pPr algn="ctr"/>
            <a:r>
              <a:rPr lang="en-US" sz="953" b="1" dirty="0">
                <a:solidFill>
                  <a:schemeClr val="dk1"/>
                </a:solidFill>
                <a:latin typeface="Calibri"/>
                <a:ea typeface="Calibri"/>
                <a:cs typeface="Calibri"/>
                <a:sym typeface="Calibri"/>
              </a:rPr>
              <a:t>Main Memory (High Bandwidth Memory)</a:t>
            </a:r>
            <a:endParaRPr sz="953" i="1" dirty="0">
              <a:solidFill>
                <a:schemeClr val="dk1"/>
              </a:solidFill>
              <a:latin typeface="Calibri"/>
              <a:ea typeface="Calibri"/>
              <a:cs typeface="Calibri"/>
              <a:sym typeface="Calibri"/>
            </a:endParaRPr>
          </a:p>
        </p:txBody>
      </p:sp>
      <p:sp>
        <p:nvSpPr>
          <p:cNvPr id="166" name="Google Shape;4773;p36">
            <a:extLst>
              <a:ext uri="{FF2B5EF4-FFF2-40B4-BE49-F238E27FC236}">
                <a16:creationId xmlns:a16="http://schemas.microsoft.com/office/drawing/2014/main" id="{3D8ADE3C-034E-6720-89FC-389E9FDFD1CC}"/>
              </a:ext>
            </a:extLst>
          </p:cNvPr>
          <p:cNvSpPr/>
          <p:nvPr/>
        </p:nvSpPr>
        <p:spPr>
          <a:xfrm>
            <a:off x="2381821" y="4687369"/>
            <a:ext cx="552638" cy="945137"/>
          </a:xfrm>
          <a:prstGeom prst="roundRect">
            <a:avLst>
              <a:gd name="adj" fmla="val 1481"/>
            </a:avLst>
          </a:prstGeom>
          <a:solidFill>
            <a:srgbClr val="7030A0">
              <a:alpha val="48627"/>
            </a:srgbClr>
          </a:solidFill>
          <a:ln w="19050" cap="flat" cmpd="sng">
            <a:solidFill>
              <a:schemeClr val="dk1"/>
            </a:solidFill>
            <a:prstDash val="solid"/>
            <a:round/>
            <a:headEnd type="none" w="sm" len="sm"/>
            <a:tailEnd type="none" w="sm" len="sm"/>
          </a:ln>
        </p:spPr>
        <p:txBody>
          <a:bodyPr spcFirstLastPara="1" wrap="square" lIns="17417" tIns="8707" rIns="17417" bIns="8707" anchor="ctr" anchorCtr="0">
            <a:noAutofit/>
          </a:bodyPr>
          <a:lstStyle/>
          <a:p>
            <a:pPr algn="ctr"/>
            <a:r>
              <a:rPr lang="en-US" sz="953" b="1" dirty="0">
                <a:solidFill>
                  <a:schemeClr val="dk1"/>
                </a:solidFill>
                <a:latin typeface="Calibri"/>
                <a:ea typeface="Calibri"/>
                <a:cs typeface="Calibri"/>
                <a:sym typeface="Calibri"/>
              </a:rPr>
              <a:t>Minimizer</a:t>
            </a:r>
            <a:endParaRPr sz="953" dirty="0"/>
          </a:p>
          <a:p>
            <a:pPr algn="ctr"/>
            <a:r>
              <a:rPr lang="en-US" sz="953" b="1" dirty="0">
                <a:solidFill>
                  <a:schemeClr val="dk1"/>
                </a:solidFill>
                <a:latin typeface="Calibri"/>
                <a:ea typeface="Calibri"/>
                <a:cs typeface="Calibri"/>
                <a:sym typeface="Calibri"/>
              </a:rPr>
              <a:t>Finder</a:t>
            </a:r>
            <a:endParaRPr sz="953" dirty="0"/>
          </a:p>
        </p:txBody>
      </p:sp>
      <p:sp>
        <p:nvSpPr>
          <p:cNvPr id="167" name="Google Shape;4774;p36">
            <a:extLst>
              <a:ext uri="{FF2B5EF4-FFF2-40B4-BE49-F238E27FC236}">
                <a16:creationId xmlns:a16="http://schemas.microsoft.com/office/drawing/2014/main" id="{E288F7EC-D2D6-CDAE-86EF-2933136682DB}"/>
              </a:ext>
            </a:extLst>
          </p:cNvPr>
          <p:cNvSpPr/>
          <p:nvPr/>
        </p:nvSpPr>
        <p:spPr>
          <a:xfrm>
            <a:off x="1267429" y="4687368"/>
            <a:ext cx="663153" cy="945400"/>
          </a:xfrm>
          <a:prstGeom prst="roundRect">
            <a:avLst>
              <a:gd name="adj" fmla="val 5084"/>
            </a:avLst>
          </a:prstGeom>
          <a:solidFill>
            <a:srgbClr val="D0CECE"/>
          </a:solidFill>
          <a:ln w="19050" cap="flat" cmpd="sng">
            <a:solidFill>
              <a:schemeClr val="dk1"/>
            </a:solidFill>
            <a:prstDash val="solid"/>
            <a:round/>
            <a:headEnd type="none" w="sm" len="sm"/>
            <a:tailEnd type="none" w="sm" len="sm"/>
          </a:ln>
        </p:spPr>
        <p:txBody>
          <a:bodyPr spcFirstLastPara="1" wrap="square" lIns="17417" tIns="8707" rIns="17417" bIns="8707" anchor="ctr" anchorCtr="0">
            <a:noAutofit/>
          </a:bodyPr>
          <a:lstStyle/>
          <a:p>
            <a:pPr algn="ctr"/>
            <a:r>
              <a:rPr lang="en-US" sz="953" b="1" dirty="0">
                <a:solidFill>
                  <a:schemeClr val="dk1"/>
                </a:solidFill>
                <a:latin typeface="Calibri"/>
                <a:ea typeface="Calibri"/>
                <a:cs typeface="Calibri"/>
                <a:sym typeface="Calibri"/>
              </a:rPr>
              <a:t>Read</a:t>
            </a:r>
            <a:endParaRPr sz="953" dirty="0"/>
          </a:p>
          <a:p>
            <a:pPr algn="ctr"/>
            <a:r>
              <a:rPr lang="en-US" sz="953" b="1" dirty="0">
                <a:solidFill>
                  <a:schemeClr val="dk1"/>
                </a:solidFill>
                <a:latin typeface="Calibri"/>
                <a:ea typeface="Calibri"/>
                <a:cs typeface="Calibri"/>
                <a:sym typeface="Calibri"/>
              </a:rPr>
              <a:t>Scratchpad</a:t>
            </a:r>
            <a:endParaRPr sz="953" dirty="0"/>
          </a:p>
          <a:p>
            <a:pPr algn="ctr"/>
            <a:r>
              <a:rPr lang="en-US" sz="953" b="1" dirty="0">
                <a:solidFill>
                  <a:schemeClr val="dk1"/>
                </a:solidFill>
                <a:latin typeface="Calibri"/>
                <a:ea typeface="Calibri"/>
                <a:cs typeface="Calibri"/>
                <a:sym typeface="Calibri"/>
              </a:rPr>
              <a:t>(6 kB)</a:t>
            </a:r>
            <a:endParaRPr sz="953" dirty="0"/>
          </a:p>
        </p:txBody>
      </p:sp>
      <p:sp>
        <p:nvSpPr>
          <p:cNvPr id="168" name="Google Shape;4775;p36">
            <a:extLst>
              <a:ext uri="{FF2B5EF4-FFF2-40B4-BE49-F238E27FC236}">
                <a16:creationId xmlns:a16="http://schemas.microsoft.com/office/drawing/2014/main" id="{1B57AD2C-387A-924A-2CD7-FF3E0775220E}"/>
              </a:ext>
            </a:extLst>
          </p:cNvPr>
          <p:cNvSpPr/>
          <p:nvPr/>
        </p:nvSpPr>
        <p:spPr>
          <a:xfrm>
            <a:off x="3403430" y="4687369"/>
            <a:ext cx="915979" cy="945137"/>
          </a:xfrm>
          <a:prstGeom prst="roundRect">
            <a:avLst>
              <a:gd name="adj" fmla="val 5084"/>
            </a:avLst>
          </a:prstGeom>
          <a:solidFill>
            <a:srgbClr val="D0CECE"/>
          </a:solidFill>
          <a:ln w="19050" cap="flat" cmpd="sng">
            <a:solidFill>
              <a:schemeClr val="dk1"/>
            </a:solidFill>
            <a:prstDash val="solid"/>
            <a:round/>
            <a:headEnd type="none" w="sm" len="sm"/>
            <a:tailEnd type="none" w="sm" len="sm"/>
          </a:ln>
        </p:spPr>
        <p:txBody>
          <a:bodyPr spcFirstLastPara="1" wrap="square" lIns="17417" tIns="8707" rIns="17417" bIns="8707" anchor="ctr" anchorCtr="0">
            <a:noAutofit/>
          </a:bodyPr>
          <a:lstStyle/>
          <a:p>
            <a:pPr algn="ctr"/>
            <a:r>
              <a:rPr lang="en-US" sz="953" b="1" dirty="0">
                <a:solidFill>
                  <a:schemeClr val="dk1"/>
                </a:solidFill>
                <a:latin typeface="Calibri"/>
                <a:ea typeface="Calibri"/>
                <a:cs typeface="Calibri"/>
                <a:sym typeface="Calibri"/>
              </a:rPr>
              <a:t>Minimizer Scratchpad</a:t>
            </a:r>
            <a:endParaRPr sz="953" dirty="0"/>
          </a:p>
          <a:p>
            <a:pPr algn="ctr">
              <a:spcBef>
                <a:spcPts val="228"/>
              </a:spcBef>
            </a:pPr>
            <a:r>
              <a:rPr lang="en-US" sz="953" b="1" dirty="0">
                <a:solidFill>
                  <a:schemeClr val="dk1"/>
                </a:solidFill>
                <a:latin typeface="Calibri"/>
                <a:ea typeface="Calibri"/>
                <a:cs typeface="Calibri"/>
                <a:sym typeface="Calibri"/>
              </a:rPr>
              <a:t>(40 kB)</a:t>
            </a:r>
            <a:endParaRPr sz="953" dirty="0"/>
          </a:p>
        </p:txBody>
      </p:sp>
      <p:sp>
        <p:nvSpPr>
          <p:cNvPr id="169" name="Google Shape;4776;p36">
            <a:extLst>
              <a:ext uri="{FF2B5EF4-FFF2-40B4-BE49-F238E27FC236}">
                <a16:creationId xmlns:a16="http://schemas.microsoft.com/office/drawing/2014/main" id="{CEDC38EC-3413-04C9-50F8-97C414171778}"/>
              </a:ext>
            </a:extLst>
          </p:cNvPr>
          <p:cNvSpPr/>
          <p:nvPr/>
        </p:nvSpPr>
        <p:spPr>
          <a:xfrm>
            <a:off x="4697282" y="4687369"/>
            <a:ext cx="634120" cy="945137"/>
          </a:xfrm>
          <a:prstGeom prst="roundRect">
            <a:avLst>
              <a:gd name="adj" fmla="val 1481"/>
            </a:avLst>
          </a:prstGeom>
          <a:solidFill>
            <a:srgbClr val="7030A0">
              <a:alpha val="48627"/>
            </a:srgbClr>
          </a:solidFill>
          <a:ln w="19050" cap="flat" cmpd="sng">
            <a:solidFill>
              <a:schemeClr val="dk1"/>
            </a:solidFill>
            <a:prstDash val="solid"/>
            <a:round/>
            <a:headEnd type="none" w="sm" len="sm"/>
            <a:tailEnd type="none" w="sm" len="sm"/>
          </a:ln>
        </p:spPr>
        <p:txBody>
          <a:bodyPr spcFirstLastPara="1" wrap="square" lIns="17417" tIns="8707" rIns="17417" bIns="8707" anchor="ctr" anchorCtr="0">
            <a:noAutofit/>
          </a:bodyPr>
          <a:lstStyle/>
          <a:p>
            <a:pPr algn="ctr"/>
            <a:r>
              <a:rPr lang="en-US" sz="953" b="1" dirty="0">
                <a:solidFill>
                  <a:schemeClr val="dk1"/>
                </a:solidFill>
                <a:latin typeface="Calibri"/>
                <a:ea typeface="Calibri"/>
                <a:cs typeface="Calibri"/>
                <a:sym typeface="Calibri"/>
              </a:rPr>
              <a:t>Minimizer Filter</a:t>
            </a:r>
          </a:p>
          <a:p>
            <a:pPr algn="ctr"/>
            <a:r>
              <a:rPr lang="en-US" sz="953" b="1" dirty="0">
                <a:solidFill>
                  <a:schemeClr val="dk1"/>
                </a:solidFill>
                <a:latin typeface="Calibri"/>
                <a:cs typeface="Calibri"/>
                <a:sym typeface="Calibri"/>
              </a:rPr>
              <a:t>by</a:t>
            </a:r>
          </a:p>
          <a:p>
            <a:pPr algn="ctr"/>
            <a:r>
              <a:rPr lang="en-US" sz="953" b="1" dirty="0">
                <a:solidFill>
                  <a:schemeClr val="dk1"/>
                </a:solidFill>
                <a:latin typeface="Calibri"/>
                <a:cs typeface="Calibri"/>
                <a:sym typeface="Calibri"/>
              </a:rPr>
              <a:t>Frequency</a:t>
            </a:r>
            <a:endParaRPr sz="953" dirty="0"/>
          </a:p>
          <a:p>
            <a:pPr algn="ctr"/>
            <a:r>
              <a:rPr lang="en-US" sz="953" b="1" dirty="0">
                <a:solidFill>
                  <a:schemeClr val="dk1"/>
                </a:solidFill>
                <a:latin typeface="Calibri"/>
                <a:ea typeface="Calibri"/>
                <a:cs typeface="Calibri"/>
                <a:sym typeface="Calibri"/>
              </a:rPr>
              <a:t>(&lt;?)</a:t>
            </a:r>
            <a:endParaRPr sz="953" dirty="0"/>
          </a:p>
        </p:txBody>
      </p:sp>
      <p:sp>
        <p:nvSpPr>
          <p:cNvPr id="170" name="Google Shape;4777;p36">
            <a:extLst>
              <a:ext uri="{FF2B5EF4-FFF2-40B4-BE49-F238E27FC236}">
                <a16:creationId xmlns:a16="http://schemas.microsoft.com/office/drawing/2014/main" id="{6F010A08-E1BF-E499-240B-C8497B94364E}"/>
              </a:ext>
            </a:extLst>
          </p:cNvPr>
          <p:cNvSpPr/>
          <p:nvPr/>
        </p:nvSpPr>
        <p:spPr>
          <a:xfrm>
            <a:off x="5830630" y="4687369"/>
            <a:ext cx="634120" cy="945137"/>
          </a:xfrm>
          <a:prstGeom prst="roundRect">
            <a:avLst>
              <a:gd name="adj" fmla="val 5084"/>
            </a:avLst>
          </a:prstGeom>
          <a:solidFill>
            <a:srgbClr val="D0CECE"/>
          </a:solidFill>
          <a:ln w="19050" cap="flat" cmpd="sng">
            <a:solidFill>
              <a:schemeClr val="dk1"/>
            </a:solidFill>
            <a:prstDash val="solid"/>
            <a:round/>
            <a:headEnd type="none" w="sm" len="sm"/>
            <a:tailEnd type="none" w="sm" len="sm"/>
          </a:ln>
        </p:spPr>
        <p:txBody>
          <a:bodyPr spcFirstLastPara="1" wrap="square" lIns="17417" tIns="8707" rIns="17417" bIns="8707" anchor="ctr" anchorCtr="0">
            <a:noAutofit/>
          </a:bodyPr>
          <a:lstStyle/>
          <a:p>
            <a:pPr algn="ctr"/>
            <a:r>
              <a:rPr lang="en-US" sz="953" b="1" dirty="0">
                <a:solidFill>
                  <a:schemeClr val="dk1"/>
                </a:solidFill>
                <a:latin typeface="Calibri"/>
                <a:ea typeface="Calibri"/>
                <a:cs typeface="Calibri"/>
                <a:sym typeface="Calibri"/>
              </a:rPr>
              <a:t>Seed Scratchpad</a:t>
            </a:r>
            <a:endParaRPr sz="953" dirty="0"/>
          </a:p>
          <a:p>
            <a:pPr algn="ctr">
              <a:spcBef>
                <a:spcPts val="228"/>
              </a:spcBef>
            </a:pPr>
            <a:r>
              <a:rPr lang="en-US" sz="953" b="1" dirty="0">
                <a:solidFill>
                  <a:schemeClr val="dk1"/>
                </a:solidFill>
                <a:latin typeface="Calibri"/>
                <a:ea typeface="Calibri"/>
                <a:cs typeface="Calibri"/>
                <a:sym typeface="Calibri"/>
              </a:rPr>
              <a:t>(4 kB)</a:t>
            </a:r>
            <a:endParaRPr sz="953" dirty="0"/>
          </a:p>
        </p:txBody>
      </p:sp>
      <p:sp>
        <p:nvSpPr>
          <p:cNvPr id="171" name="Google Shape;4778;p36">
            <a:extLst>
              <a:ext uri="{FF2B5EF4-FFF2-40B4-BE49-F238E27FC236}">
                <a16:creationId xmlns:a16="http://schemas.microsoft.com/office/drawing/2014/main" id="{4003DC0A-E5A9-58B0-CCC9-023AC2555DC6}"/>
              </a:ext>
            </a:extLst>
          </p:cNvPr>
          <p:cNvSpPr/>
          <p:nvPr/>
        </p:nvSpPr>
        <p:spPr>
          <a:xfrm>
            <a:off x="7065915" y="4688740"/>
            <a:ext cx="591286" cy="945137"/>
          </a:xfrm>
          <a:prstGeom prst="roundRect">
            <a:avLst>
              <a:gd name="adj" fmla="val 1481"/>
            </a:avLst>
          </a:prstGeom>
          <a:solidFill>
            <a:srgbClr val="7030A0">
              <a:alpha val="48627"/>
            </a:srgbClr>
          </a:solidFill>
          <a:ln w="19050" cap="flat" cmpd="sng">
            <a:solidFill>
              <a:schemeClr val="dk1"/>
            </a:solidFill>
            <a:prstDash val="solid"/>
            <a:round/>
            <a:headEnd type="none" w="sm" len="sm"/>
            <a:tailEnd type="none" w="sm" len="sm"/>
          </a:ln>
        </p:spPr>
        <p:txBody>
          <a:bodyPr spcFirstLastPara="1" wrap="square" lIns="17417" tIns="8707" rIns="17417" bIns="8707" anchor="ctr" anchorCtr="0">
            <a:noAutofit/>
          </a:bodyPr>
          <a:lstStyle/>
          <a:p>
            <a:pPr algn="ctr"/>
            <a:r>
              <a:rPr lang="en-US" sz="953" b="1" dirty="0">
                <a:solidFill>
                  <a:schemeClr val="dk1"/>
                </a:solidFill>
                <a:latin typeface="Calibri"/>
                <a:ea typeface="Calibri"/>
                <a:cs typeface="Calibri"/>
                <a:sym typeface="Calibri"/>
              </a:rPr>
              <a:t>Candidate</a:t>
            </a:r>
          </a:p>
          <a:p>
            <a:pPr algn="ctr"/>
            <a:r>
              <a:rPr lang="en-US" sz="953" b="1" dirty="0">
                <a:solidFill>
                  <a:schemeClr val="dk1"/>
                </a:solidFill>
                <a:latin typeface="Calibri"/>
                <a:ea typeface="Calibri"/>
                <a:cs typeface="Calibri"/>
                <a:sym typeface="Calibri"/>
              </a:rPr>
              <a:t>Seed Region</a:t>
            </a:r>
            <a:endParaRPr sz="953" dirty="0"/>
          </a:p>
          <a:p>
            <a:pPr algn="ctr"/>
            <a:r>
              <a:rPr lang="en-US" sz="953" b="1" dirty="0">
                <a:solidFill>
                  <a:schemeClr val="dk1"/>
                </a:solidFill>
                <a:latin typeface="Calibri"/>
                <a:ea typeface="Calibri"/>
                <a:cs typeface="Calibri"/>
                <a:sym typeface="Calibri"/>
              </a:rPr>
              <a:t>Calculator</a:t>
            </a:r>
            <a:endParaRPr sz="953" dirty="0"/>
          </a:p>
          <a:p>
            <a:pPr algn="ctr"/>
            <a:r>
              <a:rPr lang="en-US" sz="953" b="1" dirty="0">
                <a:solidFill>
                  <a:schemeClr val="dk1"/>
                </a:solidFill>
                <a:latin typeface="Calibri"/>
                <a:ea typeface="Calibri"/>
                <a:cs typeface="Calibri"/>
                <a:sym typeface="Calibri"/>
              </a:rPr>
              <a:t>(+/−/×)</a:t>
            </a:r>
            <a:endParaRPr sz="953" dirty="0"/>
          </a:p>
        </p:txBody>
      </p:sp>
      <p:cxnSp>
        <p:nvCxnSpPr>
          <p:cNvPr id="172" name="Google Shape;4779;p36">
            <a:extLst>
              <a:ext uri="{FF2B5EF4-FFF2-40B4-BE49-F238E27FC236}">
                <a16:creationId xmlns:a16="http://schemas.microsoft.com/office/drawing/2014/main" id="{44042308-BE1D-AF5C-CE38-B80303D70454}"/>
              </a:ext>
            </a:extLst>
          </p:cNvPr>
          <p:cNvCxnSpPr>
            <a:cxnSpLocks/>
            <a:endCxn id="166" idx="1"/>
          </p:cNvCxnSpPr>
          <p:nvPr/>
        </p:nvCxnSpPr>
        <p:spPr>
          <a:xfrm>
            <a:off x="1938489" y="5159936"/>
            <a:ext cx="443333" cy="0"/>
          </a:xfrm>
          <a:prstGeom prst="straightConnector1">
            <a:avLst/>
          </a:prstGeom>
          <a:noFill/>
          <a:ln w="19050" cap="flat" cmpd="sng">
            <a:solidFill>
              <a:schemeClr val="dk1"/>
            </a:solidFill>
            <a:prstDash val="solid"/>
            <a:miter lim="800000"/>
            <a:headEnd type="none" w="sm" len="sm"/>
            <a:tailEnd type="triangle" w="med" len="med"/>
          </a:ln>
        </p:spPr>
      </p:cxnSp>
      <p:cxnSp>
        <p:nvCxnSpPr>
          <p:cNvPr id="173" name="Google Shape;4780;p36">
            <a:extLst>
              <a:ext uri="{FF2B5EF4-FFF2-40B4-BE49-F238E27FC236}">
                <a16:creationId xmlns:a16="http://schemas.microsoft.com/office/drawing/2014/main" id="{2DF0558C-2E7F-D4DD-AFAC-368BF960E610}"/>
              </a:ext>
            </a:extLst>
          </p:cNvPr>
          <p:cNvCxnSpPr>
            <a:cxnSpLocks/>
          </p:cNvCxnSpPr>
          <p:nvPr/>
        </p:nvCxnSpPr>
        <p:spPr>
          <a:xfrm rot="16200000">
            <a:off x="1111565" y="5037321"/>
            <a:ext cx="0" cy="295913"/>
          </a:xfrm>
          <a:prstGeom prst="straightConnector1">
            <a:avLst/>
          </a:prstGeom>
          <a:noFill/>
          <a:ln w="19050" cap="flat" cmpd="sng">
            <a:solidFill>
              <a:schemeClr val="dk1"/>
            </a:solidFill>
            <a:prstDash val="solid"/>
            <a:miter lim="800000"/>
            <a:headEnd type="none" w="sm" len="sm"/>
            <a:tailEnd type="triangle" w="med" len="med"/>
          </a:ln>
        </p:spPr>
      </p:cxnSp>
      <p:cxnSp>
        <p:nvCxnSpPr>
          <p:cNvPr id="174" name="Google Shape;4781;p36">
            <a:extLst>
              <a:ext uri="{FF2B5EF4-FFF2-40B4-BE49-F238E27FC236}">
                <a16:creationId xmlns:a16="http://schemas.microsoft.com/office/drawing/2014/main" id="{1089415C-0A95-1F4F-2D9F-30609E3B28CD}"/>
              </a:ext>
            </a:extLst>
          </p:cNvPr>
          <p:cNvCxnSpPr>
            <a:cxnSpLocks/>
          </p:cNvCxnSpPr>
          <p:nvPr/>
        </p:nvCxnSpPr>
        <p:spPr>
          <a:xfrm>
            <a:off x="2938461" y="5159936"/>
            <a:ext cx="473431" cy="0"/>
          </a:xfrm>
          <a:prstGeom prst="straightConnector1">
            <a:avLst/>
          </a:prstGeom>
          <a:noFill/>
          <a:ln w="19050" cap="flat" cmpd="sng">
            <a:solidFill>
              <a:schemeClr val="dk1"/>
            </a:solidFill>
            <a:prstDash val="solid"/>
            <a:miter lim="800000"/>
            <a:headEnd type="none" w="sm" len="sm"/>
            <a:tailEnd type="triangle" w="med" len="med"/>
          </a:ln>
        </p:spPr>
      </p:cxnSp>
      <p:cxnSp>
        <p:nvCxnSpPr>
          <p:cNvPr id="175" name="Google Shape;4782;p36">
            <a:extLst>
              <a:ext uri="{FF2B5EF4-FFF2-40B4-BE49-F238E27FC236}">
                <a16:creationId xmlns:a16="http://schemas.microsoft.com/office/drawing/2014/main" id="{8703E927-5D61-3259-E93C-8D90FD350104}"/>
              </a:ext>
            </a:extLst>
          </p:cNvPr>
          <p:cNvCxnSpPr>
            <a:cxnSpLocks/>
          </p:cNvCxnSpPr>
          <p:nvPr/>
        </p:nvCxnSpPr>
        <p:spPr>
          <a:xfrm rot="16200000">
            <a:off x="4248276" y="5482057"/>
            <a:ext cx="598536" cy="294896"/>
          </a:xfrm>
          <a:prstGeom prst="bentConnector3">
            <a:avLst>
              <a:gd name="adj1" fmla="val 100125"/>
            </a:avLst>
          </a:prstGeom>
          <a:noFill/>
          <a:ln w="19050" cap="flat" cmpd="sng">
            <a:solidFill>
              <a:schemeClr val="dk1"/>
            </a:solidFill>
            <a:prstDash val="solid"/>
            <a:miter lim="800000"/>
            <a:headEnd type="none" w="sm" len="sm"/>
            <a:tailEnd type="triangle" w="med" len="med"/>
          </a:ln>
        </p:spPr>
      </p:cxnSp>
      <p:cxnSp>
        <p:nvCxnSpPr>
          <p:cNvPr id="176" name="Google Shape;4783;p36">
            <a:extLst>
              <a:ext uri="{FF2B5EF4-FFF2-40B4-BE49-F238E27FC236}">
                <a16:creationId xmlns:a16="http://schemas.microsoft.com/office/drawing/2014/main" id="{1743AF53-9B38-B850-A14A-0530A91C80CE}"/>
              </a:ext>
            </a:extLst>
          </p:cNvPr>
          <p:cNvCxnSpPr>
            <a:cxnSpLocks/>
          </p:cNvCxnSpPr>
          <p:nvPr/>
        </p:nvCxnSpPr>
        <p:spPr>
          <a:xfrm>
            <a:off x="5005401" y="4238998"/>
            <a:ext cx="0" cy="449741"/>
          </a:xfrm>
          <a:prstGeom prst="straightConnector1">
            <a:avLst/>
          </a:prstGeom>
          <a:noFill/>
          <a:ln w="19050" cap="flat" cmpd="sng">
            <a:solidFill>
              <a:schemeClr val="dk1"/>
            </a:solidFill>
            <a:prstDash val="solid"/>
            <a:miter lim="800000"/>
            <a:headEnd type="none" w="sm" len="sm"/>
            <a:tailEnd type="none" w="sm" len="sm"/>
          </a:ln>
        </p:spPr>
      </p:cxnSp>
      <p:cxnSp>
        <p:nvCxnSpPr>
          <p:cNvPr id="177" name="Google Shape;4784;p36">
            <a:extLst>
              <a:ext uri="{FF2B5EF4-FFF2-40B4-BE49-F238E27FC236}">
                <a16:creationId xmlns:a16="http://schemas.microsoft.com/office/drawing/2014/main" id="{D51E5EBB-4AAE-2184-67FE-B4B0726B2ED1}"/>
              </a:ext>
            </a:extLst>
          </p:cNvPr>
          <p:cNvCxnSpPr>
            <a:cxnSpLocks/>
          </p:cNvCxnSpPr>
          <p:nvPr/>
        </p:nvCxnSpPr>
        <p:spPr>
          <a:xfrm>
            <a:off x="6465311" y="5159936"/>
            <a:ext cx="604557" cy="0"/>
          </a:xfrm>
          <a:prstGeom prst="straightConnector1">
            <a:avLst/>
          </a:prstGeom>
          <a:noFill/>
          <a:ln w="19050" cap="flat" cmpd="sng">
            <a:solidFill>
              <a:schemeClr val="dk1"/>
            </a:solidFill>
            <a:prstDash val="solid"/>
            <a:miter lim="800000"/>
            <a:headEnd type="none" w="sm" len="sm"/>
            <a:tailEnd type="triangle" w="med" len="med"/>
          </a:ln>
        </p:spPr>
      </p:cxnSp>
      <p:sp>
        <p:nvSpPr>
          <p:cNvPr id="183" name="Google Shape;4790;p36">
            <a:extLst>
              <a:ext uri="{FF2B5EF4-FFF2-40B4-BE49-F238E27FC236}">
                <a16:creationId xmlns:a16="http://schemas.microsoft.com/office/drawing/2014/main" id="{EAA73B4F-2FF7-0B74-A5F9-9E7380D11B30}"/>
              </a:ext>
            </a:extLst>
          </p:cNvPr>
          <p:cNvSpPr/>
          <p:nvPr/>
        </p:nvSpPr>
        <p:spPr>
          <a:xfrm>
            <a:off x="3761856" y="5828798"/>
            <a:ext cx="1286513" cy="643350"/>
          </a:xfrm>
          <a:prstGeom prst="flowChartTerminator">
            <a:avLst/>
          </a:prstGeom>
          <a:noFill/>
          <a:ln>
            <a:noFill/>
          </a:ln>
        </p:spPr>
        <p:txBody>
          <a:bodyPr spcFirstLastPara="1" wrap="square" lIns="17417" tIns="8707" rIns="17417" bIns="8707" anchor="t" anchorCtr="0">
            <a:spAutoFit/>
          </a:bodyPr>
          <a:lstStyle/>
          <a:p>
            <a:pPr algn="ctr"/>
            <a:r>
              <a:rPr lang="en-US" sz="953" b="1" i="1" dirty="0">
                <a:solidFill>
                  <a:schemeClr val="accent2">
                    <a:lumMod val="75000"/>
                  </a:schemeClr>
                </a:solidFill>
                <a:latin typeface="Calibri"/>
                <a:ea typeface="Calibri"/>
                <a:cs typeface="Calibri"/>
                <a:sym typeface="Calibri"/>
              </a:rPr>
              <a:t>frequency </a:t>
            </a:r>
          </a:p>
          <a:p>
            <a:pPr algn="ctr"/>
            <a:r>
              <a:rPr lang="en-US" sz="953" b="1" i="1" dirty="0">
                <a:solidFill>
                  <a:schemeClr val="accent2">
                    <a:lumMod val="75000"/>
                  </a:schemeClr>
                </a:solidFill>
                <a:latin typeface="Calibri"/>
                <a:ea typeface="Calibri"/>
                <a:cs typeface="Calibri"/>
                <a:sym typeface="Calibri"/>
              </a:rPr>
              <a:t>threshold</a:t>
            </a:r>
          </a:p>
          <a:p>
            <a:pPr algn="ctr"/>
            <a:r>
              <a:rPr lang="en-US" sz="953" b="1" i="1" dirty="0">
                <a:solidFill>
                  <a:schemeClr val="accent2">
                    <a:lumMod val="75000"/>
                  </a:schemeClr>
                </a:solidFill>
                <a:latin typeface="Calibri"/>
                <a:cs typeface="Calibri"/>
                <a:sym typeface="Calibri"/>
              </a:rPr>
              <a:t>(INPUT)</a:t>
            </a:r>
            <a:endParaRPr sz="953" b="1" dirty="0">
              <a:solidFill>
                <a:schemeClr val="accent2">
                  <a:lumMod val="75000"/>
                </a:schemeClr>
              </a:solidFill>
            </a:endParaRPr>
          </a:p>
        </p:txBody>
      </p:sp>
      <p:cxnSp>
        <p:nvCxnSpPr>
          <p:cNvPr id="188" name="Google Shape;4795;p36">
            <a:extLst>
              <a:ext uri="{FF2B5EF4-FFF2-40B4-BE49-F238E27FC236}">
                <a16:creationId xmlns:a16="http://schemas.microsoft.com/office/drawing/2014/main" id="{5C05267D-4124-7DEE-2E8F-06C41D48BB31}"/>
              </a:ext>
            </a:extLst>
          </p:cNvPr>
          <p:cNvCxnSpPr>
            <a:cxnSpLocks/>
          </p:cNvCxnSpPr>
          <p:nvPr/>
        </p:nvCxnSpPr>
        <p:spPr>
          <a:xfrm rot="10800000">
            <a:off x="7346998" y="5633878"/>
            <a:ext cx="0" cy="295913"/>
          </a:xfrm>
          <a:prstGeom prst="straightConnector1">
            <a:avLst/>
          </a:prstGeom>
          <a:noFill/>
          <a:ln w="19050" cap="flat" cmpd="sng">
            <a:solidFill>
              <a:schemeClr val="dk1"/>
            </a:solidFill>
            <a:prstDash val="solid"/>
            <a:miter lim="800000"/>
            <a:headEnd type="none" w="sm" len="sm"/>
            <a:tailEnd type="triangle" w="med" len="med"/>
          </a:ln>
        </p:spPr>
      </p:cxnSp>
      <p:sp>
        <p:nvSpPr>
          <p:cNvPr id="189" name="Google Shape;4796;p36">
            <a:extLst>
              <a:ext uri="{FF2B5EF4-FFF2-40B4-BE49-F238E27FC236}">
                <a16:creationId xmlns:a16="http://schemas.microsoft.com/office/drawing/2014/main" id="{1E44D38E-6BDF-431A-811C-1538DA226D00}"/>
              </a:ext>
            </a:extLst>
          </p:cNvPr>
          <p:cNvSpPr/>
          <p:nvPr/>
        </p:nvSpPr>
        <p:spPr>
          <a:xfrm>
            <a:off x="6829374" y="5820466"/>
            <a:ext cx="1035251" cy="643350"/>
          </a:xfrm>
          <a:prstGeom prst="flowChartTerminator">
            <a:avLst/>
          </a:prstGeom>
          <a:noFill/>
          <a:ln>
            <a:noFill/>
          </a:ln>
        </p:spPr>
        <p:txBody>
          <a:bodyPr spcFirstLastPara="1" wrap="square" lIns="17417" tIns="8707" rIns="17417" bIns="8707" anchor="t" anchorCtr="0">
            <a:spAutoFit/>
          </a:bodyPr>
          <a:lstStyle/>
          <a:p>
            <a:pPr algn="ctr"/>
            <a:r>
              <a:rPr lang="en-US" sz="953" b="1" i="1" dirty="0">
                <a:solidFill>
                  <a:schemeClr val="accent2">
                    <a:lumMod val="75000"/>
                  </a:schemeClr>
                </a:solidFill>
                <a:latin typeface="Calibri"/>
                <a:ea typeface="Calibri"/>
                <a:cs typeface="Calibri"/>
                <a:sym typeface="Calibri"/>
              </a:rPr>
              <a:t>error rate, </a:t>
            </a:r>
            <a:endParaRPr sz="953" b="1" dirty="0">
              <a:solidFill>
                <a:schemeClr val="accent2">
                  <a:lumMod val="75000"/>
                </a:schemeClr>
              </a:solidFill>
            </a:endParaRPr>
          </a:p>
          <a:p>
            <a:pPr algn="ctr"/>
            <a:r>
              <a:rPr lang="en-US" sz="953" b="1" i="1" dirty="0">
                <a:solidFill>
                  <a:schemeClr val="accent2">
                    <a:lumMod val="75000"/>
                  </a:schemeClr>
                </a:solidFill>
                <a:latin typeface="Calibri"/>
                <a:ea typeface="Calibri"/>
                <a:cs typeface="Calibri"/>
                <a:sym typeface="Calibri"/>
              </a:rPr>
              <a:t>read length</a:t>
            </a:r>
          </a:p>
          <a:p>
            <a:pPr algn="ctr"/>
            <a:r>
              <a:rPr lang="en-US" sz="953" b="1" i="1" dirty="0">
                <a:solidFill>
                  <a:schemeClr val="accent2">
                    <a:lumMod val="75000"/>
                  </a:schemeClr>
                </a:solidFill>
                <a:latin typeface="Calibri"/>
                <a:cs typeface="Calibri"/>
                <a:sym typeface="Calibri"/>
              </a:rPr>
              <a:t>(INPUT)</a:t>
            </a:r>
            <a:endParaRPr sz="953" b="1" dirty="0">
              <a:solidFill>
                <a:schemeClr val="accent2">
                  <a:lumMod val="75000"/>
                </a:schemeClr>
              </a:solidFill>
            </a:endParaRPr>
          </a:p>
        </p:txBody>
      </p:sp>
      <p:cxnSp>
        <p:nvCxnSpPr>
          <p:cNvPr id="191" name="Google Shape;4798;p36">
            <a:extLst>
              <a:ext uri="{FF2B5EF4-FFF2-40B4-BE49-F238E27FC236}">
                <a16:creationId xmlns:a16="http://schemas.microsoft.com/office/drawing/2014/main" id="{1A7A37D2-8EA0-7C83-33E4-3C01B705BCCE}"/>
              </a:ext>
            </a:extLst>
          </p:cNvPr>
          <p:cNvCxnSpPr>
            <a:cxnSpLocks/>
          </p:cNvCxnSpPr>
          <p:nvPr/>
        </p:nvCxnSpPr>
        <p:spPr>
          <a:xfrm>
            <a:off x="3861419" y="4238999"/>
            <a:ext cx="836134" cy="788904"/>
          </a:xfrm>
          <a:prstGeom prst="bentConnector3">
            <a:avLst>
              <a:gd name="adj1" fmla="val 68943"/>
            </a:avLst>
          </a:prstGeom>
          <a:noFill/>
          <a:ln w="19050" cap="flat" cmpd="sng">
            <a:solidFill>
              <a:schemeClr val="dk1"/>
            </a:solidFill>
            <a:prstDash val="solid"/>
            <a:miter lim="800000"/>
            <a:headEnd type="none" w="sm" len="sm"/>
            <a:tailEnd type="triangle" w="med" len="med"/>
          </a:ln>
        </p:spPr>
      </p:cxnSp>
      <p:cxnSp>
        <p:nvCxnSpPr>
          <p:cNvPr id="192" name="Google Shape;4799;p36">
            <a:extLst>
              <a:ext uri="{FF2B5EF4-FFF2-40B4-BE49-F238E27FC236}">
                <a16:creationId xmlns:a16="http://schemas.microsoft.com/office/drawing/2014/main" id="{660703E1-FD5F-A884-6FF1-B15F01C6060F}"/>
              </a:ext>
            </a:extLst>
          </p:cNvPr>
          <p:cNvCxnSpPr>
            <a:cxnSpLocks/>
          </p:cNvCxnSpPr>
          <p:nvPr/>
        </p:nvCxnSpPr>
        <p:spPr>
          <a:xfrm>
            <a:off x="3861418" y="4238998"/>
            <a:ext cx="0" cy="449741"/>
          </a:xfrm>
          <a:prstGeom prst="straightConnector1">
            <a:avLst/>
          </a:prstGeom>
          <a:noFill/>
          <a:ln w="19050" cap="flat" cmpd="sng">
            <a:solidFill>
              <a:schemeClr val="dk1"/>
            </a:solidFill>
            <a:prstDash val="solid"/>
            <a:miter lim="800000"/>
            <a:headEnd type="none" w="sm" len="sm"/>
            <a:tailEnd type="none" w="sm" len="sm"/>
          </a:ln>
        </p:spPr>
      </p:cxnSp>
      <p:cxnSp>
        <p:nvCxnSpPr>
          <p:cNvPr id="193" name="Google Shape;4800;p36">
            <a:extLst>
              <a:ext uri="{FF2B5EF4-FFF2-40B4-BE49-F238E27FC236}">
                <a16:creationId xmlns:a16="http://schemas.microsoft.com/office/drawing/2014/main" id="{A4DB0CE9-73D1-B00F-083A-9DC6E88822EF}"/>
              </a:ext>
            </a:extLst>
          </p:cNvPr>
          <p:cNvCxnSpPr>
            <a:cxnSpLocks/>
          </p:cNvCxnSpPr>
          <p:nvPr/>
        </p:nvCxnSpPr>
        <p:spPr>
          <a:xfrm>
            <a:off x="4998143" y="4238999"/>
            <a:ext cx="836134" cy="920922"/>
          </a:xfrm>
          <a:prstGeom prst="bentConnector3">
            <a:avLst>
              <a:gd name="adj1" fmla="val 66054"/>
            </a:avLst>
          </a:prstGeom>
          <a:noFill/>
          <a:ln w="19050" cap="flat" cmpd="sng">
            <a:solidFill>
              <a:schemeClr val="dk1"/>
            </a:solidFill>
            <a:prstDash val="solid"/>
            <a:miter lim="800000"/>
            <a:headEnd type="none" w="sm" len="sm"/>
            <a:tailEnd type="triangle" w="med" len="med"/>
          </a:ln>
        </p:spPr>
      </p:cxnSp>
      <p:cxnSp>
        <p:nvCxnSpPr>
          <p:cNvPr id="195" name="Google Shape;4799;p36">
            <a:extLst>
              <a:ext uri="{FF2B5EF4-FFF2-40B4-BE49-F238E27FC236}">
                <a16:creationId xmlns:a16="http://schemas.microsoft.com/office/drawing/2014/main" id="{35403178-F71C-B1C2-4CEC-948A2106378A}"/>
              </a:ext>
            </a:extLst>
          </p:cNvPr>
          <p:cNvCxnSpPr>
            <a:cxnSpLocks/>
          </p:cNvCxnSpPr>
          <p:nvPr/>
        </p:nvCxnSpPr>
        <p:spPr>
          <a:xfrm>
            <a:off x="7365195" y="3804734"/>
            <a:ext cx="0" cy="891540"/>
          </a:xfrm>
          <a:prstGeom prst="straightConnector1">
            <a:avLst/>
          </a:prstGeom>
          <a:noFill/>
          <a:ln w="19050" cap="flat" cmpd="sng">
            <a:solidFill>
              <a:schemeClr val="tx1"/>
            </a:solidFill>
            <a:prstDash val="solid"/>
            <a:miter lim="800000"/>
            <a:headEnd type="none" w="sm" len="sm"/>
            <a:tailEnd type="none" w="sm" len="sm"/>
          </a:ln>
        </p:spPr>
      </p:cxnSp>
      <p:cxnSp>
        <p:nvCxnSpPr>
          <p:cNvPr id="196" name="Google Shape;4798;p36">
            <a:extLst>
              <a:ext uri="{FF2B5EF4-FFF2-40B4-BE49-F238E27FC236}">
                <a16:creationId xmlns:a16="http://schemas.microsoft.com/office/drawing/2014/main" id="{A1F4BB08-AECE-0253-A847-8143444E92E5}"/>
              </a:ext>
            </a:extLst>
          </p:cNvPr>
          <p:cNvCxnSpPr>
            <a:cxnSpLocks/>
          </p:cNvCxnSpPr>
          <p:nvPr/>
        </p:nvCxnSpPr>
        <p:spPr>
          <a:xfrm>
            <a:off x="7364663" y="3810092"/>
            <a:ext cx="836134" cy="1371600"/>
          </a:xfrm>
          <a:prstGeom prst="bentConnector3">
            <a:avLst>
              <a:gd name="adj1" fmla="val 68943"/>
            </a:avLst>
          </a:prstGeom>
          <a:noFill/>
          <a:ln w="19050" cap="flat" cmpd="sng">
            <a:solidFill>
              <a:schemeClr val="dk1"/>
            </a:solidFill>
            <a:prstDash val="solid"/>
            <a:miter lim="800000"/>
            <a:headEnd type="none" w="sm" len="sm"/>
            <a:tailEnd type="triangle" w="med" len="med"/>
          </a:ln>
        </p:spPr>
      </p:cxnSp>
      <p:sp>
        <p:nvSpPr>
          <p:cNvPr id="46" name="Google Shape;4785;p36">
            <a:extLst>
              <a:ext uri="{FF2B5EF4-FFF2-40B4-BE49-F238E27FC236}">
                <a16:creationId xmlns:a16="http://schemas.microsoft.com/office/drawing/2014/main" id="{378998DE-EC73-66BF-883A-89F7BF84CD9B}"/>
              </a:ext>
            </a:extLst>
          </p:cNvPr>
          <p:cNvSpPr/>
          <p:nvPr/>
        </p:nvSpPr>
        <p:spPr>
          <a:xfrm>
            <a:off x="294148" y="4966662"/>
            <a:ext cx="737754" cy="437141"/>
          </a:xfrm>
          <a:prstGeom prst="flowChartTerminator">
            <a:avLst/>
          </a:prstGeom>
          <a:noFill/>
          <a:ln>
            <a:noFill/>
          </a:ln>
        </p:spPr>
        <p:txBody>
          <a:bodyPr spcFirstLastPara="1" wrap="square" lIns="17417" tIns="8707" rIns="17417" bIns="8707" anchor="t" anchorCtr="0">
            <a:spAutoFit/>
          </a:bodyPr>
          <a:lstStyle/>
          <a:p>
            <a:pPr algn="ctr"/>
            <a:r>
              <a:rPr lang="en-US" sz="953" b="1" i="1" dirty="0">
                <a:solidFill>
                  <a:schemeClr val="accent2">
                    <a:lumMod val="75000"/>
                  </a:schemeClr>
                </a:solidFill>
                <a:latin typeface="Calibri"/>
                <a:ea typeface="Calibri"/>
                <a:cs typeface="Calibri"/>
                <a:sym typeface="Calibri"/>
              </a:rPr>
              <a:t>query read </a:t>
            </a:r>
          </a:p>
          <a:p>
            <a:pPr algn="ctr"/>
            <a:r>
              <a:rPr lang="en-US" sz="953" b="1" i="1" dirty="0">
                <a:solidFill>
                  <a:schemeClr val="accent2">
                    <a:lumMod val="75000"/>
                  </a:schemeClr>
                </a:solidFill>
                <a:latin typeface="Calibri"/>
                <a:ea typeface="Calibri"/>
                <a:cs typeface="Calibri"/>
                <a:sym typeface="Calibri"/>
              </a:rPr>
              <a:t>(INPUT)</a:t>
            </a:r>
            <a:endParaRPr sz="953" b="1" dirty="0">
              <a:solidFill>
                <a:schemeClr val="accent2">
                  <a:lumMod val="75000"/>
                </a:schemeClr>
              </a:solidFill>
            </a:endParaRPr>
          </a:p>
        </p:txBody>
      </p:sp>
      <p:sp>
        <p:nvSpPr>
          <p:cNvPr id="47" name="Google Shape;4797;p36">
            <a:extLst>
              <a:ext uri="{FF2B5EF4-FFF2-40B4-BE49-F238E27FC236}">
                <a16:creationId xmlns:a16="http://schemas.microsoft.com/office/drawing/2014/main" id="{94C7BE6D-9FEA-F0D8-27D0-4C3B42B2CBC8}"/>
              </a:ext>
            </a:extLst>
          </p:cNvPr>
          <p:cNvSpPr/>
          <p:nvPr/>
        </p:nvSpPr>
        <p:spPr>
          <a:xfrm>
            <a:off x="8126879" y="4863012"/>
            <a:ext cx="722974" cy="618623"/>
          </a:xfrm>
          <a:prstGeom prst="flowChartTerminator">
            <a:avLst/>
          </a:prstGeom>
          <a:noFill/>
          <a:ln>
            <a:noFill/>
          </a:ln>
        </p:spPr>
        <p:txBody>
          <a:bodyPr spcFirstLastPara="1" wrap="square" lIns="17417" tIns="0" rIns="17417" bIns="0" anchor="t" anchorCtr="0">
            <a:spAutoFit/>
          </a:bodyPr>
          <a:lstStyle/>
          <a:p>
            <a:pPr algn="ctr"/>
            <a:r>
              <a:rPr lang="en-US" sz="953" b="1" i="1" dirty="0">
                <a:solidFill>
                  <a:srgbClr val="C00000"/>
                </a:solidFill>
                <a:latin typeface="Calibri"/>
                <a:ea typeface="Calibri"/>
                <a:cs typeface="Calibri"/>
                <a:sym typeface="Calibri"/>
              </a:rPr>
              <a:t>candidate </a:t>
            </a:r>
            <a:endParaRPr sz="953" b="1" dirty="0">
              <a:solidFill>
                <a:srgbClr val="C00000"/>
              </a:solidFill>
            </a:endParaRPr>
          </a:p>
          <a:p>
            <a:pPr algn="ctr"/>
            <a:r>
              <a:rPr lang="en-US" sz="953" b="1" i="1" dirty="0">
                <a:solidFill>
                  <a:srgbClr val="C00000"/>
                </a:solidFill>
                <a:latin typeface="Calibri"/>
                <a:ea typeface="Calibri"/>
                <a:cs typeface="Calibri"/>
                <a:sym typeface="Calibri"/>
              </a:rPr>
              <a:t>subgraph</a:t>
            </a:r>
          </a:p>
          <a:p>
            <a:pPr algn="ctr"/>
            <a:r>
              <a:rPr lang="en-US" sz="953" b="1" i="1" dirty="0">
                <a:solidFill>
                  <a:srgbClr val="C00000"/>
                </a:solidFill>
                <a:latin typeface="Calibri"/>
                <a:cs typeface="Calibri"/>
                <a:sym typeface="Calibri"/>
              </a:rPr>
              <a:t>(OUTPUT)</a:t>
            </a:r>
            <a:endParaRPr sz="953" b="1" dirty="0">
              <a:solidFill>
                <a:srgbClr val="C00000"/>
              </a:solidFill>
            </a:endParaRPr>
          </a:p>
        </p:txBody>
      </p:sp>
    </p:spTree>
    <p:extLst>
      <p:ext uri="{BB962C8B-B14F-4D97-AF65-F5344CB8AC3E}">
        <p14:creationId xmlns:p14="http://schemas.microsoft.com/office/powerpoint/2010/main" val="351211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animBg="1"/>
      <p:bldP spid="166" grpId="0" animBg="1"/>
      <p:bldP spid="167" grpId="0" animBg="1"/>
      <p:bldP spid="168" grpId="0" animBg="1"/>
      <p:bldP spid="169" grpId="0" animBg="1"/>
      <p:bldP spid="170" grpId="0" animBg="1"/>
      <p:bldP spid="17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3" name="Title 2">
            <a:extLst>
              <a:ext uri="{FF2B5EF4-FFF2-40B4-BE49-F238E27FC236}">
                <a16:creationId xmlns:a16="http://schemas.microsoft.com/office/drawing/2014/main" id="{AD59D520-5920-AB4E-A3ED-7922AA4BC1C3}"/>
              </a:ext>
            </a:extLst>
          </p:cNvPr>
          <p:cNvSpPr>
            <a:spLocks noGrp="1"/>
          </p:cNvSpPr>
          <p:nvPr>
            <p:ph type="title"/>
          </p:nvPr>
        </p:nvSpPr>
        <p:spPr/>
        <p:txBody>
          <a:bodyPr>
            <a:normAutofit fontScale="90000"/>
          </a:bodyPr>
          <a:lstStyle/>
          <a:p>
            <a:r>
              <a:rPr lang="en-US" dirty="0"/>
              <a:t>BitAlign HW</a:t>
            </a:r>
          </a:p>
        </p:txBody>
      </p:sp>
      <p:sp>
        <p:nvSpPr>
          <p:cNvPr id="4" name="Slide Number Placeholder 3">
            <a:extLst>
              <a:ext uri="{FF2B5EF4-FFF2-40B4-BE49-F238E27FC236}">
                <a16:creationId xmlns:a16="http://schemas.microsoft.com/office/drawing/2014/main" id="{70869F66-9577-FF48-A7F7-63DD640C9C85}"/>
              </a:ext>
            </a:extLst>
          </p:cNvPr>
          <p:cNvSpPr>
            <a:spLocks noGrp="1"/>
          </p:cNvSpPr>
          <p:nvPr>
            <p:ph type="sldNum" sz="quarter" idx="10"/>
          </p:nvPr>
        </p:nvSpPr>
        <p:spPr>
          <a:xfrm>
            <a:off x="7516375" y="6560108"/>
            <a:ext cx="1260661" cy="270767"/>
          </a:xfrm>
        </p:spPr>
        <p:txBody>
          <a:bodyPr/>
          <a:lstStyle/>
          <a:p>
            <a:fld id="{BE67019E-6B59-9444-A8F8-0CFAB6B6981D}" type="slidenum">
              <a:rPr lang="en-US" smtClean="0"/>
              <a:pPr/>
              <a:t>23</a:t>
            </a:fld>
            <a:endParaRPr lang="en-US" dirty="0"/>
          </a:p>
        </p:txBody>
      </p:sp>
      <p:sp>
        <p:nvSpPr>
          <p:cNvPr id="2" name="Rectangle 1">
            <a:extLst>
              <a:ext uri="{FF2B5EF4-FFF2-40B4-BE49-F238E27FC236}">
                <a16:creationId xmlns:a16="http://schemas.microsoft.com/office/drawing/2014/main" id="{2319DCD6-0A1E-DE48-8766-AE5C9E6D6995}"/>
              </a:ext>
            </a:extLst>
          </p:cNvPr>
          <p:cNvSpPr/>
          <p:nvPr/>
        </p:nvSpPr>
        <p:spPr>
          <a:xfrm>
            <a:off x="366962" y="1166336"/>
            <a:ext cx="8410073" cy="1717265"/>
          </a:xfrm>
          <a:prstGeom prst="rect">
            <a:avLst/>
          </a:prstGeom>
        </p:spPr>
        <p:txBody>
          <a:bodyPr wrap="square">
            <a:spAutoFit/>
          </a:bodyPr>
          <a:lstStyle/>
          <a:p>
            <a:pPr marL="342900" indent="-342900">
              <a:lnSpc>
                <a:spcPct val="110000"/>
              </a:lnSpc>
              <a:spcAft>
                <a:spcPts val="600"/>
              </a:spcAft>
              <a:buClr>
                <a:srgbClr val="0070C0"/>
              </a:buClr>
              <a:buFont typeface="Wingdings" pitchFamily="2" charset="2"/>
              <a:buChar char="q"/>
            </a:pPr>
            <a:r>
              <a:rPr lang="en-US" sz="2200" b="1" dirty="0">
                <a:solidFill>
                  <a:srgbClr val="00B050"/>
                </a:solidFill>
                <a:latin typeface="Corbel" panose="020B0503020204020204" pitchFamily="34" charset="0"/>
              </a:rPr>
              <a:t>Linear cyclic systolic array-based accelerator</a:t>
            </a:r>
          </a:p>
          <a:p>
            <a:pPr marL="342900" indent="-342900">
              <a:lnSpc>
                <a:spcPct val="110000"/>
              </a:lnSpc>
              <a:spcAft>
                <a:spcPts val="600"/>
              </a:spcAft>
              <a:buClr>
                <a:srgbClr val="0070C0"/>
              </a:buClr>
              <a:buFont typeface="Wingdings" pitchFamily="2" charset="2"/>
              <a:buChar char="q"/>
            </a:pPr>
            <a:r>
              <a:rPr lang="en-US" sz="2200" dirty="0">
                <a:latin typeface="Corbel" panose="020B0503020204020204" pitchFamily="34" charset="0"/>
              </a:rPr>
              <a:t>Based on the GenASM hardware design*</a:t>
            </a:r>
          </a:p>
          <a:p>
            <a:pPr marL="342900" indent="-342900">
              <a:lnSpc>
                <a:spcPct val="110000"/>
              </a:lnSpc>
              <a:spcAft>
                <a:spcPts val="600"/>
              </a:spcAft>
              <a:buClr>
                <a:srgbClr val="0070C0"/>
              </a:buClr>
              <a:buFont typeface="Wingdings" pitchFamily="2" charset="2"/>
              <a:buChar char="q"/>
            </a:pPr>
            <a:r>
              <a:rPr lang="en-US" sz="2200" dirty="0">
                <a:latin typeface="Corbel" panose="020B0503020204020204" pitchFamily="34" charset="0"/>
              </a:rPr>
              <a:t>Incorporates </a:t>
            </a:r>
            <a:r>
              <a:rPr lang="en-US" sz="2200" b="1" i="1" dirty="0">
                <a:solidFill>
                  <a:srgbClr val="8FC56D"/>
                </a:solidFill>
                <a:latin typeface="Corbel" panose="020B0503020204020204" pitchFamily="34" charset="0"/>
              </a:rPr>
              <a:t>hop queue registers </a:t>
            </a:r>
            <a:r>
              <a:rPr lang="en-US" sz="2200" dirty="0">
                <a:latin typeface="Corbel" panose="020B0503020204020204" pitchFamily="34" charset="0"/>
              </a:rPr>
              <a:t>to feed the bitvectors of               non-neighboring characters/nodes (i.e., </a:t>
            </a:r>
            <a:r>
              <a:rPr lang="en-US" sz="2200" i="1" dirty="0">
                <a:latin typeface="Corbel" panose="020B0503020204020204" pitchFamily="34" charset="0"/>
              </a:rPr>
              <a:t>hops</a:t>
            </a:r>
            <a:r>
              <a:rPr lang="en-US" sz="2200" dirty="0">
                <a:latin typeface="Corbel" panose="020B0503020204020204" pitchFamily="34" charset="0"/>
              </a:rPr>
              <a:t>)</a:t>
            </a:r>
          </a:p>
        </p:txBody>
      </p:sp>
      <p:sp>
        <p:nvSpPr>
          <p:cNvPr id="80" name="Google Shape;4998;p43">
            <a:extLst>
              <a:ext uri="{FF2B5EF4-FFF2-40B4-BE49-F238E27FC236}">
                <a16:creationId xmlns:a16="http://schemas.microsoft.com/office/drawing/2014/main" id="{28A5A6F7-FD77-A52A-D0DA-CB48DD434F03}"/>
              </a:ext>
            </a:extLst>
          </p:cNvPr>
          <p:cNvSpPr/>
          <p:nvPr/>
        </p:nvSpPr>
        <p:spPr>
          <a:xfrm>
            <a:off x="2704836" y="3041383"/>
            <a:ext cx="1025539" cy="512506"/>
          </a:xfrm>
          <a:prstGeom prst="roundRect">
            <a:avLst>
              <a:gd name="adj" fmla="val 6354"/>
            </a:avLst>
          </a:prstGeom>
          <a:solidFill>
            <a:srgbClr val="D0CECE"/>
          </a:solidFill>
          <a:ln w="12700" cap="flat" cmpd="sng">
            <a:solidFill>
              <a:srgbClr val="000000"/>
            </a:solidFill>
            <a:prstDash val="solid"/>
            <a:round/>
            <a:headEnd type="none" w="sm" len="sm"/>
            <a:tailEnd type="none" w="sm" len="sm"/>
          </a:ln>
        </p:spPr>
        <p:txBody>
          <a:bodyPr spcFirstLastPara="1" wrap="square" lIns="0" tIns="36000" rIns="0" bIns="360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090" b="1" i="0" u="none" strike="noStrike" kern="0" cap="none" spc="0" normalizeH="0" baseline="0" noProof="0" dirty="0">
                <a:ln>
                  <a:noFill/>
                </a:ln>
                <a:solidFill>
                  <a:srgbClr val="222A35"/>
                </a:solidFill>
                <a:effectLst/>
                <a:uLnTx/>
                <a:uFillTx/>
                <a:ea typeface="Corbel"/>
                <a:cs typeface="Corbel"/>
                <a:sym typeface="Corbel"/>
              </a:rPr>
              <a:t>Bitvector </a:t>
            </a:r>
            <a:r>
              <a:rPr kumimoji="0" lang="en-US" sz="1090" b="1" i="0" u="none" strike="noStrike" kern="0" cap="none" spc="0" normalizeH="0" baseline="0" noProof="0" dirty="0" err="1">
                <a:ln>
                  <a:noFill/>
                </a:ln>
                <a:solidFill>
                  <a:srgbClr val="222A35"/>
                </a:solidFill>
                <a:effectLst/>
                <a:uLnTx/>
                <a:uFillTx/>
                <a:ea typeface="Corbel"/>
                <a:cs typeface="Corbel"/>
                <a:sym typeface="Corbel"/>
              </a:rPr>
              <a:t>Scratchpad</a:t>
            </a:r>
            <a:r>
              <a:rPr kumimoji="0" lang="en-US" sz="1090" b="1" i="0" u="none" strike="noStrike" kern="0" cap="none" spc="0" normalizeH="0" baseline="-25000" noProof="0" dirty="0" err="1">
                <a:ln>
                  <a:noFill/>
                </a:ln>
                <a:solidFill>
                  <a:srgbClr val="222A35"/>
                </a:solidFill>
                <a:effectLst/>
                <a:uLnTx/>
                <a:uFillTx/>
                <a:ea typeface="Corbel"/>
                <a:cs typeface="Corbel"/>
                <a:sym typeface="Corbel"/>
              </a:rPr>
              <a:t>x</a:t>
            </a:r>
            <a:endParaRPr kumimoji="0" sz="1090" b="1" i="0" u="none" strike="noStrike" kern="0" cap="none" spc="0" normalizeH="0" baseline="-25000" noProof="0" dirty="0">
              <a:ln>
                <a:noFill/>
              </a:ln>
              <a:solidFill>
                <a:srgbClr val="222A35"/>
              </a:solidFill>
              <a:effectLst/>
              <a:uLnTx/>
              <a:uFillTx/>
              <a:ea typeface="Corbel"/>
              <a:cs typeface="Corbel"/>
              <a:sym typeface="Corbel"/>
            </a:endParaRPr>
          </a:p>
        </p:txBody>
      </p:sp>
      <p:sp>
        <p:nvSpPr>
          <p:cNvPr id="81" name="Google Shape;4999;p43">
            <a:extLst>
              <a:ext uri="{FF2B5EF4-FFF2-40B4-BE49-F238E27FC236}">
                <a16:creationId xmlns:a16="http://schemas.microsoft.com/office/drawing/2014/main" id="{6E916C40-2896-9FA5-F96B-0C485A4FBEBE}"/>
              </a:ext>
            </a:extLst>
          </p:cNvPr>
          <p:cNvSpPr/>
          <p:nvPr/>
        </p:nvSpPr>
        <p:spPr>
          <a:xfrm>
            <a:off x="2704837" y="4244844"/>
            <a:ext cx="1025538" cy="1513539"/>
          </a:xfrm>
          <a:prstGeom prst="rect">
            <a:avLst/>
          </a:prstGeom>
          <a:solidFill>
            <a:srgbClr val="70AD47">
              <a:lumMod val="60000"/>
              <a:lumOff val="40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FFFFFF"/>
              </a:solidFill>
              <a:effectLst/>
              <a:uLnTx/>
              <a:uFillTx/>
              <a:ea typeface="Corbel"/>
              <a:cs typeface="Corbel"/>
              <a:sym typeface="Corbel"/>
            </a:endParaRPr>
          </a:p>
        </p:txBody>
      </p:sp>
      <p:cxnSp>
        <p:nvCxnSpPr>
          <p:cNvPr id="82" name="Google Shape;5000;p43">
            <a:extLst>
              <a:ext uri="{FF2B5EF4-FFF2-40B4-BE49-F238E27FC236}">
                <a16:creationId xmlns:a16="http://schemas.microsoft.com/office/drawing/2014/main" id="{AF7D3C86-D780-5FCE-054F-831BF5263A1D}"/>
              </a:ext>
            </a:extLst>
          </p:cNvPr>
          <p:cNvCxnSpPr/>
          <p:nvPr/>
        </p:nvCxnSpPr>
        <p:spPr>
          <a:xfrm>
            <a:off x="2491581" y="4547485"/>
            <a:ext cx="212384" cy="0"/>
          </a:xfrm>
          <a:prstGeom prst="straightConnector1">
            <a:avLst/>
          </a:prstGeom>
          <a:noFill/>
          <a:ln w="12700" cap="flat" cmpd="sng">
            <a:solidFill>
              <a:srgbClr val="7030A0"/>
            </a:solidFill>
            <a:prstDash val="solid"/>
            <a:miter lim="800000"/>
            <a:headEnd type="none" w="sm" len="sm"/>
            <a:tailEnd type="triangle" w="med" len="med"/>
          </a:ln>
        </p:spPr>
      </p:cxnSp>
      <p:cxnSp>
        <p:nvCxnSpPr>
          <p:cNvPr id="83" name="Google Shape;5001;p43">
            <a:extLst>
              <a:ext uri="{FF2B5EF4-FFF2-40B4-BE49-F238E27FC236}">
                <a16:creationId xmlns:a16="http://schemas.microsoft.com/office/drawing/2014/main" id="{F2BF5E4D-B3DE-8736-0A47-A2CD67AF0A0D}"/>
              </a:ext>
            </a:extLst>
          </p:cNvPr>
          <p:cNvCxnSpPr/>
          <p:nvPr/>
        </p:nvCxnSpPr>
        <p:spPr>
          <a:xfrm rot="10800000" flipH="1">
            <a:off x="2481729" y="4876395"/>
            <a:ext cx="221457" cy="5051"/>
          </a:xfrm>
          <a:prstGeom prst="straightConnector1">
            <a:avLst/>
          </a:prstGeom>
          <a:noFill/>
          <a:ln w="12700" cap="flat" cmpd="sng">
            <a:solidFill>
              <a:srgbClr val="000000"/>
            </a:solidFill>
            <a:prstDash val="solid"/>
            <a:miter lim="800000"/>
            <a:headEnd type="none" w="sm" len="sm"/>
            <a:tailEnd type="triangle" w="med" len="med"/>
          </a:ln>
        </p:spPr>
      </p:cxnSp>
      <p:sp>
        <p:nvSpPr>
          <p:cNvPr id="84" name="Google Shape;5002;p43">
            <a:extLst>
              <a:ext uri="{FF2B5EF4-FFF2-40B4-BE49-F238E27FC236}">
                <a16:creationId xmlns:a16="http://schemas.microsoft.com/office/drawing/2014/main" id="{F12EBA4F-BEB8-AD70-0670-ED96D4E1CAFF}"/>
              </a:ext>
            </a:extLst>
          </p:cNvPr>
          <p:cNvSpPr/>
          <p:nvPr/>
        </p:nvSpPr>
        <p:spPr>
          <a:xfrm>
            <a:off x="3117693" y="4403485"/>
            <a:ext cx="200025" cy="288000"/>
          </a:xfrm>
          <a:prstGeom prst="roundRect">
            <a:avLst>
              <a:gd name="adj" fmla="val 12004"/>
            </a:avLst>
          </a:prstGeom>
          <a:solidFill>
            <a:srgbClr val="E7E6E6"/>
          </a:solidFill>
          <a:ln w="127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ea typeface="Corbel"/>
                <a:cs typeface="Corbel"/>
                <a:sym typeface="Corbel"/>
              </a:rPr>
              <a:t>PC</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5" name="Google Shape;5003;p43">
            <a:extLst>
              <a:ext uri="{FF2B5EF4-FFF2-40B4-BE49-F238E27FC236}">
                <a16:creationId xmlns:a16="http://schemas.microsoft.com/office/drawing/2014/main" id="{DBD983DD-FB89-E99E-6A0D-5AA4D217524F}"/>
              </a:ext>
            </a:extLst>
          </p:cNvPr>
          <p:cNvSpPr/>
          <p:nvPr/>
        </p:nvSpPr>
        <p:spPr>
          <a:xfrm>
            <a:off x="3287409" y="4776888"/>
            <a:ext cx="187562" cy="318429"/>
          </a:xfrm>
          <a:prstGeom prst="rect">
            <a:avLst/>
          </a:prstGeom>
          <a:solidFill>
            <a:srgbClr val="F2F2F2"/>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buClr>
                <a:srgbClr val="000000"/>
              </a:buClr>
              <a:buFont typeface="Arial"/>
              <a:buNone/>
            </a:pPr>
            <a:endParaRPr sz="1100" kern="0">
              <a:solidFill>
                <a:srgbClr val="FFFFFF"/>
              </a:solidFill>
              <a:ea typeface="Corbel"/>
              <a:cs typeface="Corbel"/>
              <a:sym typeface="Corbel"/>
            </a:endParaRPr>
          </a:p>
        </p:txBody>
      </p:sp>
      <p:sp>
        <p:nvSpPr>
          <p:cNvPr id="86" name="Google Shape;5004;p43">
            <a:extLst>
              <a:ext uri="{FF2B5EF4-FFF2-40B4-BE49-F238E27FC236}">
                <a16:creationId xmlns:a16="http://schemas.microsoft.com/office/drawing/2014/main" id="{4463D3B6-1107-9622-0F78-EC0382C4CE06}"/>
              </a:ext>
            </a:extLst>
          </p:cNvPr>
          <p:cNvSpPr/>
          <p:nvPr/>
        </p:nvSpPr>
        <p:spPr>
          <a:xfrm rot="5400000">
            <a:off x="3272274" y="5000019"/>
            <a:ext cx="73938" cy="43669"/>
          </a:xfrm>
          <a:prstGeom prst="triangle">
            <a:avLst>
              <a:gd name="adj" fmla="val 50000"/>
            </a:avLst>
          </a:prstGeom>
          <a:solidFill>
            <a:srgbClr val="F2F2F2"/>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buClr>
                <a:srgbClr val="000000"/>
              </a:buClr>
              <a:buFont typeface="Arial"/>
              <a:buNone/>
            </a:pPr>
            <a:endParaRPr sz="1100" kern="0">
              <a:solidFill>
                <a:srgbClr val="FFFFFF"/>
              </a:solidFill>
              <a:ea typeface="Corbel"/>
              <a:cs typeface="Corbel"/>
              <a:sym typeface="Corbel"/>
            </a:endParaRPr>
          </a:p>
        </p:txBody>
      </p:sp>
      <p:cxnSp>
        <p:nvCxnSpPr>
          <p:cNvPr id="87" name="Google Shape;5005;p43">
            <a:extLst>
              <a:ext uri="{FF2B5EF4-FFF2-40B4-BE49-F238E27FC236}">
                <a16:creationId xmlns:a16="http://schemas.microsoft.com/office/drawing/2014/main" id="{BFB02894-0255-F7AC-8612-A47A01C53FCD}"/>
              </a:ext>
            </a:extLst>
          </p:cNvPr>
          <p:cNvCxnSpPr/>
          <p:nvPr/>
        </p:nvCxnSpPr>
        <p:spPr>
          <a:xfrm>
            <a:off x="2714975" y="4876934"/>
            <a:ext cx="568800" cy="0"/>
          </a:xfrm>
          <a:prstGeom prst="straightConnector1">
            <a:avLst/>
          </a:prstGeom>
          <a:noFill/>
          <a:ln w="12700" cap="flat" cmpd="sng">
            <a:solidFill>
              <a:srgbClr val="000000"/>
            </a:solidFill>
            <a:prstDash val="solid"/>
            <a:miter lim="800000"/>
            <a:headEnd type="none" w="sm" len="sm"/>
            <a:tailEnd type="triangle" w="sm" len="sm"/>
          </a:ln>
        </p:spPr>
      </p:cxnSp>
      <p:cxnSp>
        <p:nvCxnSpPr>
          <p:cNvPr id="88" name="Google Shape;5006;p43">
            <a:extLst>
              <a:ext uri="{FF2B5EF4-FFF2-40B4-BE49-F238E27FC236}">
                <a16:creationId xmlns:a16="http://schemas.microsoft.com/office/drawing/2014/main" id="{15D9E9A5-8392-867E-B1BC-A9CC5C0846F9}"/>
              </a:ext>
            </a:extLst>
          </p:cNvPr>
          <p:cNvCxnSpPr/>
          <p:nvPr/>
        </p:nvCxnSpPr>
        <p:spPr>
          <a:xfrm>
            <a:off x="3480547" y="4876670"/>
            <a:ext cx="244800" cy="0"/>
          </a:xfrm>
          <a:prstGeom prst="straightConnector1">
            <a:avLst/>
          </a:prstGeom>
          <a:noFill/>
          <a:ln w="12700" cap="flat" cmpd="sng">
            <a:solidFill>
              <a:srgbClr val="000000"/>
            </a:solidFill>
            <a:prstDash val="solid"/>
            <a:miter lim="800000"/>
            <a:headEnd type="none" w="sm" len="sm"/>
            <a:tailEnd type="triangle" w="sm" len="sm"/>
          </a:ln>
        </p:spPr>
      </p:cxnSp>
      <p:sp>
        <p:nvSpPr>
          <p:cNvPr id="89" name="Google Shape;5007;p43">
            <a:extLst>
              <a:ext uri="{FF2B5EF4-FFF2-40B4-BE49-F238E27FC236}">
                <a16:creationId xmlns:a16="http://schemas.microsoft.com/office/drawing/2014/main" id="{E5CACCF6-0421-B9CF-6C6B-CB912B61DBF3}"/>
              </a:ext>
            </a:extLst>
          </p:cNvPr>
          <p:cNvSpPr txBox="1"/>
          <p:nvPr/>
        </p:nvSpPr>
        <p:spPr>
          <a:xfrm>
            <a:off x="2640842" y="5516744"/>
            <a:ext cx="430956" cy="261610"/>
          </a:xfrm>
          <a:prstGeom prst="rect">
            <a:avLst/>
          </a:prstGeom>
          <a:noFill/>
          <a:ln>
            <a:noFill/>
          </a:ln>
        </p:spPr>
        <p:txBody>
          <a:bodyPr spcFirstLastPara="1" wrap="square" lIns="91425" tIns="45700" rIns="91425" bIns="45700" anchor="t" anchorCtr="0">
            <a:spAutoFit/>
          </a:bodyPr>
          <a:lstStyle/>
          <a:p>
            <a:pPr defTabSz="914400">
              <a:buClr>
                <a:srgbClr val="000000"/>
              </a:buClr>
              <a:buFont typeface="Arial"/>
              <a:buNone/>
            </a:pPr>
            <a:r>
              <a:rPr lang="en-US" sz="1100" b="1" kern="0">
                <a:solidFill>
                  <a:srgbClr val="000000"/>
                </a:solidFill>
                <a:ea typeface="Corbel"/>
                <a:cs typeface="Corbel"/>
                <a:sym typeface="Corbel"/>
              </a:rPr>
              <a:t>PE</a:t>
            </a:r>
            <a:r>
              <a:rPr lang="en-US" sz="1100" b="1" kern="0" baseline="-25000">
                <a:solidFill>
                  <a:srgbClr val="000000"/>
                </a:solidFill>
                <a:ea typeface="Corbel"/>
                <a:cs typeface="Corbel"/>
                <a:sym typeface="Corbel"/>
              </a:rPr>
              <a:t>x</a:t>
            </a:r>
            <a:endParaRPr sz="1100" b="1" kern="0" baseline="-25000">
              <a:solidFill>
                <a:srgbClr val="000000"/>
              </a:solidFill>
              <a:ea typeface="Corbel"/>
              <a:cs typeface="Corbel"/>
              <a:sym typeface="Corbel"/>
            </a:endParaRPr>
          </a:p>
        </p:txBody>
      </p:sp>
      <p:cxnSp>
        <p:nvCxnSpPr>
          <p:cNvPr id="90" name="Google Shape;5008;p43">
            <a:extLst>
              <a:ext uri="{FF2B5EF4-FFF2-40B4-BE49-F238E27FC236}">
                <a16:creationId xmlns:a16="http://schemas.microsoft.com/office/drawing/2014/main" id="{91A0C748-838B-A0AC-2155-D074D1692E86}"/>
              </a:ext>
            </a:extLst>
          </p:cNvPr>
          <p:cNvCxnSpPr/>
          <p:nvPr/>
        </p:nvCxnSpPr>
        <p:spPr>
          <a:xfrm rot="10800000">
            <a:off x="3210617" y="4691485"/>
            <a:ext cx="0" cy="180000"/>
          </a:xfrm>
          <a:prstGeom prst="straightConnector1">
            <a:avLst/>
          </a:prstGeom>
          <a:noFill/>
          <a:ln w="12700" cap="flat" cmpd="sng">
            <a:solidFill>
              <a:srgbClr val="000000"/>
            </a:solidFill>
            <a:prstDash val="solid"/>
            <a:miter lim="800000"/>
            <a:headEnd type="none" w="sm" len="sm"/>
            <a:tailEnd type="triangle" w="sm" len="sm"/>
          </a:ln>
        </p:spPr>
      </p:cxnSp>
      <p:cxnSp>
        <p:nvCxnSpPr>
          <p:cNvPr id="91" name="Google Shape;5009;p43">
            <a:extLst>
              <a:ext uri="{FF2B5EF4-FFF2-40B4-BE49-F238E27FC236}">
                <a16:creationId xmlns:a16="http://schemas.microsoft.com/office/drawing/2014/main" id="{713EF047-6D20-2ED8-042F-329F5BE266E5}"/>
              </a:ext>
            </a:extLst>
          </p:cNvPr>
          <p:cNvCxnSpPr/>
          <p:nvPr/>
        </p:nvCxnSpPr>
        <p:spPr>
          <a:xfrm>
            <a:off x="3316964" y="4544982"/>
            <a:ext cx="413412" cy="0"/>
          </a:xfrm>
          <a:prstGeom prst="straightConnector1">
            <a:avLst/>
          </a:prstGeom>
          <a:noFill/>
          <a:ln w="12700" cap="flat" cmpd="sng">
            <a:solidFill>
              <a:srgbClr val="7030A0"/>
            </a:solidFill>
            <a:prstDash val="solid"/>
            <a:miter lim="800000"/>
            <a:headEnd type="none" w="sm" len="sm"/>
            <a:tailEnd type="triangle" w="sm" len="sm"/>
          </a:ln>
        </p:spPr>
      </p:cxnSp>
      <p:cxnSp>
        <p:nvCxnSpPr>
          <p:cNvPr id="92" name="Google Shape;5010;p43">
            <a:extLst>
              <a:ext uri="{FF2B5EF4-FFF2-40B4-BE49-F238E27FC236}">
                <a16:creationId xmlns:a16="http://schemas.microsoft.com/office/drawing/2014/main" id="{662FF1FB-AF3E-85F1-D51B-7EA8D019319A}"/>
              </a:ext>
            </a:extLst>
          </p:cNvPr>
          <p:cNvCxnSpPr>
            <a:cxnSpLocks/>
            <a:stCxn id="84" idx="0"/>
            <a:endCxn id="100" idx="1"/>
          </p:cNvCxnSpPr>
          <p:nvPr/>
        </p:nvCxnSpPr>
        <p:spPr>
          <a:xfrm rot="10800000" flipH="1">
            <a:off x="3217706" y="3903385"/>
            <a:ext cx="838500" cy="500100"/>
          </a:xfrm>
          <a:prstGeom prst="straightConnector1">
            <a:avLst/>
          </a:prstGeom>
          <a:noFill/>
          <a:ln w="12700" cap="flat" cmpd="sng">
            <a:solidFill>
              <a:srgbClr val="0070C0"/>
            </a:solidFill>
            <a:prstDash val="solid"/>
            <a:miter lim="800000"/>
            <a:headEnd type="none" w="sm" len="sm"/>
            <a:tailEnd type="triangle" w="med" len="med"/>
          </a:ln>
        </p:spPr>
      </p:cxnSp>
      <p:cxnSp>
        <p:nvCxnSpPr>
          <p:cNvPr id="93" name="Google Shape;5012;p43">
            <a:extLst>
              <a:ext uri="{FF2B5EF4-FFF2-40B4-BE49-F238E27FC236}">
                <a16:creationId xmlns:a16="http://schemas.microsoft.com/office/drawing/2014/main" id="{06D2C940-559E-3B05-2AEB-2AA2FC90A8E4}"/>
              </a:ext>
            </a:extLst>
          </p:cNvPr>
          <p:cNvCxnSpPr/>
          <p:nvPr/>
        </p:nvCxnSpPr>
        <p:spPr>
          <a:xfrm rot="10800000" flipH="1">
            <a:off x="2478095" y="5363397"/>
            <a:ext cx="221457" cy="5051"/>
          </a:xfrm>
          <a:prstGeom prst="straightConnector1">
            <a:avLst/>
          </a:prstGeom>
          <a:noFill/>
          <a:ln w="12700" cap="flat" cmpd="sng">
            <a:solidFill>
              <a:srgbClr val="000000"/>
            </a:solidFill>
            <a:prstDash val="solid"/>
            <a:miter lim="800000"/>
            <a:headEnd type="none" w="sm" len="sm"/>
            <a:tailEnd type="triangle" w="med" len="med"/>
          </a:ln>
        </p:spPr>
      </p:cxnSp>
      <p:sp>
        <p:nvSpPr>
          <p:cNvPr id="94" name="Google Shape;5013;p43">
            <a:extLst>
              <a:ext uri="{FF2B5EF4-FFF2-40B4-BE49-F238E27FC236}">
                <a16:creationId xmlns:a16="http://schemas.microsoft.com/office/drawing/2014/main" id="{A0EED280-49FD-CD19-E96D-1F412ACAAC30}"/>
              </a:ext>
            </a:extLst>
          </p:cNvPr>
          <p:cNvSpPr/>
          <p:nvPr/>
        </p:nvSpPr>
        <p:spPr>
          <a:xfrm>
            <a:off x="3283775" y="5263890"/>
            <a:ext cx="187562" cy="318429"/>
          </a:xfrm>
          <a:prstGeom prst="rect">
            <a:avLst/>
          </a:prstGeom>
          <a:solidFill>
            <a:srgbClr val="F2F2F2"/>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buClr>
                <a:srgbClr val="000000"/>
              </a:buClr>
              <a:buFont typeface="Arial"/>
              <a:buNone/>
            </a:pPr>
            <a:endParaRPr sz="1100" kern="0">
              <a:solidFill>
                <a:srgbClr val="FFFFFF"/>
              </a:solidFill>
              <a:ea typeface="Corbel"/>
              <a:cs typeface="Corbel"/>
              <a:sym typeface="Corbel"/>
            </a:endParaRPr>
          </a:p>
        </p:txBody>
      </p:sp>
      <p:sp>
        <p:nvSpPr>
          <p:cNvPr id="95" name="Google Shape;5014;p43">
            <a:extLst>
              <a:ext uri="{FF2B5EF4-FFF2-40B4-BE49-F238E27FC236}">
                <a16:creationId xmlns:a16="http://schemas.microsoft.com/office/drawing/2014/main" id="{2578C6E1-2667-932D-7BC3-523EC0EB050E}"/>
              </a:ext>
            </a:extLst>
          </p:cNvPr>
          <p:cNvSpPr/>
          <p:nvPr/>
        </p:nvSpPr>
        <p:spPr>
          <a:xfrm rot="5400000">
            <a:off x="3268638" y="5487021"/>
            <a:ext cx="73938" cy="43669"/>
          </a:xfrm>
          <a:prstGeom prst="triangle">
            <a:avLst>
              <a:gd name="adj" fmla="val 50000"/>
            </a:avLst>
          </a:prstGeom>
          <a:solidFill>
            <a:srgbClr val="F2F2F2"/>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buClr>
                <a:srgbClr val="000000"/>
              </a:buClr>
              <a:buFont typeface="Arial"/>
              <a:buNone/>
            </a:pPr>
            <a:endParaRPr sz="1100" kern="0">
              <a:solidFill>
                <a:srgbClr val="FFFFFF"/>
              </a:solidFill>
              <a:ea typeface="Corbel"/>
              <a:cs typeface="Corbel"/>
              <a:sym typeface="Corbel"/>
            </a:endParaRPr>
          </a:p>
        </p:txBody>
      </p:sp>
      <p:cxnSp>
        <p:nvCxnSpPr>
          <p:cNvPr id="96" name="Google Shape;5015;p43">
            <a:extLst>
              <a:ext uri="{FF2B5EF4-FFF2-40B4-BE49-F238E27FC236}">
                <a16:creationId xmlns:a16="http://schemas.microsoft.com/office/drawing/2014/main" id="{C20E00A0-3892-5688-16C9-C9881D92849D}"/>
              </a:ext>
            </a:extLst>
          </p:cNvPr>
          <p:cNvCxnSpPr/>
          <p:nvPr/>
        </p:nvCxnSpPr>
        <p:spPr>
          <a:xfrm>
            <a:off x="2711339" y="5363936"/>
            <a:ext cx="568800" cy="0"/>
          </a:xfrm>
          <a:prstGeom prst="straightConnector1">
            <a:avLst/>
          </a:prstGeom>
          <a:noFill/>
          <a:ln w="12700" cap="flat" cmpd="sng">
            <a:solidFill>
              <a:srgbClr val="000000"/>
            </a:solidFill>
            <a:prstDash val="solid"/>
            <a:miter lim="800000"/>
            <a:headEnd type="none" w="sm" len="sm"/>
            <a:tailEnd type="triangle" w="sm" len="sm"/>
          </a:ln>
        </p:spPr>
      </p:cxnSp>
      <p:cxnSp>
        <p:nvCxnSpPr>
          <p:cNvPr id="97" name="Google Shape;5016;p43">
            <a:extLst>
              <a:ext uri="{FF2B5EF4-FFF2-40B4-BE49-F238E27FC236}">
                <a16:creationId xmlns:a16="http://schemas.microsoft.com/office/drawing/2014/main" id="{E4CB83D5-457E-57D5-95B4-F78ED4C78351}"/>
              </a:ext>
            </a:extLst>
          </p:cNvPr>
          <p:cNvCxnSpPr/>
          <p:nvPr/>
        </p:nvCxnSpPr>
        <p:spPr>
          <a:xfrm>
            <a:off x="3476912" y="5363672"/>
            <a:ext cx="244800" cy="0"/>
          </a:xfrm>
          <a:prstGeom prst="straightConnector1">
            <a:avLst/>
          </a:prstGeom>
          <a:noFill/>
          <a:ln w="12700" cap="flat" cmpd="sng">
            <a:solidFill>
              <a:srgbClr val="000000"/>
            </a:solidFill>
            <a:prstDash val="solid"/>
            <a:miter lim="800000"/>
            <a:headEnd type="none" w="sm" len="sm"/>
            <a:tailEnd type="triangle" w="sm" len="sm"/>
          </a:ln>
        </p:spPr>
      </p:cxnSp>
      <p:cxnSp>
        <p:nvCxnSpPr>
          <p:cNvPr id="98" name="Google Shape;5017;p43">
            <a:extLst>
              <a:ext uri="{FF2B5EF4-FFF2-40B4-BE49-F238E27FC236}">
                <a16:creationId xmlns:a16="http://schemas.microsoft.com/office/drawing/2014/main" id="{3F95D6DE-D285-C30D-CB57-680EB046CF1E}"/>
              </a:ext>
            </a:extLst>
          </p:cNvPr>
          <p:cNvCxnSpPr/>
          <p:nvPr/>
        </p:nvCxnSpPr>
        <p:spPr>
          <a:xfrm rot="10800000">
            <a:off x="3160629" y="4691485"/>
            <a:ext cx="0" cy="667002"/>
          </a:xfrm>
          <a:prstGeom prst="straightConnector1">
            <a:avLst/>
          </a:prstGeom>
          <a:noFill/>
          <a:ln w="12700" cap="flat" cmpd="sng">
            <a:solidFill>
              <a:srgbClr val="000000"/>
            </a:solidFill>
            <a:prstDash val="solid"/>
            <a:miter lim="800000"/>
            <a:headEnd type="none" w="sm" len="sm"/>
            <a:tailEnd type="triangle" w="sm" len="sm"/>
          </a:ln>
        </p:spPr>
      </p:cxnSp>
      <p:cxnSp>
        <p:nvCxnSpPr>
          <p:cNvPr id="99" name="Google Shape;5018;p43">
            <a:extLst>
              <a:ext uri="{FF2B5EF4-FFF2-40B4-BE49-F238E27FC236}">
                <a16:creationId xmlns:a16="http://schemas.microsoft.com/office/drawing/2014/main" id="{E27BAC0F-BD41-DACF-8A88-F3263D986DE8}"/>
              </a:ext>
            </a:extLst>
          </p:cNvPr>
          <p:cNvCxnSpPr>
            <a:cxnSpLocks/>
            <a:endCxn id="84" idx="1"/>
          </p:cNvCxnSpPr>
          <p:nvPr/>
        </p:nvCxnSpPr>
        <p:spPr>
          <a:xfrm>
            <a:off x="2711193" y="4547485"/>
            <a:ext cx="406500" cy="0"/>
          </a:xfrm>
          <a:prstGeom prst="straightConnector1">
            <a:avLst/>
          </a:prstGeom>
          <a:noFill/>
          <a:ln w="12700" cap="flat" cmpd="sng">
            <a:solidFill>
              <a:srgbClr val="7030A0"/>
            </a:solidFill>
            <a:prstDash val="solid"/>
            <a:miter lim="800000"/>
            <a:headEnd type="none" w="sm" len="sm"/>
            <a:tailEnd type="triangle" w="sm" len="sm"/>
          </a:ln>
        </p:spPr>
      </p:cxnSp>
      <p:sp>
        <p:nvSpPr>
          <p:cNvPr id="100" name="Google Shape;5011;p43">
            <a:extLst>
              <a:ext uri="{FF2B5EF4-FFF2-40B4-BE49-F238E27FC236}">
                <a16:creationId xmlns:a16="http://schemas.microsoft.com/office/drawing/2014/main" id="{C209A427-F1F1-C812-FD21-C1594F24A568}"/>
              </a:ext>
            </a:extLst>
          </p:cNvPr>
          <p:cNvSpPr/>
          <p:nvPr/>
        </p:nvSpPr>
        <p:spPr>
          <a:xfrm>
            <a:off x="4056289" y="3785072"/>
            <a:ext cx="1025539" cy="236673"/>
          </a:xfrm>
          <a:prstGeom prst="roundRect">
            <a:avLst>
              <a:gd name="adj" fmla="val 6354"/>
            </a:avLst>
          </a:prstGeom>
          <a:solidFill>
            <a:srgbClr val="70AD47">
              <a:lumMod val="20000"/>
              <a:lumOff val="80000"/>
            </a:srgbClr>
          </a:solidFill>
          <a:ln w="12700" cap="flat" cmpd="sng">
            <a:solidFill>
              <a:srgbClr val="000000"/>
            </a:solidFill>
            <a:prstDash val="solid"/>
            <a:round/>
            <a:headEnd type="none" w="sm" len="sm"/>
            <a:tailEnd type="none" w="sm" len="sm"/>
          </a:ln>
        </p:spPr>
        <p:txBody>
          <a:bodyPr spcFirstLastPara="1" wrap="square" lIns="0" tIns="36000" rIns="0" bIns="360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090" b="1" i="0" u="none" strike="noStrike" kern="0" cap="none" spc="0" normalizeH="0" baseline="-25000" noProof="0">
              <a:ln>
                <a:noFill/>
              </a:ln>
              <a:solidFill>
                <a:srgbClr val="222A35"/>
              </a:solidFill>
              <a:effectLst/>
              <a:uLnTx/>
              <a:uFillTx/>
              <a:ea typeface="Corbel"/>
              <a:cs typeface="Corbel"/>
              <a:sym typeface="Corbel"/>
            </a:endParaRPr>
          </a:p>
        </p:txBody>
      </p:sp>
      <p:cxnSp>
        <p:nvCxnSpPr>
          <p:cNvPr id="101" name="Google Shape;5019;p43">
            <a:extLst>
              <a:ext uri="{FF2B5EF4-FFF2-40B4-BE49-F238E27FC236}">
                <a16:creationId xmlns:a16="http://schemas.microsoft.com/office/drawing/2014/main" id="{80EFC012-4956-61D3-28D9-2B7E3247A22F}"/>
              </a:ext>
            </a:extLst>
          </p:cNvPr>
          <p:cNvCxnSpPr>
            <a:endCxn id="100" idx="2"/>
          </p:cNvCxnSpPr>
          <p:nvPr/>
        </p:nvCxnSpPr>
        <p:spPr>
          <a:xfrm>
            <a:off x="4568458" y="3785045"/>
            <a:ext cx="600" cy="236700"/>
          </a:xfrm>
          <a:prstGeom prst="straightConnector1">
            <a:avLst/>
          </a:prstGeom>
          <a:noFill/>
          <a:ln w="12700" cap="flat" cmpd="sng">
            <a:solidFill>
              <a:srgbClr val="000000"/>
            </a:solidFill>
            <a:prstDash val="dot"/>
            <a:miter lim="800000"/>
            <a:headEnd type="none" w="sm" len="sm"/>
            <a:tailEnd type="none" w="sm" len="sm"/>
          </a:ln>
        </p:spPr>
      </p:cxnSp>
      <p:cxnSp>
        <p:nvCxnSpPr>
          <p:cNvPr id="102" name="Google Shape;5020;p43">
            <a:extLst>
              <a:ext uri="{FF2B5EF4-FFF2-40B4-BE49-F238E27FC236}">
                <a16:creationId xmlns:a16="http://schemas.microsoft.com/office/drawing/2014/main" id="{9A2D56AD-11C6-94F9-0CE8-223FC10F3DD8}"/>
              </a:ext>
            </a:extLst>
          </p:cNvPr>
          <p:cNvCxnSpPr/>
          <p:nvPr/>
        </p:nvCxnSpPr>
        <p:spPr>
          <a:xfrm>
            <a:off x="4311504" y="3790521"/>
            <a:ext cx="585" cy="236673"/>
          </a:xfrm>
          <a:prstGeom prst="straightConnector1">
            <a:avLst/>
          </a:prstGeom>
          <a:noFill/>
          <a:ln w="12700" cap="flat" cmpd="sng">
            <a:solidFill>
              <a:srgbClr val="000000"/>
            </a:solidFill>
            <a:prstDash val="dot"/>
            <a:miter lim="800000"/>
            <a:headEnd type="none" w="sm" len="sm"/>
            <a:tailEnd type="none" w="sm" len="sm"/>
          </a:ln>
        </p:spPr>
      </p:cxnSp>
      <p:cxnSp>
        <p:nvCxnSpPr>
          <p:cNvPr id="103" name="Google Shape;5021;p43">
            <a:extLst>
              <a:ext uri="{FF2B5EF4-FFF2-40B4-BE49-F238E27FC236}">
                <a16:creationId xmlns:a16="http://schemas.microsoft.com/office/drawing/2014/main" id="{07B46B5B-21A6-4A19-57B4-269A528205BE}"/>
              </a:ext>
            </a:extLst>
          </p:cNvPr>
          <p:cNvCxnSpPr/>
          <p:nvPr/>
        </p:nvCxnSpPr>
        <p:spPr>
          <a:xfrm>
            <a:off x="4822204" y="3783429"/>
            <a:ext cx="585" cy="236673"/>
          </a:xfrm>
          <a:prstGeom prst="straightConnector1">
            <a:avLst/>
          </a:prstGeom>
          <a:noFill/>
          <a:ln w="12700" cap="flat" cmpd="sng">
            <a:solidFill>
              <a:srgbClr val="000000"/>
            </a:solidFill>
            <a:prstDash val="dot"/>
            <a:miter lim="800000"/>
            <a:headEnd type="none" w="sm" len="sm"/>
            <a:tailEnd type="none" w="sm" len="sm"/>
          </a:ln>
        </p:spPr>
      </p:cxnSp>
      <p:cxnSp>
        <p:nvCxnSpPr>
          <p:cNvPr id="104" name="Google Shape;5022;p43">
            <a:extLst>
              <a:ext uri="{FF2B5EF4-FFF2-40B4-BE49-F238E27FC236}">
                <a16:creationId xmlns:a16="http://schemas.microsoft.com/office/drawing/2014/main" id="{DFD14C1A-61E0-A825-A472-42BFC444E634}"/>
              </a:ext>
            </a:extLst>
          </p:cNvPr>
          <p:cNvCxnSpPr>
            <a:cxnSpLocks/>
            <a:stCxn id="84" idx="0"/>
            <a:endCxn id="80" idx="2"/>
          </p:cNvCxnSpPr>
          <p:nvPr/>
        </p:nvCxnSpPr>
        <p:spPr>
          <a:xfrm rot="10800000">
            <a:off x="3217706" y="3553885"/>
            <a:ext cx="0" cy="849600"/>
          </a:xfrm>
          <a:prstGeom prst="straightConnector1">
            <a:avLst/>
          </a:prstGeom>
          <a:noFill/>
          <a:ln w="12700" cap="flat" cmpd="sng">
            <a:solidFill>
              <a:srgbClr val="0070C0"/>
            </a:solidFill>
            <a:prstDash val="solid"/>
            <a:miter lim="800000"/>
            <a:headEnd type="none" w="sm" len="sm"/>
            <a:tailEnd type="triangle" w="med" len="med"/>
          </a:ln>
        </p:spPr>
      </p:cxnSp>
      <p:cxnSp>
        <p:nvCxnSpPr>
          <p:cNvPr id="105" name="Google Shape;5023;p43">
            <a:extLst>
              <a:ext uri="{FF2B5EF4-FFF2-40B4-BE49-F238E27FC236}">
                <a16:creationId xmlns:a16="http://schemas.microsoft.com/office/drawing/2014/main" id="{CC278183-60A7-AADC-F85E-EEF6D84D6282}"/>
              </a:ext>
            </a:extLst>
          </p:cNvPr>
          <p:cNvCxnSpPr>
            <a:stCxn id="100" idx="2"/>
          </p:cNvCxnSpPr>
          <p:nvPr/>
        </p:nvCxnSpPr>
        <p:spPr>
          <a:xfrm flipH="1">
            <a:off x="3309658" y="4021745"/>
            <a:ext cx="1259400" cy="398100"/>
          </a:xfrm>
          <a:prstGeom prst="straightConnector1">
            <a:avLst/>
          </a:prstGeom>
          <a:noFill/>
          <a:ln w="12700" cap="flat" cmpd="sng">
            <a:solidFill>
              <a:srgbClr val="548135"/>
            </a:solidFill>
            <a:prstDash val="solid"/>
            <a:miter lim="800000"/>
            <a:headEnd type="none" w="sm" len="sm"/>
            <a:tailEnd type="triangle" w="med" len="med"/>
          </a:ln>
        </p:spPr>
      </p:cxnSp>
      <p:sp>
        <p:nvSpPr>
          <p:cNvPr id="106" name="Google Shape;5024;p43">
            <a:extLst>
              <a:ext uri="{FF2B5EF4-FFF2-40B4-BE49-F238E27FC236}">
                <a16:creationId xmlns:a16="http://schemas.microsoft.com/office/drawing/2014/main" id="{FE9C70C3-6896-2825-0D5C-219889BA2EE0}"/>
              </a:ext>
            </a:extLst>
          </p:cNvPr>
          <p:cNvSpPr/>
          <p:nvPr/>
        </p:nvSpPr>
        <p:spPr>
          <a:xfrm>
            <a:off x="5420929" y="3041383"/>
            <a:ext cx="1025539" cy="512506"/>
          </a:xfrm>
          <a:prstGeom prst="roundRect">
            <a:avLst>
              <a:gd name="adj" fmla="val 6354"/>
            </a:avLst>
          </a:prstGeom>
          <a:solidFill>
            <a:srgbClr val="D0CECE"/>
          </a:solidFill>
          <a:ln w="12700" cap="flat" cmpd="sng">
            <a:solidFill>
              <a:srgbClr val="000000"/>
            </a:solidFill>
            <a:prstDash val="solid"/>
            <a:round/>
            <a:headEnd type="none" w="sm" len="sm"/>
            <a:tailEnd type="none" w="sm" len="sm"/>
          </a:ln>
        </p:spPr>
        <p:txBody>
          <a:bodyPr spcFirstLastPara="1" wrap="square" lIns="0" tIns="36000" rIns="0" bIns="360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090" b="1" i="0" u="none" strike="noStrike" kern="0" cap="none" spc="0" normalizeH="0" baseline="0" noProof="0" dirty="0">
                <a:ln>
                  <a:noFill/>
                </a:ln>
                <a:solidFill>
                  <a:srgbClr val="222A35"/>
                </a:solidFill>
                <a:effectLst/>
                <a:uLnTx/>
                <a:uFillTx/>
                <a:ea typeface="Corbel"/>
                <a:cs typeface="Corbel"/>
                <a:sym typeface="Corbel"/>
              </a:rPr>
              <a:t>Bitvector Scratchpad</a:t>
            </a:r>
            <a:r>
              <a:rPr kumimoji="0" lang="en-US" sz="1090" b="1" i="0" u="none" strike="noStrike" kern="0" cap="none" spc="0" normalizeH="0" baseline="-25000" noProof="0" dirty="0">
                <a:ln>
                  <a:noFill/>
                </a:ln>
                <a:solidFill>
                  <a:srgbClr val="222A35"/>
                </a:solidFill>
                <a:effectLst/>
                <a:uLnTx/>
                <a:uFillTx/>
                <a:ea typeface="Corbel"/>
                <a:cs typeface="Corbel"/>
                <a:sym typeface="Corbel"/>
              </a:rPr>
              <a:t>x+1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7" name="Google Shape;5025;p43">
            <a:extLst>
              <a:ext uri="{FF2B5EF4-FFF2-40B4-BE49-F238E27FC236}">
                <a16:creationId xmlns:a16="http://schemas.microsoft.com/office/drawing/2014/main" id="{9AA129A2-2A8D-7850-40A2-A92225A7DE90}"/>
              </a:ext>
            </a:extLst>
          </p:cNvPr>
          <p:cNvSpPr/>
          <p:nvPr/>
        </p:nvSpPr>
        <p:spPr>
          <a:xfrm>
            <a:off x="5420929" y="4244844"/>
            <a:ext cx="1025538" cy="1513539"/>
          </a:xfrm>
          <a:prstGeom prst="rect">
            <a:avLst/>
          </a:prstGeom>
          <a:solidFill>
            <a:srgbClr val="70AD47">
              <a:lumMod val="60000"/>
              <a:lumOff val="40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FFFFFF"/>
              </a:solidFill>
              <a:effectLst/>
              <a:uLnTx/>
              <a:uFillTx/>
              <a:ea typeface="Corbel"/>
              <a:cs typeface="Corbel"/>
              <a:sym typeface="Corbel"/>
            </a:endParaRPr>
          </a:p>
        </p:txBody>
      </p:sp>
      <p:cxnSp>
        <p:nvCxnSpPr>
          <p:cNvPr id="108" name="Google Shape;5026;p43">
            <a:extLst>
              <a:ext uri="{FF2B5EF4-FFF2-40B4-BE49-F238E27FC236}">
                <a16:creationId xmlns:a16="http://schemas.microsoft.com/office/drawing/2014/main" id="{B7ABAF5D-4085-4FF2-6FCA-67073A5D0D74}"/>
              </a:ext>
            </a:extLst>
          </p:cNvPr>
          <p:cNvCxnSpPr/>
          <p:nvPr/>
        </p:nvCxnSpPr>
        <p:spPr>
          <a:xfrm>
            <a:off x="3730375" y="4547485"/>
            <a:ext cx="1690554" cy="0"/>
          </a:xfrm>
          <a:prstGeom prst="straightConnector1">
            <a:avLst/>
          </a:prstGeom>
          <a:noFill/>
          <a:ln w="12700" cap="flat" cmpd="sng">
            <a:solidFill>
              <a:srgbClr val="7030A0"/>
            </a:solidFill>
            <a:prstDash val="solid"/>
            <a:miter lim="800000"/>
            <a:headEnd type="none" w="sm" len="sm"/>
            <a:tailEnd type="triangle" w="med" len="med"/>
          </a:ln>
        </p:spPr>
      </p:cxnSp>
      <p:cxnSp>
        <p:nvCxnSpPr>
          <p:cNvPr id="109" name="Google Shape;5027;p43">
            <a:extLst>
              <a:ext uri="{FF2B5EF4-FFF2-40B4-BE49-F238E27FC236}">
                <a16:creationId xmlns:a16="http://schemas.microsoft.com/office/drawing/2014/main" id="{D99013EB-0611-413A-05CD-A6A0D555EF2F}"/>
              </a:ext>
            </a:extLst>
          </p:cNvPr>
          <p:cNvCxnSpPr/>
          <p:nvPr/>
        </p:nvCxnSpPr>
        <p:spPr>
          <a:xfrm>
            <a:off x="3735951" y="4871485"/>
            <a:ext cx="1684978" cy="0"/>
          </a:xfrm>
          <a:prstGeom prst="straightConnector1">
            <a:avLst/>
          </a:prstGeom>
          <a:noFill/>
          <a:ln w="12700" cap="flat" cmpd="sng">
            <a:solidFill>
              <a:srgbClr val="000000"/>
            </a:solidFill>
            <a:prstDash val="solid"/>
            <a:miter lim="800000"/>
            <a:headEnd type="none" w="sm" len="sm"/>
            <a:tailEnd type="triangle" w="med" len="med"/>
          </a:ln>
        </p:spPr>
      </p:cxnSp>
      <p:sp>
        <p:nvSpPr>
          <p:cNvPr id="110" name="Google Shape;5028;p43">
            <a:extLst>
              <a:ext uri="{FF2B5EF4-FFF2-40B4-BE49-F238E27FC236}">
                <a16:creationId xmlns:a16="http://schemas.microsoft.com/office/drawing/2014/main" id="{489DB807-B77A-C48A-711F-3C10E0037C04}"/>
              </a:ext>
            </a:extLst>
          </p:cNvPr>
          <p:cNvSpPr/>
          <p:nvPr/>
        </p:nvSpPr>
        <p:spPr>
          <a:xfrm>
            <a:off x="5833786" y="4403485"/>
            <a:ext cx="200025" cy="288000"/>
          </a:xfrm>
          <a:prstGeom prst="roundRect">
            <a:avLst>
              <a:gd name="adj" fmla="val 12004"/>
            </a:avLst>
          </a:prstGeom>
          <a:solidFill>
            <a:srgbClr val="E7E6E6"/>
          </a:solidFill>
          <a:ln w="127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ea typeface="Corbel"/>
                <a:cs typeface="Corbel"/>
                <a:sym typeface="Corbel"/>
              </a:rPr>
              <a:t>PC</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5029;p43">
            <a:extLst>
              <a:ext uri="{FF2B5EF4-FFF2-40B4-BE49-F238E27FC236}">
                <a16:creationId xmlns:a16="http://schemas.microsoft.com/office/drawing/2014/main" id="{0FF8DFAB-7233-C57D-335D-E992AE881ED1}"/>
              </a:ext>
            </a:extLst>
          </p:cNvPr>
          <p:cNvSpPr/>
          <p:nvPr/>
        </p:nvSpPr>
        <p:spPr>
          <a:xfrm>
            <a:off x="6003501" y="4776888"/>
            <a:ext cx="187562" cy="318429"/>
          </a:xfrm>
          <a:prstGeom prst="rect">
            <a:avLst/>
          </a:prstGeom>
          <a:solidFill>
            <a:srgbClr val="F2F2F2"/>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buClr>
                <a:srgbClr val="000000"/>
              </a:buClr>
              <a:buFont typeface="Arial"/>
              <a:buNone/>
            </a:pPr>
            <a:endParaRPr sz="1100" kern="0">
              <a:solidFill>
                <a:srgbClr val="FFFFFF"/>
              </a:solidFill>
              <a:ea typeface="Corbel"/>
              <a:cs typeface="Corbel"/>
              <a:sym typeface="Corbel"/>
            </a:endParaRPr>
          </a:p>
        </p:txBody>
      </p:sp>
      <p:sp>
        <p:nvSpPr>
          <p:cNvPr id="112" name="Google Shape;5030;p43">
            <a:extLst>
              <a:ext uri="{FF2B5EF4-FFF2-40B4-BE49-F238E27FC236}">
                <a16:creationId xmlns:a16="http://schemas.microsoft.com/office/drawing/2014/main" id="{E1E0A116-AAA9-D19C-05E8-30FF7C200BFD}"/>
              </a:ext>
            </a:extLst>
          </p:cNvPr>
          <p:cNvSpPr/>
          <p:nvPr/>
        </p:nvSpPr>
        <p:spPr>
          <a:xfrm rot="5400000">
            <a:off x="5988367" y="5000019"/>
            <a:ext cx="73938" cy="43669"/>
          </a:xfrm>
          <a:prstGeom prst="triangle">
            <a:avLst>
              <a:gd name="adj" fmla="val 50000"/>
            </a:avLst>
          </a:prstGeom>
          <a:solidFill>
            <a:srgbClr val="F2F2F2"/>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buClr>
                <a:srgbClr val="000000"/>
              </a:buClr>
              <a:buFont typeface="Arial"/>
              <a:buNone/>
            </a:pPr>
            <a:endParaRPr sz="1100" kern="0">
              <a:solidFill>
                <a:srgbClr val="FFFFFF"/>
              </a:solidFill>
              <a:ea typeface="Corbel"/>
              <a:cs typeface="Corbel"/>
              <a:sym typeface="Corbel"/>
            </a:endParaRPr>
          </a:p>
        </p:txBody>
      </p:sp>
      <p:cxnSp>
        <p:nvCxnSpPr>
          <p:cNvPr id="113" name="Google Shape;5031;p43">
            <a:extLst>
              <a:ext uri="{FF2B5EF4-FFF2-40B4-BE49-F238E27FC236}">
                <a16:creationId xmlns:a16="http://schemas.microsoft.com/office/drawing/2014/main" id="{DF87311D-1813-5A95-DA24-0BD3027323E6}"/>
              </a:ext>
            </a:extLst>
          </p:cNvPr>
          <p:cNvCxnSpPr/>
          <p:nvPr/>
        </p:nvCxnSpPr>
        <p:spPr>
          <a:xfrm>
            <a:off x="5431067" y="4876934"/>
            <a:ext cx="568800" cy="0"/>
          </a:xfrm>
          <a:prstGeom prst="straightConnector1">
            <a:avLst/>
          </a:prstGeom>
          <a:noFill/>
          <a:ln w="12700" cap="flat" cmpd="sng">
            <a:solidFill>
              <a:srgbClr val="000000"/>
            </a:solidFill>
            <a:prstDash val="solid"/>
            <a:miter lim="800000"/>
            <a:headEnd type="none" w="sm" len="sm"/>
            <a:tailEnd type="triangle" w="sm" len="sm"/>
          </a:ln>
        </p:spPr>
      </p:cxnSp>
      <p:cxnSp>
        <p:nvCxnSpPr>
          <p:cNvPr id="114" name="Google Shape;5032;p43">
            <a:extLst>
              <a:ext uri="{FF2B5EF4-FFF2-40B4-BE49-F238E27FC236}">
                <a16:creationId xmlns:a16="http://schemas.microsoft.com/office/drawing/2014/main" id="{1DD40F15-71CE-E20B-BEE8-DC64F04BF6B3}"/>
              </a:ext>
            </a:extLst>
          </p:cNvPr>
          <p:cNvCxnSpPr/>
          <p:nvPr/>
        </p:nvCxnSpPr>
        <p:spPr>
          <a:xfrm>
            <a:off x="6196640" y="4876670"/>
            <a:ext cx="244800" cy="0"/>
          </a:xfrm>
          <a:prstGeom prst="straightConnector1">
            <a:avLst/>
          </a:prstGeom>
          <a:noFill/>
          <a:ln w="12700" cap="flat" cmpd="sng">
            <a:solidFill>
              <a:srgbClr val="000000"/>
            </a:solidFill>
            <a:prstDash val="solid"/>
            <a:miter lim="800000"/>
            <a:headEnd type="none" w="sm" len="sm"/>
            <a:tailEnd type="triangle" w="sm" len="sm"/>
          </a:ln>
        </p:spPr>
      </p:cxnSp>
      <p:sp>
        <p:nvSpPr>
          <p:cNvPr id="115" name="Google Shape;5033;p43">
            <a:extLst>
              <a:ext uri="{FF2B5EF4-FFF2-40B4-BE49-F238E27FC236}">
                <a16:creationId xmlns:a16="http://schemas.microsoft.com/office/drawing/2014/main" id="{C8BC576D-DCC5-597E-4F6B-D957944D4D6B}"/>
              </a:ext>
            </a:extLst>
          </p:cNvPr>
          <p:cNvSpPr txBox="1"/>
          <p:nvPr/>
        </p:nvSpPr>
        <p:spPr>
          <a:xfrm>
            <a:off x="5356936" y="5516744"/>
            <a:ext cx="547048" cy="261610"/>
          </a:xfrm>
          <a:prstGeom prst="rect">
            <a:avLst/>
          </a:prstGeom>
          <a:noFill/>
          <a:ln>
            <a:noFill/>
          </a:ln>
        </p:spPr>
        <p:txBody>
          <a:bodyPr spcFirstLastPara="1" wrap="square" lIns="91425" tIns="45700" rIns="91425" bIns="45700" anchor="t" anchorCtr="0">
            <a:spAutoFit/>
          </a:bodyPr>
          <a:lstStyle/>
          <a:p>
            <a:pPr defTabSz="914400">
              <a:buClr>
                <a:srgbClr val="000000"/>
              </a:buClr>
              <a:buFont typeface="Arial"/>
              <a:buNone/>
            </a:pPr>
            <a:r>
              <a:rPr lang="en-US" sz="1100" b="1" kern="0" dirty="0">
                <a:solidFill>
                  <a:srgbClr val="000000"/>
                </a:solidFill>
                <a:ea typeface="Corbel"/>
                <a:cs typeface="Corbel"/>
                <a:sym typeface="Corbel"/>
              </a:rPr>
              <a:t>PE</a:t>
            </a:r>
            <a:r>
              <a:rPr lang="en-US" sz="1100" b="1" kern="0" baseline="-25000" dirty="0">
                <a:solidFill>
                  <a:srgbClr val="000000"/>
                </a:solidFill>
                <a:ea typeface="Corbel"/>
                <a:cs typeface="Corbel"/>
                <a:sym typeface="Corbel"/>
              </a:rPr>
              <a:t>x+1</a:t>
            </a:r>
            <a:endParaRPr sz="1400" kern="0" dirty="0">
              <a:solidFill>
                <a:srgbClr val="000000"/>
              </a:solidFill>
              <a:latin typeface="Arial"/>
              <a:cs typeface="Arial"/>
              <a:sym typeface="Arial"/>
            </a:endParaRPr>
          </a:p>
        </p:txBody>
      </p:sp>
      <p:cxnSp>
        <p:nvCxnSpPr>
          <p:cNvPr id="116" name="Google Shape;5034;p43">
            <a:extLst>
              <a:ext uri="{FF2B5EF4-FFF2-40B4-BE49-F238E27FC236}">
                <a16:creationId xmlns:a16="http://schemas.microsoft.com/office/drawing/2014/main" id="{5154DE65-B07B-E4F5-348A-55D9607FB1D1}"/>
              </a:ext>
            </a:extLst>
          </p:cNvPr>
          <p:cNvCxnSpPr/>
          <p:nvPr/>
        </p:nvCxnSpPr>
        <p:spPr>
          <a:xfrm rot="10800000">
            <a:off x="5926711" y="4691485"/>
            <a:ext cx="0" cy="180000"/>
          </a:xfrm>
          <a:prstGeom prst="straightConnector1">
            <a:avLst/>
          </a:prstGeom>
          <a:noFill/>
          <a:ln w="12700" cap="flat" cmpd="sng">
            <a:solidFill>
              <a:srgbClr val="000000"/>
            </a:solidFill>
            <a:prstDash val="solid"/>
            <a:miter lim="800000"/>
            <a:headEnd type="none" w="sm" len="sm"/>
            <a:tailEnd type="triangle" w="sm" len="sm"/>
          </a:ln>
        </p:spPr>
      </p:cxnSp>
      <p:cxnSp>
        <p:nvCxnSpPr>
          <p:cNvPr id="117" name="Google Shape;5035;p43">
            <a:extLst>
              <a:ext uri="{FF2B5EF4-FFF2-40B4-BE49-F238E27FC236}">
                <a16:creationId xmlns:a16="http://schemas.microsoft.com/office/drawing/2014/main" id="{BFDF961E-C4B5-05E7-5D21-F7B0C1D961ED}"/>
              </a:ext>
            </a:extLst>
          </p:cNvPr>
          <p:cNvCxnSpPr/>
          <p:nvPr/>
        </p:nvCxnSpPr>
        <p:spPr>
          <a:xfrm>
            <a:off x="6033056" y="4544982"/>
            <a:ext cx="413412" cy="0"/>
          </a:xfrm>
          <a:prstGeom prst="straightConnector1">
            <a:avLst/>
          </a:prstGeom>
          <a:noFill/>
          <a:ln w="12700" cap="flat" cmpd="sng">
            <a:solidFill>
              <a:srgbClr val="7030A0"/>
            </a:solidFill>
            <a:prstDash val="solid"/>
            <a:miter lim="800000"/>
            <a:headEnd type="none" w="sm" len="sm"/>
            <a:tailEnd type="triangle" w="sm" len="sm"/>
          </a:ln>
        </p:spPr>
      </p:cxnSp>
      <p:cxnSp>
        <p:nvCxnSpPr>
          <p:cNvPr id="118" name="Google Shape;5036;p43">
            <a:extLst>
              <a:ext uri="{FF2B5EF4-FFF2-40B4-BE49-F238E27FC236}">
                <a16:creationId xmlns:a16="http://schemas.microsoft.com/office/drawing/2014/main" id="{8B3C2ECD-742C-E63F-6DD4-2467158B868C}"/>
              </a:ext>
            </a:extLst>
          </p:cNvPr>
          <p:cNvCxnSpPr/>
          <p:nvPr/>
        </p:nvCxnSpPr>
        <p:spPr>
          <a:xfrm>
            <a:off x="3735931" y="5363398"/>
            <a:ext cx="1684998" cy="2524"/>
          </a:xfrm>
          <a:prstGeom prst="straightConnector1">
            <a:avLst/>
          </a:prstGeom>
          <a:noFill/>
          <a:ln w="12700" cap="flat" cmpd="sng">
            <a:solidFill>
              <a:srgbClr val="000000"/>
            </a:solidFill>
            <a:prstDash val="solid"/>
            <a:miter lim="800000"/>
            <a:headEnd type="none" w="sm" len="sm"/>
            <a:tailEnd type="triangle" w="med" len="med"/>
          </a:ln>
        </p:spPr>
      </p:cxnSp>
      <p:sp>
        <p:nvSpPr>
          <p:cNvPr id="119" name="Google Shape;5037;p43">
            <a:extLst>
              <a:ext uri="{FF2B5EF4-FFF2-40B4-BE49-F238E27FC236}">
                <a16:creationId xmlns:a16="http://schemas.microsoft.com/office/drawing/2014/main" id="{22DD2B5A-EEC7-4D71-4492-38ED5C5F291D}"/>
              </a:ext>
            </a:extLst>
          </p:cNvPr>
          <p:cNvSpPr/>
          <p:nvPr/>
        </p:nvSpPr>
        <p:spPr>
          <a:xfrm>
            <a:off x="5999867" y="5263890"/>
            <a:ext cx="187562" cy="318429"/>
          </a:xfrm>
          <a:prstGeom prst="rect">
            <a:avLst/>
          </a:prstGeom>
          <a:solidFill>
            <a:srgbClr val="F2F2F2"/>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buClr>
                <a:srgbClr val="000000"/>
              </a:buClr>
              <a:buFont typeface="Arial"/>
              <a:buNone/>
            </a:pPr>
            <a:endParaRPr sz="1100" kern="0">
              <a:solidFill>
                <a:srgbClr val="FFFFFF"/>
              </a:solidFill>
              <a:ea typeface="Corbel"/>
              <a:cs typeface="Corbel"/>
              <a:sym typeface="Corbel"/>
            </a:endParaRPr>
          </a:p>
        </p:txBody>
      </p:sp>
      <p:sp>
        <p:nvSpPr>
          <p:cNvPr id="120" name="Google Shape;5038;p43">
            <a:extLst>
              <a:ext uri="{FF2B5EF4-FFF2-40B4-BE49-F238E27FC236}">
                <a16:creationId xmlns:a16="http://schemas.microsoft.com/office/drawing/2014/main" id="{1273D7F7-7A00-C7BA-7E7C-7F672BBD2A79}"/>
              </a:ext>
            </a:extLst>
          </p:cNvPr>
          <p:cNvSpPr/>
          <p:nvPr/>
        </p:nvSpPr>
        <p:spPr>
          <a:xfrm rot="5400000">
            <a:off x="5984732" y="5487021"/>
            <a:ext cx="73938" cy="43669"/>
          </a:xfrm>
          <a:prstGeom prst="triangle">
            <a:avLst>
              <a:gd name="adj" fmla="val 50000"/>
            </a:avLst>
          </a:prstGeom>
          <a:solidFill>
            <a:srgbClr val="F2F2F2"/>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lgn="ctr" defTabSz="914400">
              <a:buClr>
                <a:srgbClr val="000000"/>
              </a:buClr>
              <a:buFont typeface="Arial"/>
              <a:buNone/>
            </a:pPr>
            <a:endParaRPr sz="1100" kern="0">
              <a:solidFill>
                <a:srgbClr val="FFFFFF"/>
              </a:solidFill>
              <a:ea typeface="Corbel"/>
              <a:cs typeface="Corbel"/>
              <a:sym typeface="Corbel"/>
            </a:endParaRPr>
          </a:p>
        </p:txBody>
      </p:sp>
      <p:cxnSp>
        <p:nvCxnSpPr>
          <p:cNvPr id="121" name="Google Shape;5039;p43">
            <a:extLst>
              <a:ext uri="{FF2B5EF4-FFF2-40B4-BE49-F238E27FC236}">
                <a16:creationId xmlns:a16="http://schemas.microsoft.com/office/drawing/2014/main" id="{29307310-71FE-5C47-2F86-D4D42D323ED9}"/>
              </a:ext>
            </a:extLst>
          </p:cNvPr>
          <p:cNvCxnSpPr/>
          <p:nvPr/>
        </p:nvCxnSpPr>
        <p:spPr>
          <a:xfrm>
            <a:off x="5427433" y="5363936"/>
            <a:ext cx="568800" cy="0"/>
          </a:xfrm>
          <a:prstGeom prst="straightConnector1">
            <a:avLst/>
          </a:prstGeom>
          <a:noFill/>
          <a:ln w="12700" cap="flat" cmpd="sng">
            <a:solidFill>
              <a:srgbClr val="000000"/>
            </a:solidFill>
            <a:prstDash val="solid"/>
            <a:miter lim="800000"/>
            <a:headEnd type="none" w="sm" len="sm"/>
            <a:tailEnd type="triangle" w="sm" len="sm"/>
          </a:ln>
        </p:spPr>
      </p:cxnSp>
      <p:cxnSp>
        <p:nvCxnSpPr>
          <p:cNvPr id="122" name="Google Shape;5040;p43">
            <a:extLst>
              <a:ext uri="{FF2B5EF4-FFF2-40B4-BE49-F238E27FC236}">
                <a16:creationId xmlns:a16="http://schemas.microsoft.com/office/drawing/2014/main" id="{49AB0C97-DC2B-2EFD-0C2D-D71B43021AD2}"/>
              </a:ext>
            </a:extLst>
          </p:cNvPr>
          <p:cNvCxnSpPr/>
          <p:nvPr/>
        </p:nvCxnSpPr>
        <p:spPr>
          <a:xfrm>
            <a:off x="6193004" y="5363672"/>
            <a:ext cx="244800" cy="0"/>
          </a:xfrm>
          <a:prstGeom prst="straightConnector1">
            <a:avLst/>
          </a:prstGeom>
          <a:noFill/>
          <a:ln w="12700" cap="flat" cmpd="sng">
            <a:solidFill>
              <a:srgbClr val="000000"/>
            </a:solidFill>
            <a:prstDash val="solid"/>
            <a:miter lim="800000"/>
            <a:headEnd type="none" w="sm" len="sm"/>
            <a:tailEnd type="triangle" w="sm" len="sm"/>
          </a:ln>
        </p:spPr>
      </p:cxnSp>
      <p:cxnSp>
        <p:nvCxnSpPr>
          <p:cNvPr id="123" name="Google Shape;5041;p43">
            <a:extLst>
              <a:ext uri="{FF2B5EF4-FFF2-40B4-BE49-F238E27FC236}">
                <a16:creationId xmlns:a16="http://schemas.microsoft.com/office/drawing/2014/main" id="{37FA1AD0-7894-CF19-D247-7FA18D09887A}"/>
              </a:ext>
            </a:extLst>
          </p:cNvPr>
          <p:cNvCxnSpPr/>
          <p:nvPr/>
        </p:nvCxnSpPr>
        <p:spPr>
          <a:xfrm rot="10800000">
            <a:off x="5876722" y="4691485"/>
            <a:ext cx="0" cy="667002"/>
          </a:xfrm>
          <a:prstGeom prst="straightConnector1">
            <a:avLst/>
          </a:prstGeom>
          <a:noFill/>
          <a:ln w="12700" cap="flat" cmpd="sng">
            <a:solidFill>
              <a:srgbClr val="000000"/>
            </a:solidFill>
            <a:prstDash val="solid"/>
            <a:miter lim="800000"/>
            <a:headEnd type="none" w="sm" len="sm"/>
            <a:tailEnd type="triangle" w="sm" len="sm"/>
          </a:ln>
        </p:spPr>
      </p:cxnSp>
      <p:cxnSp>
        <p:nvCxnSpPr>
          <p:cNvPr id="124" name="Google Shape;5042;p43">
            <a:extLst>
              <a:ext uri="{FF2B5EF4-FFF2-40B4-BE49-F238E27FC236}">
                <a16:creationId xmlns:a16="http://schemas.microsoft.com/office/drawing/2014/main" id="{65430159-AA0B-5804-CC10-9C1F0D2D4C1F}"/>
              </a:ext>
            </a:extLst>
          </p:cNvPr>
          <p:cNvCxnSpPr>
            <a:cxnSpLocks/>
            <a:endCxn id="110" idx="1"/>
          </p:cNvCxnSpPr>
          <p:nvPr/>
        </p:nvCxnSpPr>
        <p:spPr>
          <a:xfrm>
            <a:off x="5427286" y="4547485"/>
            <a:ext cx="406500" cy="0"/>
          </a:xfrm>
          <a:prstGeom prst="straightConnector1">
            <a:avLst/>
          </a:prstGeom>
          <a:noFill/>
          <a:ln w="12700" cap="flat" cmpd="sng">
            <a:solidFill>
              <a:srgbClr val="7030A0"/>
            </a:solidFill>
            <a:prstDash val="solid"/>
            <a:miter lim="800000"/>
            <a:headEnd type="none" w="sm" len="sm"/>
            <a:tailEnd type="triangle" w="sm" len="sm"/>
          </a:ln>
        </p:spPr>
      </p:cxnSp>
      <p:cxnSp>
        <p:nvCxnSpPr>
          <p:cNvPr id="125" name="Google Shape;5043;p43">
            <a:extLst>
              <a:ext uri="{FF2B5EF4-FFF2-40B4-BE49-F238E27FC236}">
                <a16:creationId xmlns:a16="http://schemas.microsoft.com/office/drawing/2014/main" id="{54D2FE0E-40DA-C550-7849-0514D43E428B}"/>
              </a:ext>
            </a:extLst>
          </p:cNvPr>
          <p:cNvCxnSpPr>
            <a:cxnSpLocks/>
            <a:stCxn id="110" idx="0"/>
            <a:endCxn id="106" idx="2"/>
          </p:cNvCxnSpPr>
          <p:nvPr/>
        </p:nvCxnSpPr>
        <p:spPr>
          <a:xfrm rot="10800000">
            <a:off x="5933798" y="3553885"/>
            <a:ext cx="0" cy="849600"/>
          </a:xfrm>
          <a:prstGeom prst="straightConnector1">
            <a:avLst/>
          </a:prstGeom>
          <a:noFill/>
          <a:ln w="12700" cap="flat" cmpd="sng">
            <a:solidFill>
              <a:srgbClr val="0070C0"/>
            </a:solidFill>
            <a:prstDash val="solid"/>
            <a:miter lim="800000"/>
            <a:headEnd type="none" w="sm" len="sm"/>
            <a:tailEnd type="triangle" w="med" len="med"/>
          </a:ln>
        </p:spPr>
      </p:cxnSp>
      <p:cxnSp>
        <p:nvCxnSpPr>
          <p:cNvPr id="126" name="Google Shape;5044;p43">
            <a:extLst>
              <a:ext uri="{FF2B5EF4-FFF2-40B4-BE49-F238E27FC236}">
                <a16:creationId xmlns:a16="http://schemas.microsoft.com/office/drawing/2014/main" id="{8044E019-4F39-DC6D-6447-99A53510B445}"/>
              </a:ext>
            </a:extLst>
          </p:cNvPr>
          <p:cNvCxnSpPr/>
          <p:nvPr/>
        </p:nvCxnSpPr>
        <p:spPr>
          <a:xfrm>
            <a:off x="6450940" y="4544945"/>
            <a:ext cx="212384" cy="0"/>
          </a:xfrm>
          <a:prstGeom prst="straightConnector1">
            <a:avLst/>
          </a:prstGeom>
          <a:noFill/>
          <a:ln w="12700" cap="flat" cmpd="sng">
            <a:solidFill>
              <a:srgbClr val="7030A0"/>
            </a:solidFill>
            <a:prstDash val="solid"/>
            <a:miter lim="800000"/>
            <a:headEnd type="none" w="sm" len="sm"/>
            <a:tailEnd type="triangle" w="med" len="med"/>
          </a:ln>
        </p:spPr>
      </p:cxnSp>
      <p:cxnSp>
        <p:nvCxnSpPr>
          <p:cNvPr id="127" name="Google Shape;5045;p43">
            <a:extLst>
              <a:ext uri="{FF2B5EF4-FFF2-40B4-BE49-F238E27FC236}">
                <a16:creationId xmlns:a16="http://schemas.microsoft.com/office/drawing/2014/main" id="{712D0AA8-9BDB-B8A5-0632-F22C4868FAC0}"/>
              </a:ext>
            </a:extLst>
          </p:cNvPr>
          <p:cNvCxnSpPr/>
          <p:nvPr/>
        </p:nvCxnSpPr>
        <p:spPr>
          <a:xfrm rot="10800000" flipH="1">
            <a:off x="6446468" y="4873036"/>
            <a:ext cx="221457" cy="5051"/>
          </a:xfrm>
          <a:prstGeom prst="straightConnector1">
            <a:avLst/>
          </a:prstGeom>
          <a:noFill/>
          <a:ln w="12700" cap="flat" cmpd="sng">
            <a:solidFill>
              <a:srgbClr val="000000"/>
            </a:solidFill>
            <a:prstDash val="solid"/>
            <a:miter lim="800000"/>
            <a:headEnd type="none" w="sm" len="sm"/>
            <a:tailEnd type="triangle" w="med" len="med"/>
          </a:ln>
        </p:spPr>
      </p:cxnSp>
      <p:cxnSp>
        <p:nvCxnSpPr>
          <p:cNvPr id="128" name="Google Shape;5046;p43">
            <a:extLst>
              <a:ext uri="{FF2B5EF4-FFF2-40B4-BE49-F238E27FC236}">
                <a16:creationId xmlns:a16="http://schemas.microsoft.com/office/drawing/2014/main" id="{7069B8F1-90EB-7B1E-F1C5-204F408E9FB8}"/>
              </a:ext>
            </a:extLst>
          </p:cNvPr>
          <p:cNvCxnSpPr/>
          <p:nvPr/>
        </p:nvCxnSpPr>
        <p:spPr>
          <a:xfrm rot="10800000" flipH="1">
            <a:off x="6442833" y="5360038"/>
            <a:ext cx="221457" cy="5051"/>
          </a:xfrm>
          <a:prstGeom prst="straightConnector1">
            <a:avLst/>
          </a:prstGeom>
          <a:noFill/>
          <a:ln w="12700" cap="flat" cmpd="sng">
            <a:solidFill>
              <a:srgbClr val="000000"/>
            </a:solidFill>
            <a:prstDash val="solid"/>
            <a:miter lim="800000"/>
            <a:headEnd type="none" w="sm" len="sm"/>
            <a:tailEnd type="triangle" w="med" len="med"/>
          </a:ln>
        </p:spPr>
      </p:cxnSp>
      <p:sp>
        <p:nvSpPr>
          <p:cNvPr id="129" name="Google Shape;5047;p43">
            <a:extLst>
              <a:ext uri="{FF2B5EF4-FFF2-40B4-BE49-F238E27FC236}">
                <a16:creationId xmlns:a16="http://schemas.microsoft.com/office/drawing/2014/main" id="{F33377E3-B16B-1174-8259-86AAB4B73BB4}"/>
              </a:ext>
            </a:extLst>
          </p:cNvPr>
          <p:cNvSpPr txBox="1"/>
          <p:nvPr/>
        </p:nvSpPr>
        <p:spPr>
          <a:xfrm>
            <a:off x="3843136" y="3539852"/>
            <a:ext cx="1450677" cy="261610"/>
          </a:xfrm>
          <a:prstGeom prst="rect">
            <a:avLst/>
          </a:prstGeom>
          <a:noFill/>
          <a:ln>
            <a:noFill/>
          </a:ln>
        </p:spPr>
        <p:txBody>
          <a:bodyPr spcFirstLastPara="1" wrap="square" lIns="91425" tIns="45700" rIns="91425" bIns="45700" anchor="t" anchorCtr="0">
            <a:spAutoFit/>
          </a:bodyPr>
          <a:lstStyle/>
          <a:p>
            <a:pPr algn="ctr" defTabSz="914400">
              <a:buClr>
                <a:srgbClr val="000000"/>
              </a:buClr>
              <a:buFont typeface="Arial"/>
              <a:buNone/>
            </a:pPr>
            <a:r>
              <a:rPr lang="en-US" sz="1100" b="1" kern="0">
                <a:solidFill>
                  <a:srgbClr val="000000"/>
                </a:solidFill>
                <a:ea typeface="Corbel"/>
                <a:cs typeface="Corbel"/>
                <a:sym typeface="Corbel"/>
              </a:rPr>
              <a:t>HopQueueRegister</a:t>
            </a:r>
            <a:r>
              <a:rPr lang="en-US" sz="1100" b="1" kern="0" baseline="-25000">
                <a:solidFill>
                  <a:srgbClr val="000000"/>
                </a:solidFill>
                <a:ea typeface="Corbel"/>
                <a:cs typeface="Corbel"/>
                <a:sym typeface="Corbel"/>
              </a:rPr>
              <a:t>x</a:t>
            </a:r>
            <a:endParaRPr sz="1100" b="1" kern="0" baseline="-25000">
              <a:solidFill>
                <a:srgbClr val="000000"/>
              </a:solidFill>
              <a:ea typeface="Corbel"/>
              <a:cs typeface="Corbel"/>
              <a:sym typeface="Corbel"/>
            </a:endParaRPr>
          </a:p>
        </p:txBody>
      </p:sp>
      <p:sp>
        <p:nvSpPr>
          <p:cNvPr id="130" name="Google Shape;5048;p43">
            <a:extLst>
              <a:ext uri="{FF2B5EF4-FFF2-40B4-BE49-F238E27FC236}">
                <a16:creationId xmlns:a16="http://schemas.microsoft.com/office/drawing/2014/main" id="{17EF0E52-0D70-FEA1-453B-556BD8576B9A}"/>
              </a:ext>
            </a:extLst>
          </p:cNvPr>
          <p:cNvSpPr txBox="1"/>
          <p:nvPr/>
        </p:nvSpPr>
        <p:spPr>
          <a:xfrm>
            <a:off x="4267840" y="4515278"/>
            <a:ext cx="615624" cy="261610"/>
          </a:xfrm>
          <a:prstGeom prst="rect">
            <a:avLst/>
          </a:prstGeom>
          <a:noFill/>
          <a:ln>
            <a:noFill/>
          </a:ln>
        </p:spPr>
        <p:txBody>
          <a:bodyPr spcFirstLastPara="1" wrap="square" lIns="91425" tIns="45700" rIns="91425" bIns="45700" anchor="t" anchorCtr="0">
            <a:spAutoFit/>
          </a:bodyPr>
          <a:lstStyle/>
          <a:p>
            <a:pPr algn="ctr" defTabSz="914400">
              <a:buClr>
                <a:srgbClr val="000000"/>
              </a:buClr>
              <a:buFont typeface="Arial"/>
              <a:buNone/>
            </a:pPr>
            <a:r>
              <a:rPr lang="en-US" sz="1100" b="1" kern="0" dirty="0">
                <a:solidFill>
                  <a:srgbClr val="7030A0"/>
                </a:solidFill>
                <a:ea typeface="Corbel"/>
                <a:cs typeface="Corbel"/>
                <a:sym typeface="Corbel"/>
              </a:rPr>
              <a:t>R[d-</a:t>
            </a:r>
            <a:r>
              <a:rPr lang="en-US" sz="1100" b="1" kern="0" dirty="0">
                <a:solidFill>
                  <a:srgbClr val="7030A0"/>
                </a:solidFill>
                <a:latin typeface="Calibri" panose="020F0502020204030204" pitchFamily="34" charset="0"/>
                <a:ea typeface="Corbel"/>
                <a:cs typeface="Calibri" panose="020F0502020204030204" pitchFamily="34" charset="0"/>
                <a:sym typeface="Corbel"/>
              </a:rPr>
              <a:t>1</a:t>
            </a:r>
            <a:r>
              <a:rPr lang="en-US" sz="1100" b="1" kern="0" dirty="0">
                <a:solidFill>
                  <a:srgbClr val="7030A0"/>
                </a:solidFill>
                <a:ea typeface="Corbel"/>
                <a:cs typeface="Corbel"/>
                <a:sym typeface="Corbel"/>
              </a:rPr>
              <a:t>]</a:t>
            </a:r>
            <a:endParaRPr sz="1100" b="1" kern="0" baseline="-25000" dirty="0">
              <a:solidFill>
                <a:srgbClr val="7030A0"/>
              </a:solidFill>
              <a:ea typeface="Corbel"/>
              <a:cs typeface="Corbel"/>
              <a:sym typeface="Corbel"/>
            </a:endParaRPr>
          </a:p>
        </p:txBody>
      </p:sp>
      <p:sp>
        <p:nvSpPr>
          <p:cNvPr id="131" name="Google Shape;5049;p43">
            <a:extLst>
              <a:ext uri="{FF2B5EF4-FFF2-40B4-BE49-F238E27FC236}">
                <a16:creationId xmlns:a16="http://schemas.microsoft.com/office/drawing/2014/main" id="{FEC4E1BD-CE8E-AC08-1F48-6B8CFE4394D7}"/>
              </a:ext>
            </a:extLst>
          </p:cNvPr>
          <p:cNvSpPr txBox="1"/>
          <p:nvPr/>
        </p:nvSpPr>
        <p:spPr>
          <a:xfrm>
            <a:off x="3729643" y="4151037"/>
            <a:ext cx="795734" cy="261610"/>
          </a:xfrm>
          <a:prstGeom prst="rect">
            <a:avLst/>
          </a:prstGeom>
          <a:noFill/>
          <a:ln>
            <a:noFill/>
          </a:ln>
        </p:spPr>
        <p:txBody>
          <a:bodyPr spcFirstLastPara="1" wrap="square" lIns="91425" tIns="45700" rIns="91425" bIns="45700" anchor="t" anchorCtr="0">
            <a:spAutoFit/>
          </a:bodyPr>
          <a:lstStyle/>
          <a:p>
            <a:pPr algn="ctr" defTabSz="914400">
              <a:buClr>
                <a:srgbClr val="000000"/>
              </a:buClr>
              <a:buFont typeface="Arial"/>
              <a:buNone/>
            </a:pPr>
            <a:r>
              <a:rPr lang="en-US" sz="1100" b="1" kern="0" dirty="0" err="1">
                <a:solidFill>
                  <a:srgbClr val="548135"/>
                </a:solidFill>
                <a:ea typeface="Corbel"/>
                <a:cs typeface="Corbel"/>
                <a:sym typeface="Corbel"/>
              </a:rPr>
              <a:t>oldR</a:t>
            </a:r>
            <a:r>
              <a:rPr lang="en-US" sz="1100" b="1" kern="0" dirty="0">
                <a:solidFill>
                  <a:srgbClr val="548135"/>
                </a:solidFill>
                <a:ea typeface="Corbel"/>
                <a:cs typeface="Corbel"/>
                <a:sym typeface="Corbel"/>
              </a:rPr>
              <a:t>[d]</a:t>
            </a:r>
            <a:endParaRPr sz="1100" b="1" kern="0" baseline="-25000" dirty="0">
              <a:solidFill>
                <a:srgbClr val="548135"/>
              </a:solidFill>
              <a:ea typeface="Corbel"/>
              <a:cs typeface="Corbel"/>
              <a:sym typeface="Corbel"/>
            </a:endParaRPr>
          </a:p>
        </p:txBody>
      </p:sp>
      <p:sp>
        <p:nvSpPr>
          <p:cNvPr id="132" name="Google Shape;5050;p43">
            <a:extLst>
              <a:ext uri="{FF2B5EF4-FFF2-40B4-BE49-F238E27FC236}">
                <a16:creationId xmlns:a16="http://schemas.microsoft.com/office/drawing/2014/main" id="{13282139-3B4F-A37C-3239-6262F90E20F1}"/>
              </a:ext>
            </a:extLst>
          </p:cNvPr>
          <p:cNvSpPr txBox="1"/>
          <p:nvPr/>
        </p:nvSpPr>
        <p:spPr>
          <a:xfrm>
            <a:off x="4480022" y="4150344"/>
            <a:ext cx="798567" cy="261610"/>
          </a:xfrm>
          <a:prstGeom prst="rect">
            <a:avLst/>
          </a:prstGeom>
          <a:noFill/>
          <a:ln>
            <a:noFill/>
          </a:ln>
        </p:spPr>
        <p:txBody>
          <a:bodyPr spcFirstLastPara="1" wrap="square" lIns="91425" tIns="45700" rIns="91425" bIns="45700" anchor="t" anchorCtr="0">
            <a:spAutoFit/>
          </a:bodyPr>
          <a:lstStyle/>
          <a:p>
            <a:pPr algn="ctr" defTabSz="914400">
              <a:buClr>
                <a:srgbClr val="000000"/>
              </a:buClr>
              <a:buFont typeface="Arial"/>
              <a:buNone/>
            </a:pPr>
            <a:r>
              <a:rPr lang="en-US" sz="1100" b="1" kern="0" dirty="0" err="1">
                <a:solidFill>
                  <a:srgbClr val="C00000"/>
                </a:solidFill>
                <a:ea typeface="Corbel"/>
                <a:cs typeface="Corbel"/>
                <a:sym typeface="Corbel"/>
              </a:rPr>
              <a:t>oldR</a:t>
            </a:r>
            <a:r>
              <a:rPr lang="en-US" sz="1100" b="1" kern="0" dirty="0">
                <a:solidFill>
                  <a:srgbClr val="C00000"/>
                </a:solidFill>
                <a:ea typeface="Corbel"/>
                <a:cs typeface="Corbel"/>
                <a:sym typeface="Corbel"/>
              </a:rPr>
              <a:t>[d-</a:t>
            </a:r>
            <a:r>
              <a:rPr lang="en-US" sz="1100" b="1" kern="0" dirty="0">
                <a:solidFill>
                  <a:srgbClr val="C00000"/>
                </a:solidFill>
                <a:latin typeface="Calibri" panose="020F0502020204030204" pitchFamily="34" charset="0"/>
                <a:ea typeface="Corbel"/>
                <a:cs typeface="Calibri" panose="020F0502020204030204" pitchFamily="34" charset="0"/>
                <a:sym typeface="Corbel"/>
              </a:rPr>
              <a:t>1</a:t>
            </a:r>
            <a:r>
              <a:rPr lang="en-US" sz="1100" b="1" kern="0" dirty="0">
                <a:solidFill>
                  <a:srgbClr val="C00000"/>
                </a:solidFill>
                <a:ea typeface="Corbel"/>
                <a:cs typeface="Corbel"/>
                <a:sym typeface="Corbel"/>
              </a:rPr>
              <a:t>]</a:t>
            </a:r>
            <a:endParaRPr sz="1100" b="1" kern="0" baseline="-25000" dirty="0">
              <a:solidFill>
                <a:srgbClr val="C00000"/>
              </a:solidFill>
              <a:ea typeface="Corbel"/>
              <a:cs typeface="Corbel"/>
              <a:sym typeface="Corbel"/>
            </a:endParaRPr>
          </a:p>
        </p:txBody>
      </p:sp>
      <p:sp>
        <p:nvSpPr>
          <p:cNvPr id="133" name="Google Shape;5051;p43">
            <a:extLst>
              <a:ext uri="{FF2B5EF4-FFF2-40B4-BE49-F238E27FC236}">
                <a16:creationId xmlns:a16="http://schemas.microsoft.com/office/drawing/2014/main" id="{9E6CCE62-8C6A-A336-B573-A22980046954}"/>
              </a:ext>
            </a:extLst>
          </p:cNvPr>
          <p:cNvSpPr txBox="1"/>
          <p:nvPr/>
        </p:nvSpPr>
        <p:spPr>
          <a:xfrm>
            <a:off x="4241862" y="5330763"/>
            <a:ext cx="667579" cy="261610"/>
          </a:xfrm>
          <a:prstGeom prst="rect">
            <a:avLst/>
          </a:prstGeom>
          <a:noFill/>
          <a:ln>
            <a:noFill/>
          </a:ln>
        </p:spPr>
        <p:txBody>
          <a:bodyPr spcFirstLastPara="1" wrap="square" lIns="91425" tIns="45700" rIns="91425" bIns="45700" anchor="t" anchorCtr="0">
            <a:spAutoFit/>
          </a:bodyPr>
          <a:lstStyle/>
          <a:p>
            <a:pPr algn="ctr" defTabSz="914400">
              <a:buClr>
                <a:srgbClr val="000000"/>
              </a:buClr>
              <a:buFont typeface="Arial"/>
              <a:buNone/>
            </a:pPr>
            <a:r>
              <a:rPr lang="en-US" sz="1100" b="1" kern="0">
                <a:solidFill>
                  <a:srgbClr val="000000"/>
                </a:solidFill>
                <a:ea typeface="Corbel"/>
                <a:cs typeface="Corbel"/>
                <a:sym typeface="Corbel"/>
              </a:rPr>
              <a:t>HopBits</a:t>
            </a:r>
            <a:endParaRPr sz="1100" b="1" kern="0" baseline="-25000">
              <a:solidFill>
                <a:srgbClr val="000000"/>
              </a:solidFill>
              <a:ea typeface="Corbel"/>
              <a:cs typeface="Corbel"/>
              <a:sym typeface="Corbel"/>
            </a:endParaRPr>
          </a:p>
        </p:txBody>
      </p:sp>
      <p:sp>
        <p:nvSpPr>
          <p:cNvPr id="134" name="Google Shape;5052;p43">
            <a:extLst>
              <a:ext uri="{FF2B5EF4-FFF2-40B4-BE49-F238E27FC236}">
                <a16:creationId xmlns:a16="http://schemas.microsoft.com/office/drawing/2014/main" id="{D0D1B57D-B2C4-391F-717B-0447C327B6E0}"/>
              </a:ext>
            </a:extLst>
          </p:cNvPr>
          <p:cNvSpPr txBox="1"/>
          <p:nvPr/>
        </p:nvSpPr>
        <p:spPr>
          <a:xfrm>
            <a:off x="3980323" y="4829870"/>
            <a:ext cx="1176301" cy="261610"/>
          </a:xfrm>
          <a:prstGeom prst="rect">
            <a:avLst/>
          </a:prstGeom>
          <a:noFill/>
          <a:ln>
            <a:noFill/>
          </a:ln>
        </p:spPr>
        <p:txBody>
          <a:bodyPr spcFirstLastPara="1" wrap="square" lIns="91425" tIns="45700" rIns="91425" bIns="45700" anchor="t" anchorCtr="0">
            <a:spAutoFit/>
          </a:bodyPr>
          <a:lstStyle/>
          <a:p>
            <a:pPr algn="ctr" defTabSz="914400">
              <a:buClr>
                <a:srgbClr val="000000"/>
              </a:buClr>
              <a:buFont typeface="Arial"/>
              <a:buNone/>
            </a:pPr>
            <a:r>
              <a:rPr lang="en-US" sz="1100" b="1" kern="0">
                <a:solidFill>
                  <a:srgbClr val="000000"/>
                </a:solidFill>
                <a:ea typeface="Corbel"/>
                <a:cs typeface="Corbel"/>
                <a:sym typeface="Corbel"/>
              </a:rPr>
              <a:t>PatternBitmask</a:t>
            </a:r>
            <a:endParaRPr sz="1100" b="1" kern="0" baseline="-25000">
              <a:solidFill>
                <a:srgbClr val="000000"/>
              </a:solidFill>
              <a:ea typeface="Corbel"/>
              <a:cs typeface="Corbel"/>
              <a:sym typeface="Corbel"/>
            </a:endParaRPr>
          </a:p>
        </p:txBody>
      </p:sp>
      <p:cxnSp>
        <p:nvCxnSpPr>
          <p:cNvPr id="135" name="Google Shape;5053;p43">
            <a:extLst>
              <a:ext uri="{FF2B5EF4-FFF2-40B4-BE49-F238E27FC236}">
                <a16:creationId xmlns:a16="http://schemas.microsoft.com/office/drawing/2014/main" id="{00201319-41FF-4BAB-F4F3-16F77F08CABC}"/>
              </a:ext>
            </a:extLst>
          </p:cNvPr>
          <p:cNvCxnSpPr/>
          <p:nvPr/>
        </p:nvCxnSpPr>
        <p:spPr>
          <a:xfrm>
            <a:off x="4567304" y="4024889"/>
            <a:ext cx="1259351" cy="398016"/>
          </a:xfrm>
          <a:prstGeom prst="straightConnector1">
            <a:avLst/>
          </a:prstGeom>
          <a:noFill/>
          <a:ln w="12700" cap="flat" cmpd="sng">
            <a:solidFill>
              <a:srgbClr val="C00000"/>
            </a:solidFill>
            <a:prstDash val="solid"/>
            <a:miter lim="800000"/>
            <a:headEnd type="none" w="sm" len="sm"/>
            <a:tailEnd type="triangle" w="med" len="med"/>
          </a:ln>
        </p:spPr>
      </p:cxnSp>
      <p:cxnSp>
        <p:nvCxnSpPr>
          <p:cNvPr id="136" name="Google Shape;5054;p43">
            <a:extLst>
              <a:ext uri="{FF2B5EF4-FFF2-40B4-BE49-F238E27FC236}">
                <a16:creationId xmlns:a16="http://schemas.microsoft.com/office/drawing/2014/main" id="{33F8F77E-2FB2-946F-CDC8-AE22B70A7F91}"/>
              </a:ext>
            </a:extLst>
          </p:cNvPr>
          <p:cNvCxnSpPr>
            <a:endCxn id="137" idx="1"/>
          </p:cNvCxnSpPr>
          <p:nvPr/>
        </p:nvCxnSpPr>
        <p:spPr>
          <a:xfrm rot="10800000" flipH="1">
            <a:off x="5933883" y="3901766"/>
            <a:ext cx="838500" cy="500100"/>
          </a:xfrm>
          <a:prstGeom prst="straightConnector1">
            <a:avLst/>
          </a:prstGeom>
          <a:noFill/>
          <a:ln w="12700" cap="flat" cmpd="sng">
            <a:solidFill>
              <a:srgbClr val="0070C0"/>
            </a:solidFill>
            <a:prstDash val="solid"/>
            <a:miter lim="800000"/>
            <a:headEnd type="none" w="sm" len="sm"/>
            <a:tailEnd type="triangle" w="med" len="med"/>
          </a:ln>
        </p:spPr>
      </p:cxnSp>
      <p:sp>
        <p:nvSpPr>
          <p:cNvPr id="137" name="Google Shape;5055;p43">
            <a:extLst>
              <a:ext uri="{FF2B5EF4-FFF2-40B4-BE49-F238E27FC236}">
                <a16:creationId xmlns:a16="http://schemas.microsoft.com/office/drawing/2014/main" id="{A7F75CD6-0A4C-1E8B-F83E-A775994F6375}"/>
              </a:ext>
            </a:extLst>
          </p:cNvPr>
          <p:cNvSpPr/>
          <p:nvPr/>
        </p:nvSpPr>
        <p:spPr>
          <a:xfrm>
            <a:off x="6772383" y="3783429"/>
            <a:ext cx="1025539" cy="236673"/>
          </a:xfrm>
          <a:prstGeom prst="roundRect">
            <a:avLst>
              <a:gd name="adj" fmla="val 6354"/>
            </a:avLst>
          </a:prstGeom>
          <a:solidFill>
            <a:srgbClr val="70AD47">
              <a:lumMod val="20000"/>
              <a:lumOff val="80000"/>
            </a:srgbClr>
          </a:solidFill>
          <a:ln w="12700" cap="flat" cmpd="sng">
            <a:solidFill>
              <a:srgbClr val="000000"/>
            </a:solidFill>
            <a:prstDash val="solid"/>
            <a:round/>
            <a:headEnd type="none" w="sm" len="sm"/>
            <a:tailEnd type="none" w="sm" len="sm"/>
          </a:ln>
        </p:spPr>
        <p:txBody>
          <a:bodyPr spcFirstLastPara="1" wrap="square" lIns="0" tIns="36000" rIns="0" bIns="360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090" b="1" i="0" u="none" strike="noStrike" kern="0" cap="none" spc="0" normalizeH="0" baseline="-25000" noProof="0">
              <a:ln>
                <a:noFill/>
              </a:ln>
              <a:solidFill>
                <a:srgbClr val="222A35"/>
              </a:solidFill>
              <a:effectLst/>
              <a:uLnTx/>
              <a:uFillTx/>
              <a:ea typeface="Corbel"/>
              <a:cs typeface="Corbel"/>
              <a:sym typeface="Corbel"/>
            </a:endParaRPr>
          </a:p>
        </p:txBody>
      </p:sp>
      <p:cxnSp>
        <p:nvCxnSpPr>
          <p:cNvPr id="138" name="Google Shape;5056;p43">
            <a:extLst>
              <a:ext uri="{FF2B5EF4-FFF2-40B4-BE49-F238E27FC236}">
                <a16:creationId xmlns:a16="http://schemas.microsoft.com/office/drawing/2014/main" id="{88CF9673-2D33-7B6D-348B-0F3E3BC413CC}"/>
              </a:ext>
            </a:extLst>
          </p:cNvPr>
          <p:cNvCxnSpPr>
            <a:endCxn id="137" idx="2"/>
          </p:cNvCxnSpPr>
          <p:nvPr/>
        </p:nvCxnSpPr>
        <p:spPr>
          <a:xfrm>
            <a:off x="7284552" y="3783402"/>
            <a:ext cx="600" cy="236700"/>
          </a:xfrm>
          <a:prstGeom prst="straightConnector1">
            <a:avLst/>
          </a:prstGeom>
          <a:noFill/>
          <a:ln w="12700" cap="flat" cmpd="sng">
            <a:solidFill>
              <a:srgbClr val="000000"/>
            </a:solidFill>
            <a:prstDash val="dot"/>
            <a:miter lim="800000"/>
            <a:headEnd type="none" w="sm" len="sm"/>
            <a:tailEnd type="none" w="sm" len="sm"/>
          </a:ln>
        </p:spPr>
      </p:cxnSp>
      <p:cxnSp>
        <p:nvCxnSpPr>
          <p:cNvPr id="139" name="Google Shape;5057;p43">
            <a:extLst>
              <a:ext uri="{FF2B5EF4-FFF2-40B4-BE49-F238E27FC236}">
                <a16:creationId xmlns:a16="http://schemas.microsoft.com/office/drawing/2014/main" id="{1ADF76DB-2F83-B45A-0C0B-BCF7CAF6E128}"/>
              </a:ext>
            </a:extLst>
          </p:cNvPr>
          <p:cNvCxnSpPr/>
          <p:nvPr/>
        </p:nvCxnSpPr>
        <p:spPr>
          <a:xfrm>
            <a:off x="7027597" y="3788878"/>
            <a:ext cx="585" cy="236673"/>
          </a:xfrm>
          <a:prstGeom prst="straightConnector1">
            <a:avLst/>
          </a:prstGeom>
          <a:noFill/>
          <a:ln w="12700" cap="flat" cmpd="sng">
            <a:solidFill>
              <a:srgbClr val="000000"/>
            </a:solidFill>
            <a:prstDash val="dot"/>
            <a:miter lim="800000"/>
            <a:headEnd type="none" w="sm" len="sm"/>
            <a:tailEnd type="none" w="sm" len="sm"/>
          </a:ln>
        </p:spPr>
      </p:cxnSp>
      <p:cxnSp>
        <p:nvCxnSpPr>
          <p:cNvPr id="140" name="Google Shape;5058;p43">
            <a:extLst>
              <a:ext uri="{FF2B5EF4-FFF2-40B4-BE49-F238E27FC236}">
                <a16:creationId xmlns:a16="http://schemas.microsoft.com/office/drawing/2014/main" id="{EAB6347A-4702-16CC-9330-21793793BEDF}"/>
              </a:ext>
            </a:extLst>
          </p:cNvPr>
          <p:cNvCxnSpPr/>
          <p:nvPr/>
        </p:nvCxnSpPr>
        <p:spPr>
          <a:xfrm>
            <a:off x="7538298" y="3781786"/>
            <a:ext cx="585" cy="236673"/>
          </a:xfrm>
          <a:prstGeom prst="straightConnector1">
            <a:avLst/>
          </a:prstGeom>
          <a:noFill/>
          <a:ln w="12700" cap="flat" cmpd="sng">
            <a:solidFill>
              <a:srgbClr val="000000"/>
            </a:solidFill>
            <a:prstDash val="dot"/>
            <a:miter lim="800000"/>
            <a:headEnd type="none" w="sm" len="sm"/>
            <a:tailEnd type="none" w="sm" len="sm"/>
          </a:ln>
        </p:spPr>
      </p:cxnSp>
      <p:sp>
        <p:nvSpPr>
          <p:cNvPr id="141" name="Google Shape;5059;p43">
            <a:extLst>
              <a:ext uri="{FF2B5EF4-FFF2-40B4-BE49-F238E27FC236}">
                <a16:creationId xmlns:a16="http://schemas.microsoft.com/office/drawing/2014/main" id="{AE1E2048-A073-9F2E-137C-617215BCBB02}"/>
              </a:ext>
            </a:extLst>
          </p:cNvPr>
          <p:cNvSpPr txBox="1"/>
          <p:nvPr/>
        </p:nvSpPr>
        <p:spPr>
          <a:xfrm>
            <a:off x="6513343" y="3550924"/>
            <a:ext cx="1563437" cy="261610"/>
          </a:xfrm>
          <a:prstGeom prst="rect">
            <a:avLst/>
          </a:prstGeom>
          <a:noFill/>
          <a:ln>
            <a:noFill/>
          </a:ln>
        </p:spPr>
        <p:txBody>
          <a:bodyPr spcFirstLastPara="1" wrap="square" lIns="91425" tIns="45700" rIns="91425" bIns="45700" anchor="t" anchorCtr="0">
            <a:spAutoFit/>
          </a:bodyPr>
          <a:lstStyle/>
          <a:p>
            <a:pPr algn="ctr" defTabSz="914400">
              <a:buClr>
                <a:srgbClr val="000000"/>
              </a:buClr>
              <a:buFont typeface="Arial"/>
              <a:buNone/>
            </a:pPr>
            <a:r>
              <a:rPr lang="en-US" sz="1100" b="1" kern="0">
                <a:solidFill>
                  <a:srgbClr val="000000"/>
                </a:solidFill>
                <a:ea typeface="Corbel"/>
                <a:cs typeface="Corbel"/>
                <a:sym typeface="Corbel"/>
              </a:rPr>
              <a:t>HopQueueRegister</a:t>
            </a:r>
            <a:r>
              <a:rPr lang="en-US" sz="1100" b="1" kern="0" baseline="-25000">
                <a:solidFill>
                  <a:srgbClr val="000000"/>
                </a:solidFill>
                <a:ea typeface="Corbel"/>
                <a:cs typeface="Corbel"/>
                <a:sym typeface="Corbel"/>
              </a:rPr>
              <a:t>x+1</a:t>
            </a:r>
            <a:endParaRPr sz="1400" kern="0">
              <a:solidFill>
                <a:srgbClr val="000000"/>
              </a:solidFill>
              <a:latin typeface="Arial"/>
              <a:cs typeface="Arial"/>
              <a:sym typeface="Arial"/>
            </a:endParaRPr>
          </a:p>
        </p:txBody>
      </p:sp>
      <p:sp>
        <p:nvSpPr>
          <p:cNvPr id="142" name="Google Shape;5060;p43">
            <a:extLst>
              <a:ext uri="{FF2B5EF4-FFF2-40B4-BE49-F238E27FC236}">
                <a16:creationId xmlns:a16="http://schemas.microsoft.com/office/drawing/2014/main" id="{F5A27595-F026-911B-9E24-8BCF55884C03}"/>
              </a:ext>
            </a:extLst>
          </p:cNvPr>
          <p:cNvSpPr txBox="1"/>
          <p:nvPr/>
        </p:nvSpPr>
        <p:spPr>
          <a:xfrm>
            <a:off x="3131908" y="3973302"/>
            <a:ext cx="491293" cy="261610"/>
          </a:xfrm>
          <a:prstGeom prst="rect">
            <a:avLst/>
          </a:prstGeom>
          <a:noFill/>
          <a:ln>
            <a:noFill/>
          </a:ln>
        </p:spPr>
        <p:txBody>
          <a:bodyPr spcFirstLastPara="1" wrap="square" lIns="91425" tIns="45700" rIns="91425" bIns="45700" anchor="t" anchorCtr="0">
            <a:spAutoFit/>
          </a:bodyPr>
          <a:lstStyle/>
          <a:p>
            <a:pPr algn="ctr" defTabSz="914400">
              <a:buClr>
                <a:srgbClr val="000000"/>
              </a:buClr>
              <a:buFont typeface="Arial"/>
              <a:buNone/>
            </a:pPr>
            <a:r>
              <a:rPr lang="en-US" sz="1100" b="1" kern="0" dirty="0">
                <a:solidFill>
                  <a:srgbClr val="0070C0"/>
                </a:solidFill>
                <a:ea typeface="Corbel"/>
                <a:cs typeface="Corbel"/>
                <a:sym typeface="Corbel"/>
              </a:rPr>
              <a:t>R[d]</a:t>
            </a:r>
            <a:endParaRPr sz="1100" b="1" kern="0" baseline="-25000" dirty="0">
              <a:solidFill>
                <a:srgbClr val="0070C0"/>
              </a:solidFill>
              <a:ea typeface="Corbel"/>
              <a:cs typeface="Corbel"/>
              <a:sym typeface="Corbel"/>
            </a:endParaRPr>
          </a:p>
        </p:txBody>
      </p:sp>
      <p:sp>
        <p:nvSpPr>
          <p:cNvPr id="143" name="Google Shape;5061;p43">
            <a:extLst>
              <a:ext uri="{FF2B5EF4-FFF2-40B4-BE49-F238E27FC236}">
                <a16:creationId xmlns:a16="http://schemas.microsoft.com/office/drawing/2014/main" id="{F709B418-BB91-F82C-5DD2-2E634430FAE0}"/>
              </a:ext>
            </a:extLst>
          </p:cNvPr>
          <p:cNvSpPr/>
          <p:nvPr/>
        </p:nvSpPr>
        <p:spPr>
          <a:xfrm>
            <a:off x="1335652" y="3785177"/>
            <a:ext cx="1025539" cy="236673"/>
          </a:xfrm>
          <a:prstGeom prst="roundRect">
            <a:avLst>
              <a:gd name="adj" fmla="val 6354"/>
            </a:avLst>
          </a:prstGeom>
          <a:solidFill>
            <a:srgbClr val="70AD47">
              <a:lumMod val="20000"/>
              <a:lumOff val="80000"/>
            </a:srgbClr>
          </a:solidFill>
          <a:ln w="12700" cap="flat" cmpd="sng">
            <a:solidFill>
              <a:srgbClr val="000000"/>
            </a:solidFill>
            <a:prstDash val="solid"/>
            <a:round/>
            <a:headEnd type="none" w="sm" len="sm"/>
            <a:tailEnd type="none" w="sm" len="sm"/>
          </a:ln>
        </p:spPr>
        <p:txBody>
          <a:bodyPr spcFirstLastPara="1" wrap="square" lIns="0" tIns="36000" rIns="0" bIns="360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090" b="1" i="0" u="none" strike="noStrike" kern="0" cap="none" spc="0" normalizeH="0" baseline="-25000" noProof="0">
              <a:ln>
                <a:noFill/>
              </a:ln>
              <a:solidFill>
                <a:srgbClr val="222A35"/>
              </a:solidFill>
              <a:effectLst/>
              <a:uLnTx/>
              <a:uFillTx/>
              <a:ea typeface="Corbel"/>
              <a:cs typeface="Corbel"/>
              <a:sym typeface="Corbel"/>
            </a:endParaRPr>
          </a:p>
        </p:txBody>
      </p:sp>
      <p:cxnSp>
        <p:nvCxnSpPr>
          <p:cNvPr id="144" name="Google Shape;5062;p43">
            <a:extLst>
              <a:ext uri="{FF2B5EF4-FFF2-40B4-BE49-F238E27FC236}">
                <a16:creationId xmlns:a16="http://schemas.microsoft.com/office/drawing/2014/main" id="{0BFD127C-1D55-498C-F1F2-D78C586CF7D5}"/>
              </a:ext>
            </a:extLst>
          </p:cNvPr>
          <p:cNvCxnSpPr>
            <a:endCxn id="143" idx="2"/>
          </p:cNvCxnSpPr>
          <p:nvPr/>
        </p:nvCxnSpPr>
        <p:spPr>
          <a:xfrm>
            <a:off x="1847822" y="3785150"/>
            <a:ext cx="600" cy="236700"/>
          </a:xfrm>
          <a:prstGeom prst="straightConnector1">
            <a:avLst/>
          </a:prstGeom>
          <a:noFill/>
          <a:ln w="12700" cap="flat" cmpd="sng">
            <a:solidFill>
              <a:srgbClr val="000000"/>
            </a:solidFill>
            <a:prstDash val="dot"/>
            <a:miter lim="800000"/>
            <a:headEnd type="none" w="sm" len="sm"/>
            <a:tailEnd type="none" w="sm" len="sm"/>
          </a:ln>
        </p:spPr>
      </p:cxnSp>
      <p:cxnSp>
        <p:nvCxnSpPr>
          <p:cNvPr id="145" name="Google Shape;5063;p43">
            <a:extLst>
              <a:ext uri="{FF2B5EF4-FFF2-40B4-BE49-F238E27FC236}">
                <a16:creationId xmlns:a16="http://schemas.microsoft.com/office/drawing/2014/main" id="{8BDD232C-0BBB-E8FA-2172-5039551DC0CF}"/>
              </a:ext>
            </a:extLst>
          </p:cNvPr>
          <p:cNvCxnSpPr/>
          <p:nvPr/>
        </p:nvCxnSpPr>
        <p:spPr>
          <a:xfrm>
            <a:off x="1590867" y="3790626"/>
            <a:ext cx="585" cy="236673"/>
          </a:xfrm>
          <a:prstGeom prst="straightConnector1">
            <a:avLst/>
          </a:prstGeom>
          <a:noFill/>
          <a:ln w="12700" cap="flat" cmpd="sng">
            <a:solidFill>
              <a:srgbClr val="000000"/>
            </a:solidFill>
            <a:prstDash val="dot"/>
            <a:miter lim="800000"/>
            <a:headEnd type="none" w="sm" len="sm"/>
            <a:tailEnd type="none" w="sm" len="sm"/>
          </a:ln>
        </p:spPr>
      </p:cxnSp>
      <p:cxnSp>
        <p:nvCxnSpPr>
          <p:cNvPr id="146" name="Google Shape;5064;p43">
            <a:extLst>
              <a:ext uri="{FF2B5EF4-FFF2-40B4-BE49-F238E27FC236}">
                <a16:creationId xmlns:a16="http://schemas.microsoft.com/office/drawing/2014/main" id="{1FE6D0B3-B8D0-7A05-8411-27C78A6636FD}"/>
              </a:ext>
            </a:extLst>
          </p:cNvPr>
          <p:cNvCxnSpPr/>
          <p:nvPr/>
        </p:nvCxnSpPr>
        <p:spPr>
          <a:xfrm>
            <a:off x="2101568" y="3783534"/>
            <a:ext cx="585" cy="236673"/>
          </a:xfrm>
          <a:prstGeom prst="straightConnector1">
            <a:avLst/>
          </a:prstGeom>
          <a:noFill/>
          <a:ln w="12700" cap="flat" cmpd="sng">
            <a:solidFill>
              <a:srgbClr val="000000"/>
            </a:solidFill>
            <a:prstDash val="dot"/>
            <a:miter lim="800000"/>
            <a:headEnd type="none" w="sm" len="sm"/>
            <a:tailEnd type="none" w="sm" len="sm"/>
          </a:ln>
        </p:spPr>
      </p:cxnSp>
      <p:sp>
        <p:nvSpPr>
          <p:cNvPr id="147" name="Google Shape;5065;p43">
            <a:extLst>
              <a:ext uri="{FF2B5EF4-FFF2-40B4-BE49-F238E27FC236}">
                <a16:creationId xmlns:a16="http://schemas.microsoft.com/office/drawing/2014/main" id="{C401C558-8421-7ED3-2E64-FA60B69F511A}"/>
              </a:ext>
            </a:extLst>
          </p:cNvPr>
          <p:cNvSpPr txBox="1"/>
          <p:nvPr/>
        </p:nvSpPr>
        <p:spPr>
          <a:xfrm>
            <a:off x="1067220" y="3549451"/>
            <a:ext cx="1558893" cy="261610"/>
          </a:xfrm>
          <a:prstGeom prst="rect">
            <a:avLst/>
          </a:prstGeom>
          <a:noFill/>
          <a:ln>
            <a:noFill/>
          </a:ln>
        </p:spPr>
        <p:txBody>
          <a:bodyPr spcFirstLastPara="1" wrap="square" lIns="91425" tIns="45700" rIns="91425" bIns="45700" anchor="t" anchorCtr="0">
            <a:spAutoFit/>
          </a:bodyPr>
          <a:lstStyle/>
          <a:p>
            <a:pPr algn="ctr" defTabSz="914400">
              <a:buClr>
                <a:srgbClr val="000000"/>
              </a:buClr>
              <a:buFont typeface="Arial"/>
              <a:buNone/>
            </a:pPr>
            <a:r>
              <a:rPr lang="en-US" sz="1100" b="1" kern="0">
                <a:solidFill>
                  <a:srgbClr val="000000"/>
                </a:solidFill>
                <a:ea typeface="Corbel"/>
                <a:cs typeface="Corbel"/>
                <a:sym typeface="Corbel"/>
              </a:rPr>
              <a:t>HopQueueRegister</a:t>
            </a:r>
            <a:r>
              <a:rPr lang="en-US" sz="1100" b="1" kern="0" baseline="-25000">
                <a:solidFill>
                  <a:srgbClr val="000000"/>
                </a:solidFill>
                <a:ea typeface="Corbel"/>
                <a:cs typeface="Corbel"/>
                <a:sym typeface="Corbel"/>
              </a:rPr>
              <a:t>x-1</a:t>
            </a:r>
            <a:endParaRPr sz="1400" kern="0">
              <a:solidFill>
                <a:srgbClr val="000000"/>
              </a:solidFill>
              <a:latin typeface="Arial"/>
              <a:cs typeface="Arial"/>
              <a:sym typeface="Arial"/>
            </a:endParaRPr>
          </a:p>
        </p:txBody>
      </p:sp>
      <p:sp>
        <p:nvSpPr>
          <p:cNvPr id="148" name="Google Shape;5066;p43">
            <a:extLst>
              <a:ext uri="{FF2B5EF4-FFF2-40B4-BE49-F238E27FC236}">
                <a16:creationId xmlns:a16="http://schemas.microsoft.com/office/drawing/2014/main" id="{BFAC42FD-E462-AD0E-3272-29A7E3759AAF}"/>
              </a:ext>
            </a:extLst>
          </p:cNvPr>
          <p:cNvSpPr txBox="1"/>
          <p:nvPr/>
        </p:nvSpPr>
        <p:spPr>
          <a:xfrm>
            <a:off x="1759385" y="4150449"/>
            <a:ext cx="798567" cy="261610"/>
          </a:xfrm>
          <a:prstGeom prst="rect">
            <a:avLst/>
          </a:prstGeom>
          <a:noFill/>
          <a:ln>
            <a:noFill/>
          </a:ln>
        </p:spPr>
        <p:txBody>
          <a:bodyPr spcFirstLastPara="1" wrap="square" lIns="91425" tIns="45700" rIns="91425" bIns="45700" anchor="t" anchorCtr="0">
            <a:spAutoFit/>
          </a:bodyPr>
          <a:lstStyle/>
          <a:p>
            <a:pPr algn="ctr" defTabSz="914400">
              <a:buClr>
                <a:srgbClr val="000000"/>
              </a:buClr>
              <a:buFont typeface="Arial"/>
              <a:buNone/>
            </a:pPr>
            <a:r>
              <a:rPr lang="en-US" sz="1100" b="1" kern="0" dirty="0" err="1">
                <a:solidFill>
                  <a:srgbClr val="C00000"/>
                </a:solidFill>
                <a:ea typeface="Corbel"/>
                <a:cs typeface="Corbel"/>
                <a:sym typeface="Corbel"/>
              </a:rPr>
              <a:t>oldR</a:t>
            </a:r>
            <a:r>
              <a:rPr lang="en-US" sz="1100" b="1" kern="0" dirty="0">
                <a:solidFill>
                  <a:srgbClr val="C00000"/>
                </a:solidFill>
                <a:ea typeface="Corbel"/>
                <a:cs typeface="Corbel"/>
                <a:sym typeface="Corbel"/>
              </a:rPr>
              <a:t>[d-</a:t>
            </a:r>
            <a:r>
              <a:rPr lang="en-US" sz="1100" b="1" kern="0" dirty="0">
                <a:solidFill>
                  <a:srgbClr val="C00000"/>
                </a:solidFill>
                <a:latin typeface="Calibri" panose="020F0502020204030204" pitchFamily="34" charset="0"/>
                <a:ea typeface="Corbel"/>
                <a:cs typeface="Calibri" panose="020F0502020204030204" pitchFamily="34" charset="0"/>
                <a:sym typeface="Corbel"/>
              </a:rPr>
              <a:t>1</a:t>
            </a:r>
            <a:r>
              <a:rPr lang="en-US" sz="1100" b="1" kern="0" dirty="0">
                <a:solidFill>
                  <a:srgbClr val="C00000"/>
                </a:solidFill>
                <a:ea typeface="Corbel"/>
                <a:cs typeface="Corbel"/>
                <a:sym typeface="Corbel"/>
              </a:rPr>
              <a:t>]</a:t>
            </a:r>
            <a:endParaRPr sz="1100" b="1" kern="0" baseline="-25000" dirty="0">
              <a:solidFill>
                <a:srgbClr val="C00000"/>
              </a:solidFill>
              <a:ea typeface="Corbel"/>
              <a:cs typeface="Corbel"/>
              <a:sym typeface="Corbel"/>
            </a:endParaRPr>
          </a:p>
        </p:txBody>
      </p:sp>
      <p:cxnSp>
        <p:nvCxnSpPr>
          <p:cNvPr id="149" name="Google Shape;5067;p43">
            <a:extLst>
              <a:ext uri="{FF2B5EF4-FFF2-40B4-BE49-F238E27FC236}">
                <a16:creationId xmlns:a16="http://schemas.microsoft.com/office/drawing/2014/main" id="{DA4AC23B-E379-8C7E-0AAD-BD362572392E}"/>
              </a:ext>
            </a:extLst>
          </p:cNvPr>
          <p:cNvCxnSpPr/>
          <p:nvPr/>
        </p:nvCxnSpPr>
        <p:spPr>
          <a:xfrm>
            <a:off x="1846667" y="4024994"/>
            <a:ext cx="1259351" cy="398016"/>
          </a:xfrm>
          <a:prstGeom prst="straightConnector1">
            <a:avLst/>
          </a:prstGeom>
          <a:noFill/>
          <a:ln w="12700" cap="flat" cmpd="sng">
            <a:solidFill>
              <a:srgbClr val="C00000"/>
            </a:solidFill>
            <a:prstDash val="solid"/>
            <a:miter lim="800000"/>
            <a:headEnd type="none" w="sm" len="sm"/>
            <a:tailEnd type="triangle" w="med" len="med"/>
          </a:ln>
        </p:spPr>
      </p:cxnSp>
      <p:cxnSp>
        <p:nvCxnSpPr>
          <p:cNvPr id="150" name="Google Shape;5068;p43">
            <a:extLst>
              <a:ext uri="{FF2B5EF4-FFF2-40B4-BE49-F238E27FC236}">
                <a16:creationId xmlns:a16="http://schemas.microsoft.com/office/drawing/2014/main" id="{85FC784C-FD9F-8743-608E-1E5DB7513120}"/>
              </a:ext>
            </a:extLst>
          </p:cNvPr>
          <p:cNvCxnSpPr/>
          <p:nvPr/>
        </p:nvCxnSpPr>
        <p:spPr>
          <a:xfrm flipH="1">
            <a:off x="6034063" y="4025865"/>
            <a:ext cx="1259351" cy="398016"/>
          </a:xfrm>
          <a:prstGeom prst="straightConnector1">
            <a:avLst/>
          </a:prstGeom>
          <a:noFill/>
          <a:ln w="12700" cap="flat" cmpd="sng">
            <a:solidFill>
              <a:srgbClr val="548135"/>
            </a:solidFill>
            <a:prstDash val="solid"/>
            <a:miter lim="800000"/>
            <a:headEnd type="none" w="sm" len="sm"/>
            <a:tailEnd type="triangle" w="med" len="med"/>
          </a:ln>
        </p:spPr>
      </p:cxnSp>
      <p:sp>
        <p:nvSpPr>
          <p:cNvPr id="151" name="Google Shape;5069;p43">
            <a:extLst>
              <a:ext uri="{FF2B5EF4-FFF2-40B4-BE49-F238E27FC236}">
                <a16:creationId xmlns:a16="http://schemas.microsoft.com/office/drawing/2014/main" id="{73EACF8D-54E6-792A-838B-EFFEAB5D2122}"/>
              </a:ext>
            </a:extLst>
          </p:cNvPr>
          <p:cNvSpPr txBox="1"/>
          <p:nvPr/>
        </p:nvSpPr>
        <p:spPr>
          <a:xfrm>
            <a:off x="6453997" y="4155157"/>
            <a:ext cx="795734" cy="261610"/>
          </a:xfrm>
          <a:prstGeom prst="rect">
            <a:avLst/>
          </a:prstGeom>
          <a:noFill/>
          <a:ln>
            <a:noFill/>
          </a:ln>
        </p:spPr>
        <p:txBody>
          <a:bodyPr spcFirstLastPara="1" wrap="square" lIns="91425" tIns="45700" rIns="91425" bIns="45700" anchor="t" anchorCtr="0">
            <a:spAutoFit/>
          </a:bodyPr>
          <a:lstStyle/>
          <a:p>
            <a:pPr algn="ctr" defTabSz="914400">
              <a:buClr>
                <a:srgbClr val="000000"/>
              </a:buClr>
              <a:buFont typeface="Arial"/>
              <a:buNone/>
            </a:pPr>
            <a:r>
              <a:rPr lang="en-US" sz="1100" b="1" kern="0">
                <a:solidFill>
                  <a:srgbClr val="548135"/>
                </a:solidFill>
                <a:ea typeface="Corbel"/>
                <a:cs typeface="Corbel"/>
                <a:sym typeface="Corbel"/>
              </a:rPr>
              <a:t>oldR[d]</a:t>
            </a:r>
            <a:endParaRPr sz="1100" b="1" kern="0" baseline="-25000">
              <a:solidFill>
                <a:srgbClr val="548135"/>
              </a:solidFill>
              <a:ea typeface="Corbel"/>
              <a:cs typeface="Corbel"/>
              <a:sym typeface="Corbel"/>
            </a:endParaRPr>
          </a:p>
        </p:txBody>
      </p:sp>
      <p:sp>
        <p:nvSpPr>
          <p:cNvPr id="152" name="Google Shape;5070;p43">
            <a:extLst>
              <a:ext uri="{FF2B5EF4-FFF2-40B4-BE49-F238E27FC236}">
                <a16:creationId xmlns:a16="http://schemas.microsoft.com/office/drawing/2014/main" id="{2B0B525C-DBC2-E7D7-01DB-430EDFAFE1B9}"/>
              </a:ext>
            </a:extLst>
          </p:cNvPr>
          <p:cNvSpPr txBox="1"/>
          <p:nvPr/>
        </p:nvSpPr>
        <p:spPr>
          <a:xfrm>
            <a:off x="5845478" y="3973066"/>
            <a:ext cx="491293" cy="261610"/>
          </a:xfrm>
          <a:prstGeom prst="rect">
            <a:avLst/>
          </a:prstGeom>
          <a:noFill/>
          <a:ln>
            <a:noFill/>
          </a:ln>
        </p:spPr>
        <p:txBody>
          <a:bodyPr spcFirstLastPara="1" wrap="square" lIns="91425" tIns="45700" rIns="91425" bIns="45700" anchor="t" anchorCtr="0">
            <a:spAutoFit/>
          </a:bodyPr>
          <a:lstStyle/>
          <a:p>
            <a:pPr algn="ctr" defTabSz="914400">
              <a:buClr>
                <a:srgbClr val="000000"/>
              </a:buClr>
              <a:buFont typeface="Arial"/>
              <a:buNone/>
            </a:pPr>
            <a:r>
              <a:rPr lang="en-US" sz="1100" b="1" kern="0">
                <a:solidFill>
                  <a:srgbClr val="0070C0"/>
                </a:solidFill>
                <a:ea typeface="Corbel"/>
                <a:cs typeface="Corbel"/>
                <a:sym typeface="Corbel"/>
              </a:rPr>
              <a:t>R[d]</a:t>
            </a:r>
            <a:endParaRPr sz="1100" b="1" kern="0" baseline="-25000">
              <a:solidFill>
                <a:srgbClr val="0070C0"/>
              </a:solidFill>
              <a:ea typeface="Corbel"/>
              <a:cs typeface="Corbel"/>
              <a:sym typeface="Corbel"/>
            </a:endParaRPr>
          </a:p>
        </p:txBody>
      </p:sp>
      <p:sp>
        <p:nvSpPr>
          <p:cNvPr id="79" name="TextBox 78">
            <a:extLst>
              <a:ext uri="{FF2B5EF4-FFF2-40B4-BE49-F238E27FC236}">
                <a16:creationId xmlns:a16="http://schemas.microsoft.com/office/drawing/2014/main" id="{F653515E-D7A2-5EEB-4469-522316CBD7E9}"/>
              </a:ext>
            </a:extLst>
          </p:cNvPr>
          <p:cNvSpPr txBox="1"/>
          <p:nvPr/>
        </p:nvSpPr>
        <p:spPr>
          <a:xfrm>
            <a:off x="346285" y="6057899"/>
            <a:ext cx="8430751" cy="461665"/>
          </a:xfrm>
          <a:prstGeom prst="rect">
            <a:avLst/>
          </a:prstGeom>
          <a:noFill/>
        </p:spPr>
        <p:txBody>
          <a:bodyPr wrap="square">
            <a:spAutoFit/>
          </a:bodyPr>
          <a:lstStyle/>
          <a:p>
            <a:r>
              <a:rPr lang="en-US" sz="1200" dirty="0">
                <a:latin typeface="+mj-lt"/>
              </a:rPr>
              <a:t>[*] D. Senol Cali </a:t>
            </a:r>
            <a:r>
              <a:rPr lang="en-US" sz="1200" i="1" dirty="0">
                <a:latin typeface="+mj-lt"/>
              </a:rPr>
              <a:t>et al.</a:t>
            </a:r>
            <a:r>
              <a:rPr lang="en-US" sz="1200" dirty="0">
                <a:latin typeface="+mj-lt"/>
              </a:rPr>
              <a:t> </a:t>
            </a:r>
            <a:r>
              <a:rPr lang="en-US" sz="1200" dirty="0">
                <a:solidFill>
                  <a:srgbClr val="0070C0"/>
                </a:solidFill>
                <a:latin typeface="+mj-lt"/>
                <a:hlinkClick r:id="rId3">
                  <a:extLst>
                    <a:ext uri="{A12FA001-AC4F-418D-AE19-62706E023703}">
                      <ahyp:hlinkClr xmlns:ahyp="http://schemas.microsoft.com/office/drawing/2018/hyperlinkcolor" val="tx"/>
                    </a:ext>
                  </a:extLst>
                </a:hlinkClick>
              </a:rPr>
              <a:t>"GenASM: A High-Performance, Low-Power Approximate String Matching Acceleration Framework for Genome Sequence Analysis”</a:t>
            </a:r>
            <a:r>
              <a:rPr lang="en-US" sz="1200" dirty="0">
                <a:latin typeface="+mj-lt"/>
              </a:rPr>
              <a:t> (MICRO’</a:t>
            </a:r>
            <a:r>
              <a:rPr lang="en-US" sz="1200" dirty="0">
                <a:latin typeface="Calibri" panose="020F0502020204030204" pitchFamily="34" charset="0"/>
                <a:cs typeface="Calibri" panose="020F0502020204030204" pitchFamily="34" charset="0"/>
              </a:rPr>
              <a:t>20</a:t>
            </a:r>
            <a:r>
              <a:rPr lang="en-US" sz="1200" dirty="0">
                <a:latin typeface="+mj-lt"/>
              </a:rPr>
              <a:t>)</a:t>
            </a:r>
          </a:p>
        </p:txBody>
      </p:sp>
    </p:spTree>
    <p:extLst>
      <p:ext uri="{BB962C8B-B14F-4D97-AF65-F5344CB8AC3E}">
        <p14:creationId xmlns:p14="http://schemas.microsoft.com/office/powerpoint/2010/main" val="124710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1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2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2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2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2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2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2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3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3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3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
                                            <p:txEl>
                                              <p:pRg st="1" end="1"/>
                                            </p:txEl>
                                          </p:spTgt>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4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0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8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52"/>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25"/>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0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00"/>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01"/>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0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03"/>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29"/>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37"/>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38"/>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39"/>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40"/>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41"/>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43"/>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44"/>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45"/>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46"/>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47"/>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51"/>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50"/>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36"/>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35"/>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05"/>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92"/>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149"/>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48"/>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31"/>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32"/>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4" grpId="0" animBg="1"/>
      <p:bldP spid="85" grpId="0" animBg="1"/>
      <p:bldP spid="86" grpId="0" animBg="1"/>
      <p:bldP spid="89" grpId="0"/>
      <p:bldP spid="94" grpId="0" animBg="1"/>
      <p:bldP spid="95" grpId="0" animBg="1"/>
      <p:bldP spid="100" grpId="0" animBg="1"/>
      <p:bldP spid="106" grpId="0" animBg="1"/>
      <p:bldP spid="107" grpId="0" animBg="1"/>
      <p:bldP spid="110" grpId="0" animBg="1"/>
      <p:bldP spid="111" grpId="0" animBg="1"/>
      <p:bldP spid="112" grpId="0" animBg="1"/>
      <p:bldP spid="115" grpId="0"/>
      <p:bldP spid="119" grpId="0" animBg="1"/>
      <p:bldP spid="120" grpId="0" animBg="1"/>
      <p:bldP spid="129" grpId="0"/>
      <p:bldP spid="130" grpId="0"/>
      <p:bldP spid="131" grpId="0"/>
      <p:bldP spid="132" grpId="0"/>
      <p:bldP spid="133" grpId="0"/>
      <p:bldP spid="134" grpId="0"/>
      <p:bldP spid="137" grpId="0" animBg="1"/>
      <p:bldP spid="141" grpId="0"/>
      <p:bldP spid="142" grpId="0"/>
      <p:bldP spid="143" grpId="0" animBg="1"/>
      <p:bldP spid="147" grpId="0"/>
      <p:bldP spid="148" grpId="0"/>
      <p:bldP spid="151" grpId="0"/>
      <p:bldP spid="152" grpId="0"/>
      <p:bldP spid="7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365" name="Google Shape;3039;p22">
            <a:extLst>
              <a:ext uri="{FF2B5EF4-FFF2-40B4-BE49-F238E27FC236}">
                <a16:creationId xmlns:a16="http://schemas.microsoft.com/office/drawing/2014/main" id="{29718CD8-7E44-B444-C584-3A3C22BC0A4B}"/>
              </a:ext>
            </a:extLst>
          </p:cNvPr>
          <p:cNvSpPr/>
          <p:nvPr/>
        </p:nvSpPr>
        <p:spPr>
          <a:xfrm>
            <a:off x="2612224" y="2920481"/>
            <a:ext cx="683836" cy="1676942"/>
          </a:xfrm>
          <a:prstGeom prst="roundRect">
            <a:avLst>
              <a:gd name="adj" fmla="val 2707"/>
            </a:avLst>
          </a:prstGeom>
          <a:solidFill>
            <a:schemeClr val="bg1">
              <a:lumMod val="95000"/>
            </a:schemeClr>
          </a:solidFill>
          <a:ln w="25400" cap="flat" cmpd="sng">
            <a:solidFill>
              <a:schemeClr val="bg1">
                <a:lumMod val="50000"/>
              </a:schemeClr>
            </a:solidFill>
            <a:prstDash val="solid"/>
            <a:round/>
            <a:headEnd type="none" w="sm" len="sm"/>
            <a:tailEnd type="none" w="sm" len="sm"/>
          </a:ln>
        </p:spPr>
        <p:txBody>
          <a:bodyPr spcFirstLastPara="1" wrap="square" lIns="46442" tIns="23215" rIns="46442" bIns="23215" anchor="ctr" anchorCtr="0">
            <a:noAutofit/>
          </a:bodyPr>
          <a:lstStyle/>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p:txBody>
      </p:sp>
      <p:cxnSp>
        <p:nvCxnSpPr>
          <p:cNvPr id="295" name="Google Shape;3012;p22">
            <a:extLst>
              <a:ext uri="{FF2B5EF4-FFF2-40B4-BE49-F238E27FC236}">
                <a16:creationId xmlns:a16="http://schemas.microsoft.com/office/drawing/2014/main" id="{A9BEB6CB-26D3-E4C5-7D2A-FE88F5E0AD76}"/>
              </a:ext>
            </a:extLst>
          </p:cNvPr>
          <p:cNvCxnSpPr>
            <a:cxnSpLocks/>
          </p:cNvCxnSpPr>
          <p:nvPr/>
        </p:nvCxnSpPr>
        <p:spPr>
          <a:xfrm flipH="1">
            <a:off x="972481" y="4164065"/>
            <a:ext cx="5674332" cy="0"/>
          </a:xfrm>
          <a:prstGeom prst="straightConnector1">
            <a:avLst/>
          </a:prstGeom>
          <a:noFill/>
          <a:ln w="25400" cap="flat" cmpd="sng">
            <a:solidFill>
              <a:schemeClr val="tx1"/>
            </a:solidFill>
            <a:prstDash val="sysDot"/>
            <a:miter lim="800000"/>
            <a:headEnd type="none" w="sm" len="sm"/>
            <a:tailEnd type="none" w="sm" len="sm"/>
          </a:ln>
        </p:spPr>
      </p:cxnSp>
      <p:cxnSp>
        <p:nvCxnSpPr>
          <p:cNvPr id="296" name="Google Shape;3012;p22">
            <a:extLst>
              <a:ext uri="{FF2B5EF4-FFF2-40B4-BE49-F238E27FC236}">
                <a16:creationId xmlns:a16="http://schemas.microsoft.com/office/drawing/2014/main" id="{8817E9FB-27DA-8891-33DD-A617E40B2CE0}"/>
              </a:ext>
            </a:extLst>
          </p:cNvPr>
          <p:cNvCxnSpPr>
            <a:cxnSpLocks/>
          </p:cNvCxnSpPr>
          <p:nvPr/>
        </p:nvCxnSpPr>
        <p:spPr>
          <a:xfrm flipH="1">
            <a:off x="816344" y="3306032"/>
            <a:ext cx="5674332" cy="0"/>
          </a:xfrm>
          <a:prstGeom prst="straightConnector1">
            <a:avLst/>
          </a:prstGeom>
          <a:noFill/>
          <a:ln w="25400" cap="flat" cmpd="sng">
            <a:solidFill>
              <a:schemeClr val="tx1"/>
            </a:solidFill>
            <a:prstDash val="sysDot"/>
            <a:miter lim="800000"/>
            <a:headEnd type="none" w="sm" len="sm"/>
            <a:tailEnd type="none" w="sm" len="sm"/>
          </a:ln>
        </p:spPr>
      </p:cxnSp>
      <p:cxnSp>
        <p:nvCxnSpPr>
          <p:cNvPr id="343" name="Google Shape;3012;p22">
            <a:extLst>
              <a:ext uri="{FF2B5EF4-FFF2-40B4-BE49-F238E27FC236}">
                <a16:creationId xmlns:a16="http://schemas.microsoft.com/office/drawing/2014/main" id="{5F2B77D8-DF83-107C-7A5D-14F4B8A48BD5}"/>
              </a:ext>
            </a:extLst>
          </p:cNvPr>
          <p:cNvCxnSpPr>
            <a:cxnSpLocks/>
          </p:cNvCxnSpPr>
          <p:nvPr/>
        </p:nvCxnSpPr>
        <p:spPr>
          <a:xfrm flipH="1">
            <a:off x="978488" y="4164065"/>
            <a:ext cx="5674332" cy="0"/>
          </a:xfrm>
          <a:prstGeom prst="straightConnector1">
            <a:avLst/>
          </a:prstGeom>
          <a:noFill/>
          <a:ln w="25400" cap="flat" cmpd="sng">
            <a:solidFill>
              <a:schemeClr val="tx1"/>
            </a:solidFill>
            <a:prstDash val="sysDot"/>
            <a:miter lim="800000"/>
            <a:headEnd type="none" w="sm" len="sm"/>
            <a:tailEnd type="none" w="sm" len="sm"/>
          </a:ln>
        </p:spPr>
      </p:cxnSp>
      <p:cxnSp>
        <p:nvCxnSpPr>
          <p:cNvPr id="344" name="Google Shape;3012;p22">
            <a:extLst>
              <a:ext uri="{FF2B5EF4-FFF2-40B4-BE49-F238E27FC236}">
                <a16:creationId xmlns:a16="http://schemas.microsoft.com/office/drawing/2014/main" id="{89E6A09C-C505-5571-80C5-D9C8E5089E34}"/>
              </a:ext>
            </a:extLst>
          </p:cNvPr>
          <p:cNvCxnSpPr>
            <a:cxnSpLocks/>
          </p:cNvCxnSpPr>
          <p:nvPr/>
        </p:nvCxnSpPr>
        <p:spPr>
          <a:xfrm flipH="1">
            <a:off x="822351" y="3306032"/>
            <a:ext cx="5674332" cy="0"/>
          </a:xfrm>
          <a:prstGeom prst="straightConnector1">
            <a:avLst/>
          </a:prstGeom>
          <a:noFill/>
          <a:ln w="25400" cap="flat" cmpd="sng">
            <a:solidFill>
              <a:schemeClr val="tx1"/>
            </a:solidFill>
            <a:prstDash val="sysDot"/>
            <a:miter lim="800000"/>
            <a:headEnd type="none" w="sm" len="sm"/>
            <a:tailEnd type="none" w="sm" len="sm"/>
          </a:ln>
        </p:spPr>
      </p:cxnSp>
      <p:sp>
        <p:nvSpPr>
          <p:cNvPr id="345" name="TextBox 344">
            <a:extLst>
              <a:ext uri="{FF2B5EF4-FFF2-40B4-BE49-F238E27FC236}">
                <a16:creationId xmlns:a16="http://schemas.microsoft.com/office/drawing/2014/main" id="{C51E128D-220D-F7B5-BC84-F0D34DECAA75}"/>
              </a:ext>
            </a:extLst>
          </p:cNvPr>
          <p:cNvSpPr txBox="1"/>
          <p:nvPr/>
        </p:nvSpPr>
        <p:spPr>
          <a:xfrm>
            <a:off x="1622898" y="2836929"/>
            <a:ext cx="5662912" cy="2750561"/>
          </a:xfrm>
          <a:prstGeom prst="rect">
            <a:avLst/>
          </a:prstGeom>
          <a:solidFill>
            <a:schemeClr val="bg1">
              <a:lumMod val="95000"/>
            </a:schemeClr>
          </a:solidFill>
          <a:ln w="25400">
            <a:solidFill>
              <a:schemeClr val="bg1">
                <a:lumMod val="50000"/>
              </a:schemeClr>
            </a:solidFill>
          </a:ln>
        </p:spPr>
        <p:txBody>
          <a:bodyPr wrap="square">
            <a:spAutoFit/>
          </a:bodyPr>
          <a:lstStyle/>
          <a:p>
            <a:pPr algn="ctr"/>
            <a:endParaRPr lang="en-US" sz="1524" b="1" dirty="0">
              <a:solidFill>
                <a:schemeClr val="bg1">
                  <a:lumMod val="50000"/>
                </a:schemeClr>
              </a:solidFill>
              <a:latin typeface="Corbel" panose="020B0503020204020204" pitchFamily="34" charset="0"/>
            </a:endParaRPr>
          </a:p>
          <a:p>
            <a:pPr algn="ctr"/>
            <a:endParaRPr lang="en-US" sz="1524" b="1" dirty="0">
              <a:solidFill>
                <a:schemeClr val="bg1">
                  <a:lumMod val="50000"/>
                </a:schemeClr>
              </a:solidFill>
              <a:latin typeface="Corbel" panose="020B0503020204020204" pitchFamily="34" charset="0"/>
            </a:endParaRPr>
          </a:p>
          <a:p>
            <a:pPr algn="ctr"/>
            <a:endParaRPr lang="en-US" sz="1524" b="1" dirty="0">
              <a:solidFill>
                <a:schemeClr val="bg1">
                  <a:lumMod val="50000"/>
                </a:schemeClr>
              </a:solidFill>
              <a:latin typeface="Corbel" panose="020B0503020204020204" pitchFamily="34" charset="0"/>
            </a:endParaRPr>
          </a:p>
          <a:p>
            <a:pPr algn="ctr"/>
            <a:endParaRPr lang="en-US" sz="1524" b="1" dirty="0">
              <a:solidFill>
                <a:schemeClr val="bg1">
                  <a:lumMod val="50000"/>
                </a:schemeClr>
              </a:solidFill>
              <a:latin typeface="Corbel" panose="020B0503020204020204" pitchFamily="34" charset="0"/>
            </a:endParaRPr>
          </a:p>
          <a:p>
            <a:pPr algn="ctr"/>
            <a:endParaRPr lang="en-US" sz="1524" b="1" dirty="0">
              <a:solidFill>
                <a:schemeClr val="bg1">
                  <a:lumMod val="50000"/>
                </a:schemeClr>
              </a:solidFill>
              <a:latin typeface="Corbel" panose="020B0503020204020204" pitchFamily="34" charset="0"/>
            </a:endParaRPr>
          </a:p>
          <a:p>
            <a:pPr algn="ctr"/>
            <a:endParaRPr lang="en-US" sz="1524" b="1" dirty="0">
              <a:solidFill>
                <a:schemeClr val="bg1">
                  <a:lumMod val="50000"/>
                </a:schemeClr>
              </a:solidFill>
              <a:latin typeface="Corbel" panose="020B0503020204020204" pitchFamily="34" charset="0"/>
            </a:endParaRPr>
          </a:p>
          <a:p>
            <a:pPr algn="ctr"/>
            <a:endParaRPr lang="en-US" sz="1524" b="1" dirty="0">
              <a:solidFill>
                <a:schemeClr val="bg1">
                  <a:lumMod val="50000"/>
                </a:schemeClr>
              </a:solidFill>
              <a:latin typeface="Corbel" panose="020B0503020204020204" pitchFamily="34" charset="0"/>
            </a:endParaRPr>
          </a:p>
          <a:p>
            <a:pPr algn="ctr"/>
            <a:endParaRPr lang="en-US" sz="1524" b="1" dirty="0">
              <a:solidFill>
                <a:schemeClr val="bg1">
                  <a:lumMod val="50000"/>
                </a:schemeClr>
              </a:solidFill>
              <a:latin typeface="Corbel" panose="020B0503020204020204" pitchFamily="34" charset="0"/>
            </a:endParaRPr>
          </a:p>
          <a:p>
            <a:pPr algn="ctr"/>
            <a:endParaRPr lang="en-US" sz="1524" b="1" dirty="0">
              <a:solidFill>
                <a:schemeClr val="bg1">
                  <a:lumMod val="50000"/>
                </a:schemeClr>
              </a:solidFill>
              <a:latin typeface="Corbel" panose="020B0503020204020204" pitchFamily="34" charset="0"/>
            </a:endParaRPr>
          </a:p>
          <a:p>
            <a:pPr algn="ctr"/>
            <a:endParaRPr lang="en-US" sz="1524" b="1" dirty="0">
              <a:solidFill>
                <a:schemeClr val="bg1">
                  <a:lumMod val="50000"/>
                </a:schemeClr>
              </a:solidFill>
              <a:latin typeface="Corbel" panose="020B0503020204020204" pitchFamily="34" charset="0"/>
            </a:endParaRPr>
          </a:p>
          <a:p>
            <a:pPr algn="ctr"/>
            <a:endParaRPr lang="en-US" sz="508" b="1" dirty="0">
              <a:solidFill>
                <a:schemeClr val="bg1">
                  <a:lumMod val="50000"/>
                </a:schemeClr>
              </a:solidFill>
              <a:latin typeface="Corbel" panose="020B0503020204020204" pitchFamily="34" charset="0"/>
            </a:endParaRPr>
          </a:p>
          <a:p>
            <a:pPr algn="ctr"/>
            <a:r>
              <a:rPr lang="en-US" sz="1524" b="1" dirty="0">
                <a:solidFill>
                  <a:schemeClr val="bg1">
                    <a:lumMod val="50000"/>
                  </a:schemeClr>
                </a:solidFill>
                <a:latin typeface="Corbel" panose="020B0503020204020204" pitchFamily="34" charset="0"/>
              </a:rPr>
              <a:t>SeGraM Module </a:t>
            </a:r>
            <a:r>
              <a:rPr lang="en-US" sz="1524" i="1" dirty="0">
                <a:solidFill>
                  <a:schemeClr val="bg1">
                    <a:lumMod val="50000"/>
                  </a:schemeClr>
                </a:solidFill>
                <a:latin typeface="Corbel" panose="020B0503020204020204" pitchFamily="34" charset="0"/>
              </a:rPr>
              <a:t>(</a:t>
            </a:r>
            <a:r>
              <a:rPr lang="en-US" sz="1524" i="1" dirty="0">
                <a:solidFill>
                  <a:schemeClr val="bg1">
                    <a:lumMod val="50000"/>
                  </a:schemeClr>
                </a:solidFill>
                <a:latin typeface="Calibri" panose="020F0502020204030204" pitchFamily="34" charset="0"/>
                <a:cs typeface="Calibri" panose="020F0502020204030204" pitchFamily="34" charset="0"/>
              </a:rPr>
              <a:t>1</a:t>
            </a:r>
            <a:r>
              <a:rPr lang="en-US" sz="1524" i="1" dirty="0">
                <a:solidFill>
                  <a:schemeClr val="bg1">
                    <a:lumMod val="50000"/>
                  </a:schemeClr>
                </a:solidFill>
                <a:latin typeface="Corbel" panose="020B0503020204020204" pitchFamily="34" charset="0"/>
              </a:rPr>
              <a:t> x per HBM</a:t>
            </a:r>
            <a:r>
              <a:rPr lang="en-US" sz="1524" i="1" dirty="0">
                <a:solidFill>
                  <a:schemeClr val="bg1">
                    <a:lumMod val="50000"/>
                  </a:schemeClr>
                </a:solidFill>
                <a:latin typeface="Calibri" panose="020F0502020204030204" pitchFamily="34" charset="0"/>
                <a:cs typeface="Calibri" panose="020F0502020204030204" pitchFamily="34" charset="0"/>
              </a:rPr>
              <a:t>2</a:t>
            </a:r>
            <a:r>
              <a:rPr lang="en-US" sz="1524" i="1" dirty="0">
                <a:solidFill>
                  <a:schemeClr val="bg1">
                    <a:lumMod val="50000"/>
                  </a:schemeClr>
                </a:solidFill>
                <a:latin typeface="Corbel" panose="020B0503020204020204" pitchFamily="34" charset="0"/>
              </a:rPr>
              <a:t>E stack)</a:t>
            </a:r>
          </a:p>
        </p:txBody>
      </p:sp>
      <p:sp>
        <p:nvSpPr>
          <p:cNvPr id="507" name="TextBox 506">
            <a:extLst>
              <a:ext uri="{FF2B5EF4-FFF2-40B4-BE49-F238E27FC236}">
                <a16:creationId xmlns:a16="http://schemas.microsoft.com/office/drawing/2014/main" id="{D1F40CF5-B500-DE30-0337-7269615906C4}"/>
              </a:ext>
            </a:extLst>
          </p:cNvPr>
          <p:cNvSpPr txBox="1"/>
          <p:nvPr/>
        </p:nvSpPr>
        <p:spPr>
          <a:xfrm>
            <a:off x="1624449" y="2847580"/>
            <a:ext cx="5662912" cy="2750561"/>
          </a:xfrm>
          <a:prstGeom prst="rect">
            <a:avLst/>
          </a:prstGeom>
          <a:solidFill>
            <a:schemeClr val="bg1">
              <a:lumMod val="95000"/>
            </a:schemeClr>
          </a:solidFill>
          <a:ln w="25400">
            <a:solidFill>
              <a:schemeClr val="tx1"/>
            </a:solidFill>
          </a:ln>
        </p:spPr>
        <p:txBody>
          <a:bodyPr wrap="square">
            <a:spAutoFit/>
          </a:bodyPr>
          <a:lstStyle/>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508" b="1" dirty="0">
              <a:latin typeface="Corbel" panose="020B0503020204020204" pitchFamily="34" charset="0"/>
            </a:endParaRPr>
          </a:p>
          <a:p>
            <a:pPr algn="ctr"/>
            <a:r>
              <a:rPr lang="en-US" sz="1524" b="1" dirty="0">
                <a:latin typeface="Corbel" panose="020B0503020204020204" pitchFamily="34" charset="0"/>
              </a:rPr>
              <a:t>SeGraM Module </a:t>
            </a:r>
            <a:r>
              <a:rPr lang="en-US" sz="1524" i="1" dirty="0">
                <a:latin typeface="Corbel" panose="020B0503020204020204" pitchFamily="34" charset="0"/>
              </a:rPr>
              <a:t>(</a:t>
            </a:r>
            <a:r>
              <a:rPr lang="en-US" sz="1524" i="1" dirty="0">
                <a:latin typeface="Calibri" panose="020F0502020204030204" pitchFamily="34" charset="0"/>
                <a:cs typeface="Calibri" panose="020F0502020204030204" pitchFamily="34" charset="0"/>
              </a:rPr>
              <a:t>1</a:t>
            </a:r>
            <a:r>
              <a:rPr lang="en-US" sz="1524" i="1" dirty="0">
                <a:latin typeface="Corbel" panose="020B0503020204020204" pitchFamily="34" charset="0"/>
              </a:rPr>
              <a:t> x per HBM</a:t>
            </a:r>
            <a:r>
              <a:rPr lang="en-US" sz="1524" i="1" dirty="0">
                <a:latin typeface="Calibri" panose="020F0502020204030204" pitchFamily="34" charset="0"/>
                <a:cs typeface="Calibri" panose="020F0502020204030204" pitchFamily="34" charset="0"/>
              </a:rPr>
              <a:t>2</a:t>
            </a:r>
            <a:r>
              <a:rPr lang="en-US" sz="1524" i="1" dirty="0">
                <a:latin typeface="Corbel" panose="020B0503020204020204" pitchFamily="34" charset="0"/>
              </a:rPr>
              <a:t>E stack)</a:t>
            </a:r>
          </a:p>
        </p:txBody>
      </p:sp>
      <p:sp>
        <p:nvSpPr>
          <p:cNvPr id="346" name="Google Shape;3014;p22">
            <a:extLst>
              <a:ext uri="{FF2B5EF4-FFF2-40B4-BE49-F238E27FC236}">
                <a16:creationId xmlns:a16="http://schemas.microsoft.com/office/drawing/2014/main" id="{A40AEC20-72F9-3AB7-E5C2-FF7EED5A73AE}"/>
              </a:ext>
            </a:extLst>
          </p:cNvPr>
          <p:cNvSpPr/>
          <p:nvPr/>
        </p:nvSpPr>
        <p:spPr>
          <a:xfrm>
            <a:off x="1670740" y="1944676"/>
            <a:ext cx="5528810" cy="573059"/>
          </a:xfrm>
          <a:prstGeom prst="roundRect">
            <a:avLst>
              <a:gd name="adj" fmla="val 2707"/>
            </a:avLst>
          </a:prstGeom>
          <a:solidFill>
            <a:schemeClr val="bg1">
              <a:lumMod val="95000"/>
            </a:schemeClr>
          </a:solidFill>
          <a:ln w="25400" cap="flat" cmpd="sng">
            <a:solidFill>
              <a:schemeClr val="bg1">
                <a:lumMod val="50000"/>
              </a:schemeClr>
            </a:solidFill>
            <a:prstDash val="solid"/>
            <a:round/>
            <a:headEnd type="none" w="sm" len="sm"/>
            <a:tailEnd type="none" w="sm" len="sm"/>
          </a:ln>
        </p:spPr>
        <p:txBody>
          <a:bodyPr spcFirstLastPara="1" wrap="square" lIns="46442" tIns="23215" rIns="46442" bIns="23215" anchor="ctr" anchorCtr="0">
            <a:noAutofit/>
          </a:bodyPr>
          <a:lstStyle/>
          <a:p>
            <a:pPr algn="ctr"/>
            <a:endParaRPr sz="1524" dirty="0">
              <a:solidFill>
                <a:schemeClr val="bg1">
                  <a:lumMod val="50000"/>
                </a:schemeClr>
              </a:solidFill>
              <a:latin typeface="Corbel" panose="020B0503020204020204" pitchFamily="34" charset="0"/>
              <a:ea typeface="Calibri"/>
              <a:cs typeface="Calibri"/>
              <a:sym typeface="Calibri"/>
            </a:endParaRPr>
          </a:p>
          <a:p>
            <a:pPr algn="ctr"/>
            <a:endParaRPr sz="1524" dirty="0">
              <a:solidFill>
                <a:schemeClr val="bg1">
                  <a:lumMod val="50000"/>
                </a:schemeClr>
              </a:solidFill>
              <a:latin typeface="Corbel" panose="020B0503020204020204" pitchFamily="34" charset="0"/>
              <a:ea typeface="Calibri"/>
              <a:cs typeface="Calibri"/>
              <a:sym typeface="Calibri"/>
            </a:endParaRPr>
          </a:p>
          <a:p>
            <a:pPr algn="ctr"/>
            <a:endParaRPr sz="1524" dirty="0">
              <a:solidFill>
                <a:schemeClr val="bg1">
                  <a:lumMod val="50000"/>
                </a:schemeClr>
              </a:solidFill>
              <a:latin typeface="Corbel" panose="020B0503020204020204" pitchFamily="34" charset="0"/>
              <a:ea typeface="Calibri"/>
              <a:cs typeface="Calibri"/>
              <a:sym typeface="Calibri"/>
            </a:endParaRPr>
          </a:p>
          <a:p>
            <a:pPr algn="ctr"/>
            <a:endParaRPr sz="1524" dirty="0">
              <a:solidFill>
                <a:schemeClr val="bg1">
                  <a:lumMod val="50000"/>
                </a:schemeClr>
              </a:solidFill>
              <a:latin typeface="Corbel" panose="020B0503020204020204" pitchFamily="34" charset="0"/>
              <a:ea typeface="Calibri"/>
              <a:cs typeface="Calibri"/>
              <a:sym typeface="Calibri"/>
            </a:endParaRPr>
          </a:p>
        </p:txBody>
      </p:sp>
      <p:sp>
        <p:nvSpPr>
          <p:cNvPr id="347" name="Google Shape;3017;p22">
            <a:extLst>
              <a:ext uri="{FF2B5EF4-FFF2-40B4-BE49-F238E27FC236}">
                <a16:creationId xmlns:a16="http://schemas.microsoft.com/office/drawing/2014/main" id="{1EC7D3CD-4631-39FB-6D9C-2A7DDE57BF45}"/>
              </a:ext>
            </a:extLst>
          </p:cNvPr>
          <p:cNvSpPr/>
          <p:nvPr/>
        </p:nvSpPr>
        <p:spPr>
          <a:xfrm>
            <a:off x="1670738" y="1625481"/>
            <a:ext cx="5528810" cy="319196"/>
          </a:xfrm>
          <a:prstGeom prst="roundRect">
            <a:avLst>
              <a:gd name="adj" fmla="val 921"/>
            </a:avLst>
          </a:prstGeom>
          <a:noFill/>
          <a:ln>
            <a:noFill/>
          </a:ln>
        </p:spPr>
        <p:txBody>
          <a:bodyPr spcFirstLastPara="1" wrap="square" lIns="46442" tIns="23215" rIns="46442" bIns="23215" anchor="ctr" anchorCtr="0">
            <a:noAutofit/>
          </a:bodyPr>
          <a:lstStyle/>
          <a:p>
            <a:pPr algn="ctr"/>
            <a:r>
              <a:rPr lang="en-US" sz="1524" b="1" dirty="0">
                <a:solidFill>
                  <a:schemeClr val="bg1">
                    <a:lumMod val="50000"/>
                  </a:schemeClr>
                </a:solidFill>
                <a:latin typeface="Corbel" panose="020B0503020204020204" pitchFamily="34" charset="0"/>
                <a:ea typeface="Calibri"/>
                <a:cs typeface="Calibri"/>
                <a:sym typeface="Calibri"/>
              </a:rPr>
              <a:t>High Bandwidth Memory (HBM</a:t>
            </a:r>
            <a:r>
              <a:rPr lang="en-US" sz="1524" b="1" dirty="0">
                <a:solidFill>
                  <a:schemeClr val="bg1">
                    <a:lumMod val="50000"/>
                  </a:schemeClr>
                </a:solidFill>
                <a:latin typeface="Calibri" panose="020F0502020204030204" pitchFamily="34" charset="0"/>
                <a:ea typeface="Calibri"/>
                <a:cs typeface="Calibri" panose="020F0502020204030204" pitchFamily="34" charset="0"/>
                <a:sym typeface="Calibri"/>
              </a:rPr>
              <a:t>2</a:t>
            </a:r>
            <a:r>
              <a:rPr lang="en-US" sz="1524" b="1" dirty="0">
                <a:solidFill>
                  <a:schemeClr val="bg1">
                    <a:lumMod val="50000"/>
                  </a:schemeClr>
                </a:solidFill>
                <a:latin typeface="Corbel" panose="020B0503020204020204" pitchFamily="34" charset="0"/>
                <a:ea typeface="Calibri"/>
                <a:cs typeface="Calibri"/>
                <a:sym typeface="Calibri"/>
              </a:rPr>
              <a:t>E) Stack</a:t>
            </a:r>
            <a:endParaRPr sz="1524" dirty="0">
              <a:solidFill>
                <a:schemeClr val="bg1">
                  <a:lumMod val="50000"/>
                </a:schemeClr>
              </a:solidFill>
              <a:latin typeface="Corbel" panose="020B0503020204020204" pitchFamily="34" charset="0"/>
            </a:endParaRPr>
          </a:p>
        </p:txBody>
      </p:sp>
      <p:cxnSp>
        <p:nvCxnSpPr>
          <p:cNvPr id="348" name="Google Shape;3019;p22">
            <a:extLst>
              <a:ext uri="{FF2B5EF4-FFF2-40B4-BE49-F238E27FC236}">
                <a16:creationId xmlns:a16="http://schemas.microsoft.com/office/drawing/2014/main" id="{A4EE8040-7403-8786-AF75-6033603CB933}"/>
              </a:ext>
            </a:extLst>
          </p:cNvPr>
          <p:cNvCxnSpPr/>
          <p:nvPr/>
        </p:nvCxnSpPr>
        <p:spPr>
          <a:xfrm rot="10800000">
            <a:off x="4243071" y="1946234"/>
            <a:ext cx="0" cy="548640"/>
          </a:xfrm>
          <a:prstGeom prst="straightConnector1">
            <a:avLst/>
          </a:prstGeom>
          <a:noFill/>
          <a:ln w="28575" cap="flat" cmpd="sng">
            <a:solidFill>
              <a:schemeClr val="dk1"/>
            </a:solidFill>
            <a:prstDash val="dot"/>
            <a:miter lim="800000"/>
            <a:headEnd type="none" w="sm" len="sm"/>
            <a:tailEnd type="none" w="sm" len="sm"/>
          </a:ln>
        </p:spPr>
      </p:cxnSp>
      <p:sp>
        <p:nvSpPr>
          <p:cNvPr id="514" name="Google Shape;3039;p22">
            <a:extLst>
              <a:ext uri="{FF2B5EF4-FFF2-40B4-BE49-F238E27FC236}">
                <a16:creationId xmlns:a16="http://schemas.microsoft.com/office/drawing/2014/main" id="{DE4B1166-469E-FA55-5E42-A57D97D6B565}"/>
              </a:ext>
            </a:extLst>
          </p:cNvPr>
          <p:cNvSpPr/>
          <p:nvPr/>
        </p:nvSpPr>
        <p:spPr>
          <a:xfrm>
            <a:off x="2617369" y="2920664"/>
            <a:ext cx="683836" cy="1676942"/>
          </a:xfrm>
          <a:prstGeom prst="roundRect">
            <a:avLst>
              <a:gd name="adj" fmla="val 2707"/>
            </a:avLst>
          </a:prstGeom>
          <a:solidFill>
            <a:schemeClr val="bg1">
              <a:lumMod val="95000"/>
            </a:schemeClr>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p:txBody>
      </p:sp>
      <p:sp>
        <p:nvSpPr>
          <p:cNvPr id="515" name="Google Shape;3039;p22">
            <a:extLst>
              <a:ext uri="{FF2B5EF4-FFF2-40B4-BE49-F238E27FC236}">
                <a16:creationId xmlns:a16="http://schemas.microsoft.com/office/drawing/2014/main" id="{A6286C1F-F60C-530D-E442-B7AF81B72E4B}"/>
              </a:ext>
            </a:extLst>
          </p:cNvPr>
          <p:cNvSpPr/>
          <p:nvPr/>
        </p:nvSpPr>
        <p:spPr>
          <a:xfrm>
            <a:off x="3479273" y="2920664"/>
            <a:ext cx="683836" cy="1676942"/>
          </a:xfrm>
          <a:prstGeom prst="roundRect">
            <a:avLst>
              <a:gd name="adj" fmla="val 2707"/>
            </a:avLst>
          </a:prstGeom>
          <a:solidFill>
            <a:schemeClr val="bg1">
              <a:lumMod val="95000"/>
            </a:schemeClr>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p:txBody>
      </p:sp>
      <p:sp>
        <p:nvSpPr>
          <p:cNvPr id="516" name="Google Shape;3039;p22">
            <a:extLst>
              <a:ext uri="{FF2B5EF4-FFF2-40B4-BE49-F238E27FC236}">
                <a16:creationId xmlns:a16="http://schemas.microsoft.com/office/drawing/2014/main" id="{C4F0090D-48ED-9197-CD2C-F2ADE814BD00}"/>
              </a:ext>
            </a:extLst>
          </p:cNvPr>
          <p:cNvSpPr/>
          <p:nvPr/>
        </p:nvSpPr>
        <p:spPr>
          <a:xfrm>
            <a:off x="5563240" y="2920483"/>
            <a:ext cx="683836" cy="1676942"/>
          </a:xfrm>
          <a:prstGeom prst="roundRect">
            <a:avLst>
              <a:gd name="adj" fmla="val 2707"/>
            </a:avLst>
          </a:prstGeom>
          <a:solidFill>
            <a:schemeClr val="bg1">
              <a:lumMod val="95000"/>
            </a:schemeClr>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p:txBody>
      </p:sp>
      <p:sp>
        <p:nvSpPr>
          <p:cNvPr id="517" name="Google Shape;3039;p22">
            <a:extLst>
              <a:ext uri="{FF2B5EF4-FFF2-40B4-BE49-F238E27FC236}">
                <a16:creationId xmlns:a16="http://schemas.microsoft.com/office/drawing/2014/main" id="{0AF127E8-873C-C23C-F5AD-F931159FC8BC}"/>
              </a:ext>
            </a:extLst>
          </p:cNvPr>
          <p:cNvSpPr/>
          <p:nvPr/>
        </p:nvSpPr>
        <p:spPr>
          <a:xfrm>
            <a:off x="6460726" y="2920483"/>
            <a:ext cx="683836" cy="1676942"/>
          </a:xfrm>
          <a:prstGeom prst="roundRect">
            <a:avLst>
              <a:gd name="adj" fmla="val 2707"/>
            </a:avLst>
          </a:prstGeom>
          <a:solidFill>
            <a:schemeClr val="bg1">
              <a:lumMod val="95000"/>
            </a:schemeClr>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p:txBody>
      </p:sp>
      <p:cxnSp>
        <p:nvCxnSpPr>
          <p:cNvPr id="353" name="Google Shape;3029;p22">
            <a:extLst>
              <a:ext uri="{FF2B5EF4-FFF2-40B4-BE49-F238E27FC236}">
                <a16:creationId xmlns:a16="http://schemas.microsoft.com/office/drawing/2014/main" id="{E669B800-FDA9-775D-1A37-A3619CAD7861}"/>
              </a:ext>
            </a:extLst>
          </p:cNvPr>
          <p:cNvCxnSpPr/>
          <p:nvPr/>
        </p:nvCxnSpPr>
        <p:spPr>
          <a:xfrm rot="10800000">
            <a:off x="6329909" y="1946232"/>
            <a:ext cx="0" cy="548640"/>
          </a:xfrm>
          <a:prstGeom prst="straightConnector1">
            <a:avLst/>
          </a:prstGeom>
          <a:noFill/>
          <a:ln w="28575" cap="flat" cmpd="sng">
            <a:solidFill>
              <a:schemeClr val="dk1"/>
            </a:solidFill>
            <a:prstDash val="dot"/>
            <a:miter lim="800000"/>
            <a:headEnd type="none" w="sm" len="sm"/>
            <a:tailEnd type="none" w="sm" len="sm"/>
          </a:ln>
        </p:spPr>
      </p:cxnSp>
      <p:cxnSp>
        <p:nvCxnSpPr>
          <p:cNvPr id="354" name="Google Shape;3030;p22">
            <a:extLst>
              <a:ext uri="{FF2B5EF4-FFF2-40B4-BE49-F238E27FC236}">
                <a16:creationId xmlns:a16="http://schemas.microsoft.com/office/drawing/2014/main" id="{47676645-871E-EBE1-42D6-91E3AE77C39F}"/>
              </a:ext>
            </a:extLst>
          </p:cNvPr>
          <p:cNvCxnSpPr/>
          <p:nvPr/>
        </p:nvCxnSpPr>
        <p:spPr>
          <a:xfrm rot="10800000">
            <a:off x="5468359" y="1946232"/>
            <a:ext cx="0" cy="548640"/>
          </a:xfrm>
          <a:prstGeom prst="straightConnector1">
            <a:avLst/>
          </a:prstGeom>
          <a:noFill/>
          <a:ln w="28575" cap="flat" cmpd="sng">
            <a:solidFill>
              <a:schemeClr val="dk1"/>
            </a:solidFill>
            <a:prstDash val="dot"/>
            <a:miter lim="800000"/>
            <a:headEnd type="none" w="sm" len="sm"/>
            <a:tailEnd type="none" w="sm" len="sm"/>
          </a:ln>
        </p:spPr>
      </p:cxnSp>
      <p:cxnSp>
        <p:nvCxnSpPr>
          <p:cNvPr id="356" name="Google Shape;3033;p22">
            <a:extLst>
              <a:ext uri="{FF2B5EF4-FFF2-40B4-BE49-F238E27FC236}">
                <a16:creationId xmlns:a16="http://schemas.microsoft.com/office/drawing/2014/main" id="{403530DB-2E2B-63D3-7EEE-8427D96FA7ED}"/>
              </a:ext>
            </a:extLst>
          </p:cNvPr>
          <p:cNvCxnSpPr/>
          <p:nvPr/>
        </p:nvCxnSpPr>
        <p:spPr>
          <a:xfrm rot="10800000">
            <a:off x="3331065" y="1946232"/>
            <a:ext cx="0" cy="548640"/>
          </a:xfrm>
          <a:prstGeom prst="straightConnector1">
            <a:avLst/>
          </a:prstGeom>
          <a:noFill/>
          <a:ln w="28575" cap="flat" cmpd="sng">
            <a:solidFill>
              <a:schemeClr val="dk1"/>
            </a:solidFill>
            <a:prstDash val="dot"/>
            <a:miter lim="800000"/>
            <a:headEnd type="none" w="sm" len="sm"/>
            <a:tailEnd type="none" w="sm" len="sm"/>
          </a:ln>
        </p:spPr>
      </p:cxnSp>
      <p:sp>
        <p:nvSpPr>
          <p:cNvPr id="358" name="Google Shape;3039;p22">
            <a:extLst>
              <a:ext uri="{FF2B5EF4-FFF2-40B4-BE49-F238E27FC236}">
                <a16:creationId xmlns:a16="http://schemas.microsoft.com/office/drawing/2014/main" id="{404A7350-09F9-5788-3132-2804DC2C6510}"/>
              </a:ext>
            </a:extLst>
          </p:cNvPr>
          <p:cNvSpPr/>
          <p:nvPr/>
        </p:nvSpPr>
        <p:spPr>
          <a:xfrm>
            <a:off x="345498" y="2907399"/>
            <a:ext cx="632990" cy="1690023"/>
          </a:xfrm>
          <a:prstGeom prst="roundRect">
            <a:avLst>
              <a:gd name="adj" fmla="val 2707"/>
            </a:avLst>
          </a:prstGeom>
          <a:solidFill>
            <a:schemeClr val="bg1">
              <a:lumMod val="95000"/>
            </a:schemeClr>
          </a:solidFill>
          <a:ln w="25400" cap="flat" cmpd="sng">
            <a:solidFill>
              <a:schemeClr val="bg1">
                <a:lumMod val="50000"/>
              </a:schemeClr>
            </a:solidFill>
            <a:prstDash val="solid"/>
            <a:round/>
            <a:headEnd type="none" w="sm" len="sm"/>
            <a:tailEnd type="none" w="sm" len="sm"/>
          </a:ln>
        </p:spPr>
        <p:txBody>
          <a:bodyPr spcFirstLastPara="1" wrap="square" lIns="46442" tIns="23215" rIns="46442" bIns="23215" anchor="ctr" anchorCtr="0">
            <a:noAutofit/>
          </a:bodyPr>
          <a:lstStyle/>
          <a:p>
            <a:pPr algn="ctr"/>
            <a:r>
              <a:rPr lang="en-US" sz="1524" b="1" dirty="0">
                <a:solidFill>
                  <a:schemeClr val="bg1">
                    <a:lumMod val="50000"/>
                  </a:schemeClr>
                </a:solidFill>
                <a:latin typeface="Corbel" panose="020B0503020204020204" pitchFamily="34" charset="0"/>
                <a:ea typeface="Calibri"/>
                <a:cs typeface="Calibri"/>
                <a:sym typeface="Calibri"/>
              </a:rPr>
              <a:t>Host</a:t>
            </a:r>
            <a:endParaRPr sz="1524" dirty="0">
              <a:solidFill>
                <a:schemeClr val="bg1">
                  <a:lumMod val="50000"/>
                </a:schemeClr>
              </a:solidFill>
              <a:latin typeface="Corbel" panose="020B0503020204020204" pitchFamily="34" charset="0"/>
            </a:endParaRPr>
          </a:p>
        </p:txBody>
      </p:sp>
      <p:sp>
        <p:nvSpPr>
          <p:cNvPr id="362" name="Google Shape;3038;p22">
            <a:extLst>
              <a:ext uri="{FF2B5EF4-FFF2-40B4-BE49-F238E27FC236}">
                <a16:creationId xmlns:a16="http://schemas.microsoft.com/office/drawing/2014/main" id="{F23BA7B7-71C5-93C7-C928-DE568CDF7FAF}"/>
              </a:ext>
            </a:extLst>
          </p:cNvPr>
          <p:cNvSpPr/>
          <p:nvPr/>
        </p:nvSpPr>
        <p:spPr>
          <a:xfrm>
            <a:off x="3426811" y="2062527"/>
            <a:ext cx="2812152" cy="258522"/>
          </a:xfrm>
          <a:prstGeom prst="roundRect">
            <a:avLst>
              <a:gd name="adj" fmla="val 921"/>
            </a:avLst>
          </a:prstGeom>
          <a:noFill/>
          <a:ln w="28575">
            <a:noFill/>
          </a:ln>
        </p:spPr>
        <p:txBody>
          <a:bodyPr spcFirstLastPara="1" wrap="square" lIns="46442" tIns="23215" rIns="46442" bIns="23215" anchor="ctr" anchorCtr="0">
            <a:noAutofit/>
          </a:bodyPr>
          <a:lstStyle/>
          <a:p>
            <a:pPr algn="ctr"/>
            <a:r>
              <a:rPr lang="en-US" sz="1524" dirty="0">
                <a:solidFill>
                  <a:schemeClr val="dk1"/>
                </a:solidFill>
                <a:latin typeface="Corbel" panose="020B0503020204020204" pitchFamily="34" charset="0"/>
                <a:ea typeface="Calibri"/>
                <a:cs typeface="Calibri"/>
                <a:sym typeface="Calibri"/>
              </a:rPr>
              <a:t>. . .</a:t>
            </a:r>
            <a:endParaRPr sz="1524" dirty="0">
              <a:latin typeface="Corbel" panose="020B0503020204020204" pitchFamily="34" charset="0"/>
            </a:endParaRPr>
          </a:p>
        </p:txBody>
      </p:sp>
      <p:sp>
        <p:nvSpPr>
          <p:cNvPr id="381" name="Isosceles Triangle 380">
            <a:extLst>
              <a:ext uri="{FF2B5EF4-FFF2-40B4-BE49-F238E27FC236}">
                <a16:creationId xmlns:a16="http://schemas.microsoft.com/office/drawing/2014/main" id="{22DC8017-2F2C-740F-18C5-8DCD103730DB}"/>
              </a:ext>
            </a:extLst>
          </p:cNvPr>
          <p:cNvSpPr/>
          <p:nvPr/>
        </p:nvSpPr>
        <p:spPr>
          <a:xfrm rot="5400000">
            <a:off x="1299981" y="3260527"/>
            <a:ext cx="92900" cy="929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24"/>
          </a:p>
        </p:txBody>
      </p:sp>
      <p:sp>
        <p:nvSpPr>
          <p:cNvPr id="382" name="Isosceles Triangle 381">
            <a:extLst>
              <a:ext uri="{FF2B5EF4-FFF2-40B4-BE49-F238E27FC236}">
                <a16:creationId xmlns:a16="http://schemas.microsoft.com/office/drawing/2014/main" id="{DD115433-32FF-36CC-9D9C-A4601361BD2E}"/>
              </a:ext>
            </a:extLst>
          </p:cNvPr>
          <p:cNvSpPr/>
          <p:nvPr/>
        </p:nvSpPr>
        <p:spPr>
          <a:xfrm rot="5400000" flipH="1" flipV="1">
            <a:off x="1299981" y="4112107"/>
            <a:ext cx="92900" cy="929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24"/>
          </a:p>
        </p:txBody>
      </p:sp>
      <p:sp>
        <p:nvSpPr>
          <p:cNvPr id="3" name="Title 2">
            <a:extLst>
              <a:ext uri="{FF2B5EF4-FFF2-40B4-BE49-F238E27FC236}">
                <a16:creationId xmlns:a16="http://schemas.microsoft.com/office/drawing/2014/main" id="{AD59D520-5920-AB4E-A3ED-7922AA4BC1C3}"/>
              </a:ext>
            </a:extLst>
          </p:cNvPr>
          <p:cNvSpPr>
            <a:spLocks noGrp="1"/>
          </p:cNvSpPr>
          <p:nvPr>
            <p:ph type="title"/>
          </p:nvPr>
        </p:nvSpPr>
        <p:spPr/>
        <p:txBody>
          <a:bodyPr>
            <a:normAutofit fontScale="90000"/>
          </a:bodyPr>
          <a:lstStyle/>
          <a:p>
            <a:r>
              <a:rPr lang="en-US" dirty="0"/>
              <a:t>Overall System Design of SeGraM</a:t>
            </a:r>
          </a:p>
        </p:txBody>
      </p:sp>
      <p:pic>
        <p:nvPicPr>
          <p:cNvPr id="97" name="Picture 96">
            <a:extLst>
              <a:ext uri="{FF2B5EF4-FFF2-40B4-BE49-F238E27FC236}">
                <a16:creationId xmlns:a16="http://schemas.microsoft.com/office/drawing/2014/main" id="{9D9EEEDA-7016-7ED7-D43F-5BCA0C0FDBAC}"/>
              </a:ext>
            </a:extLst>
          </p:cNvPr>
          <p:cNvPicPr>
            <a:picLocks noChangeAspect="1"/>
          </p:cNvPicPr>
          <p:nvPr/>
        </p:nvPicPr>
        <p:blipFill rotWithShape="1">
          <a:blip r:embed="rId3"/>
          <a:srcRect r="86327"/>
          <a:stretch/>
        </p:blipFill>
        <p:spPr>
          <a:xfrm>
            <a:off x="1665733" y="1932432"/>
            <a:ext cx="783402" cy="597460"/>
          </a:xfrm>
          <a:prstGeom prst="rect">
            <a:avLst/>
          </a:prstGeom>
        </p:spPr>
      </p:pic>
      <p:sp>
        <p:nvSpPr>
          <p:cNvPr id="4" name="Slide Number Placeholder 3">
            <a:extLst>
              <a:ext uri="{FF2B5EF4-FFF2-40B4-BE49-F238E27FC236}">
                <a16:creationId xmlns:a16="http://schemas.microsoft.com/office/drawing/2014/main" id="{70869F66-9577-FF48-A7F7-63DD640C9C85}"/>
              </a:ext>
            </a:extLst>
          </p:cNvPr>
          <p:cNvSpPr>
            <a:spLocks noGrp="1"/>
          </p:cNvSpPr>
          <p:nvPr>
            <p:ph type="sldNum" sz="quarter" idx="10"/>
          </p:nvPr>
        </p:nvSpPr>
        <p:spPr/>
        <p:txBody>
          <a:bodyPr/>
          <a:lstStyle/>
          <a:p>
            <a:fld id="{BE67019E-6B59-9444-A8F8-0CFAB6B6981D}" type="slidenum">
              <a:rPr lang="en-US" smtClean="0"/>
              <a:pPr/>
              <a:t>24</a:t>
            </a:fld>
            <a:endParaRPr lang="en-US" dirty="0"/>
          </a:p>
        </p:txBody>
      </p:sp>
      <p:sp>
        <p:nvSpPr>
          <p:cNvPr id="98" name="Google Shape;3014;p22">
            <a:extLst>
              <a:ext uri="{FF2B5EF4-FFF2-40B4-BE49-F238E27FC236}">
                <a16:creationId xmlns:a16="http://schemas.microsoft.com/office/drawing/2014/main" id="{711C2603-60D4-98FC-C752-CC412A163110}"/>
              </a:ext>
            </a:extLst>
          </p:cNvPr>
          <p:cNvSpPr/>
          <p:nvPr/>
        </p:nvSpPr>
        <p:spPr>
          <a:xfrm>
            <a:off x="1673352" y="1945605"/>
            <a:ext cx="5528810" cy="573059"/>
          </a:xfrm>
          <a:prstGeom prst="roundRect">
            <a:avLst>
              <a:gd name="adj" fmla="val 2707"/>
            </a:avLst>
          </a:prstGeom>
          <a:solidFill>
            <a:srgbClr val="BBD6EE"/>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algn="ctr"/>
            <a:endParaRPr sz="1524" dirty="0">
              <a:solidFill>
                <a:schemeClr val="dk1"/>
              </a:solidFill>
              <a:latin typeface="Corbel" panose="020B0503020204020204" pitchFamily="34" charset="0"/>
              <a:ea typeface="Calibri"/>
              <a:cs typeface="Calibri"/>
              <a:sym typeface="Calibri"/>
            </a:endParaRPr>
          </a:p>
          <a:p>
            <a:pPr algn="ctr"/>
            <a:endParaRPr sz="1524" dirty="0">
              <a:solidFill>
                <a:schemeClr val="dk1"/>
              </a:solidFill>
              <a:latin typeface="Corbel" panose="020B0503020204020204" pitchFamily="34" charset="0"/>
              <a:ea typeface="Calibri"/>
              <a:cs typeface="Calibri"/>
              <a:sym typeface="Calibri"/>
            </a:endParaRPr>
          </a:p>
          <a:p>
            <a:pPr algn="ctr"/>
            <a:endParaRPr sz="1524" dirty="0">
              <a:solidFill>
                <a:schemeClr val="dk1"/>
              </a:solidFill>
              <a:latin typeface="Corbel" panose="020B0503020204020204" pitchFamily="34" charset="0"/>
              <a:ea typeface="Calibri"/>
              <a:cs typeface="Calibri"/>
              <a:sym typeface="Calibri"/>
            </a:endParaRPr>
          </a:p>
          <a:p>
            <a:pPr algn="ctr"/>
            <a:endParaRPr sz="1524" dirty="0">
              <a:solidFill>
                <a:schemeClr val="dk1"/>
              </a:solidFill>
              <a:latin typeface="Corbel" panose="020B0503020204020204" pitchFamily="34" charset="0"/>
              <a:ea typeface="Calibri"/>
              <a:cs typeface="Calibri"/>
              <a:sym typeface="Calibri"/>
            </a:endParaRPr>
          </a:p>
        </p:txBody>
      </p:sp>
      <p:cxnSp>
        <p:nvCxnSpPr>
          <p:cNvPr id="300" name="Google Shape;3019;p22">
            <a:extLst>
              <a:ext uri="{FF2B5EF4-FFF2-40B4-BE49-F238E27FC236}">
                <a16:creationId xmlns:a16="http://schemas.microsoft.com/office/drawing/2014/main" id="{24D22274-2829-D988-4DC5-16EF8C54A871}"/>
              </a:ext>
            </a:extLst>
          </p:cNvPr>
          <p:cNvCxnSpPr/>
          <p:nvPr/>
        </p:nvCxnSpPr>
        <p:spPr>
          <a:xfrm rot="10800000">
            <a:off x="4237064" y="1946234"/>
            <a:ext cx="0" cy="548640"/>
          </a:xfrm>
          <a:prstGeom prst="straightConnector1">
            <a:avLst/>
          </a:prstGeom>
          <a:noFill/>
          <a:ln w="28575" cap="flat" cmpd="sng">
            <a:solidFill>
              <a:schemeClr val="dk1"/>
            </a:solidFill>
            <a:prstDash val="dot"/>
            <a:miter lim="800000"/>
            <a:headEnd type="none" w="sm" len="sm"/>
            <a:tailEnd type="none" w="sm" len="sm"/>
          </a:ln>
        </p:spPr>
      </p:cxnSp>
      <p:cxnSp>
        <p:nvCxnSpPr>
          <p:cNvPr id="305" name="Google Shape;3029;p22">
            <a:extLst>
              <a:ext uri="{FF2B5EF4-FFF2-40B4-BE49-F238E27FC236}">
                <a16:creationId xmlns:a16="http://schemas.microsoft.com/office/drawing/2014/main" id="{A2F2633B-041E-6C30-0017-BEAD3C9F66B3}"/>
              </a:ext>
            </a:extLst>
          </p:cNvPr>
          <p:cNvCxnSpPr/>
          <p:nvPr/>
        </p:nvCxnSpPr>
        <p:spPr>
          <a:xfrm rot="10800000">
            <a:off x="6323902" y="1946232"/>
            <a:ext cx="0" cy="548640"/>
          </a:xfrm>
          <a:prstGeom prst="straightConnector1">
            <a:avLst/>
          </a:prstGeom>
          <a:noFill/>
          <a:ln w="28575" cap="flat" cmpd="sng">
            <a:solidFill>
              <a:schemeClr val="dk1"/>
            </a:solidFill>
            <a:prstDash val="dot"/>
            <a:miter lim="800000"/>
            <a:headEnd type="none" w="sm" len="sm"/>
            <a:tailEnd type="none" w="sm" len="sm"/>
          </a:ln>
        </p:spPr>
      </p:cxnSp>
      <p:cxnSp>
        <p:nvCxnSpPr>
          <p:cNvPr id="306" name="Google Shape;3030;p22">
            <a:extLst>
              <a:ext uri="{FF2B5EF4-FFF2-40B4-BE49-F238E27FC236}">
                <a16:creationId xmlns:a16="http://schemas.microsoft.com/office/drawing/2014/main" id="{7B5F0E45-7BB2-D581-4F58-C469EF875EF3}"/>
              </a:ext>
            </a:extLst>
          </p:cNvPr>
          <p:cNvCxnSpPr/>
          <p:nvPr/>
        </p:nvCxnSpPr>
        <p:spPr>
          <a:xfrm rot="10800000">
            <a:off x="5462352" y="1946232"/>
            <a:ext cx="0" cy="548640"/>
          </a:xfrm>
          <a:prstGeom prst="straightConnector1">
            <a:avLst/>
          </a:prstGeom>
          <a:noFill/>
          <a:ln w="28575" cap="flat" cmpd="sng">
            <a:solidFill>
              <a:schemeClr val="dk1"/>
            </a:solidFill>
            <a:prstDash val="dot"/>
            <a:miter lim="800000"/>
            <a:headEnd type="none" w="sm" len="sm"/>
            <a:tailEnd type="none" w="sm" len="sm"/>
          </a:ln>
        </p:spPr>
      </p:cxnSp>
      <p:cxnSp>
        <p:nvCxnSpPr>
          <p:cNvPr id="308" name="Google Shape;3033;p22">
            <a:extLst>
              <a:ext uri="{FF2B5EF4-FFF2-40B4-BE49-F238E27FC236}">
                <a16:creationId xmlns:a16="http://schemas.microsoft.com/office/drawing/2014/main" id="{5B6120AE-F8A6-C242-1432-B30ECB86F6C6}"/>
              </a:ext>
            </a:extLst>
          </p:cNvPr>
          <p:cNvCxnSpPr/>
          <p:nvPr/>
        </p:nvCxnSpPr>
        <p:spPr>
          <a:xfrm rot="10800000">
            <a:off x="3325058" y="1946232"/>
            <a:ext cx="0" cy="548640"/>
          </a:xfrm>
          <a:prstGeom prst="straightConnector1">
            <a:avLst/>
          </a:prstGeom>
          <a:noFill/>
          <a:ln w="28575" cap="flat" cmpd="sng">
            <a:solidFill>
              <a:schemeClr val="dk1"/>
            </a:solidFill>
            <a:prstDash val="dot"/>
            <a:miter lim="800000"/>
            <a:headEnd type="none" w="sm" len="sm"/>
            <a:tailEnd type="none" w="sm" len="sm"/>
          </a:ln>
        </p:spPr>
      </p:cxnSp>
      <p:sp>
        <p:nvSpPr>
          <p:cNvPr id="316" name="Google Shape;3038;p22">
            <a:extLst>
              <a:ext uri="{FF2B5EF4-FFF2-40B4-BE49-F238E27FC236}">
                <a16:creationId xmlns:a16="http://schemas.microsoft.com/office/drawing/2014/main" id="{29A32F72-97F8-8431-0C64-02CC65F2C5C9}"/>
              </a:ext>
            </a:extLst>
          </p:cNvPr>
          <p:cNvSpPr/>
          <p:nvPr/>
        </p:nvSpPr>
        <p:spPr>
          <a:xfrm>
            <a:off x="3420804" y="2062527"/>
            <a:ext cx="2812152" cy="258522"/>
          </a:xfrm>
          <a:prstGeom prst="roundRect">
            <a:avLst>
              <a:gd name="adj" fmla="val 921"/>
            </a:avLst>
          </a:prstGeom>
          <a:noFill/>
          <a:ln w="28575">
            <a:noFill/>
          </a:ln>
        </p:spPr>
        <p:txBody>
          <a:bodyPr spcFirstLastPara="1" wrap="square" lIns="46442" tIns="23215" rIns="46442" bIns="23215" anchor="ctr" anchorCtr="0">
            <a:noAutofit/>
          </a:bodyPr>
          <a:lstStyle/>
          <a:p>
            <a:pPr algn="ctr"/>
            <a:r>
              <a:rPr lang="en-US" sz="1524" dirty="0">
                <a:solidFill>
                  <a:schemeClr val="dk1"/>
                </a:solidFill>
                <a:latin typeface="Corbel" panose="020B0503020204020204" pitchFamily="34" charset="0"/>
                <a:ea typeface="Calibri"/>
                <a:cs typeface="Calibri"/>
                <a:sym typeface="Calibri"/>
              </a:rPr>
              <a:t>. . .</a:t>
            </a:r>
            <a:endParaRPr sz="1524" dirty="0">
              <a:latin typeface="Corbel" panose="020B0503020204020204" pitchFamily="34" charset="0"/>
            </a:endParaRPr>
          </a:p>
        </p:txBody>
      </p:sp>
      <p:sp>
        <p:nvSpPr>
          <p:cNvPr id="335" name="Isosceles Triangle 334">
            <a:extLst>
              <a:ext uri="{FF2B5EF4-FFF2-40B4-BE49-F238E27FC236}">
                <a16:creationId xmlns:a16="http://schemas.microsoft.com/office/drawing/2014/main" id="{267AA743-CD43-86CE-A8DB-1ECF0032EAB4}"/>
              </a:ext>
            </a:extLst>
          </p:cNvPr>
          <p:cNvSpPr/>
          <p:nvPr/>
        </p:nvSpPr>
        <p:spPr>
          <a:xfrm rot="5400000">
            <a:off x="1293974" y="3260527"/>
            <a:ext cx="92900" cy="929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24"/>
          </a:p>
        </p:txBody>
      </p:sp>
      <p:sp>
        <p:nvSpPr>
          <p:cNvPr id="336" name="Isosceles Triangle 335">
            <a:extLst>
              <a:ext uri="{FF2B5EF4-FFF2-40B4-BE49-F238E27FC236}">
                <a16:creationId xmlns:a16="http://schemas.microsoft.com/office/drawing/2014/main" id="{66D23C83-A38F-4298-98FC-F357817D894D}"/>
              </a:ext>
            </a:extLst>
          </p:cNvPr>
          <p:cNvSpPr/>
          <p:nvPr/>
        </p:nvSpPr>
        <p:spPr>
          <a:xfrm rot="5400000" flipH="1" flipV="1">
            <a:off x="1293974" y="4112107"/>
            <a:ext cx="92900" cy="929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24"/>
          </a:p>
        </p:txBody>
      </p:sp>
      <p:sp>
        <p:nvSpPr>
          <p:cNvPr id="505" name="Google Shape;3017;p22">
            <a:extLst>
              <a:ext uri="{FF2B5EF4-FFF2-40B4-BE49-F238E27FC236}">
                <a16:creationId xmlns:a16="http://schemas.microsoft.com/office/drawing/2014/main" id="{D2ACC8C1-2E1F-1CDC-2C0B-84EF9C30AC50}"/>
              </a:ext>
            </a:extLst>
          </p:cNvPr>
          <p:cNvSpPr/>
          <p:nvPr/>
        </p:nvSpPr>
        <p:spPr>
          <a:xfrm>
            <a:off x="1675176" y="1628831"/>
            <a:ext cx="5528810" cy="319196"/>
          </a:xfrm>
          <a:prstGeom prst="roundRect">
            <a:avLst>
              <a:gd name="adj" fmla="val 921"/>
            </a:avLst>
          </a:prstGeom>
          <a:noFill/>
          <a:ln>
            <a:noFill/>
          </a:ln>
        </p:spPr>
        <p:txBody>
          <a:bodyPr spcFirstLastPara="1" wrap="square" lIns="46442" tIns="23215" rIns="46442" bIns="23215" anchor="ctr" anchorCtr="0">
            <a:noAutofit/>
          </a:bodyPr>
          <a:lstStyle/>
          <a:p>
            <a:pPr algn="ctr"/>
            <a:r>
              <a:rPr lang="en-US" sz="1524" b="1" dirty="0">
                <a:latin typeface="Corbel" panose="020B0503020204020204" pitchFamily="34" charset="0"/>
                <a:ea typeface="Calibri"/>
                <a:cs typeface="Calibri"/>
                <a:sym typeface="Calibri"/>
              </a:rPr>
              <a:t>High Bandwidth Memory (HBM</a:t>
            </a:r>
            <a:r>
              <a:rPr lang="en-US" sz="1524" b="1" dirty="0">
                <a:latin typeface="Calibri" panose="020F0502020204030204" pitchFamily="34" charset="0"/>
                <a:ea typeface="Calibri"/>
                <a:cs typeface="Calibri" panose="020F0502020204030204" pitchFamily="34" charset="0"/>
                <a:sym typeface="Calibri"/>
              </a:rPr>
              <a:t>2</a:t>
            </a:r>
            <a:r>
              <a:rPr lang="en-US" sz="1524" b="1" dirty="0">
                <a:latin typeface="Corbel" panose="020B0503020204020204" pitchFamily="34" charset="0"/>
                <a:ea typeface="Calibri"/>
                <a:cs typeface="Calibri"/>
                <a:sym typeface="Calibri"/>
              </a:rPr>
              <a:t>E) Stack</a:t>
            </a:r>
            <a:endParaRPr sz="1524" dirty="0">
              <a:latin typeface="Corbel" panose="020B0503020204020204" pitchFamily="34" charset="0"/>
            </a:endParaRPr>
          </a:p>
        </p:txBody>
      </p:sp>
      <p:sp>
        <p:nvSpPr>
          <p:cNvPr id="523" name="Google Shape;3017;p22">
            <a:extLst>
              <a:ext uri="{FF2B5EF4-FFF2-40B4-BE49-F238E27FC236}">
                <a16:creationId xmlns:a16="http://schemas.microsoft.com/office/drawing/2014/main" id="{81FC035E-7048-4334-31B8-A4D170604EA8}"/>
              </a:ext>
            </a:extLst>
          </p:cNvPr>
          <p:cNvSpPr/>
          <p:nvPr/>
        </p:nvSpPr>
        <p:spPr>
          <a:xfrm>
            <a:off x="6454622" y="4665085"/>
            <a:ext cx="683836" cy="366566"/>
          </a:xfrm>
          <a:prstGeom prst="roundRect">
            <a:avLst>
              <a:gd name="adj" fmla="val 921"/>
            </a:avLst>
          </a:prstGeom>
          <a:noFill/>
          <a:ln>
            <a:noFill/>
          </a:ln>
        </p:spPr>
        <p:txBody>
          <a:bodyPr spcFirstLastPara="1" wrap="square" lIns="0" tIns="0" rIns="0" bIns="0" anchor="ctr" anchorCtr="0">
            <a:noAutofit/>
          </a:bodyPr>
          <a:lstStyle/>
          <a:p>
            <a:pPr algn="ctr"/>
            <a:r>
              <a:rPr lang="en-US" sz="1524" b="1" dirty="0">
                <a:solidFill>
                  <a:schemeClr val="dk1"/>
                </a:solidFill>
                <a:latin typeface="Corbel" panose="020B0503020204020204" pitchFamily="34" charset="0"/>
                <a:ea typeface="Calibri"/>
                <a:cs typeface="Calibri"/>
                <a:sym typeface="Calibri"/>
              </a:rPr>
              <a:t>SeGraM</a:t>
            </a:r>
          </a:p>
          <a:p>
            <a:pPr algn="ctr"/>
            <a:r>
              <a:rPr lang="en-US" sz="1524" b="1" dirty="0">
                <a:solidFill>
                  <a:schemeClr val="dk1"/>
                </a:solidFill>
                <a:latin typeface="Corbel" panose="020B0503020204020204" pitchFamily="34" charset="0"/>
                <a:cs typeface="Calibri"/>
                <a:sym typeface="Calibri"/>
              </a:rPr>
              <a:t>Acc.</a:t>
            </a:r>
            <a:endParaRPr lang="en-US" sz="1524" dirty="0">
              <a:latin typeface="Corbel" panose="020B0503020204020204" pitchFamily="34" charset="0"/>
            </a:endParaRPr>
          </a:p>
        </p:txBody>
      </p:sp>
      <p:sp>
        <p:nvSpPr>
          <p:cNvPr id="524" name="Google Shape;3017;p22">
            <a:extLst>
              <a:ext uri="{FF2B5EF4-FFF2-40B4-BE49-F238E27FC236}">
                <a16:creationId xmlns:a16="http://schemas.microsoft.com/office/drawing/2014/main" id="{83E95A2A-7BE5-2BD3-34AE-ED04CE8A6EDF}"/>
              </a:ext>
            </a:extLst>
          </p:cNvPr>
          <p:cNvSpPr/>
          <p:nvPr/>
        </p:nvSpPr>
        <p:spPr>
          <a:xfrm>
            <a:off x="5564669" y="4665457"/>
            <a:ext cx="683836" cy="366566"/>
          </a:xfrm>
          <a:prstGeom prst="roundRect">
            <a:avLst>
              <a:gd name="adj" fmla="val 921"/>
            </a:avLst>
          </a:prstGeom>
          <a:noFill/>
          <a:ln>
            <a:noFill/>
          </a:ln>
        </p:spPr>
        <p:txBody>
          <a:bodyPr spcFirstLastPara="1" wrap="square" lIns="0" tIns="0" rIns="0" bIns="0" anchor="ctr" anchorCtr="0">
            <a:noAutofit/>
          </a:bodyPr>
          <a:lstStyle/>
          <a:p>
            <a:pPr algn="ctr"/>
            <a:r>
              <a:rPr lang="en-US" sz="1524" b="1" dirty="0">
                <a:solidFill>
                  <a:schemeClr val="dk1"/>
                </a:solidFill>
                <a:latin typeface="Corbel" panose="020B0503020204020204" pitchFamily="34" charset="0"/>
                <a:ea typeface="Calibri"/>
                <a:cs typeface="Calibri"/>
                <a:sym typeface="Calibri"/>
              </a:rPr>
              <a:t>SeGraM</a:t>
            </a:r>
          </a:p>
          <a:p>
            <a:pPr algn="ctr"/>
            <a:r>
              <a:rPr lang="en-US" sz="1524" b="1" dirty="0">
                <a:solidFill>
                  <a:schemeClr val="dk1"/>
                </a:solidFill>
                <a:latin typeface="Corbel" panose="020B0503020204020204" pitchFamily="34" charset="0"/>
                <a:cs typeface="Calibri"/>
                <a:sym typeface="Calibri"/>
              </a:rPr>
              <a:t>Acc.</a:t>
            </a:r>
            <a:endParaRPr lang="en-US" sz="1524" dirty="0">
              <a:latin typeface="Corbel" panose="020B0503020204020204" pitchFamily="34" charset="0"/>
            </a:endParaRPr>
          </a:p>
        </p:txBody>
      </p:sp>
      <p:sp>
        <p:nvSpPr>
          <p:cNvPr id="525" name="Google Shape;3017;p22">
            <a:extLst>
              <a:ext uri="{FF2B5EF4-FFF2-40B4-BE49-F238E27FC236}">
                <a16:creationId xmlns:a16="http://schemas.microsoft.com/office/drawing/2014/main" id="{5BB00731-1229-922E-1A14-E66D5FACA1EE}"/>
              </a:ext>
            </a:extLst>
          </p:cNvPr>
          <p:cNvSpPr/>
          <p:nvPr/>
        </p:nvSpPr>
        <p:spPr>
          <a:xfrm>
            <a:off x="1719883" y="4666878"/>
            <a:ext cx="683836" cy="383357"/>
          </a:xfrm>
          <a:prstGeom prst="roundRect">
            <a:avLst>
              <a:gd name="adj" fmla="val 921"/>
            </a:avLst>
          </a:prstGeom>
          <a:noFill/>
          <a:ln>
            <a:noFill/>
          </a:ln>
        </p:spPr>
        <p:txBody>
          <a:bodyPr spcFirstLastPara="1" wrap="square" lIns="0" tIns="0" rIns="0" bIns="0" anchor="ctr" anchorCtr="0">
            <a:noAutofit/>
          </a:bodyPr>
          <a:lstStyle/>
          <a:p>
            <a:pPr algn="ctr"/>
            <a:r>
              <a:rPr lang="en-US" sz="1524" b="1" dirty="0">
                <a:solidFill>
                  <a:schemeClr val="dk1"/>
                </a:solidFill>
                <a:latin typeface="Corbel" panose="020B0503020204020204" pitchFamily="34" charset="0"/>
                <a:ea typeface="Calibri"/>
                <a:cs typeface="Calibri"/>
                <a:sym typeface="Calibri"/>
              </a:rPr>
              <a:t>SeGraM</a:t>
            </a:r>
          </a:p>
          <a:p>
            <a:pPr algn="ctr"/>
            <a:r>
              <a:rPr lang="en-US" sz="1524" b="1" dirty="0">
                <a:solidFill>
                  <a:schemeClr val="dk1"/>
                </a:solidFill>
                <a:latin typeface="Corbel" panose="020B0503020204020204" pitchFamily="34" charset="0"/>
                <a:cs typeface="Calibri"/>
                <a:sym typeface="Calibri"/>
              </a:rPr>
              <a:t>Acc.</a:t>
            </a:r>
            <a:endParaRPr lang="en-US" sz="1524" dirty="0">
              <a:latin typeface="Corbel" panose="020B0503020204020204" pitchFamily="34" charset="0"/>
            </a:endParaRPr>
          </a:p>
        </p:txBody>
      </p:sp>
      <p:sp>
        <p:nvSpPr>
          <p:cNvPr id="526" name="Google Shape;3017;p22">
            <a:extLst>
              <a:ext uri="{FF2B5EF4-FFF2-40B4-BE49-F238E27FC236}">
                <a16:creationId xmlns:a16="http://schemas.microsoft.com/office/drawing/2014/main" id="{CF813045-03CC-CE63-B2D0-989A09534696}"/>
              </a:ext>
            </a:extLst>
          </p:cNvPr>
          <p:cNvSpPr/>
          <p:nvPr/>
        </p:nvSpPr>
        <p:spPr>
          <a:xfrm>
            <a:off x="2591629" y="4666878"/>
            <a:ext cx="683836" cy="383357"/>
          </a:xfrm>
          <a:prstGeom prst="roundRect">
            <a:avLst>
              <a:gd name="adj" fmla="val 921"/>
            </a:avLst>
          </a:prstGeom>
          <a:noFill/>
          <a:ln>
            <a:noFill/>
          </a:ln>
        </p:spPr>
        <p:txBody>
          <a:bodyPr spcFirstLastPara="1" wrap="square" lIns="0" tIns="0" rIns="0" bIns="0" anchor="ctr" anchorCtr="0">
            <a:noAutofit/>
          </a:bodyPr>
          <a:lstStyle/>
          <a:p>
            <a:pPr algn="ctr"/>
            <a:r>
              <a:rPr lang="en-US" sz="1524" b="1" dirty="0">
                <a:solidFill>
                  <a:schemeClr val="dk1"/>
                </a:solidFill>
                <a:latin typeface="Corbel" panose="020B0503020204020204" pitchFamily="34" charset="0"/>
                <a:ea typeface="Calibri"/>
                <a:cs typeface="Calibri"/>
                <a:sym typeface="Calibri"/>
              </a:rPr>
              <a:t>SeGraM</a:t>
            </a:r>
          </a:p>
          <a:p>
            <a:pPr algn="ctr"/>
            <a:r>
              <a:rPr lang="en-US" sz="1524" b="1" dirty="0">
                <a:solidFill>
                  <a:schemeClr val="dk1"/>
                </a:solidFill>
                <a:latin typeface="Corbel" panose="020B0503020204020204" pitchFamily="34" charset="0"/>
                <a:cs typeface="Calibri"/>
                <a:sym typeface="Calibri"/>
              </a:rPr>
              <a:t>Acc.</a:t>
            </a:r>
            <a:endParaRPr lang="en-US" sz="1524" dirty="0">
              <a:latin typeface="Corbel" panose="020B0503020204020204" pitchFamily="34" charset="0"/>
            </a:endParaRPr>
          </a:p>
        </p:txBody>
      </p:sp>
      <p:sp>
        <p:nvSpPr>
          <p:cNvPr id="527" name="Google Shape;3017;p22">
            <a:extLst>
              <a:ext uri="{FF2B5EF4-FFF2-40B4-BE49-F238E27FC236}">
                <a16:creationId xmlns:a16="http://schemas.microsoft.com/office/drawing/2014/main" id="{4DEFEFBA-E567-103E-C2DE-0D8A46F0C609}"/>
              </a:ext>
            </a:extLst>
          </p:cNvPr>
          <p:cNvSpPr/>
          <p:nvPr/>
        </p:nvSpPr>
        <p:spPr>
          <a:xfrm>
            <a:off x="3481583" y="4666507"/>
            <a:ext cx="683836" cy="383357"/>
          </a:xfrm>
          <a:prstGeom prst="roundRect">
            <a:avLst>
              <a:gd name="adj" fmla="val 921"/>
            </a:avLst>
          </a:prstGeom>
          <a:noFill/>
          <a:ln>
            <a:noFill/>
          </a:ln>
        </p:spPr>
        <p:txBody>
          <a:bodyPr spcFirstLastPara="1" wrap="square" lIns="0" tIns="0" rIns="0" bIns="0" anchor="ctr" anchorCtr="0">
            <a:noAutofit/>
          </a:bodyPr>
          <a:lstStyle/>
          <a:p>
            <a:pPr algn="ctr"/>
            <a:r>
              <a:rPr lang="en-US" sz="1524" b="1" dirty="0">
                <a:solidFill>
                  <a:schemeClr val="dk1"/>
                </a:solidFill>
                <a:latin typeface="Corbel" panose="020B0503020204020204" pitchFamily="34" charset="0"/>
                <a:ea typeface="Calibri"/>
                <a:cs typeface="Calibri"/>
                <a:sym typeface="Calibri"/>
              </a:rPr>
              <a:t>SeGraM</a:t>
            </a:r>
          </a:p>
          <a:p>
            <a:pPr algn="ctr"/>
            <a:r>
              <a:rPr lang="en-US" sz="1524" b="1" dirty="0">
                <a:solidFill>
                  <a:schemeClr val="dk1"/>
                </a:solidFill>
                <a:latin typeface="Corbel" panose="020B0503020204020204" pitchFamily="34" charset="0"/>
                <a:cs typeface="Calibri"/>
                <a:sym typeface="Calibri"/>
              </a:rPr>
              <a:t>Acc.</a:t>
            </a:r>
            <a:endParaRPr lang="en-US" sz="1524" dirty="0">
              <a:latin typeface="Corbel" panose="020B0503020204020204" pitchFamily="34" charset="0"/>
            </a:endParaRPr>
          </a:p>
        </p:txBody>
      </p:sp>
      <p:sp>
        <p:nvSpPr>
          <p:cNvPr id="528" name="Google Shape;3039;p22">
            <a:extLst>
              <a:ext uri="{FF2B5EF4-FFF2-40B4-BE49-F238E27FC236}">
                <a16:creationId xmlns:a16="http://schemas.microsoft.com/office/drawing/2014/main" id="{63461167-31C5-FF34-8147-89F7F0482A4B}"/>
              </a:ext>
            </a:extLst>
          </p:cNvPr>
          <p:cNvSpPr/>
          <p:nvPr/>
        </p:nvSpPr>
        <p:spPr>
          <a:xfrm>
            <a:off x="1719883" y="2920666"/>
            <a:ext cx="683836" cy="1676760"/>
          </a:xfrm>
          <a:prstGeom prst="roundRect">
            <a:avLst>
              <a:gd name="adj" fmla="val 2707"/>
            </a:avLst>
          </a:prstGeom>
          <a:solidFill>
            <a:schemeClr val="bg1">
              <a:lumMod val="95000"/>
            </a:schemeClr>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a:p>
            <a:pPr algn="ctr"/>
            <a:endParaRPr lang="en-US" sz="1524" b="1" dirty="0">
              <a:latin typeface="Corbel" panose="020B0503020204020204" pitchFamily="34" charset="0"/>
            </a:endParaRPr>
          </a:p>
        </p:txBody>
      </p:sp>
      <p:cxnSp>
        <p:nvCxnSpPr>
          <p:cNvPr id="529" name="Google Shape;3018;p22">
            <a:extLst>
              <a:ext uri="{FF2B5EF4-FFF2-40B4-BE49-F238E27FC236}">
                <a16:creationId xmlns:a16="http://schemas.microsoft.com/office/drawing/2014/main" id="{0FA78B6E-FBE1-4C3E-AC79-57F167B3DADC}"/>
              </a:ext>
            </a:extLst>
          </p:cNvPr>
          <p:cNvCxnSpPr>
            <a:cxnSpLocks/>
          </p:cNvCxnSpPr>
          <p:nvPr/>
        </p:nvCxnSpPr>
        <p:spPr>
          <a:xfrm flipH="1" flipV="1">
            <a:off x="2056429" y="2517133"/>
            <a:ext cx="3806" cy="394229"/>
          </a:xfrm>
          <a:prstGeom prst="straightConnector1">
            <a:avLst/>
          </a:prstGeom>
          <a:noFill/>
          <a:ln w="25400" cap="flat" cmpd="sng">
            <a:solidFill>
              <a:schemeClr val="tx1"/>
            </a:solidFill>
            <a:prstDash val="solid"/>
            <a:miter lim="800000"/>
            <a:headEnd type="none" w="sm" len="sm"/>
            <a:tailEnd type="none" w="sm" len="sm"/>
          </a:ln>
        </p:spPr>
      </p:cxnSp>
      <p:cxnSp>
        <p:nvCxnSpPr>
          <p:cNvPr id="530" name="Google Shape;3018;p22">
            <a:extLst>
              <a:ext uri="{FF2B5EF4-FFF2-40B4-BE49-F238E27FC236}">
                <a16:creationId xmlns:a16="http://schemas.microsoft.com/office/drawing/2014/main" id="{038E886A-6FFF-5198-AEE2-E65270802EE9}"/>
              </a:ext>
            </a:extLst>
          </p:cNvPr>
          <p:cNvCxnSpPr>
            <a:cxnSpLocks/>
          </p:cNvCxnSpPr>
          <p:nvPr/>
        </p:nvCxnSpPr>
        <p:spPr>
          <a:xfrm flipH="1" flipV="1">
            <a:off x="2931981" y="2519332"/>
            <a:ext cx="0" cy="392027"/>
          </a:xfrm>
          <a:prstGeom prst="straightConnector1">
            <a:avLst/>
          </a:prstGeom>
          <a:noFill/>
          <a:ln w="25400" cap="flat" cmpd="sng">
            <a:solidFill>
              <a:schemeClr val="tx1"/>
            </a:solidFill>
            <a:prstDash val="solid"/>
            <a:miter lim="800000"/>
            <a:headEnd type="none" w="sm" len="sm"/>
            <a:tailEnd type="none" w="sm" len="sm"/>
          </a:ln>
        </p:spPr>
      </p:cxnSp>
      <p:cxnSp>
        <p:nvCxnSpPr>
          <p:cNvPr id="531" name="Google Shape;3018;p22">
            <a:extLst>
              <a:ext uri="{FF2B5EF4-FFF2-40B4-BE49-F238E27FC236}">
                <a16:creationId xmlns:a16="http://schemas.microsoft.com/office/drawing/2014/main" id="{70D8A72D-2906-295A-952F-2492DA3C51E7}"/>
              </a:ext>
            </a:extLst>
          </p:cNvPr>
          <p:cNvCxnSpPr>
            <a:cxnSpLocks/>
          </p:cNvCxnSpPr>
          <p:nvPr/>
        </p:nvCxnSpPr>
        <p:spPr>
          <a:xfrm flipH="1" flipV="1">
            <a:off x="3803727" y="2519332"/>
            <a:ext cx="0" cy="392027"/>
          </a:xfrm>
          <a:prstGeom prst="straightConnector1">
            <a:avLst/>
          </a:prstGeom>
          <a:noFill/>
          <a:ln w="25400" cap="flat" cmpd="sng">
            <a:solidFill>
              <a:schemeClr val="tx1"/>
            </a:solidFill>
            <a:prstDash val="solid"/>
            <a:miter lim="800000"/>
            <a:headEnd type="none" w="sm" len="sm"/>
            <a:tailEnd type="none" w="sm" len="sm"/>
          </a:ln>
        </p:spPr>
      </p:cxnSp>
      <p:cxnSp>
        <p:nvCxnSpPr>
          <p:cNvPr id="532" name="Google Shape;3018;p22">
            <a:extLst>
              <a:ext uri="{FF2B5EF4-FFF2-40B4-BE49-F238E27FC236}">
                <a16:creationId xmlns:a16="http://schemas.microsoft.com/office/drawing/2014/main" id="{F1B31A25-D633-EBC7-9D76-13244A75CE71}"/>
              </a:ext>
            </a:extLst>
          </p:cNvPr>
          <p:cNvCxnSpPr>
            <a:cxnSpLocks/>
          </p:cNvCxnSpPr>
          <p:nvPr/>
        </p:nvCxnSpPr>
        <p:spPr>
          <a:xfrm flipH="1" flipV="1">
            <a:off x="5896815" y="2506331"/>
            <a:ext cx="0" cy="394229"/>
          </a:xfrm>
          <a:prstGeom prst="straightConnector1">
            <a:avLst/>
          </a:prstGeom>
          <a:noFill/>
          <a:ln w="25400" cap="flat" cmpd="sng">
            <a:solidFill>
              <a:schemeClr val="tx1"/>
            </a:solidFill>
            <a:prstDash val="solid"/>
            <a:miter lim="800000"/>
            <a:headEnd type="none" w="sm" len="sm"/>
            <a:tailEnd type="none" w="sm" len="sm"/>
          </a:ln>
        </p:spPr>
      </p:cxnSp>
      <p:cxnSp>
        <p:nvCxnSpPr>
          <p:cNvPr id="533" name="Google Shape;3018;p22">
            <a:extLst>
              <a:ext uri="{FF2B5EF4-FFF2-40B4-BE49-F238E27FC236}">
                <a16:creationId xmlns:a16="http://schemas.microsoft.com/office/drawing/2014/main" id="{F160A751-7732-AECF-5130-1484791F710A}"/>
              </a:ext>
            </a:extLst>
          </p:cNvPr>
          <p:cNvCxnSpPr>
            <a:cxnSpLocks/>
          </p:cNvCxnSpPr>
          <p:nvPr/>
        </p:nvCxnSpPr>
        <p:spPr>
          <a:xfrm flipH="1" flipV="1">
            <a:off x="6772368" y="2508530"/>
            <a:ext cx="0" cy="392027"/>
          </a:xfrm>
          <a:prstGeom prst="straightConnector1">
            <a:avLst/>
          </a:prstGeom>
          <a:noFill/>
          <a:ln w="25400" cap="flat" cmpd="sng">
            <a:solidFill>
              <a:schemeClr val="tx1"/>
            </a:solidFill>
            <a:prstDash val="solid"/>
            <a:miter lim="800000"/>
            <a:headEnd type="none" w="sm" len="sm"/>
            <a:tailEnd type="none" w="sm" len="sm"/>
          </a:ln>
        </p:spPr>
      </p:cxnSp>
      <p:sp>
        <p:nvSpPr>
          <p:cNvPr id="534" name="Google Shape;3038;p22">
            <a:extLst>
              <a:ext uri="{FF2B5EF4-FFF2-40B4-BE49-F238E27FC236}">
                <a16:creationId xmlns:a16="http://schemas.microsoft.com/office/drawing/2014/main" id="{C4193F2A-8A51-5295-CCB7-5405E0E1D515}"/>
              </a:ext>
            </a:extLst>
          </p:cNvPr>
          <p:cNvSpPr/>
          <p:nvPr/>
        </p:nvSpPr>
        <p:spPr>
          <a:xfrm>
            <a:off x="3434733" y="3710426"/>
            <a:ext cx="2812152" cy="258522"/>
          </a:xfrm>
          <a:prstGeom prst="roundRect">
            <a:avLst>
              <a:gd name="adj" fmla="val 921"/>
            </a:avLst>
          </a:prstGeom>
          <a:noFill/>
          <a:ln>
            <a:noFill/>
          </a:ln>
        </p:spPr>
        <p:txBody>
          <a:bodyPr spcFirstLastPara="1" wrap="square" lIns="46442" tIns="23215" rIns="46442" bIns="23215" anchor="ctr" anchorCtr="0">
            <a:noAutofit/>
          </a:bodyPr>
          <a:lstStyle/>
          <a:p>
            <a:pPr algn="ctr"/>
            <a:r>
              <a:rPr lang="en-US" sz="1524" b="1" dirty="0">
                <a:solidFill>
                  <a:schemeClr val="dk1"/>
                </a:solidFill>
                <a:latin typeface="Corbel" panose="020B0503020204020204" pitchFamily="34" charset="0"/>
                <a:ea typeface="Calibri"/>
                <a:cs typeface="Calibri"/>
                <a:sym typeface="Calibri"/>
              </a:rPr>
              <a:t>. . .</a:t>
            </a:r>
            <a:endParaRPr sz="1524" b="1" dirty="0">
              <a:latin typeface="Corbel" panose="020B0503020204020204" pitchFamily="34" charset="0"/>
            </a:endParaRPr>
          </a:p>
        </p:txBody>
      </p:sp>
      <p:sp>
        <p:nvSpPr>
          <p:cNvPr id="535" name="Google Shape;3039;p22">
            <a:extLst>
              <a:ext uri="{FF2B5EF4-FFF2-40B4-BE49-F238E27FC236}">
                <a16:creationId xmlns:a16="http://schemas.microsoft.com/office/drawing/2014/main" id="{A42BA4D6-E940-9DD9-033E-A287BED0BF05}"/>
              </a:ext>
            </a:extLst>
          </p:cNvPr>
          <p:cNvSpPr/>
          <p:nvPr/>
        </p:nvSpPr>
        <p:spPr>
          <a:xfrm>
            <a:off x="349016" y="2907400"/>
            <a:ext cx="632990" cy="1690023"/>
          </a:xfrm>
          <a:prstGeom prst="roundRect">
            <a:avLst>
              <a:gd name="adj" fmla="val 2707"/>
            </a:avLst>
          </a:prstGeom>
          <a:solidFill>
            <a:srgbClr val="FBE4D4"/>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algn="ctr"/>
            <a:r>
              <a:rPr lang="en-US" sz="1524" b="1" dirty="0">
                <a:solidFill>
                  <a:schemeClr val="dk1"/>
                </a:solidFill>
                <a:latin typeface="Corbel" panose="020B0503020204020204" pitchFamily="34" charset="0"/>
                <a:ea typeface="Calibri"/>
                <a:cs typeface="Calibri"/>
                <a:sym typeface="Calibri"/>
              </a:rPr>
              <a:t>Host</a:t>
            </a:r>
            <a:endParaRPr sz="1524" dirty="0">
              <a:latin typeface="Corbel" panose="020B0503020204020204" pitchFamily="34" charset="0"/>
            </a:endParaRPr>
          </a:p>
        </p:txBody>
      </p:sp>
      <p:sp>
        <p:nvSpPr>
          <p:cNvPr id="541" name="Google Shape;3015;p22">
            <a:extLst>
              <a:ext uri="{FF2B5EF4-FFF2-40B4-BE49-F238E27FC236}">
                <a16:creationId xmlns:a16="http://schemas.microsoft.com/office/drawing/2014/main" id="{AABB45E4-D1D6-3C5B-C53D-CB4B64986B49}"/>
              </a:ext>
            </a:extLst>
          </p:cNvPr>
          <p:cNvSpPr/>
          <p:nvPr/>
        </p:nvSpPr>
        <p:spPr>
          <a:xfrm>
            <a:off x="1788125" y="3055375"/>
            <a:ext cx="536607" cy="555158"/>
          </a:xfrm>
          <a:prstGeom prst="roundRect">
            <a:avLst>
              <a:gd name="adj" fmla="val 921"/>
            </a:avLst>
          </a:prstGeom>
          <a:solidFill>
            <a:srgbClr val="D2C6FF"/>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algn="ctr"/>
            <a:r>
              <a:rPr lang="en-US" sz="1524" b="1" dirty="0">
                <a:solidFill>
                  <a:schemeClr val="dk1"/>
                </a:solidFill>
                <a:latin typeface="Corbel" panose="020B0503020204020204" pitchFamily="34" charset="0"/>
                <a:ea typeface="Calibri"/>
                <a:cs typeface="Calibri"/>
                <a:sym typeface="Calibri"/>
              </a:rPr>
              <a:t>MS</a:t>
            </a:r>
            <a:endParaRPr sz="1524" dirty="0">
              <a:latin typeface="Corbel" panose="020B0503020204020204" pitchFamily="34" charset="0"/>
            </a:endParaRPr>
          </a:p>
        </p:txBody>
      </p:sp>
      <p:sp>
        <p:nvSpPr>
          <p:cNvPr id="542" name="Google Shape;3016;p22">
            <a:extLst>
              <a:ext uri="{FF2B5EF4-FFF2-40B4-BE49-F238E27FC236}">
                <a16:creationId xmlns:a16="http://schemas.microsoft.com/office/drawing/2014/main" id="{26AD8BCA-4B1B-3669-4563-5DECC04AA45D}"/>
              </a:ext>
            </a:extLst>
          </p:cNvPr>
          <p:cNvSpPr/>
          <p:nvPr/>
        </p:nvSpPr>
        <p:spPr>
          <a:xfrm>
            <a:off x="1788123" y="3909937"/>
            <a:ext cx="536607" cy="555158"/>
          </a:xfrm>
          <a:prstGeom prst="roundRect">
            <a:avLst>
              <a:gd name="adj" fmla="val 921"/>
            </a:avLst>
          </a:prstGeom>
          <a:solidFill>
            <a:srgbClr val="A8D08C"/>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algn="ctr"/>
            <a:r>
              <a:rPr lang="en-US" sz="1524" b="1" dirty="0">
                <a:solidFill>
                  <a:schemeClr val="dk1"/>
                </a:solidFill>
                <a:latin typeface="Corbel" panose="020B0503020204020204" pitchFamily="34" charset="0"/>
                <a:ea typeface="Calibri"/>
                <a:cs typeface="Calibri"/>
                <a:sym typeface="Calibri"/>
              </a:rPr>
              <a:t>BA</a:t>
            </a:r>
            <a:endParaRPr sz="1524" dirty="0">
              <a:latin typeface="Corbel" panose="020B0503020204020204" pitchFamily="34" charset="0"/>
            </a:endParaRPr>
          </a:p>
        </p:txBody>
      </p:sp>
      <p:sp>
        <p:nvSpPr>
          <p:cNvPr id="543" name="Google Shape;3015;p22">
            <a:extLst>
              <a:ext uri="{FF2B5EF4-FFF2-40B4-BE49-F238E27FC236}">
                <a16:creationId xmlns:a16="http://schemas.microsoft.com/office/drawing/2014/main" id="{798505D6-315B-67ED-DED7-7713677009D5}"/>
              </a:ext>
            </a:extLst>
          </p:cNvPr>
          <p:cNvSpPr/>
          <p:nvPr/>
        </p:nvSpPr>
        <p:spPr>
          <a:xfrm>
            <a:off x="2685611" y="3055375"/>
            <a:ext cx="536607" cy="555158"/>
          </a:xfrm>
          <a:prstGeom prst="roundRect">
            <a:avLst>
              <a:gd name="adj" fmla="val 921"/>
            </a:avLst>
          </a:prstGeom>
          <a:solidFill>
            <a:srgbClr val="D2C6FF"/>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algn="ctr"/>
            <a:r>
              <a:rPr lang="en-US" sz="1524" b="1" dirty="0">
                <a:solidFill>
                  <a:schemeClr val="dk1"/>
                </a:solidFill>
                <a:latin typeface="Corbel" panose="020B0503020204020204" pitchFamily="34" charset="0"/>
                <a:ea typeface="Calibri"/>
                <a:cs typeface="Calibri"/>
                <a:sym typeface="Calibri"/>
              </a:rPr>
              <a:t>MS</a:t>
            </a:r>
            <a:endParaRPr sz="1524" dirty="0">
              <a:latin typeface="Corbel" panose="020B0503020204020204" pitchFamily="34" charset="0"/>
            </a:endParaRPr>
          </a:p>
        </p:txBody>
      </p:sp>
      <p:sp>
        <p:nvSpPr>
          <p:cNvPr id="544" name="Google Shape;3016;p22">
            <a:extLst>
              <a:ext uri="{FF2B5EF4-FFF2-40B4-BE49-F238E27FC236}">
                <a16:creationId xmlns:a16="http://schemas.microsoft.com/office/drawing/2014/main" id="{3F5E9FA7-2AD3-D3B2-14E5-6B028D615990}"/>
              </a:ext>
            </a:extLst>
          </p:cNvPr>
          <p:cNvSpPr/>
          <p:nvPr/>
        </p:nvSpPr>
        <p:spPr>
          <a:xfrm>
            <a:off x="2685611" y="3909937"/>
            <a:ext cx="536607" cy="555158"/>
          </a:xfrm>
          <a:prstGeom prst="roundRect">
            <a:avLst>
              <a:gd name="adj" fmla="val 921"/>
            </a:avLst>
          </a:prstGeom>
          <a:solidFill>
            <a:srgbClr val="A8D08C"/>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algn="ctr"/>
            <a:r>
              <a:rPr lang="en-US" sz="1524" b="1" dirty="0">
                <a:solidFill>
                  <a:schemeClr val="dk1"/>
                </a:solidFill>
                <a:latin typeface="Corbel" panose="020B0503020204020204" pitchFamily="34" charset="0"/>
                <a:ea typeface="Calibri"/>
                <a:cs typeface="Calibri"/>
                <a:sym typeface="Calibri"/>
              </a:rPr>
              <a:t>BA</a:t>
            </a:r>
            <a:endParaRPr sz="1524" dirty="0">
              <a:latin typeface="Corbel" panose="020B0503020204020204" pitchFamily="34" charset="0"/>
            </a:endParaRPr>
          </a:p>
        </p:txBody>
      </p:sp>
      <p:sp>
        <p:nvSpPr>
          <p:cNvPr id="545" name="Google Shape;3015;p22">
            <a:extLst>
              <a:ext uri="{FF2B5EF4-FFF2-40B4-BE49-F238E27FC236}">
                <a16:creationId xmlns:a16="http://schemas.microsoft.com/office/drawing/2014/main" id="{4677303C-2AA7-B2B6-7180-A6A142EC3B70}"/>
              </a:ext>
            </a:extLst>
          </p:cNvPr>
          <p:cNvSpPr/>
          <p:nvPr/>
        </p:nvSpPr>
        <p:spPr>
          <a:xfrm>
            <a:off x="3547513" y="3055375"/>
            <a:ext cx="536607" cy="555158"/>
          </a:xfrm>
          <a:prstGeom prst="roundRect">
            <a:avLst>
              <a:gd name="adj" fmla="val 921"/>
            </a:avLst>
          </a:prstGeom>
          <a:solidFill>
            <a:srgbClr val="D2C6FF"/>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algn="ctr"/>
            <a:r>
              <a:rPr lang="en-US" sz="1524" b="1" dirty="0">
                <a:solidFill>
                  <a:schemeClr val="dk1"/>
                </a:solidFill>
                <a:latin typeface="Corbel" panose="020B0503020204020204" pitchFamily="34" charset="0"/>
                <a:ea typeface="Calibri"/>
                <a:cs typeface="Calibri"/>
                <a:sym typeface="Calibri"/>
              </a:rPr>
              <a:t>MS</a:t>
            </a:r>
            <a:endParaRPr sz="1524" dirty="0">
              <a:latin typeface="Corbel" panose="020B0503020204020204" pitchFamily="34" charset="0"/>
            </a:endParaRPr>
          </a:p>
        </p:txBody>
      </p:sp>
      <p:sp>
        <p:nvSpPr>
          <p:cNvPr id="546" name="Google Shape;3016;p22">
            <a:extLst>
              <a:ext uri="{FF2B5EF4-FFF2-40B4-BE49-F238E27FC236}">
                <a16:creationId xmlns:a16="http://schemas.microsoft.com/office/drawing/2014/main" id="{421C92A4-C14D-3E1D-E0E5-20A139B69CBD}"/>
              </a:ext>
            </a:extLst>
          </p:cNvPr>
          <p:cNvSpPr/>
          <p:nvPr/>
        </p:nvSpPr>
        <p:spPr>
          <a:xfrm>
            <a:off x="3547513" y="3909937"/>
            <a:ext cx="536607" cy="555158"/>
          </a:xfrm>
          <a:prstGeom prst="roundRect">
            <a:avLst>
              <a:gd name="adj" fmla="val 921"/>
            </a:avLst>
          </a:prstGeom>
          <a:solidFill>
            <a:srgbClr val="A8D08C"/>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algn="ctr"/>
            <a:r>
              <a:rPr lang="en-US" sz="1524" b="1" dirty="0">
                <a:solidFill>
                  <a:schemeClr val="dk1"/>
                </a:solidFill>
                <a:latin typeface="Corbel" panose="020B0503020204020204" pitchFamily="34" charset="0"/>
                <a:ea typeface="Calibri"/>
                <a:cs typeface="Calibri"/>
                <a:sym typeface="Calibri"/>
              </a:rPr>
              <a:t>BA</a:t>
            </a:r>
            <a:endParaRPr sz="1524" dirty="0">
              <a:latin typeface="Corbel" panose="020B0503020204020204" pitchFamily="34" charset="0"/>
            </a:endParaRPr>
          </a:p>
        </p:txBody>
      </p:sp>
      <p:sp>
        <p:nvSpPr>
          <p:cNvPr id="547" name="Google Shape;3015;p22">
            <a:extLst>
              <a:ext uri="{FF2B5EF4-FFF2-40B4-BE49-F238E27FC236}">
                <a16:creationId xmlns:a16="http://schemas.microsoft.com/office/drawing/2014/main" id="{3E106D2B-16B0-92B3-FBEE-596C4F6D9F0D}"/>
              </a:ext>
            </a:extLst>
          </p:cNvPr>
          <p:cNvSpPr/>
          <p:nvPr/>
        </p:nvSpPr>
        <p:spPr>
          <a:xfrm>
            <a:off x="5631479" y="3055195"/>
            <a:ext cx="536607" cy="555158"/>
          </a:xfrm>
          <a:prstGeom prst="roundRect">
            <a:avLst>
              <a:gd name="adj" fmla="val 921"/>
            </a:avLst>
          </a:prstGeom>
          <a:solidFill>
            <a:srgbClr val="D2C6FF"/>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algn="ctr"/>
            <a:r>
              <a:rPr lang="en-US" sz="1524" b="1" dirty="0">
                <a:solidFill>
                  <a:schemeClr val="dk1"/>
                </a:solidFill>
                <a:latin typeface="Corbel" panose="020B0503020204020204" pitchFamily="34" charset="0"/>
                <a:ea typeface="Calibri"/>
                <a:cs typeface="Calibri"/>
                <a:sym typeface="Calibri"/>
              </a:rPr>
              <a:t>MS</a:t>
            </a:r>
            <a:endParaRPr sz="1524" dirty="0">
              <a:latin typeface="Corbel" panose="020B0503020204020204" pitchFamily="34" charset="0"/>
            </a:endParaRPr>
          </a:p>
        </p:txBody>
      </p:sp>
      <p:sp>
        <p:nvSpPr>
          <p:cNvPr id="548" name="Google Shape;3016;p22">
            <a:extLst>
              <a:ext uri="{FF2B5EF4-FFF2-40B4-BE49-F238E27FC236}">
                <a16:creationId xmlns:a16="http://schemas.microsoft.com/office/drawing/2014/main" id="{CA2EF7BD-AFF0-3F4F-D6B5-8BE83D172ECF}"/>
              </a:ext>
            </a:extLst>
          </p:cNvPr>
          <p:cNvSpPr/>
          <p:nvPr/>
        </p:nvSpPr>
        <p:spPr>
          <a:xfrm>
            <a:off x="5631481" y="3909757"/>
            <a:ext cx="536607" cy="555158"/>
          </a:xfrm>
          <a:prstGeom prst="roundRect">
            <a:avLst>
              <a:gd name="adj" fmla="val 921"/>
            </a:avLst>
          </a:prstGeom>
          <a:solidFill>
            <a:srgbClr val="A8D08C"/>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algn="ctr"/>
            <a:r>
              <a:rPr lang="en-US" sz="1524" b="1" dirty="0">
                <a:solidFill>
                  <a:schemeClr val="dk1"/>
                </a:solidFill>
                <a:latin typeface="Corbel" panose="020B0503020204020204" pitchFamily="34" charset="0"/>
                <a:ea typeface="Calibri"/>
                <a:cs typeface="Calibri"/>
                <a:sym typeface="Calibri"/>
              </a:rPr>
              <a:t>BA</a:t>
            </a:r>
            <a:endParaRPr sz="1524" dirty="0">
              <a:latin typeface="Corbel" panose="020B0503020204020204" pitchFamily="34" charset="0"/>
            </a:endParaRPr>
          </a:p>
        </p:txBody>
      </p:sp>
      <p:sp>
        <p:nvSpPr>
          <p:cNvPr id="549" name="Google Shape;3015;p22">
            <a:extLst>
              <a:ext uri="{FF2B5EF4-FFF2-40B4-BE49-F238E27FC236}">
                <a16:creationId xmlns:a16="http://schemas.microsoft.com/office/drawing/2014/main" id="{2C1E958C-2394-8972-538A-8CC95CD00CCD}"/>
              </a:ext>
            </a:extLst>
          </p:cNvPr>
          <p:cNvSpPr/>
          <p:nvPr/>
        </p:nvSpPr>
        <p:spPr>
          <a:xfrm>
            <a:off x="6528967" y="3055195"/>
            <a:ext cx="536607" cy="555158"/>
          </a:xfrm>
          <a:prstGeom prst="roundRect">
            <a:avLst>
              <a:gd name="adj" fmla="val 921"/>
            </a:avLst>
          </a:prstGeom>
          <a:solidFill>
            <a:srgbClr val="D2C6FF"/>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algn="ctr"/>
            <a:r>
              <a:rPr lang="en-US" sz="1524" b="1" dirty="0">
                <a:solidFill>
                  <a:schemeClr val="dk1"/>
                </a:solidFill>
                <a:latin typeface="Corbel" panose="020B0503020204020204" pitchFamily="34" charset="0"/>
                <a:ea typeface="Calibri"/>
                <a:cs typeface="Calibri"/>
                <a:sym typeface="Calibri"/>
              </a:rPr>
              <a:t>MS</a:t>
            </a:r>
            <a:endParaRPr sz="1524" dirty="0">
              <a:latin typeface="Corbel" panose="020B0503020204020204" pitchFamily="34" charset="0"/>
            </a:endParaRPr>
          </a:p>
        </p:txBody>
      </p:sp>
      <p:sp>
        <p:nvSpPr>
          <p:cNvPr id="550" name="Google Shape;3016;p22">
            <a:extLst>
              <a:ext uri="{FF2B5EF4-FFF2-40B4-BE49-F238E27FC236}">
                <a16:creationId xmlns:a16="http://schemas.microsoft.com/office/drawing/2014/main" id="{34A7A4FA-2F4C-4738-6EF1-CF5A939D2DB8}"/>
              </a:ext>
            </a:extLst>
          </p:cNvPr>
          <p:cNvSpPr/>
          <p:nvPr/>
        </p:nvSpPr>
        <p:spPr>
          <a:xfrm>
            <a:off x="6528967" y="3909757"/>
            <a:ext cx="536607" cy="555158"/>
          </a:xfrm>
          <a:prstGeom prst="roundRect">
            <a:avLst>
              <a:gd name="adj" fmla="val 921"/>
            </a:avLst>
          </a:prstGeom>
          <a:solidFill>
            <a:srgbClr val="A8D08C"/>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algn="ctr"/>
            <a:r>
              <a:rPr lang="en-US" sz="1524" b="1" dirty="0">
                <a:solidFill>
                  <a:schemeClr val="dk1"/>
                </a:solidFill>
                <a:latin typeface="Corbel" panose="020B0503020204020204" pitchFamily="34" charset="0"/>
                <a:ea typeface="Calibri"/>
                <a:cs typeface="Calibri"/>
                <a:sym typeface="Calibri"/>
              </a:rPr>
              <a:t>BA</a:t>
            </a:r>
            <a:endParaRPr sz="1524" dirty="0">
              <a:latin typeface="Corbel" panose="020B0503020204020204" pitchFamily="34" charset="0"/>
            </a:endParaRPr>
          </a:p>
        </p:txBody>
      </p:sp>
      <p:cxnSp>
        <p:nvCxnSpPr>
          <p:cNvPr id="551" name="Google Shape;3020;p22">
            <a:extLst>
              <a:ext uri="{FF2B5EF4-FFF2-40B4-BE49-F238E27FC236}">
                <a16:creationId xmlns:a16="http://schemas.microsoft.com/office/drawing/2014/main" id="{B3F2B6BD-2D7F-E164-B461-C3AC889C3E6D}"/>
              </a:ext>
            </a:extLst>
          </p:cNvPr>
          <p:cNvCxnSpPr/>
          <p:nvPr/>
        </p:nvCxnSpPr>
        <p:spPr>
          <a:xfrm rot="10800000">
            <a:off x="2057427" y="3622164"/>
            <a:ext cx="0" cy="296299"/>
          </a:xfrm>
          <a:prstGeom prst="straightConnector1">
            <a:avLst/>
          </a:prstGeom>
          <a:noFill/>
          <a:ln w="25400" cap="flat" cmpd="sng">
            <a:solidFill>
              <a:schemeClr val="tx1"/>
            </a:solidFill>
            <a:prstDash val="solid"/>
            <a:miter lim="800000"/>
            <a:headEnd type="none" w="sm" len="sm"/>
            <a:tailEnd type="none" w="sm" len="sm"/>
          </a:ln>
        </p:spPr>
      </p:cxnSp>
      <p:cxnSp>
        <p:nvCxnSpPr>
          <p:cNvPr id="552" name="Google Shape;3020;p22">
            <a:extLst>
              <a:ext uri="{FF2B5EF4-FFF2-40B4-BE49-F238E27FC236}">
                <a16:creationId xmlns:a16="http://schemas.microsoft.com/office/drawing/2014/main" id="{4EF555AD-BC37-113D-1648-19948DF9C1D2}"/>
              </a:ext>
            </a:extLst>
          </p:cNvPr>
          <p:cNvCxnSpPr/>
          <p:nvPr/>
        </p:nvCxnSpPr>
        <p:spPr>
          <a:xfrm rot="10800000">
            <a:off x="5900784" y="3621982"/>
            <a:ext cx="0" cy="296299"/>
          </a:xfrm>
          <a:prstGeom prst="straightConnector1">
            <a:avLst/>
          </a:prstGeom>
          <a:noFill/>
          <a:ln w="25400" cap="flat" cmpd="sng">
            <a:solidFill>
              <a:schemeClr val="tx1"/>
            </a:solidFill>
            <a:prstDash val="solid"/>
            <a:miter lim="800000"/>
            <a:headEnd type="none" w="sm" len="sm"/>
            <a:tailEnd type="none" w="sm" len="sm"/>
          </a:ln>
        </p:spPr>
      </p:cxnSp>
      <p:cxnSp>
        <p:nvCxnSpPr>
          <p:cNvPr id="553" name="Google Shape;3020;p22">
            <a:extLst>
              <a:ext uri="{FF2B5EF4-FFF2-40B4-BE49-F238E27FC236}">
                <a16:creationId xmlns:a16="http://schemas.microsoft.com/office/drawing/2014/main" id="{A6517630-64E4-C47B-EA54-B04974FA209F}"/>
              </a:ext>
            </a:extLst>
          </p:cNvPr>
          <p:cNvCxnSpPr/>
          <p:nvPr/>
        </p:nvCxnSpPr>
        <p:spPr>
          <a:xfrm rot="10800000">
            <a:off x="2948909" y="3622164"/>
            <a:ext cx="0" cy="296299"/>
          </a:xfrm>
          <a:prstGeom prst="straightConnector1">
            <a:avLst/>
          </a:prstGeom>
          <a:noFill/>
          <a:ln w="25400" cap="flat" cmpd="sng">
            <a:solidFill>
              <a:schemeClr val="tx1"/>
            </a:solidFill>
            <a:prstDash val="solid"/>
            <a:miter lim="800000"/>
            <a:headEnd type="none" w="sm" len="sm"/>
            <a:tailEnd type="none" w="sm" len="sm"/>
          </a:ln>
        </p:spPr>
      </p:cxnSp>
      <p:cxnSp>
        <p:nvCxnSpPr>
          <p:cNvPr id="554" name="Google Shape;3020;p22">
            <a:extLst>
              <a:ext uri="{FF2B5EF4-FFF2-40B4-BE49-F238E27FC236}">
                <a16:creationId xmlns:a16="http://schemas.microsoft.com/office/drawing/2014/main" id="{2AB102E9-1BA7-6352-466A-0E2747B348A6}"/>
              </a:ext>
            </a:extLst>
          </p:cNvPr>
          <p:cNvCxnSpPr/>
          <p:nvPr/>
        </p:nvCxnSpPr>
        <p:spPr>
          <a:xfrm rot="10800000">
            <a:off x="3810811" y="3622164"/>
            <a:ext cx="0" cy="296299"/>
          </a:xfrm>
          <a:prstGeom prst="straightConnector1">
            <a:avLst/>
          </a:prstGeom>
          <a:noFill/>
          <a:ln w="25400" cap="flat" cmpd="sng">
            <a:solidFill>
              <a:schemeClr val="tx1"/>
            </a:solidFill>
            <a:prstDash val="solid"/>
            <a:miter lim="800000"/>
            <a:headEnd type="none" w="sm" len="sm"/>
            <a:tailEnd type="none" w="sm" len="sm"/>
          </a:ln>
        </p:spPr>
      </p:cxnSp>
      <p:cxnSp>
        <p:nvCxnSpPr>
          <p:cNvPr id="555" name="Google Shape;3020;p22">
            <a:extLst>
              <a:ext uri="{FF2B5EF4-FFF2-40B4-BE49-F238E27FC236}">
                <a16:creationId xmlns:a16="http://schemas.microsoft.com/office/drawing/2014/main" id="{451CFF26-7856-BC95-5F8D-CFABDCCB5AE5}"/>
              </a:ext>
            </a:extLst>
          </p:cNvPr>
          <p:cNvCxnSpPr/>
          <p:nvPr/>
        </p:nvCxnSpPr>
        <p:spPr>
          <a:xfrm rot="10800000">
            <a:off x="6792264" y="3621982"/>
            <a:ext cx="0" cy="296299"/>
          </a:xfrm>
          <a:prstGeom prst="straightConnector1">
            <a:avLst/>
          </a:prstGeom>
          <a:noFill/>
          <a:ln w="25400" cap="flat" cmpd="sng">
            <a:solidFill>
              <a:schemeClr val="tx1"/>
            </a:solidFill>
            <a:prstDash val="solid"/>
            <a:miter lim="800000"/>
            <a:headEnd type="none" w="sm" len="sm"/>
            <a:tailEnd type="none" w="sm" len="sm"/>
          </a:ln>
        </p:spPr>
      </p:cxnSp>
      <p:sp>
        <p:nvSpPr>
          <p:cNvPr id="2" name="Right Brace 1">
            <a:extLst>
              <a:ext uri="{FF2B5EF4-FFF2-40B4-BE49-F238E27FC236}">
                <a16:creationId xmlns:a16="http://schemas.microsoft.com/office/drawing/2014/main" id="{4DC5EFD6-7079-E648-F2DF-B7C857775304}"/>
              </a:ext>
            </a:extLst>
          </p:cNvPr>
          <p:cNvSpPr/>
          <p:nvPr/>
        </p:nvSpPr>
        <p:spPr>
          <a:xfrm>
            <a:off x="7414589" y="1625481"/>
            <a:ext cx="807108" cy="4208789"/>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Google Shape;3017;p22">
            <a:extLst>
              <a:ext uri="{FF2B5EF4-FFF2-40B4-BE49-F238E27FC236}">
                <a16:creationId xmlns:a16="http://schemas.microsoft.com/office/drawing/2014/main" id="{E053ACED-7E0A-DF79-7F12-1456F969AC28}"/>
              </a:ext>
            </a:extLst>
          </p:cNvPr>
          <p:cNvSpPr/>
          <p:nvPr/>
        </p:nvSpPr>
        <p:spPr>
          <a:xfrm>
            <a:off x="8063508" y="3468756"/>
            <a:ext cx="692863" cy="425271"/>
          </a:xfrm>
          <a:prstGeom prst="roundRect">
            <a:avLst>
              <a:gd name="adj" fmla="val 921"/>
            </a:avLst>
          </a:prstGeom>
          <a:noFill/>
          <a:ln>
            <a:noFill/>
          </a:ln>
        </p:spPr>
        <p:txBody>
          <a:bodyPr spcFirstLastPara="1" wrap="square" lIns="46442" tIns="23215" rIns="46442" bIns="23215" anchor="ctr" anchorCtr="0">
            <a:noAutofit/>
          </a:bodyPr>
          <a:lstStyle/>
          <a:p>
            <a:pPr algn="ctr"/>
            <a:r>
              <a:rPr lang="en-US" sz="2000" b="1" dirty="0">
                <a:latin typeface="Corbel" panose="020B0503020204020204" pitchFamily="34" charset="0"/>
              </a:rPr>
              <a:t>X</a:t>
            </a:r>
            <a:r>
              <a:rPr lang="en-US" sz="3000" b="1" dirty="0">
                <a:latin typeface="Corbel" panose="020B0503020204020204" pitchFamily="34" charset="0"/>
              </a:rPr>
              <a:t> </a:t>
            </a:r>
            <a:endParaRPr sz="4000" b="1" dirty="0">
              <a:latin typeface="Calibri" panose="020F0502020204030204" pitchFamily="34" charset="0"/>
              <a:cs typeface="Calibri" panose="020F0502020204030204" pitchFamily="34" charset="0"/>
            </a:endParaRPr>
          </a:p>
        </p:txBody>
      </p:sp>
      <p:sp>
        <p:nvSpPr>
          <p:cNvPr id="73" name="Google Shape;3017;p22">
            <a:extLst>
              <a:ext uri="{FF2B5EF4-FFF2-40B4-BE49-F238E27FC236}">
                <a16:creationId xmlns:a16="http://schemas.microsoft.com/office/drawing/2014/main" id="{08BEBB75-0AE8-2477-6F1B-E227F2BEDD50}"/>
              </a:ext>
            </a:extLst>
          </p:cNvPr>
          <p:cNvSpPr/>
          <p:nvPr/>
        </p:nvSpPr>
        <p:spPr>
          <a:xfrm>
            <a:off x="8305728" y="3481518"/>
            <a:ext cx="692863" cy="425271"/>
          </a:xfrm>
          <a:prstGeom prst="roundRect">
            <a:avLst>
              <a:gd name="adj" fmla="val 921"/>
            </a:avLst>
          </a:prstGeom>
          <a:noFill/>
          <a:ln>
            <a:noFill/>
          </a:ln>
        </p:spPr>
        <p:txBody>
          <a:bodyPr spcFirstLastPara="1" wrap="square" lIns="46442" tIns="23215" rIns="46442" bIns="23215" anchor="ctr" anchorCtr="0">
            <a:noAutofit/>
          </a:bodyPr>
          <a:lstStyle/>
          <a:p>
            <a:pPr algn="ctr"/>
            <a:r>
              <a:rPr lang="en-US" sz="3200" b="1" dirty="0">
                <a:latin typeface="Calibri" panose="020F0502020204030204" pitchFamily="34" charset="0"/>
                <a:cs typeface="Calibri" panose="020F0502020204030204" pitchFamily="34" charset="0"/>
              </a:rPr>
              <a:t>4</a:t>
            </a:r>
            <a:r>
              <a:rPr lang="en-US" sz="3000" b="1" dirty="0">
                <a:latin typeface="Corbel" panose="020B0503020204020204" pitchFamily="34" charset="0"/>
              </a:rPr>
              <a:t> </a:t>
            </a:r>
            <a:endParaRPr sz="4000" b="1" dirty="0">
              <a:latin typeface="Calibri" panose="020F0502020204030204" pitchFamily="34" charset="0"/>
              <a:cs typeface="Calibri" panose="020F0502020204030204" pitchFamily="34" charset="0"/>
            </a:endParaRPr>
          </a:p>
        </p:txBody>
      </p:sp>
      <p:sp>
        <p:nvSpPr>
          <p:cNvPr id="88" name="Google Shape;3017;p22">
            <a:extLst>
              <a:ext uri="{FF2B5EF4-FFF2-40B4-BE49-F238E27FC236}">
                <a16:creationId xmlns:a16="http://schemas.microsoft.com/office/drawing/2014/main" id="{5FA9D024-828A-5EE6-709B-B156034E6674}"/>
              </a:ext>
            </a:extLst>
          </p:cNvPr>
          <p:cNvSpPr/>
          <p:nvPr/>
        </p:nvSpPr>
        <p:spPr>
          <a:xfrm>
            <a:off x="1726242" y="2167128"/>
            <a:ext cx="692863" cy="425271"/>
          </a:xfrm>
          <a:prstGeom prst="roundRect">
            <a:avLst>
              <a:gd name="adj" fmla="val 921"/>
            </a:avLst>
          </a:prstGeom>
          <a:noFill/>
          <a:ln>
            <a:noFill/>
          </a:ln>
        </p:spPr>
        <p:txBody>
          <a:bodyPr spcFirstLastPara="1" wrap="square" lIns="46442" tIns="23215" rIns="46442" bIns="23215" anchor="ctr" anchorCtr="0">
            <a:noAutofit/>
          </a:bodyPr>
          <a:lstStyle/>
          <a:p>
            <a:pPr algn="ctr"/>
            <a:r>
              <a:rPr lang="en-US" sz="1500" b="1" dirty="0">
                <a:latin typeface="Corbel" panose="020B0503020204020204" pitchFamily="34" charset="0"/>
              </a:rPr>
              <a:t>CH</a:t>
            </a:r>
            <a:r>
              <a:rPr lang="en-US" sz="1500" b="1" dirty="0">
                <a:latin typeface="Calibri" panose="020F0502020204030204" pitchFamily="34" charset="0"/>
                <a:cs typeface="Calibri" panose="020F0502020204030204" pitchFamily="34" charset="0"/>
              </a:rPr>
              <a:t>0</a:t>
            </a:r>
            <a:r>
              <a:rPr lang="en-US" sz="1500" b="1" dirty="0">
                <a:latin typeface="Corbel" panose="020B0503020204020204" pitchFamily="34" charset="0"/>
              </a:rPr>
              <a:t> </a:t>
            </a:r>
            <a:endParaRPr sz="1500" b="1" dirty="0">
              <a:latin typeface="Calibri" panose="020F0502020204030204" pitchFamily="34" charset="0"/>
              <a:cs typeface="Calibri" panose="020F0502020204030204" pitchFamily="34" charset="0"/>
            </a:endParaRPr>
          </a:p>
        </p:txBody>
      </p:sp>
      <p:cxnSp>
        <p:nvCxnSpPr>
          <p:cNvPr id="91" name="Google Shape;3031;p22">
            <a:extLst>
              <a:ext uri="{FF2B5EF4-FFF2-40B4-BE49-F238E27FC236}">
                <a16:creationId xmlns:a16="http://schemas.microsoft.com/office/drawing/2014/main" id="{0E1E7527-B87F-5887-AF27-11F643545E75}"/>
              </a:ext>
            </a:extLst>
          </p:cNvPr>
          <p:cNvCxnSpPr/>
          <p:nvPr/>
        </p:nvCxnSpPr>
        <p:spPr>
          <a:xfrm rot="10800000">
            <a:off x="2449135" y="1946232"/>
            <a:ext cx="0" cy="548640"/>
          </a:xfrm>
          <a:prstGeom prst="straightConnector1">
            <a:avLst/>
          </a:prstGeom>
          <a:noFill/>
          <a:ln w="28575" cap="flat" cmpd="sng">
            <a:solidFill>
              <a:schemeClr val="dk1"/>
            </a:solidFill>
            <a:prstDash val="dot"/>
            <a:miter lim="800000"/>
            <a:headEnd type="none" w="sm" len="sm"/>
            <a:tailEnd type="none" w="sm" len="sm"/>
          </a:ln>
        </p:spPr>
      </p:cxnSp>
      <p:sp>
        <p:nvSpPr>
          <p:cNvPr id="99" name="Google Shape;3017;p22">
            <a:extLst>
              <a:ext uri="{FF2B5EF4-FFF2-40B4-BE49-F238E27FC236}">
                <a16:creationId xmlns:a16="http://schemas.microsoft.com/office/drawing/2014/main" id="{BF071521-C8B3-A68E-D73B-8036400D489A}"/>
              </a:ext>
            </a:extLst>
          </p:cNvPr>
          <p:cNvSpPr/>
          <p:nvPr/>
        </p:nvSpPr>
        <p:spPr>
          <a:xfrm>
            <a:off x="2566938" y="2166333"/>
            <a:ext cx="692863" cy="425271"/>
          </a:xfrm>
          <a:prstGeom prst="roundRect">
            <a:avLst>
              <a:gd name="adj" fmla="val 921"/>
            </a:avLst>
          </a:prstGeom>
          <a:noFill/>
          <a:ln>
            <a:noFill/>
          </a:ln>
        </p:spPr>
        <p:txBody>
          <a:bodyPr spcFirstLastPara="1" wrap="square" lIns="46442" tIns="23215" rIns="46442" bIns="23215" anchor="ctr" anchorCtr="0">
            <a:noAutofit/>
          </a:bodyPr>
          <a:lstStyle/>
          <a:p>
            <a:pPr algn="ctr"/>
            <a:r>
              <a:rPr lang="en-US" sz="1500" b="1" dirty="0">
                <a:latin typeface="Corbel" panose="020B0503020204020204" pitchFamily="34" charset="0"/>
              </a:rPr>
              <a:t>CH</a:t>
            </a:r>
            <a:r>
              <a:rPr lang="en-US" sz="1500" b="1" dirty="0">
                <a:latin typeface="Calibri" panose="020F0502020204030204" pitchFamily="34" charset="0"/>
                <a:cs typeface="Calibri" panose="020F0502020204030204" pitchFamily="34" charset="0"/>
              </a:rPr>
              <a:t>1</a:t>
            </a:r>
            <a:r>
              <a:rPr lang="en-US" sz="1500" b="1" dirty="0">
                <a:latin typeface="Corbel" panose="020B0503020204020204" pitchFamily="34" charset="0"/>
              </a:rPr>
              <a:t> </a:t>
            </a:r>
            <a:endParaRPr sz="1500" b="1" dirty="0">
              <a:latin typeface="Calibri" panose="020F0502020204030204" pitchFamily="34" charset="0"/>
              <a:cs typeface="Calibri" panose="020F0502020204030204" pitchFamily="34" charset="0"/>
            </a:endParaRPr>
          </a:p>
        </p:txBody>
      </p:sp>
      <p:sp>
        <p:nvSpPr>
          <p:cNvPr id="100" name="Google Shape;3017;p22">
            <a:extLst>
              <a:ext uri="{FF2B5EF4-FFF2-40B4-BE49-F238E27FC236}">
                <a16:creationId xmlns:a16="http://schemas.microsoft.com/office/drawing/2014/main" id="{FFCBD371-9A29-E1DC-FCAA-2DC94F946196}"/>
              </a:ext>
            </a:extLst>
          </p:cNvPr>
          <p:cNvSpPr/>
          <p:nvPr/>
        </p:nvSpPr>
        <p:spPr>
          <a:xfrm>
            <a:off x="3444288" y="2166333"/>
            <a:ext cx="692863" cy="425271"/>
          </a:xfrm>
          <a:prstGeom prst="roundRect">
            <a:avLst>
              <a:gd name="adj" fmla="val 921"/>
            </a:avLst>
          </a:prstGeom>
          <a:noFill/>
          <a:ln>
            <a:noFill/>
          </a:ln>
        </p:spPr>
        <p:txBody>
          <a:bodyPr spcFirstLastPara="1" wrap="square" lIns="46442" tIns="23215" rIns="46442" bIns="23215" anchor="ctr" anchorCtr="0">
            <a:noAutofit/>
          </a:bodyPr>
          <a:lstStyle/>
          <a:p>
            <a:pPr algn="ctr"/>
            <a:r>
              <a:rPr lang="en-US" sz="1500" b="1" dirty="0">
                <a:latin typeface="Corbel" panose="020B0503020204020204" pitchFamily="34" charset="0"/>
              </a:rPr>
              <a:t>CH</a:t>
            </a:r>
            <a:r>
              <a:rPr lang="en-US" sz="1500" b="1" dirty="0">
                <a:latin typeface="Calibri" panose="020F0502020204030204" pitchFamily="34" charset="0"/>
                <a:cs typeface="Calibri" panose="020F0502020204030204" pitchFamily="34" charset="0"/>
              </a:rPr>
              <a:t>2</a:t>
            </a:r>
            <a:r>
              <a:rPr lang="en-US" sz="1500" b="1" dirty="0">
                <a:latin typeface="Corbel" panose="020B0503020204020204" pitchFamily="34" charset="0"/>
              </a:rPr>
              <a:t> </a:t>
            </a:r>
            <a:endParaRPr sz="1500" b="1" dirty="0">
              <a:latin typeface="Calibri" panose="020F0502020204030204" pitchFamily="34" charset="0"/>
              <a:cs typeface="Calibri" panose="020F0502020204030204" pitchFamily="34" charset="0"/>
            </a:endParaRPr>
          </a:p>
        </p:txBody>
      </p:sp>
      <p:sp>
        <p:nvSpPr>
          <p:cNvPr id="101" name="Google Shape;3017;p22">
            <a:extLst>
              <a:ext uri="{FF2B5EF4-FFF2-40B4-BE49-F238E27FC236}">
                <a16:creationId xmlns:a16="http://schemas.microsoft.com/office/drawing/2014/main" id="{55D23EBA-103C-E533-4F84-F863D818AF16}"/>
              </a:ext>
            </a:extLst>
          </p:cNvPr>
          <p:cNvSpPr/>
          <p:nvPr/>
        </p:nvSpPr>
        <p:spPr>
          <a:xfrm>
            <a:off x="5531945" y="2179843"/>
            <a:ext cx="692863" cy="425271"/>
          </a:xfrm>
          <a:prstGeom prst="roundRect">
            <a:avLst>
              <a:gd name="adj" fmla="val 921"/>
            </a:avLst>
          </a:prstGeom>
          <a:noFill/>
          <a:ln>
            <a:noFill/>
          </a:ln>
        </p:spPr>
        <p:txBody>
          <a:bodyPr spcFirstLastPara="1" wrap="square" lIns="46442" tIns="23215" rIns="46442" bIns="23215" anchor="ctr" anchorCtr="0">
            <a:noAutofit/>
          </a:bodyPr>
          <a:lstStyle/>
          <a:p>
            <a:pPr algn="ctr"/>
            <a:r>
              <a:rPr lang="en-US" sz="1500" b="1" dirty="0">
                <a:latin typeface="Corbel" panose="020B0503020204020204" pitchFamily="34" charset="0"/>
              </a:rPr>
              <a:t>CH</a:t>
            </a:r>
            <a:r>
              <a:rPr lang="en-US" sz="1500" b="1" dirty="0">
                <a:latin typeface="Calibri" panose="020F0502020204030204" pitchFamily="34" charset="0"/>
                <a:cs typeface="Calibri" panose="020F0502020204030204" pitchFamily="34" charset="0"/>
              </a:rPr>
              <a:t>6</a:t>
            </a:r>
            <a:endParaRPr sz="1500" b="1" dirty="0">
              <a:latin typeface="Calibri" panose="020F0502020204030204" pitchFamily="34" charset="0"/>
              <a:cs typeface="Calibri" panose="020F0502020204030204" pitchFamily="34" charset="0"/>
            </a:endParaRPr>
          </a:p>
        </p:txBody>
      </p:sp>
      <p:sp>
        <p:nvSpPr>
          <p:cNvPr id="102" name="Google Shape;3017;p22">
            <a:extLst>
              <a:ext uri="{FF2B5EF4-FFF2-40B4-BE49-F238E27FC236}">
                <a16:creationId xmlns:a16="http://schemas.microsoft.com/office/drawing/2014/main" id="{9814E656-BAB7-18A2-7AFB-785D1E19D286}"/>
              </a:ext>
            </a:extLst>
          </p:cNvPr>
          <p:cNvSpPr/>
          <p:nvPr/>
        </p:nvSpPr>
        <p:spPr>
          <a:xfrm>
            <a:off x="6400616" y="2176272"/>
            <a:ext cx="692863" cy="425271"/>
          </a:xfrm>
          <a:prstGeom prst="roundRect">
            <a:avLst>
              <a:gd name="adj" fmla="val 921"/>
            </a:avLst>
          </a:prstGeom>
          <a:noFill/>
          <a:ln>
            <a:noFill/>
          </a:ln>
        </p:spPr>
        <p:txBody>
          <a:bodyPr spcFirstLastPara="1" wrap="square" lIns="46442" tIns="23215" rIns="46442" bIns="23215" anchor="ctr" anchorCtr="0">
            <a:noAutofit/>
          </a:bodyPr>
          <a:lstStyle/>
          <a:p>
            <a:pPr algn="ctr"/>
            <a:r>
              <a:rPr lang="en-US" sz="1500" b="1" dirty="0">
                <a:latin typeface="Corbel" panose="020B0503020204020204" pitchFamily="34" charset="0"/>
              </a:rPr>
              <a:t>CH</a:t>
            </a:r>
            <a:r>
              <a:rPr lang="en-US" sz="1500" b="1" dirty="0">
                <a:latin typeface="Calibri" panose="020F0502020204030204" pitchFamily="34" charset="0"/>
                <a:cs typeface="Calibri" panose="020F0502020204030204" pitchFamily="34" charset="0"/>
              </a:rPr>
              <a:t>7</a:t>
            </a:r>
            <a:endParaRPr sz="15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962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8"/>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9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1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2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2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2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4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5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4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4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5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4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4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5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4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4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5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5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3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53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3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 grpId="0" animBg="1"/>
      <p:bldP spid="515" grpId="0" animBg="1"/>
      <p:bldP spid="516" grpId="0" animBg="1"/>
      <p:bldP spid="517" grpId="0" animBg="1"/>
      <p:bldP spid="98" grpId="0" animBg="1"/>
      <p:bldP spid="505" grpId="0"/>
      <p:bldP spid="523" grpId="0"/>
      <p:bldP spid="524" grpId="0"/>
      <p:bldP spid="525" grpId="0"/>
      <p:bldP spid="526" grpId="0"/>
      <p:bldP spid="527" grpId="0"/>
      <p:bldP spid="528" grpId="0" animBg="1"/>
      <p:bldP spid="534" grpId="0"/>
      <p:bldP spid="535" grpId="0" animBg="1"/>
      <p:bldP spid="541" grpId="0" animBg="1"/>
      <p:bldP spid="542" grpId="0" animBg="1"/>
      <p:bldP spid="543" grpId="0" animBg="1"/>
      <p:bldP spid="544" grpId="0" animBg="1"/>
      <p:bldP spid="545" grpId="0" animBg="1"/>
      <p:bldP spid="546" grpId="0" animBg="1"/>
      <p:bldP spid="547" grpId="0" animBg="1"/>
      <p:bldP spid="548" grpId="0" animBg="1"/>
      <p:bldP spid="549" grpId="0" animBg="1"/>
      <p:bldP spid="550" grpId="0" animBg="1"/>
      <p:bldP spid="2" grpId="0" animBg="1"/>
      <p:bldP spid="72" grpId="0"/>
      <p:bldP spid="73" grpId="0"/>
      <p:bldP spid="88" grpId="0"/>
      <p:bldP spid="99" grpId="0"/>
      <p:bldP spid="100" grpId="0"/>
      <p:bldP spid="101" grpId="0"/>
      <p:bldP spid="10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E541-5CF7-F74E-80A4-C5A73C0D7960}"/>
              </a:ext>
            </a:extLst>
          </p:cNvPr>
          <p:cNvSpPr>
            <a:spLocks noGrp="1"/>
          </p:cNvSpPr>
          <p:nvPr>
            <p:ph type="title"/>
          </p:nvPr>
        </p:nvSpPr>
        <p:spPr/>
        <p:txBody>
          <a:bodyPr>
            <a:normAutofit fontScale="90000"/>
          </a:bodyPr>
          <a:lstStyle/>
          <a:p>
            <a:r>
              <a:rPr lang="en-US" dirty="0"/>
              <a:t>Use Cases of </a:t>
            </a:r>
            <a:r>
              <a:rPr lang="en-US" dirty="0" err="1"/>
              <a:t>SeGraM</a:t>
            </a:r>
            <a:endParaRPr lang="en-US" dirty="0"/>
          </a:p>
        </p:txBody>
      </p:sp>
      <p:sp>
        <p:nvSpPr>
          <p:cNvPr id="3" name="Content Placeholder 2">
            <a:extLst>
              <a:ext uri="{FF2B5EF4-FFF2-40B4-BE49-F238E27FC236}">
                <a16:creationId xmlns:a16="http://schemas.microsoft.com/office/drawing/2014/main" id="{43E239AE-4B1B-6747-91D7-4F9A84D75891}"/>
              </a:ext>
            </a:extLst>
          </p:cNvPr>
          <p:cNvSpPr>
            <a:spLocks noGrp="1"/>
          </p:cNvSpPr>
          <p:nvPr>
            <p:ph idx="1"/>
          </p:nvPr>
        </p:nvSpPr>
        <p:spPr>
          <a:xfrm>
            <a:off x="366963" y="1153551"/>
            <a:ext cx="4575427" cy="5275384"/>
          </a:xfrm>
        </p:spPr>
        <p:txBody>
          <a:bodyPr>
            <a:noAutofit/>
          </a:bodyPr>
          <a:lstStyle/>
          <a:p>
            <a:pPr marL="139700" indent="0">
              <a:lnSpc>
                <a:spcPct val="110000"/>
              </a:lnSpc>
              <a:spcBef>
                <a:spcPts val="0"/>
              </a:spcBef>
              <a:spcAft>
                <a:spcPts val="0"/>
              </a:spcAft>
              <a:buClr>
                <a:srgbClr val="FE6200"/>
              </a:buClr>
              <a:buSzPct val="100000"/>
              <a:buNone/>
            </a:pPr>
            <a:r>
              <a:rPr lang="en-US" sz="3000" b="1" dirty="0">
                <a:solidFill>
                  <a:srgbClr val="7030A0"/>
                </a:solidFill>
                <a:latin typeface="Calibri" panose="020F0502020204030204" pitchFamily="34" charset="0"/>
              </a:rPr>
              <a:t>(1) </a:t>
            </a:r>
            <a:r>
              <a:rPr lang="en-US" sz="3000" b="1" dirty="0">
                <a:solidFill>
                  <a:srgbClr val="7030A0"/>
                </a:solidFill>
              </a:rPr>
              <a:t>Sequence-to-Graph </a:t>
            </a:r>
          </a:p>
          <a:p>
            <a:pPr marL="139700" indent="0">
              <a:lnSpc>
                <a:spcPct val="110000"/>
              </a:lnSpc>
              <a:spcBef>
                <a:spcPts val="0"/>
              </a:spcBef>
              <a:spcAft>
                <a:spcPts val="0"/>
              </a:spcAft>
              <a:buClr>
                <a:srgbClr val="FE6200"/>
              </a:buClr>
              <a:buSzPct val="100000"/>
              <a:buNone/>
            </a:pPr>
            <a:r>
              <a:rPr lang="en-US" sz="3000" b="1" dirty="0">
                <a:solidFill>
                  <a:srgbClr val="7030A0"/>
                </a:solidFill>
              </a:rPr>
              <a:t>       Mapping</a:t>
            </a:r>
          </a:p>
          <a:p>
            <a:pPr marL="139700" indent="0">
              <a:lnSpc>
                <a:spcPct val="110000"/>
              </a:lnSpc>
              <a:spcBef>
                <a:spcPts val="4200"/>
              </a:spcBef>
              <a:spcAft>
                <a:spcPts val="0"/>
              </a:spcAft>
              <a:buClr>
                <a:srgbClr val="00B050"/>
              </a:buClr>
              <a:buSzPct val="100000"/>
              <a:buNone/>
            </a:pPr>
            <a:r>
              <a:rPr lang="en-US" sz="3000" b="1" dirty="0">
                <a:solidFill>
                  <a:srgbClr val="00B050"/>
                </a:solidFill>
                <a:latin typeface="Calibri" panose="020F0502020204030204" pitchFamily="34" charset="0"/>
              </a:rPr>
              <a:t>(2) </a:t>
            </a:r>
            <a:r>
              <a:rPr lang="en-US" sz="3000" b="1" dirty="0">
                <a:solidFill>
                  <a:srgbClr val="00B050"/>
                </a:solidFill>
              </a:rPr>
              <a:t>Sequence-to-Graph</a:t>
            </a:r>
          </a:p>
          <a:p>
            <a:pPr marL="139700" indent="0">
              <a:lnSpc>
                <a:spcPct val="110000"/>
              </a:lnSpc>
              <a:spcBef>
                <a:spcPts val="0"/>
              </a:spcBef>
              <a:spcAft>
                <a:spcPts val="0"/>
              </a:spcAft>
              <a:buClr>
                <a:srgbClr val="00B050"/>
              </a:buClr>
              <a:buSzPct val="100000"/>
              <a:buNone/>
            </a:pPr>
            <a:r>
              <a:rPr lang="en-US" sz="3000" b="1" dirty="0">
                <a:solidFill>
                  <a:srgbClr val="00B050"/>
                </a:solidFill>
              </a:rPr>
              <a:t>       Alignment</a:t>
            </a:r>
          </a:p>
          <a:p>
            <a:pPr marL="139700" indent="0">
              <a:lnSpc>
                <a:spcPct val="110000"/>
              </a:lnSpc>
              <a:spcBef>
                <a:spcPts val="4200"/>
              </a:spcBef>
              <a:spcAft>
                <a:spcPts val="0"/>
              </a:spcAft>
              <a:buClr>
                <a:srgbClr val="7030A0"/>
              </a:buClr>
              <a:buSzPct val="100000"/>
              <a:buNone/>
            </a:pPr>
            <a:r>
              <a:rPr lang="en-US" sz="3000" b="1" dirty="0">
                <a:solidFill>
                  <a:srgbClr val="FE6200"/>
                </a:solidFill>
                <a:latin typeface="Calibri" panose="020F0502020204030204" pitchFamily="34" charset="0"/>
              </a:rPr>
              <a:t>(3) </a:t>
            </a:r>
            <a:r>
              <a:rPr lang="en-US" sz="3000" b="1" dirty="0">
                <a:solidFill>
                  <a:srgbClr val="FE6200"/>
                </a:solidFill>
              </a:rPr>
              <a:t>Sequence-to-Sequence </a:t>
            </a:r>
          </a:p>
          <a:p>
            <a:pPr marL="139700" indent="0">
              <a:lnSpc>
                <a:spcPct val="110000"/>
              </a:lnSpc>
              <a:spcBef>
                <a:spcPts val="0"/>
              </a:spcBef>
              <a:spcAft>
                <a:spcPts val="0"/>
              </a:spcAft>
              <a:buClr>
                <a:srgbClr val="7030A0"/>
              </a:buClr>
              <a:buSzPct val="100000"/>
              <a:buNone/>
            </a:pPr>
            <a:r>
              <a:rPr lang="en-US" sz="3000" b="1" dirty="0">
                <a:solidFill>
                  <a:srgbClr val="FE6200"/>
                </a:solidFill>
              </a:rPr>
              <a:t>       Alignment</a:t>
            </a:r>
          </a:p>
          <a:p>
            <a:pPr marL="139700" indent="0">
              <a:lnSpc>
                <a:spcPct val="110000"/>
              </a:lnSpc>
              <a:spcBef>
                <a:spcPts val="4200"/>
              </a:spcBef>
              <a:spcAft>
                <a:spcPts val="0"/>
              </a:spcAft>
              <a:buClr>
                <a:srgbClr val="7030A0"/>
              </a:buClr>
              <a:buSzPct val="100000"/>
              <a:buNone/>
              <a:tabLst>
                <a:tab pos="457200" algn="l"/>
              </a:tabLst>
            </a:pPr>
            <a:r>
              <a:rPr lang="en-US" sz="3000" b="1" dirty="0">
                <a:solidFill>
                  <a:srgbClr val="0070C0"/>
                </a:solidFill>
                <a:latin typeface="Calibri" panose="020F0502020204030204" pitchFamily="34" charset="0"/>
              </a:rPr>
              <a:t>(4) </a:t>
            </a:r>
            <a:r>
              <a:rPr lang="en-US" sz="3000" b="1" dirty="0">
                <a:solidFill>
                  <a:srgbClr val="0070C0"/>
                </a:solidFill>
              </a:rPr>
              <a:t>Seeding</a:t>
            </a:r>
            <a:endParaRPr lang="en-US" sz="3000" dirty="0">
              <a:solidFill>
                <a:schemeClr val="tx1"/>
              </a:solidFill>
            </a:endParaRPr>
          </a:p>
        </p:txBody>
      </p:sp>
      <p:sp>
        <p:nvSpPr>
          <p:cNvPr id="5" name="Slide Number Placeholder 4">
            <a:extLst>
              <a:ext uri="{FF2B5EF4-FFF2-40B4-BE49-F238E27FC236}">
                <a16:creationId xmlns:a16="http://schemas.microsoft.com/office/drawing/2014/main" id="{5180F809-EA39-7F4B-A7C7-BB57D336D1D6}"/>
              </a:ext>
            </a:extLst>
          </p:cNvPr>
          <p:cNvSpPr>
            <a:spLocks noGrp="1"/>
          </p:cNvSpPr>
          <p:nvPr>
            <p:ph type="sldNum" sz="quarter" idx="10"/>
          </p:nvPr>
        </p:nvSpPr>
        <p:spPr/>
        <p:txBody>
          <a:bodyPr/>
          <a:lstStyle/>
          <a:p>
            <a:fld id="{BE67019E-6B59-9444-A8F8-0CFAB6B6981D}" type="slidenum">
              <a:rPr lang="en-US" smtClean="0"/>
              <a:pPr/>
              <a:t>25</a:t>
            </a:fld>
            <a:endParaRPr lang="en-US" dirty="0"/>
          </a:p>
        </p:txBody>
      </p:sp>
      <p:sp>
        <p:nvSpPr>
          <p:cNvPr id="6" name="Google Shape;3015;p22">
            <a:extLst>
              <a:ext uri="{FF2B5EF4-FFF2-40B4-BE49-F238E27FC236}">
                <a16:creationId xmlns:a16="http://schemas.microsoft.com/office/drawing/2014/main" id="{8B13947D-5B7E-2523-FAC8-9029A30F552E}"/>
              </a:ext>
            </a:extLst>
          </p:cNvPr>
          <p:cNvSpPr/>
          <p:nvPr/>
        </p:nvSpPr>
        <p:spPr>
          <a:xfrm>
            <a:off x="6216928" y="1345990"/>
            <a:ext cx="804606" cy="753467"/>
          </a:xfrm>
          <a:prstGeom prst="roundRect">
            <a:avLst>
              <a:gd name="adj" fmla="val 921"/>
            </a:avLst>
          </a:prstGeom>
          <a:solidFill>
            <a:srgbClr val="D2C6FF"/>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algn="ctr"/>
            <a:r>
              <a:rPr lang="en-US" sz="3000" b="1" dirty="0">
                <a:solidFill>
                  <a:schemeClr val="dk1"/>
                </a:solidFill>
                <a:latin typeface="Corbel" panose="020B0503020204020204" pitchFamily="34" charset="0"/>
                <a:ea typeface="Calibri"/>
                <a:cs typeface="Calibri"/>
                <a:sym typeface="Calibri"/>
              </a:rPr>
              <a:t>MS</a:t>
            </a:r>
            <a:endParaRPr sz="3000" dirty="0">
              <a:latin typeface="Corbel" panose="020B0503020204020204" pitchFamily="34" charset="0"/>
            </a:endParaRPr>
          </a:p>
        </p:txBody>
      </p:sp>
      <p:sp>
        <p:nvSpPr>
          <p:cNvPr id="7" name="Google Shape;3016;p22">
            <a:extLst>
              <a:ext uri="{FF2B5EF4-FFF2-40B4-BE49-F238E27FC236}">
                <a16:creationId xmlns:a16="http://schemas.microsoft.com/office/drawing/2014/main" id="{230481F1-BCD4-368D-4436-EC006CE89357}"/>
              </a:ext>
            </a:extLst>
          </p:cNvPr>
          <p:cNvSpPr/>
          <p:nvPr/>
        </p:nvSpPr>
        <p:spPr>
          <a:xfrm>
            <a:off x="7714581" y="1345991"/>
            <a:ext cx="804606" cy="753467"/>
          </a:xfrm>
          <a:prstGeom prst="roundRect">
            <a:avLst>
              <a:gd name="adj" fmla="val 921"/>
            </a:avLst>
          </a:prstGeom>
          <a:solidFill>
            <a:srgbClr val="A8D08C"/>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algn="ctr"/>
            <a:r>
              <a:rPr lang="en-US" sz="3000" b="1" dirty="0">
                <a:solidFill>
                  <a:schemeClr val="dk1"/>
                </a:solidFill>
                <a:latin typeface="Corbel" panose="020B0503020204020204" pitchFamily="34" charset="0"/>
                <a:ea typeface="Calibri"/>
                <a:cs typeface="Calibri"/>
                <a:sym typeface="Calibri"/>
              </a:rPr>
              <a:t>BA</a:t>
            </a:r>
            <a:endParaRPr sz="3000" dirty="0">
              <a:latin typeface="Corbel" panose="020B0503020204020204" pitchFamily="34" charset="0"/>
            </a:endParaRPr>
          </a:p>
        </p:txBody>
      </p:sp>
      <p:cxnSp>
        <p:nvCxnSpPr>
          <p:cNvPr id="8" name="Google Shape;3020;p22">
            <a:extLst>
              <a:ext uri="{FF2B5EF4-FFF2-40B4-BE49-F238E27FC236}">
                <a16:creationId xmlns:a16="http://schemas.microsoft.com/office/drawing/2014/main" id="{AF0FFD3D-1368-2ADD-2142-4E824F79A4EF}"/>
              </a:ext>
            </a:extLst>
          </p:cNvPr>
          <p:cNvCxnSpPr>
            <a:cxnSpLocks/>
          </p:cNvCxnSpPr>
          <p:nvPr/>
        </p:nvCxnSpPr>
        <p:spPr>
          <a:xfrm>
            <a:off x="6328485" y="2099459"/>
            <a:ext cx="0" cy="11990"/>
          </a:xfrm>
          <a:prstGeom prst="straightConnector1">
            <a:avLst/>
          </a:prstGeom>
          <a:noFill/>
          <a:ln w="25400" cap="flat" cmpd="sng">
            <a:solidFill>
              <a:schemeClr val="tx1"/>
            </a:solidFill>
            <a:prstDash val="solid"/>
            <a:miter lim="800000"/>
            <a:headEnd type="none" w="sm" len="sm"/>
            <a:tailEnd type="none" w="sm" len="sm"/>
          </a:ln>
        </p:spPr>
      </p:cxnSp>
      <p:cxnSp>
        <p:nvCxnSpPr>
          <p:cNvPr id="11" name="Straight Connector 10">
            <a:extLst>
              <a:ext uri="{FF2B5EF4-FFF2-40B4-BE49-F238E27FC236}">
                <a16:creationId xmlns:a16="http://schemas.microsoft.com/office/drawing/2014/main" id="{673A1F67-1D78-7509-01A2-377F9EED9C8F}"/>
              </a:ext>
            </a:extLst>
          </p:cNvPr>
          <p:cNvCxnSpPr>
            <a:stCxn id="6" idx="3"/>
            <a:endCxn id="7" idx="1"/>
          </p:cNvCxnSpPr>
          <p:nvPr/>
        </p:nvCxnSpPr>
        <p:spPr>
          <a:xfrm>
            <a:off x="7021534" y="1722724"/>
            <a:ext cx="693047"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Google Shape;3015;p22">
            <a:extLst>
              <a:ext uri="{FF2B5EF4-FFF2-40B4-BE49-F238E27FC236}">
                <a16:creationId xmlns:a16="http://schemas.microsoft.com/office/drawing/2014/main" id="{E4F0385E-88DB-4D82-7829-A150DB07F4F2}"/>
              </a:ext>
            </a:extLst>
          </p:cNvPr>
          <p:cNvSpPr/>
          <p:nvPr/>
        </p:nvSpPr>
        <p:spPr>
          <a:xfrm>
            <a:off x="6216928" y="2827996"/>
            <a:ext cx="804606" cy="753467"/>
          </a:xfrm>
          <a:prstGeom prst="roundRect">
            <a:avLst>
              <a:gd name="adj" fmla="val 921"/>
            </a:avLst>
          </a:prstGeom>
          <a:solidFill>
            <a:schemeClr val="bg1">
              <a:lumMod val="95000"/>
            </a:schemeClr>
          </a:solidFill>
          <a:ln w="25400" cap="flat" cmpd="sng">
            <a:solidFill>
              <a:schemeClr val="dk1"/>
            </a:solidFill>
            <a:prstDash val="sysDash"/>
            <a:round/>
            <a:headEnd type="none" w="sm" len="sm"/>
            <a:tailEnd type="none" w="sm" len="sm"/>
          </a:ln>
        </p:spPr>
        <p:txBody>
          <a:bodyPr spcFirstLastPara="1" wrap="square" lIns="46442" tIns="23215" rIns="46442" bIns="23215" anchor="ctr" anchorCtr="0">
            <a:noAutofit/>
          </a:bodyPr>
          <a:lstStyle/>
          <a:p>
            <a:pPr algn="ctr"/>
            <a:r>
              <a:rPr lang="en-US" sz="2000" b="1" dirty="0">
                <a:solidFill>
                  <a:schemeClr val="dk1"/>
                </a:solidFill>
                <a:latin typeface="Corbel" panose="020B0503020204020204" pitchFamily="34" charset="0"/>
                <a:ea typeface="Calibri"/>
                <a:cs typeface="Calibri"/>
                <a:sym typeface="Calibri"/>
              </a:rPr>
              <a:t>MS or</a:t>
            </a:r>
          </a:p>
          <a:p>
            <a:pPr algn="ctr"/>
            <a:r>
              <a:rPr lang="en-US" sz="2000" b="1" dirty="0">
                <a:solidFill>
                  <a:schemeClr val="dk1"/>
                </a:solidFill>
                <a:latin typeface="Corbel" panose="020B0503020204020204" pitchFamily="34" charset="0"/>
                <a:cs typeface="Calibri"/>
                <a:sym typeface="Calibri"/>
              </a:rPr>
              <a:t>Other</a:t>
            </a:r>
            <a:endParaRPr sz="2000" dirty="0">
              <a:latin typeface="Corbel" panose="020B0503020204020204" pitchFamily="34" charset="0"/>
            </a:endParaRPr>
          </a:p>
        </p:txBody>
      </p:sp>
      <p:sp>
        <p:nvSpPr>
          <p:cNvPr id="14" name="Google Shape;3016;p22">
            <a:extLst>
              <a:ext uri="{FF2B5EF4-FFF2-40B4-BE49-F238E27FC236}">
                <a16:creationId xmlns:a16="http://schemas.microsoft.com/office/drawing/2014/main" id="{5F1DC1B1-6549-20A4-5316-1DF895BF522A}"/>
              </a:ext>
            </a:extLst>
          </p:cNvPr>
          <p:cNvSpPr/>
          <p:nvPr/>
        </p:nvSpPr>
        <p:spPr>
          <a:xfrm>
            <a:off x="7714581" y="2827997"/>
            <a:ext cx="804606" cy="753467"/>
          </a:xfrm>
          <a:prstGeom prst="roundRect">
            <a:avLst>
              <a:gd name="adj" fmla="val 921"/>
            </a:avLst>
          </a:prstGeom>
          <a:solidFill>
            <a:srgbClr val="A8D08C"/>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algn="ctr"/>
            <a:r>
              <a:rPr lang="en-US" sz="3000" b="1" dirty="0">
                <a:solidFill>
                  <a:schemeClr val="dk1"/>
                </a:solidFill>
                <a:latin typeface="Corbel" panose="020B0503020204020204" pitchFamily="34" charset="0"/>
                <a:ea typeface="Calibri"/>
                <a:cs typeface="Calibri"/>
                <a:sym typeface="Calibri"/>
              </a:rPr>
              <a:t>BA</a:t>
            </a:r>
            <a:endParaRPr sz="3000" dirty="0">
              <a:latin typeface="Corbel" panose="020B0503020204020204" pitchFamily="34" charset="0"/>
            </a:endParaRPr>
          </a:p>
        </p:txBody>
      </p:sp>
      <p:cxnSp>
        <p:nvCxnSpPr>
          <p:cNvPr id="15" name="Google Shape;3020;p22">
            <a:extLst>
              <a:ext uri="{FF2B5EF4-FFF2-40B4-BE49-F238E27FC236}">
                <a16:creationId xmlns:a16="http://schemas.microsoft.com/office/drawing/2014/main" id="{1FFFD6BC-242A-04DA-08AB-5B6AE4A8F59B}"/>
              </a:ext>
            </a:extLst>
          </p:cNvPr>
          <p:cNvCxnSpPr>
            <a:cxnSpLocks/>
          </p:cNvCxnSpPr>
          <p:nvPr/>
        </p:nvCxnSpPr>
        <p:spPr>
          <a:xfrm>
            <a:off x="6328485" y="3581465"/>
            <a:ext cx="0" cy="11990"/>
          </a:xfrm>
          <a:prstGeom prst="straightConnector1">
            <a:avLst/>
          </a:prstGeom>
          <a:noFill/>
          <a:ln w="25400" cap="flat" cmpd="sng">
            <a:solidFill>
              <a:schemeClr val="tx1"/>
            </a:solidFill>
            <a:prstDash val="solid"/>
            <a:miter lim="800000"/>
            <a:headEnd type="none" w="sm" len="sm"/>
            <a:tailEnd type="none" w="sm" len="sm"/>
          </a:ln>
        </p:spPr>
      </p:cxnSp>
      <p:cxnSp>
        <p:nvCxnSpPr>
          <p:cNvPr id="16" name="Straight Connector 15">
            <a:extLst>
              <a:ext uri="{FF2B5EF4-FFF2-40B4-BE49-F238E27FC236}">
                <a16:creationId xmlns:a16="http://schemas.microsoft.com/office/drawing/2014/main" id="{FB9E2158-17BE-6C50-C370-FA40DB9DE1EE}"/>
              </a:ext>
            </a:extLst>
          </p:cNvPr>
          <p:cNvCxnSpPr>
            <a:stCxn id="13" idx="3"/>
            <a:endCxn id="14" idx="1"/>
          </p:cNvCxnSpPr>
          <p:nvPr/>
        </p:nvCxnSpPr>
        <p:spPr>
          <a:xfrm>
            <a:off x="7021534" y="3204730"/>
            <a:ext cx="693047"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Google Shape;3016;p22">
            <a:extLst>
              <a:ext uri="{FF2B5EF4-FFF2-40B4-BE49-F238E27FC236}">
                <a16:creationId xmlns:a16="http://schemas.microsoft.com/office/drawing/2014/main" id="{64875BAF-75D8-3D1C-DE8B-ABD1415ADBAF}"/>
              </a:ext>
            </a:extLst>
          </p:cNvPr>
          <p:cNvSpPr/>
          <p:nvPr/>
        </p:nvSpPr>
        <p:spPr>
          <a:xfrm>
            <a:off x="7717536" y="4328490"/>
            <a:ext cx="804606" cy="753467"/>
          </a:xfrm>
          <a:prstGeom prst="roundRect">
            <a:avLst>
              <a:gd name="adj" fmla="val 921"/>
            </a:avLst>
          </a:prstGeom>
          <a:solidFill>
            <a:srgbClr val="A8D08C"/>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algn="ctr"/>
            <a:r>
              <a:rPr lang="en-US" sz="3000" b="1" dirty="0">
                <a:solidFill>
                  <a:schemeClr val="dk1"/>
                </a:solidFill>
                <a:latin typeface="Corbel" panose="020B0503020204020204" pitchFamily="34" charset="0"/>
                <a:ea typeface="Calibri"/>
                <a:cs typeface="Calibri"/>
                <a:sym typeface="Calibri"/>
              </a:rPr>
              <a:t>BA</a:t>
            </a:r>
            <a:endParaRPr sz="3000" dirty="0">
              <a:latin typeface="Corbel" panose="020B0503020204020204" pitchFamily="34" charset="0"/>
            </a:endParaRPr>
          </a:p>
        </p:txBody>
      </p:sp>
      <p:cxnSp>
        <p:nvCxnSpPr>
          <p:cNvPr id="19" name="Google Shape;3020;p22">
            <a:extLst>
              <a:ext uri="{FF2B5EF4-FFF2-40B4-BE49-F238E27FC236}">
                <a16:creationId xmlns:a16="http://schemas.microsoft.com/office/drawing/2014/main" id="{8E6A47F4-1440-106C-54C9-B296DCB6BF8A}"/>
              </a:ext>
            </a:extLst>
          </p:cNvPr>
          <p:cNvCxnSpPr>
            <a:cxnSpLocks/>
          </p:cNvCxnSpPr>
          <p:nvPr/>
        </p:nvCxnSpPr>
        <p:spPr>
          <a:xfrm>
            <a:off x="6331440" y="5081958"/>
            <a:ext cx="0" cy="11990"/>
          </a:xfrm>
          <a:prstGeom prst="straightConnector1">
            <a:avLst/>
          </a:prstGeom>
          <a:noFill/>
          <a:ln w="25400" cap="flat" cmpd="sng">
            <a:solidFill>
              <a:schemeClr val="tx1"/>
            </a:solidFill>
            <a:prstDash val="solid"/>
            <a:miter lim="800000"/>
            <a:headEnd type="none" w="sm" len="sm"/>
            <a:tailEnd type="none" w="sm" len="sm"/>
          </a:ln>
        </p:spPr>
      </p:cxnSp>
      <p:cxnSp>
        <p:nvCxnSpPr>
          <p:cNvPr id="20" name="Straight Connector 19">
            <a:extLst>
              <a:ext uri="{FF2B5EF4-FFF2-40B4-BE49-F238E27FC236}">
                <a16:creationId xmlns:a16="http://schemas.microsoft.com/office/drawing/2014/main" id="{FE4D5473-0E02-8550-C77F-6FFE3E4EB974}"/>
              </a:ext>
            </a:extLst>
          </p:cNvPr>
          <p:cNvCxnSpPr>
            <a:cxnSpLocks/>
            <a:endCxn id="18" idx="1"/>
          </p:cNvCxnSpPr>
          <p:nvPr/>
        </p:nvCxnSpPr>
        <p:spPr>
          <a:xfrm>
            <a:off x="7024489" y="4705223"/>
            <a:ext cx="693047"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Google Shape;3015;p22">
            <a:extLst>
              <a:ext uri="{FF2B5EF4-FFF2-40B4-BE49-F238E27FC236}">
                <a16:creationId xmlns:a16="http://schemas.microsoft.com/office/drawing/2014/main" id="{DBEDF447-1EFD-C858-B273-B39845DA0893}"/>
              </a:ext>
            </a:extLst>
          </p:cNvPr>
          <p:cNvSpPr/>
          <p:nvPr/>
        </p:nvSpPr>
        <p:spPr>
          <a:xfrm>
            <a:off x="6216928" y="5675469"/>
            <a:ext cx="804606" cy="753467"/>
          </a:xfrm>
          <a:prstGeom prst="roundRect">
            <a:avLst>
              <a:gd name="adj" fmla="val 921"/>
            </a:avLst>
          </a:prstGeom>
          <a:solidFill>
            <a:srgbClr val="D2C6FF"/>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algn="ctr"/>
            <a:r>
              <a:rPr lang="en-US" sz="3000" b="1" dirty="0">
                <a:solidFill>
                  <a:schemeClr val="dk1"/>
                </a:solidFill>
                <a:latin typeface="Corbel" panose="020B0503020204020204" pitchFamily="34" charset="0"/>
                <a:ea typeface="Calibri"/>
                <a:cs typeface="Calibri"/>
                <a:sym typeface="Calibri"/>
              </a:rPr>
              <a:t>MS</a:t>
            </a:r>
            <a:endParaRPr sz="3000" dirty="0">
              <a:latin typeface="Corbel" panose="020B0503020204020204" pitchFamily="34" charset="0"/>
            </a:endParaRPr>
          </a:p>
        </p:txBody>
      </p:sp>
      <p:cxnSp>
        <p:nvCxnSpPr>
          <p:cNvPr id="23" name="Google Shape;3020;p22">
            <a:extLst>
              <a:ext uri="{FF2B5EF4-FFF2-40B4-BE49-F238E27FC236}">
                <a16:creationId xmlns:a16="http://schemas.microsoft.com/office/drawing/2014/main" id="{9F55673B-07FC-31A7-BFD2-1F23CC724D8C}"/>
              </a:ext>
            </a:extLst>
          </p:cNvPr>
          <p:cNvCxnSpPr>
            <a:cxnSpLocks/>
          </p:cNvCxnSpPr>
          <p:nvPr/>
        </p:nvCxnSpPr>
        <p:spPr>
          <a:xfrm>
            <a:off x="6328485" y="6428938"/>
            <a:ext cx="0" cy="11990"/>
          </a:xfrm>
          <a:prstGeom prst="straightConnector1">
            <a:avLst/>
          </a:prstGeom>
          <a:noFill/>
          <a:ln w="25400" cap="flat" cmpd="sng">
            <a:solidFill>
              <a:schemeClr val="tx1"/>
            </a:solidFill>
            <a:prstDash val="solid"/>
            <a:miter lim="800000"/>
            <a:headEnd type="none" w="sm" len="sm"/>
            <a:tailEnd type="none" w="sm" len="sm"/>
          </a:ln>
        </p:spPr>
      </p:cxnSp>
      <p:cxnSp>
        <p:nvCxnSpPr>
          <p:cNvPr id="24" name="Straight Connector 23">
            <a:extLst>
              <a:ext uri="{FF2B5EF4-FFF2-40B4-BE49-F238E27FC236}">
                <a16:creationId xmlns:a16="http://schemas.microsoft.com/office/drawing/2014/main" id="{70C0E368-7393-2CC4-F717-68FA67A1B03D}"/>
              </a:ext>
            </a:extLst>
          </p:cNvPr>
          <p:cNvCxnSpPr>
            <a:cxnSpLocks/>
            <a:stCxn id="21" idx="3"/>
          </p:cNvCxnSpPr>
          <p:nvPr/>
        </p:nvCxnSpPr>
        <p:spPr>
          <a:xfrm>
            <a:off x="7021534" y="6052203"/>
            <a:ext cx="693047"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Google Shape;3015;p22">
            <a:extLst>
              <a:ext uri="{FF2B5EF4-FFF2-40B4-BE49-F238E27FC236}">
                <a16:creationId xmlns:a16="http://schemas.microsoft.com/office/drawing/2014/main" id="{5D942FE8-F0B8-B642-3FDD-5C3BBE99187E}"/>
              </a:ext>
            </a:extLst>
          </p:cNvPr>
          <p:cNvSpPr/>
          <p:nvPr/>
        </p:nvSpPr>
        <p:spPr>
          <a:xfrm>
            <a:off x="6219883" y="4328282"/>
            <a:ext cx="804606" cy="753467"/>
          </a:xfrm>
          <a:prstGeom prst="roundRect">
            <a:avLst>
              <a:gd name="adj" fmla="val 921"/>
            </a:avLst>
          </a:prstGeom>
          <a:solidFill>
            <a:schemeClr val="bg1">
              <a:lumMod val="95000"/>
            </a:schemeClr>
          </a:solidFill>
          <a:ln w="25400" cap="flat" cmpd="sng">
            <a:solidFill>
              <a:schemeClr val="dk1"/>
            </a:solidFill>
            <a:prstDash val="sysDash"/>
            <a:round/>
            <a:headEnd type="none" w="sm" len="sm"/>
            <a:tailEnd type="none" w="sm" len="sm"/>
          </a:ln>
        </p:spPr>
        <p:txBody>
          <a:bodyPr spcFirstLastPara="1" wrap="square" lIns="46442" tIns="23215" rIns="46442" bIns="23215" anchor="ctr" anchorCtr="0">
            <a:noAutofit/>
          </a:bodyPr>
          <a:lstStyle/>
          <a:p>
            <a:pPr algn="ctr"/>
            <a:r>
              <a:rPr lang="en-US" sz="2000" b="1" dirty="0">
                <a:solidFill>
                  <a:schemeClr val="dk1"/>
                </a:solidFill>
                <a:latin typeface="Corbel" panose="020B0503020204020204" pitchFamily="34" charset="0"/>
                <a:ea typeface="Calibri"/>
                <a:cs typeface="Calibri"/>
                <a:sym typeface="Calibri"/>
              </a:rPr>
              <a:t>MS or</a:t>
            </a:r>
          </a:p>
          <a:p>
            <a:pPr algn="ctr"/>
            <a:r>
              <a:rPr lang="en-US" sz="2000" b="1" dirty="0">
                <a:solidFill>
                  <a:schemeClr val="dk1"/>
                </a:solidFill>
                <a:latin typeface="Corbel" panose="020B0503020204020204" pitchFamily="34" charset="0"/>
                <a:cs typeface="Calibri"/>
                <a:sym typeface="Calibri"/>
              </a:rPr>
              <a:t>Other</a:t>
            </a:r>
            <a:endParaRPr sz="2000" dirty="0">
              <a:latin typeface="Corbel" panose="020B0503020204020204" pitchFamily="34" charset="0"/>
            </a:endParaRPr>
          </a:p>
        </p:txBody>
      </p:sp>
      <p:sp>
        <p:nvSpPr>
          <p:cNvPr id="27" name="Google Shape;3015;p22">
            <a:extLst>
              <a:ext uri="{FF2B5EF4-FFF2-40B4-BE49-F238E27FC236}">
                <a16:creationId xmlns:a16="http://schemas.microsoft.com/office/drawing/2014/main" id="{431A00F1-E80F-F0D7-4B3F-318DE36E41F5}"/>
              </a:ext>
            </a:extLst>
          </p:cNvPr>
          <p:cNvSpPr/>
          <p:nvPr/>
        </p:nvSpPr>
        <p:spPr>
          <a:xfrm>
            <a:off x="7717536" y="5675468"/>
            <a:ext cx="804606" cy="753467"/>
          </a:xfrm>
          <a:prstGeom prst="roundRect">
            <a:avLst>
              <a:gd name="adj" fmla="val 921"/>
            </a:avLst>
          </a:prstGeom>
          <a:solidFill>
            <a:schemeClr val="bg1">
              <a:lumMod val="95000"/>
            </a:schemeClr>
          </a:solidFill>
          <a:ln w="25400" cap="flat" cmpd="sng">
            <a:solidFill>
              <a:schemeClr val="dk1"/>
            </a:solidFill>
            <a:prstDash val="sysDash"/>
            <a:round/>
            <a:headEnd type="none" w="sm" len="sm"/>
            <a:tailEnd type="none" w="sm" len="sm"/>
          </a:ln>
        </p:spPr>
        <p:txBody>
          <a:bodyPr spcFirstLastPara="1" wrap="square" lIns="46442" tIns="23215" rIns="46442" bIns="23215" anchor="ctr" anchorCtr="0">
            <a:noAutofit/>
          </a:bodyPr>
          <a:lstStyle/>
          <a:p>
            <a:pPr algn="ctr"/>
            <a:r>
              <a:rPr lang="en-US" sz="2000" b="1" dirty="0">
                <a:solidFill>
                  <a:schemeClr val="dk1"/>
                </a:solidFill>
                <a:latin typeface="Corbel" panose="020B0503020204020204" pitchFamily="34" charset="0"/>
                <a:ea typeface="Calibri"/>
                <a:cs typeface="Calibri"/>
                <a:sym typeface="Calibri"/>
              </a:rPr>
              <a:t>BA or</a:t>
            </a:r>
          </a:p>
          <a:p>
            <a:pPr algn="ctr"/>
            <a:r>
              <a:rPr lang="en-US" sz="2000" b="1" dirty="0">
                <a:solidFill>
                  <a:schemeClr val="dk1"/>
                </a:solidFill>
                <a:latin typeface="Corbel" panose="020B0503020204020204" pitchFamily="34" charset="0"/>
                <a:cs typeface="Calibri"/>
                <a:sym typeface="Calibri"/>
              </a:rPr>
              <a:t>Other</a:t>
            </a:r>
            <a:endParaRPr sz="2000" dirty="0">
              <a:latin typeface="Corbel" panose="020B0503020204020204" pitchFamily="34" charset="0"/>
            </a:endParaRPr>
          </a:p>
        </p:txBody>
      </p:sp>
    </p:spTree>
    <p:custDataLst>
      <p:tags r:id="rId1"/>
    </p:custDataLst>
    <p:extLst>
      <p:ext uri="{BB962C8B-B14F-4D97-AF65-F5344CB8AC3E}">
        <p14:creationId xmlns:p14="http://schemas.microsoft.com/office/powerpoint/2010/main" val="248080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P spid="14" grpId="0" animBg="1"/>
      <p:bldP spid="18" grpId="0" animBg="1"/>
      <p:bldP spid="21" grpId="0" animBg="1"/>
      <p:bldP spid="26"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7BBF8-6AF2-F249-B436-7CD1A96C8633}"/>
              </a:ext>
            </a:extLst>
          </p:cNvPr>
          <p:cNvSpPr>
            <a:spLocks noGrp="1"/>
          </p:cNvSpPr>
          <p:nvPr>
            <p:ph type="title"/>
          </p:nvPr>
        </p:nvSpPr>
        <p:spPr>
          <a:xfrm>
            <a:off x="366963" y="257434"/>
            <a:ext cx="8410073" cy="753467"/>
          </a:xfrm>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F1FB64B0-8854-B748-BCA8-08C018F14BE0}"/>
              </a:ext>
            </a:extLst>
          </p:cNvPr>
          <p:cNvSpPr>
            <a:spLocks noGrp="1"/>
          </p:cNvSpPr>
          <p:nvPr>
            <p:ph idx="1"/>
          </p:nvPr>
        </p:nvSpPr>
        <p:spPr/>
        <p:txBody>
          <a:bodyPr>
            <a:noAutofit/>
          </a:bodyPr>
          <a:lstStyle/>
          <a:p>
            <a:pPr marL="536575" indent="-357188">
              <a:buClr>
                <a:schemeClr val="bg1">
                  <a:lumMod val="75000"/>
                </a:schemeClr>
              </a:buClr>
            </a:pPr>
            <a:r>
              <a:rPr lang="en-US" sz="2700" b="1" dirty="0">
                <a:solidFill>
                  <a:schemeClr val="bg1">
                    <a:lumMod val="75000"/>
                  </a:schemeClr>
                </a:solidFill>
              </a:rPr>
              <a:t>Introduction</a:t>
            </a:r>
          </a:p>
          <a:p>
            <a:pPr marL="536575" indent="-357188">
              <a:buClr>
                <a:schemeClr val="bg1">
                  <a:lumMod val="75000"/>
                </a:schemeClr>
              </a:buClr>
            </a:pPr>
            <a:r>
              <a:rPr lang="en-US" sz="2700" b="1" dirty="0">
                <a:solidFill>
                  <a:schemeClr val="bg1">
                    <a:lumMod val="75000"/>
                  </a:schemeClr>
                </a:solidFill>
              </a:rPr>
              <a:t>Background</a:t>
            </a:r>
          </a:p>
          <a:p>
            <a:pPr marL="889000" lvl="1" indent="-261938">
              <a:buClr>
                <a:schemeClr val="bg1">
                  <a:lumMod val="75000"/>
                </a:schemeClr>
              </a:buClr>
            </a:pPr>
            <a:r>
              <a:rPr lang="en-US" sz="2700" b="1" dirty="0">
                <a:solidFill>
                  <a:schemeClr val="bg1">
                    <a:lumMod val="75000"/>
                  </a:schemeClr>
                </a:solidFill>
              </a:rPr>
              <a:t>Genome Graphs</a:t>
            </a:r>
          </a:p>
          <a:p>
            <a:pPr marL="889000" lvl="1" indent="-261938">
              <a:buClr>
                <a:schemeClr val="bg1">
                  <a:lumMod val="75000"/>
                </a:schemeClr>
              </a:buClr>
            </a:pPr>
            <a:r>
              <a:rPr lang="en-US" sz="2700" b="1" dirty="0">
                <a:solidFill>
                  <a:schemeClr val="bg1">
                    <a:lumMod val="75000"/>
                  </a:schemeClr>
                </a:solidFill>
              </a:rPr>
              <a:t>Sequence-to-Graph Mapping</a:t>
            </a:r>
          </a:p>
          <a:p>
            <a:pPr marL="536575" indent="-357188">
              <a:buClr>
                <a:schemeClr val="bg1">
                  <a:lumMod val="75000"/>
                </a:schemeClr>
              </a:buClr>
            </a:pPr>
            <a:r>
              <a:rPr lang="en-US" sz="2700" b="1" dirty="0">
                <a:solidFill>
                  <a:schemeClr val="bg1">
                    <a:lumMod val="75000"/>
                  </a:schemeClr>
                </a:solidFill>
              </a:rPr>
              <a:t>SeGraM: Universal Genomic Mapping Accelerator</a:t>
            </a:r>
          </a:p>
          <a:p>
            <a:pPr marL="889000" lvl="1" indent="-261938">
              <a:buClr>
                <a:schemeClr val="bg1">
                  <a:lumMod val="75000"/>
                </a:schemeClr>
              </a:buClr>
            </a:pPr>
            <a:r>
              <a:rPr lang="en-US" sz="2700" b="1" dirty="0">
                <a:solidFill>
                  <a:schemeClr val="bg1">
                    <a:lumMod val="75000"/>
                  </a:schemeClr>
                </a:solidFill>
              </a:rPr>
              <a:t>High-Level Overview</a:t>
            </a:r>
          </a:p>
          <a:p>
            <a:pPr marL="889000" lvl="1" indent="-261938">
              <a:buClr>
                <a:schemeClr val="bg1">
                  <a:lumMod val="75000"/>
                </a:schemeClr>
              </a:buClr>
            </a:pPr>
            <a:r>
              <a:rPr lang="en-US" sz="2700" b="1" dirty="0">
                <a:solidFill>
                  <a:schemeClr val="bg1">
                    <a:lumMod val="75000"/>
                  </a:schemeClr>
                </a:solidFill>
              </a:rPr>
              <a:t>MinSeed</a:t>
            </a:r>
          </a:p>
          <a:p>
            <a:pPr marL="889000" lvl="1" indent="-261938">
              <a:buClr>
                <a:schemeClr val="bg1">
                  <a:lumMod val="75000"/>
                </a:schemeClr>
              </a:buClr>
            </a:pPr>
            <a:r>
              <a:rPr lang="en-US" sz="2700" b="1" dirty="0">
                <a:solidFill>
                  <a:schemeClr val="bg1">
                    <a:lumMod val="75000"/>
                  </a:schemeClr>
                </a:solidFill>
              </a:rPr>
              <a:t>BitAlign</a:t>
            </a:r>
          </a:p>
          <a:p>
            <a:pPr marL="889000" lvl="1" indent="-261938">
              <a:buClr>
                <a:schemeClr val="bg1">
                  <a:lumMod val="75000"/>
                </a:schemeClr>
              </a:buClr>
            </a:pPr>
            <a:r>
              <a:rPr lang="en-US" sz="2700" b="1" dirty="0">
                <a:solidFill>
                  <a:schemeClr val="bg1">
                    <a:lumMod val="75000"/>
                  </a:schemeClr>
                </a:solidFill>
              </a:rPr>
              <a:t>Use Cases</a:t>
            </a:r>
          </a:p>
          <a:p>
            <a:pPr marL="536575" indent="-357188"/>
            <a:r>
              <a:rPr lang="en-US" sz="2700" b="1" dirty="0">
                <a:solidFill>
                  <a:srgbClr val="0070C0"/>
                </a:solidFill>
              </a:rPr>
              <a:t>Evaluation</a:t>
            </a:r>
          </a:p>
          <a:p>
            <a:pPr marL="536575" indent="-357188">
              <a:buClr>
                <a:schemeClr val="bg1">
                  <a:lumMod val="75000"/>
                </a:schemeClr>
              </a:buClr>
            </a:pPr>
            <a:r>
              <a:rPr lang="en-US" sz="2700" b="1" dirty="0">
                <a:solidFill>
                  <a:schemeClr val="bg1">
                    <a:lumMod val="75000"/>
                  </a:schemeClr>
                </a:solidFill>
              </a:rPr>
              <a:t>Conclusion</a:t>
            </a:r>
          </a:p>
        </p:txBody>
      </p:sp>
      <p:sp>
        <p:nvSpPr>
          <p:cNvPr id="5" name="Slide Number Placeholder 4">
            <a:extLst>
              <a:ext uri="{FF2B5EF4-FFF2-40B4-BE49-F238E27FC236}">
                <a16:creationId xmlns:a16="http://schemas.microsoft.com/office/drawing/2014/main" id="{70573C91-78D5-8E42-A3C9-6E128966C517}"/>
              </a:ext>
            </a:extLst>
          </p:cNvPr>
          <p:cNvSpPr>
            <a:spLocks noGrp="1"/>
          </p:cNvSpPr>
          <p:nvPr>
            <p:ph type="sldNum" sz="quarter" idx="10"/>
          </p:nvPr>
        </p:nvSpPr>
        <p:spPr/>
        <p:txBody>
          <a:bodyPr/>
          <a:lstStyle/>
          <a:p>
            <a:fld id="{BE67019E-6B59-9444-A8F8-0CFAB6B6981D}" type="slidenum">
              <a:rPr lang="en-US" smtClean="0"/>
              <a:pPr/>
              <a:t>26</a:t>
            </a:fld>
            <a:endParaRPr lang="en-US" dirty="0"/>
          </a:p>
        </p:txBody>
      </p:sp>
    </p:spTree>
    <p:extLst>
      <p:ext uri="{BB962C8B-B14F-4D97-AF65-F5344CB8AC3E}">
        <p14:creationId xmlns:p14="http://schemas.microsoft.com/office/powerpoint/2010/main" val="1669413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2E690-AF32-714F-9B00-EC917B391F84}"/>
              </a:ext>
            </a:extLst>
          </p:cNvPr>
          <p:cNvSpPr>
            <a:spLocks noGrp="1"/>
          </p:cNvSpPr>
          <p:nvPr>
            <p:ph type="title"/>
          </p:nvPr>
        </p:nvSpPr>
        <p:spPr>
          <a:xfrm>
            <a:off x="366963" y="257434"/>
            <a:ext cx="8410073" cy="753467"/>
          </a:xfrm>
        </p:spPr>
        <p:txBody>
          <a:bodyPr>
            <a:normAutofit fontScale="90000"/>
          </a:bodyPr>
          <a:lstStyle/>
          <a:p>
            <a:r>
              <a:rPr lang="en-US" dirty="0"/>
              <a:t>Evaluation Methodology</a:t>
            </a:r>
          </a:p>
        </p:txBody>
      </p:sp>
      <p:sp>
        <p:nvSpPr>
          <p:cNvPr id="3" name="Content Placeholder 2">
            <a:extLst>
              <a:ext uri="{FF2B5EF4-FFF2-40B4-BE49-F238E27FC236}">
                <a16:creationId xmlns:a16="http://schemas.microsoft.com/office/drawing/2014/main" id="{125438DD-21B4-8D43-8D00-91519CD5BE89}"/>
              </a:ext>
            </a:extLst>
          </p:cNvPr>
          <p:cNvSpPr>
            <a:spLocks noGrp="1"/>
          </p:cNvSpPr>
          <p:nvPr>
            <p:ph idx="1"/>
          </p:nvPr>
        </p:nvSpPr>
        <p:spPr/>
        <p:txBody>
          <a:bodyPr>
            <a:noAutofit/>
          </a:bodyPr>
          <a:lstStyle/>
          <a:p>
            <a:pPr>
              <a:lnSpc>
                <a:spcPct val="125000"/>
              </a:lnSpc>
              <a:spcBef>
                <a:spcPts val="0"/>
              </a:spcBef>
              <a:spcAft>
                <a:spcPts val="0"/>
              </a:spcAft>
            </a:pPr>
            <a:r>
              <a:rPr lang="en-US" sz="2100" b="1" dirty="0">
                <a:solidFill>
                  <a:schemeClr val="tx1"/>
                </a:solidFill>
              </a:rPr>
              <a:t>Performance, Area and Power Analysis:</a:t>
            </a:r>
          </a:p>
          <a:p>
            <a:pPr lvl="1">
              <a:lnSpc>
                <a:spcPct val="125000"/>
              </a:lnSpc>
              <a:spcBef>
                <a:spcPts val="0"/>
              </a:spcBef>
              <a:spcAft>
                <a:spcPts val="0"/>
              </a:spcAft>
            </a:pPr>
            <a:r>
              <a:rPr lang="en-US" sz="2100" b="1" dirty="0">
                <a:solidFill>
                  <a:srgbClr val="0070C0"/>
                </a:solidFill>
              </a:rPr>
              <a:t>Synthesized SystemVerilog models </a:t>
            </a:r>
            <a:r>
              <a:rPr lang="en-US" sz="2100" dirty="0">
                <a:solidFill>
                  <a:schemeClr val="tx1"/>
                </a:solidFill>
              </a:rPr>
              <a:t>of the MinSeed and BitAlign accelerator datapaths </a:t>
            </a:r>
          </a:p>
          <a:p>
            <a:pPr lvl="1">
              <a:lnSpc>
                <a:spcPct val="125000"/>
              </a:lnSpc>
              <a:spcBef>
                <a:spcPts val="0"/>
              </a:spcBef>
              <a:spcAft>
                <a:spcPts val="0"/>
              </a:spcAft>
            </a:pPr>
            <a:r>
              <a:rPr lang="en-US" sz="2100" dirty="0">
                <a:solidFill>
                  <a:srgbClr val="0070C0"/>
                </a:solidFill>
              </a:rPr>
              <a:t>Simulation- and spreadsheet-based </a:t>
            </a:r>
            <a:r>
              <a:rPr lang="en-US" sz="2100" dirty="0">
                <a:solidFill>
                  <a:schemeClr val="tx1"/>
                </a:solidFill>
              </a:rPr>
              <a:t>performance modeling</a:t>
            </a:r>
          </a:p>
          <a:p>
            <a:pPr>
              <a:lnSpc>
                <a:spcPct val="125000"/>
              </a:lnSpc>
              <a:spcBef>
                <a:spcPts val="2400"/>
              </a:spcBef>
              <a:spcAft>
                <a:spcPts val="0"/>
              </a:spcAft>
            </a:pPr>
            <a:r>
              <a:rPr lang="en-US" sz="2100" b="1" dirty="0">
                <a:solidFill>
                  <a:schemeClr val="tx1"/>
                </a:solidFill>
              </a:rPr>
              <a:t>Baseline Comparison Points: </a:t>
            </a:r>
          </a:p>
          <a:p>
            <a:pPr lvl="1">
              <a:lnSpc>
                <a:spcPct val="125000"/>
              </a:lnSpc>
              <a:spcBef>
                <a:spcPts val="0"/>
              </a:spcBef>
              <a:spcAft>
                <a:spcPts val="0"/>
              </a:spcAft>
            </a:pPr>
            <a:r>
              <a:rPr lang="en-US" sz="2100" b="1" dirty="0" err="1">
                <a:solidFill>
                  <a:srgbClr val="7030A0"/>
                </a:solidFill>
              </a:rPr>
              <a:t>GraphAligner</a:t>
            </a:r>
            <a:r>
              <a:rPr lang="en-US" sz="2100" b="1" dirty="0">
                <a:solidFill>
                  <a:srgbClr val="7030A0"/>
                </a:solidFill>
              </a:rPr>
              <a:t>, vg, </a:t>
            </a:r>
            <a:r>
              <a:rPr lang="en-US" sz="2100" dirty="0">
                <a:solidFill>
                  <a:srgbClr val="7030A0"/>
                </a:solidFill>
              </a:rPr>
              <a:t>and</a:t>
            </a:r>
            <a:r>
              <a:rPr lang="en-US" sz="2100" b="1" dirty="0">
                <a:solidFill>
                  <a:srgbClr val="7030A0"/>
                </a:solidFill>
              </a:rPr>
              <a:t> HGA </a:t>
            </a:r>
            <a:r>
              <a:rPr lang="en-US" sz="2100" dirty="0">
                <a:solidFill>
                  <a:schemeClr val="tx1"/>
                </a:solidFill>
              </a:rPr>
              <a:t>for sequence-to-graph mapping</a:t>
            </a:r>
          </a:p>
          <a:p>
            <a:pPr lvl="1">
              <a:lnSpc>
                <a:spcPct val="125000"/>
              </a:lnSpc>
              <a:spcBef>
                <a:spcPts val="0"/>
              </a:spcBef>
              <a:spcAft>
                <a:spcPts val="0"/>
              </a:spcAft>
            </a:pPr>
            <a:r>
              <a:rPr lang="en-US" sz="2100" b="1" dirty="0">
                <a:solidFill>
                  <a:srgbClr val="00B050"/>
                </a:solidFill>
              </a:rPr>
              <a:t>PaSGAL</a:t>
            </a:r>
            <a:r>
              <a:rPr lang="en-US" sz="2100" dirty="0">
                <a:solidFill>
                  <a:schemeClr val="tx1"/>
                </a:solidFill>
              </a:rPr>
              <a:t> for sequence-to-graph alignment</a:t>
            </a:r>
          </a:p>
          <a:p>
            <a:pPr lvl="1">
              <a:lnSpc>
                <a:spcPct val="125000"/>
              </a:lnSpc>
              <a:spcBef>
                <a:spcPts val="0"/>
              </a:spcBef>
              <a:spcAft>
                <a:spcPts val="0"/>
              </a:spcAft>
            </a:pPr>
            <a:r>
              <a:rPr lang="en-US" sz="2100" b="1" dirty="0">
                <a:solidFill>
                  <a:srgbClr val="FE6200"/>
                </a:solidFill>
              </a:rPr>
              <a:t>Darwin</a:t>
            </a:r>
            <a:r>
              <a:rPr lang="en-US" sz="2100" dirty="0">
                <a:solidFill>
                  <a:srgbClr val="FE6200"/>
                </a:solidFill>
              </a:rPr>
              <a:t>, </a:t>
            </a:r>
            <a:r>
              <a:rPr lang="en-US" sz="2100" b="1" dirty="0" err="1">
                <a:solidFill>
                  <a:srgbClr val="FE6200"/>
                </a:solidFill>
              </a:rPr>
              <a:t>GenAx</a:t>
            </a:r>
            <a:r>
              <a:rPr lang="en-US" sz="2100" dirty="0">
                <a:solidFill>
                  <a:srgbClr val="FE6200"/>
                </a:solidFill>
              </a:rPr>
              <a:t>, and </a:t>
            </a:r>
            <a:r>
              <a:rPr lang="en-US" sz="2100" b="1" dirty="0">
                <a:solidFill>
                  <a:srgbClr val="FE6200"/>
                </a:solidFill>
              </a:rPr>
              <a:t>GenASM</a:t>
            </a:r>
            <a:r>
              <a:rPr lang="en-US" sz="2100" dirty="0">
                <a:solidFill>
                  <a:srgbClr val="FE6200"/>
                </a:solidFill>
              </a:rPr>
              <a:t> </a:t>
            </a:r>
            <a:r>
              <a:rPr lang="en-US" sz="2100" dirty="0">
                <a:solidFill>
                  <a:schemeClr val="tx1"/>
                </a:solidFill>
              </a:rPr>
              <a:t>for sequence-to-sequence alignment</a:t>
            </a:r>
          </a:p>
          <a:p>
            <a:pPr>
              <a:lnSpc>
                <a:spcPct val="125000"/>
              </a:lnSpc>
              <a:spcBef>
                <a:spcPts val="2400"/>
              </a:spcBef>
              <a:spcAft>
                <a:spcPts val="0"/>
              </a:spcAft>
            </a:pPr>
            <a:r>
              <a:rPr lang="en-US" sz="2100" b="1" dirty="0">
                <a:solidFill>
                  <a:schemeClr val="tx1"/>
                </a:solidFill>
              </a:rPr>
              <a:t>Datasets:</a:t>
            </a:r>
          </a:p>
          <a:p>
            <a:pPr lvl="1">
              <a:lnSpc>
                <a:spcPct val="125000"/>
              </a:lnSpc>
              <a:spcBef>
                <a:spcPts val="0"/>
              </a:spcBef>
              <a:spcAft>
                <a:spcPts val="0"/>
              </a:spcAft>
            </a:pPr>
            <a:r>
              <a:rPr lang="en-US" sz="2100" dirty="0">
                <a:solidFill>
                  <a:srgbClr val="0070C0"/>
                </a:solidFill>
              </a:rPr>
              <a:t>Graph-based reference</a:t>
            </a:r>
            <a:r>
              <a:rPr lang="en-US" sz="2100" dirty="0">
                <a:solidFill>
                  <a:schemeClr val="tx1"/>
                </a:solidFill>
              </a:rPr>
              <a:t>: GRCh</a:t>
            </a:r>
            <a:r>
              <a:rPr lang="en-US" sz="2100" dirty="0">
                <a:solidFill>
                  <a:schemeClr val="tx1"/>
                </a:solidFill>
                <a:latin typeface="Calibri" panose="020F0502020204030204" pitchFamily="34" charset="0"/>
              </a:rPr>
              <a:t>38</a:t>
            </a:r>
            <a:r>
              <a:rPr lang="en-US" sz="2100" dirty="0">
                <a:solidFill>
                  <a:schemeClr val="tx1"/>
                </a:solidFill>
              </a:rPr>
              <a:t> + </a:t>
            </a:r>
            <a:r>
              <a:rPr lang="en-US" sz="2100" dirty="0">
                <a:solidFill>
                  <a:schemeClr val="tx1"/>
                </a:solidFill>
                <a:latin typeface="Calibri" panose="020F0502020204030204" pitchFamily="34" charset="0"/>
              </a:rPr>
              <a:t>7</a:t>
            </a:r>
            <a:r>
              <a:rPr lang="en-US" sz="2100" dirty="0">
                <a:solidFill>
                  <a:schemeClr val="tx1"/>
                </a:solidFill>
              </a:rPr>
              <a:t> VCF files for HG</a:t>
            </a:r>
            <a:r>
              <a:rPr lang="en-US" sz="2100" dirty="0">
                <a:solidFill>
                  <a:schemeClr val="tx1"/>
                </a:solidFill>
                <a:latin typeface="Calibri" panose="020F0502020204030204" pitchFamily="34" charset="0"/>
              </a:rPr>
              <a:t>001-007</a:t>
            </a:r>
          </a:p>
          <a:p>
            <a:pPr lvl="1">
              <a:lnSpc>
                <a:spcPct val="125000"/>
              </a:lnSpc>
              <a:spcBef>
                <a:spcPts val="0"/>
              </a:spcBef>
              <a:spcAft>
                <a:spcPts val="0"/>
              </a:spcAft>
            </a:pPr>
            <a:r>
              <a:rPr lang="en-US" sz="2100" dirty="0">
                <a:solidFill>
                  <a:srgbClr val="0070C0"/>
                </a:solidFill>
              </a:rPr>
              <a:t>Simulated datasets </a:t>
            </a:r>
            <a:r>
              <a:rPr lang="en-US" sz="2100" dirty="0">
                <a:solidFill>
                  <a:schemeClr val="tx1"/>
                </a:solidFill>
              </a:rPr>
              <a:t>for both short and long reads</a:t>
            </a:r>
          </a:p>
        </p:txBody>
      </p:sp>
      <p:sp>
        <p:nvSpPr>
          <p:cNvPr id="5" name="Slide Number Placeholder 4">
            <a:extLst>
              <a:ext uri="{FF2B5EF4-FFF2-40B4-BE49-F238E27FC236}">
                <a16:creationId xmlns:a16="http://schemas.microsoft.com/office/drawing/2014/main" id="{002F7895-155B-3348-815C-BA0F8C2FA026}"/>
              </a:ext>
            </a:extLst>
          </p:cNvPr>
          <p:cNvSpPr>
            <a:spLocks noGrp="1"/>
          </p:cNvSpPr>
          <p:nvPr>
            <p:ph type="sldNum" sz="quarter" idx="10"/>
          </p:nvPr>
        </p:nvSpPr>
        <p:spPr/>
        <p:txBody>
          <a:bodyPr/>
          <a:lstStyle/>
          <a:p>
            <a:fld id="{BE67019E-6B59-9444-A8F8-0CFAB6B6981D}" type="slidenum">
              <a:rPr lang="en-US" smtClean="0"/>
              <a:pPr/>
              <a:t>27</a:t>
            </a:fld>
            <a:endParaRPr lang="en-US" dirty="0"/>
          </a:p>
        </p:txBody>
      </p:sp>
    </p:spTree>
    <p:custDataLst>
      <p:tags r:id="rId1"/>
    </p:custDataLst>
    <p:extLst>
      <p:ext uri="{BB962C8B-B14F-4D97-AF65-F5344CB8AC3E}">
        <p14:creationId xmlns:p14="http://schemas.microsoft.com/office/powerpoint/2010/main" val="2063983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7777-9A3E-944F-BE00-C214364EEAB5}"/>
              </a:ext>
            </a:extLst>
          </p:cNvPr>
          <p:cNvSpPr>
            <a:spLocks noGrp="1"/>
          </p:cNvSpPr>
          <p:nvPr>
            <p:ph type="title"/>
          </p:nvPr>
        </p:nvSpPr>
        <p:spPr/>
        <p:txBody>
          <a:bodyPr>
            <a:normAutofit fontScale="90000"/>
          </a:bodyPr>
          <a:lstStyle/>
          <a:p>
            <a:r>
              <a:rPr lang="en-US" dirty="0"/>
              <a:t>Key Results – Area &amp; Power</a:t>
            </a:r>
          </a:p>
        </p:txBody>
      </p:sp>
      <p:sp>
        <p:nvSpPr>
          <p:cNvPr id="4" name="Slide Number Placeholder 3">
            <a:extLst>
              <a:ext uri="{FF2B5EF4-FFF2-40B4-BE49-F238E27FC236}">
                <a16:creationId xmlns:a16="http://schemas.microsoft.com/office/drawing/2014/main" id="{FEA05144-B80C-964B-BC58-B3237B8C7B93}"/>
              </a:ext>
            </a:extLst>
          </p:cNvPr>
          <p:cNvSpPr>
            <a:spLocks noGrp="1"/>
          </p:cNvSpPr>
          <p:nvPr>
            <p:ph type="sldNum" sz="quarter" idx="10"/>
          </p:nvPr>
        </p:nvSpPr>
        <p:spPr/>
        <p:txBody>
          <a:bodyPr/>
          <a:lstStyle/>
          <a:p>
            <a:fld id="{BE67019E-6B59-9444-A8F8-0CFAB6B6981D}" type="slidenum">
              <a:rPr lang="en-US" smtClean="0"/>
              <a:pPr/>
              <a:t>28</a:t>
            </a:fld>
            <a:endParaRPr lang="en-US" dirty="0"/>
          </a:p>
        </p:txBody>
      </p:sp>
      <p:sp>
        <p:nvSpPr>
          <p:cNvPr id="7" name="Content Placeholder 2">
            <a:extLst>
              <a:ext uri="{FF2B5EF4-FFF2-40B4-BE49-F238E27FC236}">
                <a16:creationId xmlns:a16="http://schemas.microsoft.com/office/drawing/2014/main" id="{1170C97B-C8AC-A74F-A93E-D8DE8B03A1DA}"/>
              </a:ext>
            </a:extLst>
          </p:cNvPr>
          <p:cNvSpPr>
            <a:spLocks noGrp="1"/>
          </p:cNvSpPr>
          <p:nvPr>
            <p:ph idx="1"/>
          </p:nvPr>
        </p:nvSpPr>
        <p:spPr>
          <a:xfrm>
            <a:off x="366963" y="1153551"/>
            <a:ext cx="8410073" cy="5281539"/>
          </a:xfrm>
        </p:spPr>
        <p:txBody>
          <a:bodyPr>
            <a:noAutofit/>
          </a:bodyPr>
          <a:lstStyle/>
          <a:p>
            <a:pPr marL="463550" indent="-285750">
              <a:lnSpc>
                <a:spcPct val="120000"/>
              </a:lnSpc>
              <a:spcBef>
                <a:spcPts val="0"/>
              </a:spcBef>
              <a:spcAft>
                <a:spcPts val="0"/>
              </a:spcAft>
            </a:pPr>
            <a:r>
              <a:rPr lang="en-US" dirty="0">
                <a:solidFill>
                  <a:schemeClr val="tx1"/>
                </a:solidFill>
              </a:rPr>
              <a:t>Based on our </a:t>
            </a:r>
            <a:r>
              <a:rPr lang="en-US" b="1" dirty="0">
                <a:solidFill>
                  <a:srgbClr val="0070C0"/>
                </a:solidFill>
              </a:rPr>
              <a:t>synthesis</a:t>
            </a:r>
            <a:r>
              <a:rPr lang="en-US" dirty="0">
                <a:solidFill>
                  <a:schemeClr val="tx1"/>
                </a:solidFill>
              </a:rPr>
              <a:t> of </a:t>
            </a:r>
            <a:r>
              <a:rPr lang="en-US" b="1" dirty="0">
                <a:solidFill>
                  <a:srgbClr val="0070C0"/>
                </a:solidFill>
              </a:rPr>
              <a:t>MinSeed</a:t>
            </a:r>
            <a:r>
              <a:rPr lang="en-US" b="1" dirty="0">
                <a:solidFill>
                  <a:srgbClr val="1F8DD3"/>
                </a:solidFill>
              </a:rPr>
              <a:t> </a:t>
            </a:r>
            <a:r>
              <a:rPr lang="en-US" dirty="0">
                <a:solidFill>
                  <a:schemeClr val="tx1"/>
                </a:solidFill>
              </a:rPr>
              <a:t>and</a:t>
            </a:r>
            <a:r>
              <a:rPr lang="en-US" b="1" dirty="0">
                <a:solidFill>
                  <a:srgbClr val="1F8DD3"/>
                </a:solidFill>
              </a:rPr>
              <a:t> </a:t>
            </a:r>
            <a:r>
              <a:rPr lang="en-US" b="1" dirty="0">
                <a:solidFill>
                  <a:srgbClr val="0070C0"/>
                </a:solidFill>
              </a:rPr>
              <a:t>BitAlign</a:t>
            </a:r>
            <a:r>
              <a:rPr lang="en-US" b="1" dirty="0">
                <a:solidFill>
                  <a:srgbClr val="1F8DD3"/>
                </a:solidFill>
              </a:rPr>
              <a:t> </a:t>
            </a:r>
            <a:r>
              <a:rPr lang="en-US" dirty="0">
                <a:solidFill>
                  <a:schemeClr val="tx1"/>
                </a:solidFill>
              </a:rPr>
              <a:t>accelerator datapaths using the Synopsys Design Compiler with a </a:t>
            </a:r>
            <a:r>
              <a:rPr lang="en-US" b="1" dirty="0">
                <a:solidFill>
                  <a:srgbClr val="0070C0"/>
                </a:solidFill>
                <a:latin typeface="Calibri" panose="020F0502020204030204" pitchFamily="34" charset="0"/>
              </a:rPr>
              <a:t>28</a:t>
            </a:r>
            <a:r>
              <a:rPr lang="en-US" b="1" dirty="0">
                <a:solidFill>
                  <a:srgbClr val="0070C0"/>
                </a:solidFill>
              </a:rPr>
              <a:t>nm</a:t>
            </a:r>
            <a:r>
              <a:rPr lang="en-US" dirty="0">
                <a:solidFill>
                  <a:srgbClr val="1F8DD3"/>
                </a:solidFill>
              </a:rPr>
              <a:t> </a:t>
            </a:r>
            <a:r>
              <a:rPr lang="en-US" dirty="0">
                <a:solidFill>
                  <a:schemeClr val="tx1"/>
                </a:solidFill>
              </a:rPr>
              <a:t>process (</a:t>
            </a:r>
            <a:r>
              <a:rPr lang="en-US" sz="2000" b="1" dirty="0">
                <a:solidFill>
                  <a:srgbClr val="0070C0"/>
                </a:solidFill>
              </a:rPr>
              <a:t>@ </a:t>
            </a:r>
            <a:r>
              <a:rPr lang="en-US" sz="2000" b="1" dirty="0">
                <a:solidFill>
                  <a:srgbClr val="0070C0"/>
                </a:solidFill>
                <a:latin typeface="Calibri" panose="020F0502020204030204" pitchFamily="34" charset="0"/>
              </a:rPr>
              <a:t>1</a:t>
            </a:r>
            <a:r>
              <a:rPr lang="en-US" sz="2000" b="1" dirty="0">
                <a:solidFill>
                  <a:srgbClr val="0070C0"/>
                </a:solidFill>
              </a:rPr>
              <a:t>GHz):</a:t>
            </a: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p:txBody>
      </p:sp>
      <p:pic>
        <p:nvPicPr>
          <p:cNvPr id="6" name="Picture 5" descr="Table&#10;&#10;Description automatically generated">
            <a:extLst>
              <a:ext uri="{FF2B5EF4-FFF2-40B4-BE49-F238E27FC236}">
                <a16:creationId xmlns:a16="http://schemas.microsoft.com/office/drawing/2014/main" id="{09172B93-2631-E893-9F75-6E8ED8871864}"/>
              </a:ext>
            </a:extLst>
          </p:cNvPr>
          <p:cNvPicPr>
            <a:picLocks noChangeAspect="1"/>
          </p:cNvPicPr>
          <p:nvPr/>
        </p:nvPicPr>
        <p:blipFill rotWithShape="1">
          <a:blip r:embed="rId3"/>
          <a:srcRect b="25182"/>
          <a:stretch/>
        </p:blipFill>
        <p:spPr>
          <a:xfrm>
            <a:off x="214181" y="2097557"/>
            <a:ext cx="8715638" cy="2954503"/>
          </a:xfrm>
          <a:prstGeom prst="rect">
            <a:avLst/>
          </a:prstGeom>
        </p:spPr>
      </p:pic>
      <p:pic>
        <p:nvPicPr>
          <p:cNvPr id="8" name="Picture 7" descr="Table&#10;&#10;Description automatically generated">
            <a:extLst>
              <a:ext uri="{FF2B5EF4-FFF2-40B4-BE49-F238E27FC236}">
                <a16:creationId xmlns:a16="http://schemas.microsoft.com/office/drawing/2014/main" id="{1A12838B-E87C-AB2C-89AC-0EBF1E857596}"/>
              </a:ext>
            </a:extLst>
          </p:cNvPr>
          <p:cNvPicPr>
            <a:picLocks noChangeAspect="1"/>
          </p:cNvPicPr>
          <p:nvPr/>
        </p:nvPicPr>
        <p:blipFill rotWithShape="1">
          <a:blip r:embed="rId3"/>
          <a:srcRect t="74818" b="16885"/>
          <a:stretch/>
        </p:blipFill>
        <p:spPr>
          <a:xfrm>
            <a:off x="214181" y="5052060"/>
            <a:ext cx="8715638" cy="327660"/>
          </a:xfrm>
          <a:prstGeom prst="rect">
            <a:avLst/>
          </a:prstGeom>
        </p:spPr>
      </p:pic>
      <p:sp>
        <p:nvSpPr>
          <p:cNvPr id="11" name="Rectangle: Rounded Corners 10">
            <a:extLst>
              <a:ext uri="{FF2B5EF4-FFF2-40B4-BE49-F238E27FC236}">
                <a16:creationId xmlns:a16="http://schemas.microsoft.com/office/drawing/2014/main" id="{F92D1C45-120D-817C-16EF-BA2146DF7C40}"/>
              </a:ext>
            </a:extLst>
          </p:cNvPr>
          <p:cNvSpPr/>
          <p:nvPr/>
        </p:nvSpPr>
        <p:spPr>
          <a:xfrm>
            <a:off x="5951029" y="3753724"/>
            <a:ext cx="2978598" cy="284876"/>
          </a:xfrm>
          <a:prstGeom prst="roundRect">
            <a:avLst>
              <a:gd name="adj" fmla="val 5540"/>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5877EAF-E557-2014-9610-B58FB6FDAF64}"/>
              </a:ext>
            </a:extLst>
          </p:cNvPr>
          <p:cNvSpPr/>
          <p:nvPr/>
        </p:nvSpPr>
        <p:spPr>
          <a:xfrm>
            <a:off x="5951221" y="4719878"/>
            <a:ext cx="2978598" cy="284876"/>
          </a:xfrm>
          <a:prstGeom prst="roundRect">
            <a:avLst>
              <a:gd name="adj" fmla="val 5540"/>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A6A14C7-6C8D-1AC3-FCB4-45CCF33C88C2}"/>
              </a:ext>
            </a:extLst>
          </p:cNvPr>
          <p:cNvPicPr>
            <a:picLocks noChangeAspect="1"/>
          </p:cNvPicPr>
          <p:nvPr/>
        </p:nvPicPr>
        <p:blipFill>
          <a:blip r:embed="rId4"/>
          <a:stretch>
            <a:fillRect/>
          </a:stretch>
        </p:blipFill>
        <p:spPr>
          <a:xfrm>
            <a:off x="214181" y="5307750"/>
            <a:ext cx="8715638" cy="830856"/>
          </a:xfrm>
          <a:prstGeom prst="rect">
            <a:avLst/>
          </a:prstGeom>
        </p:spPr>
      </p:pic>
      <p:sp>
        <p:nvSpPr>
          <p:cNvPr id="15" name="Rectangle: Rounded Corners 14">
            <a:extLst>
              <a:ext uri="{FF2B5EF4-FFF2-40B4-BE49-F238E27FC236}">
                <a16:creationId xmlns:a16="http://schemas.microsoft.com/office/drawing/2014/main" id="{5AE56CCC-D3F6-CE73-8E09-0DEA12E43A13}"/>
              </a:ext>
            </a:extLst>
          </p:cNvPr>
          <p:cNvSpPr/>
          <p:nvPr/>
        </p:nvSpPr>
        <p:spPr>
          <a:xfrm>
            <a:off x="5951220" y="5379720"/>
            <a:ext cx="2978598" cy="685800"/>
          </a:xfrm>
          <a:prstGeom prst="roundRect">
            <a:avLst>
              <a:gd name="adj" fmla="val 5540"/>
            </a:avLst>
          </a:prstGeom>
          <a:noFill/>
          <a:ln w="5715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002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7777-9A3E-944F-BE00-C214364EEAB5}"/>
              </a:ext>
            </a:extLst>
          </p:cNvPr>
          <p:cNvSpPr>
            <a:spLocks noGrp="1"/>
          </p:cNvSpPr>
          <p:nvPr>
            <p:ph type="title"/>
          </p:nvPr>
        </p:nvSpPr>
        <p:spPr/>
        <p:txBody>
          <a:bodyPr>
            <a:noAutofit/>
          </a:bodyPr>
          <a:lstStyle/>
          <a:p>
            <a:r>
              <a:rPr lang="en-US" sz="4100" dirty="0"/>
              <a:t>Key Results – SeGraM with Long Reads</a:t>
            </a:r>
          </a:p>
        </p:txBody>
      </p:sp>
      <p:sp>
        <p:nvSpPr>
          <p:cNvPr id="4" name="Slide Number Placeholder 3">
            <a:extLst>
              <a:ext uri="{FF2B5EF4-FFF2-40B4-BE49-F238E27FC236}">
                <a16:creationId xmlns:a16="http://schemas.microsoft.com/office/drawing/2014/main" id="{FEA05144-B80C-964B-BC58-B3237B8C7B93}"/>
              </a:ext>
            </a:extLst>
          </p:cNvPr>
          <p:cNvSpPr>
            <a:spLocks noGrp="1"/>
          </p:cNvSpPr>
          <p:nvPr>
            <p:ph type="sldNum" sz="quarter" idx="10"/>
          </p:nvPr>
        </p:nvSpPr>
        <p:spPr/>
        <p:txBody>
          <a:bodyPr/>
          <a:lstStyle/>
          <a:p>
            <a:fld id="{BE67019E-6B59-9444-A8F8-0CFAB6B6981D}" type="slidenum">
              <a:rPr lang="en-US" smtClean="0"/>
              <a:pPr/>
              <a:t>29</a:t>
            </a:fld>
            <a:endParaRPr lang="en-US" dirty="0"/>
          </a:p>
        </p:txBody>
      </p:sp>
      <p:sp>
        <p:nvSpPr>
          <p:cNvPr id="6" name="Rounded Rectangle 5">
            <a:extLst>
              <a:ext uri="{FF2B5EF4-FFF2-40B4-BE49-F238E27FC236}">
                <a16:creationId xmlns:a16="http://schemas.microsoft.com/office/drawing/2014/main" id="{F497837B-9CC6-DD46-B16B-19E5E8BF1F5E}"/>
              </a:ext>
            </a:extLst>
          </p:cNvPr>
          <p:cNvSpPr/>
          <p:nvPr/>
        </p:nvSpPr>
        <p:spPr>
          <a:xfrm>
            <a:off x="366963" y="4515813"/>
            <a:ext cx="8410072" cy="1702453"/>
          </a:xfrm>
          <a:prstGeom prst="roundRect">
            <a:avLst>
              <a:gd name="adj" fmla="val 7378"/>
            </a:avLst>
          </a:prstGeom>
          <a:solidFill>
            <a:srgbClr val="7030A0">
              <a:alpha val="15000"/>
            </a:srgb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lvl="1" algn="ctr">
              <a:lnSpc>
                <a:spcPct val="110000"/>
              </a:lnSpc>
              <a:spcBef>
                <a:spcPts val="0"/>
              </a:spcBef>
              <a:spcAft>
                <a:spcPts val="0"/>
              </a:spcAft>
            </a:pPr>
            <a:r>
              <a:rPr lang="en-US" sz="2600" dirty="0">
                <a:solidFill>
                  <a:schemeClr val="tx1"/>
                </a:solidFill>
                <a:latin typeface="Corbel" panose="020B0503020204020204" pitchFamily="34" charset="0"/>
              </a:rPr>
              <a:t>SeGraM provides </a:t>
            </a:r>
            <a:r>
              <a:rPr lang="en-US" sz="2600" b="1" dirty="0">
                <a:solidFill>
                  <a:srgbClr val="7030A0"/>
                </a:solidFill>
                <a:latin typeface="Calibri" panose="020F0502020204030204" pitchFamily="34" charset="0"/>
                <a:cs typeface="Calibri" panose="020F0502020204030204" pitchFamily="34" charset="0"/>
              </a:rPr>
              <a:t>5.9× and 3.9×</a:t>
            </a:r>
            <a:r>
              <a:rPr lang="en-US" sz="2600" b="1" dirty="0">
                <a:solidFill>
                  <a:srgbClr val="7030A0"/>
                </a:solidFill>
                <a:latin typeface="Corbel" panose="020B0503020204020204" pitchFamily="34" charset="0"/>
              </a:rPr>
              <a:t> throughput improvement</a:t>
            </a:r>
            <a:r>
              <a:rPr lang="en-US" sz="2600" b="1" dirty="0">
                <a:solidFill>
                  <a:srgbClr val="0070C0"/>
                </a:solidFill>
                <a:latin typeface="Corbel" panose="020B0503020204020204" pitchFamily="34" charset="0"/>
              </a:rPr>
              <a:t> </a:t>
            </a:r>
            <a:r>
              <a:rPr lang="en-US" sz="2600" dirty="0">
                <a:solidFill>
                  <a:schemeClr val="tx1"/>
                </a:solidFill>
                <a:latin typeface="Corbel" panose="020B0503020204020204" pitchFamily="34" charset="0"/>
              </a:rPr>
              <a:t>over </a:t>
            </a:r>
            <a:r>
              <a:rPr lang="en-US" sz="2600" dirty="0" err="1">
                <a:solidFill>
                  <a:schemeClr val="tx1"/>
                </a:solidFill>
                <a:latin typeface="Corbel" panose="020B0503020204020204" pitchFamily="34" charset="0"/>
              </a:rPr>
              <a:t>GraphAligner</a:t>
            </a:r>
            <a:r>
              <a:rPr lang="en-US" sz="2600" dirty="0">
                <a:solidFill>
                  <a:schemeClr val="tx1"/>
                </a:solidFill>
                <a:latin typeface="Corbel" panose="020B0503020204020204" pitchFamily="34" charset="0"/>
              </a:rPr>
              <a:t> and vg, </a:t>
            </a:r>
          </a:p>
          <a:p>
            <a:pPr marL="15875" lvl="1" algn="ctr">
              <a:lnSpc>
                <a:spcPct val="110000"/>
              </a:lnSpc>
              <a:spcBef>
                <a:spcPts val="0"/>
              </a:spcBef>
              <a:spcAft>
                <a:spcPts val="0"/>
              </a:spcAft>
            </a:pPr>
            <a:r>
              <a:rPr lang="en-US" sz="2600" dirty="0">
                <a:solidFill>
                  <a:schemeClr val="tx1"/>
                </a:solidFill>
                <a:latin typeface="Corbel" panose="020B0503020204020204" pitchFamily="34" charset="0"/>
              </a:rPr>
              <a:t>while </a:t>
            </a:r>
            <a:r>
              <a:rPr lang="en-US" sz="2600" b="1" dirty="0">
                <a:solidFill>
                  <a:srgbClr val="7030A0"/>
                </a:solidFill>
                <a:latin typeface="Corbel" panose="020B0503020204020204" pitchFamily="34" charset="0"/>
              </a:rPr>
              <a:t>reducing the power consumption by </a:t>
            </a:r>
            <a:r>
              <a:rPr lang="en-US" sz="2600" b="1" dirty="0">
                <a:solidFill>
                  <a:srgbClr val="7030A0"/>
                </a:solidFill>
                <a:latin typeface="Calibri" panose="020F0502020204030204" pitchFamily="34" charset="0"/>
                <a:cs typeface="Calibri" panose="020F0502020204030204" pitchFamily="34" charset="0"/>
              </a:rPr>
              <a:t>4.1× and 4.4×</a:t>
            </a:r>
          </a:p>
        </p:txBody>
      </p:sp>
      <p:pic>
        <p:nvPicPr>
          <p:cNvPr id="3" name="Picture 2">
            <a:extLst>
              <a:ext uri="{FF2B5EF4-FFF2-40B4-BE49-F238E27FC236}">
                <a16:creationId xmlns:a16="http://schemas.microsoft.com/office/drawing/2014/main" id="{046F5BDE-7DD4-498E-9D88-ADE88353939F}"/>
              </a:ext>
            </a:extLst>
          </p:cNvPr>
          <p:cNvPicPr>
            <a:picLocks noChangeAspect="1"/>
          </p:cNvPicPr>
          <p:nvPr/>
        </p:nvPicPr>
        <p:blipFill>
          <a:blip r:embed="rId3"/>
          <a:stretch>
            <a:fillRect/>
          </a:stretch>
        </p:blipFill>
        <p:spPr>
          <a:xfrm>
            <a:off x="565852" y="1133728"/>
            <a:ext cx="8012296" cy="3259259"/>
          </a:xfrm>
          <a:prstGeom prst="rect">
            <a:avLst/>
          </a:prstGeom>
        </p:spPr>
      </p:pic>
    </p:spTree>
    <p:extLst>
      <p:ext uri="{BB962C8B-B14F-4D97-AF65-F5344CB8AC3E}">
        <p14:creationId xmlns:p14="http://schemas.microsoft.com/office/powerpoint/2010/main" val="340382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7C3920B-776E-1C94-7780-2082DF993C4E}"/>
              </a:ext>
            </a:extLst>
          </p:cNvPr>
          <p:cNvSpPr txBox="1"/>
          <p:nvPr/>
        </p:nvSpPr>
        <p:spPr>
          <a:xfrm>
            <a:off x="366961" y="1966906"/>
            <a:ext cx="4114800" cy="2858929"/>
          </a:xfrm>
          <a:prstGeom prst="roundRect">
            <a:avLst>
              <a:gd name="adj" fmla="val 2265"/>
            </a:avLst>
          </a:prstGeom>
          <a:solidFill>
            <a:srgbClr val="0070C0">
              <a:alpha val="1000"/>
            </a:srgbClr>
          </a:solidFill>
          <a:ln w="28575">
            <a:solidFill>
              <a:srgbClr val="0070C0"/>
            </a:solidFill>
          </a:ln>
        </p:spPr>
        <p:txBody>
          <a:bodyPr wrap="square">
            <a:spAutoFit/>
          </a:bodyPr>
          <a:lstStyle/>
          <a:p>
            <a:pPr algn="ctr"/>
            <a:endParaRPr lang="en-US" sz="1780" b="1" dirty="0">
              <a:solidFill>
                <a:srgbClr val="0070C0"/>
              </a:solidFill>
            </a:endParaRPr>
          </a:p>
          <a:p>
            <a:pPr algn="ctr"/>
            <a:endParaRPr lang="en-US" sz="1780" b="1" dirty="0">
              <a:solidFill>
                <a:srgbClr val="0070C0"/>
              </a:solidFill>
            </a:endParaRPr>
          </a:p>
          <a:p>
            <a:pPr algn="ctr"/>
            <a:endParaRPr lang="en-US" sz="1780" b="1" dirty="0">
              <a:solidFill>
                <a:srgbClr val="0070C0"/>
              </a:solidFill>
            </a:endParaRPr>
          </a:p>
          <a:p>
            <a:pPr algn="ctr"/>
            <a:endParaRPr lang="en-US" sz="1780" b="1" dirty="0">
              <a:solidFill>
                <a:srgbClr val="0070C0"/>
              </a:solidFill>
            </a:endParaRPr>
          </a:p>
          <a:p>
            <a:pPr algn="ctr"/>
            <a:endParaRPr lang="en-US" sz="1780" b="1" dirty="0">
              <a:solidFill>
                <a:srgbClr val="0070C0"/>
              </a:solidFill>
            </a:endParaRPr>
          </a:p>
          <a:p>
            <a:pPr algn="ctr"/>
            <a:endParaRPr lang="en-US" sz="1780" b="1" dirty="0">
              <a:solidFill>
                <a:srgbClr val="0070C0"/>
              </a:solidFill>
            </a:endParaRPr>
          </a:p>
          <a:p>
            <a:pPr algn="ctr"/>
            <a:endParaRPr lang="en-US" sz="1780" b="1" dirty="0">
              <a:solidFill>
                <a:srgbClr val="0070C0"/>
              </a:solidFill>
            </a:endParaRPr>
          </a:p>
          <a:p>
            <a:pPr algn="ctr"/>
            <a:endParaRPr lang="en-US" sz="1780" b="1" dirty="0">
              <a:solidFill>
                <a:srgbClr val="0070C0"/>
              </a:solidFill>
            </a:endParaRPr>
          </a:p>
          <a:p>
            <a:pPr algn="ctr"/>
            <a:endParaRPr lang="en-US" sz="1780" b="1" dirty="0">
              <a:solidFill>
                <a:srgbClr val="0070C0"/>
              </a:solidFill>
            </a:endParaRPr>
          </a:p>
          <a:p>
            <a:pPr algn="r"/>
            <a:r>
              <a:rPr lang="en-US" sz="1780" b="1" dirty="0">
                <a:solidFill>
                  <a:srgbClr val="0070C0"/>
                </a:solidFill>
              </a:rPr>
              <a:t>S</a:t>
            </a:r>
            <a:r>
              <a:rPr lang="en-US" sz="1780" b="1" i="1" dirty="0">
                <a:solidFill>
                  <a:srgbClr val="0070C0"/>
                </a:solidFill>
              </a:rPr>
              <a:t>equence-to-Sequence (S2S) Mapping</a:t>
            </a:r>
            <a:r>
              <a:rPr lang="en-US" sz="1780" b="1" dirty="0">
                <a:solidFill>
                  <a:srgbClr val="0070C0"/>
                </a:solidFill>
              </a:rPr>
              <a:t> </a:t>
            </a:r>
            <a:endParaRPr lang="en-US" sz="1780" dirty="0">
              <a:solidFill>
                <a:srgbClr val="0070C0"/>
              </a:solidFill>
            </a:endParaRPr>
          </a:p>
        </p:txBody>
      </p:sp>
      <p:sp>
        <p:nvSpPr>
          <p:cNvPr id="18" name="TextBox 17">
            <a:extLst>
              <a:ext uri="{FF2B5EF4-FFF2-40B4-BE49-F238E27FC236}">
                <a16:creationId xmlns:a16="http://schemas.microsoft.com/office/drawing/2014/main" id="{52C6F56A-5AEA-76E5-045D-94D5B937E04D}"/>
              </a:ext>
            </a:extLst>
          </p:cNvPr>
          <p:cNvSpPr txBox="1"/>
          <p:nvPr/>
        </p:nvSpPr>
        <p:spPr>
          <a:xfrm>
            <a:off x="4619201" y="1963234"/>
            <a:ext cx="4114800" cy="2858929"/>
          </a:xfrm>
          <a:prstGeom prst="roundRect">
            <a:avLst>
              <a:gd name="adj" fmla="val 2265"/>
            </a:avLst>
          </a:prstGeom>
          <a:solidFill>
            <a:srgbClr val="0070C0">
              <a:alpha val="1000"/>
            </a:srgbClr>
          </a:solidFill>
          <a:ln w="28575">
            <a:solidFill>
              <a:srgbClr val="0070C0"/>
            </a:solidFill>
          </a:ln>
        </p:spPr>
        <p:txBody>
          <a:bodyPr wrap="square">
            <a:spAutoFit/>
          </a:bodyPr>
          <a:lstStyle/>
          <a:p>
            <a:pPr algn="ctr"/>
            <a:endParaRPr lang="en-US" sz="1780" b="1" dirty="0">
              <a:solidFill>
                <a:srgbClr val="0070C0"/>
              </a:solidFill>
            </a:endParaRPr>
          </a:p>
          <a:p>
            <a:pPr algn="ctr"/>
            <a:endParaRPr lang="en-US" sz="1780" b="1" dirty="0">
              <a:solidFill>
                <a:srgbClr val="0070C0"/>
              </a:solidFill>
            </a:endParaRPr>
          </a:p>
          <a:p>
            <a:pPr algn="ctr"/>
            <a:endParaRPr lang="en-US" sz="1780" b="1" dirty="0">
              <a:solidFill>
                <a:srgbClr val="0070C0"/>
              </a:solidFill>
            </a:endParaRPr>
          </a:p>
          <a:p>
            <a:pPr algn="ctr"/>
            <a:endParaRPr lang="en-US" sz="1780" b="1" dirty="0">
              <a:solidFill>
                <a:srgbClr val="0070C0"/>
              </a:solidFill>
            </a:endParaRPr>
          </a:p>
          <a:p>
            <a:pPr algn="ctr"/>
            <a:endParaRPr lang="en-US" sz="1780" b="1" dirty="0">
              <a:solidFill>
                <a:srgbClr val="0070C0"/>
              </a:solidFill>
            </a:endParaRPr>
          </a:p>
          <a:p>
            <a:pPr algn="ctr"/>
            <a:endParaRPr lang="en-US" sz="1780" b="1" dirty="0">
              <a:solidFill>
                <a:srgbClr val="0070C0"/>
              </a:solidFill>
            </a:endParaRPr>
          </a:p>
          <a:p>
            <a:pPr algn="ctr"/>
            <a:endParaRPr lang="en-US" sz="1780" b="1" dirty="0">
              <a:solidFill>
                <a:srgbClr val="0070C0"/>
              </a:solidFill>
            </a:endParaRPr>
          </a:p>
          <a:p>
            <a:pPr algn="ctr"/>
            <a:endParaRPr lang="en-US" sz="1780" b="1" dirty="0">
              <a:solidFill>
                <a:srgbClr val="0070C0"/>
              </a:solidFill>
            </a:endParaRPr>
          </a:p>
          <a:p>
            <a:pPr algn="ctr"/>
            <a:endParaRPr lang="en-US" sz="1780" b="1" dirty="0">
              <a:solidFill>
                <a:srgbClr val="0070C0"/>
              </a:solidFill>
            </a:endParaRPr>
          </a:p>
          <a:p>
            <a:pPr algn="r"/>
            <a:r>
              <a:rPr lang="en-US" sz="1780" b="1" dirty="0">
                <a:solidFill>
                  <a:srgbClr val="0070C0"/>
                </a:solidFill>
              </a:rPr>
              <a:t>S</a:t>
            </a:r>
            <a:r>
              <a:rPr lang="en-US" sz="1780" b="1" i="1" dirty="0">
                <a:solidFill>
                  <a:srgbClr val="0070C0"/>
                </a:solidFill>
              </a:rPr>
              <a:t>equence-to-Graph (S2G) Mapping</a:t>
            </a:r>
            <a:r>
              <a:rPr lang="en-US" sz="1780" b="1" dirty="0">
                <a:solidFill>
                  <a:srgbClr val="0070C0"/>
                </a:solidFill>
              </a:rPr>
              <a:t> </a:t>
            </a:r>
            <a:endParaRPr lang="en-US" sz="1780" dirty="0">
              <a:solidFill>
                <a:srgbClr val="0070C0"/>
              </a:solidFill>
            </a:endParaRPr>
          </a:p>
        </p:txBody>
      </p:sp>
      <p:sp>
        <p:nvSpPr>
          <p:cNvPr id="2" name="Title 1">
            <a:extLst>
              <a:ext uri="{FF2B5EF4-FFF2-40B4-BE49-F238E27FC236}">
                <a16:creationId xmlns:a16="http://schemas.microsoft.com/office/drawing/2014/main" id="{29AA6D00-56D8-D04C-9A4A-CB34F95ADD64}"/>
              </a:ext>
            </a:extLst>
          </p:cNvPr>
          <p:cNvSpPr>
            <a:spLocks noGrp="1"/>
          </p:cNvSpPr>
          <p:nvPr>
            <p:ph type="title"/>
          </p:nvPr>
        </p:nvSpPr>
        <p:spPr>
          <a:xfrm>
            <a:off x="366963" y="257434"/>
            <a:ext cx="8410073" cy="753467"/>
          </a:xfrm>
        </p:spPr>
        <p:txBody>
          <a:bodyPr>
            <a:normAutofit fontScale="90000"/>
          </a:bodyPr>
          <a:lstStyle/>
          <a:p>
            <a:r>
              <a:rPr lang="en-US" dirty="0"/>
              <a:t>Genome Sequence Analysis</a:t>
            </a:r>
          </a:p>
        </p:txBody>
      </p:sp>
      <p:sp>
        <p:nvSpPr>
          <p:cNvPr id="5" name="Slide Number Placeholder 4">
            <a:extLst>
              <a:ext uri="{FF2B5EF4-FFF2-40B4-BE49-F238E27FC236}">
                <a16:creationId xmlns:a16="http://schemas.microsoft.com/office/drawing/2014/main" id="{BF4548FC-B7D5-F84F-83AA-BEEE7ACE5F05}"/>
              </a:ext>
            </a:extLst>
          </p:cNvPr>
          <p:cNvSpPr>
            <a:spLocks noGrp="1"/>
          </p:cNvSpPr>
          <p:nvPr>
            <p:ph type="sldNum" sz="quarter" idx="10"/>
          </p:nvPr>
        </p:nvSpPr>
        <p:spPr/>
        <p:txBody>
          <a:bodyPr/>
          <a:lstStyle/>
          <a:p>
            <a:fld id="{BE67019E-6B59-9444-A8F8-0CFAB6B6981D}" type="slidenum">
              <a:rPr lang="en-US" smtClean="0"/>
              <a:pPr/>
              <a:t>3</a:t>
            </a:fld>
            <a:endParaRPr lang="en-US" dirty="0"/>
          </a:p>
        </p:txBody>
      </p:sp>
      <p:sp>
        <p:nvSpPr>
          <p:cNvPr id="9" name="TextBox 8">
            <a:extLst>
              <a:ext uri="{FF2B5EF4-FFF2-40B4-BE49-F238E27FC236}">
                <a16:creationId xmlns:a16="http://schemas.microsoft.com/office/drawing/2014/main" id="{878949DC-4DB8-73CB-9D1C-D683DFEA5225}"/>
              </a:ext>
            </a:extLst>
          </p:cNvPr>
          <p:cNvSpPr txBox="1"/>
          <p:nvPr/>
        </p:nvSpPr>
        <p:spPr>
          <a:xfrm>
            <a:off x="366962" y="4940624"/>
            <a:ext cx="8410073" cy="1408383"/>
          </a:xfrm>
          <a:prstGeom prst="roundRect">
            <a:avLst>
              <a:gd name="adj" fmla="val 3822"/>
            </a:avLst>
          </a:prstGeom>
          <a:solidFill>
            <a:srgbClr val="7030A0">
              <a:alpha val="3000"/>
            </a:srgbClr>
          </a:solidFill>
          <a:ln w="28575">
            <a:solidFill>
              <a:srgbClr val="7030A0"/>
            </a:solidFill>
          </a:ln>
        </p:spPr>
        <p:txBody>
          <a:bodyPr wrap="square" rtlCol="0" anchor="ctr" anchorCtr="0">
            <a:noAutofit/>
          </a:bodyPr>
          <a:lstStyle/>
          <a:p>
            <a:pPr algn="ctr">
              <a:spcBef>
                <a:spcPts val="600"/>
              </a:spcBef>
              <a:buClr>
                <a:srgbClr val="C00000"/>
              </a:buClr>
            </a:pPr>
            <a:r>
              <a:rPr lang="en-US" sz="2200" i="1" dirty="0">
                <a:latin typeface="+mj-lt"/>
              </a:rPr>
              <a:t>Sequence-to-graph mapping </a:t>
            </a:r>
            <a:r>
              <a:rPr lang="en-US" sz="2200" dirty="0"/>
              <a:t>results in </a:t>
            </a:r>
            <a:r>
              <a:rPr lang="en-US" sz="2200" b="1" dirty="0">
                <a:solidFill>
                  <a:srgbClr val="00B050"/>
                </a:solidFill>
              </a:rPr>
              <a:t>notable quality improvements.</a:t>
            </a:r>
            <a:r>
              <a:rPr lang="en-US" sz="2200" dirty="0"/>
              <a:t> </a:t>
            </a:r>
          </a:p>
          <a:p>
            <a:pPr algn="ctr">
              <a:spcBef>
                <a:spcPts val="600"/>
              </a:spcBef>
              <a:buClr>
                <a:srgbClr val="C00000"/>
              </a:buClr>
            </a:pPr>
            <a:r>
              <a:rPr lang="en-US" sz="2200" dirty="0"/>
              <a:t>However, it is a </a:t>
            </a:r>
            <a:r>
              <a:rPr lang="en-US" sz="2200" b="1" dirty="0">
                <a:solidFill>
                  <a:srgbClr val="C00000"/>
                </a:solidFill>
              </a:rPr>
              <a:t>m</a:t>
            </a:r>
            <a:r>
              <a:rPr lang="en-US" sz="2200" b="1" dirty="0">
                <a:solidFill>
                  <a:srgbClr val="C00000"/>
                </a:solidFill>
                <a:latin typeface="+mj-lt"/>
              </a:rPr>
              <a:t>ore difficult </a:t>
            </a:r>
            <a:r>
              <a:rPr lang="en-US" sz="2200" dirty="0">
                <a:latin typeface="+mj-lt"/>
              </a:rPr>
              <a:t>computational problem, </a:t>
            </a:r>
          </a:p>
          <a:p>
            <a:pPr algn="ctr">
              <a:spcBef>
                <a:spcPts val="600"/>
              </a:spcBef>
              <a:buClr>
                <a:srgbClr val="C00000"/>
              </a:buClr>
            </a:pPr>
            <a:r>
              <a:rPr lang="en-US" sz="2200" dirty="0">
                <a:latin typeface="+mj-lt"/>
              </a:rPr>
              <a:t>with </a:t>
            </a:r>
            <a:r>
              <a:rPr lang="en-US" sz="2200" b="1" dirty="0">
                <a:solidFill>
                  <a:srgbClr val="C00000"/>
                </a:solidFill>
                <a:latin typeface="+mj-lt"/>
              </a:rPr>
              <a:t>no prior hardware design.</a:t>
            </a:r>
            <a:endParaRPr lang="en-US" sz="2200" dirty="0">
              <a:latin typeface="+mj-lt"/>
            </a:endParaRPr>
          </a:p>
        </p:txBody>
      </p:sp>
      <p:sp>
        <p:nvSpPr>
          <p:cNvPr id="16" name="Content Placeholder 2">
            <a:extLst>
              <a:ext uri="{FF2B5EF4-FFF2-40B4-BE49-F238E27FC236}">
                <a16:creationId xmlns:a16="http://schemas.microsoft.com/office/drawing/2014/main" id="{EB720B3D-751A-0A2A-77A4-751DDED36B83}"/>
              </a:ext>
            </a:extLst>
          </p:cNvPr>
          <p:cNvSpPr>
            <a:spLocks noGrp="1"/>
          </p:cNvSpPr>
          <p:nvPr>
            <p:ph idx="1"/>
          </p:nvPr>
        </p:nvSpPr>
        <p:spPr>
          <a:xfrm>
            <a:off x="366963" y="1147483"/>
            <a:ext cx="8410073" cy="769894"/>
          </a:xfrm>
        </p:spPr>
        <p:txBody>
          <a:bodyPr>
            <a:noAutofit/>
          </a:bodyPr>
          <a:lstStyle/>
          <a:p>
            <a:pPr marL="342900" indent="-342900">
              <a:lnSpc>
                <a:spcPct val="110000"/>
              </a:lnSpc>
              <a:spcBef>
                <a:spcPts val="600"/>
              </a:spcBef>
              <a:spcAft>
                <a:spcPts val="0"/>
              </a:spcAft>
            </a:pPr>
            <a:r>
              <a:rPr lang="en-US" dirty="0">
                <a:solidFill>
                  <a:schemeClr val="tx1"/>
                </a:solidFill>
              </a:rPr>
              <a:t>Mapping the reads to a reference genome (i.e., </a:t>
            </a:r>
            <a:r>
              <a:rPr lang="en-US" b="1" i="1" dirty="0">
                <a:solidFill>
                  <a:schemeClr val="tx1"/>
                </a:solidFill>
              </a:rPr>
              <a:t>read mapping</a:t>
            </a:r>
            <a:r>
              <a:rPr lang="en-US" dirty="0">
                <a:solidFill>
                  <a:schemeClr val="tx1"/>
                </a:solidFill>
              </a:rPr>
              <a:t>)</a:t>
            </a:r>
            <a:r>
              <a:rPr lang="en-US" b="1" dirty="0">
                <a:solidFill>
                  <a:schemeClr val="tx1"/>
                </a:solidFill>
              </a:rPr>
              <a:t> </a:t>
            </a:r>
            <a:r>
              <a:rPr lang="en-US" dirty="0">
                <a:solidFill>
                  <a:schemeClr val="tx1"/>
                </a:solidFill>
              </a:rPr>
              <a:t>is a </a:t>
            </a:r>
            <a:br>
              <a:rPr lang="en-US" dirty="0">
                <a:solidFill>
                  <a:schemeClr val="tx1"/>
                </a:solidFill>
              </a:rPr>
            </a:br>
            <a:r>
              <a:rPr lang="en-US" dirty="0">
                <a:solidFill>
                  <a:schemeClr val="tx1"/>
                </a:solidFill>
              </a:rPr>
              <a:t>c</a:t>
            </a:r>
            <a:r>
              <a:rPr lang="en-US" sz="2000" i="1" dirty="0">
                <a:solidFill>
                  <a:schemeClr val="tx1"/>
                </a:solidFill>
              </a:rPr>
              <a:t>ritical step</a:t>
            </a:r>
            <a:r>
              <a:rPr lang="en-US" sz="2000" dirty="0">
                <a:solidFill>
                  <a:schemeClr val="tx1"/>
                </a:solidFill>
              </a:rPr>
              <a:t> in genome sequence analysis</a:t>
            </a:r>
            <a:endParaRPr lang="en-US" i="1" dirty="0">
              <a:solidFill>
                <a:schemeClr val="tx1"/>
              </a:solidFill>
            </a:endParaRPr>
          </a:p>
        </p:txBody>
      </p:sp>
      <p:sp>
        <p:nvSpPr>
          <p:cNvPr id="11" name="Google Shape;111;p15">
            <a:extLst>
              <a:ext uri="{FF2B5EF4-FFF2-40B4-BE49-F238E27FC236}">
                <a16:creationId xmlns:a16="http://schemas.microsoft.com/office/drawing/2014/main" id="{A9FAB62D-1E49-A346-9979-BAD21CBFEE85}"/>
              </a:ext>
            </a:extLst>
          </p:cNvPr>
          <p:cNvSpPr txBox="1">
            <a:spLocks/>
          </p:cNvSpPr>
          <p:nvPr/>
        </p:nvSpPr>
        <p:spPr>
          <a:xfrm>
            <a:off x="410000" y="2053959"/>
            <a:ext cx="4071762" cy="2331125"/>
          </a:xfrm>
          <a:prstGeom prst="rect">
            <a:avLst/>
          </a:prstGeom>
          <a:noFill/>
          <a:ln>
            <a:noFill/>
          </a:ln>
        </p:spPr>
        <p:txBody>
          <a:bodyPr spcFirstLastPara="1" vert="horz" wrap="square" lIns="0" tIns="45700" rIns="0" bIns="45700" rtlCol="0" anchor="t" anchorCtr="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53988" indent="0">
              <a:lnSpc>
                <a:spcPct val="120000"/>
              </a:lnSpc>
              <a:spcBef>
                <a:spcPts val="0"/>
              </a:spcBef>
              <a:spcAft>
                <a:spcPts val="600"/>
              </a:spcAft>
              <a:buSzPts val="2200"/>
              <a:buNone/>
            </a:pPr>
            <a:r>
              <a:rPr lang="en-US" sz="1800" b="1" dirty="0">
                <a:solidFill>
                  <a:schemeClr val="tx1"/>
                </a:solidFill>
              </a:rPr>
              <a:t>Linear Reference: </a:t>
            </a:r>
            <a:r>
              <a:rPr lang="en-US" sz="1800" dirty="0">
                <a:solidFill>
                  <a:schemeClr val="tx1"/>
                </a:solidFill>
              </a:rPr>
              <a:t>ACG</a:t>
            </a:r>
            <a:r>
              <a:rPr lang="en-US" sz="1800" b="1" dirty="0">
                <a:solidFill>
                  <a:srgbClr val="FE6200"/>
                </a:solidFill>
              </a:rPr>
              <a:t>T</a:t>
            </a:r>
            <a:r>
              <a:rPr lang="en-US" sz="1800" dirty="0">
                <a:solidFill>
                  <a:schemeClr val="tx1"/>
                </a:solidFill>
              </a:rPr>
              <a:t>ACGT	                </a:t>
            </a:r>
          </a:p>
          <a:p>
            <a:pPr marL="153988" indent="0">
              <a:lnSpc>
                <a:spcPct val="120000"/>
              </a:lnSpc>
              <a:spcBef>
                <a:spcPts val="0"/>
              </a:spcBef>
              <a:spcAft>
                <a:spcPts val="600"/>
              </a:spcAft>
              <a:buSzPts val="2200"/>
              <a:buNone/>
            </a:pPr>
            <a:r>
              <a:rPr lang="en-US" sz="1800" b="1" dirty="0">
                <a:solidFill>
                  <a:schemeClr val="tx1"/>
                </a:solidFill>
              </a:rPr>
              <a:t>Read: </a:t>
            </a:r>
            <a:r>
              <a:rPr lang="en-US" sz="1800" b="1" dirty="0">
                <a:solidFill>
                  <a:srgbClr val="0070C0"/>
                </a:solidFill>
              </a:rPr>
              <a:t>		  </a:t>
            </a:r>
            <a:r>
              <a:rPr lang="en-US" sz="1800" dirty="0">
                <a:solidFill>
                  <a:schemeClr val="tx1"/>
                </a:solidFill>
              </a:rPr>
              <a:t>ACG</a:t>
            </a:r>
            <a:r>
              <a:rPr lang="en-US" sz="1800" b="1" dirty="0">
                <a:solidFill>
                  <a:schemeClr val="tx1"/>
                </a:solidFill>
              </a:rPr>
              <a:t>G</a:t>
            </a:r>
          </a:p>
          <a:p>
            <a:pPr marL="153988" indent="0">
              <a:lnSpc>
                <a:spcPct val="120000"/>
              </a:lnSpc>
              <a:spcBef>
                <a:spcPts val="0"/>
              </a:spcBef>
              <a:spcAft>
                <a:spcPts val="0"/>
              </a:spcAft>
              <a:buSzPts val="2200"/>
              <a:buNone/>
            </a:pPr>
            <a:endParaRPr lang="en-US" sz="1200" b="1" dirty="0">
              <a:solidFill>
                <a:srgbClr val="00B050"/>
              </a:solidFill>
            </a:endParaRPr>
          </a:p>
          <a:p>
            <a:pPr marL="153988" indent="0">
              <a:lnSpc>
                <a:spcPct val="120000"/>
              </a:lnSpc>
              <a:spcBef>
                <a:spcPts val="0"/>
              </a:spcBef>
              <a:spcAft>
                <a:spcPts val="600"/>
              </a:spcAft>
              <a:buSzPts val="2200"/>
              <a:buNone/>
            </a:pPr>
            <a:r>
              <a:rPr lang="en-US" sz="1800" b="1" dirty="0">
                <a:solidFill>
                  <a:schemeClr val="bg1">
                    <a:lumMod val="50000"/>
                  </a:schemeClr>
                </a:solidFill>
              </a:rPr>
              <a:t>Alternative Sequence: </a:t>
            </a:r>
            <a:r>
              <a:rPr lang="en-US" sz="1800" dirty="0">
                <a:solidFill>
                  <a:schemeClr val="bg1">
                    <a:lumMod val="50000"/>
                  </a:schemeClr>
                </a:solidFill>
              </a:rPr>
              <a:t>ACG</a:t>
            </a:r>
            <a:r>
              <a:rPr lang="en-US" sz="1800" b="1" dirty="0">
                <a:solidFill>
                  <a:srgbClr val="00B050"/>
                </a:solidFill>
              </a:rPr>
              <a:t>G</a:t>
            </a:r>
            <a:r>
              <a:rPr lang="en-US" sz="1800" dirty="0">
                <a:solidFill>
                  <a:schemeClr val="bg1">
                    <a:lumMod val="50000"/>
                  </a:schemeClr>
                </a:solidFill>
              </a:rPr>
              <a:t>ACGT</a:t>
            </a:r>
          </a:p>
          <a:p>
            <a:pPr marL="153988" indent="0">
              <a:lnSpc>
                <a:spcPct val="120000"/>
              </a:lnSpc>
              <a:spcBef>
                <a:spcPts val="0"/>
              </a:spcBef>
              <a:spcAft>
                <a:spcPts val="600"/>
              </a:spcAft>
              <a:buSzPts val="2200"/>
              <a:buNone/>
            </a:pPr>
            <a:r>
              <a:rPr lang="en-US" sz="1800" b="1" dirty="0">
                <a:solidFill>
                  <a:schemeClr val="bg1">
                    <a:lumMod val="50000"/>
                  </a:schemeClr>
                </a:solidFill>
              </a:rPr>
              <a:t>Alternative Sequence: </a:t>
            </a:r>
            <a:r>
              <a:rPr lang="en-US" sz="1800" dirty="0">
                <a:solidFill>
                  <a:schemeClr val="bg1">
                    <a:lumMod val="50000"/>
                  </a:schemeClr>
                </a:solidFill>
              </a:rPr>
              <a:t>ACG</a:t>
            </a:r>
            <a:r>
              <a:rPr lang="en-US" sz="1800" b="1" dirty="0">
                <a:solidFill>
                  <a:srgbClr val="7030A0"/>
                </a:solidFill>
              </a:rPr>
              <a:t>TT</a:t>
            </a:r>
            <a:r>
              <a:rPr lang="en-US" sz="1800" dirty="0">
                <a:solidFill>
                  <a:schemeClr val="bg1">
                    <a:lumMod val="50000"/>
                  </a:schemeClr>
                </a:solidFill>
              </a:rPr>
              <a:t>ACGT</a:t>
            </a:r>
          </a:p>
          <a:p>
            <a:pPr marL="153988" indent="0">
              <a:lnSpc>
                <a:spcPct val="120000"/>
              </a:lnSpc>
              <a:spcBef>
                <a:spcPts val="0"/>
              </a:spcBef>
              <a:spcAft>
                <a:spcPts val="600"/>
              </a:spcAft>
              <a:buSzPts val="2200"/>
              <a:buNone/>
            </a:pPr>
            <a:r>
              <a:rPr lang="en-US" sz="1800" b="1" dirty="0">
                <a:solidFill>
                  <a:schemeClr val="bg1">
                    <a:lumMod val="50000"/>
                  </a:schemeClr>
                </a:solidFill>
              </a:rPr>
              <a:t>Alternative Sequence: </a:t>
            </a:r>
            <a:r>
              <a:rPr lang="en-US" sz="1800" dirty="0">
                <a:solidFill>
                  <a:schemeClr val="bg1">
                    <a:lumMod val="50000"/>
                  </a:schemeClr>
                </a:solidFill>
              </a:rPr>
              <a:t>ACG</a:t>
            </a:r>
            <a:r>
              <a:rPr lang="en-US" sz="1800" dirty="0">
                <a:solidFill>
                  <a:schemeClr val="bg1">
                    <a:lumMod val="50000"/>
                  </a:schemeClr>
                </a:solidFill>
                <a:latin typeface="Calibri" panose="020F0502020204030204" pitchFamily="34" charset="0"/>
              </a:rPr>
              <a:t>‒</a:t>
            </a:r>
            <a:r>
              <a:rPr lang="en-US" sz="1800" dirty="0">
                <a:solidFill>
                  <a:schemeClr val="bg1">
                    <a:lumMod val="50000"/>
                  </a:schemeClr>
                </a:solidFill>
              </a:rPr>
              <a:t>ACGT</a:t>
            </a:r>
          </a:p>
          <a:p>
            <a:pPr marL="153988" indent="0">
              <a:lnSpc>
                <a:spcPct val="120000"/>
              </a:lnSpc>
              <a:spcBef>
                <a:spcPts val="0"/>
              </a:spcBef>
              <a:spcAft>
                <a:spcPts val="600"/>
              </a:spcAft>
              <a:buSzPts val="2200"/>
              <a:buNone/>
            </a:pPr>
            <a:endParaRPr lang="en-US" sz="1800" dirty="0">
              <a:solidFill>
                <a:schemeClr val="tx1"/>
              </a:solidFill>
            </a:endParaRPr>
          </a:p>
        </p:txBody>
      </p:sp>
      <p:pic>
        <p:nvPicPr>
          <p:cNvPr id="3" name="Picture 2">
            <a:extLst>
              <a:ext uri="{FF2B5EF4-FFF2-40B4-BE49-F238E27FC236}">
                <a16:creationId xmlns:a16="http://schemas.microsoft.com/office/drawing/2014/main" id="{532AA3B7-049E-BD95-5213-D33C4C64FCC2}"/>
              </a:ext>
            </a:extLst>
          </p:cNvPr>
          <p:cNvPicPr>
            <a:picLocks noChangeAspect="1"/>
          </p:cNvPicPr>
          <p:nvPr/>
        </p:nvPicPr>
        <p:blipFill>
          <a:blip r:embed="rId4"/>
          <a:stretch>
            <a:fillRect/>
          </a:stretch>
        </p:blipFill>
        <p:spPr>
          <a:xfrm>
            <a:off x="5858193" y="2425016"/>
            <a:ext cx="2747327" cy="1602895"/>
          </a:xfrm>
          <a:prstGeom prst="rect">
            <a:avLst/>
          </a:prstGeom>
        </p:spPr>
      </p:pic>
      <p:sp>
        <p:nvSpPr>
          <p:cNvPr id="20" name="Google Shape;111;p15">
            <a:extLst>
              <a:ext uri="{FF2B5EF4-FFF2-40B4-BE49-F238E27FC236}">
                <a16:creationId xmlns:a16="http://schemas.microsoft.com/office/drawing/2014/main" id="{872682A1-0B8C-E505-D37F-F785973FF474}"/>
              </a:ext>
            </a:extLst>
          </p:cNvPr>
          <p:cNvSpPr txBox="1">
            <a:spLocks/>
          </p:cNvSpPr>
          <p:nvPr/>
        </p:nvSpPr>
        <p:spPr>
          <a:xfrm>
            <a:off x="4662234" y="2053959"/>
            <a:ext cx="4114800" cy="2331125"/>
          </a:xfrm>
          <a:prstGeom prst="rect">
            <a:avLst/>
          </a:prstGeom>
          <a:noFill/>
          <a:ln>
            <a:noFill/>
          </a:ln>
        </p:spPr>
        <p:txBody>
          <a:bodyPr spcFirstLastPara="1" vert="horz" wrap="square" lIns="0" tIns="45700" rIns="0" bIns="45700" rtlCol="0" anchor="t" anchorCtr="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53988" indent="0">
              <a:lnSpc>
                <a:spcPct val="120000"/>
              </a:lnSpc>
              <a:spcBef>
                <a:spcPts val="0"/>
              </a:spcBef>
              <a:spcAft>
                <a:spcPts val="600"/>
              </a:spcAft>
              <a:buSzPts val="2200"/>
              <a:buNone/>
            </a:pPr>
            <a:r>
              <a:rPr lang="en-US" sz="1800" b="1" dirty="0">
                <a:solidFill>
                  <a:schemeClr val="tx1"/>
                </a:solidFill>
              </a:rPr>
              <a:t>Graph-based Reference:</a:t>
            </a:r>
          </a:p>
          <a:p>
            <a:pPr marL="153988" indent="0">
              <a:lnSpc>
                <a:spcPct val="120000"/>
              </a:lnSpc>
              <a:spcBef>
                <a:spcPts val="0"/>
              </a:spcBef>
              <a:spcAft>
                <a:spcPts val="0"/>
              </a:spcAft>
              <a:buSzPts val="2200"/>
              <a:buNone/>
            </a:pPr>
            <a:endParaRPr lang="en-US" sz="1800" b="1" dirty="0">
              <a:solidFill>
                <a:schemeClr val="tx1"/>
              </a:solidFill>
            </a:endParaRPr>
          </a:p>
          <a:p>
            <a:pPr marL="153988" indent="0">
              <a:lnSpc>
                <a:spcPct val="120000"/>
              </a:lnSpc>
              <a:spcBef>
                <a:spcPts val="0"/>
              </a:spcBef>
              <a:spcAft>
                <a:spcPts val="0"/>
              </a:spcAft>
              <a:buSzPts val="2200"/>
              <a:buNone/>
            </a:pPr>
            <a:endParaRPr lang="en-US" sz="1200" b="1" dirty="0">
              <a:solidFill>
                <a:schemeClr val="tx1"/>
              </a:solidFill>
            </a:endParaRPr>
          </a:p>
          <a:p>
            <a:pPr marL="153988" indent="0">
              <a:lnSpc>
                <a:spcPct val="120000"/>
              </a:lnSpc>
              <a:spcBef>
                <a:spcPts val="0"/>
              </a:spcBef>
              <a:spcAft>
                <a:spcPts val="0"/>
              </a:spcAft>
              <a:buSzPts val="2200"/>
              <a:buNone/>
            </a:pPr>
            <a:endParaRPr lang="en-US" sz="1800" b="1" dirty="0">
              <a:solidFill>
                <a:schemeClr val="tx1"/>
              </a:solidFill>
            </a:endParaRPr>
          </a:p>
          <a:p>
            <a:pPr marL="153988" indent="0">
              <a:lnSpc>
                <a:spcPct val="120000"/>
              </a:lnSpc>
              <a:spcBef>
                <a:spcPts val="0"/>
              </a:spcBef>
              <a:spcAft>
                <a:spcPts val="0"/>
              </a:spcAft>
              <a:buSzPts val="2200"/>
              <a:buNone/>
            </a:pPr>
            <a:endParaRPr lang="en-US" sz="1800" b="1" dirty="0">
              <a:solidFill>
                <a:schemeClr val="tx1"/>
              </a:solidFill>
            </a:endParaRPr>
          </a:p>
          <a:p>
            <a:pPr marL="153988" indent="0">
              <a:lnSpc>
                <a:spcPct val="120000"/>
              </a:lnSpc>
              <a:spcBef>
                <a:spcPts val="0"/>
              </a:spcBef>
              <a:spcAft>
                <a:spcPts val="0"/>
              </a:spcAft>
              <a:buSzPts val="2200"/>
              <a:buNone/>
            </a:pPr>
            <a:endParaRPr lang="en-US" sz="1200" b="1" dirty="0">
              <a:solidFill>
                <a:schemeClr val="tx1"/>
              </a:solidFill>
            </a:endParaRPr>
          </a:p>
          <a:p>
            <a:pPr marL="153988" indent="0">
              <a:lnSpc>
                <a:spcPct val="120000"/>
              </a:lnSpc>
              <a:spcBef>
                <a:spcPts val="0"/>
              </a:spcBef>
              <a:spcAft>
                <a:spcPts val="0"/>
              </a:spcAft>
              <a:buSzPts val="2200"/>
              <a:buNone/>
            </a:pPr>
            <a:r>
              <a:rPr lang="en-US" sz="1800" b="1" dirty="0">
                <a:solidFill>
                  <a:schemeClr val="tx1"/>
                </a:solidFill>
              </a:rPr>
              <a:t>Read: </a:t>
            </a:r>
            <a:r>
              <a:rPr lang="en-US" sz="1800" dirty="0">
                <a:solidFill>
                  <a:schemeClr val="tx1"/>
                </a:solidFill>
              </a:rPr>
              <a:t>ACGG</a:t>
            </a:r>
          </a:p>
          <a:p>
            <a:pPr marL="153988" indent="0">
              <a:lnSpc>
                <a:spcPct val="120000"/>
              </a:lnSpc>
              <a:spcBef>
                <a:spcPts val="0"/>
              </a:spcBef>
              <a:spcAft>
                <a:spcPts val="600"/>
              </a:spcAft>
              <a:buSzPts val="2200"/>
              <a:buNone/>
            </a:pPr>
            <a:endParaRPr lang="en-US" sz="1800" dirty="0">
              <a:solidFill>
                <a:schemeClr val="bg1">
                  <a:lumMod val="50000"/>
                </a:schemeClr>
              </a:solidFill>
            </a:endParaRPr>
          </a:p>
          <a:p>
            <a:pPr marL="153988" indent="0">
              <a:lnSpc>
                <a:spcPct val="120000"/>
              </a:lnSpc>
              <a:spcBef>
                <a:spcPts val="0"/>
              </a:spcBef>
              <a:spcAft>
                <a:spcPts val="600"/>
              </a:spcAft>
              <a:buSzPts val="2200"/>
              <a:buNone/>
            </a:pPr>
            <a:endParaRPr lang="en-US" sz="1800" dirty="0">
              <a:solidFill>
                <a:schemeClr val="tx1"/>
              </a:solidFill>
            </a:endParaRPr>
          </a:p>
        </p:txBody>
      </p:sp>
    </p:spTree>
    <p:custDataLst>
      <p:tags r:id="rId1"/>
    </p:custDataLst>
    <p:extLst>
      <p:ext uri="{BB962C8B-B14F-4D97-AF65-F5344CB8AC3E}">
        <p14:creationId xmlns:p14="http://schemas.microsoft.com/office/powerpoint/2010/main" val="263906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9" grpId="0" animBg="1"/>
      <p:bldP spid="16" grpId="0" build="p"/>
      <p:bldP spid="11"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A05144-B80C-964B-BC58-B3237B8C7B93}"/>
              </a:ext>
            </a:extLst>
          </p:cNvPr>
          <p:cNvSpPr>
            <a:spLocks noGrp="1"/>
          </p:cNvSpPr>
          <p:nvPr>
            <p:ph type="sldNum" sz="quarter" idx="10"/>
          </p:nvPr>
        </p:nvSpPr>
        <p:spPr/>
        <p:txBody>
          <a:bodyPr/>
          <a:lstStyle/>
          <a:p>
            <a:fld id="{BE67019E-6B59-9444-A8F8-0CFAB6B6981D}" type="slidenum">
              <a:rPr lang="en-US" smtClean="0"/>
              <a:pPr/>
              <a:t>30</a:t>
            </a:fld>
            <a:endParaRPr lang="en-US" dirty="0"/>
          </a:p>
        </p:txBody>
      </p:sp>
      <p:sp>
        <p:nvSpPr>
          <p:cNvPr id="8" name="Title 1">
            <a:extLst>
              <a:ext uri="{FF2B5EF4-FFF2-40B4-BE49-F238E27FC236}">
                <a16:creationId xmlns:a16="http://schemas.microsoft.com/office/drawing/2014/main" id="{1276D34C-ABC1-0647-815F-091A79E659EA}"/>
              </a:ext>
            </a:extLst>
          </p:cNvPr>
          <p:cNvSpPr>
            <a:spLocks noGrp="1"/>
          </p:cNvSpPr>
          <p:nvPr>
            <p:ph type="title"/>
          </p:nvPr>
        </p:nvSpPr>
        <p:spPr>
          <a:xfrm>
            <a:off x="366963" y="257434"/>
            <a:ext cx="8410073" cy="753467"/>
          </a:xfrm>
        </p:spPr>
        <p:txBody>
          <a:bodyPr>
            <a:noAutofit/>
          </a:bodyPr>
          <a:lstStyle/>
          <a:p>
            <a:r>
              <a:rPr lang="en-US" sz="4100" dirty="0"/>
              <a:t>Key Results – SeGraM with Short Reads</a:t>
            </a:r>
          </a:p>
        </p:txBody>
      </p:sp>
      <p:sp>
        <p:nvSpPr>
          <p:cNvPr id="9" name="Rounded Rectangle 5">
            <a:extLst>
              <a:ext uri="{FF2B5EF4-FFF2-40B4-BE49-F238E27FC236}">
                <a16:creationId xmlns:a16="http://schemas.microsoft.com/office/drawing/2014/main" id="{85824553-F60E-88C2-9FFC-963406B2334A}"/>
              </a:ext>
            </a:extLst>
          </p:cNvPr>
          <p:cNvSpPr/>
          <p:nvPr/>
        </p:nvSpPr>
        <p:spPr>
          <a:xfrm>
            <a:off x="366963" y="4519809"/>
            <a:ext cx="8410072" cy="1698458"/>
          </a:xfrm>
          <a:prstGeom prst="roundRect">
            <a:avLst>
              <a:gd name="adj" fmla="val 7378"/>
            </a:avLst>
          </a:prstGeom>
          <a:solidFill>
            <a:srgbClr val="7030A0">
              <a:alpha val="15000"/>
            </a:srgb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lvl="1" algn="ctr">
              <a:lnSpc>
                <a:spcPct val="110000"/>
              </a:lnSpc>
              <a:spcBef>
                <a:spcPts val="0"/>
              </a:spcBef>
              <a:spcAft>
                <a:spcPts val="0"/>
              </a:spcAft>
            </a:pPr>
            <a:r>
              <a:rPr lang="en-US" sz="2600" dirty="0">
                <a:solidFill>
                  <a:schemeClr val="tx1"/>
                </a:solidFill>
                <a:latin typeface="Corbel" panose="020B0503020204020204" pitchFamily="34" charset="0"/>
              </a:rPr>
              <a:t>SeGraM provides </a:t>
            </a:r>
            <a:r>
              <a:rPr lang="en-US" sz="2600" b="1" dirty="0">
                <a:solidFill>
                  <a:srgbClr val="7030A0"/>
                </a:solidFill>
                <a:latin typeface="Calibri" panose="020F0502020204030204" pitchFamily="34" charset="0"/>
                <a:cs typeface="Calibri" panose="020F0502020204030204" pitchFamily="34" charset="0"/>
              </a:rPr>
              <a:t>106× and 742×</a:t>
            </a:r>
            <a:r>
              <a:rPr lang="en-US" sz="2600" b="1" dirty="0">
                <a:solidFill>
                  <a:srgbClr val="7030A0"/>
                </a:solidFill>
                <a:latin typeface="Corbel" panose="020B0503020204020204" pitchFamily="34" charset="0"/>
              </a:rPr>
              <a:t> throughput improvement</a:t>
            </a:r>
            <a:r>
              <a:rPr lang="en-US" sz="2600" b="1" dirty="0">
                <a:solidFill>
                  <a:srgbClr val="0070C0"/>
                </a:solidFill>
                <a:latin typeface="Corbel" panose="020B0503020204020204" pitchFamily="34" charset="0"/>
              </a:rPr>
              <a:t> </a:t>
            </a:r>
            <a:r>
              <a:rPr lang="en-US" sz="2600" dirty="0">
                <a:solidFill>
                  <a:schemeClr val="tx1"/>
                </a:solidFill>
                <a:latin typeface="Corbel" panose="020B0503020204020204" pitchFamily="34" charset="0"/>
              </a:rPr>
              <a:t>over </a:t>
            </a:r>
            <a:r>
              <a:rPr lang="en-US" sz="2600" dirty="0" err="1">
                <a:solidFill>
                  <a:schemeClr val="tx1"/>
                </a:solidFill>
                <a:latin typeface="Corbel" panose="020B0503020204020204" pitchFamily="34" charset="0"/>
              </a:rPr>
              <a:t>GraphAligner</a:t>
            </a:r>
            <a:r>
              <a:rPr lang="en-US" sz="2600" dirty="0">
                <a:solidFill>
                  <a:schemeClr val="tx1"/>
                </a:solidFill>
                <a:latin typeface="Corbel" panose="020B0503020204020204" pitchFamily="34" charset="0"/>
              </a:rPr>
              <a:t> and vg, </a:t>
            </a:r>
          </a:p>
          <a:p>
            <a:pPr marL="15875" lvl="1" algn="ctr">
              <a:lnSpc>
                <a:spcPct val="110000"/>
              </a:lnSpc>
              <a:spcBef>
                <a:spcPts val="0"/>
              </a:spcBef>
              <a:spcAft>
                <a:spcPts val="0"/>
              </a:spcAft>
            </a:pPr>
            <a:r>
              <a:rPr lang="en-US" sz="2600" dirty="0">
                <a:solidFill>
                  <a:schemeClr val="tx1"/>
                </a:solidFill>
                <a:latin typeface="Corbel" panose="020B0503020204020204" pitchFamily="34" charset="0"/>
              </a:rPr>
              <a:t>while </a:t>
            </a:r>
            <a:r>
              <a:rPr lang="en-US" sz="2600" b="1" dirty="0">
                <a:solidFill>
                  <a:srgbClr val="7030A0"/>
                </a:solidFill>
                <a:latin typeface="Corbel" panose="020B0503020204020204" pitchFamily="34" charset="0"/>
              </a:rPr>
              <a:t>reducing the power consumption by </a:t>
            </a:r>
            <a:r>
              <a:rPr lang="en-US" sz="2600" b="1" dirty="0">
                <a:solidFill>
                  <a:srgbClr val="7030A0"/>
                </a:solidFill>
                <a:latin typeface="Calibri" panose="020F0502020204030204" pitchFamily="34" charset="0"/>
                <a:cs typeface="Calibri" panose="020F0502020204030204" pitchFamily="34" charset="0"/>
              </a:rPr>
              <a:t>3.0× and 3.2×</a:t>
            </a:r>
          </a:p>
        </p:txBody>
      </p:sp>
      <p:pic>
        <p:nvPicPr>
          <p:cNvPr id="2" name="Picture 1">
            <a:extLst>
              <a:ext uri="{FF2B5EF4-FFF2-40B4-BE49-F238E27FC236}">
                <a16:creationId xmlns:a16="http://schemas.microsoft.com/office/drawing/2014/main" id="{5D51E737-AF0C-6BE5-B135-24EAE75751EC}"/>
              </a:ext>
            </a:extLst>
          </p:cNvPr>
          <p:cNvPicPr>
            <a:picLocks noChangeAspect="1"/>
          </p:cNvPicPr>
          <p:nvPr/>
        </p:nvPicPr>
        <p:blipFill>
          <a:blip r:embed="rId3"/>
          <a:stretch>
            <a:fillRect/>
          </a:stretch>
        </p:blipFill>
        <p:spPr>
          <a:xfrm>
            <a:off x="818872" y="1137723"/>
            <a:ext cx="7506256" cy="3255264"/>
          </a:xfrm>
          <a:prstGeom prst="rect">
            <a:avLst/>
          </a:prstGeom>
        </p:spPr>
      </p:pic>
    </p:spTree>
    <p:extLst>
      <p:ext uri="{BB962C8B-B14F-4D97-AF65-F5344CB8AC3E}">
        <p14:creationId xmlns:p14="http://schemas.microsoft.com/office/powerpoint/2010/main" val="89449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A05144-B80C-964B-BC58-B3237B8C7B93}"/>
              </a:ext>
            </a:extLst>
          </p:cNvPr>
          <p:cNvSpPr>
            <a:spLocks noGrp="1"/>
          </p:cNvSpPr>
          <p:nvPr>
            <p:ph type="sldNum" sz="quarter" idx="10"/>
          </p:nvPr>
        </p:nvSpPr>
        <p:spPr/>
        <p:txBody>
          <a:bodyPr/>
          <a:lstStyle/>
          <a:p>
            <a:fld id="{BE67019E-6B59-9444-A8F8-0CFAB6B6981D}" type="slidenum">
              <a:rPr lang="en-US" smtClean="0"/>
              <a:pPr/>
              <a:t>31</a:t>
            </a:fld>
            <a:endParaRPr lang="en-US" dirty="0"/>
          </a:p>
        </p:txBody>
      </p:sp>
      <p:sp>
        <p:nvSpPr>
          <p:cNvPr id="5" name="Rounded Rectangle 4">
            <a:extLst>
              <a:ext uri="{FF2B5EF4-FFF2-40B4-BE49-F238E27FC236}">
                <a16:creationId xmlns:a16="http://schemas.microsoft.com/office/drawing/2014/main" id="{4C4D16E6-A8E5-B44E-9B1C-84186E681669}"/>
              </a:ext>
            </a:extLst>
          </p:cNvPr>
          <p:cNvSpPr/>
          <p:nvPr/>
        </p:nvSpPr>
        <p:spPr>
          <a:xfrm>
            <a:off x="366964" y="5011469"/>
            <a:ext cx="8410072" cy="1170627"/>
          </a:xfrm>
          <a:prstGeom prst="roundRect">
            <a:avLst>
              <a:gd name="adj" fmla="val 7378"/>
            </a:avLst>
          </a:prstGeom>
          <a:solidFill>
            <a:srgbClr val="00B050">
              <a:alpha val="15000"/>
            </a:srgb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lvl="1" algn="ctr">
              <a:lnSpc>
                <a:spcPct val="110000"/>
              </a:lnSpc>
              <a:spcBef>
                <a:spcPts val="0"/>
              </a:spcBef>
              <a:spcAft>
                <a:spcPts val="0"/>
              </a:spcAft>
            </a:pPr>
            <a:r>
              <a:rPr lang="en-US" sz="2800" dirty="0">
                <a:solidFill>
                  <a:schemeClr val="tx1"/>
                </a:solidFill>
                <a:latin typeface="Corbel" panose="020B0503020204020204" pitchFamily="34" charset="0"/>
              </a:rPr>
              <a:t>BitAlign provides </a:t>
            </a:r>
            <a:r>
              <a:rPr lang="en-US" sz="2800" b="1" dirty="0">
                <a:solidFill>
                  <a:srgbClr val="00B050"/>
                </a:solidFill>
                <a:latin typeface="Calibri" panose="020F0502020204030204" pitchFamily="34" charset="0"/>
                <a:cs typeface="Calibri" panose="020F0502020204030204" pitchFamily="34" charset="0"/>
              </a:rPr>
              <a:t>41×-539×</a:t>
            </a:r>
            <a:r>
              <a:rPr lang="en-US" sz="2800" b="1" dirty="0">
                <a:solidFill>
                  <a:srgbClr val="00B050"/>
                </a:solidFill>
                <a:latin typeface="Corbel" panose="020B0503020204020204" pitchFamily="34" charset="0"/>
              </a:rPr>
              <a:t> speedup </a:t>
            </a:r>
            <a:r>
              <a:rPr lang="en-US" sz="2800" dirty="0">
                <a:solidFill>
                  <a:schemeClr val="tx1"/>
                </a:solidFill>
                <a:latin typeface="Corbel" panose="020B0503020204020204" pitchFamily="34" charset="0"/>
              </a:rPr>
              <a:t>over</a:t>
            </a:r>
            <a:r>
              <a:rPr lang="en-US" sz="2800" b="1" dirty="0">
                <a:solidFill>
                  <a:srgbClr val="7030A0"/>
                </a:solidFill>
                <a:latin typeface="Corbel" panose="020B0503020204020204" pitchFamily="34" charset="0"/>
              </a:rPr>
              <a:t> </a:t>
            </a:r>
            <a:r>
              <a:rPr lang="en-US" sz="2800" dirty="0" err="1">
                <a:solidFill>
                  <a:schemeClr val="tx1"/>
                </a:solidFill>
                <a:latin typeface="Corbel" panose="020B0503020204020204" pitchFamily="34" charset="0"/>
              </a:rPr>
              <a:t>PaSGAL</a:t>
            </a:r>
            <a:endParaRPr lang="en-US" sz="2800" dirty="0">
              <a:solidFill>
                <a:schemeClr val="tx1"/>
              </a:solidFill>
              <a:latin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id="{569270B1-90A8-AE45-9EFB-1C4E337E29A9}"/>
              </a:ext>
            </a:extLst>
          </p:cNvPr>
          <p:cNvSpPr>
            <a:spLocks noGrp="1"/>
          </p:cNvSpPr>
          <p:nvPr>
            <p:ph type="title"/>
          </p:nvPr>
        </p:nvSpPr>
        <p:spPr>
          <a:xfrm>
            <a:off x="366963" y="257434"/>
            <a:ext cx="8410073" cy="753467"/>
          </a:xfrm>
        </p:spPr>
        <p:txBody>
          <a:bodyPr>
            <a:noAutofit/>
          </a:bodyPr>
          <a:lstStyle/>
          <a:p>
            <a:r>
              <a:rPr lang="en-US" sz="4100" dirty="0"/>
              <a:t>Key Results – BitAlign (S2G Alignment)</a:t>
            </a:r>
          </a:p>
        </p:txBody>
      </p:sp>
      <p:pic>
        <p:nvPicPr>
          <p:cNvPr id="3" name="Picture 2">
            <a:extLst>
              <a:ext uri="{FF2B5EF4-FFF2-40B4-BE49-F238E27FC236}">
                <a16:creationId xmlns:a16="http://schemas.microsoft.com/office/drawing/2014/main" id="{CDD923A3-E514-45A1-99B4-403C4BAFF054}"/>
              </a:ext>
            </a:extLst>
          </p:cNvPr>
          <p:cNvPicPr>
            <a:picLocks noChangeAspect="1"/>
          </p:cNvPicPr>
          <p:nvPr/>
        </p:nvPicPr>
        <p:blipFill>
          <a:blip r:embed="rId3"/>
          <a:stretch>
            <a:fillRect/>
          </a:stretch>
        </p:blipFill>
        <p:spPr>
          <a:xfrm>
            <a:off x="141338" y="1162449"/>
            <a:ext cx="8861324" cy="3583172"/>
          </a:xfrm>
          <a:prstGeom prst="rect">
            <a:avLst/>
          </a:prstGeom>
        </p:spPr>
      </p:pic>
    </p:spTree>
    <p:extLst>
      <p:ext uri="{BB962C8B-B14F-4D97-AF65-F5344CB8AC3E}">
        <p14:creationId xmlns:p14="http://schemas.microsoft.com/office/powerpoint/2010/main" val="60479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A05144-B80C-964B-BC58-B3237B8C7B93}"/>
              </a:ext>
            </a:extLst>
          </p:cNvPr>
          <p:cNvSpPr>
            <a:spLocks noGrp="1"/>
          </p:cNvSpPr>
          <p:nvPr>
            <p:ph type="sldNum" sz="quarter" idx="10"/>
          </p:nvPr>
        </p:nvSpPr>
        <p:spPr/>
        <p:txBody>
          <a:bodyPr/>
          <a:lstStyle/>
          <a:p>
            <a:fld id="{BE67019E-6B59-9444-A8F8-0CFAB6B6981D}" type="slidenum">
              <a:rPr lang="en-US" smtClean="0"/>
              <a:pPr/>
              <a:t>32</a:t>
            </a:fld>
            <a:endParaRPr lang="en-US" dirty="0"/>
          </a:p>
        </p:txBody>
      </p:sp>
      <p:sp>
        <p:nvSpPr>
          <p:cNvPr id="10" name="Title 1">
            <a:extLst>
              <a:ext uri="{FF2B5EF4-FFF2-40B4-BE49-F238E27FC236}">
                <a16:creationId xmlns:a16="http://schemas.microsoft.com/office/drawing/2014/main" id="{569270B1-90A8-AE45-9EFB-1C4E337E29A9}"/>
              </a:ext>
            </a:extLst>
          </p:cNvPr>
          <p:cNvSpPr>
            <a:spLocks noGrp="1"/>
          </p:cNvSpPr>
          <p:nvPr>
            <p:ph type="title"/>
          </p:nvPr>
        </p:nvSpPr>
        <p:spPr>
          <a:xfrm>
            <a:off x="366963" y="257434"/>
            <a:ext cx="8410073" cy="753467"/>
          </a:xfrm>
        </p:spPr>
        <p:txBody>
          <a:bodyPr>
            <a:noAutofit/>
          </a:bodyPr>
          <a:lstStyle/>
          <a:p>
            <a:r>
              <a:rPr lang="en-US" sz="4100" dirty="0"/>
              <a:t>Key Results – BitAlign (S2S Alignment)</a:t>
            </a:r>
          </a:p>
        </p:txBody>
      </p:sp>
      <p:sp>
        <p:nvSpPr>
          <p:cNvPr id="2" name="Rectangle 1">
            <a:extLst>
              <a:ext uri="{FF2B5EF4-FFF2-40B4-BE49-F238E27FC236}">
                <a16:creationId xmlns:a16="http://schemas.microsoft.com/office/drawing/2014/main" id="{2324CF78-6305-6C4E-A7D8-2AB75CC6E033}"/>
              </a:ext>
            </a:extLst>
          </p:cNvPr>
          <p:cNvSpPr/>
          <p:nvPr/>
        </p:nvSpPr>
        <p:spPr>
          <a:xfrm>
            <a:off x="366963" y="1118476"/>
            <a:ext cx="8410073" cy="4974888"/>
          </a:xfrm>
          <a:prstGeom prst="rect">
            <a:avLst/>
          </a:prstGeom>
        </p:spPr>
        <p:txBody>
          <a:bodyPr wrap="square">
            <a:spAutoFit/>
          </a:bodyPr>
          <a:lstStyle/>
          <a:p>
            <a:pPr marL="357188" indent="-357188">
              <a:lnSpc>
                <a:spcPct val="120000"/>
              </a:lnSpc>
              <a:spcBef>
                <a:spcPts val="600"/>
              </a:spcBef>
              <a:buClr>
                <a:srgbClr val="0070C0"/>
              </a:buClr>
              <a:buFont typeface="Wingdings" pitchFamily="2" charset="2"/>
              <a:buChar char="q"/>
            </a:pPr>
            <a:r>
              <a:rPr lang="en-US" sz="2400" dirty="0">
                <a:latin typeface="Corbel" panose="020B0503020204020204" pitchFamily="34" charset="0"/>
              </a:rPr>
              <a:t>BitAlign can also be used for sequence-to-sequence alignment</a:t>
            </a:r>
          </a:p>
          <a:p>
            <a:pPr marL="714375" lvl="1" indent="-268288">
              <a:lnSpc>
                <a:spcPct val="120000"/>
              </a:lnSpc>
              <a:spcBef>
                <a:spcPts val="600"/>
              </a:spcBef>
              <a:buClr>
                <a:srgbClr val="0070C0"/>
              </a:buClr>
              <a:buFont typeface="Courier New" panose="02070309020205020404" pitchFamily="49" charset="0"/>
              <a:buChar char="o"/>
            </a:pPr>
            <a:r>
              <a:rPr lang="en-US" sz="2400" dirty="0">
                <a:latin typeface="Corbel" panose="020B0503020204020204" pitchFamily="34" charset="0"/>
              </a:rPr>
              <a:t>The cost of more functionality: </a:t>
            </a:r>
            <a:r>
              <a:rPr lang="en-US" sz="2400" dirty="0">
                <a:solidFill>
                  <a:srgbClr val="C00000"/>
                </a:solidFill>
                <a:latin typeface="Corbel" panose="020B0503020204020204" pitchFamily="34" charset="0"/>
              </a:rPr>
              <a:t>extra hop queue registers </a:t>
            </a:r>
          </a:p>
          <a:p>
            <a:pPr marL="714375" lvl="1" indent="-268288">
              <a:lnSpc>
                <a:spcPct val="120000"/>
              </a:lnSpc>
              <a:spcBef>
                <a:spcPts val="600"/>
              </a:spcBef>
              <a:buClr>
                <a:srgbClr val="0070C0"/>
              </a:buClr>
              <a:buFont typeface="Courier New" panose="02070309020205020404" pitchFamily="49" charset="0"/>
              <a:buChar char="o"/>
            </a:pPr>
            <a:r>
              <a:rPr lang="en-US" sz="2400" dirty="0">
                <a:solidFill>
                  <a:srgbClr val="00B050"/>
                </a:solidFill>
                <a:latin typeface="Corbel" panose="020B0503020204020204" pitchFamily="34" charset="0"/>
              </a:rPr>
              <a:t>We do </a:t>
            </a:r>
            <a:r>
              <a:rPr lang="en-US" sz="2400" i="1" dirty="0">
                <a:solidFill>
                  <a:srgbClr val="00B050"/>
                </a:solidFill>
                <a:latin typeface="Corbel" panose="020B0503020204020204" pitchFamily="34" charset="0"/>
              </a:rPr>
              <a:t>not </a:t>
            </a:r>
            <a:r>
              <a:rPr lang="en-US" sz="2400" dirty="0">
                <a:solidFill>
                  <a:srgbClr val="00B050"/>
                </a:solidFill>
                <a:latin typeface="Corbel" panose="020B0503020204020204" pitchFamily="34" charset="0"/>
              </a:rPr>
              <a:t>sacrifice any performance </a:t>
            </a:r>
          </a:p>
          <a:p>
            <a:pPr marL="357188" indent="-357188">
              <a:lnSpc>
                <a:spcPct val="120000"/>
              </a:lnSpc>
              <a:spcBef>
                <a:spcPts val="1800"/>
              </a:spcBef>
              <a:buClr>
                <a:srgbClr val="0070C0"/>
              </a:buClr>
              <a:buFont typeface="Wingdings" pitchFamily="2" charset="2"/>
              <a:buChar char="q"/>
            </a:pPr>
            <a:r>
              <a:rPr lang="en-US" sz="2400" b="1" dirty="0">
                <a:solidFill>
                  <a:srgbClr val="FE6200"/>
                </a:solidFill>
                <a:latin typeface="Corbel" panose="020B0503020204020204" pitchFamily="34" charset="0"/>
              </a:rPr>
              <a:t>For long reads (over GACT of Darwin and GenASM): </a:t>
            </a:r>
          </a:p>
          <a:p>
            <a:pPr marL="714375" lvl="1" indent="-268288">
              <a:lnSpc>
                <a:spcPct val="120000"/>
              </a:lnSpc>
              <a:spcBef>
                <a:spcPts val="600"/>
              </a:spcBef>
              <a:buClr>
                <a:srgbClr val="0070C0"/>
              </a:buClr>
              <a:buFont typeface="Courier New" panose="02070309020205020404" pitchFamily="49" charset="0"/>
              <a:buChar char="o"/>
            </a:pPr>
            <a:r>
              <a:rPr lang="en-US" sz="2400" b="1" dirty="0">
                <a:latin typeface="Calibri" panose="020F0502020204030204" pitchFamily="34" charset="0"/>
                <a:cs typeface="Calibri" panose="020F0502020204030204" pitchFamily="34" charset="0"/>
              </a:rPr>
              <a:t>4.8× and 1.2× </a:t>
            </a:r>
            <a:r>
              <a:rPr lang="en-US" sz="2400" dirty="0">
                <a:latin typeface="Corbel" panose="020B0503020204020204" pitchFamily="34" charset="0"/>
              </a:rPr>
              <a:t>throughput improvement, </a:t>
            </a:r>
          </a:p>
          <a:p>
            <a:pPr marL="714375" lvl="1" indent="-268288">
              <a:lnSpc>
                <a:spcPct val="120000"/>
              </a:lnSpc>
              <a:spcBef>
                <a:spcPts val="600"/>
              </a:spcBef>
              <a:buClr>
                <a:srgbClr val="0070C0"/>
              </a:buClr>
              <a:buFont typeface="Courier New" panose="02070309020205020404" pitchFamily="49" charset="0"/>
              <a:buChar char="o"/>
            </a:pPr>
            <a:r>
              <a:rPr lang="en-US" sz="2400" b="1" dirty="0">
                <a:latin typeface="Calibri" panose="020F0502020204030204" pitchFamily="34" charset="0"/>
                <a:cs typeface="Calibri" panose="020F0502020204030204" pitchFamily="34" charset="0"/>
              </a:rPr>
              <a:t>2.7× and 7.5× </a:t>
            </a:r>
            <a:r>
              <a:rPr lang="en-US" sz="2400" dirty="0">
                <a:latin typeface="Corbel" panose="020B0503020204020204" pitchFamily="34" charset="0"/>
              </a:rPr>
              <a:t>higher power consumption, and </a:t>
            </a:r>
          </a:p>
          <a:p>
            <a:pPr marL="714375" lvl="1" indent="-268288">
              <a:lnSpc>
                <a:spcPct val="120000"/>
              </a:lnSpc>
              <a:spcBef>
                <a:spcPts val="600"/>
              </a:spcBef>
              <a:buClr>
                <a:srgbClr val="0070C0"/>
              </a:buClr>
              <a:buFont typeface="Courier New" panose="02070309020205020404" pitchFamily="49" charset="0"/>
              <a:buChar char="o"/>
            </a:pPr>
            <a:r>
              <a:rPr lang="en-US" sz="2400" b="1" dirty="0">
                <a:latin typeface="Calibri" panose="020F0502020204030204" pitchFamily="34" charset="0"/>
                <a:cs typeface="Calibri" panose="020F0502020204030204" pitchFamily="34" charset="0"/>
              </a:rPr>
              <a:t>1.5× and 2.6× </a:t>
            </a:r>
            <a:r>
              <a:rPr lang="en-US" sz="2400" dirty="0">
                <a:latin typeface="Corbel" panose="020B0503020204020204" pitchFamily="34" charset="0"/>
              </a:rPr>
              <a:t>higher area overhead</a:t>
            </a:r>
          </a:p>
          <a:p>
            <a:pPr marL="357188" indent="-357188">
              <a:lnSpc>
                <a:spcPct val="120000"/>
              </a:lnSpc>
              <a:spcBef>
                <a:spcPts val="1800"/>
              </a:spcBef>
              <a:buClr>
                <a:srgbClr val="0070C0"/>
              </a:buClr>
              <a:buFont typeface="Wingdings" pitchFamily="2" charset="2"/>
              <a:buChar char="q"/>
            </a:pPr>
            <a:r>
              <a:rPr lang="en-US" sz="2400" b="1" dirty="0">
                <a:solidFill>
                  <a:srgbClr val="FE6200"/>
                </a:solidFill>
                <a:latin typeface="Corbel" panose="020B0503020204020204" pitchFamily="34" charset="0"/>
              </a:rPr>
              <a:t>For short reads (over </a:t>
            </a:r>
            <a:r>
              <a:rPr lang="en-US" sz="2400" b="1" dirty="0" err="1">
                <a:solidFill>
                  <a:srgbClr val="FE6200"/>
                </a:solidFill>
                <a:latin typeface="Corbel" panose="020B0503020204020204" pitchFamily="34" charset="0"/>
              </a:rPr>
              <a:t>SillaX</a:t>
            </a:r>
            <a:r>
              <a:rPr lang="en-US" sz="2400" b="1" dirty="0">
                <a:solidFill>
                  <a:srgbClr val="FE6200"/>
                </a:solidFill>
                <a:latin typeface="Corbel" panose="020B0503020204020204" pitchFamily="34" charset="0"/>
              </a:rPr>
              <a:t> of </a:t>
            </a:r>
            <a:r>
              <a:rPr lang="en-US" sz="2400" b="1" dirty="0" err="1">
                <a:solidFill>
                  <a:srgbClr val="FE6200"/>
                </a:solidFill>
                <a:latin typeface="Corbel" panose="020B0503020204020204" pitchFamily="34" charset="0"/>
              </a:rPr>
              <a:t>GenAx</a:t>
            </a:r>
            <a:r>
              <a:rPr lang="en-US" sz="2400" b="1" dirty="0">
                <a:solidFill>
                  <a:srgbClr val="FE6200"/>
                </a:solidFill>
                <a:latin typeface="Corbel" panose="020B0503020204020204" pitchFamily="34" charset="0"/>
              </a:rPr>
              <a:t> and GenASM):</a:t>
            </a:r>
          </a:p>
          <a:p>
            <a:pPr marL="714375" lvl="1" indent="-268288">
              <a:lnSpc>
                <a:spcPct val="120000"/>
              </a:lnSpc>
              <a:spcBef>
                <a:spcPts val="600"/>
              </a:spcBef>
              <a:buClr>
                <a:srgbClr val="0070C0"/>
              </a:buClr>
              <a:buFont typeface="Courier New" panose="02070309020205020404" pitchFamily="49" charset="0"/>
              <a:buChar char="o"/>
            </a:pPr>
            <a:r>
              <a:rPr lang="en-US" sz="2400" b="1" dirty="0">
                <a:latin typeface="Calibri" panose="020F0502020204030204" pitchFamily="34" charset="0"/>
                <a:cs typeface="Calibri" panose="020F0502020204030204" pitchFamily="34" charset="0"/>
              </a:rPr>
              <a:t>2.4× and 1.3× </a:t>
            </a:r>
            <a:r>
              <a:rPr lang="en-US" sz="2400" dirty="0">
                <a:latin typeface="Corbel" panose="020B0503020204020204" pitchFamily="34" charset="0"/>
              </a:rPr>
              <a:t>throughput improvement</a:t>
            </a:r>
          </a:p>
        </p:txBody>
      </p:sp>
    </p:spTree>
    <p:extLst>
      <p:ext uri="{BB962C8B-B14F-4D97-AF65-F5344CB8AC3E}">
        <p14:creationId xmlns:p14="http://schemas.microsoft.com/office/powerpoint/2010/main" val="427150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7BBF8-6AF2-F249-B436-7CD1A96C8633}"/>
              </a:ext>
            </a:extLst>
          </p:cNvPr>
          <p:cNvSpPr>
            <a:spLocks noGrp="1"/>
          </p:cNvSpPr>
          <p:nvPr>
            <p:ph type="title"/>
          </p:nvPr>
        </p:nvSpPr>
        <p:spPr>
          <a:xfrm>
            <a:off x="366963" y="257434"/>
            <a:ext cx="8410073" cy="753467"/>
          </a:xfrm>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F1FB64B0-8854-B748-BCA8-08C018F14BE0}"/>
              </a:ext>
            </a:extLst>
          </p:cNvPr>
          <p:cNvSpPr>
            <a:spLocks noGrp="1"/>
          </p:cNvSpPr>
          <p:nvPr>
            <p:ph idx="1"/>
          </p:nvPr>
        </p:nvSpPr>
        <p:spPr/>
        <p:txBody>
          <a:bodyPr>
            <a:noAutofit/>
          </a:bodyPr>
          <a:lstStyle/>
          <a:p>
            <a:pPr marL="536575" indent="-357188">
              <a:buClr>
                <a:schemeClr val="bg1">
                  <a:lumMod val="75000"/>
                </a:schemeClr>
              </a:buClr>
            </a:pPr>
            <a:r>
              <a:rPr lang="en-US" sz="2700" b="1" dirty="0">
                <a:solidFill>
                  <a:schemeClr val="bg1">
                    <a:lumMod val="75000"/>
                  </a:schemeClr>
                </a:solidFill>
              </a:rPr>
              <a:t>Introduction</a:t>
            </a:r>
          </a:p>
          <a:p>
            <a:pPr marL="536575" indent="-357188">
              <a:buClr>
                <a:schemeClr val="bg1">
                  <a:lumMod val="75000"/>
                </a:schemeClr>
              </a:buClr>
            </a:pPr>
            <a:r>
              <a:rPr lang="en-US" sz="2700" b="1" dirty="0">
                <a:solidFill>
                  <a:schemeClr val="bg1">
                    <a:lumMod val="75000"/>
                  </a:schemeClr>
                </a:solidFill>
              </a:rPr>
              <a:t>Background</a:t>
            </a:r>
          </a:p>
          <a:p>
            <a:pPr marL="889000" lvl="1" indent="-261938">
              <a:buClr>
                <a:schemeClr val="bg1">
                  <a:lumMod val="75000"/>
                </a:schemeClr>
              </a:buClr>
            </a:pPr>
            <a:r>
              <a:rPr lang="en-US" sz="2700" b="1" dirty="0">
                <a:solidFill>
                  <a:schemeClr val="bg1">
                    <a:lumMod val="75000"/>
                  </a:schemeClr>
                </a:solidFill>
              </a:rPr>
              <a:t>Genome Graphs</a:t>
            </a:r>
          </a:p>
          <a:p>
            <a:pPr marL="889000" lvl="1" indent="-261938">
              <a:buClr>
                <a:schemeClr val="bg1">
                  <a:lumMod val="75000"/>
                </a:schemeClr>
              </a:buClr>
            </a:pPr>
            <a:r>
              <a:rPr lang="en-US" sz="2700" b="1" dirty="0">
                <a:solidFill>
                  <a:schemeClr val="bg1">
                    <a:lumMod val="75000"/>
                  </a:schemeClr>
                </a:solidFill>
              </a:rPr>
              <a:t>Sequence-to-Graph Mapping</a:t>
            </a:r>
          </a:p>
          <a:p>
            <a:pPr marL="536575" indent="-357188">
              <a:buClr>
                <a:schemeClr val="bg1">
                  <a:lumMod val="75000"/>
                </a:schemeClr>
              </a:buClr>
            </a:pPr>
            <a:r>
              <a:rPr lang="en-US" sz="2700" b="1" dirty="0">
                <a:solidFill>
                  <a:schemeClr val="bg1">
                    <a:lumMod val="75000"/>
                  </a:schemeClr>
                </a:solidFill>
              </a:rPr>
              <a:t>SeGraM: Universal Genomic Mapping Accelerator</a:t>
            </a:r>
          </a:p>
          <a:p>
            <a:pPr marL="889000" lvl="1" indent="-261938">
              <a:buClr>
                <a:schemeClr val="bg1">
                  <a:lumMod val="75000"/>
                </a:schemeClr>
              </a:buClr>
            </a:pPr>
            <a:r>
              <a:rPr lang="en-US" sz="2700" b="1" dirty="0">
                <a:solidFill>
                  <a:schemeClr val="bg1">
                    <a:lumMod val="75000"/>
                  </a:schemeClr>
                </a:solidFill>
              </a:rPr>
              <a:t>High-Level Overview</a:t>
            </a:r>
          </a:p>
          <a:p>
            <a:pPr marL="889000" lvl="1" indent="-261938">
              <a:buClr>
                <a:schemeClr val="bg1">
                  <a:lumMod val="75000"/>
                </a:schemeClr>
              </a:buClr>
            </a:pPr>
            <a:r>
              <a:rPr lang="en-US" sz="2700" b="1" dirty="0">
                <a:solidFill>
                  <a:schemeClr val="bg1">
                    <a:lumMod val="75000"/>
                  </a:schemeClr>
                </a:solidFill>
              </a:rPr>
              <a:t>MinSeed</a:t>
            </a:r>
          </a:p>
          <a:p>
            <a:pPr marL="889000" lvl="1" indent="-261938">
              <a:buClr>
                <a:schemeClr val="bg1">
                  <a:lumMod val="75000"/>
                </a:schemeClr>
              </a:buClr>
            </a:pPr>
            <a:r>
              <a:rPr lang="en-US" sz="2700" b="1" dirty="0">
                <a:solidFill>
                  <a:schemeClr val="bg1">
                    <a:lumMod val="75000"/>
                  </a:schemeClr>
                </a:solidFill>
              </a:rPr>
              <a:t>BitAlign</a:t>
            </a:r>
          </a:p>
          <a:p>
            <a:pPr marL="889000" lvl="1" indent="-261938">
              <a:buClr>
                <a:schemeClr val="bg1">
                  <a:lumMod val="75000"/>
                </a:schemeClr>
              </a:buClr>
            </a:pPr>
            <a:r>
              <a:rPr lang="en-US" sz="2700" b="1" dirty="0">
                <a:solidFill>
                  <a:schemeClr val="bg1">
                    <a:lumMod val="75000"/>
                  </a:schemeClr>
                </a:solidFill>
              </a:rPr>
              <a:t>Use Cases</a:t>
            </a:r>
          </a:p>
          <a:p>
            <a:pPr marL="536575" indent="-357188">
              <a:buClr>
                <a:schemeClr val="bg1">
                  <a:lumMod val="75000"/>
                </a:schemeClr>
              </a:buClr>
            </a:pPr>
            <a:r>
              <a:rPr lang="en-US" sz="2700" b="1" dirty="0">
                <a:solidFill>
                  <a:schemeClr val="bg1">
                    <a:lumMod val="75000"/>
                  </a:schemeClr>
                </a:solidFill>
              </a:rPr>
              <a:t>Evaluation</a:t>
            </a:r>
          </a:p>
          <a:p>
            <a:pPr marL="536575" indent="-357188"/>
            <a:r>
              <a:rPr lang="en-US" sz="2700" b="1" dirty="0">
                <a:solidFill>
                  <a:srgbClr val="0070C0"/>
                </a:solidFill>
              </a:rPr>
              <a:t>Conclusion</a:t>
            </a:r>
          </a:p>
        </p:txBody>
      </p:sp>
      <p:sp>
        <p:nvSpPr>
          <p:cNvPr id="5" name="Slide Number Placeholder 4">
            <a:extLst>
              <a:ext uri="{FF2B5EF4-FFF2-40B4-BE49-F238E27FC236}">
                <a16:creationId xmlns:a16="http://schemas.microsoft.com/office/drawing/2014/main" id="{70573C91-78D5-8E42-A3C9-6E128966C517}"/>
              </a:ext>
            </a:extLst>
          </p:cNvPr>
          <p:cNvSpPr>
            <a:spLocks noGrp="1"/>
          </p:cNvSpPr>
          <p:nvPr>
            <p:ph type="sldNum" sz="quarter" idx="10"/>
          </p:nvPr>
        </p:nvSpPr>
        <p:spPr/>
        <p:txBody>
          <a:bodyPr/>
          <a:lstStyle/>
          <a:p>
            <a:fld id="{BE67019E-6B59-9444-A8F8-0CFAB6B6981D}" type="slidenum">
              <a:rPr lang="en-US" smtClean="0"/>
              <a:pPr/>
              <a:t>33</a:t>
            </a:fld>
            <a:endParaRPr lang="en-US" dirty="0"/>
          </a:p>
        </p:txBody>
      </p:sp>
    </p:spTree>
    <p:extLst>
      <p:ext uri="{BB962C8B-B14F-4D97-AF65-F5344CB8AC3E}">
        <p14:creationId xmlns:p14="http://schemas.microsoft.com/office/powerpoint/2010/main" val="2855601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5ECFC-059E-BD4D-BA5A-FFABF3616A27}"/>
              </a:ext>
            </a:extLst>
          </p:cNvPr>
          <p:cNvSpPr>
            <a:spLocks noGrp="1"/>
          </p:cNvSpPr>
          <p:nvPr>
            <p:ph type="title"/>
          </p:nvPr>
        </p:nvSpPr>
        <p:spPr/>
        <p:txBody>
          <a:bodyPr>
            <a:normAutofit fontScale="90000"/>
          </a:bodyPr>
          <a:lstStyle/>
          <a:p>
            <a:r>
              <a:rPr lang="en-US" dirty="0"/>
              <a:t>Additional Details in the Paper</a:t>
            </a:r>
          </a:p>
        </p:txBody>
      </p:sp>
      <p:sp>
        <p:nvSpPr>
          <p:cNvPr id="3" name="Content Placeholder 2">
            <a:extLst>
              <a:ext uri="{FF2B5EF4-FFF2-40B4-BE49-F238E27FC236}">
                <a16:creationId xmlns:a16="http://schemas.microsoft.com/office/drawing/2014/main" id="{8CDF7148-7833-1341-B69C-2C566B679BFD}"/>
              </a:ext>
            </a:extLst>
          </p:cNvPr>
          <p:cNvSpPr>
            <a:spLocks noGrp="1"/>
          </p:cNvSpPr>
          <p:nvPr>
            <p:ph idx="1"/>
          </p:nvPr>
        </p:nvSpPr>
        <p:spPr/>
        <p:txBody>
          <a:bodyPr>
            <a:noAutofit/>
          </a:bodyPr>
          <a:lstStyle/>
          <a:p>
            <a:pPr marL="549275" indent="-398463">
              <a:lnSpc>
                <a:spcPct val="120000"/>
              </a:lnSpc>
              <a:spcBef>
                <a:spcPts val="600"/>
              </a:spcBef>
              <a:spcAft>
                <a:spcPts val="600"/>
              </a:spcAft>
            </a:pPr>
            <a:r>
              <a:rPr lang="en-US" sz="2400" dirty="0"/>
              <a:t>Details of the </a:t>
            </a:r>
            <a:r>
              <a:rPr lang="en-US" sz="2400" b="1" dirty="0">
                <a:solidFill>
                  <a:srgbClr val="0070C0"/>
                </a:solidFill>
              </a:rPr>
              <a:t>pre-processing steps of SeGraM</a:t>
            </a:r>
          </a:p>
          <a:p>
            <a:pPr marL="549275" indent="-398463">
              <a:lnSpc>
                <a:spcPct val="120000"/>
              </a:lnSpc>
              <a:spcBef>
                <a:spcPts val="600"/>
              </a:spcBef>
              <a:spcAft>
                <a:spcPts val="600"/>
              </a:spcAft>
            </a:pPr>
            <a:r>
              <a:rPr lang="en-US" sz="2400" dirty="0"/>
              <a:t>Details of the </a:t>
            </a:r>
            <a:r>
              <a:rPr lang="en-US" sz="2400" b="1" dirty="0">
                <a:solidFill>
                  <a:srgbClr val="0070C0"/>
                </a:solidFill>
              </a:rPr>
              <a:t>MinSeed and BitAlign algorithms</a:t>
            </a:r>
          </a:p>
          <a:p>
            <a:pPr marL="549275" indent="-398463">
              <a:lnSpc>
                <a:spcPct val="120000"/>
              </a:lnSpc>
              <a:spcBef>
                <a:spcPts val="600"/>
              </a:spcBef>
              <a:spcAft>
                <a:spcPts val="600"/>
              </a:spcAft>
            </a:pPr>
            <a:r>
              <a:rPr lang="en-US" sz="2400" dirty="0"/>
              <a:t>Details of the </a:t>
            </a:r>
            <a:r>
              <a:rPr lang="en-US" sz="2400" b="1" dirty="0">
                <a:solidFill>
                  <a:srgbClr val="0070C0"/>
                </a:solidFill>
              </a:rPr>
              <a:t>MinSeed and BitAlign hardware designs</a:t>
            </a:r>
          </a:p>
          <a:p>
            <a:pPr marL="549275" indent="-398463">
              <a:lnSpc>
                <a:spcPct val="120000"/>
              </a:lnSpc>
              <a:spcBef>
                <a:spcPts val="600"/>
              </a:spcBef>
              <a:spcAft>
                <a:spcPts val="600"/>
              </a:spcAft>
            </a:pPr>
            <a:r>
              <a:rPr lang="en-US" sz="2400" b="1" dirty="0">
                <a:solidFill>
                  <a:srgbClr val="0070C0"/>
                </a:solidFill>
              </a:rPr>
              <a:t>Bottleneck analysis </a:t>
            </a:r>
            <a:r>
              <a:rPr lang="en-US" sz="2400" dirty="0"/>
              <a:t>of the existing tools</a:t>
            </a:r>
          </a:p>
          <a:p>
            <a:pPr marL="549275" indent="-398463">
              <a:lnSpc>
                <a:spcPct val="120000"/>
              </a:lnSpc>
              <a:spcBef>
                <a:spcPts val="600"/>
              </a:spcBef>
              <a:spcAft>
                <a:spcPts val="600"/>
              </a:spcAft>
            </a:pPr>
            <a:r>
              <a:rPr lang="en-US" sz="2400" b="1" dirty="0">
                <a:solidFill>
                  <a:srgbClr val="0070C0"/>
                </a:solidFill>
              </a:rPr>
              <a:t>Evaluation methodology details                                                   </a:t>
            </a:r>
            <a:r>
              <a:rPr lang="en-US" sz="2400" dirty="0"/>
              <a:t>(datasets, baselines, performance model)</a:t>
            </a:r>
          </a:p>
          <a:p>
            <a:pPr marL="549275" indent="-398463">
              <a:lnSpc>
                <a:spcPct val="120000"/>
              </a:lnSpc>
              <a:spcBef>
                <a:spcPts val="600"/>
              </a:spcBef>
              <a:spcAft>
                <a:spcPts val="600"/>
              </a:spcAft>
            </a:pPr>
            <a:r>
              <a:rPr lang="en-US" sz="2400" b="1" dirty="0">
                <a:solidFill>
                  <a:srgbClr val="0070C0"/>
                </a:solidFill>
              </a:rPr>
              <a:t>Additional results </a:t>
            </a:r>
            <a:r>
              <a:rPr lang="en-US" sz="2400" dirty="0"/>
              <a:t>for the three evaluated use cases</a:t>
            </a:r>
          </a:p>
          <a:p>
            <a:pPr marL="549275" indent="-398463">
              <a:lnSpc>
                <a:spcPct val="120000"/>
              </a:lnSpc>
              <a:spcBef>
                <a:spcPts val="600"/>
              </a:spcBef>
              <a:spcAft>
                <a:spcPts val="600"/>
              </a:spcAft>
            </a:pPr>
            <a:r>
              <a:rPr lang="en-US" sz="2400" b="1" dirty="0">
                <a:solidFill>
                  <a:srgbClr val="0070C0"/>
                </a:solidFill>
              </a:rPr>
              <a:t>Sources of improvements in SeGraM                           </a:t>
            </a:r>
          </a:p>
          <a:p>
            <a:pPr marL="549275" indent="-398463">
              <a:lnSpc>
                <a:spcPct val="120000"/>
              </a:lnSpc>
              <a:spcBef>
                <a:spcPts val="600"/>
              </a:spcBef>
              <a:spcAft>
                <a:spcPts val="600"/>
              </a:spcAft>
            </a:pPr>
            <a:r>
              <a:rPr lang="en-US" sz="2400" b="1" dirty="0">
                <a:solidFill>
                  <a:srgbClr val="0070C0"/>
                </a:solidFill>
              </a:rPr>
              <a:t>Comparison of GenASM and SeGraM</a:t>
            </a:r>
          </a:p>
          <a:p>
            <a:pPr marL="549275" indent="-398463">
              <a:lnSpc>
                <a:spcPct val="120000"/>
              </a:lnSpc>
              <a:spcBef>
                <a:spcPts val="600"/>
              </a:spcBef>
              <a:spcAft>
                <a:spcPts val="600"/>
              </a:spcAft>
            </a:pPr>
            <a:endParaRPr lang="en-US" sz="2400" dirty="0"/>
          </a:p>
        </p:txBody>
      </p:sp>
      <p:sp>
        <p:nvSpPr>
          <p:cNvPr id="4" name="Slide Number Placeholder 3">
            <a:extLst>
              <a:ext uri="{FF2B5EF4-FFF2-40B4-BE49-F238E27FC236}">
                <a16:creationId xmlns:a16="http://schemas.microsoft.com/office/drawing/2014/main" id="{BACEBAC6-C6CC-8447-8BB5-38EE6E653D8A}"/>
              </a:ext>
            </a:extLst>
          </p:cNvPr>
          <p:cNvSpPr>
            <a:spLocks noGrp="1"/>
          </p:cNvSpPr>
          <p:nvPr>
            <p:ph type="sldNum" sz="quarter" idx="10"/>
          </p:nvPr>
        </p:nvSpPr>
        <p:spPr/>
        <p:txBody>
          <a:bodyPr/>
          <a:lstStyle/>
          <a:p>
            <a:fld id="{BE67019E-6B59-9444-A8F8-0CFAB6B6981D}" type="slidenum">
              <a:rPr lang="en-US" smtClean="0"/>
              <a:pPr/>
              <a:t>34</a:t>
            </a:fld>
            <a:endParaRPr lang="en-US" dirty="0"/>
          </a:p>
        </p:txBody>
      </p:sp>
    </p:spTree>
    <p:extLst>
      <p:ext uri="{BB962C8B-B14F-4D97-AF65-F5344CB8AC3E}">
        <p14:creationId xmlns:p14="http://schemas.microsoft.com/office/powerpoint/2010/main" val="1799004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C8C3D-B7CC-5341-AF65-C1B6B49BF658}"/>
              </a:ext>
            </a:extLst>
          </p:cNvPr>
          <p:cNvSpPr>
            <a:spLocks noGrp="1"/>
          </p:cNvSpPr>
          <p:nvPr>
            <p:ph type="title"/>
          </p:nvPr>
        </p:nvSpPr>
        <p:spPr>
          <a:xfrm>
            <a:off x="366963" y="257434"/>
            <a:ext cx="8410073" cy="753467"/>
          </a:xfrm>
        </p:spPr>
        <p:txBody>
          <a:bodyPr>
            <a:normAutofit fontScale="90000"/>
          </a:bodyPr>
          <a:lstStyle/>
          <a:p>
            <a:r>
              <a:rPr lang="en-US" dirty="0"/>
              <a:t>Conclusion</a:t>
            </a:r>
          </a:p>
        </p:txBody>
      </p:sp>
      <p:sp>
        <p:nvSpPr>
          <p:cNvPr id="3" name="Content Placeholder 2">
            <a:extLst>
              <a:ext uri="{FF2B5EF4-FFF2-40B4-BE49-F238E27FC236}">
                <a16:creationId xmlns:a16="http://schemas.microsoft.com/office/drawing/2014/main" id="{83F9428F-C0C0-6A44-BBF7-1EF5C83C5A47}"/>
              </a:ext>
            </a:extLst>
          </p:cNvPr>
          <p:cNvSpPr>
            <a:spLocks noGrp="1"/>
          </p:cNvSpPr>
          <p:nvPr>
            <p:ph idx="1"/>
          </p:nvPr>
        </p:nvSpPr>
        <p:spPr>
          <a:xfrm>
            <a:off x="366963" y="1084539"/>
            <a:ext cx="8559323" cy="5275384"/>
          </a:xfrm>
        </p:spPr>
        <p:txBody>
          <a:bodyPr>
            <a:normAutofit/>
          </a:bodyPr>
          <a:lstStyle/>
          <a:p>
            <a:pPr>
              <a:lnSpc>
                <a:spcPct val="110000"/>
              </a:lnSpc>
              <a:spcBef>
                <a:spcPts val="600"/>
              </a:spcBef>
              <a:spcAft>
                <a:spcPts val="0"/>
              </a:spcAft>
            </a:pPr>
            <a:r>
              <a:rPr lang="en-US" sz="2200" b="1" dirty="0">
                <a:solidFill>
                  <a:srgbClr val="FE6200"/>
                </a:solidFill>
              </a:rPr>
              <a:t>SeGraM:</a:t>
            </a:r>
            <a:r>
              <a:rPr lang="en-US" sz="2200" i="1" dirty="0">
                <a:solidFill>
                  <a:schemeClr val="tx1"/>
                </a:solidFill>
              </a:rPr>
              <a:t> First universal algorithm/hardware co-designed genomic mapping accelerator that supports:</a:t>
            </a:r>
          </a:p>
          <a:p>
            <a:pPr marL="935038" lvl="2" indent="-217488">
              <a:lnSpc>
                <a:spcPct val="110000"/>
              </a:lnSpc>
              <a:spcBef>
                <a:spcPts val="0"/>
              </a:spcBef>
              <a:spcAft>
                <a:spcPts val="0"/>
              </a:spcAft>
              <a:buClr>
                <a:srgbClr val="FE6200"/>
              </a:buClr>
            </a:pPr>
            <a:r>
              <a:rPr lang="en-US" sz="2200" dirty="0">
                <a:solidFill>
                  <a:schemeClr val="tx1"/>
                </a:solidFill>
              </a:rPr>
              <a:t>Sequence-to-graph (S2G) </a:t>
            </a:r>
            <a:r>
              <a:rPr lang="en-US" sz="2200" i="1" dirty="0">
                <a:solidFill>
                  <a:schemeClr val="tx1"/>
                </a:solidFill>
              </a:rPr>
              <a:t>&amp;</a:t>
            </a:r>
            <a:r>
              <a:rPr lang="en-US" sz="2200" dirty="0">
                <a:solidFill>
                  <a:schemeClr val="tx1"/>
                </a:solidFill>
              </a:rPr>
              <a:t> sequence-to-sequence (S2S) mapping</a:t>
            </a:r>
          </a:p>
          <a:p>
            <a:pPr marL="935038" lvl="2" indent="-217488">
              <a:lnSpc>
                <a:spcPct val="110000"/>
              </a:lnSpc>
              <a:spcBef>
                <a:spcPts val="0"/>
              </a:spcBef>
              <a:spcAft>
                <a:spcPts val="0"/>
              </a:spcAft>
              <a:buClr>
                <a:srgbClr val="FE6200"/>
              </a:buClr>
            </a:pPr>
            <a:r>
              <a:rPr lang="en-US" sz="2200" dirty="0">
                <a:solidFill>
                  <a:schemeClr val="tx1"/>
                </a:solidFill>
              </a:rPr>
              <a:t>Short &amp; long reads</a:t>
            </a:r>
          </a:p>
          <a:p>
            <a:pPr lvl="1" indent="-215900">
              <a:lnSpc>
                <a:spcPct val="110000"/>
              </a:lnSpc>
              <a:spcBef>
                <a:spcPts val="600"/>
              </a:spcBef>
              <a:spcAft>
                <a:spcPts val="0"/>
              </a:spcAft>
              <a:buClr>
                <a:srgbClr val="7030A0"/>
              </a:buClr>
            </a:pPr>
            <a:r>
              <a:rPr lang="en-US" sz="2200" b="1" dirty="0" err="1">
                <a:solidFill>
                  <a:srgbClr val="7030A0"/>
                </a:solidFill>
              </a:rPr>
              <a:t>MinSeed</a:t>
            </a:r>
            <a:r>
              <a:rPr lang="en-US" sz="2200" b="1" dirty="0">
                <a:solidFill>
                  <a:srgbClr val="7030A0"/>
                </a:solidFill>
              </a:rPr>
              <a:t>: </a:t>
            </a:r>
            <a:r>
              <a:rPr lang="en-US" sz="2200" i="1" dirty="0">
                <a:solidFill>
                  <a:schemeClr val="tx1"/>
                </a:solidFill>
              </a:rPr>
              <a:t>First minimizer-based seeding accelerator</a:t>
            </a:r>
          </a:p>
          <a:p>
            <a:pPr lvl="1" indent="-215900">
              <a:lnSpc>
                <a:spcPct val="110000"/>
              </a:lnSpc>
              <a:spcBef>
                <a:spcPts val="600"/>
              </a:spcBef>
              <a:spcAft>
                <a:spcPts val="0"/>
              </a:spcAft>
              <a:buClr>
                <a:srgbClr val="00B050"/>
              </a:buClr>
            </a:pPr>
            <a:r>
              <a:rPr lang="en-US" sz="2200" b="1" dirty="0">
                <a:solidFill>
                  <a:srgbClr val="00B050"/>
                </a:solidFill>
              </a:rPr>
              <a:t>BitAlign: </a:t>
            </a:r>
            <a:r>
              <a:rPr lang="en-US" sz="2200" i="1" dirty="0">
                <a:solidFill>
                  <a:schemeClr val="tx1"/>
                </a:solidFill>
              </a:rPr>
              <a:t>First (bitvector-based) S2G alignment accelerator</a:t>
            </a:r>
            <a:endParaRPr lang="en-US" sz="2200" b="1" dirty="0">
              <a:solidFill>
                <a:schemeClr val="tx1"/>
              </a:solidFill>
            </a:endParaRPr>
          </a:p>
          <a:p>
            <a:pPr>
              <a:lnSpc>
                <a:spcPct val="110000"/>
              </a:lnSpc>
              <a:spcAft>
                <a:spcPts val="0"/>
              </a:spcAft>
            </a:pPr>
            <a:r>
              <a:rPr lang="en-US" sz="2200" dirty="0">
                <a:solidFill>
                  <a:schemeClr val="tx1"/>
                </a:solidFill>
              </a:rPr>
              <a:t>SeGraM </a:t>
            </a:r>
            <a:r>
              <a:rPr lang="en-US" sz="2200" b="1" dirty="0">
                <a:solidFill>
                  <a:srgbClr val="C00000"/>
                </a:solidFill>
              </a:rPr>
              <a:t>supports</a:t>
            </a:r>
            <a:r>
              <a:rPr lang="en-US" sz="2200" dirty="0">
                <a:solidFill>
                  <a:schemeClr val="tx1"/>
                </a:solidFill>
              </a:rPr>
              <a:t> </a:t>
            </a:r>
            <a:r>
              <a:rPr lang="en-US" sz="2200" b="1" dirty="0">
                <a:solidFill>
                  <a:srgbClr val="C00000"/>
                </a:solidFill>
              </a:rPr>
              <a:t>multiple use cases:</a:t>
            </a:r>
          </a:p>
          <a:p>
            <a:pPr lvl="1">
              <a:lnSpc>
                <a:spcPct val="110000"/>
              </a:lnSpc>
              <a:spcBef>
                <a:spcPts val="600"/>
              </a:spcBef>
              <a:spcAft>
                <a:spcPts val="0"/>
              </a:spcAft>
            </a:pPr>
            <a:r>
              <a:rPr lang="en-US" sz="2200" dirty="0">
                <a:solidFill>
                  <a:schemeClr val="tx1"/>
                </a:solidFill>
              </a:rPr>
              <a:t>End-to-end S2G mapping</a:t>
            </a:r>
          </a:p>
          <a:p>
            <a:pPr lvl="1">
              <a:lnSpc>
                <a:spcPct val="110000"/>
              </a:lnSpc>
              <a:spcBef>
                <a:spcPts val="600"/>
              </a:spcBef>
              <a:spcAft>
                <a:spcPts val="0"/>
              </a:spcAft>
            </a:pPr>
            <a:r>
              <a:rPr lang="en-US" sz="2200" dirty="0">
                <a:solidFill>
                  <a:schemeClr val="tx1"/>
                </a:solidFill>
              </a:rPr>
              <a:t>S2G alignment</a:t>
            </a:r>
          </a:p>
          <a:p>
            <a:pPr lvl="1">
              <a:lnSpc>
                <a:spcPct val="110000"/>
              </a:lnSpc>
              <a:spcBef>
                <a:spcPts val="600"/>
              </a:spcBef>
              <a:spcAft>
                <a:spcPts val="0"/>
              </a:spcAft>
            </a:pPr>
            <a:r>
              <a:rPr lang="en-US" sz="2200" dirty="0">
                <a:solidFill>
                  <a:schemeClr val="tx1"/>
                </a:solidFill>
              </a:rPr>
              <a:t>S2S alignment</a:t>
            </a:r>
          </a:p>
          <a:p>
            <a:pPr lvl="1">
              <a:lnSpc>
                <a:spcPct val="110000"/>
              </a:lnSpc>
              <a:spcBef>
                <a:spcPts val="600"/>
              </a:spcBef>
              <a:spcAft>
                <a:spcPts val="0"/>
              </a:spcAft>
            </a:pPr>
            <a:r>
              <a:rPr lang="en-US" sz="2200" dirty="0">
                <a:solidFill>
                  <a:schemeClr val="tx1"/>
                </a:solidFill>
              </a:rPr>
              <a:t>Seeding</a:t>
            </a:r>
          </a:p>
          <a:p>
            <a:pPr>
              <a:lnSpc>
                <a:spcPct val="110000"/>
              </a:lnSpc>
              <a:spcAft>
                <a:spcPts val="0"/>
              </a:spcAft>
            </a:pPr>
            <a:r>
              <a:rPr lang="en-US" sz="2200" dirty="0">
                <a:solidFill>
                  <a:schemeClr val="tx1"/>
                </a:solidFill>
              </a:rPr>
              <a:t>SeGraM </a:t>
            </a:r>
            <a:r>
              <a:rPr lang="en-US" sz="2200" dirty="0">
                <a:solidFill>
                  <a:srgbClr val="0070C0"/>
                </a:solidFill>
              </a:rPr>
              <a:t>outperforms</a:t>
            </a:r>
            <a:r>
              <a:rPr lang="en-US" sz="2200" dirty="0">
                <a:solidFill>
                  <a:schemeClr val="tx1"/>
                </a:solidFill>
              </a:rPr>
              <a:t> </a:t>
            </a:r>
            <a:r>
              <a:rPr lang="en-US" sz="2200" dirty="0">
                <a:solidFill>
                  <a:srgbClr val="0070C0"/>
                </a:solidFill>
              </a:rPr>
              <a:t>state-of-the-art software &amp; hardware solutions</a:t>
            </a:r>
            <a:endParaRPr lang="en-US" sz="2200" dirty="0">
              <a:solidFill>
                <a:schemeClr val="tx1"/>
              </a:solidFill>
            </a:endParaRPr>
          </a:p>
        </p:txBody>
      </p:sp>
      <p:sp>
        <p:nvSpPr>
          <p:cNvPr id="4" name="Slide Number Placeholder 3">
            <a:extLst>
              <a:ext uri="{FF2B5EF4-FFF2-40B4-BE49-F238E27FC236}">
                <a16:creationId xmlns:a16="http://schemas.microsoft.com/office/drawing/2014/main" id="{DBC85339-0960-2D4F-9702-117C5339C907}"/>
              </a:ext>
            </a:extLst>
          </p:cNvPr>
          <p:cNvSpPr>
            <a:spLocks noGrp="1"/>
          </p:cNvSpPr>
          <p:nvPr>
            <p:ph type="sldNum" sz="quarter" idx="10"/>
          </p:nvPr>
        </p:nvSpPr>
        <p:spPr/>
        <p:txBody>
          <a:bodyPr/>
          <a:lstStyle/>
          <a:p>
            <a:fld id="{BE67019E-6B59-9444-A8F8-0CFAB6B6981D}" type="slidenum">
              <a:rPr lang="en-US" smtClean="0"/>
              <a:pPr/>
              <a:t>35</a:t>
            </a:fld>
            <a:endParaRPr lang="en-US" dirty="0"/>
          </a:p>
        </p:txBody>
      </p:sp>
    </p:spTree>
    <p:custDataLst>
      <p:tags r:id="rId1"/>
    </p:custDataLst>
    <p:extLst>
      <p:ext uri="{BB962C8B-B14F-4D97-AF65-F5344CB8AC3E}">
        <p14:creationId xmlns:p14="http://schemas.microsoft.com/office/powerpoint/2010/main" val="416686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362F-985E-439D-958E-8E50ACB296A8}"/>
              </a:ext>
            </a:extLst>
          </p:cNvPr>
          <p:cNvSpPr>
            <a:spLocks noGrp="1"/>
          </p:cNvSpPr>
          <p:nvPr>
            <p:ph type="title"/>
          </p:nvPr>
        </p:nvSpPr>
        <p:spPr/>
        <p:txBody>
          <a:bodyPr>
            <a:normAutofit fontScale="90000"/>
          </a:bodyPr>
          <a:lstStyle/>
          <a:p>
            <a:r>
              <a:rPr lang="en-US" dirty="0"/>
              <a:t>SeGraM [ISCA </a:t>
            </a:r>
            <a:r>
              <a:rPr lang="en-US" dirty="0">
                <a:latin typeface="Calibri" panose="020F0502020204030204" pitchFamily="34" charset="0"/>
              </a:rPr>
              <a:t>2022</a:t>
            </a:r>
            <a:r>
              <a:rPr lang="en-US" dirty="0"/>
              <a:t>]</a:t>
            </a:r>
          </a:p>
        </p:txBody>
      </p:sp>
      <p:sp>
        <p:nvSpPr>
          <p:cNvPr id="4" name="Slide Number Placeholder 3">
            <a:extLst>
              <a:ext uri="{FF2B5EF4-FFF2-40B4-BE49-F238E27FC236}">
                <a16:creationId xmlns:a16="http://schemas.microsoft.com/office/drawing/2014/main" id="{E990F21F-A1B5-448C-8063-F4FEC661B1A0}"/>
              </a:ext>
            </a:extLst>
          </p:cNvPr>
          <p:cNvSpPr>
            <a:spLocks noGrp="1"/>
          </p:cNvSpPr>
          <p:nvPr>
            <p:ph type="sldNum" sz="quarter" idx="10"/>
          </p:nvPr>
        </p:nvSpPr>
        <p:spPr/>
        <p:txBody>
          <a:bodyPr/>
          <a:lstStyle/>
          <a:p>
            <a:fld id="{BE67019E-6B59-9444-A8F8-0CFAB6B6981D}" type="slidenum">
              <a:rPr lang="en-US" smtClean="0"/>
              <a:pPr/>
              <a:t>36</a:t>
            </a:fld>
            <a:endParaRPr lang="en-US" dirty="0"/>
          </a:p>
        </p:txBody>
      </p:sp>
      <p:sp>
        <p:nvSpPr>
          <p:cNvPr id="7" name="Rectangle 6">
            <a:extLst>
              <a:ext uri="{FF2B5EF4-FFF2-40B4-BE49-F238E27FC236}">
                <a16:creationId xmlns:a16="http://schemas.microsoft.com/office/drawing/2014/main" id="{81D431EF-17F1-B675-D5B5-0238B924E890}"/>
              </a:ext>
            </a:extLst>
          </p:cNvPr>
          <p:cNvSpPr/>
          <p:nvPr/>
        </p:nvSpPr>
        <p:spPr>
          <a:xfrm>
            <a:off x="366963" y="1158087"/>
            <a:ext cx="8410073" cy="2658933"/>
          </a:xfrm>
          <a:prstGeom prst="rect">
            <a:avLst/>
          </a:prstGeom>
        </p:spPr>
        <p:txBody>
          <a:bodyPr wrap="square">
            <a:spAutoFit/>
          </a:bodyPr>
          <a:lstStyle/>
          <a:p>
            <a:pPr>
              <a:lnSpc>
                <a:spcPct val="110000"/>
              </a:lnSpc>
              <a:spcBef>
                <a:spcPts val="300"/>
              </a:spcBef>
            </a:pPr>
            <a:r>
              <a:rPr lang="en-US" sz="1850" u="sng" dirty="0">
                <a:latin typeface="+mj-lt"/>
              </a:rPr>
              <a:t>Damla Senol Cali</a:t>
            </a:r>
            <a:r>
              <a:rPr lang="en-US" sz="1850" dirty="0">
                <a:latin typeface="+mj-lt"/>
              </a:rPr>
              <a:t>, Konstantinos Kanellopoulos, Joel </a:t>
            </a:r>
            <a:r>
              <a:rPr lang="en-US" sz="1850" dirty="0" err="1">
                <a:latin typeface="+mj-lt"/>
              </a:rPr>
              <a:t>Lindegger</a:t>
            </a:r>
            <a:r>
              <a:rPr lang="en-US" sz="1850" dirty="0">
                <a:latin typeface="+mj-lt"/>
              </a:rPr>
              <a:t>, Zulal </a:t>
            </a:r>
            <a:r>
              <a:rPr lang="en-US" sz="1850" dirty="0" err="1">
                <a:latin typeface="+mj-lt"/>
              </a:rPr>
              <a:t>Bingol</a:t>
            </a:r>
            <a:r>
              <a:rPr lang="en-US" sz="1850" dirty="0">
                <a:latin typeface="+mj-lt"/>
              </a:rPr>
              <a:t>, Gurpreet S. Kalsi, Ziyi Zuo, Can Firtina, Meryem Banu </a:t>
            </a:r>
            <a:r>
              <a:rPr lang="en-US" sz="1850" dirty="0" err="1">
                <a:latin typeface="+mj-lt"/>
              </a:rPr>
              <a:t>Cavlak</a:t>
            </a:r>
            <a:r>
              <a:rPr lang="en-US" sz="1850" dirty="0">
                <a:latin typeface="+mj-lt"/>
              </a:rPr>
              <a:t>, Jeremie S. Kim, Nika Mansouri Ghiasi, Gagandeep Singh, Juan Gomez-Luna, Nour Almadhoun </a:t>
            </a:r>
            <a:r>
              <a:rPr lang="en-US" sz="1850" dirty="0" err="1">
                <a:latin typeface="+mj-lt"/>
              </a:rPr>
              <a:t>Alserr</a:t>
            </a:r>
            <a:r>
              <a:rPr lang="en-US" sz="1850" dirty="0">
                <a:latin typeface="+mj-lt"/>
              </a:rPr>
              <a:t>, Mohammed Alser, Sreenivas Subramoney, Can </a:t>
            </a:r>
            <a:r>
              <a:rPr lang="en-US" sz="1850" dirty="0" err="1">
                <a:latin typeface="+mj-lt"/>
              </a:rPr>
              <a:t>Alkan</a:t>
            </a:r>
            <a:r>
              <a:rPr lang="en-US" sz="1850" dirty="0">
                <a:latin typeface="+mj-lt"/>
              </a:rPr>
              <a:t>, Saugata Ghose, and Onur Mutlu</a:t>
            </a:r>
          </a:p>
          <a:p>
            <a:pPr>
              <a:lnSpc>
                <a:spcPct val="110000"/>
              </a:lnSpc>
              <a:spcBef>
                <a:spcPts val="300"/>
              </a:spcBef>
            </a:pPr>
            <a:r>
              <a:rPr lang="en-US" sz="1850" b="1" dirty="0">
                <a:solidFill>
                  <a:srgbClr val="0070C0"/>
                </a:solidFill>
                <a:latin typeface="+mj-lt"/>
                <a:hlinkClick r:id="rId3">
                  <a:extLst>
                    <a:ext uri="{A12FA001-AC4F-418D-AE19-62706E023703}">
                      <ahyp:hlinkClr xmlns:ahyp="http://schemas.microsoft.com/office/drawing/2018/hyperlinkcolor" val="tx"/>
                    </a:ext>
                  </a:extLst>
                </a:hlinkClick>
              </a:rPr>
              <a:t>“SeGraM: A Universal Hardware Accelerator for Genomic Sequence-to-Graph and Sequence-to-Sequence Mapping”</a:t>
            </a:r>
            <a:endParaRPr lang="en-US" sz="1850" b="1" dirty="0">
              <a:solidFill>
                <a:srgbClr val="0070C0"/>
              </a:solidFill>
              <a:latin typeface="+mj-lt"/>
            </a:endParaRPr>
          </a:p>
          <a:p>
            <a:pPr>
              <a:lnSpc>
                <a:spcPct val="110000"/>
              </a:lnSpc>
              <a:spcBef>
                <a:spcPts val="300"/>
              </a:spcBef>
            </a:pPr>
            <a:r>
              <a:rPr lang="en-US" sz="1850" i="1" dirty="0">
                <a:latin typeface="+mj-lt"/>
              </a:rPr>
              <a:t>Proceedings of </a:t>
            </a:r>
            <a:r>
              <a:rPr lang="en-US" sz="1850" i="1" dirty="0">
                <a:solidFill>
                  <a:srgbClr val="0070C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the</a:t>
            </a:r>
            <a:r>
              <a:rPr lang="en-US" sz="1850" i="1" dirty="0">
                <a:solidFill>
                  <a:srgbClr val="0070C0"/>
                </a:solidFill>
                <a:latin typeface="+mj-lt"/>
                <a:hlinkClick r:id="rId4">
                  <a:extLst>
                    <a:ext uri="{A12FA001-AC4F-418D-AE19-62706E023703}">
                      <ahyp:hlinkClr xmlns:ahyp="http://schemas.microsoft.com/office/drawing/2018/hyperlinkcolor" val="tx"/>
                    </a:ext>
                  </a:extLst>
                </a:hlinkClick>
              </a:rPr>
              <a:t> </a:t>
            </a:r>
            <a:r>
              <a:rPr lang="en-US" sz="1850" i="1" dirty="0">
                <a:solidFill>
                  <a:srgbClr val="0070C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49th International Symposium on Computer Architecture (ISCA), </a:t>
            </a:r>
            <a:r>
              <a:rPr lang="en-US" sz="1850" dirty="0">
                <a:latin typeface="+mj-lt"/>
              </a:rPr>
              <a:t>New York City, NY, June </a:t>
            </a:r>
            <a:r>
              <a:rPr lang="en-US" sz="1850" dirty="0">
                <a:latin typeface="Calibri" panose="020F0502020204030204" pitchFamily="34" charset="0"/>
                <a:cs typeface="Calibri" panose="020F0502020204030204" pitchFamily="34" charset="0"/>
              </a:rPr>
              <a:t>2022.</a:t>
            </a:r>
            <a:endParaRPr lang="en-US" sz="1850" b="0" i="0" u="none" strike="noStrike" dirty="0">
              <a:effectLst/>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4357720C-041B-7A52-4419-1B7589ABB4A3}"/>
              </a:ext>
            </a:extLst>
          </p:cNvPr>
          <p:cNvGrpSpPr/>
          <p:nvPr/>
        </p:nvGrpSpPr>
        <p:grpSpPr>
          <a:xfrm>
            <a:off x="323482" y="3787515"/>
            <a:ext cx="8497036" cy="2408129"/>
            <a:chOff x="323482" y="3787515"/>
            <a:chExt cx="8497036" cy="2408129"/>
          </a:xfrm>
        </p:grpSpPr>
        <p:pic>
          <p:nvPicPr>
            <p:cNvPr id="5" name="Picture 4">
              <a:extLst>
                <a:ext uri="{FF2B5EF4-FFF2-40B4-BE49-F238E27FC236}">
                  <a16:creationId xmlns:a16="http://schemas.microsoft.com/office/drawing/2014/main" id="{C4CFD945-2213-467F-D64F-65AC58EA7374}"/>
                </a:ext>
              </a:extLst>
            </p:cNvPr>
            <p:cNvPicPr>
              <a:picLocks noChangeAspect="1"/>
            </p:cNvPicPr>
            <p:nvPr/>
          </p:nvPicPr>
          <p:blipFill>
            <a:blip r:embed="rId5"/>
            <a:stretch>
              <a:fillRect/>
            </a:stretch>
          </p:blipFill>
          <p:spPr>
            <a:xfrm>
              <a:off x="323482" y="3787515"/>
              <a:ext cx="8497036" cy="2408129"/>
            </a:xfrm>
            <a:prstGeom prst="rect">
              <a:avLst/>
            </a:prstGeom>
          </p:spPr>
        </p:pic>
        <p:sp>
          <p:nvSpPr>
            <p:cNvPr id="3" name="Rectangle 2">
              <a:extLst>
                <a:ext uri="{FF2B5EF4-FFF2-40B4-BE49-F238E27FC236}">
                  <a16:creationId xmlns:a16="http://schemas.microsoft.com/office/drawing/2014/main" id="{EA4B1DB4-03DC-45F9-8CA5-1D2DD2410402}"/>
                </a:ext>
              </a:extLst>
            </p:cNvPr>
            <p:cNvSpPr/>
            <p:nvPr/>
          </p:nvSpPr>
          <p:spPr>
            <a:xfrm>
              <a:off x="2663190" y="4663440"/>
              <a:ext cx="16002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12766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DE6E4-778E-B5F8-878B-E7489A62D697}"/>
              </a:ext>
            </a:extLst>
          </p:cNvPr>
          <p:cNvSpPr>
            <a:spLocks noGrp="1"/>
          </p:cNvSpPr>
          <p:nvPr>
            <p:ph type="title"/>
          </p:nvPr>
        </p:nvSpPr>
        <p:spPr/>
        <p:txBody>
          <a:bodyPr>
            <a:normAutofit fontScale="90000"/>
          </a:bodyPr>
          <a:lstStyle/>
          <a:p>
            <a:r>
              <a:rPr lang="en-US" dirty="0"/>
              <a:t>SeGraM – GitHub Page</a:t>
            </a:r>
          </a:p>
        </p:txBody>
      </p:sp>
      <p:sp>
        <p:nvSpPr>
          <p:cNvPr id="4" name="Slide Number Placeholder 3">
            <a:extLst>
              <a:ext uri="{FF2B5EF4-FFF2-40B4-BE49-F238E27FC236}">
                <a16:creationId xmlns:a16="http://schemas.microsoft.com/office/drawing/2014/main" id="{85815AAD-A969-97F5-8140-CEA6F0FF2A39}"/>
              </a:ext>
            </a:extLst>
          </p:cNvPr>
          <p:cNvSpPr>
            <a:spLocks noGrp="1"/>
          </p:cNvSpPr>
          <p:nvPr>
            <p:ph type="sldNum" sz="quarter" idx="10"/>
          </p:nvPr>
        </p:nvSpPr>
        <p:spPr/>
        <p:txBody>
          <a:bodyPr/>
          <a:lstStyle/>
          <a:p>
            <a:fld id="{BE67019E-6B59-9444-A8F8-0CFAB6B6981D}" type="slidenum">
              <a:rPr lang="en-US" smtClean="0"/>
              <a:pPr/>
              <a:t>37</a:t>
            </a:fld>
            <a:endParaRPr lang="en-US" dirty="0"/>
          </a:p>
        </p:txBody>
      </p:sp>
      <p:pic>
        <p:nvPicPr>
          <p:cNvPr id="6" name="Picture 5">
            <a:extLst>
              <a:ext uri="{FF2B5EF4-FFF2-40B4-BE49-F238E27FC236}">
                <a16:creationId xmlns:a16="http://schemas.microsoft.com/office/drawing/2014/main" id="{F176A357-8F17-E3C0-B672-64BC2D467F8C}"/>
              </a:ext>
            </a:extLst>
          </p:cNvPr>
          <p:cNvPicPr>
            <a:picLocks noChangeAspect="1"/>
          </p:cNvPicPr>
          <p:nvPr/>
        </p:nvPicPr>
        <p:blipFill>
          <a:blip r:embed="rId3"/>
          <a:stretch>
            <a:fillRect/>
          </a:stretch>
        </p:blipFill>
        <p:spPr>
          <a:xfrm>
            <a:off x="0" y="2039013"/>
            <a:ext cx="9144000" cy="4213072"/>
          </a:xfrm>
          <a:prstGeom prst="rect">
            <a:avLst/>
          </a:prstGeom>
        </p:spPr>
      </p:pic>
      <p:sp>
        <p:nvSpPr>
          <p:cNvPr id="8" name="TextBox 7">
            <a:extLst>
              <a:ext uri="{FF2B5EF4-FFF2-40B4-BE49-F238E27FC236}">
                <a16:creationId xmlns:a16="http://schemas.microsoft.com/office/drawing/2014/main" id="{C2927CEA-2D77-7105-4626-7ED0D4C3F1D0}"/>
              </a:ext>
            </a:extLst>
          </p:cNvPr>
          <p:cNvSpPr txBox="1"/>
          <p:nvPr/>
        </p:nvSpPr>
        <p:spPr>
          <a:xfrm>
            <a:off x="366963" y="1369159"/>
            <a:ext cx="4572000" cy="646331"/>
          </a:xfrm>
          <a:prstGeom prst="rect">
            <a:avLst/>
          </a:prstGeom>
          <a:noFill/>
        </p:spPr>
        <p:txBody>
          <a:bodyPr wrap="square">
            <a:spAutoFit/>
          </a:bodyPr>
          <a:lstStyle/>
          <a:p>
            <a:r>
              <a:rPr lang="en-US" b="1" dirty="0">
                <a:solidFill>
                  <a:srgbClr val="0070C0"/>
                </a:solidFill>
                <a:hlinkClick r:id="rId4">
                  <a:extLst>
                    <a:ext uri="{A12FA001-AC4F-418D-AE19-62706E023703}">
                      <ahyp:hlinkClr xmlns:ahyp="http://schemas.microsoft.com/office/drawing/2018/hyperlinkcolor" val="tx"/>
                    </a:ext>
                  </a:extLst>
                </a:hlinkClick>
              </a:rPr>
              <a:t>https://github.com/CMU-SAFARI/SeGraM</a:t>
            </a:r>
            <a:endParaRPr lang="en-US" b="1" dirty="0">
              <a:solidFill>
                <a:srgbClr val="0070C0"/>
              </a:solidFill>
            </a:endParaRPr>
          </a:p>
          <a:p>
            <a:endParaRPr lang="en-US" b="1" dirty="0">
              <a:solidFill>
                <a:srgbClr val="0070C0"/>
              </a:solidFill>
            </a:endParaRPr>
          </a:p>
        </p:txBody>
      </p:sp>
    </p:spTree>
    <p:extLst>
      <p:ext uri="{BB962C8B-B14F-4D97-AF65-F5344CB8AC3E}">
        <p14:creationId xmlns:p14="http://schemas.microsoft.com/office/powerpoint/2010/main" val="2777408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ubtitle 2">
            <a:extLst>
              <a:ext uri="{FF2B5EF4-FFF2-40B4-BE49-F238E27FC236}">
                <a16:creationId xmlns:a16="http://schemas.microsoft.com/office/drawing/2014/main" id="{796CC445-E4A1-C147-83BA-30245FA13992}"/>
              </a:ext>
            </a:extLst>
          </p:cNvPr>
          <p:cNvSpPr>
            <a:spLocks noGrp="1"/>
          </p:cNvSpPr>
          <p:nvPr>
            <p:ph type="subTitle" idx="1"/>
          </p:nvPr>
        </p:nvSpPr>
        <p:spPr>
          <a:xfrm>
            <a:off x="283845" y="2296159"/>
            <a:ext cx="8576310" cy="4990497"/>
          </a:xfrm>
        </p:spPr>
        <p:txBody>
          <a:bodyPr>
            <a:normAutofit/>
          </a:bodyPr>
          <a:lstStyle/>
          <a:p>
            <a:pPr algn="ctr">
              <a:lnSpc>
                <a:spcPct val="105000"/>
              </a:lnSpc>
              <a:spcBef>
                <a:spcPts val="0"/>
              </a:spcBef>
              <a:spcAft>
                <a:spcPts val="600"/>
              </a:spcAft>
            </a:pPr>
            <a:r>
              <a:rPr lang="en-US" sz="3000" b="1" dirty="0">
                <a:solidFill>
                  <a:schemeClr val="tx1"/>
                </a:solidFill>
              </a:rPr>
              <a:t>Damla Senol Cali, Ph.D.</a:t>
            </a:r>
            <a:endParaRPr lang="en-US" sz="3000" b="1" baseline="30000" dirty="0">
              <a:solidFill>
                <a:schemeClr val="tx1"/>
              </a:solidFill>
            </a:endParaRPr>
          </a:p>
          <a:p>
            <a:pPr algn="ctr">
              <a:lnSpc>
                <a:spcPct val="105000"/>
              </a:lnSpc>
              <a:spcBef>
                <a:spcPts val="0"/>
              </a:spcBef>
              <a:spcAft>
                <a:spcPts val="0"/>
              </a:spcAft>
            </a:pPr>
            <a:r>
              <a:rPr lang="en-US" dirty="0">
                <a:solidFill>
                  <a:srgbClr val="0070C0"/>
                </a:solidFill>
                <a:hlinkClick r:id="rId3">
                  <a:extLst>
                    <a:ext uri="{A12FA001-AC4F-418D-AE19-62706E023703}">
                      <ahyp:hlinkClr xmlns:ahyp="http://schemas.microsoft.com/office/drawing/2018/hyperlinkcolor" val="tx"/>
                    </a:ext>
                  </a:extLst>
                </a:hlinkClick>
              </a:rPr>
              <a:t>damlasenolcali@gmail.com</a:t>
            </a:r>
            <a:r>
              <a:rPr lang="en-US" dirty="0">
                <a:solidFill>
                  <a:srgbClr val="0070C0"/>
                </a:solidFill>
              </a:rPr>
              <a:t> </a:t>
            </a:r>
          </a:p>
          <a:p>
            <a:pPr algn="ctr">
              <a:lnSpc>
                <a:spcPct val="105000"/>
              </a:lnSpc>
              <a:spcBef>
                <a:spcPts val="0"/>
              </a:spcBef>
              <a:spcAft>
                <a:spcPts val="0"/>
              </a:spcAft>
            </a:pPr>
            <a:r>
              <a:rPr lang="en-US" dirty="0">
                <a:solidFill>
                  <a:srgbClr val="0070C0"/>
                </a:solidFill>
                <a:hlinkClick r:id="rId4">
                  <a:extLst>
                    <a:ext uri="{A12FA001-AC4F-418D-AE19-62706E023703}">
                      <ahyp:hlinkClr xmlns:ahyp="http://schemas.microsoft.com/office/drawing/2018/hyperlinkcolor" val="tx"/>
                    </a:ext>
                  </a:extLst>
                </a:hlinkClick>
              </a:rPr>
              <a:t>https://damlasenolcali.github.io/</a:t>
            </a:r>
            <a:r>
              <a:rPr lang="en-US" dirty="0">
                <a:solidFill>
                  <a:srgbClr val="0070C0"/>
                </a:solidFill>
              </a:rPr>
              <a:t> </a:t>
            </a:r>
          </a:p>
          <a:p>
            <a:pPr algn="ctr">
              <a:lnSpc>
                <a:spcPct val="100000"/>
              </a:lnSpc>
              <a:spcBef>
                <a:spcPts val="0"/>
              </a:spcBef>
              <a:spcAft>
                <a:spcPts val="0"/>
              </a:spcAft>
            </a:pPr>
            <a:endParaRPr lang="en-US" dirty="0"/>
          </a:p>
          <a:p>
            <a:pPr algn="ctr">
              <a:lnSpc>
                <a:spcPct val="105000"/>
              </a:lnSpc>
              <a:spcBef>
                <a:spcPts val="0"/>
              </a:spcBef>
              <a:spcAft>
                <a:spcPts val="0"/>
              </a:spcAft>
            </a:pPr>
            <a:r>
              <a:rPr lang="en-US" sz="1900" dirty="0">
                <a:solidFill>
                  <a:schemeClr val="tx1"/>
                </a:solidFill>
              </a:rPr>
              <a:t>Konstantinos Kanellopoulos, Joel </a:t>
            </a:r>
            <a:r>
              <a:rPr lang="en-US" sz="1900" dirty="0" err="1">
                <a:solidFill>
                  <a:schemeClr val="tx1"/>
                </a:solidFill>
              </a:rPr>
              <a:t>Lindegger</a:t>
            </a:r>
            <a:r>
              <a:rPr lang="en-US" sz="1900" dirty="0">
                <a:solidFill>
                  <a:schemeClr val="tx1"/>
                </a:solidFill>
              </a:rPr>
              <a:t>, Zulal </a:t>
            </a:r>
            <a:r>
              <a:rPr lang="en-US" sz="1900" dirty="0" err="1">
                <a:solidFill>
                  <a:schemeClr val="tx1"/>
                </a:solidFill>
              </a:rPr>
              <a:t>Bingol</a:t>
            </a:r>
            <a:r>
              <a:rPr lang="en-US" sz="1900" dirty="0">
                <a:solidFill>
                  <a:schemeClr val="tx1"/>
                </a:solidFill>
              </a:rPr>
              <a:t>, Gurpreet S. Kalsi, Ziyi Zuo, Can Firtina, Meryem Banu </a:t>
            </a:r>
            <a:r>
              <a:rPr lang="en-US" sz="1900" dirty="0" err="1">
                <a:solidFill>
                  <a:schemeClr val="tx1"/>
                </a:solidFill>
              </a:rPr>
              <a:t>Cavlak</a:t>
            </a:r>
            <a:r>
              <a:rPr lang="en-US" sz="1900" dirty="0">
                <a:solidFill>
                  <a:schemeClr val="tx1"/>
                </a:solidFill>
              </a:rPr>
              <a:t>, Jeremie S. Kim, Nika Mansouri Ghiasi, </a:t>
            </a:r>
          </a:p>
          <a:p>
            <a:pPr algn="ctr">
              <a:lnSpc>
                <a:spcPct val="105000"/>
              </a:lnSpc>
              <a:spcBef>
                <a:spcPts val="0"/>
              </a:spcBef>
              <a:spcAft>
                <a:spcPts val="0"/>
              </a:spcAft>
            </a:pPr>
            <a:r>
              <a:rPr lang="en-US" sz="1900" dirty="0">
                <a:solidFill>
                  <a:schemeClr val="tx1"/>
                </a:solidFill>
              </a:rPr>
              <a:t>Gagandeep Singh, Juan Gomez-Luna, Nour Almadhoun </a:t>
            </a:r>
            <a:r>
              <a:rPr lang="en-US" sz="1900" dirty="0" err="1">
                <a:solidFill>
                  <a:schemeClr val="tx1"/>
                </a:solidFill>
              </a:rPr>
              <a:t>Alserr</a:t>
            </a:r>
            <a:r>
              <a:rPr lang="en-US" sz="1900" dirty="0">
                <a:solidFill>
                  <a:schemeClr val="tx1"/>
                </a:solidFill>
              </a:rPr>
              <a:t>, Mohammed Alser, Sreenivas Subramoney, Can </a:t>
            </a:r>
            <a:r>
              <a:rPr lang="en-US" sz="1900" dirty="0" err="1">
                <a:solidFill>
                  <a:schemeClr val="tx1"/>
                </a:solidFill>
              </a:rPr>
              <a:t>Alkan</a:t>
            </a:r>
            <a:r>
              <a:rPr lang="en-US" sz="1900" dirty="0">
                <a:solidFill>
                  <a:schemeClr val="tx1"/>
                </a:solidFill>
              </a:rPr>
              <a:t>, Saugata Ghose, Onur Mutlu</a:t>
            </a:r>
            <a:endParaRPr lang="en-US" sz="2500" dirty="0"/>
          </a:p>
          <a:p>
            <a:pPr algn="ctr">
              <a:lnSpc>
                <a:spcPct val="100000"/>
              </a:lnSpc>
              <a:spcBef>
                <a:spcPts val="0"/>
              </a:spcBef>
              <a:spcAft>
                <a:spcPts val="0"/>
              </a:spcAft>
            </a:pPr>
            <a:endParaRPr lang="en-US" sz="2500" dirty="0"/>
          </a:p>
          <a:p>
            <a:pPr algn="ctr">
              <a:lnSpc>
                <a:spcPct val="100000"/>
              </a:lnSpc>
              <a:spcBef>
                <a:spcPts val="0"/>
              </a:spcBef>
              <a:spcAft>
                <a:spcPts val="0"/>
              </a:spcAft>
            </a:pPr>
            <a:endParaRPr lang="en-US" sz="2500" dirty="0"/>
          </a:p>
          <a:p>
            <a:pPr algn="r">
              <a:lnSpc>
                <a:spcPct val="100000"/>
              </a:lnSpc>
              <a:spcBef>
                <a:spcPts val="0"/>
              </a:spcBef>
              <a:spcAft>
                <a:spcPts val="0"/>
              </a:spcAft>
            </a:pPr>
            <a:endParaRPr lang="en-US" dirty="0"/>
          </a:p>
          <a:p>
            <a:pPr algn="r">
              <a:lnSpc>
                <a:spcPct val="100000"/>
              </a:lnSpc>
              <a:spcBef>
                <a:spcPts val="0"/>
              </a:spcBef>
              <a:spcAft>
                <a:spcPts val="0"/>
              </a:spcAft>
            </a:pPr>
            <a:endParaRPr lang="en-US" dirty="0"/>
          </a:p>
        </p:txBody>
      </p:sp>
      <p:grpSp>
        <p:nvGrpSpPr>
          <p:cNvPr id="2" name="Group 1">
            <a:extLst>
              <a:ext uri="{FF2B5EF4-FFF2-40B4-BE49-F238E27FC236}">
                <a16:creationId xmlns:a16="http://schemas.microsoft.com/office/drawing/2014/main" id="{9F38338B-173A-C341-4D38-8C99AD129895}"/>
              </a:ext>
            </a:extLst>
          </p:cNvPr>
          <p:cNvGrpSpPr/>
          <p:nvPr/>
        </p:nvGrpSpPr>
        <p:grpSpPr>
          <a:xfrm>
            <a:off x="585709" y="5318472"/>
            <a:ext cx="7972583" cy="582782"/>
            <a:chOff x="805427" y="5318472"/>
            <a:chExt cx="7972583" cy="582782"/>
          </a:xfrm>
        </p:grpSpPr>
        <p:pic>
          <p:nvPicPr>
            <p:cNvPr id="44" name="Picture 43">
              <a:extLst>
                <a:ext uri="{FF2B5EF4-FFF2-40B4-BE49-F238E27FC236}">
                  <a16:creationId xmlns:a16="http://schemas.microsoft.com/office/drawing/2014/main" id="{AFD88F3A-22B5-0541-830C-CE8C70F1D75D}"/>
                </a:ext>
              </a:extLst>
            </p:cNvPr>
            <p:cNvPicPr>
              <a:picLocks noChangeAspect="1"/>
            </p:cNvPicPr>
            <p:nvPr/>
          </p:nvPicPr>
          <p:blipFill>
            <a:blip r:embed="rId5"/>
            <a:stretch>
              <a:fillRect/>
            </a:stretch>
          </p:blipFill>
          <p:spPr>
            <a:xfrm>
              <a:off x="805427" y="5376470"/>
              <a:ext cx="2513099" cy="466786"/>
            </a:xfrm>
            <a:prstGeom prst="rect">
              <a:avLst/>
            </a:prstGeom>
          </p:spPr>
        </p:pic>
        <p:pic>
          <p:nvPicPr>
            <p:cNvPr id="45" name="Picture 44">
              <a:extLst>
                <a:ext uri="{FF2B5EF4-FFF2-40B4-BE49-F238E27FC236}">
                  <a16:creationId xmlns:a16="http://schemas.microsoft.com/office/drawing/2014/main" id="{2C3C004B-3548-3A4C-9F73-FDE1CA57119F}"/>
                </a:ext>
              </a:extLst>
            </p:cNvPr>
            <p:cNvPicPr>
              <a:picLocks noChangeAspect="1"/>
            </p:cNvPicPr>
            <p:nvPr/>
          </p:nvPicPr>
          <p:blipFill rotWithShape="1">
            <a:blip r:embed="rId6"/>
            <a:srcRect l="9652" t="28752" r="10462" b="30881"/>
            <a:stretch/>
          </p:blipFill>
          <p:spPr>
            <a:xfrm>
              <a:off x="3840107" y="5400891"/>
              <a:ext cx="1862001" cy="365760"/>
            </a:xfrm>
            <a:prstGeom prst="rect">
              <a:avLst/>
            </a:prstGeom>
          </p:spPr>
        </p:pic>
        <p:pic>
          <p:nvPicPr>
            <p:cNvPr id="47" name="Picture 46">
              <a:extLst>
                <a:ext uri="{FF2B5EF4-FFF2-40B4-BE49-F238E27FC236}">
                  <a16:creationId xmlns:a16="http://schemas.microsoft.com/office/drawing/2014/main" id="{59D3C154-21B3-9143-946D-1E8A43437D85}"/>
                </a:ext>
              </a:extLst>
            </p:cNvPr>
            <p:cNvPicPr>
              <a:picLocks noChangeAspect="1"/>
            </p:cNvPicPr>
            <p:nvPr/>
          </p:nvPicPr>
          <p:blipFill>
            <a:blip r:embed="rId7"/>
            <a:stretch>
              <a:fillRect/>
            </a:stretch>
          </p:blipFill>
          <p:spPr>
            <a:xfrm>
              <a:off x="6223689" y="5318472"/>
              <a:ext cx="2554321" cy="582782"/>
            </a:xfrm>
            <a:prstGeom prst="rect">
              <a:avLst/>
            </a:prstGeom>
          </p:spPr>
        </p:pic>
      </p:grpSp>
      <p:grpSp>
        <p:nvGrpSpPr>
          <p:cNvPr id="4" name="Group 3">
            <a:extLst>
              <a:ext uri="{FF2B5EF4-FFF2-40B4-BE49-F238E27FC236}">
                <a16:creationId xmlns:a16="http://schemas.microsoft.com/office/drawing/2014/main" id="{2C88D744-39F7-7F1F-813C-4AEBBD49C1FF}"/>
              </a:ext>
            </a:extLst>
          </p:cNvPr>
          <p:cNvGrpSpPr/>
          <p:nvPr/>
        </p:nvGrpSpPr>
        <p:grpSpPr>
          <a:xfrm>
            <a:off x="1496991" y="6137053"/>
            <a:ext cx="6150018" cy="493770"/>
            <a:chOff x="1403533" y="6137053"/>
            <a:chExt cx="6150018" cy="493770"/>
          </a:xfrm>
        </p:grpSpPr>
        <p:pic>
          <p:nvPicPr>
            <p:cNvPr id="41" name="Picture 2">
              <a:extLst>
                <a:ext uri="{FF2B5EF4-FFF2-40B4-BE49-F238E27FC236}">
                  <a16:creationId xmlns:a16="http://schemas.microsoft.com/office/drawing/2014/main" id="{D8D0E397-B940-0A45-ADC7-7E8E873FD4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8768" y="6137053"/>
              <a:ext cx="1862001" cy="4894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89A24756-5F9E-F149-8DD6-2A66D2C5C0D4}"/>
                </a:ext>
              </a:extLst>
            </p:cNvPr>
            <p:cNvPicPr>
              <a:picLocks noChangeAspect="1"/>
            </p:cNvPicPr>
            <p:nvPr/>
          </p:nvPicPr>
          <p:blipFill>
            <a:blip r:embed="rId9"/>
            <a:stretch>
              <a:fillRect/>
            </a:stretch>
          </p:blipFill>
          <p:spPr>
            <a:xfrm>
              <a:off x="5897046" y="6137053"/>
              <a:ext cx="1656505" cy="489422"/>
            </a:xfrm>
            <a:prstGeom prst="rect">
              <a:avLst/>
            </a:prstGeom>
          </p:spPr>
        </p:pic>
        <p:pic>
          <p:nvPicPr>
            <p:cNvPr id="48" name="Picture 47" descr="A picture containing drawing&#10;&#10;Description automatically generated">
              <a:extLst>
                <a:ext uri="{FF2B5EF4-FFF2-40B4-BE49-F238E27FC236}">
                  <a16:creationId xmlns:a16="http://schemas.microsoft.com/office/drawing/2014/main" id="{532D2A0E-49BA-F44A-93B6-DF18FB3A97AB}"/>
                </a:ext>
              </a:extLst>
            </p:cNvPr>
            <p:cNvPicPr>
              <a:picLocks noChangeAspect="1"/>
            </p:cNvPicPr>
            <p:nvPr/>
          </p:nvPicPr>
          <p:blipFill>
            <a:blip r:embed="rId10"/>
            <a:stretch>
              <a:fillRect/>
            </a:stretch>
          </p:blipFill>
          <p:spPr>
            <a:xfrm>
              <a:off x="1403533" y="6164037"/>
              <a:ext cx="1138958" cy="466786"/>
            </a:xfrm>
            <a:prstGeom prst="rect">
              <a:avLst/>
            </a:prstGeom>
          </p:spPr>
        </p:pic>
      </p:grpSp>
      <p:sp>
        <p:nvSpPr>
          <p:cNvPr id="49" name="Title 1">
            <a:extLst>
              <a:ext uri="{FF2B5EF4-FFF2-40B4-BE49-F238E27FC236}">
                <a16:creationId xmlns:a16="http://schemas.microsoft.com/office/drawing/2014/main" id="{D7BD3DAB-B726-A54A-870D-2B897B36D72A}"/>
              </a:ext>
            </a:extLst>
          </p:cNvPr>
          <p:cNvSpPr>
            <a:spLocks noGrp="1"/>
          </p:cNvSpPr>
          <p:nvPr>
            <p:ph type="ctrTitle"/>
          </p:nvPr>
        </p:nvSpPr>
        <p:spPr>
          <a:xfrm>
            <a:off x="0" y="1"/>
            <a:ext cx="9144000" cy="2174240"/>
          </a:xfrm>
          <a:solidFill>
            <a:schemeClr val="accent2">
              <a:lumMod val="20000"/>
              <a:lumOff val="80000"/>
            </a:schemeClr>
          </a:solidFill>
        </p:spPr>
        <p:txBody>
          <a:bodyPr anchor="ctr" anchorCtr="0">
            <a:normAutofit/>
          </a:bodyPr>
          <a:lstStyle/>
          <a:p>
            <a:pPr algn="ctr">
              <a:lnSpc>
                <a:spcPct val="105000"/>
              </a:lnSpc>
            </a:pPr>
            <a:r>
              <a:rPr lang="en-US" sz="3400" b="1" dirty="0">
                <a:solidFill>
                  <a:srgbClr val="0070C0"/>
                </a:solidFill>
              </a:rPr>
              <a:t>SeGraM: A Universal Hardware Accelerator for Genomic Sequence-to-Graph and </a:t>
            </a:r>
            <a:br>
              <a:rPr lang="en-US" sz="3400" b="1" dirty="0">
                <a:solidFill>
                  <a:srgbClr val="0070C0"/>
                </a:solidFill>
              </a:rPr>
            </a:br>
            <a:r>
              <a:rPr lang="en-US" sz="3400" b="1" dirty="0">
                <a:solidFill>
                  <a:srgbClr val="0070C0"/>
                </a:solidFill>
              </a:rPr>
              <a:t>Sequence-to-Sequence Mapping</a:t>
            </a:r>
            <a:endParaRPr lang="en-US" sz="3400" dirty="0">
              <a:solidFill>
                <a:schemeClr val="accent1"/>
              </a:solidFill>
            </a:endParaRPr>
          </a:p>
        </p:txBody>
      </p:sp>
    </p:spTree>
    <p:extLst>
      <p:ext uri="{BB962C8B-B14F-4D97-AF65-F5344CB8AC3E}">
        <p14:creationId xmlns:p14="http://schemas.microsoft.com/office/powerpoint/2010/main" val="3652513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E3E9A-BB67-D64D-B9CD-3F955BC2F713}"/>
              </a:ext>
            </a:extLst>
          </p:cNvPr>
          <p:cNvSpPr>
            <a:spLocks noGrp="1"/>
          </p:cNvSpPr>
          <p:nvPr>
            <p:ph type="title"/>
          </p:nvPr>
        </p:nvSpPr>
        <p:spPr/>
        <p:txBody>
          <a:bodyPr/>
          <a:lstStyle/>
          <a:p>
            <a:r>
              <a:rPr lang="en-US" dirty="0">
                <a:solidFill>
                  <a:schemeClr val="accent1"/>
                </a:solidFill>
              </a:rPr>
              <a:t>Backup Slides</a:t>
            </a:r>
            <a:br>
              <a:rPr lang="en-US" dirty="0">
                <a:solidFill>
                  <a:schemeClr val="accent1"/>
                </a:solidFill>
              </a:rPr>
            </a:br>
            <a:r>
              <a:rPr lang="en-US" sz="4000" dirty="0">
                <a:solidFill>
                  <a:schemeClr val="accent1"/>
                </a:solidFill>
              </a:rPr>
              <a:t>(SeGraM)</a:t>
            </a:r>
          </a:p>
        </p:txBody>
      </p:sp>
    </p:spTree>
    <p:extLst>
      <p:ext uri="{BB962C8B-B14F-4D97-AF65-F5344CB8AC3E}">
        <p14:creationId xmlns:p14="http://schemas.microsoft.com/office/powerpoint/2010/main" val="3455221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1" name="Google Shape;691;p96"/>
          <p:cNvSpPr txBox="1">
            <a:spLocks noGrp="1"/>
          </p:cNvSpPr>
          <p:nvPr>
            <p:ph type="body" idx="1"/>
          </p:nvPr>
        </p:nvSpPr>
        <p:spPr>
          <a:xfrm>
            <a:off x="366963" y="3916017"/>
            <a:ext cx="8410212" cy="2548303"/>
          </a:xfrm>
          <a:prstGeom prst="rect">
            <a:avLst/>
          </a:prstGeom>
          <a:noFill/>
          <a:ln>
            <a:noFill/>
          </a:ln>
        </p:spPr>
        <p:txBody>
          <a:bodyPr spcFirstLastPara="1" vert="horz" wrap="square" lIns="0" tIns="45700" rIns="0" bIns="45700" rtlCol="0" anchor="t" anchorCtr="0">
            <a:noAutofit/>
          </a:bodyPr>
          <a:lstStyle/>
          <a:p>
            <a:pPr marL="146050" indent="0">
              <a:lnSpc>
                <a:spcPct val="120000"/>
              </a:lnSpc>
              <a:spcBef>
                <a:spcPts val="0"/>
              </a:spcBef>
              <a:spcAft>
                <a:spcPts val="600"/>
              </a:spcAft>
              <a:buNone/>
            </a:pPr>
            <a:r>
              <a:rPr lang="en-US" sz="2200" b="1" dirty="0">
                <a:solidFill>
                  <a:srgbClr val="FE6200"/>
                </a:solidFill>
              </a:rPr>
              <a:t>SeGraM: </a:t>
            </a:r>
            <a:r>
              <a:rPr lang="en-US" sz="2200" i="1" dirty="0">
                <a:solidFill>
                  <a:schemeClr val="tx1"/>
                </a:solidFill>
              </a:rPr>
              <a:t>First universal algorithm/hardware co-designed genomic mapping accelerator </a:t>
            </a:r>
            <a:r>
              <a:rPr lang="en-US" sz="2200" dirty="0">
                <a:solidFill>
                  <a:schemeClr val="tx1"/>
                </a:solidFill>
              </a:rPr>
              <a:t>that can effectively and efficiently support: </a:t>
            </a:r>
          </a:p>
          <a:p>
            <a:pPr marL="488950" indent="-342900">
              <a:lnSpc>
                <a:spcPct val="120000"/>
              </a:lnSpc>
              <a:spcBef>
                <a:spcPts val="0"/>
              </a:spcBef>
              <a:spcAft>
                <a:spcPts val="600"/>
              </a:spcAft>
            </a:pPr>
            <a:r>
              <a:rPr lang="en-US" sz="2200" u="sng" dirty="0">
                <a:solidFill>
                  <a:schemeClr val="tx1"/>
                </a:solidFill>
              </a:rPr>
              <a:t>Se</a:t>
            </a:r>
            <a:r>
              <a:rPr lang="en-US" sz="2200" dirty="0">
                <a:solidFill>
                  <a:schemeClr val="tx1"/>
                </a:solidFill>
              </a:rPr>
              <a:t>quence-to-</a:t>
            </a:r>
            <a:r>
              <a:rPr lang="en-US" sz="2200" u="sng" dirty="0">
                <a:solidFill>
                  <a:schemeClr val="tx1"/>
                </a:solidFill>
              </a:rPr>
              <a:t>gra</a:t>
            </a:r>
            <a:r>
              <a:rPr lang="en-US" sz="2200" dirty="0">
                <a:solidFill>
                  <a:schemeClr val="tx1"/>
                </a:solidFill>
              </a:rPr>
              <a:t>ph </a:t>
            </a:r>
            <a:r>
              <a:rPr lang="en-US" sz="2200" u="sng" dirty="0">
                <a:solidFill>
                  <a:schemeClr val="tx1"/>
                </a:solidFill>
              </a:rPr>
              <a:t>m</a:t>
            </a:r>
            <a:r>
              <a:rPr lang="en-US" sz="2200" dirty="0">
                <a:solidFill>
                  <a:schemeClr val="tx1"/>
                </a:solidFill>
              </a:rPr>
              <a:t>apping </a:t>
            </a:r>
          </a:p>
          <a:p>
            <a:pPr marL="488950" indent="-342900">
              <a:lnSpc>
                <a:spcPct val="120000"/>
              </a:lnSpc>
              <a:spcBef>
                <a:spcPts val="0"/>
              </a:spcBef>
              <a:spcAft>
                <a:spcPts val="600"/>
              </a:spcAft>
            </a:pPr>
            <a:r>
              <a:rPr lang="en-US" sz="2200" dirty="0">
                <a:solidFill>
                  <a:schemeClr val="tx1"/>
                </a:solidFill>
              </a:rPr>
              <a:t>Sequence-to-sequence mapping</a:t>
            </a:r>
          </a:p>
          <a:p>
            <a:pPr marL="488950" indent="-342900">
              <a:lnSpc>
                <a:spcPct val="120000"/>
              </a:lnSpc>
              <a:spcBef>
                <a:spcPts val="0"/>
              </a:spcBef>
              <a:spcAft>
                <a:spcPts val="600"/>
              </a:spcAft>
            </a:pPr>
            <a:r>
              <a:rPr lang="en-US" sz="2200" dirty="0">
                <a:solidFill>
                  <a:schemeClr val="tx1"/>
                </a:solidFill>
              </a:rPr>
              <a:t>Both short and long reads</a:t>
            </a:r>
          </a:p>
        </p:txBody>
      </p:sp>
      <p:sp>
        <p:nvSpPr>
          <p:cNvPr id="3" name="Title 2">
            <a:extLst>
              <a:ext uri="{FF2B5EF4-FFF2-40B4-BE49-F238E27FC236}">
                <a16:creationId xmlns:a16="http://schemas.microsoft.com/office/drawing/2014/main" id="{4D331E35-A2C7-0A4A-87D0-202B765F72E8}"/>
              </a:ext>
            </a:extLst>
          </p:cNvPr>
          <p:cNvSpPr>
            <a:spLocks noGrp="1"/>
          </p:cNvSpPr>
          <p:nvPr>
            <p:ph type="title"/>
          </p:nvPr>
        </p:nvSpPr>
        <p:spPr/>
        <p:txBody>
          <a:bodyPr>
            <a:normAutofit fontScale="90000"/>
          </a:bodyPr>
          <a:lstStyle/>
          <a:p>
            <a:r>
              <a:rPr lang="en-US" dirty="0" err="1"/>
              <a:t>SeGraM</a:t>
            </a:r>
            <a:r>
              <a:rPr lang="en-US" dirty="0"/>
              <a:t>: </a:t>
            </a:r>
            <a:r>
              <a:rPr lang="en-US" sz="4100" dirty="0"/>
              <a:t>First Graph Mapping Accelerator</a:t>
            </a:r>
          </a:p>
        </p:txBody>
      </p:sp>
      <p:sp>
        <p:nvSpPr>
          <p:cNvPr id="2" name="Slide Number Placeholder 1">
            <a:extLst>
              <a:ext uri="{FF2B5EF4-FFF2-40B4-BE49-F238E27FC236}">
                <a16:creationId xmlns:a16="http://schemas.microsoft.com/office/drawing/2014/main" id="{48D433D8-78E7-1340-A5B1-1168A45E6EBE}"/>
              </a:ext>
            </a:extLst>
          </p:cNvPr>
          <p:cNvSpPr>
            <a:spLocks noGrp="1"/>
          </p:cNvSpPr>
          <p:nvPr>
            <p:ph type="sldNum" sz="quarter" idx="10"/>
          </p:nvPr>
        </p:nvSpPr>
        <p:spPr/>
        <p:txBody>
          <a:bodyPr/>
          <a:lstStyle/>
          <a:p>
            <a:fld id="{BE67019E-6B59-9444-A8F8-0CFAB6B6981D}" type="slidenum">
              <a:rPr lang="en-US" smtClean="0"/>
              <a:pPr/>
              <a:t>4</a:t>
            </a:fld>
            <a:endParaRPr lang="en-US" dirty="0"/>
          </a:p>
        </p:txBody>
      </p:sp>
      <p:sp>
        <p:nvSpPr>
          <p:cNvPr id="5" name="TextBox 4">
            <a:extLst>
              <a:ext uri="{FF2B5EF4-FFF2-40B4-BE49-F238E27FC236}">
                <a16:creationId xmlns:a16="http://schemas.microsoft.com/office/drawing/2014/main" id="{33272AE7-A76D-A34A-AE9D-F54F31C8A513}"/>
              </a:ext>
            </a:extLst>
          </p:cNvPr>
          <p:cNvSpPr txBox="1"/>
          <p:nvPr/>
        </p:nvSpPr>
        <p:spPr>
          <a:xfrm>
            <a:off x="366962" y="1165147"/>
            <a:ext cx="8410073" cy="2643651"/>
          </a:xfrm>
          <a:prstGeom prst="roundRect">
            <a:avLst>
              <a:gd name="adj" fmla="val 4777"/>
            </a:avLst>
          </a:prstGeom>
          <a:solidFill>
            <a:schemeClr val="accent2">
              <a:lumMod val="40000"/>
              <a:lumOff val="60000"/>
              <a:alpha val="55000"/>
            </a:schemeClr>
          </a:solidFill>
          <a:ln>
            <a:noFill/>
          </a:ln>
        </p:spPr>
        <p:txBody>
          <a:bodyPr wrap="square" rtlCol="0" anchor="ctr" anchorCtr="0">
            <a:noAutofit/>
          </a:bodyPr>
          <a:lstStyle/>
          <a:p>
            <a:pPr marL="0" marR="0" lvl="0" indent="0" algn="ctr" defTabSz="457200" rtl="0" eaLnBrk="1" fontAlgn="auto" latinLnBrk="0" hangingPunct="1">
              <a:spcAft>
                <a:spcPts val="1200"/>
              </a:spcAft>
              <a:buClrTx/>
              <a:buSzTx/>
              <a:buFontTx/>
              <a:buNone/>
              <a:tabLst/>
              <a:defRPr/>
            </a:pPr>
            <a:r>
              <a:rPr kumimoji="0" lang="en-US" sz="2600" b="1" i="0" u="none" strike="noStrike" kern="1200" cap="none" spc="0" normalizeH="0" baseline="0" noProof="0" dirty="0">
                <a:ln>
                  <a:noFill/>
                </a:ln>
                <a:effectLst/>
                <a:uLnTx/>
                <a:uFillTx/>
                <a:latin typeface="Corbel" panose="020B0503020204020204" pitchFamily="34" charset="0"/>
                <a:cs typeface="Calibri" panose="020F0502020204030204" pitchFamily="34" charset="0"/>
              </a:rPr>
              <a:t>Our Goal:</a:t>
            </a:r>
          </a:p>
          <a:p>
            <a:pPr algn="ctr">
              <a:lnSpc>
                <a:spcPct val="120000"/>
              </a:lnSpc>
              <a:buClr>
                <a:schemeClr val="tx1"/>
              </a:buClr>
            </a:pPr>
            <a:r>
              <a:rPr lang="en-US" sz="2400" b="1" dirty="0">
                <a:solidFill>
                  <a:srgbClr val="00B050"/>
                </a:solidFill>
              </a:rPr>
              <a:t>Specialized, high-performance, scalable, and low-cost </a:t>
            </a:r>
            <a:r>
              <a:rPr lang="en-US" sz="2400" dirty="0"/>
              <a:t>algorithm/hardware co-design that alleviates bottlenecks in</a:t>
            </a:r>
            <a:r>
              <a:rPr lang="en-US" sz="2400" b="1" dirty="0">
                <a:solidFill>
                  <a:srgbClr val="FE6200"/>
                </a:solidFill>
              </a:rPr>
              <a:t> </a:t>
            </a:r>
            <a:r>
              <a:rPr lang="en-US" sz="2400" b="1" dirty="0">
                <a:solidFill>
                  <a:srgbClr val="7030A0"/>
                </a:solidFill>
              </a:rPr>
              <a:t>multiple steps </a:t>
            </a:r>
            <a:r>
              <a:rPr lang="en-US" sz="2400" dirty="0"/>
              <a:t>of sequence-to-graph mapping</a:t>
            </a:r>
          </a:p>
        </p:txBody>
      </p:sp>
    </p:spTree>
    <p:extLst>
      <p:ext uri="{BB962C8B-B14F-4D97-AF65-F5344CB8AC3E}">
        <p14:creationId xmlns:p14="http://schemas.microsoft.com/office/powerpoint/2010/main" val="354570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A6D00-56D8-D04C-9A4A-CB34F95ADD64}"/>
              </a:ext>
            </a:extLst>
          </p:cNvPr>
          <p:cNvSpPr>
            <a:spLocks noGrp="1"/>
          </p:cNvSpPr>
          <p:nvPr>
            <p:ph type="title"/>
          </p:nvPr>
        </p:nvSpPr>
        <p:spPr>
          <a:xfrm>
            <a:off x="366963" y="257434"/>
            <a:ext cx="8410073" cy="753467"/>
          </a:xfrm>
        </p:spPr>
        <p:txBody>
          <a:bodyPr>
            <a:normAutofit fontScale="90000"/>
          </a:bodyPr>
          <a:lstStyle/>
          <a:p>
            <a:r>
              <a:rPr lang="en-US" dirty="0"/>
              <a:t>Genome Sequence Analysis</a:t>
            </a:r>
          </a:p>
        </p:txBody>
      </p:sp>
      <p:sp>
        <p:nvSpPr>
          <p:cNvPr id="5" name="Slide Number Placeholder 4">
            <a:extLst>
              <a:ext uri="{FF2B5EF4-FFF2-40B4-BE49-F238E27FC236}">
                <a16:creationId xmlns:a16="http://schemas.microsoft.com/office/drawing/2014/main" id="{BF4548FC-B7D5-F84F-83AA-BEEE7ACE5F05}"/>
              </a:ext>
            </a:extLst>
          </p:cNvPr>
          <p:cNvSpPr>
            <a:spLocks noGrp="1"/>
          </p:cNvSpPr>
          <p:nvPr>
            <p:ph type="sldNum" sz="quarter" idx="10"/>
          </p:nvPr>
        </p:nvSpPr>
        <p:spPr/>
        <p:txBody>
          <a:bodyPr/>
          <a:lstStyle/>
          <a:p>
            <a:fld id="{BE67019E-6B59-9444-A8F8-0CFAB6B6981D}" type="slidenum">
              <a:rPr lang="en-US" smtClean="0"/>
              <a:pPr/>
              <a:t>40</a:t>
            </a:fld>
            <a:endParaRPr lang="en-US" dirty="0"/>
          </a:p>
        </p:txBody>
      </p:sp>
      <p:sp>
        <p:nvSpPr>
          <p:cNvPr id="7" name="TextBox 6">
            <a:extLst>
              <a:ext uri="{FF2B5EF4-FFF2-40B4-BE49-F238E27FC236}">
                <a16:creationId xmlns:a16="http://schemas.microsoft.com/office/drawing/2014/main" id="{55F10207-94A4-C9D7-FE50-A65DB9F2EE4D}"/>
              </a:ext>
            </a:extLst>
          </p:cNvPr>
          <p:cNvSpPr txBox="1"/>
          <p:nvPr/>
        </p:nvSpPr>
        <p:spPr>
          <a:xfrm>
            <a:off x="366963" y="2398898"/>
            <a:ext cx="3804987" cy="3098932"/>
          </a:xfrm>
          <a:prstGeom prst="roundRect">
            <a:avLst>
              <a:gd name="adj" fmla="val 1373"/>
            </a:avLst>
          </a:prstGeom>
          <a:solidFill>
            <a:srgbClr val="C00000">
              <a:alpha val="3000"/>
            </a:srgbClr>
          </a:solidFill>
          <a:ln w="38100">
            <a:solidFill>
              <a:srgbClr val="C00000"/>
            </a:solidFill>
          </a:ln>
        </p:spPr>
        <p:txBody>
          <a:bodyPr wrap="square" rtlCol="0" anchor="ctr" anchorCtr="0">
            <a:noAutofit/>
          </a:bodyPr>
          <a:lstStyle/>
          <a:p>
            <a:pPr marL="285750" indent="-285750">
              <a:spcBef>
                <a:spcPts val="600"/>
              </a:spcBef>
              <a:buClr>
                <a:srgbClr val="C00000"/>
              </a:buClr>
              <a:buFont typeface="Wingdings" panose="05000000000000000000" pitchFamily="2" charset="2"/>
              <a:buChar char="q"/>
            </a:pPr>
            <a:r>
              <a:rPr lang="en-US" dirty="0">
                <a:latin typeface="+mj-lt"/>
              </a:rPr>
              <a:t>Maps </a:t>
            </a:r>
            <a:r>
              <a:rPr lang="en-US" i="1" dirty="0">
                <a:latin typeface="+mj-lt"/>
              </a:rPr>
              <a:t>reads</a:t>
            </a:r>
            <a:r>
              <a:rPr lang="en-US" dirty="0">
                <a:latin typeface="+mj-lt"/>
              </a:rPr>
              <a:t> collected from an individual to a known </a:t>
            </a:r>
            <a:r>
              <a:rPr lang="en-US" b="1" i="1" dirty="0">
                <a:solidFill>
                  <a:srgbClr val="C00000"/>
                </a:solidFill>
                <a:latin typeface="+mj-lt"/>
              </a:rPr>
              <a:t>linear reference genome sequence</a:t>
            </a:r>
          </a:p>
          <a:p>
            <a:pPr marL="285750" indent="-285750">
              <a:spcBef>
                <a:spcPts val="600"/>
              </a:spcBef>
              <a:buClr>
                <a:srgbClr val="C00000"/>
              </a:buClr>
              <a:buFont typeface="Wingdings" panose="05000000000000000000" pitchFamily="2" charset="2"/>
              <a:buChar char="q"/>
            </a:pPr>
            <a:r>
              <a:rPr lang="en-US" dirty="0">
                <a:latin typeface="+mj-lt"/>
              </a:rPr>
              <a:t>Emphasizes the genetic variations that are </a:t>
            </a:r>
            <a:r>
              <a:rPr lang="en-US" b="1" dirty="0">
                <a:solidFill>
                  <a:srgbClr val="C00000"/>
                </a:solidFill>
                <a:latin typeface="+mj-lt"/>
              </a:rPr>
              <a:t>present</a:t>
            </a:r>
            <a:r>
              <a:rPr lang="en-US" dirty="0">
                <a:latin typeface="+mj-lt"/>
              </a:rPr>
              <a:t> in the single reference genome</a:t>
            </a:r>
          </a:p>
          <a:p>
            <a:pPr marL="285750" indent="-285750">
              <a:spcBef>
                <a:spcPts val="600"/>
              </a:spcBef>
              <a:buClr>
                <a:srgbClr val="C00000"/>
              </a:buClr>
              <a:buFont typeface="Wingdings" panose="05000000000000000000" pitchFamily="2" charset="2"/>
              <a:buChar char="q"/>
            </a:pPr>
            <a:r>
              <a:rPr lang="en-US" b="1" dirty="0">
                <a:solidFill>
                  <a:srgbClr val="C00000"/>
                </a:solidFill>
                <a:latin typeface="+mj-lt"/>
              </a:rPr>
              <a:t>Ignores other variations </a:t>
            </a:r>
            <a:r>
              <a:rPr lang="en-US" dirty="0">
                <a:latin typeface="+mj-lt"/>
              </a:rPr>
              <a:t>that are not represented in the single linear reference sequence</a:t>
            </a:r>
          </a:p>
          <a:p>
            <a:pPr marL="285750" indent="-285750">
              <a:spcBef>
                <a:spcPts val="600"/>
              </a:spcBef>
              <a:buClr>
                <a:srgbClr val="C00000"/>
              </a:buClr>
              <a:buFont typeface="Wingdings" panose="05000000000000000000" pitchFamily="2" charset="2"/>
              <a:buChar char="q"/>
            </a:pPr>
            <a:r>
              <a:rPr lang="en-US" dirty="0">
                <a:latin typeface="+mj-lt"/>
              </a:rPr>
              <a:t>Introduces </a:t>
            </a:r>
            <a:r>
              <a:rPr lang="en-US" b="1" dirty="0">
                <a:solidFill>
                  <a:srgbClr val="C00000"/>
                </a:solidFill>
                <a:latin typeface="+mj-lt"/>
              </a:rPr>
              <a:t>reference bias</a:t>
            </a:r>
          </a:p>
        </p:txBody>
      </p:sp>
      <p:sp>
        <p:nvSpPr>
          <p:cNvPr id="8" name="TextBox 7">
            <a:extLst>
              <a:ext uri="{FF2B5EF4-FFF2-40B4-BE49-F238E27FC236}">
                <a16:creationId xmlns:a16="http://schemas.microsoft.com/office/drawing/2014/main" id="{DFA6594E-8793-4952-9F3E-76501ACD2C58}"/>
              </a:ext>
            </a:extLst>
          </p:cNvPr>
          <p:cNvSpPr txBox="1"/>
          <p:nvPr/>
        </p:nvSpPr>
        <p:spPr>
          <a:xfrm>
            <a:off x="4343400" y="2398898"/>
            <a:ext cx="4433635" cy="2630303"/>
          </a:xfrm>
          <a:prstGeom prst="roundRect">
            <a:avLst>
              <a:gd name="adj" fmla="val 1694"/>
            </a:avLst>
          </a:prstGeom>
          <a:solidFill>
            <a:srgbClr val="00B050">
              <a:alpha val="3000"/>
            </a:srgbClr>
          </a:solidFill>
          <a:ln w="38100">
            <a:solidFill>
              <a:srgbClr val="00B050"/>
            </a:solidFill>
          </a:ln>
        </p:spPr>
        <p:txBody>
          <a:bodyPr wrap="square" rtlCol="0" anchor="ctr" anchorCtr="0">
            <a:noAutofit/>
          </a:bodyPr>
          <a:lstStyle/>
          <a:p>
            <a:pPr marL="285750" indent="-285750">
              <a:spcBef>
                <a:spcPts val="1200"/>
              </a:spcBef>
              <a:buClr>
                <a:srgbClr val="00B050"/>
              </a:buClr>
              <a:buFont typeface="Wingdings" panose="05000000000000000000" pitchFamily="2" charset="2"/>
              <a:buChar char="q"/>
            </a:pPr>
            <a:r>
              <a:rPr lang="en-US" dirty="0"/>
              <a:t>Replaces the linear reference sequence with a </a:t>
            </a:r>
            <a:r>
              <a:rPr lang="en-US" b="1" i="1" dirty="0">
                <a:solidFill>
                  <a:srgbClr val="00B050"/>
                </a:solidFill>
              </a:rPr>
              <a:t>graph-based representation of  the reference genome</a:t>
            </a:r>
            <a:r>
              <a:rPr lang="en-US" b="1" dirty="0">
                <a:solidFill>
                  <a:srgbClr val="00B050"/>
                </a:solidFill>
              </a:rPr>
              <a:t> (</a:t>
            </a:r>
            <a:r>
              <a:rPr lang="en-US" b="1" i="1" dirty="0">
                <a:solidFill>
                  <a:srgbClr val="00B050"/>
                </a:solidFill>
              </a:rPr>
              <a:t>genome graph</a:t>
            </a:r>
            <a:r>
              <a:rPr lang="en-US" b="1" dirty="0">
                <a:solidFill>
                  <a:srgbClr val="00B050"/>
                </a:solidFill>
              </a:rPr>
              <a:t>)</a:t>
            </a:r>
          </a:p>
          <a:p>
            <a:pPr marL="285750" indent="-285750">
              <a:spcBef>
                <a:spcPts val="1200"/>
              </a:spcBef>
              <a:buClr>
                <a:srgbClr val="00B050"/>
              </a:buClr>
              <a:buFont typeface="Wingdings" panose="05000000000000000000" pitchFamily="2" charset="2"/>
              <a:buChar char="q"/>
            </a:pPr>
            <a:r>
              <a:rPr lang="en-US" b="1" dirty="0">
                <a:solidFill>
                  <a:srgbClr val="00B050"/>
                </a:solidFill>
              </a:rPr>
              <a:t>Captures the genetic variations and diversity </a:t>
            </a:r>
            <a:r>
              <a:rPr lang="en-US" dirty="0"/>
              <a:t>across many individuals in a population</a:t>
            </a:r>
          </a:p>
          <a:p>
            <a:pPr marL="285750" indent="-285750">
              <a:spcBef>
                <a:spcPts val="1200"/>
              </a:spcBef>
              <a:buClr>
                <a:srgbClr val="00B050"/>
              </a:buClr>
              <a:buFont typeface="Wingdings" panose="05000000000000000000" pitchFamily="2" charset="2"/>
              <a:buChar char="q"/>
            </a:pPr>
            <a:r>
              <a:rPr lang="en-US" dirty="0"/>
              <a:t>Results in </a:t>
            </a:r>
            <a:r>
              <a:rPr lang="en-US" b="1" dirty="0">
                <a:solidFill>
                  <a:srgbClr val="00B050"/>
                </a:solidFill>
              </a:rPr>
              <a:t>notable quality improvements </a:t>
            </a:r>
            <a:r>
              <a:rPr lang="en-US" dirty="0"/>
              <a:t>in GSA</a:t>
            </a:r>
          </a:p>
        </p:txBody>
      </p:sp>
      <p:sp>
        <p:nvSpPr>
          <p:cNvPr id="9" name="TextBox 8">
            <a:extLst>
              <a:ext uri="{FF2B5EF4-FFF2-40B4-BE49-F238E27FC236}">
                <a16:creationId xmlns:a16="http://schemas.microsoft.com/office/drawing/2014/main" id="{878949DC-4DB8-73CB-9D1C-D683DFEA5225}"/>
              </a:ext>
            </a:extLst>
          </p:cNvPr>
          <p:cNvSpPr txBox="1"/>
          <p:nvPr/>
        </p:nvSpPr>
        <p:spPr>
          <a:xfrm>
            <a:off x="4343400" y="5160287"/>
            <a:ext cx="4433636" cy="1188720"/>
          </a:xfrm>
          <a:prstGeom prst="roundRect">
            <a:avLst>
              <a:gd name="adj" fmla="val 3822"/>
            </a:avLst>
          </a:prstGeom>
          <a:solidFill>
            <a:srgbClr val="C00000">
              <a:alpha val="3000"/>
            </a:srgbClr>
          </a:solidFill>
          <a:ln w="38100">
            <a:solidFill>
              <a:srgbClr val="C00000"/>
            </a:solidFill>
          </a:ln>
        </p:spPr>
        <p:txBody>
          <a:bodyPr wrap="square" rtlCol="0" anchor="ctr" anchorCtr="0">
            <a:noAutofit/>
          </a:bodyPr>
          <a:lstStyle/>
          <a:p>
            <a:pPr marL="285750" indent="-285750">
              <a:spcBef>
                <a:spcPts val="600"/>
              </a:spcBef>
              <a:buClr>
                <a:srgbClr val="C00000"/>
              </a:buClr>
              <a:buFont typeface="Wingdings" panose="05000000000000000000" pitchFamily="2" charset="2"/>
              <a:buChar char="q"/>
            </a:pPr>
            <a:r>
              <a:rPr lang="en-US" b="1" dirty="0">
                <a:solidFill>
                  <a:srgbClr val="C00000"/>
                </a:solidFill>
                <a:latin typeface="+mj-lt"/>
              </a:rPr>
              <a:t>More difficult </a:t>
            </a:r>
            <a:r>
              <a:rPr lang="en-US" dirty="0">
                <a:latin typeface="+mj-lt"/>
              </a:rPr>
              <a:t>computational problem</a:t>
            </a:r>
          </a:p>
          <a:p>
            <a:pPr marL="285750" indent="-285750">
              <a:spcBef>
                <a:spcPts val="600"/>
              </a:spcBef>
              <a:buClr>
                <a:srgbClr val="C00000"/>
              </a:buClr>
              <a:buFont typeface="Wingdings" panose="05000000000000000000" pitchFamily="2" charset="2"/>
              <a:buChar char="q"/>
            </a:pPr>
            <a:r>
              <a:rPr lang="en-US" b="1" dirty="0">
                <a:solidFill>
                  <a:srgbClr val="C00000"/>
                </a:solidFill>
                <a:latin typeface="+mj-lt"/>
              </a:rPr>
              <a:t>No prior hardware design </a:t>
            </a:r>
            <a:r>
              <a:rPr lang="en-US" dirty="0">
                <a:latin typeface="+mj-lt"/>
              </a:rPr>
              <a:t>for graph-based GSA</a:t>
            </a:r>
          </a:p>
        </p:txBody>
      </p:sp>
      <p:sp>
        <p:nvSpPr>
          <p:cNvPr id="10" name="TextBox 9">
            <a:extLst>
              <a:ext uri="{FF2B5EF4-FFF2-40B4-BE49-F238E27FC236}">
                <a16:creationId xmlns:a16="http://schemas.microsoft.com/office/drawing/2014/main" id="{ABD55BD7-11A4-0F8F-F804-BA3263AE47C2}"/>
              </a:ext>
            </a:extLst>
          </p:cNvPr>
          <p:cNvSpPr txBox="1"/>
          <p:nvPr/>
        </p:nvSpPr>
        <p:spPr>
          <a:xfrm>
            <a:off x="366963" y="5623560"/>
            <a:ext cx="3804987" cy="725447"/>
          </a:xfrm>
          <a:prstGeom prst="roundRect">
            <a:avLst>
              <a:gd name="adj" fmla="val 3822"/>
            </a:avLst>
          </a:prstGeom>
          <a:solidFill>
            <a:srgbClr val="00B050">
              <a:alpha val="3000"/>
            </a:srgbClr>
          </a:solidFill>
          <a:ln w="38100">
            <a:solidFill>
              <a:srgbClr val="00B050"/>
            </a:solidFill>
          </a:ln>
        </p:spPr>
        <p:txBody>
          <a:bodyPr wrap="square" rtlCol="0" anchor="ctr" anchorCtr="0">
            <a:noAutofit/>
          </a:bodyPr>
          <a:lstStyle/>
          <a:p>
            <a:pPr marL="285750" indent="-285750">
              <a:spcBef>
                <a:spcPts val="1200"/>
              </a:spcBef>
              <a:buClr>
                <a:srgbClr val="00B050"/>
              </a:buClr>
              <a:buFont typeface="Wingdings" panose="05000000000000000000" pitchFamily="2" charset="2"/>
              <a:buChar char="q"/>
            </a:pPr>
            <a:r>
              <a:rPr lang="en-US" sz="1800" b="1" dirty="0">
                <a:solidFill>
                  <a:srgbClr val="00B050"/>
                </a:solidFill>
              </a:rPr>
              <a:t>Well studied </a:t>
            </a:r>
            <a:r>
              <a:rPr lang="en-US" sz="1800" dirty="0"/>
              <a:t>with many available tools and accelerators</a:t>
            </a:r>
            <a:endParaRPr lang="en-US" b="1" dirty="0"/>
          </a:p>
        </p:txBody>
      </p:sp>
      <p:sp>
        <p:nvSpPr>
          <p:cNvPr id="12" name="TextBox 11">
            <a:extLst>
              <a:ext uri="{FF2B5EF4-FFF2-40B4-BE49-F238E27FC236}">
                <a16:creationId xmlns:a16="http://schemas.microsoft.com/office/drawing/2014/main" id="{71EFC910-90E5-5B6D-58C2-BFBA71A0CE6C}"/>
              </a:ext>
            </a:extLst>
          </p:cNvPr>
          <p:cNvSpPr txBox="1"/>
          <p:nvPr/>
        </p:nvSpPr>
        <p:spPr>
          <a:xfrm>
            <a:off x="366963" y="2005825"/>
            <a:ext cx="3804987" cy="366254"/>
          </a:xfrm>
          <a:prstGeom prst="rect">
            <a:avLst/>
          </a:prstGeom>
          <a:noFill/>
        </p:spPr>
        <p:txBody>
          <a:bodyPr wrap="square">
            <a:spAutoFit/>
          </a:bodyPr>
          <a:lstStyle/>
          <a:p>
            <a:pPr algn="ctr"/>
            <a:r>
              <a:rPr lang="en-US" sz="1780" b="1" dirty="0">
                <a:solidFill>
                  <a:srgbClr val="0070C0"/>
                </a:solidFill>
              </a:rPr>
              <a:t>S</a:t>
            </a:r>
            <a:r>
              <a:rPr lang="en-US" sz="1780" b="1" i="1" dirty="0">
                <a:solidFill>
                  <a:srgbClr val="0070C0"/>
                </a:solidFill>
              </a:rPr>
              <a:t>equence-to-Sequence (S2S) Mapping</a:t>
            </a:r>
            <a:r>
              <a:rPr lang="en-US" sz="1780" b="1" dirty="0">
                <a:solidFill>
                  <a:srgbClr val="0070C0"/>
                </a:solidFill>
              </a:rPr>
              <a:t> </a:t>
            </a:r>
            <a:endParaRPr lang="en-US" sz="1780" dirty="0">
              <a:solidFill>
                <a:srgbClr val="0070C0"/>
              </a:solidFill>
            </a:endParaRPr>
          </a:p>
        </p:txBody>
      </p:sp>
      <p:sp>
        <p:nvSpPr>
          <p:cNvPr id="13" name="TextBox 12">
            <a:extLst>
              <a:ext uri="{FF2B5EF4-FFF2-40B4-BE49-F238E27FC236}">
                <a16:creationId xmlns:a16="http://schemas.microsoft.com/office/drawing/2014/main" id="{B1A11415-99CA-000F-9797-E7CFFAB03F1D}"/>
              </a:ext>
            </a:extLst>
          </p:cNvPr>
          <p:cNvSpPr txBox="1"/>
          <p:nvPr/>
        </p:nvSpPr>
        <p:spPr>
          <a:xfrm>
            <a:off x="4343400" y="2002747"/>
            <a:ext cx="4433635" cy="369332"/>
          </a:xfrm>
          <a:prstGeom prst="rect">
            <a:avLst/>
          </a:prstGeom>
          <a:noFill/>
        </p:spPr>
        <p:txBody>
          <a:bodyPr wrap="square">
            <a:spAutoFit/>
          </a:bodyPr>
          <a:lstStyle/>
          <a:p>
            <a:pPr algn="ctr"/>
            <a:r>
              <a:rPr lang="en-US" sz="1780" b="1" dirty="0">
                <a:solidFill>
                  <a:srgbClr val="0070C0"/>
                </a:solidFill>
              </a:rPr>
              <a:t>S</a:t>
            </a:r>
            <a:r>
              <a:rPr lang="en-US" sz="1780" b="1" i="1" dirty="0">
                <a:solidFill>
                  <a:srgbClr val="0070C0"/>
                </a:solidFill>
              </a:rPr>
              <a:t>equence-to-Graph (S2G) Mapping</a:t>
            </a:r>
            <a:r>
              <a:rPr lang="en-US" sz="1780" b="1" dirty="0">
                <a:solidFill>
                  <a:srgbClr val="0070C0"/>
                </a:solidFill>
              </a:rPr>
              <a:t> </a:t>
            </a:r>
            <a:endParaRPr lang="en-US" sz="1780" dirty="0">
              <a:solidFill>
                <a:srgbClr val="0070C0"/>
              </a:solidFill>
            </a:endParaRPr>
          </a:p>
        </p:txBody>
      </p:sp>
      <p:sp>
        <p:nvSpPr>
          <p:cNvPr id="16" name="Content Placeholder 2">
            <a:extLst>
              <a:ext uri="{FF2B5EF4-FFF2-40B4-BE49-F238E27FC236}">
                <a16:creationId xmlns:a16="http://schemas.microsoft.com/office/drawing/2014/main" id="{EB720B3D-751A-0A2A-77A4-751DDED36B83}"/>
              </a:ext>
            </a:extLst>
          </p:cNvPr>
          <p:cNvSpPr>
            <a:spLocks noGrp="1"/>
          </p:cNvSpPr>
          <p:nvPr>
            <p:ph idx="1"/>
          </p:nvPr>
        </p:nvSpPr>
        <p:spPr>
          <a:xfrm>
            <a:off x="366963" y="1147483"/>
            <a:ext cx="8410073" cy="769894"/>
          </a:xfrm>
        </p:spPr>
        <p:txBody>
          <a:bodyPr>
            <a:noAutofit/>
          </a:bodyPr>
          <a:lstStyle/>
          <a:p>
            <a:pPr marL="342900" indent="-342900">
              <a:lnSpc>
                <a:spcPct val="110000"/>
              </a:lnSpc>
              <a:spcBef>
                <a:spcPts val="600"/>
              </a:spcBef>
              <a:spcAft>
                <a:spcPts val="0"/>
              </a:spcAft>
            </a:pPr>
            <a:r>
              <a:rPr lang="en-US" dirty="0">
                <a:solidFill>
                  <a:schemeClr val="tx1"/>
                </a:solidFill>
              </a:rPr>
              <a:t>Mapping the reads to a reference genome (i.e., </a:t>
            </a:r>
            <a:r>
              <a:rPr lang="en-US" b="1" i="1" dirty="0">
                <a:solidFill>
                  <a:schemeClr val="tx1"/>
                </a:solidFill>
              </a:rPr>
              <a:t>read mapping</a:t>
            </a:r>
            <a:r>
              <a:rPr lang="en-US" dirty="0">
                <a:solidFill>
                  <a:schemeClr val="tx1"/>
                </a:solidFill>
              </a:rPr>
              <a:t>)</a:t>
            </a:r>
            <a:r>
              <a:rPr lang="en-US" b="1" dirty="0">
                <a:solidFill>
                  <a:schemeClr val="tx1"/>
                </a:solidFill>
              </a:rPr>
              <a:t> </a:t>
            </a:r>
            <a:r>
              <a:rPr lang="en-US" dirty="0">
                <a:solidFill>
                  <a:schemeClr val="tx1"/>
                </a:solidFill>
              </a:rPr>
              <a:t>is a c</a:t>
            </a:r>
            <a:r>
              <a:rPr lang="en-US" sz="2000" i="1" dirty="0">
                <a:solidFill>
                  <a:schemeClr val="tx1"/>
                </a:solidFill>
              </a:rPr>
              <a:t>ritical step</a:t>
            </a:r>
            <a:r>
              <a:rPr lang="en-US" sz="2000" dirty="0">
                <a:solidFill>
                  <a:schemeClr val="tx1"/>
                </a:solidFill>
              </a:rPr>
              <a:t> in genome sequence analysis (GSA)</a:t>
            </a:r>
            <a:endParaRPr lang="en-US" i="1" dirty="0">
              <a:solidFill>
                <a:schemeClr val="tx1"/>
              </a:solidFill>
            </a:endParaRPr>
          </a:p>
        </p:txBody>
      </p:sp>
    </p:spTree>
    <p:custDataLst>
      <p:tags r:id="rId1"/>
    </p:custDataLst>
    <p:extLst>
      <p:ext uri="{BB962C8B-B14F-4D97-AF65-F5344CB8AC3E}">
        <p14:creationId xmlns:p14="http://schemas.microsoft.com/office/powerpoint/2010/main" val="302844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3" name="Title 2">
            <a:extLst>
              <a:ext uri="{FF2B5EF4-FFF2-40B4-BE49-F238E27FC236}">
                <a16:creationId xmlns:a16="http://schemas.microsoft.com/office/drawing/2014/main" id="{AD59D520-5920-AB4E-A3ED-7922AA4BC1C3}"/>
              </a:ext>
            </a:extLst>
          </p:cNvPr>
          <p:cNvSpPr>
            <a:spLocks noGrp="1"/>
          </p:cNvSpPr>
          <p:nvPr>
            <p:ph type="title"/>
          </p:nvPr>
        </p:nvSpPr>
        <p:spPr/>
        <p:txBody>
          <a:bodyPr>
            <a:normAutofit fontScale="90000"/>
          </a:bodyPr>
          <a:lstStyle/>
          <a:p>
            <a:r>
              <a:rPr lang="en-US" dirty="0" err="1"/>
              <a:t>SeGraM</a:t>
            </a:r>
            <a:r>
              <a:rPr lang="en-US" dirty="0"/>
              <a:t> – Graph Structure</a:t>
            </a:r>
          </a:p>
        </p:txBody>
      </p:sp>
      <p:sp>
        <p:nvSpPr>
          <p:cNvPr id="4" name="Slide Number Placeholder 3">
            <a:extLst>
              <a:ext uri="{FF2B5EF4-FFF2-40B4-BE49-F238E27FC236}">
                <a16:creationId xmlns:a16="http://schemas.microsoft.com/office/drawing/2014/main" id="{70869F66-9577-FF48-A7F7-63DD640C9C85}"/>
              </a:ext>
            </a:extLst>
          </p:cNvPr>
          <p:cNvSpPr>
            <a:spLocks noGrp="1"/>
          </p:cNvSpPr>
          <p:nvPr>
            <p:ph type="sldNum" sz="quarter" idx="10"/>
          </p:nvPr>
        </p:nvSpPr>
        <p:spPr/>
        <p:txBody>
          <a:bodyPr/>
          <a:lstStyle/>
          <a:p>
            <a:fld id="{BE67019E-6B59-9444-A8F8-0CFAB6B6981D}" type="slidenum">
              <a:rPr lang="en-US" smtClean="0"/>
              <a:pPr/>
              <a:t>41</a:t>
            </a:fld>
            <a:endParaRPr lang="en-US" dirty="0"/>
          </a:p>
        </p:txBody>
      </p:sp>
      <p:pic>
        <p:nvPicPr>
          <p:cNvPr id="5" name="Picture 4" descr="Diagram&#10;&#10;Description automatically generated with medium confidence">
            <a:extLst>
              <a:ext uri="{FF2B5EF4-FFF2-40B4-BE49-F238E27FC236}">
                <a16:creationId xmlns:a16="http://schemas.microsoft.com/office/drawing/2014/main" id="{C39966B8-8621-C224-DBE5-A11F99F687E5}"/>
              </a:ext>
            </a:extLst>
          </p:cNvPr>
          <p:cNvPicPr>
            <a:picLocks noChangeAspect="1"/>
          </p:cNvPicPr>
          <p:nvPr/>
        </p:nvPicPr>
        <p:blipFill>
          <a:blip r:embed="rId3"/>
          <a:stretch>
            <a:fillRect/>
          </a:stretch>
        </p:blipFill>
        <p:spPr>
          <a:xfrm>
            <a:off x="0" y="1978092"/>
            <a:ext cx="9144000" cy="2901815"/>
          </a:xfrm>
          <a:prstGeom prst="rect">
            <a:avLst/>
          </a:prstGeom>
        </p:spPr>
      </p:pic>
    </p:spTree>
    <p:extLst>
      <p:ext uri="{BB962C8B-B14F-4D97-AF65-F5344CB8AC3E}">
        <p14:creationId xmlns:p14="http://schemas.microsoft.com/office/powerpoint/2010/main" val="41789325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3" name="Title 2">
            <a:extLst>
              <a:ext uri="{FF2B5EF4-FFF2-40B4-BE49-F238E27FC236}">
                <a16:creationId xmlns:a16="http://schemas.microsoft.com/office/drawing/2014/main" id="{AD59D520-5920-AB4E-A3ED-7922AA4BC1C3}"/>
              </a:ext>
            </a:extLst>
          </p:cNvPr>
          <p:cNvSpPr>
            <a:spLocks noGrp="1"/>
          </p:cNvSpPr>
          <p:nvPr>
            <p:ph type="title"/>
          </p:nvPr>
        </p:nvSpPr>
        <p:spPr/>
        <p:txBody>
          <a:bodyPr>
            <a:normAutofit fontScale="90000"/>
          </a:bodyPr>
          <a:lstStyle/>
          <a:p>
            <a:r>
              <a:rPr lang="en-US" dirty="0" err="1"/>
              <a:t>SeGraM</a:t>
            </a:r>
            <a:r>
              <a:rPr lang="en-US" dirty="0"/>
              <a:t> – Index Structure</a:t>
            </a:r>
          </a:p>
        </p:txBody>
      </p:sp>
      <p:sp>
        <p:nvSpPr>
          <p:cNvPr id="4" name="Slide Number Placeholder 3">
            <a:extLst>
              <a:ext uri="{FF2B5EF4-FFF2-40B4-BE49-F238E27FC236}">
                <a16:creationId xmlns:a16="http://schemas.microsoft.com/office/drawing/2014/main" id="{70869F66-9577-FF48-A7F7-63DD640C9C85}"/>
              </a:ext>
            </a:extLst>
          </p:cNvPr>
          <p:cNvSpPr>
            <a:spLocks noGrp="1"/>
          </p:cNvSpPr>
          <p:nvPr>
            <p:ph type="sldNum" sz="quarter" idx="10"/>
          </p:nvPr>
        </p:nvSpPr>
        <p:spPr/>
        <p:txBody>
          <a:bodyPr/>
          <a:lstStyle/>
          <a:p>
            <a:fld id="{BE67019E-6B59-9444-A8F8-0CFAB6B6981D}" type="slidenum">
              <a:rPr lang="en-US" smtClean="0"/>
              <a:pPr/>
              <a:t>42</a:t>
            </a:fld>
            <a:endParaRPr lang="en-US" dirty="0"/>
          </a:p>
        </p:txBody>
      </p:sp>
      <p:pic>
        <p:nvPicPr>
          <p:cNvPr id="6" name="Picture 5" descr="Graphical user interface, text, application&#10;&#10;Description automatically generated">
            <a:extLst>
              <a:ext uri="{FF2B5EF4-FFF2-40B4-BE49-F238E27FC236}">
                <a16:creationId xmlns:a16="http://schemas.microsoft.com/office/drawing/2014/main" id="{F66DA6E0-75E6-B8FE-FA4C-803E1AFF587C}"/>
              </a:ext>
            </a:extLst>
          </p:cNvPr>
          <p:cNvPicPr>
            <a:picLocks noChangeAspect="1"/>
          </p:cNvPicPr>
          <p:nvPr/>
        </p:nvPicPr>
        <p:blipFill>
          <a:blip r:embed="rId3"/>
          <a:stretch>
            <a:fillRect/>
          </a:stretch>
        </p:blipFill>
        <p:spPr>
          <a:xfrm>
            <a:off x="0" y="2343780"/>
            <a:ext cx="9144000" cy="2170440"/>
          </a:xfrm>
          <a:prstGeom prst="rect">
            <a:avLst/>
          </a:prstGeom>
        </p:spPr>
      </p:pic>
    </p:spTree>
    <p:extLst>
      <p:ext uri="{BB962C8B-B14F-4D97-AF65-F5344CB8AC3E}">
        <p14:creationId xmlns:p14="http://schemas.microsoft.com/office/powerpoint/2010/main" val="22203650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C29F6-D40A-494F-B8EB-3B90067676CA}"/>
              </a:ext>
            </a:extLst>
          </p:cNvPr>
          <p:cNvSpPr>
            <a:spLocks noGrp="1"/>
          </p:cNvSpPr>
          <p:nvPr>
            <p:ph type="title"/>
          </p:nvPr>
        </p:nvSpPr>
        <p:spPr/>
        <p:txBody>
          <a:bodyPr>
            <a:normAutofit fontScale="90000"/>
          </a:bodyPr>
          <a:lstStyle/>
          <a:p>
            <a:r>
              <a:rPr lang="en-US" dirty="0"/>
              <a:t>SeGraM – Selection of #Buckets</a:t>
            </a:r>
          </a:p>
        </p:txBody>
      </p:sp>
      <p:sp>
        <p:nvSpPr>
          <p:cNvPr id="4" name="Slide Number Placeholder 3">
            <a:extLst>
              <a:ext uri="{FF2B5EF4-FFF2-40B4-BE49-F238E27FC236}">
                <a16:creationId xmlns:a16="http://schemas.microsoft.com/office/drawing/2014/main" id="{4F7D2891-8EC2-4A77-AC58-62D5EE6C11BE}"/>
              </a:ext>
            </a:extLst>
          </p:cNvPr>
          <p:cNvSpPr>
            <a:spLocks noGrp="1"/>
          </p:cNvSpPr>
          <p:nvPr>
            <p:ph type="sldNum" sz="quarter" idx="10"/>
          </p:nvPr>
        </p:nvSpPr>
        <p:spPr/>
        <p:txBody>
          <a:bodyPr/>
          <a:lstStyle/>
          <a:p>
            <a:fld id="{BE67019E-6B59-9444-A8F8-0CFAB6B6981D}" type="slidenum">
              <a:rPr lang="en-US" smtClean="0"/>
              <a:pPr/>
              <a:t>43</a:t>
            </a:fld>
            <a:endParaRPr lang="en-US" dirty="0"/>
          </a:p>
        </p:txBody>
      </p:sp>
      <p:pic>
        <p:nvPicPr>
          <p:cNvPr id="5" name="Picture 4" descr="Chart, line chart&#10;&#10;Description automatically generated">
            <a:extLst>
              <a:ext uri="{FF2B5EF4-FFF2-40B4-BE49-F238E27FC236}">
                <a16:creationId xmlns:a16="http://schemas.microsoft.com/office/drawing/2014/main" id="{D968F60D-81B7-F205-EE1F-87B6D8423879}"/>
              </a:ext>
            </a:extLst>
          </p:cNvPr>
          <p:cNvPicPr>
            <a:picLocks noChangeAspect="1"/>
          </p:cNvPicPr>
          <p:nvPr/>
        </p:nvPicPr>
        <p:blipFill>
          <a:blip r:embed="rId2"/>
          <a:stretch>
            <a:fillRect/>
          </a:stretch>
        </p:blipFill>
        <p:spPr>
          <a:xfrm>
            <a:off x="445157" y="1913200"/>
            <a:ext cx="8253687" cy="3633484"/>
          </a:xfrm>
          <a:prstGeom prst="rect">
            <a:avLst/>
          </a:prstGeom>
        </p:spPr>
      </p:pic>
    </p:spTree>
    <p:extLst>
      <p:ext uri="{BB962C8B-B14F-4D97-AF65-F5344CB8AC3E}">
        <p14:creationId xmlns:p14="http://schemas.microsoft.com/office/powerpoint/2010/main" val="31213076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3" name="Title 2">
            <a:extLst>
              <a:ext uri="{FF2B5EF4-FFF2-40B4-BE49-F238E27FC236}">
                <a16:creationId xmlns:a16="http://schemas.microsoft.com/office/drawing/2014/main" id="{AD59D520-5920-AB4E-A3ED-7922AA4BC1C3}"/>
              </a:ext>
            </a:extLst>
          </p:cNvPr>
          <p:cNvSpPr>
            <a:spLocks noGrp="1"/>
          </p:cNvSpPr>
          <p:nvPr>
            <p:ph type="title"/>
          </p:nvPr>
        </p:nvSpPr>
        <p:spPr/>
        <p:txBody>
          <a:bodyPr>
            <a:normAutofit fontScale="90000"/>
          </a:bodyPr>
          <a:lstStyle/>
          <a:p>
            <a:r>
              <a:rPr lang="en-US" dirty="0"/>
              <a:t>Minimizers</a:t>
            </a:r>
          </a:p>
        </p:txBody>
      </p:sp>
      <p:sp>
        <p:nvSpPr>
          <p:cNvPr id="4" name="Slide Number Placeholder 3">
            <a:extLst>
              <a:ext uri="{FF2B5EF4-FFF2-40B4-BE49-F238E27FC236}">
                <a16:creationId xmlns:a16="http://schemas.microsoft.com/office/drawing/2014/main" id="{70869F66-9577-FF48-A7F7-63DD640C9C85}"/>
              </a:ext>
            </a:extLst>
          </p:cNvPr>
          <p:cNvSpPr>
            <a:spLocks noGrp="1"/>
          </p:cNvSpPr>
          <p:nvPr>
            <p:ph type="sldNum" sz="quarter" idx="10"/>
          </p:nvPr>
        </p:nvSpPr>
        <p:spPr/>
        <p:txBody>
          <a:bodyPr/>
          <a:lstStyle/>
          <a:p>
            <a:fld id="{BE67019E-6B59-9444-A8F8-0CFAB6B6981D}" type="slidenum">
              <a:rPr lang="en-US" smtClean="0"/>
              <a:pPr/>
              <a:t>44</a:t>
            </a:fld>
            <a:endParaRPr lang="en-US" dirty="0"/>
          </a:p>
        </p:txBody>
      </p:sp>
      <p:pic>
        <p:nvPicPr>
          <p:cNvPr id="5" name="Picture 4" descr="Table&#10;&#10;Description automatically generated">
            <a:extLst>
              <a:ext uri="{FF2B5EF4-FFF2-40B4-BE49-F238E27FC236}">
                <a16:creationId xmlns:a16="http://schemas.microsoft.com/office/drawing/2014/main" id="{0D2C8073-4519-7B8B-3643-3F37D66E8D13}"/>
              </a:ext>
            </a:extLst>
          </p:cNvPr>
          <p:cNvPicPr>
            <a:picLocks noChangeAspect="1"/>
          </p:cNvPicPr>
          <p:nvPr/>
        </p:nvPicPr>
        <p:blipFill rotWithShape="1">
          <a:blip r:embed="rId3"/>
          <a:srcRect l="17282"/>
          <a:stretch/>
        </p:blipFill>
        <p:spPr>
          <a:xfrm>
            <a:off x="366964" y="2501737"/>
            <a:ext cx="8410073" cy="2664754"/>
          </a:xfrm>
          <a:prstGeom prst="rect">
            <a:avLst/>
          </a:prstGeom>
        </p:spPr>
      </p:pic>
    </p:spTree>
    <p:extLst>
      <p:ext uri="{BB962C8B-B14F-4D97-AF65-F5344CB8AC3E}">
        <p14:creationId xmlns:p14="http://schemas.microsoft.com/office/powerpoint/2010/main" val="10962746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1D08C-6B09-4387-8DF3-4F04F7306932}"/>
              </a:ext>
            </a:extLst>
          </p:cNvPr>
          <p:cNvSpPr>
            <a:spLocks noGrp="1"/>
          </p:cNvSpPr>
          <p:nvPr>
            <p:ph type="title"/>
          </p:nvPr>
        </p:nvSpPr>
        <p:spPr/>
        <p:txBody>
          <a:bodyPr>
            <a:normAutofit fontScale="90000"/>
          </a:bodyPr>
          <a:lstStyle/>
          <a:p>
            <a:r>
              <a:rPr lang="en-US" dirty="0"/>
              <a:t>MinSeed – Region Calculation</a:t>
            </a:r>
          </a:p>
        </p:txBody>
      </p:sp>
      <p:sp>
        <p:nvSpPr>
          <p:cNvPr id="4" name="Slide Number Placeholder 3">
            <a:extLst>
              <a:ext uri="{FF2B5EF4-FFF2-40B4-BE49-F238E27FC236}">
                <a16:creationId xmlns:a16="http://schemas.microsoft.com/office/drawing/2014/main" id="{2E7199B1-DF32-415E-8154-EF0897C27C0F}"/>
              </a:ext>
            </a:extLst>
          </p:cNvPr>
          <p:cNvSpPr>
            <a:spLocks noGrp="1"/>
          </p:cNvSpPr>
          <p:nvPr>
            <p:ph type="sldNum" sz="quarter" idx="10"/>
          </p:nvPr>
        </p:nvSpPr>
        <p:spPr/>
        <p:txBody>
          <a:bodyPr/>
          <a:lstStyle/>
          <a:p>
            <a:fld id="{BE67019E-6B59-9444-A8F8-0CFAB6B6981D}" type="slidenum">
              <a:rPr lang="en-US" smtClean="0"/>
              <a:pPr/>
              <a:t>45</a:t>
            </a:fld>
            <a:endParaRPr lang="en-US" dirty="0"/>
          </a:p>
        </p:txBody>
      </p:sp>
      <p:pic>
        <p:nvPicPr>
          <p:cNvPr id="6" name="Picture 5" descr="Graphical user interface, application&#10;&#10;Description automatically generated">
            <a:extLst>
              <a:ext uri="{FF2B5EF4-FFF2-40B4-BE49-F238E27FC236}">
                <a16:creationId xmlns:a16="http://schemas.microsoft.com/office/drawing/2014/main" id="{0E8D3599-89C9-165C-3D75-264D05A72BC3}"/>
              </a:ext>
            </a:extLst>
          </p:cNvPr>
          <p:cNvPicPr>
            <a:picLocks noChangeAspect="1"/>
          </p:cNvPicPr>
          <p:nvPr/>
        </p:nvPicPr>
        <p:blipFill>
          <a:blip r:embed="rId2"/>
          <a:stretch>
            <a:fillRect/>
          </a:stretch>
        </p:blipFill>
        <p:spPr>
          <a:xfrm>
            <a:off x="0" y="2051664"/>
            <a:ext cx="9144000" cy="3240811"/>
          </a:xfrm>
          <a:prstGeom prst="rect">
            <a:avLst/>
          </a:prstGeom>
        </p:spPr>
      </p:pic>
    </p:spTree>
    <p:extLst>
      <p:ext uri="{BB962C8B-B14F-4D97-AF65-F5344CB8AC3E}">
        <p14:creationId xmlns:p14="http://schemas.microsoft.com/office/powerpoint/2010/main" val="27450979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F00A8-5381-A34A-9062-A2E43ECC9534}"/>
              </a:ext>
            </a:extLst>
          </p:cNvPr>
          <p:cNvSpPr>
            <a:spLocks noGrp="1"/>
          </p:cNvSpPr>
          <p:nvPr>
            <p:ph type="title"/>
          </p:nvPr>
        </p:nvSpPr>
        <p:spPr/>
        <p:txBody>
          <a:bodyPr>
            <a:normAutofit fontScale="90000"/>
          </a:bodyPr>
          <a:lstStyle/>
          <a:p>
            <a:r>
              <a:rPr lang="en-US" dirty="0"/>
              <a:t>BitAlign Algorithm</a:t>
            </a:r>
          </a:p>
        </p:txBody>
      </p:sp>
      <p:sp>
        <p:nvSpPr>
          <p:cNvPr id="4" name="Slide Number Placeholder 3">
            <a:extLst>
              <a:ext uri="{FF2B5EF4-FFF2-40B4-BE49-F238E27FC236}">
                <a16:creationId xmlns:a16="http://schemas.microsoft.com/office/drawing/2014/main" id="{089D3516-DD8B-084D-9E82-DB59EC8E6AAF}"/>
              </a:ext>
            </a:extLst>
          </p:cNvPr>
          <p:cNvSpPr>
            <a:spLocks noGrp="1"/>
          </p:cNvSpPr>
          <p:nvPr>
            <p:ph type="sldNum" sz="quarter" idx="10"/>
          </p:nvPr>
        </p:nvSpPr>
        <p:spPr/>
        <p:txBody>
          <a:bodyPr/>
          <a:lstStyle/>
          <a:p>
            <a:fld id="{BE67019E-6B59-9444-A8F8-0CFAB6B6981D}" type="slidenum">
              <a:rPr lang="en-US" smtClean="0"/>
              <a:pPr/>
              <a:t>46</a:t>
            </a:fld>
            <a:endParaRPr lang="en-US" dirty="0"/>
          </a:p>
        </p:txBody>
      </p:sp>
      <p:pic>
        <p:nvPicPr>
          <p:cNvPr id="5" name="Picture 4">
            <a:extLst>
              <a:ext uri="{FF2B5EF4-FFF2-40B4-BE49-F238E27FC236}">
                <a16:creationId xmlns:a16="http://schemas.microsoft.com/office/drawing/2014/main" id="{0B3012C4-11D9-68D8-35A1-D39E66D58DCD}"/>
              </a:ext>
            </a:extLst>
          </p:cNvPr>
          <p:cNvPicPr>
            <a:picLocks noChangeAspect="1"/>
          </p:cNvPicPr>
          <p:nvPr/>
        </p:nvPicPr>
        <p:blipFill>
          <a:blip r:embed="rId2"/>
          <a:stretch>
            <a:fillRect/>
          </a:stretch>
        </p:blipFill>
        <p:spPr>
          <a:xfrm>
            <a:off x="1874439" y="1104829"/>
            <a:ext cx="5395120" cy="5372780"/>
          </a:xfrm>
          <a:prstGeom prst="rect">
            <a:avLst/>
          </a:prstGeom>
        </p:spPr>
      </p:pic>
    </p:spTree>
    <p:extLst>
      <p:ext uri="{BB962C8B-B14F-4D97-AF65-F5344CB8AC3E}">
        <p14:creationId xmlns:p14="http://schemas.microsoft.com/office/powerpoint/2010/main" val="2089473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08EEF-3A75-B2B6-0ACF-758D6F27A58C}"/>
              </a:ext>
            </a:extLst>
          </p:cNvPr>
          <p:cNvSpPr>
            <a:spLocks noGrp="1"/>
          </p:cNvSpPr>
          <p:nvPr>
            <p:ph type="title"/>
          </p:nvPr>
        </p:nvSpPr>
        <p:spPr/>
        <p:txBody>
          <a:bodyPr>
            <a:normAutofit fontScale="90000"/>
          </a:bodyPr>
          <a:lstStyle/>
          <a:p>
            <a:r>
              <a:rPr lang="en-US" dirty="0"/>
              <a:t>BitAlign – </a:t>
            </a:r>
            <a:r>
              <a:rPr lang="en-US" dirty="0" err="1"/>
              <a:t>HopBits</a:t>
            </a:r>
            <a:r>
              <a:rPr lang="en-US" dirty="0"/>
              <a:t> </a:t>
            </a:r>
          </a:p>
        </p:txBody>
      </p:sp>
      <p:sp>
        <p:nvSpPr>
          <p:cNvPr id="4" name="Slide Number Placeholder 3">
            <a:extLst>
              <a:ext uri="{FF2B5EF4-FFF2-40B4-BE49-F238E27FC236}">
                <a16:creationId xmlns:a16="http://schemas.microsoft.com/office/drawing/2014/main" id="{120775D4-CB9B-1CAB-13A1-C84E1462611A}"/>
              </a:ext>
            </a:extLst>
          </p:cNvPr>
          <p:cNvSpPr>
            <a:spLocks noGrp="1"/>
          </p:cNvSpPr>
          <p:nvPr>
            <p:ph type="sldNum" sz="quarter" idx="10"/>
          </p:nvPr>
        </p:nvSpPr>
        <p:spPr/>
        <p:txBody>
          <a:bodyPr/>
          <a:lstStyle/>
          <a:p>
            <a:fld id="{BE67019E-6B59-9444-A8F8-0CFAB6B6981D}" type="slidenum">
              <a:rPr lang="en-US" smtClean="0"/>
              <a:pPr/>
              <a:t>47</a:t>
            </a:fld>
            <a:endParaRPr lang="en-US" dirty="0"/>
          </a:p>
        </p:txBody>
      </p:sp>
      <p:pic>
        <p:nvPicPr>
          <p:cNvPr id="6" name="Picture 5" descr="A picture containing chart&#10;&#10;Description automatically generated">
            <a:extLst>
              <a:ext uri="{FF2B5EF4-FFF2-40B4-BE49-F238E27FC236}">
                <a16:creationId xmlns:a16="http://schemas.microsoft.com/office/drawing/2014/main" id="{1A2D59AC-C9AE-681E-A729-83EEAC129243}"/>
              </a:ext>
            </a:extLst>
          </p:cNvPr>
          <p:cNvPicPr>
            <a:picLocks noChangeAspect="1"/>
          </p:cNvPicPr>
          <p:nvPr/>
        </p:nvPicPr>
        <p:blipFill>
          <a:blip r:embed="rId2"/>
          <a:stretch>
            <a:fillRect/>
          </a:stretch>
        </p:blipFill>
        <p:spPr>
          <a:xfrm>
            <a:off x="1350843" y="1288195"/>
            <a:ext cx="6442314" cy="5121798"/>
          </a:xfrm>
          <a:prstGeom prst="rect">
            <a:avLst/>
          </a:prstGeom>
        </p:spPr>
      </p:pic>
    </p:spTree>
    <p:extLst>
      <p:ext uri="{BB962C8B-B14F-4D97-AF65-F5344CB8AC3E}">
        <p14:creationId xmlns:p14="http://schemas.microsoft.com/office/powerpoint/2010/main" val="32653594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7"/>
          <p:cNvSpPr txBox="1">
            <a:spLocks noGrp="1"/>
          </p:cNvSpPr>
          <p:nvPr>
            <p:ph type="title"/>
          </p:nvPr>
        </p:nvSpPr>
        <p:spPr>
          <a:xfrm>
            <a:off x="366963" y="257434"/>
            <a:ext cx="8410200" cy="7536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dirty="0"/>
              <a:t>BitAlign – Hop Length Selection</a:t>
            </a:r>
            <a:endParaRPr dirty="0"/>
          </a:p>
        </p:txBody>
      </p:sp>
      <p:sp>
        <p:nvSpPr>
          <p:cNvPr id="2" name="Slide Number Placeholder 1">
            <a:extLst>
              <a:ext uri="{FF2B5EF4-FFF2-40B4-BE49-F238E27FC236}">
                <a16:creationId xmlns:a16="http://schemas.microsoft.com/office/drawing/2014/main" id="{2C9B0026-2A5B-0041-947C-8129CEDB3445}"/>
              </a:ext>
            </a:extLst>
          </p:cNvPr>
          <p:cNvSpPr>
            <a:spLocks noGrp="1"/>
          </p:cNvSpPr>
          <p:nvPr>
            <p:ph type="sldNum" sz="quarter" idx="10"/>
          </p:nvPr>
        </p:nvSpPr>
        <p:spPr/>
        <p:txBody>
          <a:bodyPr/>
          <a:lstStyle/>
          <a:p>
            <a:fld id="{BE67019E-6B59-9444-A8F8-0CFAB6B6981D}" type="slidenum">
              <a:rPr lang="en-US" smtClean="0"/>
              <a:pPr/>
              <a:t>48</a:t>
            </a:fld>
            <a:endParaRPr lang="en-US" dirty="0"/>
          </a:p>
        </p:txBody>
      </p:sp>
      <p:pic>
        <p:nvPicPr>
          <p:cNvPr id="5" name="Picture 4" descr="Chart&#10;&#10;Description automatically generated">
            <a:extLst>
              <a:ext uri="{FF2B5EF4-FFF2-40B4-BE49-F238E27FC236}">
                <a16:creationId xmlns:a16="http://schemas.microsoft.com/office/drawing/2014/main" id="{1E7EA058-91A8-0DDD-7A4F-F2D15645764F}"/>
              </a:ext>
            </a:extLst>
          </p:cNvPr>
          <p:cNvPicPr>
            <a:picLocks noChangeAspect="1"/>
          </p:cNvPicPr>
          <p:nvPr/>
        </p:nvPicPr>
        <p:blipFill>
          <a:blip r:embed="rId3"/>
          <a:stretch>
            <a:fillRect/>
          </a:stretch>
        </p:blipFill>
        <p:spPr>
          <a:xfrm>
            <a:off x="1016373" y="2121117"/>
            <a:ext cx="7111254" cy="3284259"/>
          </a:xfrm>
          <a:prstGeom prst="rect">
            <a:avLst/>
          </a:prstGeom>
        </p:spPr>
      </p:pic>
    </p:spTree>
    <p:extLst>
      <p:ext uri="{BB962C8B-B14F-4D97-AF65-F5344CB8AC3E}">
        <p14:creationId xmlns:p14="http://schemas.microsoft.com/office/powerpoint/2010/main" val="39867593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E541-5CF7-F74E-80A4-C5A73C0D7960}"/>
              </a:ext>
            </a:extLst>
          </p:cNvPr>
          <p:cNvSpPr>
            <a:spLocks noGrp="1"/>
          </p:cNvSpPr>
          <p:nvPr>
            <p:ph type="title"/>
          </p:nvPr>
        </p:nvSpPr>
        <p:spPr/>
        <p:txBody>
          <a:bodyPr>
            <a:normAutofit fontScale="90000"/>
          </a:bodyPr>
          <a:lstStyle/>
          <a:p>
            <a:r>
              <a:rPr lang="en-US" dirty="0"/>
              <a:t>Use Cases of </a:t>
            </a:r>
            <a:r>
              <a:rPr lang="en-US" dirty="0" err="1"/>
              <a:t>SeGraM</a:t>
            </a:r>
            <a:endParaRPr lang="en-US" dirty="0"/>
          </a:p>
        </p:txBody>
      </p:sp>
      <p:sp>
        <p:nvSpPr>
          <p:cNvPr id="3" name="Content Placeholder 2">
            <a:extLst>
              <a:ext uri="{FF2B5EF4-FFF2-40B4-BE49-F238E27FC236}">
                <a16:creationId xmlns:a16="http://schemas.microsoft.com/office/drawing/2014/main" id="{43E239AE-4B1B-6747-91D7-4F9A84D75891}"/>
              </a:ext>
            </a:extLst>
          </p:cNvPr>
          <p:cNvSpPr>
            <a:spLocks noGrp="1"/>
          </p:cNvSpPr>
          <p:nvPr>
            <p:ph idx="1"/>
          </p:nvPr>
        </p:nvSpPr>
        <p:spPr/>
        <p:txBody>
          <a:bodyPr>
            <a:noAutofit/>
          </a:bodyPr>
          <a:lstStyle/>
          <a:p>
            <a:pPr marL="139700" indent="0">
              <a:lnSpc>
                <a:spcPct val="110000"/>
              </a:lnSpc>
              <a:spcBef>
                <a:spcPts val="0"/>
              </a:spcBef>
              <a:spcAft>
                <a:spcPts val="0"/>
              </a:spcAft>
              <a:buClr>
                <a:srgbClr val="FE6200"/>
              </a:buClr>
              <a:buSzPct val="100000"/>
              <a:buNone/>
            </a:pPr>
            <a:r>
              <a:rPr lang="en-US" sz="2100" b="1" dirty="0">
                <a:solidFill>
                  <a:srgbClr val="7030A0"/>
                </a:solidFill>
                <a:latin typeface="Calibri" panose="020F0502020204030204" pitchFamily="34" charset="0"/>
              </a:rPr>
              <a:t>(1) </a:t>
            </a:r>
            <a:r>
              <a:rPr lang="en-US" sz="2100" b="1" dirty="0">
                <a:solidFill>
                  <a:srgbClr val="7030A0"/>
                </a:solidFill>
              </a:rPr>
              <a:t>End-to-End Sequence-to-Graph Mapping</a:t>
            </a:r>
          </a:p>
          <a:p>
            <a:pPr lvl="1" indent="-217488">
              <a:lnSpc>
                <a:spcPct val="110000"/>
              </a:lnSpc>
              <a:spcBef>
                <a:spcPts val="0"/>
              </a:spcBef>
              <a:spcAft>
                <a:spcPts val="0"/>
              </a:spcAft>
              <a:buClr>
                <a:srgbClr val="7030A0"/>
              </a:buClr>
              <a:buSzPct val="100000"/>
            </a:pPr>
            <a:r>
              <a:rPr lang="en-US" dirty="0">
                <a:solidFill>
                  <a:schemeClr val="tx1"/>
                </a:solidFill>
              </a:rPr>
              <a:t>The whole SeGraM design (MinSeed + BitAlign) should be employed </a:t>
            </a:r>
          </a:p>
          <a:p>
            <a:pPr lvl="1" indent="-217488">
              <a:lnSpc>
                <a:spcPct val="110000"/>
              </a:lnSpc>
              <a:spcBef>
                <a:spcPts val="0"/>
              </a:spcBef>
              <a:spcAft>
                <a:spcPts val="0"/>
              </a:spcAft>
              <a:buClr>
                <a:srgbClr val="7030A0"/>
              </a:buClr>
              <a:buSzPct val="100000"/>
            </a:pPr>
            <a:r>
              <a:rPr lang="en-US" dirty="0">
                <a:solidFill>
                  <a:schemeClr val="tx1"/>
                </a:solidFill>
              </a:rPr>
              <a:t>We can use SeGraM to perform mapping with both short and long reads </a:t>
            </a:r>
            <a:endParaRPr lang="en-US" b="1" dirty="0">
              <a:solidFill>
                <a:srgbClr val="00B050"/>
              </a:solidFill>
            </a:endParaRPr>
          </a:p>
          <a:p>
            <a:pPr marL="139700" indent="0">
              <a:lnSpc>
                <a:spcPct val="110000"/>
              </a:lnSpc>
              <a:spcAft>
                <a:spcPts val="0"/>
              </a:spcAft>
              <a:buClr>
                <a:srgbClr val="00B050"/>
              </a:buClr>
              <a:buSzPct val="100000"/>
              <a:buNone/>
            </a:pPr>
            <a:r>
              <a:rPr lang="en-US" sz="2100" b="1" dirty="0">
                <a:solidFill>
                  <a:srgbClr val="00B050"/>
                </a:solidFill>
                <a:latin typeface="Calibri" panose="020F0502020204030204" pitchFamily="34" charset="0"/>
              </a:rPr>
              <a:t>(2) </a:t>
            </a:r>
            <a:r>
              <a:rPr lang="en-US" sz="2100" b="1" dirty="0">
                <a:solidFill>
                  <a:srgbClr val="00B050"/>
                </a:solidFill>
              </a:rPr>
              <a:t>Sequence-to-Graph Alignment</a:t>
            </a:r>
          </a:p>
          <a:p>
            <a:pPr lvl="1" indent="-217488">
              <a:lnSpc>
                <a:spcPct val="110000"/>
              </a:lnSpc>
              <a:spcBef>
                <a:spcPts val="0"/>
              </a:spcBef>
              <a:spcAft>
                <a:spcPts val="0"/>
              </a:spcAft>
              <a:buClr>
                <a:srgbClr val="00B050"/>
              </a:buClr>
              <a:buSzPct val="100000"/>
            </a:pPr>
            <a:r>
              <a:rPr lang="en-US" dirty="0">
                <a:solidFill>
                  <a:schemeClr val="tx1"/>
                </a:solidFill>
              </a:rPr>
              <a:t>BitAlign can be used as a standalone sequence-to-graph aligner without the need of an initial seeding tool/accelerator (e.g., MinSeed)</a:t>
            </a:r>
          </a:p>
          <a:p>
            <a:pPr lvl="1" indent="-217488">
              <a:lnSpc>
                <a:spcPct val="110000"/>
              </a:lnSpc>
              <a:spcBef>
                <a:spcPts val="0"/>
              </a:spcBef>
              <a:spcAft>
                <a:spcPts val="0"/>
              </a:spcAft>
              <a:buClr>
                <a:srgbClr val="00B050"/>
              </a:buClr>
              <a:buSzPct val="100000"/>
            </a:pPr>
            <a:r>
              <a:rPr lang="en-US" dirty="0">
                <a:solidFill>
                  <a:schemeClr val="tx1"/>
                </a:solidFill>
              </a:rPr>
              <a:t>BitAlign is orthogonal to and can be coupled with any seeding (or filtering) tool/accelerator</a:t>
            </a:r>
          </a:p>
          <a:p>
            <a:pPr marL="139700" indent="0">
              <a:lnSpc>
                <a:spcPct val="110000"/>
              </a:lnSpc>
              <a:spcAft>
                <a:spcPts val="0"/>
              </a:spcAft>
              <a:buClr>
                <a:srgbClr val="7030A0"/>
              </a:buClr>
              <a:buSzPct val="100000"/>
              <a:buNone/>
            </a:pPr>
            <a:r>
              <a:rPr lang="en-US" sz="2100" b="1" dirty="0">
                <a:solidFill>
                  <a:srgbClr val="FE6200"/>
                </a:solidFill>
                <a:latin typeface="Calibri" panose="020F0502020204030204" pitchFamily="34" charset="0"/>
              </a:rPr>
              <a:t>(3) </a:t>
            </a:r>
            <a:r>
              <a:rPr lang="en-US" sz="2100" b="1" dirty="0">
                <a:solidFill>
                  <a:srgbClr val="FE6200"/>
                </a:solidFill>
              </a:rPr>
              <a:t>Sequence-to-Sequence Alignment</a:t>
            </a:r>
          </a:p>
          <a:p>
            <a:pPr lvl="1" indent="-217488">
              <a:lnSpc>
                <a:spcPct val="110000"/>
              </a:lnSpc>
              <a:spcBef>
                <a:spcPts val="0"/>
              </a:spcBef>
              <a:spcAft>
                <a:spcPts val="0"/>
              </a:spcAft>
              <a:buClr>
                <a:srgbClr val="FE6200"/>
              </a:buClr>
              <a:buSzPct val="100000"/>
            </a:pPr>
            <a:r>
              <a:rPr lang="en-US" dirty="0">
                <a:solidFill>
                  <a:schemeClr val="tx1"/>
                </a:solidFill>
              </a:rPr>
              <a:t>BitAlign can also be used for sequence-to-sequence alignment, as it is a special and simpler variant of sequence-to-graph alignment </a:t>
            </a:r>
          </a:p>
          <a:p>
            <a:pPr marL="139700" indent="0">
              <a:lnSpc>
                <a:spcPct val="110000"/>
              </a:lnSpc>
              <a:spcAft>
                <a:spcPts val="0"/>
              </a:spcAft>
              <a:buClr>
                <a:srgbClr val="7030A0"/>
              </a:buClr>
              <a:buSzPct val="100000"/>
              <a:buNone/>
              <a:tabLst>
                <a:tab pos="457200" algn="l"/>
              </a:tabLst>
            </a:pPr>
            <a:r>
              <a:rPr lang="en-US" sz="2100" b="1" dirty="0">
                <a:solidFill>
                  <a:srgbClr val="0070C0"/>
                </a:solidFill>
                <a:latin typeface="Calibri" panose="020F0502020204030204" pitchFamily="34" charset="0"/>
              </a:rPr>
              <a:t>(4) </a:t>
            </a:r>
            <a:r>
              <a:rPr lang="en-US" sz="2100" b="1" dirty="0">
                <a:solidFill>
                  <a:srgbClr val="0070C0"/>
                </a:solidFill>
              </a:rPr>
              <a:t>Seeding</a:t>
            </a:r>
          </a:p>
          <a:p>
            <a:pPr lvl="1" indent="-217488">
              <a:lnSpc>
                <a:spcPct val="110000"/>
              </a:lnSpc>
              <a:spcBef>
                <a:spcPts val="0"/>
              </a:spcBef>
              <a:spcAft>
                <a:spcPts val="0"/>
              </a:spcAft>
              <a:buClr>
                <a:srgbClr val="0070C0"/>
              </a:buClr>
              <a:buSzPct val="100000"/>
            </a:pPr>
            <a:r>
              <a:rPr lang="en-US" dirty="0">
                <a:solidFill>
                  <a:schemeClr val="tx1"/>
                </a:solidFill>
              </a:rPr>
              <a:t>MinSeed can be used as a standalone seeding accelerator for both graph-based mapping and traditional linear mapping</a:t>
            </a:r>
          </a:p>
          <a:p>
            <a:pPr lvl="1" indent="-217488">
              <a:lnSpc>
                <a:spcPct val="110000"/>
              </a:lnSpc>
              <a:spcBef>
                <a:spcPts val="0"/>
              </a:spcBef>
              <a:spcAft>
                <a:spcPts val="0"/>
              </a:spcAft>
              <a:buClr>
                <a:srgbClr val="0070C0"/>
              </a:buClr>
              <a:buSzPct val="100000"/>
            </a:pPr>
            <a:r>
              <a:rPr lang="en-US" dirty="0">
                <a:solidFill>
                  <a:schemeClr val="tx1"/>
                </a:solidFill>
              </a:rPr>
              <a:t>MinSeed is orthogonal to and can be coupled with any alignment tool/accelerator</a:t>
            </a:r>
          </a:p>
          <a:p>
            <a:pPr lvl="1" indent="-217488">
              <a:lnSpc>
                <a:spcPct val="110000"/>
              </a:lnSpc>
              <a:spcBef>
                <a:spcPts val="0"/>
              </a:spcBef>
              <a:spcAft>
                <a:spcPts val="0"/>
              </a:spcAft>
              <a:buClr>
                <a:srgbClr val="FE6200"/>
              </a:buClr>
            </a:pPr>
            <a:endParaRPr lang="en-US" dirty="0">
              <a:solidFill>
                <a:schemeClr val="tx1"/>
              </a:solidFill>
            </a:endParaRPr>
          </a:p>
        </p:txBody>
      </p:sp>
      <p:sp>
        <p:nvSpPr>
          <p:cNvPr id="5" name="Slide Number Placeholder 4">
            <a:extLst>
              <a:ext uri="{FF2B5EF4-FFF2-40B4-BE49-F238E27FC236}">
                <a16:creationId xmlns:a16="http://schemas.microsoft.com/office/drawing/2014/main" id="{5180F809-EA39-7F4B-A7C7-BB57D336D1D6}"/>
              </a:ext>
            </a:extLst>
          </p:cNvPr>
          <p:cNvSpPr>
            <a:spLocks noGrp="1"/>
          </p:cNvSpPr>
          <p:nvPr>
            <p:ph type="sldNum" sz="quarter" idx="10"/>
          </p:nvPr>
        </p:nvSpPr>
        <p:spPr/>
        <p:txBody>
          <a:bodyPr/>
          <a:lstStyle/>
          <a:p>
            <a:fld id="{BE67019E-6B59-9444-A8F8-0CFAB6B6981D}" type="slidenum">
              <a:rPr lang="en-US" smtClean="0"/>
              <a:pPr/>
              <a:t>49</a:t>
            </a:fld>
            <a:endParaRPr lang="en-US" dirty="0"/>
          </a:p>
        </p:txBody>
      </p:sp>
    </p:spTree>
    <p:custDataLst>
      <p:tags r:id="rId1"/>
    </p:custDataLst>
    <p:extLst>
      <p:ext uri="{BB962C8B-B14F-4D97-AF65-F5344CB8AC3E}">
        <p14:creationId xmlns:p14="http://schemas.microsoft.com/office/powerpoint/2010/main" val="259524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E541-5CF7-F74E-80A4-C5A73C0D7960}"/>
              </a:ext>
            </a:extLst>
          </p:cNvPr>
          <p:cNvSpPr>
            <a:spLocks noGrp="1"/>
          </p:cNvSpPr>
          <p:nvPr>
            <p:ph type="title"/>
          </p:nvPr>
        </p:nvSpPr>
        <p:spPr/>
        <p:txBody>
          <a:bodyPr>
            <a:normAutofit fontScale="90000"/>
          </a:bodyPr>
          <a:lstStyle/>
          <a:p>
            <a:r>
              <a:rPr lang="en-US" dirty="0"/>
              <a:t>Use Cases &amp; Key Results</a:t>
            </a:r>
          </a:p>
        </p:txBody>
      </p:sp>
      <p:sp>
        <p:nvSpPr>
          <p:cNvPr id="5" name="Slide Number Placeholder 4">
            <a:extLst>
              <a:ext uri="{FF2B5EF4-FFF2-40B4-BE49-F238E27FC236}">
                <a16:creationId xmlns:a16="http://schemas.microsoft.com/office/drawing/2014/main" id="{5180F809-EA39-7F4B-A7C7-BB57D336D1D6}"/>
              </a:ext>
            </a:extLst>
          </p:cNvPr>
          <p:cNvSpPr>
            <a:spLocks noGrp="1"/>
          </p:cNvSpPr>
          <p:nvPr>
            <p:ph type="sldNum" sz="quarter" idx="10"/>
          </p:nvPr>
        </p:nvSpPr>
        <p:spPr/>
        <p:txBody>
          <a:bodyPr/>
          <a:lstStyle/>
          <a:p>
            <a:fld id="{BE67019E-6B59-9444-A8F8-0CFAB6B6981D}" type="slidenum">
              <a:rPr lang="en-US" smtClean="0"/>
              <a:pPr/>
              <a:t>5</a:t>
            </a:fld>
            <a:endParaRPr lang="en-US" dirty="0"/>
          </a:p>
        </p:txBody>
      </p:sp>
      <p:sp>
        <p:nvSpPr>
          <p:cNvPr id="19" name="Content Placeholder 2">
            <a:extLst>
              <a:ext uri="{FF2B5EF4-FFF2-40B4-BE49-F238E27FC236}">
                <a16:creationId xmlns:a16="http://schemas.microsoft.com/office/drawing/2014/main" id="{919840C4-EE80-8848-BA02-72B40A4324EC}"/>
              </a:ext>
            </a:extLst>
          </p:cNvPr>
          <p:cNvSpPr txBox="1">
            <a:spLocks/>
          </p:cNvSpPr>
          <p:nvPr/>
        </p:nvSpPr>
        <p:spPr>
          <a:xfrm>
            <a:off x="366957" y="6392226"/>
            <a:ext cx="8410073" cy="530516"/>
          </a:xfrm>
          <a:prstGeom prst="rect">
            <a:avLst/>
          </a:prstGeom>
        </p:spPr>
        <p:txBody>
          <a:bodyPr vert="horz" lIns="0" tIns="45720" rIns="0" bIns="45720" numCol="1" rtlCol="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42925" indent="-395288">
              <a:lnSpc>
                <a:spcPct val="110000"/>
              </a:lnSpc>
              <a:spcBef>
                <a:spcPts val="0"/>
              </a:spcBef>
              <a:spcAft>
                <a:spcPts val="0"/>
              </a:spcAft>
              <a:buClr>
                <a:srgbClr val="FE6200"/>
              </a:buClr>
              <a:buSzPct val="105000"/>
              <a:buFont typeface="Wingdings" pitchFamily="2" charset="2"/>
              <a:buAutoNum type="arabicParenBoth" startAt="3"/>
            </a:pPr>
            <a:endParaRPr lang="en-US" sz="2200" b="1" dirty="0">
              <a:solidFill>
                <a:srgbClr val="FE6200"/>
              </a:solidFill>
            </a:endParaRPr>
          </a:p>
        </p:txBody>
      </p:sp>
      <p:sp>
        <p:nvSpPr>
          <p:cNvPr id="42" name="TextBox 41">
            <a:extLst>
              <a:ext uri="{FF2B5EF4-FFF2-40B4-BE49-F238E27FC236}">
                <a16:creationId xmlns:a16="http://schemas.microsoft.com/office/drawing/2014/main" id="{63FDBC48-36D1-B740-A8FC-C7A31AA39D71}"/>
              </a:ext>
            </a:extLst>
          </p:cNvPr>
          <p:cNvSpPr txBox="1"/>
          <p:nvPr/>
        </p:nvSpPr>
        <p:spPr>
          <a:xfrm>
            <a:off x="366953" y="1221503"/>
            <a:ext cx="8410072" cy="1909866"/>
          </a:xfrm>
          <a:prstGeom prst="roundRect">
            <a:avLst>
              <a:gd name="adj" fmla="val 3822"/>
            </a:avLst>
          </a:prstGeom>
          <a:solidFill>
            <a:srgbClr val="7030A0">
              <a:alpha val="3000"/>
            </a:srgbClr>
          </a:solidFill>
          <a:ln w="38100">
            <a:solidFill>
              <a:srgbClr val="7030A0"/>
            </a:solidFill>
          </a:ln>
        </p:spPr>
        <p:txBody>
          <a:bodyPr wrap="square" rtlCol="0" anchor="t" anchorCtr="0">
            <a:noAutofit/>
          </a:bodyPr>
          <a:lstStyle/>
          <a:p>
            <a:pPr algn="r">
              <a:spcBef>
                <a:spcPts val="1200"/>
              </a:spcBef>
            </a:pPr>
            <a:endParaRPr lang="en-US" b="1" dirty="0">
              <a:solidFill>
                <a:srgbClr val="7030A0"/>
              </a:solidFill>
            </a:endParaRPr>
          </a:p>
        </p:txBody>
      </p:sp>
      <p:sp>
        <p:nvSpPr>
          <p:cNvPr id="43" name="TextBox 42">
            <a:extLst>
              <a:ext uri="{FF2B5EF4-FFF2-40B4-BE49-F238E27FC236}">
                <a16:creationId xmlns:a16="http://schemas.microsoft.com/office/drawing/2014/main" id="{26012F47-76F7-134A-8A14-86BF5961B16B}"/>
              </a:ext>
            </a:extLst>
          </p:cNvPr>
          <p:cNvSpPr txBox="1"/>
          <p:nvPr/>
        </p:nvSpPr>
        <p:spPr>
          <a:xfrm>
            <a:off x="366953" y="3310682"/>
            <a:ext cx="8410073" cy="947799"/>
          </a:xfrm>
          <a:prstGeom prst="roundRect">
            <a:avLst>
              <a:gd name="adj" fmla="val 4553"/>
            </a:avLst>
          </a:prstGeom>
          <a:solidFill>
            <a:srgbClr val="00B050">
              <a:alpha val="3000"/>
            </a:srgbClr>
          </a:solidFill>
          <a:ln w="38100">
            <a:solidFill>
              <a:srgbClr val="00B050"/>
            </a:solidFill>
          </a:ln>
        </p:spPr>
        <p:txBody>
          <a:bodyPr wrap="square" rtlCol="0" anchor="t" anchorCtr="0">
            <a:noAutofit/>
          </a:bodyPr>
          <a:lstStyle/>
          <a:p>
            <a:pPr algn="r"/>
            <a:endParaRPr lang="en-US" b="1" dirty="0">
              <a:solidFill>
                <a:srgbClr val="00B050"/>
              </a:solidFill>
            </a:endParaRPr>
          </a:p>
        </p:txBody>
      </p:sp>
      <p:sp>
        <p:nvSpPr>
          <p:cNvPr id="44" name="TextBox 43">
            <a:extLst>
              <a:ext uri="{FF2B5EF4-FFF2-40B4-BE49-F238E27FC236}">
                <a16:creationId xmlns:a16="http://schemas.microsoft.com/office/drawing/2014/main" id="{1A161E86-5513-4B43-A075-919C7ECE2438}"/>
              </a:ext>
            </a:extLst>
          </p:cNvPr>
          <p:cNvSpPr txBox="1"/>
          <p:nvPr/>
        </p:nvSpPr>
        <p:spPr>
          <a:xfrm>
            <a:off x="366951" y="4437793"/>
            <a:ext cx="8410073" cy="1966007"/>
          </a:xfrm>
          <a:prstGeom prst="roundRect">
            <a:avLst>
              <a:gd name="adj" fmla="val 4553"/>
            </a:avLst>
          </a:prstGeom>
          <a:solidFill>
            <a:srgbClr val="FE6200">
              <a:alpha val="3000"/>
            </a:srgbClr>
          </a:solidFill>
          <a:ln w="38100">
            <a:solidFill>
              <a:srgbClr val="FE6200"/>
            </a:solidFill>
          </a:ln>
        </p:spPr>
        <p:txBody>
          <a:bodyPr wrap="square" rtlCol="0" anchor="t" anchorCtr="0">
            <a:noAutofit/>
          </a:bodyPr>
          <a:lstStyle/>
          <a:p>
            <a:pPr algn="r"/>
            <a:endParaRPr lang="en-US" b="1" dirty="0">
              <a:solidFill>
                <a:srgbClr val="FE6200"/>
              </a:solidFill>
            </a:endParaRPr>
          </a:p>
        </p:txBody>
      </p:sp>
      <p:sp>
        <p:nvSpPr>
          <p:cNvPr id="3" name="Content Placeholder 2">
            <a:extLst>
              <a:ext uri="{FF2B5EF4-FFF2-40B4-BE49-F238E27FC236}">
                <a16:creationId xmlns:a16="http://schemas.microsoft.com/office/drawing/2014/main" id="{43E239AE-4B1B-6747-91D7-4F9A84D75891}"/>
              </a:ext>
            </a:extLst>
          </p:cNvPr>
          <p:cNvSpPr>
            <a:spLocks noGrp="1"/>
          </p:cNvSpPr>
          <p:nvPr>
            <p:ph idx="1"/>
          </p:nvPr>
        </p:nvSpPr>
        <p:spPr>
          <a:xfrm>
            <a:off x="366961" y="1233077"/>
            <a:ext cx="8410069" cy="5159149"/>
          </a:xfrm>
        </p:spPr>
        <p:txBody>
          <a:bodyPr numCol="1">
            <a:noAutofit/>
          </a:bodyPr>
          <a:lstStyle/>
          <a:p>
            <a:pPr marL="444500" indent="-306388">
              <a:lnSpc>
                <a:spcPct val="120000"/>
              </a:lnSpc>
              <a:spcBef>
                <a:spcPts val="0"/>
              </a:spcBef>
              <a:spcAft>
                <a:spcPts val="0"/>
              </a:spcAft>
              <a:buClr>
                <a:srgbClr val="7030A0"/>
              </a:buClr>
              <a:buSzPct val="100000"/>
              <a:buAutoNum type="arabicParenBoth"/>
            </a:pPr>
            <a:r>
              <a:rPr lang="en-US" sz="2100" b="1" dirty="0">
                <a:solidFill>
                  <a:srgbClr val="7030A0"/>
                </a:solidFill>
                <a:latin typeface="Calibri" panose="020F0502020204030204" pitchFamily="34" charset="0"/>
              </a:rPr>
              <a:t> </a:t>
            </a:r>
            <a:r>
              <a:rPr lang="en-US" sz="2100" b="1" dirty="0">
                <a:solidFill>
                  <a:srgbClr val="7030A0"/>
                </a:solidFill>
              </a:rPr>
              <a:t>Sequence-to-Graph (S2G) Mapping</a:t>
            </a: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5.9×/106×</a:t>
            </a:r>
            <a:r>
              <a:rPr lang="en-US" dirty="0">
                <a:solidFill>
                  <a:srgbClr val="FE6200"/>
                </a:solidFill>
              </a:rPr>
              <a:t> </a:t>
            </a:r>
            <a:r>
              <a:rPr lang="en-US" dirty="0">
                <a:solidFill>
                  <a:schemeClr val="tx1"/>
                </a:solidFill>
              </a:rPr>
              <a:t>speedup, </a:t>
            </a:r>
            <a:r>
              <a:rPr lang="en-US" b="1" dirty="0">
                <a:solidFill>
                  <a:srgbClr val="7030A0"/>
                </a:solidFill>
                <a:latin typeface="Calibri" panose="020F0502020204030204" pitchFamily="34" charset="0"/>
              </a:rPr>
              <a:t>4.1×/3.0×</a:t>
            </a:r>
            <a:r>
              <a:rPr lang="en-US" dirty="0">
                <a:solidFill>
                  <a:srgbClr val="7A20C9"/>
                </a:solidFill>
              </a:rPr>
              <a:t> </a:t>
            </a:r>
            <a:r>
              <a:rPr lang="en-US" dirty="0">
                <a:solidFill>
                  <a:schemeClr val="tx1"/>
                </a:solidFill>
              </a:rPr>
              <a:t>less power than </a:t>
            </a:r>
            <a:r>
              <a:rPr lang="en-US" b="1" dirty="0" err="1">
                <a:solidFill>
                  <a:schemeClr val="tx1"/>
                </a:solidFill>
              </a:rPr>
              <a:t>GraphAligner</a:t>
            </a:r>
            <a:r>
              <a:rPr lang="en-US" b="1" dirty="0">
                <a:solidFill>
                  <a:schemeClr val="tx1"/>
                </a:solidFill>
              </a:rPr>
              <a:t> </a:t>
            </a:r>
            <a:br>
              <a:rPr lang="en-US" b="1" dirty="0">
                <a:solidFill>
                  <a:schemeClr val="tx1"/>
                </a:solidFill>
              </a:rPr>
            </a:br>
            <a:r>
              <a:rPr lang="en-US" dirty="0">
                <a:solidFill>
                  <a:schemeClr val="tx1"/>
                </a:solidFill>
              </a:rPr>
              <a:t>for long and short reads, respectively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3.9×/742×</a:t>
            </a:r>
            <a:r>
              <a:rPr lang="en-US" dirty="0">
                <a:solidFill>
                  <a:srgbClr val="FE6200"/>
                </a:solidFill>
              </a:rPr>
              <a:t> </a:t>
            </a:r>
            <a:r>
              <a:rPr lang="en-US" dirty="0">
                <a:solidFill>
                  <a:schemeClr val="tx1"/>
                </a:solidFill>
              </a:rPr>
              <a:t>speedup, </a:t>
            </a:r>
            <a:r>
              <a:rPr lang="en-US" b="1" dirty="0">
                <a:solidFill>
                  <a:srgbClr val="7030A0"/>
                </a:solidFill>
                <a:latin typeface="Calibri" panose="020F0502020204030204" pitchFamily="34" charset="0"/>
              </a:rPr>
              <a:t>4.4×/3.2×</a:t>
            </a:r>
            <a:r>
              <a:rPr lang="en-US" dirty="0">
                <a:solidFill>
                  <a:srgbClr val="7A20C9"/>
                </a:solidFill>
              </a:rPr>
              <a:t> </a:t>
            </a:r>
            <a:r>
              <a:rPr lang="en-US" dirty="0">
                <a:solidFill>
                  <a:schemeClr val="tx1"/>
                </a:solidFill>
              </a:rPr>
              <a:t>less power than </a:t>
            </a:r>
            <a:r>
              <a:rPr lang="en-US" b="1" dirty="0">
                <a:solidFill>
                  <a:schemeClr val="tx1"/>
                </a:solidFill>
              </a:rPr>
              <a:t>vg </a:t>
            </a:r>
            <a:br>
              <a:rPr lang="en-US" b="1" dirty="0">
                <a:solidFill>
                  <a:schemeClr val="tx1"/>
                </a:solidFill>
              </a:rPr>
            </a:br>
            <a:r>
              <a:rPr lang="en-US" dirty="0">
                <a:solidFill>
                  <a:schemeClr val="tx1"/>
                </a:solidFill>
              </a:rPr>
              <a:t>for long and short reads, respectively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p>
          <a:p>
            <a:pPr marL="444500" indent="-306388">
              <a:lnSpc>
                <a:spcPct val="120000"/>
              </a:lnSpc>
              <a:spcBef>
                <a:spcPts val="2400"/>
              </a:spcBef>
              <a:spcAft>
                <a:spcPts val="0"/>
              </a:spcAft>
              <a:buClr>
                <a:srgbClr val="00B050"/>
              </a:buClr>
              <a:buSzPct val="100000"/>
              <a:buFont typeface="Wingdings" pitchFamily="2" charset="2"/>
              <a:buAutoNum type="arabicParenBoth" startAt="2"/>
            </a:pPr>
            <a:r>
              <a:rPr lang="en-US" sz="2100" b="1" dirty="0">
                <a:solidFill>
                  <a:srgbClr val="00B050"/>
                </a:solidFill>
                <a:latin typeface="Calibri" panose="020F0502020204030204" pitchFamily="34" charset="0"/>
              </a:rPr>
              <a:t> </a:t>
            </a:r>
            <a:r>
              <a:rPr lang="en-US" sz="2100" b="1" dirty="0">
                <a:solidFill>
                  <a:srgbClr val="00B050"/>
                </a:solidFill>
              </a:rPr>
              <a:t>Sequence-to-Graph (S2G) Alignment</a:t>
            </a:r>
          </a:p>
          <a:p>
            <a:pPr marL="495300" indent="-311150">
              <a:lnSpc>
                <a:spcPct val="120000"/>
              </a:lnSpc>
              <a:spcBef>
                <a:spcPts val="0"/>
              </a:spcBef>
              <a:spcAft>
                <a:spcPts val="0"/>
              </a:spcAft>
              <a:buClr>
                <a:srgbClr val="00B050"/>
              </a:buClr>
            </a:pPr>
            <a:r>
              <a:rPr lang="en-US" b="1" dirty="0">
                <a:solidFill>
                  <a:srgbClr val="00B050"/>
                </a:solidFill>
                <a:latin typeface="Calibri" panose="020F0502020204030204" pitchFamily="34" charset="0"/>
              </a:rPr>
              <a:t>41×–539×</a:t>
            </a:r>
            <a:r>
              <a:rPr lang="en-US" dirty="0">
                <a:solidFill>
                  <a:schemeClr val="tx1"/>
                </a:solidFill>
                <a:latin typeface="Calibri" panose="020F0502020204030204" pitchFamily="34" charset="0"/>
              </a:rPr>
              <a:t> speedup over </a:t>
            </a:r>
            <a:r>
              <a:rPr lang="en-US" b="1" dirty="0" err="1">
                <a:solidFill>
                  <a:schemeClr val="tx1"/>
                </a:solidFill>
              </a:rPr>
              <a:t>PaSGAL</a:t>
            </a:r>
            <a:r>
              <a:rPr lang="en-US" b="1" dirty="0">
                <a:solidFill>
                  <a:schemeClr val="tx1"/>
                </a:solidFill>
              </a:rPr>
              <a:t> </a:t>
            </a:r>
            <a:r>
              <a:rPr lang="en-US" dirty="0">
                <a:solidFill>
                  <a:schemeClr val="tx1"/>
                </a:solidFill>
              </a:rPr>
              <a:t>with AVX-</a:t>
            </a:r>
            <a:r>
              <a:rPr lang="en-US" dirty="0">
                <a:solidFill>
                  <a:schemeClr val="tx1"/>
                </a:solidFill>
                <a:latin typeface="Calibri" panose="020F0502020204030204" pitchFamily="34" charset="0"/>
              </a:rPr>
              <a:t>512</a:t>
            </a:r>
            <a:r>
              <a:rPr lang="en-US" dirty="0">
                <a:solidFill>
                  <a:schemeClr val="tx1"/>
                </a:solidFill>
              </a:rPr>
              <a:t> support</a:t>
            </a:r>
            <a:r>
              <a:rPr lang="en-US" b="1" dirty="0">
                <a:solidFill>
                  <a:schemeClr val="tx1"/>
                </a:solidFill>
              </a:rPr>
              <a:t>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endParaRPr lang="en-US" sz="1600" b="1" dirty="0">
              <a:solidFill>
                <a:srgbClr val="00B050"/>
              </a:solidFill>
            </a:endParaRPr>
          </a:p>
          <a:p>
            <a:pPr marL="444500" indent="-306388">
              <a:lnSpc>
                <a:spcPct val="120000"/>
              </a:lnSpc>
              <a:spcBef>
                <a:spcPts val="3000"/>
              </a:spcBef>
              <a:spcAft>
                <a:spcPts val="0"/>
              </a:spcAft>
              <a:buClr>
                <a:srgbClr val="FE6200"/>
              </a:buClr>
              <a:buSzPct val="100000"/>
              <a:buFont typeface="Wingdings" pitchFamily="2" charset="2"/>
              <a:buAutoNum type="arabicParenBoth" startAt="3"/>
            </a:pPr>
            <a:r>
              <a:rPr lang="en-US" sz="2100" b="1" dirty="0">
                <a:solidFill>
                  <a:srgbClr val="FE6200"/>
                </a:solidFill>
                <a:latin typeface="Calibri" panose="020F0502020204030204" pitchFamily="34" charset="0"/>
              </a:rPr>
              <a:t> </a:t>
            </a:r>
            <a:r>
              <a:rPr lang="en-US" sz="2100" b="1" dirty="0">
                <a:solidFill>
                  <a:srgbClr val="FE6200"/>
                </a:solidFill>
              </a:rPr>
              <a:t>Sequence-to-Sequence (S2S) Alignment</a:t>
            </a:r>
          </a:p>
          <a:p>
            <a:pPr marL="495300" indent="-311150">
              <a:lnSpc>
                <a:spcPct val="120000"/>
              </a:lnSpc>
              <a:spcBef>
                <a:spcPts val="0"/>
              </a:spcBef>
              <a:spcAft>
                <a:spcPts val="0"/>
              </a:spcAft>
              <a:buClr>
                <a:srgbClr val="FE6200"/>
              </a:buClr>
            </a:pPr>
            <a:r>
              <a:rPr lang="en-US" b="1" dirty="0">
                <a:solidFill>
                  <a:srgbClr val="FE6200"/>
                </a:solidFill>
                <a:latin typeface="Calibri" panose="020F0502020204030204" pitchFamily="34" charset="0"/>
              </a:rPr>
              <a:t>1.2×/4.8× </a:t>
            </a:r>
            <a:r>
              <a:rPr lang="en-US" dirty="0">
                <a:solidFill>
                  <a:schemeClr val="tx1"/>
                </a:solidFill>
                <a:latin typeface="Calibri" panose="020F0502020204030204" pitchFamily="34" charset="0"/>
              </a:rPr>
              <a:t>higher throughput than </a:t>
            </a:r>
            <a:r>
              <a:rPr lang="en-US" b="1" dirty="0">
                <a:solidFill>
                  <a:schemeClr val="tx1"/>
                </a:solidFill>
                <a:latin typeface="Calibri" panose="020F0502020204030204" pitchFamily="34" charset="0"/>
              </a:rPr>
              <a:t>GenASM</a:t>
            </a:r>
            <a:r>
              <a:rPr lang="en-US" dirty="0">
                <a:solidFill>
                  <a:schemeClr val="tx1"/>
                </a:solidFill>
                <a:latin typeface="Calibri" panose="020F0502020204030204" pitchFamily="34" charset="0"/>
              </a:rPr>
              <a:t> and </a:t>
            </a:r>
            <a:r>
              <a:rPr lang="en-US" b="1" dirty="0">
                <a:solidFill>
                  <a:schemeClr val="tx1"/>
                </a:solidFill>
                <a:latin typeface="Calibri" panose="020F0502020204030204" pitchFamily="34" charset="0"/>
              </a:rPr>
              <a:t>GACT of Darwin </a:t>
            </a:r>
            <a:br>
              <a:rPr lang="en-US" b="1" dirty="0">
                <a:solidFill>
                  <a:schemeClr val="tx1"/>
                </a:solidFill>
                <a:latin typeface="Calibri" panose="020F0502020204030204" pitchFamily="34" charset="0"/>
              </a:rPr>
            </a:br>
            <a:r>
              <a:rPr lang="en-US" dirty="0">
                <a:solidFill>
                  <a:schemeClr val="tx1"/>
                </a:solidFill>
                <a:latin typeface="Calibri" panose="020F0502020204030204" pitchFamily="34" charset="0"/>
              </a:rPr>
              <a:t>for long reads</a:t>
            </a:r>
            <a:r>
              <a:rPr lang="en-US" b="1" dirty="0">
                <a:solidFill>
                  <a:schemeClr val="tx1"/>
                </a:solidFill>
              </a:rPr>
              <a:t> </a:t>
            </a:r>
            <a:r>
              <a:rPr lang="en-US" sz="1600" dirty="0">
                <a:solidFill>
                  <a:schemeClr val="tx1"/>
                </a:solidFill>
              </a:rPr>
              <a:t>(state-of-the-art </a:t>
            </a:r>
            <a:r>
              <a:rPr lang="en-US" sz="1600" b="1" dirty="0">
                <a:solidFill>
                  <a:srgbClr val="C00000"/>
                </a:solidFill>
                <a:latin typeface="Calibri" panose="020F0502020204030204" pitchFamily="34" charset="0"/>
              </a:rPr>
              <a:t>HW</a:t>
            </a:r>
            <a:r>
              <a:rPr lang="en-US" sz="1600" dirty="0">
                <a:solidFill>
                  <a:schemeClr val="tx1"/>
                </a:solidFill>
              </a:rPr>
              <a:t>)</a:t>
            </a:r>
          </a:p>
          <a:p>
            <a:pPr marL="495300" indent="-311150">
              <a:lnSpc>
                <a:spcPct val="120000"/>
              </a:lnSpc>
              <a:spcBef>
                <a:spcPts val="0"/>
              </a:spcBef>
              <a:spcAft>
                <a:spcPts val="0"/>
              </a:spcAft>
              <a:buClr>
                <a:srgbClr val="FE6200"/>
              </a:buClr>
            </a:pPr>
            <a:r>
              <a:rPr lang="en-US" b="1" dirty="0">
                <a:solidFill>
                  <a:srgbClr val="FE6200"/>
                </a:solidFill>
                <a:latin typeface="Calibri" panose="020F0502020204030204" pitchFamily="34" charset="0"/>
              </a:rPr>
              <a:t>1.3×/2.4× </a:t>
            </a:r>
            <a:r>
              <a:rPr lang="en-US" dirty="0">
                <a:solidFill>
                  <a:schemeClr val="tx1"/>
                </a:solidFill>
                <a:latin typeface="Calibri" panose="020F0502020204030204" pitchFamily="34" charset="0"/>
              </a:rPr>
              <a:t>higher throughput than </a:t>
            </a:r>
            <a:r>
              <a:rPr lang="en-US" b="1" dirty="0">
                <a:solidFill>
                  <a:schemeClr val="tx1"/>
                </a:solidFill>
                <a:latin typeface="Calibri" panose="020F0502020204030204" pitchFamily="34" charset="0"/>
              </a:rPr>
              <a:t>GenASM</a:t>
            </a:r>
            <a:r>
              <a:rPr lang="en-US" dirty="0">
                <a:solidFill>
                  <a:schemeClr val="tx1"/>
                </a:solidFill>
                <a:latin typeface="Calibri" panose="020F0502020204030204" pitchFamily="34" charset="0"/>
              </a:rPr>
              <a:t> and </a:t>
            </a:r>
            <a:r>
              <a:rPr lang="en-US" b="1" dirty="0">
                <a:solidFill>
                  <a:schemeClr val="tx1"/>
                </a:solidFill>
                <a:latin typeface="Calibri" panose="020F0502020204030204" pitchFamily="34" charset="0"/>
              </a:rPr>
              <a:t>SillaX of </a:t>
            </a:r>
            <a:r>
              <a:rPr lang="en-US" b="1" dirty="0" err="1">
                <a:solidFill>
                  <a:schemeClr val="tx1"/>
                </a:solidFill>
                <a:latin typeface="Calibri" panose="020F0502020204030204" pitchFamily="34" charset="0"/>
              </a:rPr>
              <a:t>GenAX</a:t>
            </a:r>
            <a:r>
              <a:rPr lang="en-US" b="1" dirty="0">
                <a:solidFill>
                  <a:schemeClr val="tx1"/>
                </a:solidFill>
                <a:latin typeface="Calibri" panose="020F0502020204030204" pitchFamily="34" charset="0"/>
              </a:rPr>
              <a:t> </a:t>
            </a:r>
            <a:br>
              <a:rPr lang="en-US" b="1" dirty="0">
                <a:solidFill>
                  <a:schemeClr val="tx1"/>
                </a:solidFill>
                <a:latin typeface="Calibri" panose="020F0502020204030204" pitchFamily="34" charset="0"/>
              </a:rPr>
            </a:br>
            <a:r>
              <a:rPr lang="en-US" dirty="0">
                <a:solidFill>
                  <a:schemeClr val="tx1"/>
                </a:solidFill>
                <a:latin typeface="Calibri" panose="020F0502020204030204" pitchFamily="34" charset="0"/>
              </a:rPr>
              <a:t>for short reads</a:t>
            </a:r>
            <a:r>
              <a:rPr lang="en-US" b="1" dirty="0">
                <a:solidFill>
                  <a:schemeClr val="tx1"/>
                </a:solidFill>
              </a:rPr>
              <a:t> </a:t>
            </a:r>
            <a:r>
              <a:rPr lang="en-US" sz="1600" dirty="0">
                <a:solidFill>
                  <a:schemeClr val="tx1"/>
                </a:solidFill>
              </a:rPr>
              <a:t>(state-of-the-art </a:t>
            </a:r>
            <a:r>
              <a:rPr lang="en-US" sz="1600" b="1" dirty="0">
                <a:solidFill>
                  <a:srgbClr val="C00000"/>
                </a:solidFill>
                <a:latin typeface="Calibri" panose="020F0502020204030204" pitchFamily="34" charset="0"/>
              </a:rPr>
              <a:t>HW</a:t>
            </a:r>
            <a:r>
              <a:rPr lang="en-US" sz="1600" dirty="0">
                <a:solidFill>
                  <a:schemeClr val="tx1"/>
                </a:solidFill>
              </a:rPr>
              <a:t>)</a:t>
            </a:r>
          </a:p>
        </p:txBody>
      </p:sp>
    </p:spTree>
    <p:custDataLst>
      <p:tags r:id="rId1"/>
    </p:custDataLst>
    <p:extLst>
      <p:ext uri="{BB962C8B-B14F-4D97-AF65-F5344CB8AC3E}">
        <p14:creationId xmlns:p14="http://schemas.microsoft.com/office/powerpoint/2010/main" val="232350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E73F4-77D0-03C2-E0A0-5925A122DABB}"/>
              </a:ext>
            </a:extLst>
          </p:cNvPr>
          <p:cNvSpPr>
            <a:spLocks noGrp="1"/>
          </p:cNvSpPr>
          <p:nvPr>
            <p:ph type="title"/>
          </p:nvPr>
        </p:nvSpPr>
        <p:spPr/>
        <p:txBody>
          <a:bodyPr>
            <a:normAutofit fontScale="90000"/>
          </a:bodyPr>
          <a:lstStyle/>
          <a:p>
            <a:r>
              <a:rPr lang="en-US" dirty="0"/>
              <a:t>Sources of Improvement</a:t>
            </a:r>
          </a:p>
        </p:txBody>
      </p:sp>
      <p:sp>
        <p:nvSpPr>
          <p:cNvPr id="3" name="Content Placeholder 2">
            <a:extLst>
              <a:ext uri="{FF2B5EF4-FFF2-40B4-BE49-F238E27FC236}">
                <a16:creationId xmlns:a16="http://schemas.microsoft.com/office/drawing/2014/main" id="{7724863C-DA98-EE9F-90ED-604AC9D204DB}"/>
              </a:ext>
            </a:extLst>
          </p:cNvPr>
          <p:cNvSpPr>
            <a:spLocks noGrp="1"/>
          </p:cNvSpPr>
          <p:nvPr>
            <p:ph idx="1"/>
          </p:nvPr>
        </p:nvSpPr>
        <p:spPr/>
        <p:txBody>
          <a:bodyPr>
            <a:noAutofit/>
          </a:bodyPr>
          <a:lstStyle/>
          <a:p>
            <a:pPr algn="l">
              <a:lnSpc>
                <a:spcPct val="110000"/>
              </a:lnSpc>
            </a:pPr>
            <a:r>
              <a:rPr lang="en-US" sz="2200" b="1" dirty="0">
                <a:solidFill>
                  <a:srgbClr val="FE6200"/>
                </a:solidFill>
                <a:latin typeface="+mj-lt"/>
              </a:rPr>
              <a:t>C</a:t>
            </a:r>
            <a:r>
              <a:rPr lang="en-US" sz="2200" b="1" i="0" u="none" strike="noStrike" baseline="0" dirty="0">
                <a:solidFill>
                  <a:srgbClr val="FE6200"/>
                </a:solidFill>
                <a:latin typeface="+mj-lt"/>
              </a:rPr>
              <a:t>o-design approach for both seeding and alignment:</a:t>
            </a:r>
            <a:endParaRPr lang="en-US" sz="2200" b="1" dirty="0">
              <a:solidFill>
                <a:srgbClr val="FE6200"/>
              </a:solidFill>
              <a:latin typeface="+mj-lt"/>
            </a:endParaRPr>
          </a:p>
          <a:p>
            <a:pPr lvl="1">
              <a:lnSpc>
                <a:spcPct val="110000"/>
              </a:lnSpc>
            </a:pPr>
            <a:r>
              <a:rPr lang="en-US" sz="2200" dirty="0">
                <a:latin typeface="+mj-lt"/>
              </a:rPr>
              <a:t>E</a:t>
            </a:r>
            <a:r>
              <a:rPr lang="en-US" sz="2200" i="0" u="none" strike="noStrike" baseline="0" dirty="0">
                <a:latin typeface="+mj-lt"/>
              </a:rPr>
              <a:t>fficient and hardware-friendly algorithms for seeding and for alignment</a:t>
            </a:r>
          </a:p>
          <a:p>
            <a:pPr lvl="1">
              <a:lnSpc>
                <a:spcPct val="110000"/>
              </a:lnSpc>
            </a:pPr>
            <a:r>
              <a:rPr lang="en-US" sz="2200" dirty="0">
                <a:latin typeface="+mj-lt"/>
              </a:rPr>
              <a:t>E</a:t>
            </a:r>
            <a:r>
              <a:rPr lang="en-US" sz="2200" i="0" u="none" strike="noStrike" baseline="0" dirty="0">
                <a:latin typeface="+mj-lt"/>
              </a:rPr>
              <a:t>liminating the data transfer bottleneck between the seeding and alignment steps of the genome sequence analysis pipeline, by placing their individual accelerators (MinSeed and BitAlign) adjacent to each other</a:t>
            </a:r>
          </a:p>
          <a:p>
            <a:pPr lvl="1">
              <a:lnSpc>
                <a:spcPct val="110000"/>
              </a:lnSpc>
            </a:pPr>
            <a:r>
              <a:rPr lang="en-US" sz="2200" dirty="0">
                <a:latin typeface="+mj-lt"/>
              </a:rPr>
              <a:t>P</a:t>
            </a:r>
            <a:r>
              <a:rPr lang="en-US" sz="2200" i="0" u="none" strike="noStrike" baseline="0" dirty="0">
                <a:latin typeface="+mj-lt"/>
              </a:rPr>
              <a:t>ipelining of the two accelerators within a SeGraM accelerator, which allows us to completely hide the latency of MinSeed</a:t>
            </a:r>
            <a:endParaRPr lang="en-US" sz="2200" dirty="0">
              <a:latin typeface="+mj-lt"/>
            </a:endParaRPr>
          </a:p>
          <a:p>
            <a:pPr algn="l">
              <a:lnSpc>
                <a:spcPct val="110000"/>
              </a:lnSpc>
            </a:pPr>
            <a:r>
              <a:rPr lang="en-US" sz="2200" b="1" dirty="0">
                <a:solidFill>
                  <a:srgbClr val="00B050"/>
                </a:solidFill>
                <a:latin typeface="+mj-lt"/>
              </a:rPr>
              <a:t>Overcoming </a:t>
            </a:r>
            <a:r>
              <a:rPr lang="en-US" sz="2200" b="1" i="0" u="none" strike="noStrike" baseline="0" dirty="0">
                <a:solidFill>
                  <a:srgbClr val="00B050"/>
                </a:solidFill>
                <a:latin typeface="+mj-lt"/>
              </a:rPr>
              <a:t>the high cache miss rates </a:t>
            </a:r>
            <a:r>
              <a:rPr lang="en-US" sz="2200" i="0" u="none" strike="noStrike" baseline="0" dirty="0">
                <a:latin typeface="+mj-lt"/>
              </a:rPr>
              <a:t>observed from the baseline tools by carefully designing and sizing the on-chip scratchpads and the hop queue registers and matching the rate of computation for the logic units with memory bandwidth and memory capacity</a:t>
            </a:r>
          </a:p>
        </p:txBody>
      </p:sp>
      <p:sp>
        <p:nvSpPr>
          <p:cNvPr id="4" name="Slide Number Placeholder 3">
            <a:extLst>
              <a:ext uri="{FF2B5EF4-FFF2-40B4-BE49-F238E27FC236}">
                <a16:creationId xmlns:a16="http://schemas.microsoft.com/office/drawing/2014/main" id="{2818A16E-83A9-00D8-6FD3-BE48AA904354}"/>
              </a:ext>
            </a:extLst>
          </p:cNvPr>
          <p:cNvSpPr>
            <a:spLocks noGrp="1"/>
          </p:cNvSpPr>
          <p:nvPr>
            <p:ph type="sldNum" sz="quarter" idx="10"/>
          </p:nvPr>
        </p:nvSpPr>
        <p:spPr/>
        <p:txBody>
          <a:bodyPr/>
          <a:lstStyle/>
          <a:p>
            <a:fld id="{BE67019E-6B59-9444-A8F8-0CFAB6B6981D}" type="slidenum">
              <a:rPr lang="en-US" smtClean="0"/>
              <a:pPr/>
              <a:t>50</a:t>
            </a:fld>
            <a:endParaRPr lang="en-US" dirty="0"/>
          </a:p>
        </p:txBody>
      </p:sp>
    </p:spTree>
    <p:extLst>
      <p:ext uri="{BB962C8B-B14F-4D97-AF65-F5344CB8AC3E}">
        <p14:creationId xmlns:p14="http://schemas.microsoft.com/office/powerpoint/2010/main" val="18512106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E73F4-77D0-03C2-E0A0-5925A122DABB}"/>
              </a:ext>
            </a:extLst>
          </p:cNvPr>
          <p:cNvSpPr>
            <a:spLocks noGrp="1"/>
          </p:cNvSpPr>
          <p:nvPr>
            <p:ph type="title"/>
          </p:nvPr>
        </p:nvSpPr>
        <p:spPr/>
        <p:txBody>
          <a:bodyPr>
            <a:normAutofit fontScale="90000"/>
          </a:bodyPr>
          <a:lstStyle/>
          <a:p>
            <a:r>
              <a:rPr lang="en-US" dirty="0"/>
              <a:t>Sources of Improvement (cont’d.)</a:t>
            </a:r>
          </a:p>
        </p:txBody>
      </p:sp>
      <p:sp>
        <p:nvSpPr>
          <p:cNvPr id="3" name="Content Placeholder 2">
            <a:extLst>
              <a:ext uri="{FF2B5EF4-FFF2-40B4-BE49-F238E27FC236}">
                <a16:creationId xmlns:a16="http://schemas.microsoft.com/office/drawing/2014/main" id="{7724863C-DA98-EE9F-90ED-604AC9D204DB}"/>
              </a:ext>
            </a:extLst>
          </p:cNvPr>
          <p:cNvSpPr>
            <a:spLocks noGrp="1"/>
          </p:cNvSpPr>
          <p:nvPr>
            <p:ph idx="1"/>
          </p:nvPr>
        </p:nvSpPr>
        <p:spPr/>
        <p:txBody>
          <a:bodyPr>
            <a:noAutofit/>
          </a:bodyPr>
          <a:lstStyle/>
          <a:p>
            <a:pPr algn="l">
              <a:lnSpc>
                <a:spcPct val="110000"/>
              </a:lnSpc>
            </a:pPr>
            <a:r>
              <a:rPr lang="en-US" sz="2200" b="1" dirty="0">
                <a:solidFill>
                  <a:srgbClr val="7030A0"/>
                </a:solidFill>
                <a:latin typeface="+mj-lt"/>
              </a:rPr>
              <a:t>A</a:t>
            </a:r>
            <a:r>
              <a:rPr lang="en-US" sz="2200" b="1" i="0" u="none" strike="noStrike" baseline="0" dirty="0">
                <a:solidFill>
                  <a:srgbClr val="7030A0"/>
                </a:solidFill>
                <a:latin typeface="+mj-lt"/>
              </a:rPr>
              <a:t>ddressing the DRAM latency bottleneck</a:t>
            </a:r>
            <a:r>
              <a:rPr lang="en-US" sz="2200" b="0" i="0" u="none" strike="noStrike" baseline="0" dirty="0">
                <a:solidFill>
                  <a:srgbClr val="7030A0"/>
                </a:solidFill>
                <a:latin typeface="+mj-lt"/>
              </a:rPr>
              <a:t> </a:t>
            </a:r>
            <a:r>
              <a:rPr lang="en-US" sz="2200" b="0" i="0" u="none" strike="noStrike" baseline="0" dirty="0">
                <a:latin typeface="+mj-lt"/>
              </a:rPr>
              <a:t>by taking advantage of the natural channel subdivision exposed by HBM and eliminating any inter-accelerator interference-related latency in the memory system</a:t>
            </a:r>
          </a:p>
          <a:p>
            <a:pPr algn="l">
              <a:lnSpc>
                <a:spcPct val="110000"/>
              </a:lnSpc>
              <a:spcBef>
                <a:spcPts val="1800"/>
              </a:spcBef>
            </a:pPr>
            <a:r>
              <a:rPr lang="en-US" sz="2200" b="1" dirty="0">
                <a:solidFill>
                  <a:srgbClr val="0070C0"/>
                </a:solidFill>
                <a:latin typeface="+mj-lt"/>
              </a:rPr>
              <a:t>S</a:t>
            </a:r>
            <a:r>
              <a:rPr lang="en-US" sz="2200" b="1" i="0" u="none" strike="noStrike" baseline="0" dirty="0">
                <a:solidFill>
                  <a:srgbClr val="0070C0"/>
                </a:solidFill>
                <a:latin typeface="+mj-lt"/>
              </a:rPr>
              <a:t>caling linearly across three dimensions:</a:t>
            </a:r>
          </a:p>
          <a:p>
            <a:pPr lvl="1">
              <a:lnSpc>
                <a:spcPct val="110000"/>
              </a:lnSpc>
            </a:pPr>
            <a:r>
              <a:rPr lang="en-US" sz="2200" b="0" i="0" u="none" strike="noStrike" baseline="0" dirty="0">
                <a:latin typeface="+mj-lt"/>
              </a:rPr>
              <a:t>Within a single BitAlign accelerator, by incorporating processing elements </a:t>
            </a:r>
            <a:r>
              <a:rPr lang="en-US" sz="2200" b="0" i="1" u="none" strike="noStrike" baseline="0" dirty="0">
                <a:latin typeface="+mj-lt"/>
              </a:rPr>
              <a:t>(i.e., iteration-level parallelism)</a:t>
            </a:r>
            <a:r>
              <a:rPr lang="en-US" sz="2200" b="0" i="0" u="none" strike="noStrike" baseline="0" dirty="0">
                <a:latin typeface="+mj-lt"/>
              </a:rPr>
              <a:t>, </a:t>
            </a:r>
          </a:p>
          <a:p>
            <a:pPr lvl="1">
              <a:lnSpc>
                <a:spcPct val="110000"/>
              </a:lnSpc>
            </a:pPr>
            <a:r>
              <a:rPr lang="en-US" sz="2200" dirty="0">
                <a:latin typeface="+mj-lt"/>
              </a:rPr>
              <a:t>E</a:t>
            </a:r>
            <a:r>
              <a:rPr lang="en-US" sz="2200" b="0" i="0" u="none" strike="noStrike" baseline="0" dirty="0">
                <a:latin typeface="+mj-lt"/>
              </a:rPr>
              <a:t>xecuting multiple seeds in parallel by using pipelined execution with the help of our double buffering approach </a:t>
            </a:r>
            <a:r>
              <a:rPr lang="en-US" sz="2200" b="0" i="1" u="none" strike="noStrike" baseline="0" dirty="0">
                <a:latin typeface="+mj-lt"/>
              </a:rPr>
              <a:t>(i.e., seed-level parallelism)</a:t>
            </a:r>
            <a:r>
              <a:rPr lang="en-US" sz="2200" b="0" i="0" u="none" strike="noStrike" baseline="0" dirty="0">
                <a:latin typeface="+mj-lt"/>
              </a:rPr>
              <a:t>, and</a:t>
            </a:r>
          </a:p>
          <a:p>
            <a:pPr lvl="1">
              <a:lnSpc>
                <a:spcPct val="110000"/>
              </a:lnSpc>
            </a:pPr>
            <a:r>
              <a:rPr lang="en-US" sz="2200" dirty="0">
                <a:latin typeface="+mj-lt"/>
              </a:rPr>
              <a:t>P</a:t>
            </a:r>
            <a:r>
              <a:rPr lang="en-US" sz="2200" b="0" i="0" u="none" strike="noStrike" baseline="0" dirty="0">
                <a:latin typeface="+mj-lt"/>
              </a:rPr>
              <a:t>rocessing multiple reads concurrently without introducing inter-accelerator memory interference with the help of multiple HBM stacks that each contain the same content </a:t>
            </a:r>
            <a:r>
              <a:rPr lang="en-US" sz="2200" b="0" i="1" u="none" strike="noStrike" baseline="0" dirty="0">
                <a:latin typeface="+mj-lt"/>
              </a:rPr>
              <a:t>(i.e., read-level parallelism)</a:t>
            </a:r>
          </a:p>
        </p:txBody>
      </p:sp>
      <p:sp>
        <p:nvSpPr>
          <p:cNvPr id="4" name="Slide Number Placeholder 3">
            <a:extLst>
              <a:ext uri="{FF2B5EF4-FFF2-40B4-BE49-F238E27FC236}">
                <a16:creationId xmlns:a16="http://schemas.microsoft.com/office/drawing/2014/main" id="{2818A16E-83A9-00D8-6FD3-BE48AA904354}"/>
              </a:ext>
            </a:extLst>
          </p:cNvPr>
          <p:cNvSpPr>
            <a:spLocks noGrp="1"/>
          </p:cNvSpPr>
          <p:nvPr>
            <p:ph type="sldNum" sz="quarter" idx="10"/>
          </p:nvPr>
        </p:nvSpPr>
        <p:spPr/>
        <p:txBody>
          <a:bodyPr/>
          <a:lstStyle/>
          <a:p>
            <a:fld id="{BE67019E-6B59-9444-A8F8-0CFAB6B6981D}" type="slidenum">
              <a:rPr lang="en-US" smtClean="0"/>
              <a:pPr/>
              <a:t>51</a:t>
            </a:fld>
            <a:endParaRPr lang="en-US" dirty="0"/>
          </a:p>
        </p:txBody>
      </p:sp>
    </p:spTree>
    <p:extLst>
      <p:ext uri="{BB962C8B-B14F-4D97-AF65-F5344CB8AC3E}">
        <p14:creationId xmlns:p14="http://schemas.microsoft.com/office/powerpoint/2010/main" val="7024305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E3E9A-BB67-D64D-B9CD-3F955BC2F713}"/>
              </a:ext>
            </a:extLst>
          </p:cNvPr>
          <p:cNvSpPr>
            <a:spLocks noGrp="1"/>
          </p:cNvSpPr>
          <p:nvPr>
            <p:ph type="title"/>
          </p:nvPr>
        </p:nvSpPr>
        <p:spPr/>
        <p:txBody>
          <a:bodyPr/>
          <a:lstStyle/>
          <a:p>
            <a:r>
              <a:rPr lang="en-US" dirty="0">
                <a:solidFill>
                  <a:schemeClr val="accent1"/>
                </a:solidFill>
              </a:rPr>
              <a:t>Backup Slides</a:t>
            </a:r>
            <a:br>
              <a:rPr lang="en-US" dirty="0">
                <a:solidFill>
                  <a:schemeClr val="accent1"/>
                </a:solidFill>
              </a:rPr>
            </a:br>
            <a:r>
              <a:rPr lang="en-US" sz="4000" dirty="0">
                <a:solidFill>
                  <a:schemeClr val="accent1"/>
                </a:solidFill>
              </a:rPr>
              <a:t>(GenASM)</a:t>
            </a:r>
          </a:p>
        </p:txBody>
      </p:sp>
    </p:spTree>
    <p:extLst>
      <p:ext uri="{BB962C8B-B14F-4D97-AF65-F5344CB8AC3E}">
        <p14:creationId xmlns:p14="http://schemas.microsoft.com/office/powerpoint/2010/main" val="6559376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2">
            <a:extLst>
              <a:ext uri="{FF2B5EF4-FFF2-40B4-BE49-F238E27FC236}">
                <a16:creationId xmlns:a16="http://schemas.microsoft.com/office/drawing/2014/main" id="{7BDCB8DC-C6A0-794D-AF0C-3A80180F398B}"/>
              </a:ext>
            </a:extLst>
          </p:cNvPr>
          <p:cNvSpPr>
            <a:spLocks noGrp="1"/>
          </p:cNvSpPr>
          <p:nvPr>
            <p:ph idx="1"/>
          </p:nvPr>
        </p:nvSpPr>
        <p:spPr>
          <a:xfrm>
            <a:off x="366963" y="1177636"/>
            <a:ext cx="8410073" cy="5126182"/>
          </a:xfrm>
        </p:spPr>
        <p:txBody>
          <a:bodyPr>
            <a:noAutofit/>
          </a:bodyPr>
          <a:lstStyle/>
          <a:p>
            <a:pPr marL="342900" indent="-342900">
              <a:lnSpc>
                <a:spcPct val="120000"/>
              </a:lnSpc>
              <a:spcBef>
                <a:spcPts val="2400"/>
              </a:spcBef>
              <a:spcAft>
                <a:spcPts val="0"/>
              </a:spcAft>
            </a:pPr>
            <a:r>
              <a:rPr lang="en-US" sz="2100" dirty="0">
                <a:solidFill>
                  <a:schemeClr val="tx1"/>
                </a:solidFill>
              </a:rPr>
              <a:t>Sequenced genome </a:t>
            </a:r>
            <a:r>
              <a:rPr lang="en-US" sz="2100" dirty="0">
                <a:solidFill>
                  <a:srgbClr val="C00000"/>
                </a:solidFill>
              </a:rPr>
              <a:t>may not exactly map </a:t>
            </a:r>
            <a:r>
              <a:rPr lang="en-US" sz="2100" dirty="0">
                <a:solidFill>
                  <a:schemeClr val="tx1"/>
                </a:solidFill>
              </a:rPr>
              <a:t>to the reference genome due to </a:t>
            </a:r>
            <a:r>
              <a:rPr lang="en-US" sz="2100" dirty="0">
                <a:solidFill>
                  <a:srgbClr val="0070C0"/>
                </a:solidFill>
                <a:sym typeface="Wingdings" panose="05000000000000000000" pitchFamily="2" charset="2"/>
              </a:rPr>
              <a:t>genetic variations </a:t>
            </a:r>
            <a:r>
              <a:rPr lang="en-US" sz="2100" dirty="0">
                <a:solidFill>
                  <a:schemeClr val="tx1"/>
                </a:solidFill>
                <a:sym typeface="Wingdings" panose="05000000000000000000" pitchFamily="2" charset="2"/>
              </a:rPr>
              <a:t>and </a:t>
            </a:r>
            <a:r>
              <a:rPr lang="en-US" sz="2100" dirty="0">
                <a:solidFill>
                  <a:srgbClr val="0070C0"/>
                </a:solidFill>
                <a:sym typeface="Wingdings" panose="05000000000000000000" pitchFamily="2" charset="2"/>
              </a:rPr>
              <a:t>sequencing errors</a:t>
            </a:r>
          </a:p>
          <a:p>
            <a:pPr marL="771525" indent="-325438">
              <a:lnSpc>
                <a:spcPct val="120000"/>
              </a:lnSpc>
              <a:spcBef>
                <a:spcPts val="0"/>
              </a:spcBef>
              <a:spcAft>
                <a:spcPts val="0"/>
              </a:spcAft>
              <a:buFont typeface="Courier New" panose="02070309020205020404" pitchFamily="49" charset="0"/>
              <a:buChar char="o"/>
            </a:pPr>
            <a:endParaRPr lang="en-US" sz="2100" dirty="0">
              <a:solidFill>
                <a:schemeClr val="tx1"/>
              </a:solidFill>
              <a:sym typeface="Wingdings" panose="05000000000000000000" pitchFamily="2" charset="2"/>
            </a:endParaRPr>
          </a:p>
          <a:p>
            <a:pPr marL="771525" indent="-325438">
              <a:lnSpc>
                <a:spcPct val="120000"/>
              </a:lnSpc>
              <a:spcBef>
                <a:spcPts val="0"/>
              </a:spcBef>
              <a:spcAft>
                <a:spcPts val="0"/>
              </a:spcAft>
              <a:buFont typeface="Courier New" panose="02070309020205020404" pitchFamily="49" charset="0"/>
              <a:buChar char="o"/>
            </a:pPr>
            <a:endParaRPr lang="en-US" sz="2100" dirty="0">
              <a:solidFill>
                <a:schemeClr val="tx1"/>
              </a:solidFill>
              <a:sym typeface="Wingdings" panose="05000000000000000000" pitchFamily="2" charset="2"/>
            </a:endParaRPr>
          </a:p>
          <a:p>
            <a:pPr marL="12700" indent="0">
              <a:lnSpc>
                <a:spcPct val="120000"/>
              </a:lnSpc>
              <a:spcBef>
                <a:spcPts val="0"/>
              </a:spcBef>
              <a:spcAft>
                <a:spcPts val="0"/>
              </a:spcAft>
              <a:buNone/>
            </a:pPr>
            <a:endParaRPr lang="en-US" sz="2100" dirty="0">
              <a:solidFill>
                <a:srgbClr val="FE6200"/>
              </a:solidFill>
              <a:sym typeface="Wingdings" panose="05000000000000000000" pitchFamily="2" charset="2"/>
            </a:endParaRPr>
          </a:p>
          <a:p>
            <a:pPr marL="355600" indent="-342900">
              <a:lnSpc>
                <a:spcPct val="120000"/>
              </a:lnSpc>
              <a:spcAft>
                <a:spcPts val="0"/>
              </a:spcAft>
            </a:pPr>
            <a:r>
              <a:rPr lang="en-US" sz="2100" b="1" dirty="0">
                <a:solidFill>
                  <a:schemeClr val="tx1"/>
                </a:solidFill>
                <a:sym typeface="Wingdings" panose="05000000000000000000" pitchFamily="2" charset="2"/>
              </a:rPr>
              <a:t>Approximate string matching (ASM):</a:t>
            </a:r>
          </a:p>
          <a:p>
            <a:pPr marL="625475" lvl="1" indent="-223838">
              <a:lnSpc>
                <a:spcPct val="120000"/>
              </a:lnSpc>
              <a:spcBef>
                <a:spcPts val="0"/>
              </a:spcBef>
              <a:spcAft>
                <a:spcPts val="0"/>
              </a:spcAft>
            </a:pPr>
            <a:r>
              <a:rPr lang="en-US" sz="2100" dirty="0">
                <a:solidFill>
                  <a:schemeClr val="tx1"/>
                </a:solidFill>
                <a:sym typeface="Wingdings" panose="05000000000000000000" pitchFamily="2" charset="2"/>
              </a:rPr>
              <a:t>Detect the </a:t>
            </a:r>
            <a:r>
              <a:rPr lang="en-US" sz="2100" dirty="0">
                <a:solidFill>
                  <a:srgbClr val="C00000"/>
                </a:solidFill>
                <a:sym typeface="Wingdings" panose="05000000000000000000" pitchFamily="2" charset="2"/>
              </a:rPr>
              <a:t>differences</a:t>
            </a:r>
            <a:r>
              <a:rPr lang="en-US" sz="2100" dirty="0">
                <a:solidFill>
                  <a:schemeClr val="tx1"/>
                </a:solidFill>
                <a:sym typeface="Wingdings" panose="05000000000000000000" pitchFamily="2" charset="2"/>
              </a:rPr>
              <a:t> and </a:t>
            </a:r>
            <a:r>
              <a:rPr lang="en-US" sz="2100" dirty="0">
                <a:solidFill>
                  <a:srgbClr val="00B050"/>
                </a:solidFill>
                <a:sym typeface="Wingdings" panose="05000000000000000000" pitchFamily="2" charset="2"/>
              </a:rPr>
              <a:t>similarities</a:t>
            </a:r>
            <a:r>
              <a:rPr lang="en-US" sz="2100" dirty="0">
                <a:solidFill>
                  <a:schemeClr val="tx1"/>
                </a:solidFill>
                <a:sym typeface="Wingdings" panose="05000000000000000000" pitchFamily="2" charset="2"/>
              </a:rPr>
              <a:t> between two sequences</a:t>
            </a:r>
          </a:p>
          <a:p>
            <a:pPr marL="625475" lvl="1" indent="-223838">
              <a:lnSpc>
                <a:spcPct val="120000"/>
              </a:lnSpc>
              <a:spcBef>
                <a:spcPts val="0"/>
              </a:spcBef>
              <a:spcAft>
                <a:spcPts val="0"/>
              </a:spcAft>
            </a:pPr>
            <a:r>
              <a:rPr lang="en-US" sz="2100" dirty="0">
                <a:solidFill>
                  <a:schemeClr val="tx1"/>
                </a:solidFill>
                <a:sym typeface="Wingdings" panose="05000000000000000000" pitchFamily="2" charset="2"/>
              </a:rPr>
              <a:t>In genomics, ASM is required to:</a:t>
            </a:r>
          </a:p>
          <a:p>
            <a:pPr marL="941388" lvl="2" indent="-185738">
              <a:lnSpc>
                <a:spcPct val="120000"/>
              </a:lnSpc>
              <a:spcBef>
                <a:spcPts val="0"/>
              </a:spcBef>
              <a:spcAft>
                <a:spcPts val="0"/>
              </a:spcAft>
            </a:pPr>
            <a:r>
              <a:rPr lang="en-US" sz="2100" dirty="0">
                <a:solidFill>
                  <a:schemeClr val="tx1"/>
                </a:solidFill>
                <a:sym typeface="Wingdings" panose="05000000000000000000" pitchFamily="2" charset="2"/>
              </a:rPr>
              <a:t>Find the </a:t>
            </a:r>
            <a:r>
              <a:rPr lang="en-US" sz="2100" i="1" dirty="0">
                <a:solidFill>
                  <a:srgbClr val="0070C0"/>
                </a:solidFill>
                <a:sym typeface="Wingdings" panose="05000000000000000000" pitchFamily="2" charset="2"/>
              </a:rPr>
              <a:t>minimum edit distance</a:t>
            </a:r>
            <a:r>
              <a:rPr lang="en-US" sz="2100" dirty="0">
                <a:solidFill>
                  <a:srgbClr val="0070C0"/>
                </a:solidFill>
                <a:sym typeface="Wingdings" panose="05000000000000000000" pitchFamily="2" charset="2"/>
              </a:rPr>
              <a:t> </a:t>
            </a:r>
            <a:r>
              <a:rPr lang="en-US" sz="2100" dirty="0">
                <a:solidFill>
                  <a:schemeClr val="tx1"/>
                </a:solidFill>
                <a:sym typeface="Wingdings" panose="05000000000000000000" pitchFamily="2" charset="2"/>
              </a:rPr>
              <a:t>(i.e., total number of edits)</a:t>
            </a:r>
          </a:p>
          <a:p>
            <a:pPr marL="941388" lvl="2" indent="-185738">
              <a:lnSpc>
                <a:spcPct val="120000"/>
              </a:lnSpc>
              <a:spcBef>
                <a:spcPts val="0"/>
              </a:spcBef>
              <a:spcAft>
                <a:spcPts val="0"/>
              </a:spcAft>
            </a:pPr>
            <a:r>
              <a:rPr lang="en-US" sz="2100" dirty="0">
                <a:solidFill>
                  <a:schemeClr val="tx1"/>
                </a:solidFill>
                <a:sym typeface="Wingdings" panose="05000000000000000000" pitchFamily="2" charset="2"/>
              </a:rPr>
              <a:t>Find the </a:t>
            </a:r>
            <a:r>
              <a:rPr lang="en-US" sz="2100" i="1" dirty="0">
                <a:solidFill>
                  <a:srgbClr val="0070C0"/>
                </a:solidFill>
                <a:sym typeface="Wingdings" panose="05000000000000000000" pitchFamily="2" charset="2"/>
              </a:rPr>
              <a:t>optimal alignment </a:t>
            </a:r>
            <a:r>
              <a:rPr lang="en-US" sz="2100" dirty="0">
                <a:solidFill>
                  <a:schemeClr val="tx1"/>
                </a:solidFill>
                <a:sym typeface="Wingdings" panose="05000000000000000000" pitchFamily="2" charset="2"/>
              </a:rPr>
              <a:t>with a </a:t>
            </a:r>
            <a:r>
              <a:rPr lang="en-US" sz="2100" i="1" dirty="0">
                <a:solidFill>
                  <a:srgbClr val="0070C0"/>
                </a:solidFill>
                <a:sym typeface="Wingdings" panose="05000000000000000000" pitchFamily="2" charset="2"/>
              </a:rPr>
              <a:t>traceback</a:t>
            </a:r>
            <a:r>
              <a:rPr lang="en-US" sz="2100" i="1" dirty="0">
                <a:solidFill>
                  <a:schemeClr val="tx1"/>
                </a:solidFill>
                <a:sym typeface="Wingdings" panose="05000000000000000000" pitchFamily="2" charset="2"/>
              </a:rPr>
              <a:t> </a:t>
            </a:r>
            <a:r>
              <a:rPr lang="en-US" sz="2100" dirty="0">
                <a:solidFill>
                  <a:schemeClr val="tx1"/>
                </a:solidFill>
                <a:sym typeface="Wingdings" panose="05000000000000000000" pitchFamily="2" charset="2"/>
              </a:rPr>
              <a:t>step</a:t>
            </a:r>
          </a:p>
          <a:p>
            <a:pPr marL="1144450" lvl="5" indent="-185738">
              <a:lnSpc>
                <a:spcPct val="120000"/>
              </a:lnSpc>
              <a:spcBef>
                <a:spcPts val="0"/>
              </a:spcBef>
              <a:spcAft>
                <a:spcPts val="0"/>
              </a:spcAft>
            </a:pPr>
            <a:r>
              <a:rPr lang="en-US" sz="2000" dirty="0">
                <a:solidFill>
                  <a:schemeClr val="tx1"/>
                </a:solidFill>
              </a:rPr>
              <a:t>Sequence of matches, substitutions, insertions and deletions,       along with their positions</a:t>
            </a:r>
          </a:p>
          <a:p>
            <a:pPr marL="625475" lvl="1" indent="-223838">
              <a:lnSpc>
                <a:spcPct val="120000"/>
              </a:lnSpc>
              <a:spcBef>
                <a:spcPts val="0"/>
              </a:spcBef>
              <a:spcAft>
                <a:spcPts val="0"/>
              </a:spcAft>
            </a:pPr>
            <a:r>
              <a:rPr lang="en-US" sz="2100" dirty="0">
                <a:solidFill>
                  <a:schemeClr val="tx1"/>
                </a:solidFill>
                <a:sym typeface="Wingdings" panose="05000000000000000000" pitchFamily="2" charset="2"/>
              </a:rPr>
              <a:t>Usually implemented as a </a:t>
            </a:r>
            <a:r>
              <a:rPr lang="en-US" sz="2100" dirty="0">
                <a:solidFill>
                  <a:srgbClr val="C00000"/>
                </a:solidFill>
                <a:sym typeface="Wingdings" panose="05000000000000000000" pitchFamily="2" charset="2"/>
              </a:rPr>
              <a:t>dynamic programming (DP) based algorithm</a:t>
            </a:r>
          </a:p>
          <a:p>
            <a:pPr marL="660400" indent="-342900">
              <a:lnSpc>
                <a:spcPct val="120000"/>
              </a:lnSpc>
              <a:spcBef>
                <a:spcPts val="0"/>
              </a:spcBef>
              <a:spcAft>
                <a:spcPts val="0"/>
              </a:spcAft>
              <a:buFont typeface="Wingdings" pitchFamily="2" charset="2"/>
              <a:buChar char="à"/>
            </a:pPr>
            <a:endParaRPr lang="en-US" sz="2100" dirty="0">
              <a:solidFill>
                <a:schemeClr val="tx1"/>
              </a:solidFill>
              <a:sym typeface="Wingdings" panose="05000000000000000000" pitchFamily="2" charset="2"/>
            </a:endParaRPr>
          </a:p>
          <a:p>
            <a:pPr marL="317500" indent="0">
              <a:lnSpc>
                <a:spcPct val="120000"/>
              </a:lnSpc>
              <a:spcBef>
                <a:spcPts val="0"/>
              </a:spcBef>
              <a:spcAft>
                <a:spcPts val="0"/>
              </a:spcAft>
              <a:buNone/>
            </a:pPr>
            <a:endParaRPr lang="en-US" sz="2100" dirty="0">
              <a:solidFill>
                <a:schemeClr val="tx1"/>
              </a:solidFill>
              <a:sym typeface="Wingdings" panose="05000000000000000000" pitchFamily="2" charset="2"/>
            </a:endParaRPr>
          </a:p>
          <a:p>
            <a:pPr marL="660400" indent="-342900">
              <a:lnSpc>
                <a:spcPct val="120000"/>
              </a:lnSpc>
              <a:spcBef>
                <a:spcPts val="0"/>
              </a:spcBef>
              <a:spcAft>
                <a:spcPts val="0"/>
              </a:spcAft>
              <a:buFont typeface="Wingdings" pitchFamily="2" charset="2"/>
              <a:buChar char="à"/>
            </a:pPr>
            <a:endParaRPr lang="en-US" sz="2100" dirty="0">
              <a:solidFill>
                <a:schemeClr val="tx1"/>
              </a:solidFill>
            </a:endParaRPr>
          </a:p>
          <a:p>
            <a:pPr marL="342900" indent="-342900">
              <a:lnSpc>
                <a:spcPct val="120000"/>
              </a:lnSpc>
              <a:spcBef>
                <a:spcPts val="0"/>
              </a:spcBef>
              <a:spcAft>
                <a:spcPts val="0"/>
              </a:spcAft>
              <a:buFont typeface="Wingdings" panose="05000000000000000000" pitchFamily="2" charset="2"/>
              <a:buChar char="Ø"/>
            </a:pPr>
            <a:endParaRPr lang="en-US" sz="2100" dirty="0">
              <a:solidFill>
                <a:schemeClr val="tx1"/>
              </a:solidFill>
            </a:endParaRPr>
          </a:p>
        </p:txBody>
      </p:sp>
      <p:sp>
        <p:nvSpPr>
          <p:cNvPr id="2" name="Title 1"/>
          <p:cNvSpPr>
            <a:spLocks noGrp="1"/>
          </p:cNvSpPr>
          <p:nvPr>
            <p:ph type="title"/>
          </p:nvPr>
        </p:nvSpPr>
        <p:spPr>
          <a:xfrm>
            <a:off x="366963" y="257434"/>
            <a:ext cx="8410073" cy="753467"/>
          </a:xfrm>
        </p:spPr>
        <p:txBody>
          <a:bodyPr>
            <a:normAutofit fontScale="90000"/>
          </a:bodyPr>
          <a:lstStyle/>
          <a:p>
            <a:r>
              <a:rPr lang="en-US" dirty="0"/>
              <a:t>Approximate String Matching</a:t>
            </a:r>
          </a:p>
        </p:txBody>
      </p:sp>
      <p:sp>
        <p:nvSpPr>
          <p:cNvPr id="24" name="Slide Number Placeholder 23">
            <a:extLst>
              <a:ext uri="{FF2B5EF4-FFF2-40B4-BE49-F238E27FC236}">
                <a16:creationId xmlns:a16="http://schemas.microsoft.com/office/drawing/2014/main" id="{E67EDDFB-5ABC-144D-BB9B-153CA3C1C051}"/>
              </a:ext>
            </a:extLst>
          </p:cNvPr>
          <p:cNvSpPr>
            <a:spLocks noGrp="1"/>
          </p:cNvSpPr>
          <p:nvPr>
            <p:ph type="sldNum" sz="quarter" idx="10"/>
          </p:nvPr>
        </p:nvSpPr>
        <p:spPr/>
        <p:txBody>
          <a:bodyPr/>
          <a:lstStyle/>
          <a:p>
            <a:fld id="{BE67019E-6B59-9444-A8F8-0CFAB6B6981D}" type="slidenum">
              <a:rPr lang="en-US" smtClean="0"/>
              <a:pPr/>
              <a:t>53</a:t>
            </a:fld>
            <a:endParaRPr lang="en-US" dirty="0"/>
          </a:p>
        </p:txBody>
      </p:sp>
      <p:sp>
        <p:nvSpPr>
          <p:cNvPr id="19" name="Text Box 46">
            <a:extLst>
              <a:ext uri="{FF2B5EF4-FFF2-40B4-BE49-F238E27FC236}">
                <a16:creationId xmlns:a16="http://schemas.microsoft.com/office/drawing/2014/main" id="{6218969F-07B4-A649-9D44-09667E6B04E6}"/>
              </a:ext>
            </a:extLst>
          </p:cNvPr>
          <p:cNvSpPr txBox="1"/>
          <p:nvPr/>
        </p:nvSpPr>
        <p:spPr>
          <a:xfrm>
            <a:off x="1467218" y="2048842"/>
            <a:ext cx="1427566" cy="770564"/>
          </a:xfrm>
          <a:prstGeom prst="rect">
            <a:avLst/>
          </a:prstGeom>
          <a:noFill/>
          <a:ln w="6350">
            <a:noFill/>
          </a:ln>
        </p:spPr>
        <p:txBody>
          <a:bodyPr rot="0" spcFirstLastPara="0" vert="horz" wrap="square" lIns="33180" tIns="16590" rIns="33180" bIns="16590" numCol="1" spcCol="0" rtlCol="0" fromWordArt="0" anchor="t" anchorCtr="0" forceAA="0" compatLnSpc="1">
            <a:prstTxWarp prst="textNoShape">
              <a:avLst/>
            </a:prstTxWarp>
            <a:noAutofit/>
          </a:bodyPr>
          <a:lstStyle/>
          <a:p>
            <a:pPr algn="r" defTabSz="165918"/>
            <a:r>
              <a:rPr lang="en-US" sz="2100" i="1" dirty="0">
                <a:solidFill>
                  <a:srgbClr val="7030A0"/>
                </a:solidFill>
                <a:latin typeface="Corbel" panose="020B0503020204020204" pitchFamily="34" charset="0"/>
                <a:ea typeface="Calibri" panose="020F0502020204030204" pitchFamily="34" charset="0"/>
                <a:cs typeface="Times New Roman" panose="02020603050405020304" pitchFamily="18" charset="0"/>
              </a:rPr>
              <a:t>Reference:</a:t>
            </a:r>
          </a:p>
          <a:p>
            <a:pPr algn="r" defTabSz="165918">
              <a:spcBef>
                <a:spcPts val="435"/>
              </a:spcBef>
            </a:pPr>
            <a:r>
              <a:rPr lang="en-US" sz="2100" i="1" dirty="0">
                <a:solidFill>
                  <a:srgbClr val="7030A0"/>
                </a:solidFill>
                <a:latin typeface="Corbel" panose="020B0503020204020204" pitchFamily="34" charset="0"/>
                <a:ea typeface="Calibri" panose="020F0502020204030204" pitchFamily="34" charset="0"/>
                <a:cs typeface="Times New Roman" panose="02020603050405020304" pitchFamily="18" charset="0"/>
              </a:rPr>
              <a:t>Read:</a:t>
            </a:r>
          </a:p>
        </p:txBody>
      </p:sp>
      <p:sp>
        <p:nvSpPr>
          <p:cNvPr id="20" name="Text Box 46">
            <a:extLst>
              <a:ext uri="{FF2B5EF4-FFF2-40B4-BE49-F238E27FC236}">
                <a16:creationId xmlns:a16="http://schemas.microsoft.com/office/drawing/2014/main" id="{F3BFAF3E-CB49-924A-B1D2-E22CFE4B8E54}"/>
              </a:ext>
            </a:extLst>
          </p:cNvPr>
          <p:cNvSpPr txBox="1"/>
          <p:nvPr/>
        </p:nvSpPr>
        <p:spPr>
          <a:xfrm>
            <a:off x="5714693" y="2790846"/>
            <a:ext cx="1240166" cy="354191"/>
          </a:xfrm>
          <a:prstGeom prst="rect">
            <a:avLst/>
          </a:prstGeom>
          <a:noFill/>
          <a:ln w="6350">
            <a:noFill/>
          </a:ln>
        </p:spPr>
        <p:txBody>
          <a:bodyPr rot="0" spcFirstLastPara="0" vert="horz" wrap="square" lIns="33180" tIns="16590" rIns="33180" bIns="16590" numCol="1" spcCol="0" rtlCol="0" fromWordArt="0" anchor="t" anchorCtr="0" forceAA="0" compatLnSpc="1">
            <a:prstTxWarp prst="textNoShape">
              <a:avLst/>
            </a:prstTxWarp>
            <a:noAutofit/>
          </a:bodyPr>
          <a:lstStyle/>
          <a:p>
            <a:pPr algn="ctr" defTabSz="165918"/>
            <a:r>
              <a:rPr lang="en-US" b="1" i="1" dirty="0">
                <a:solidFill>
                  <a:srgbClr val="5B9BD5">
                    <a:lumMod val="50000"/>
                  </a:srgbClr>
                </a:solidFill>
                <a:latin typeface="Corbel" panose="020B0503020204020204" pitchFamily="34" charset="0"/>
                <a:ea typeface="Calibri" panose="020F0502020204030204" pitchFamily="34" charset="0"/>
                <a:cs typeface="Times New Roman" panose="02020603050405020304" pitchFamily="18" charset="0"/>
              </a:rPr>
              <a:t>insertion</a:t>
            </a:r>
          </a:p>
        </p:txBody>
      </p:sp>
      <p:sp>
        <p:nvSpPr>
          <p:cNvPr id="21" name="Text Box 46">
            <a:extLst>
              <a:ext uri="{FF2B5EF4-FFF2-40B4-BE49-F238E27FC236}">
                <a16:creationId xmlns:a16="http://schemas.microsoft.com/office/drawing/2014/main" id="{EE5C9E14-0FFA-F74F-9CC0-A9FA7943FDC0}"/>
              </a:ext>
            </a:extLst>
          </p:cNvPr>
          <p:cNvSpPr txBox="1"/>
          <p:nvPr/>
        </p:nvSpPr>
        <p:spPr>
          <a:xfrm>
            <a:off x="4155009" y="2790846"/>
            <a:ext cx="1633722" cy="354192"/>
          </a:xfrm>
          <a:prstGeom prst="rect">
            <a:avLst/>
          </a:prstGeom>
          <a:noFill/>
          <a:ln w="6350">
            <a:noFill/>
          </a:ln>
        </p:spPr>
        <p:txBody>
          <a:bodyPr rot="0" spcFirstLastPara="0" vert="horz" wrap="square" lIns="33180" tIns="16590" rIns="33180" bIns="16590" numCol="1" spcCol="0" rtlCol="0" fromWordArt="0" anchor="t" anchorCtr="0" forceAA="0" compatLnSpc="1">
            <a:prstTxWarp prst="textNoShape">
              <a:avLst/>
            </a:prstTxWarp>
            <a:noAutofit/>
          </a:bodyPr>
          <a:lstStyle/>
          <a:p>
            <a:pPr algn="ctr" defTabSz="165918"/>
            <a:r>
              <a:rPr lang="en-US" b="1" i="1" dirty="0">
                <a:solidFill>
                  <a:srgbClr val="C00000"/>
                </a:solidFill>
                <a:latin typeface="Corbel" panose="020B0503020204020204" pitchFamily="34" charset="0"/>
                <a:ea typeface="Calibri" panose="020F0502020204030204" pitchFamily="34" charset="0"/>
                <a:cs typeface="Times New Roman" panose="02020603050405020304" pitchFamily="18" charset="0"/>
              </a:rPr>
              <a:t>substitution</a:t>
            </a:r>
          </a:p>
        </p:txBody>
      </p:sp>
      <p:sp>
        <p:nvSpPr>
          <p:cNvPr id="22" name="Text Box 46">
            <a:extLst>
              <a:ext uri="{FF2B5EF4-FFF2-40B4-BE49-F238E27FC236}">
                <a16:creationId xmlns:a16="http://schemas.microsoft.com/office/drawing/2014/main" id="{2ECC9885-8D88-2B4D-9CB1-C90F7B1701ED}"/>
              </a:ext>
            </a:extLst>
          </p:cNvPr>
          <p:cNvSpPr txBox="1"/>
          <p:nvPr/>
        </p:nvSpPr>
        <p:spPr>
          <a:xfrm>
            <a:off x="3050018" y="2790846"/>
            <a:ext cx="1142243" cy="354192"/>
          </a:xfrm>
          <a:prstGeom prst="rect">
            <a:avLst/>
          </a:prstGeom>
          <a:noFill/>
          <a:ln w="6350">
            <a:noFill/>
          </a:ln>
        </p:spPr>
        <p:txBody>
          <a:bodyPr rot="0" spcFirstLastPara="0" vert="horz" wrap="square" lIns="33180" tIns="16590" rIns="33180" bIns="16590" numCol="1" spcCol="0" rtlCol="0" fromWordArt="0" anchor="t" anchorCtr="0" forceAA="0" compatLnSpc="1">
            <a:prstTxWarp prst="textNoShape">
              <a:avLst/>
            </a:prstTxWarp>
            <a:noAutofit/>
          </a:bodyPr>
          <a:lstStyle/>
          <a:p>
            <a:pPr algn="ctr" defTabSz="165918"/>
            <a:r>
              <a:rPr lang="en-US" b="1" i="1" dirty="0">
                <a:solidFill>
                  <a:srgbClr val="70AD47">
                    <a:lumMod val="50000"/>
                  </a:srgbClr>
                </a:solidFill>
                <a:latin typeface="Corbel" panose="020B0503020204020204" pitchFamily="34" charset="0"/>
                <a:ea typeface="Calibri" panose="020F0502020204030204" pitchFamily="34" charset="0"/>
                <a:cs typeface="Times New Roman" panose="02020603050405020304" pitchFamily="18" charset="0"/>
              </a:rPr>
              <a:t>deletion</a:t>
            </a:r>
          </a:p>
        </p:txBody>
      </p:sp>
      <p:sp>
        <p:nvSpPr>
          <p:cNvPr id="44" name="Text Box 45">
            <a:extLst>
              <a:ext uri="{FF2B5EF4-FFF2-40B4-BE49-F238E27FC236}">
                <a16:creationId xmlns:a16="http://schemas.microsoft.com/office/drawing/2014/main" id="{ECC11917-BA8A-1B48-988E-B7523AD934CA}"/>
              </a:ext>
            </a:extLst>
          </p:cNvPr>
          <p:cNvSpPr txBox="1"/>
          <p:nvPr/>
        </p:nvSpPr>
        <p:spPr>
          <a:xfrm>
            <a:off x="2882795" y="2063640"/>
            <a:ext cx="4797387" cy="770564"/>
          </a:xfrm>
          <a:prstGeom prst="rect">
            <a:avLst/>
          </a:prstGeom>
          <a:noFill/>
          <a:ln w="6350">
            <a:noFill/>
          </a:ln>
        </p:spPr>
        <p:txBody>
          <a:bodyPr rot="0" spcFirstLastPara="0" vert="horz" wrap="square" lIns="33180" tIns="16590" rIns="33180" bIns="16590" numCol="1" spcCol="0" rtlCol="0" fromWordArt="0" anchor="t" anchorCtr="0" forceAA="0" compatLnSpc="1">
            <a:prstTxWarp prst="textNoShape">
              <a:avLst/>
            </a:prstTxWarp>
            <a:noAutofit/>
          </a:bodyPr>
          <a:lstStyle/>
          <a:p>
            <a:pPr defTabSz="165918"/>
            <a:r>
              <a:rPr lang="en-US" sz="2100" spc="300" dirty="0">
                <a:latin typeface="Corbel" panose="020B0503020204020204" pitchFamily="34" charset="0"/>
                <a:ea typeface="Calibri" panose="020F0502020204030204" pitchFamily="34" charset="0"/>
                <a:cs typeface="Times New Roman" panose="02020603050405020304" pitchFamily="18" charset="0"/>
              </a:rPr>
              <a:t>AAAATGTTTAGT</a:t>
            </a:r>
            <a:r>
              <a:rPr lang="en-US" sz="2100" spc="300" dirty="0">
                <a:latin typeface="Corbel" panose="020B0503020204020204" pitchFamily="34" charset="0"/>
                <a:cs typeface="Times New Roman" panose="02020603050405020304" pitchFamily="18" charset="0"/>
              </a:rPr>
              <a:t>G</a:t>
            </a:r>
            <a:r>
              <a:rPr lang="en-US" sz="2100" spc="300" dirty="0">
                <a:latin typeface="Corbel" panose="020B0503020204020204" pitchFamily="34" charset="0"/>
                <a:ea typeface="Calibri" panose="020F0502020204030204" pitchFamily="34" charset="0"/>
                <a:cs typeface="Times New Roman" panose="02020603050405020304" pitchFamily="18" charset="0"/>
              </a:rPr>
              <a:t>CTACTG</a:t>
            </a:r>
          </a:p>
          <a:p>
            <a:pPr defTabSz="165918">
              <a:spcBef>
                <a:spcPts val="435"/>
              </a:spcBef>
            </a:pPr>
            <a:r>
              <a:rPr lang="en-US" sz="2100" spc="300" dirty="0">
                <a:latin typeface="Corbel" panose="020B0503020204020204" pitchFamily="34" charset="0"/>
                <a:ea typeface="Calibri" panose="020F0502020204030204" pitchFamily="34" charset="0"/>
                <a:cs typeface="Times New Roman" panose="02020603050405020304" pitchFamily="18" charset="0"/>
              </a:rPr>
              <a:t>AAATGT</a:t>
            </a:r>
            <a:r>
              <a:rPr lang="en-US" sz="2100" spc="300" dirty="0">
                <a:latin typeface="Corbel" panose="020B0503020204020204" pitchFamily="34" charset="0"/>
                <a:cs typeface="Times New Roman" panose="02020603050405020304" pitchFamily="18" charset="0"/>
              </a:rPr>
              <a:t>T</a:t>
            </a:r>
            <a:r>
              <a:rPr lang="en-US" sz="2100" spc="300" dirty="0">
                <a:latin typeface="Corbel" panose="020B0503020204020204" pitchFamily="34" charset="0"/>
                <a:ea typeface="Calibri" panose="020F0502020204030204" pitchFamily="34" charset="0"/>
                <a:cs typeface="Times New Roman" panose="02020603050405020304" pitchFamily="18" charset="0"/>
              </a:rPr>
              <a:t>TACT</a:t>
            </a:r>
            <a:r>
              <a:rPr lang="en-US" sz="2100" spc="300" dirty="0">
                <a:latin typeface="Corbel" panose="020B0503020204020204" pitchFamily="34" charset="0"/>
                <a:cs typeface="Times New Roman" panose="02020603050405020304" pitchFamily="18" charset="0"/>
              </a:rPr>
              <a:t>G</a:t>
            </a:r>
            <a:r>
              <a:rPr lang="en-US" sz="2100" spc="300" dirty="0">
                <a:latin typeface="Corbel" panose="020B0503020204020204" pitchFamily="34" charset="0"/>
                <a:ea typeface="Calibri" panose="020F0502020204030204" pitchFamily="34" charset="0"/>
                <a:cs typeface="Times New Roman" panose="02020603050405020304" pitchFamily="18" charset="0"/>
              </a:rPr>
              <a:t>CTACTTG</a:t>
            </a:r>
          </a:p>
        </p:txBody>
      </p:sp>
      <p:sp>
        <p:nvSpPr>
          <p:cNvPr id="46" name="Text Box 45">
            <a:extLst>
              <a:ext uri="{FF2B5EF4-FFF2-40B4-BE49-F238E27FC236}">
                <a16:creationId xmlns:a16="http://schemas.microsoft.com/office/drawing/2014/main" id="{E984FF85-4FF0-5A44-A5E2-64A277DBF7AF}"/>
              </a:ext>
            </a:extLst>
          </p:cNvPr>
          <p:cNvSpPr txBox="1"/>
          <p:nvPr/>
        </p:nvSpPr>
        <p:spPr>
          <a:xfrm>
            <a:off x="2885146" y="2058722"/>
            <a:ext cx="4797387" cy="770564"/>
          </a:xfrm>
          <a:prstGeom prst="rect">
            <a:avLst/>
          </a:prstGeom>
          <a:noFill/>
          <a:ln w="6350">
            <a:noFill/>
          </a:ln>
        </p:spPr>
        <p:txBody>
          <a:bodyPr rot="0" spcFirstLastPara="0" vert="horz" wrap="square" lIns="33180" tIns="16590" rIns="33180" bIns="16590" numCol="1" spcCol="0" rtlCol="0" fromWordArt="0" anchor="t" anchorCtr="0" forceAA="0" compatLnSpc="1">
            <a:prstTxWarp prst="textNoShape">
              <a:avLst/>
            </a:prstTxWarp>
            <a:noAutofit/>
          </a:bodyPr>
          <a:lstStyle/>
          <a:p>
            <a:pPr defTabSz="165918"/>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AAA</a:t>
            </a:r>
            <a:r>
              <a:rPr lang="en-US" sz="2100" spc="300" dirty="0">
                <a:solidFill>
                  <a:srgbClr val="70AD47">
                    <a:lumMod val="50000"/>
                  </a:srgbClr>
                </a:solidFill>
                <a:latin typeface="Corbel" panose="020B0503020204020204" pitchFamily="34" charset="0"/>
                <a:ea typeface="Calibri" panose="020F0502020204030204" pitchFamily="34" charset="0"/>
                <a:cs typeface="Times New Roman" panose="02020603050405020304" pitchFamily="18" charset="0"/>
              </a:rPr>
              <a:t>A</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TGTTTAGT</a:t>
            </a:r>
            <a:r>
              <a:rPr lang="en-US" sz="2100" spc="300" dirty="0">
                <a:solidFill>
                  <a:prstClr val="black"/>
                </a:solidFill>
                <a:latin typeface="Corbel" panose="020B0503020204020204" pitchFamily="34" charset="0"/>
                <a:cs typeface="Times New Roman" panose="02020603050405020304" pitchFamily="18" charset="0"/>
              </a:rPr>
              <a:t>G</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CTACTG</a:t>
            </a:r>
            <a:endParaRPr lang="en-US" sz="2100" spc="300" dirty="0">
              <a:solidFill>
                <a:prstClr val="black">
                  <a:lumMod val="75000"/>
                  <a:lumOff val="25000"/>
                </a:prstClr>
              </a:solidFill>
              <a:latin typeface="Corbel" panose="020B0503020204020204" pitchFamily="34" charset="0"/>
              <a:ea typeface="Calibri" panose="020F0502020204030204" pitchFamily="34" charset="0"/>
              <a:cs typeface="Times New Roman" panose="02020603050405020304" pitchFamily="18" charset="0"/>
            </a:endParaRPr>
          </a:p>
          <a:p>
            <a:pPr defTabSz="165918">
              <a:spcBef>
                <a:spcPts val="435"/>
              </a:spcBef>
            </a:pP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AAA</a:t>
            </a:r>
            <a:r>
              <a:rPr lang="en-US" sz="2100" spc="300" dirty="0">
                <a:solidFill>
                  <a:srgbClr val="70AD47">
                    <a:lumMod val="20000"/>
                    <a:lumOff val="80000"/>
                  </a:srgbClr>
                </a:solidFill>
                <a:latin typeface="Corbel" panose="020B0503020204020204" pitchFamily="34" charset="0"/>
                <a:ea typeface="Calibri" panose="020F0502020204030204" pitchFamily="34" charset="0"/>
                <a:cs typeface="Times New Roman" panose="02020603050405020304" pitchFamily="18" charset="0"/>
              </a:rPr>
              <a:t>A</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TGT</a:t>
            </a:r>
            <a:r>
              <a:rPr lang="en-US" sz="2100" spc="300" dirty="0">
                <a:solidFill>
                  <a:prstClr val="black"/>
                </a:solidFill>
                <a:latin typeface="Corbel" panose="020B0503020204020204" pitchFamily="34" charset="0"/>
                <a:cs typeface="Times New Roman" panose="02020603050405020304" pitchFamily="18" charset="0"/>
              </a:rPr>
              <a:t>T</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TA</a:t>
            </a:r>
            <a:r>
              <a:rPr lang="en-US" sz="2100" spc="300" dirty="0">
                <a:latin typeface="Corbel" panose="020B0503020204020204" pitchFamily="34" charset="0"/>
                <a:ea typeface="Calibri" panose="020F0502020204030204" pitchFamily="34" charset="0"/>
                <a:cs typeface="Times New Roman" panose="02020603050405020304" pitchFamily="18" charset="0"/>
              </a:rPr>
              <a:t>C</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a:t>
            </a:r>
            <a:r>
              <a:rPr lang="en-US" sz="2100" spc="300" dirty="0">
                <a:solidFill>
                  <a:prstClr val="black"/>
                </a:solidFill>
                <a:latin typeface="Corbel" panose="020B0503020204020204" pitchFamily="34" charset="0"/>
                <a:cs typeface="Times New Roman" panose="02020603050405020304" pitchFamily="18" charset="0"/>
              </a:rPr>
              <a:t>G</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CTAC</a:t>
            </a:r>
            <a:r>
              <a:rPr lang="en-US" sz="2100" spc="300" dirty="0">
                <a:latin typeface="Corbel" panose="020B0503020204020204" pitchFamily="34" charset="0"/>
                <a:ea typeface="Calibri" panose="020F0502020204030204" pitchFamily="34" charset="0"/>
                <a:cs typeface="Times New Roman" panose="02020603050405020304" pitchFamily="18" charset="0"/>
              </a:rPr>
              <a:t>T</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TG</a:t>
            </a:r>
          </a:p>
        </p:txBody>
      </p:sp>
      <p:sp>
        <p:nvSpPr>
          <p:cNvPr id="45" name="Text Box 45">
            <a:extLst>
              <a:ext uri="{FF2B5EF4-FFF2-40B4-BE49-F238E27FC236}">
                <a16:creationId xmlns:a16="http://schemas.microsoft.com/office/drawing/2014/main" id="{E17892FD-8656-E14B-978B-F63FE6D0DC17}"/>
              </a:ext>
            </a:extLst>
          </p:cNvPr>
          <p:cNvSpPr txBox="1"/>
          <p:nvPr/>
        </p:nvSpPr>
        <p:spPr>
          <a:xfrm>
            <a:off x="2882794" y="2068558"/>
            <a:ext cx="4797387" cy="770564"/>
          </a:xfrm>
          <a:prstGeom prst="rect">
            <a:avLst/>
          </a:prstGeom>
          <a:noFill/>
          <a:ln w="6350">
            <a:noFill/>
          </a:ln>
        </p:spPr>
        <p:txBody>
          <a:bodyPr rot="0" spcFirstLastPara="0" vert="horz" wrap="square" lIns="33180" tIns="16590" rIns="33180" bIns="16590" numCol="1" spcCol="0" rtlCol="0" fromWordArt="0" anchor="t" anchorCtr="0" forceAA="0" compatLnSpc="1">
            <a:prstTxWarp prst="textNoShape">
              <a:avLst/>
            </a:prstTxWarp>
            <a:noAutofit/>
          </a:bodyPr>
          <a:lstStyle/>
          <a:p>
            <a:pPr defTabSz="165918"/>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AAA</a:t>
            </a:r>
            <a:r>
              <a:rPr lang="en-US" sz="2100" spc="300" dirty="0">
                <a:solidFill>
                  <a:srgbClr val="70AD47">
                    <a:lumMod val="50000"/>
                  </a:srgbClr>
                </a:solidFill>
                <a:latin typeface="Corbel" panose="020B0503020204020204" pitchFamily="34" charset="0"/>
                <a:ea typeface="Calibri" panose="020F0502020204030204" pitchFamily="34" charset="0"/>
                <a:cs typeface="Times New Roman" panose="02020603050405020304" pitchFamily="18" charset="0"/>
              </a:rPr>
              <a:t>A</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TGTTTAGT</a:t>
            </a:r>
            <a:r>
              <a:rPr lang="en-US" sz="2100" spc="300" dirty="0">
                <a:solidFill>
                  <a:prstClr val="black"/>
                </a:solidFill>
                <a:latin typeface="Corbel" panose="020B0503020204020204" pitchFamily="34" charset="0"/>
                <a:cs typeface="Times New Roman" panose="02020603050405020304" pitchFamily="18" charset="0"/>
              </a:rPr>
              <a:t>G</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CTACTG</a:t>
            </a:r>
            <a:endParaRPr lang="en-US" sz="2100" spc="300" dirty="0">
              <a:solidFill>
                <a:prstClr val="black">
                  <a:lumMod val="75000"/>
                  <a:lumOff val="25000"/>
                </a:prstClr>
              </a:solidFill>
              <a:latin typeface="Corbel" panose="020B0503020204020204" pitchFamily="34" charset="0"/>
              <a:ea typeface="Calibri" panose="020F0502020204030204" pitchFamily="34" charset="0"/>
              <a:cs typeface="Times New Roman" panose="02020603050405020304" pitchFamily="18" charset="0"/>
            </a:endParaRPr>
          </a:p>
          <a:p>
            <a:pPr defTabSz="165918">
              <a:spcBef>
                <a:spcPts val="435"/>
              </a:spcBef>
            </a:pP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AAA</a:t>
            </a:r>
            <a:r>
              <a:rPr lang="en-US" sz="2100" spc="300" dirty="0">
                <a:solidFill>
                  <a:srgbClr val="70AD47">
                    <a:lumMod val="20000"/>
                    <a:lumOff val="80000"/>
                  </a:srgbClr>
                </a:solidFill>
                <a:latin typeface="Corbel" panose="020B0503020204020204" pitchFamily="34" charset="0"/>
                <a:ea typeface="Calibri" panose="020F0502020204030204" pitchFamily="34" charset="0"/>
                <a:cs typeface="Times New Roman" panose="02020603050405020304" pitchFamily="18" charset="0"/>
              </a:rPr>
              <a:t>A</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TGT</a:t>
            </a:r>
            <a:r>
              <a:rPr lang="en-US" sz="2100" spc="300" dirty="0">
                <a:solidFill>
                  <a:prstClr val="black"/>
                </a:solidFill>
                <a:latin typeface="Corbel" panose="020B0503020204020204" pitchFamily="34" charset="0"/>
                <a:cs typeface="Times New Roman" panose="02020603050405020304" pitchFamily="18" charset="0"/>
              </a:rPr>
              <a:t>T</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TA</a:t>
            </a:r>
            <a:r>
              <a:rPr lang="en-US" sz="2100" spc="300" dirty="0">
                <a:solidFill>
                  <a:srgbClr val="FFD3D7"/>
                </a:solidFill>
                <a:latin typeface="Corbel" panose="020B0503020204020204" pitchFamily="34" charset="0"/>
                <a:ea typeface="Calibri" panose="020F0502020204030204" pitchFamily="34" charset="0"/>
                <a:cs typeface="Times New Roman" panose="02020603050405020304" pitchFamily="18" charset="0"/>
              </a:rPr>
              <a:t>G</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a:t>
            </a:r>
            <a:r>
              <a:rPr lang="en-US" sz="2100" spc="300" dirty="0">
                <a:solidFill>
                  <a:prstClr val="black"/>
                </a:solidFill>
                <a:latin typeface="Corbel" panose="020B0503020204020204" pitchFamily="34" charset="0"/>
                <a:cs typeface="Times New Roman" panose="02020603050405020304" pitchFamily="18" charset="0"/>
              </a:rPr>
              <a:t>G</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CTAC</a:t>
            </a:r>
            <a:r>
              <a:rPr lang="en-US" sz="2100" spc="300" dirty="0">
                <a:latin typeface="Corbel" panose="020B0503020204020204" pitchFamily="34" charset="0"/>
                <a:ea typeface="Calibri" panose="020F0502020204030204" pitchFamily="34" charset="0"/>
                <a:cs typeface="Times New Roman" panose="02020603050405020304" pitchFamily="18" charset="0"/>
              </a:rPr>
              <a:t>T</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TG</a:t>
            </a:r>
          </a:p>
        </p:txBody>
      </p:sp>
      <p:sp>
        <p:nvSpPr>
          <p:cNvPr id="18" name="Text Box 45">
            <a:extLst>
              <a:ext uri="{FF2B5EF4-FFF2-40B4-BE49-F238E27FC236}">
                <a16:creationId xmlns:a16="http://schemas.microsoft.com/office/drawing/2014/main" id="{6F2F2607-3A6F-1844-966C-91BEEE23D2BC}"/>
              </a:ext>
            </a:extLst>
          </p:cNvPr>
          <p:cNvSpPr txBox="1"/>
          <p:nvPr/>
        </p:nvSpPr>
        <p:spPr>
          <a:xfrm>
            <a:off x="2882793" y="2064814"/>
            <a:ext cx="4797387" cy="770564"/>
          </a:xfrm>
          <a:prstGeom prst="rect">
            <a:avLst/>
          </a:prstGeom>
          <a:solidFill>
            <a:schemeClr val="bg1"/>
          </a:solidFill>
          <a:ln w="6350">
            <a:noFill/>
          </a:ln>
        </p:spPr>
        <p:txBody>
          <a:bodyPr rot="0" spcFirstLastPara="0" vert="horz" wrap="square" lIns="33180" tIns="16590" rIns="33180" bIns="16590" numCol="1" spcCol="0" rtlCol="0" fromWordArt="0" anchor="t" anchorCtr="0" forceAA="0" compatLnSpc="1">
            <a:prstTxWarp prst="textNoShape">
              <a:avLst/>
            </a:prstTxWarp>
            <a:noAutofit/>
          </a:bodyPr>
          <a:lstStyle/>
          <a:p>
            <a:pPr defTabSz="165918"/>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AAA</a:t>
            </a:r>
            <a:r>
              <a:rPr lang="en-US" sz="2100" spc="300" dirty="0">
                <a:solidFill>
                  <a:srgbClr val="70AD47">
                    <a:lumMod val="50000"/>
                  </a:srgbClr>
                </a:solidFill>
                <a:latin typeface="Corbel" panose="020B0503020204020204" pitchFamily="34" charset="0"/>
                <a:ea typeface="Calibri" panose="020F0502020204030204" pitchFamily="34" charset="0"/>
                <a:cs typeface="Times New Roman" panose="02020603050405020304" pitchFamily="18" charset="0"/>
              </a:rPr>
              <a:t>A</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TGTTTAGT</a:t>
            </a:r>
            <a:r>
              <a:rPr lang="en-US" sz="2100" spc="300" dirty="0">
                <a:solidFill>
                  <a:prstClr val="black"/>
                </a:solidFill>
                <a:latin typeface="Corbel" panose="020B0503020204020204" pitchFamily="34" charset="0"/>
                <a:cs typeface="Times New Roman" panose="02020603050405020304" pitchFamily="18" charset="0"/>
              </a:rPr>
              <a:t>G</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CTAC</a:t>
            </a:r>
            <a:r>
              <a:rPr lang="en-US" sz="2100" spc="300" dirty="0">
                <a:solidFill>
                  <a:srgbClr val="5B9BD5">
                    <a:lumMod val="20000"/>
                    <a:lumOff val="80000"/>
                  </a:srgbClr>
                </a:solidFill>
                <a:latin typeface="Corbel" panose="020B0503020204020204" pitchFamily="34" charset="0"/>
                <a:ea typeface="Calibri" panose="020F0502020204030204" pitchFamily="34" charset="0"/>
                <a:cs typeface="Times New Roman" panose="02020603050405020304" pitchFamily="18" charset="0"/>
              </a:rPr>
              <a:t>T</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TG</a:t>
            </a:r>
            <a:endParaRPr lang="en-US" sz="2100" spc="300" dirty="0">
              <a:solidFill>
                <a:prstClr val="black">
                  <a:lumMod val="75000"/>
                  <a:lumOff val="25000"/>
                </a:prstClr>
              </a:solidFill>
              <a:latin typeface="Corbel" panose="020B0503020204020204" pitchFamily="34" charset="0"/>
              <a:ea typeface="Calibri" panose="020F0502020204030204" pitchFamily="34" charset="0"/>
              <a:cs typeface="Times New Roman" panose="02020603050405020304" pitchFamily="18" charset="0"/>
            </a:endParaRPr>
          </a:p>
          <a:p>
            <a:pPr defTabSz="165918">
              <a:spcBef>
                <a:spcPts val="435"/>
              </a:spcBef>
            </a:pP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AAA</a:t>
            </a:r>
            <a:r>
              <a:rPr lang="en-US" sz="2100" spc="300" dirty="0">
                <a:solidFill>
                  <a:srgbClr val="70AD47">
                    <a:lumMod val="20000"/>
                    <a:lumOff val="80000"/>
                  </a:srgbClr>
                </a:solidFill>
                <a:latin typeface="Corbel" panose="020B0503020204020204" pitchFamily="34" charset="0"/>
                <a:ea typeface="Calibri" panose="020F0502020204030204" pitchFamily="34" charset="0"/>
                <a:cs typeface="Times New Roman" panose="02020603050405020304" pitchFamily="18" charset="0"/>
              </a:rPr>
              <a:t>A</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TGT</a:t>
            </a:r>
            <a:r>
              <a:rPr lang="en-US" sz="2100" spc="300" dirty="0">
                <a:solidFill>
                  <a:prstClr val="black"/>
                </a:solidFill>
                <a:latin typeface="Corbel" panose="020B0503020204020204" pitchFamily="34" charset="0"/>
                <a:cs typeface="Times New Roman" panose="02020603050405020304" pitchFamily="18" charset="0"/>
              </a:rPr>
              <a:t>T</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TA</a:t>
            </a:r>
            <a:r>
              <a:rPr lang="en-US" sz="2100" spc="300" dirty="0">
                <a:solidFill>
                  <a:srgbClr val="FFD3D7"/>
                </a:solidFill>
                <a:latin typeface="Corbel" panose="020B0503020204020204" pitchFamily="34" charset="0"/>
                <a:ea typeface="Calibri" panose="020F0502020204030204" pitchFamily="34" charset="0"/>
                <a:cs typeface="Times New Roman" panose="02020603050405020304" pitchFamily="18" charset="0"/>
              </a:rPr>
              <a:t>G</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a:t>
            </a:r>
            <a:r>
              <a:rPr lang="en-US" sz="2100" spc="300" dirty="0">
                <a:solidFill>
                  <a:prstClr val="black"/>
                </a:solidFill>
                <a:latin typeface="Corbel" panose="020B0503020204020204" pitchFamily="34" charset="0"/>
                <a:cs typeface="Times New Roman" panose="02020603050405020304" pitchFamily="18" charset="0"/>
              </a:rPr>
              <a:t>G</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CTAC</a:t>
            </a:r>
            <a:r>
              <a:rPr lang="en-US" sz="2100" spc="300" dirty="0">
                <a:solidFill>
                  <a:srgbClr val="5B9BD5">
                    <a:lumMod val="50000"/>
                  </a:srgbClr>
                </a:solidFill>
                <a:latin typeface="Corbel" panose="020B0503020204020204" pitchFamily="34" charset="0"/>
                <a:ea typeface="Calibri" panose="020F0502020204030204" pitchFamily="34" charset="0"/>
                <a:cs typeface="Times New Roman" panose="02020603050405020304" pitchFamily="18" charset="0"/>
              </a:rPr>
              <a:t>T</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TG</a:t>
            </a:r>
          </a:p>
        </p:txBody>
      </p:sp>
      <p:sp>
        <p:nvSpPr>
          <p:cNvPr id="17" name="Rounded Rectangle 16">
            <a:extLst>
              <a:ext uri="{FF2B5EF4-FFF2-40B4-BE49-F238E27FC236}">
                <a16:creationId xmlns:a16="http://schemas.microsoft.com/office/drawing/2014/main" id="{6DDE204B-8D53-AF4C-92F1-359A5FF60A6A}"/>
              </a:ext>
            </a:extLst>
          </p:cNvPr>
          <p:cNvSpPr/>
          <p:nvPr/>
        </p:nvSpPr>
        <p:spPr>
          <a:xfrm>
            <a:off x="6221584" y="2103246"/>
            <a:ext cx="208800" cy="687600"/>
          </a:xfrm>
          <a:prstGeom prst="roundRect">
            <a:avLst/>
          </a:prstGeom>
          <a:solidFill>
            <a:schemeClr val="accent5">
              <a:lumMod val="20000"/>
              <a:lumOff val="8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3180" tIns="16590" rIns="33180" bIns="16590" numCol="1" spcCol="0" rtlCol="0" fromWordArt="0" anchor="ctr" anchorCtr="0" forceAA="0" compatLnSpc="1">
            <a:prstTxWarp prst="textNoShape">
              <a:avLst/>
            </a:prstTxWarp>
            <a:noAutofit/>
          </a:bodyPr>
          <a:lstStyle/>
          <a:p>
            <a:pPr defTabSz="165918"/>
            <a:endParaRPr lang="en-US" sz="2100">
              <a:solidFill>
                <a:prstClr val="white"/>
              </a:solidFill>
              <a:latin typeface="Corbel" panose="020B0503020204020204" pitchFamily="34" charset="0"/>
            </a:endParaRPr>
          </a:p>
        </p:txBody>
      </p:sp>
      <p:sp>
        <p:nvSpPr>
          <p:cNvPr id="26" name="Rounded Rectangle 25">
            <a:extLst>
              <a:ext uri="{FF2B5EF4-FFF2-40B4-BE49-F238E27FC236}">
                <a16:creationId xmlns:a16="http://schemas.microsoft.com/office/drawing/2014/main" id="{051F5BA0-2F6B-D54B-8074-57A53FC30BBD}"/>
              </a:ext>
            </a:extLst>
          </p:cNvPr>
          <p:cNvSpPr/>
          <p:nvPr/>
        </p:nvSpPr>
        <p:spPr>
          <a:xfrm>
            <a:off x="3505367" y="2106966"/>
            <a:ext cx="213963" cy="683911"/>
          </a:xfrm>
          <a:prstGeom prst="roundRect">
            <a:avLst/>
          </a:prstGeom>
          <a:solidFill>
            <a:srgbClr val="70AD47">
              <a:lumMod val="20000"/>
              <a:lumOff val="80000"/>
            </a:srgbClr>
          </a:solidFill>
          <a:ln w="12700" cap="flat" cmpd="sng" algn="ctr">
            <a:solidFill>
              <a:srgbClr val="70AD47">
                <a:lumMod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a:extLst>
              <a:ext uri="{FF2B5EF4-FFF2-40B4-BE49-F238E27FC236}">
                <a16:creationId xmlns:a16="http://schemas.microsoft.com/office/drawing/2014/main" id="{017AFE69-7E13-9743-B09C-9A4155EC3D0B}"/>
              </a:ext>
            </a:extLst>
          </p:cNvPr>
          <p:cNvSpPr/>
          <p:nvPr/>
        </p:nvSpPr>
        <p:spPr>
          <a:xfrm>
            <a:off x="4867470" y="2109286"/>
            <a:ext cx="208800" cy="687600"/>
          </a:xfrm>
          <a:prstGeom prst="roundRect">
            <a:avLst/>
          </a:prstGeom>
          <a:solidFill>
            <a:srgbClr val="FFD3D7"/>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3180" tIns="16590" rIns="33180" bIns="16590" numCol="1" spcCol="0" rtlCol="0" fromWordArt="0" anchor="ctr" anchorCtr="0" forceAA="0" compatLnSpc="1">
            <a:prstTxWarp prst="textNoShape">
              <a:avLst/>
            </a:prstTxWarp>
            <a:noAutofit/>
          </a:bodyPr>
          <a:lstStyle/>
          <a:p>
            <a:pPr defTabSz="165918"/>
            <a:endParaRPr lang="en-US" sz="2100">
              <a:solidFill>
                <a:prstClr val="white"/>
              </a:solidFill>
              <a:latin typeface="Corbel" panose="020B0503020204020204" pitchFamily="34" charset="0"/>
            </a:endParaRPr>
          </a:p>
        </p:txBody>
      </p:sp>
      <p:sp>
        <p:nvSpPr>
          <p:cNvPr id="23" name="Text Box 45">
            <a:extLst>
              <a:ext uri="{FF2B5EF4-FFF2-40B4-BE49-F238E27FC236}">
                <a16:creationId xmlns:a16="http://schemas.microsoft.com/office/drawing/2014/main" id="{B19ED59A-CE46-2A45-A7BF-07A9DE896B6E}"/>
              </a:ext>
            </a:extLst>
          </p:cNvPr>
          <p:cNvSpPr txBox="1"/>
          <p:nvPr/>
        </p:nvSpPr>
        <p:spPr>
          <a:xfrm>
            <a:off x="4862671" y="2488325"/>
            <a:ext cx="235024" cy="248162"/>
          </a:xfrm>
          <a:prstGeom prst="rect">
            <a:avLst/>
          </a:prstGeom>
          <a:noFill/>
          <a:ln w="6350">
            <a:noFill/>
          </a:ln>
        </p:spPr>
        <p:txBody>
          <a:bodyPr rot="0" spcFirstLastPara="0" vert="horz" wrap="square" lIns="33180" tIns="16590" rIns="33180" bIns="16590" numCol="1" spcCol="0" rtlCol="0" fromWordArt="0" anchor="ctr" anchorCtr="0" forceAA="0" compatLnSpc="1">
            <a:prstTxWarp prst="textNoShape">
              <a:avLst/>
            </a:prstTxWarp>
            <a:noAutofit/>
          </a:bodyPr>
          <a:lstStyle/>
          <a:p>
            <a:pPr algn="ctr" defTabSz="165918"/>
            <a:r>
              <a:rPr lang="en-US" sz="2100" spc="218" dirty="0">
                <a:solidFill>
                  <a:srgbClr val="C00000"/>
                </a:solidFill>
                <a:latin typeface="Corbel" panose="020B0503020204020204" pitchFamily="34" charset="0"/>
                <a:ea typeface="Calibri" panose="020F0502020204030204" pitchFamily="34" charset="0"/>
                <a:cs typeface="Times New Roman" panose="02020603050405020304" pitchFamily="18" charset="0"/>
              </a:rPr>
              <a:t>C</a:t>
            </a:r>
          </a:p>
        </p:txBody>
      </p:sp>
      <p:sp>
        <p:nvSpPr>
          <p:cNvPr id="47" name="Text Box 45">
            <a:extLst>
              <a:ext uri="{FF2B5EF4-FFF2-40B4-BE49-F238E27FC236}">
                <a16:creationId xmlns:a16="http://schemas.microsoft.com/office/drawing/2014/main" id="{41FDB233-FD46-4148-8799-9E88D07C8C96}"/>
              </a:ext>
            </a:extLst>
          </p:cNvPr>
          <p:cNvSpPr txBox="1"/>
          <p:nvPr/>
        </p:nvSpPr>
        <p:spPr>
          <a:xfrm>
            <a:off x="3526191" y="2115393"/>
            <a:ext cx="235024" cy="248162"/>
          </a:xfrm>
          <a:prstGeom prst="rect">
            <a:avLst/>
          </a:prstGeom>
          <a:noFill/>
          <a:ln w="6350">
            <a:noFill/>
          </a:ln>
        </p:spPr>
        <p:txBody>
          <a:bodyPr rot="0" spcFirstLastPara="0" vert="horz" wrap="square" lIns="33180" tIns="16590" rIns="33180" bIns="16590" numCol="1" spcCol="0" rtlCol="0" fromWordArt="0" anchor="ctr" anchorCtr="0" forceAA="0" compatLnSpc="1">
            <a:prstTxWarp prst="textNoShape">
              <a:avLst/>
            </a:prstTxWarp>
            <a:noAutofit/>
          </a:bodyPr>
          <a:lstStyle/>
          <a:p>
            <a:pPr algn="ctr" defTabSz="165918"/>
            <a:r>
              <a:rPr lang="en-US" sz="2100" spc="300" dirty="0">
                <a:solidFill>
                  <a:srgbClr val="70AD47">
                    <a:lumMod val="50000"/>
                  </a:srgbClr>
                </a:solidFill>
                <a:latin typeface="Corbel" panose="020B0503020204020204" pitchFamily="34" charset="0"/>
                <a:ea typeface="Calibri" panose="020F0502020204030204" pitchFamily="34" charset="0"/>
                <a:cs typeface="Times New Roman" panose="02020603050405020304" pitchFamily="18" charset="0"/>
              </a:rPr>
              <a:t>A</a:t>
            </a:r>
          </a:p>
        </p:txBody>
      </p:sp>
      <p:sp>
        <p:nvSpPr>
          <p:cNvPr id="48" name="Text Box 45">
            <a:extLst>
              <a:ext uri="{FF2B5EF4-FFF2-40B4-BE49-F238E27FC236}">
                <a16:creationId xmlns:a16="http://schemas.microsoft.com/office/drawing/2014/main" id="{BBB2B594-C703-DE45-9406-08FF5FA49001}"/>
              </a:ext>
            </a:extLst>
          </p:cNvPr>
          <p:cNvSpPr txBox="1"/>
          <p:nvPr/>
        </p:nvSpPr>
        <p:spPr>
          <a:xfrm>
            <a:off x="6232244" y="2496432"/>
            <a:ext cx="235024" cy="248162"/>
          </a:xfrm>
          <a:prstGeom prst="rect">
            <a:avLst/>
          </a:prstGeom>
          <a:noFill/>
          <a:ln w="6350">
            <a:noFill/>
          </a:ln>
        </p:spPr>
        <p:txBody>
          <a:bodyPr rot="0" spcFirstLastPara="0" vert="horz" wrap="square" lIns="33180" tIns="16590" rIns="33180" bIns="16590" numCol="1" spcCol="0" rtlCol="0" fromWordArt="0" anchor="ctr" anchorCtr="0" forceAA="0" compatLnSpc="1">
            <a:prstTxWarp prst="textNoShape">
              <a:avLst/>
            </a:prstTxWarp>
            <a:noAutofit/>
          </a:bodyPr>
          <a:lstStyle/>
          <a:p>
            <a:pPr algn="ctr" defTabSz="165918"/>
            <a:r>
              <a:rPr lang="en-US" sz="2100" spc="300" dirty="0">
                <a:solidFill>
                  <a:srgbClr val="5B9BD5">
                    <a:lumMod val="50000"/>
                  </a:srgbClr>
                </a:solidFill>
                <a:latin typeface="Corbel" panose="020B0503020204020204" pitchFamily="34" charset="0"/>
                <a:ea typeface="Calibri" panose="020F0502020204030204" pitchFamily="34" charset="0"/>
                <a:cs typeface="Times New Roman" panose="02020603050405020304" pitchFamily="18" charset="0"/>
              </a:rPr>
              <a:t>T</a:t>
            </a:r>
          </a:p>
        </p:txBody>
      </p:sp>
      <p:sp>
        <p:nvSpPr>
          <p:cNvPr id="49" name="Text Box 45">
            <a:extLst>
              <a:ext uri="{FF2B5EF4-FFF2-40B4-BE49-F238E27FC236}">
                <a16:creationId xmlns:a16="http://schemas.microsoft.com/office/drawing/2014/main" id="{FA793241-6159-A241-8198-8540050EA991}"/>
              </a:ext>
            </a:extLst>
          </p:cNvPr>
          <p:cNvSpPr txBox="1"/>
          <p:nvPr/>
        </p:nvSpPr>
        <p:spPr>
          <a:xfrm>
            <a:off x="4862671" y="2121819"/>
            <a:ext cx="235024" cy="248162"/>
          </a:xfrm>
          <a:prstGeom prst="rect">
            <a:avLst/>
          </a:prstGeom>
          <a:noFill/>
          <a:ln w="6350">
            <a:noFill/>
          </a:ln>
        </p:spPr>
        <p:txBody>
          <a:bodyPr rot="0" spcFirstLastPara="0" vert="horz" wrap="square" lIns="33180" tIns="16590" rIns="33180" bIns="16590" numCol="1" spcCol="0" rtlCol="0" fromWordArt="0" anchor="ctr" anchorCtr="0" forceAA="0" compatLnSpc="1">
            <a:prstTxWarp prst="textNoShape">
              <a:avLst/>
            </a:prstTxWarp>
            <a:noAutofit/>
          </a:bodyPr>
          <a:lstStyle/>
          <a:p>
            <a:pPr algn="ctr" defTabSz="165918"/>
            <a:r>
              <a:rPr lang="en-US" sz="2100" spc="218" dirty="0">
                <a:latin typeface="Corbel" panose="020B0503020204020204" pitchFamily="34" charset="0"/>
                <a:ea typeface="Calibri" panose="020F0502020204030204" pitchFamily="34" charset="0"/>
                <a:cs typeface="Times New Roman" panose="02020603050405020304" pitchFamily="18" charset="0"/>
              </a:rPr>
              <a:t>G</a:t>
            </a:r>
          </a:p>
        </p:txBody>
      </p:sp>
    </p:spTree>
    <p:custDataLst>
      <p:tags r:id="rId1"/>
    </p:custDataLst>
    <p:extLst>
      <p:ext uri="{BB962C8B-B14F-4D97-AF65-F5344CB8AC3E}">
        <p14:creationId xmlns:p14="http://schemas.microsoft.com/office/powerpoint/2010/main" val="277839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4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4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3">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3">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3">
                                            <p:txEl>
                                              <p:pRg st="7" end="7"/>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3">
                                            <p:txEl>
                                              <p:pRg st="8" end="8"/>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3">
                                            <p:txEl>
                                              <p:pRg st="9" end="9"/>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44" grpId="0"/>
      <p:bldP spid="44" grpId="1"/>
      <p:bldP spid="46" grpId="0"/>
      <p:bldP spid="46" grpId="1"/>
      <p:bldP spid="45" grpId="0"/>
      <p:bldP spid="45" grpId="1"/>
      <p:bldP spid="18" grpId="0" animBg="1"/>
      <p:bldP spid="17" grpId="0" animBg="1"/>
      <p:bldP spid="26" grpId="0" animBg="1"/>
      <p:bldP spid="15" grpId="0" animBg="1"/>
      <p:bldP spid="23" grpId="0"/>
      <p:bldP spid="47" grpId="0"/>
      <p:bldP spid="48" grpId="0"/>
      <p:bldP spid="4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p:spPr>
        <p:txBody>
          <a:bodyPr>
            <a:normAutofit fontScale="90000"/>
          </a:bodyPr>
          <a:lstStyle/>
          <a:p>
            <a:r>
              <a:rPr lang="en-US" dirty="0"/>
              <a:t>Bitap Algorithm</a:t>
            </a:r>
          </a:p>
        </p:txBody>
      </p:sp>
      <p:sp>
        <p:nvSpPr>
          <p:cNvPr id="3" name="Content Placeholder 2"/>
          <p:cNvSpPr>
            <a:spLocks noGrp="1"/>
          </p:cNvSpPr>
          <p:nvPr>
            <p:ph idx="1"/>
          </p:nvPr>
        </p:nvSpPr>
        <p:spPr>
          <a:xfrm>
            <a:off x="366963" y="1153551"/>
            <a:ext cx="8410073" cy="4848004"/>
          </a:xfrm>
        </p:spPr>
        <p:txBody>
          <a:bodyPr>
            <a:noAutofit/>
          </a:bodyPr>
          <a:lstStyle/>
          <a:p>
            <a:pPr marL="342900" indent="-342900">
              <a:lnSpc>
                <a:spcPct val="110000"/>
              </a:lnSpc>
              <a:spcBef>
                <a:spcPts val="0"/>
              </a:spcBef>
              <a:spcAft>
                <a:spcPts val="0"/>
              </a:spcAft>
            </a:pPr>
            <a:r>
              <a:rPr lang="en-US" sz="2100" dirty="0">
                <a:solidFill>
                  <a:srgbClr val="1F8DD3"/>
                </a:solidFill>
              </a:rPr>
              <a:t>Bitap</a:t>
            </a:r>
            <a:r>
              <a:rPr lang="en-US" sz="2100" baseline="30000" dirty="0"/>
              <a:t>1,2 </a:t>
            </a:r>
            <a:r>
              <a:rPr lang="en-US" sz="2100" dirty="0">
                <a:solidFill>
                  <a:schemeClr val="tx1"/>
                </a:solidFill>
              </a:rPr>
              <a:t>performs ASM with </a:t>
            </a:r>
            <a:r>
              <a:rPr lang="en-US" sz="2100" dirty="0">
                <a:solidFill>
                  <a:srgbClr val="1F8DD3"/>
                </a:solidFill>
              </a:rPr>
              <a:t>fast and simple bitwise operations</a:t>
            </a:r>
            <a:endParaRPr lang="en-US" sz="2100" dirty="0">
              <a:solidFill>
                <a:schemeClr val="tx1"/>
              </a:solidFill>
            </a:endParaRPr>
          </a:p>
          <a:p>
            <a:pPr marL="606425" lvl="1" indent="-241300">
              <a:lnSpc>
                <a:spcPct val="110000"/>
              </a:lnSpc>
              <a:spcBef>
                <a:spcPts val="0"/>
              </a:spcBef>
              <a:spcAft>
                <a:spcPts val="0"/>
              </a:spcAft>
            </a:pPr>
            <a:r>
              <a:rPr lang="en-US" sz="2100" dirty="0">
                <a:solidFill>
                  <a:schemeClr val="tx1"/>
                </a:solidFill>
              </a:rPr>
              <a:t>Amenable to efficient hardware acceleration</a:t>
            </a:r>
          </a:p>
          <a:p>
            <a:pPr marL="606425" lvl="1" indent="-241300">
              <a:lnSpc>
                <a:spcPct val="110000"/>
              </a:lnSpc>
              <a:spcBef>
                <a:spcPts val="0"/>
              </a:spcBef>
              <a:spcAft>
                <a:spcPts val="0"/>
              </a:spcAft>
            </a:pPr>
            <a:r>
              <a:rPr lang="en-US" sz="2100" dirty="0">
                <a:solidFill>
                  <a:schemeClr val="tx1"/>
                </a:solidFill>
              </a:rPr>
              <a:t>Computes the </a:t>
            </a:r>
            <a:r>
              <a:rPr lang="en-US" sz="2100" b="1" dirty="0">
                <a:solidFill>
                  <a:schemeClr val="tx1"/>
                </a:solidFill>
              </a:rPr>
              <a:t>minimum edit distance </a:t>
            </a:r>
            <a:r>
              <a:rPr lang="en-US" sz="2100" dirty="0">
                <a:solidFill>
                  <a:schemeClr val="tx1"/>
                </a:solidFill>
              </a:rPr>
              <a:t>between a </a:t>
            </a:r>
            <a:r>
              <a:rPr lang="en-US" sz="2100" b="1" dirty="0">
                <a:solidFill>
                  <a:schemeClr val="tx1"/>
                </a:solidFill>
              </a:rPr>
              <a:t>text</a:t>
            </a:r>
            <a:r>
              <a:rPr lang="en-US" sz="2100" dirty="0">
                <a:solidFill>
                  <a:schemeClr val="tx1"/>
                </a:solidFill>
              </a:rPr>
              <a:t> (e.g., reference genome) and a </a:t>
            </a:r>
            <a:r>
              <a:rPr lang="en-US" sz="2100" b="1" dirty="0">
                <a:solidFill>
                  <a:schemeClr val="tx1"/>
                </a:solidFill>
              </a:rPr>
              <a:t>pattern</a:t>
            </a:r>
            <a:r>
              <a:rPr lang="en-US" sz="2100" dirty="0">
                <a:solidFill>
                  <a:schemeClr val="tx1"/>
                </a:solidFill>
              </a:rPr>
              <a:t> (e.g., read) with a maximum of </a:t>
            </a:r>
            <a:r>
              <a:rPr lang="en-US" sz="2100" b="1" i="1" dirty="0">
                <a:solidFill>
                  <a:schemeClr val="tx1"/>
                </a:solidFill>
              </a:rPr>
              <a:t>k</a:t>
            </a:r>
            <a:r>
              <a:rPr lang="en-US" sz="2100" dirty="0">
                <a:solidFill>
                  <a:schemeClr val="tx1"/>
                </a:solidFill>
              </a:rPr>
              <a:t> errors </a:t>
            </a:r>
          </a:p>
          <a:p>
            <a:pPr marL="365125" indent="-352425">
              <a:lnSpc>
                <a:spcPct val="110000"/>
              </a:lnSpc>
              <a:spcAft>
                <a:spcPts val="0"/>
              </a:spcAft>
            </a:pPr>
            <a:r>
              <a:rPr lang="en-US" sz="2100" b="1" dirty="0">
                <a:solidFill>
                  <a:srgbClr val="FE6200"/>
                </a:solidFill>
              </a:rPr>
              <a:t>Step </a:t>
            </a:r>
            <a:r>
              <a:rPr lang="en-US" sz="2100" b="1" dirty="0">
                <a:solidFill>
                  <a:srgbClr val="FE6200"/>
                </a:solidFill>
                <a:latin typeface="Calibri" panose="020F0502020204030204" pitchFamily="34" charset="0"/>
              </a:rPr>
              <a:t>1</a:t>
            </a:r>
            <a:r>
              <a:rPr lang="en-US" sz="2100" b="1" dirty="0">
                <a:solidFill>
                  <a:srgbClr val="FE6200"/>
                </a:solidFill>
              </a:rPr>
              <a:t>: Pre-processing (per pattern)</a:t>
            </a:r>
          </a:p>
          <a:p>
            <a:pPr marL="627063" lvl="1" indent="-261938">
              <a:lnSpc>
                <a:spcPct val="110000"/>
              </a:lnSpc>
              <a:spcBef>
                <a:spcPts val="0"/>
              </a:spcBef>
              <a:spcAft>
                <a:spcPts val="0"/>
              </a:spcAft>
            </a:pPr>
            <a:r>
              <a:rPr lang="en-US" sz="2100" dirty="0">
                <a:solidFill>
                  <a:schemeClr val="tx1"/>
                </a:solidFill>
              </a:rPr>
              <a:t>Generate a </a:t>
            </a:r>
            <a:r>
              <a:rPr lang="en-US" sz="2100" dirty="0">
                <a:solidFill>
                  <a:srgbClr val="FE6200"/>
                </a:solidFill>
              </a:rPr>
              <a:t>pattern bitmask (PM) </a:t>
            </a:r>
            <a:r>
              <a:rPr lang="en-US" sz="2100" dirty="0">
                <a:solidFill>
                  <a:schemeClr val="tx1"/>
                </a:solidFill>
              </a:rPr>
              <a:t>for each character in the alphabet  (A, C, G, T)</a:t>
            </a:r>
          </a:p>
          <a:p>
            <a:pPr marL="627063" lvl="1" indent="-261938">
              <a:lnSpc>
                <a:spcPct val="110000"/>
              </a:lnSpc>
              <a:spcBef>
                <a:spcPts val="0"/>
              </a:spcBef>
              <a:spcAft>
                <a:spcPts val="0"/>
              </a:spcAft>
            </a:pPr>
            <a:r>
              <a:rPr lang="en-US" sz="2100" dirty="0">
                <a:solidFill>
                  <a:schemeClr val="tx1"/>
                </a:solidFill>
              </a:rPr>
              <a:t>Each PM indicates if character exists at each position of the pattern</a:t>
            </a:r>
          </a:p>
          <a:p>
            <a:pPr marL="365125" indent="-352425">
              <a:lnSpc>
                <a:spcPct val="110000"/>
              </a:lnSpc>
              <a:spcAft>
                <a:spcPts val="0"/>
              </a:spcAft>
            </a:pPr>
            <a:r>
              <a:rPr lang="en-US" sz="2100" b="1" dirty="0">
                <a:solidFill>
                  <a:srgbClr val="00B050"/>
                </a:solidFill>
              </a:rPr>
              <a:t>Step </a:t>
            </a:r>
            <a:r>
              <a:rPr lang="en-US" sz="2100" b="1" dirty="0">
                <a:solidFill>
                  <a:srgbClr val="00B050"/>
                </a:solidFill>
                <a:latin typeface="Calibri" panose="020F0502020204030204" pitchFamily="34" charset="0"/>
              </a:rPr>
              <a:t>2</a:t>
            </a:r>
            <a:r>
              <a:rPr lang="en-US" sz="2100" b="1" dirty="0">
                <a:solidFill>
                  <a:srgbClr val="00B050"/>
                </a:solidFill>
              </a:rPr>
              <a:t>: Searching (Edit Distance Calculation)</a:t>
            </a:r>
          </a:p>
          <a:p>
            <a:pPr marL="627063" lvl="1" indent="-222250">
              <a:lnSpc>
                <a:spcPct val="110000"/>
              </a:lnSpc>
              <a:spcBef>
                <a:spcPts val="0"/>
              </a:spcBef>
              <a:spcAft>
                <a:spcPts val="0"/>
              </a:spcAft>
            </a:pPr>
            <a:r>
              <a:rPr lang="en-US" sz="2100" dirty="0">
                <a:solidFill>
                  <a:srgbClr val="00B050"/>
                </a:solidFill>
              </a:rPr>
              <a:t>Compare all characters of the text with the pattern </a:t>
            </a:r>
            <a:r>
              <a:rPr lang="en-US" sz="2100" dirty="0">
                <a:solidFill>
                  <a:schemeClr val="tx1"/>
                </a:solidFill>
              </a:rPr>
              <a:t>by using:</a:t>
            </a:r>
          </a:p>
          <a:p>
            <a:pPr marL="889000" lvl="2" indent="-222250">
              <a:lnSpc>
                <a:spcPct val="110000"/>
              </a:lnSpc>
              <a:spcBef>
                <a:spcPts val="0"/>
              </a:spcBef>
              <a:spcAft>
                <a:spcPts val="0"/>
              </a:spcAft>
            </a:pPr>
            <a:r>
              <a:rPr lang="en-US" sz="2100" dirty="0">
                <a:solidFill>
                  <a:schemeClr val="tx1"/>
                </a:solidFill>
              </a:rPr>
              <a:t>Pattern bitmasks </a:t>
            </a:r>
          </a:p>
          <a:p>
            <a:pPr marL="889000" lvl="2" indent="-222250">
              <a:lnSpc>
                <a:spcPct val="110000"/>
              </a:lnSpc>
              <a:spcBef>
                <a:spcPts val="0"/>
              </a:spcBef>
              <a:spcAft>
                <a:spcPts val="0"/>
              </a:spcAft>
            </a:pPr>
            <a:r>
              <a:rPr lang="en-US" sz="2100" dirty="0">
                <a:solidFill>
                  <a:schemeClr val="tx1"/>
                </a:solidFill>
              </a:rPr>
              <a:t>Status bitvectors that hold the partial matches </a:t>
            </a:r>
          </a:p>
          <a:p>
            <a:pPr marL="889000" lvl="2" indent="-222250">
              <a:lnSpc>
                <a:spcPct val="110000"/>
              </a:lnSpc>
              <a:spcBef>
                <a:spcPts val="0"/>
              </a:spcBef>
              <a:spcAft>
                <a:spcPts val="0"/>
              </a:spcAft>
            </a:pPr>
            <a:r>
              <a:rPr lang="en-US" sz="2100" dirty="0">
                <a:solidFill>
                  <a:schemeClr val="tx1"/>
                </a:solidFill>
              </a:rPr>
              <a:t>Bitwise operations</a:t>
            </a:r>
          </a:p>
        </p:txBody>
      </p:sp>
      <p:sp>
        <p:nvSpPr>
          <p:cNvPr id="4" name="TextBox 3">
            <a:extLst>
              <a:ext uri="{FF2B5EF4-FFF2-40B4-BE49-F238E27FC236}">
                <a16:creationId xmlns:a16="http://schemas.microsoft.com/office/drawing/2014/main" id="{BDE0E787-8FB8-B94C-ABE5-5CA480A40BE3}"/>
              </a:ext>
            </a:extLst>
          </p:cNvPr>
          <p:cNvSpPr txBox="1"/>
          <p:nvPr/>
        </p:nvSpPr>
        <p:spPr>
          <a:xfrm>
            <a:off x="3771900" y="6135678"/>
            <a:ext cx="5005135" cy="400110"/>
          </a:xfrm>
          <a:prstGeom prst="rect">
            <a:avLst/>
          </a:prstGeom>
          <a:noFill/>
        </p:spPr>
        <p:txBody>
          <a:bodyPr wrap="square" rtlCol="0">
            <a:spAutoFit/>
          </a:bodyPr>
          <a:lstStyle/>
          <a:p>
            <a:pPr marL="101600" algn="r"/>
            <a:r>
              <a:rPr lang="en-US" sz="1000" dirty="0">
                <a:latin typeface="Calibri" panose="020F0502020204030204" pitchFamily="34" charset="0"/>
                <a:cs typeface="Calibri" panose="020F0502020204030204" pitchFamily="34" charset="0"/>
              </a:rPr>
              <a:t>[1] R. A. </a:t>
            </a:r>
            <a:r>
              <a:rPr lang="en-US" sz="1000" dirty="0" err="1">
                <a:latin typeface="Calibri" panose="020F0502020204030204" pitchFamily="34" charset="0"/>
                <a:cs typeface="Calibri" panose="020F0502020204030204" pitchFamily="34" charset="0"/>
              </a:rPr>
              <a:t>Baeza</a:t>
            </a:r>
            <a:r>
              <a:rPr lang="en-US" sz="1000" dirty="0">
                <a:latin typeface="Calibri" panose="020F0502020204030204" pitchFamily="34" charset="0"/>
                <a:cs typeface="Calibri" panose="020F0502020204030204" pitchFamily="34" charset="0"/>
              </a:rPr>
              <a:t>-Yates and G. H. </a:t>
            </a:r>
            <a:r>
              <a:rPr lang="en-US" sz="1000" dirty="0" err="1">
                <a:latin typeface="Calibri" panose="020F0502020204030204" pitchFamily="34" charset="0"/>
                <a:cs typeface="Calibri" panose="020F0502020204030204" pitchFamily="34" charset="0"/>
              </a:rPr>
              <a:t>Gonnet</a:t>
            </a:r>
            <a:r>
              <a:rPr lang="en-US" sz="1000" dirty="0">
                <a:latin typeface="Calibri" panose="020F0502020204030204" pitchFamily="34" charset="0"/>
                <a:cs typeface="Calibri" panose="020F0502020204030204" pitchFamily="34" charset="0"/>
              </a:rPr>
              <a:t>. "A New Approach to Text Searching." </a:t>
            </a:r>
            <a:r>
              <a:rPr lang="en-US" sz="1000" i="1" dirty="0">
                <a:latin typeface="Calibri" panose="020F0502020204030204" pitchFamily="34" charset="0"/>
                <a:cs typeface="Calibri" panose="020F0502020204030204" pitchFamily="34" charset="0"/>
              </a:rPr>
              <a:t>CACM, </a:t>
            </a:r>
            <a:r>
              <a:rPr lang="en-US" sz="1000" dirty="0">
                <a:latin typeface="Calibri" panose="020F0502020204030204" pitchFamily="34" charset="0"/>
                <a:cs typeface="Calibri" panose="020F0502020204030204" pitchFamily="34" charset="0"/>
              </a:rPr>
              <a:t>1992.</a:t>
            </a:r>
          </a:p>
          <a:p>
            <a:pPr marL="101600" algn="r"/>
            <a:r>
              <a:rPr lang="en-US" sz="1000" dirty="0">
                <a:latin typeface="Calibri" panose="020F0502020204030204" pitchFamily="34" charset="0"/>
                <a:cs typeface="Calibri" panose="020F0502020204030204" pitchFamily="34" charset="0"/>
              </a:rPr>
              <a:t>[2] S. Wu and U. Manber. "Fast Text Searching: Allowing Errors." </a:t>
            </a:r>
            <a:r>
              <a:rPr lang="en-US" sz="1000" i="1" dirty="0">
                <a:latin typeface="Calibri" panose="020F0502020204030204" pitchFamily="34" charset="0"/>
                <a:cs typeface="Calibri" panose="020F0502020204030204" pitchFamily="34" charset="0"/>
              </a:rPr>
              <a:t>CACM, </a:t>
            </a:r>
            <a:r>
              <a:rPr lang="en-US" sz="1000" dirty="0">
                <a:latin typeface="Calibri" panose="020F0502020204030204" pitchFamily="34" charset="0"/>
                <a:cs typeface="Calibri" panose="020F0502020204030204" pitchFamily="34" charset="0"/>
              </a:rPr>
              <a:t>1992.</a:t>
            </a:r>
          </a:p>
        </p:txBody>
      </p:sp>
      <p:sp>
        <p:nvSpPr>
          <p:cNvPr id="5" name="Slide Number Placeholder 4">
            <a:extLst>
              <a:ext uri="{FF2B5EF4-FFF2-40B4-BE49-F238E27FC236}">
                <a16:creationId xmlns:a16="http://schemas.microsoft.com/office/drawing/2014/main" id="{119C3E35-7279-EA40-9079-2CE38A335785}"/>
              </a:ext>
            </a:extLst>
          </p:cNvPr>
          <p:cNvSpPr>
            <a:spLocks noGrp="1"/>
          </p:cNvSpPr>
          <p:nvPr>
            <p:ph type="sldNum" sz="quarter" idx="10"/>
          </p:nvPr>
        </p:nvSpPr>
        <p:spPr/>
        <p:txBody>
          <a:bodyPr/>
          <a:lstStyle/>
          <a:p>
            <a:fld id="{BE67019E-6B59-9444-A8F8-0CFAB6B6981D}" type="slidenum">
              <a:rPr lang="en-US" smtClean="0"/>
              <a:pPr/>
              <a:t>54</a:t>
            </a:fld>
            <a:endParaRPr lang="en-US" dirty="0"/>
          </a:p>
        </p:txBody>
      </p:sp>
    </p:spTree>
    <p:custDataLst>
      <p:tags r:id="rId1"/>
    </p:custDataLst>
    <p:extLst>
      <p:ext uri="{BB962C8B-B14F-4D97-AF65-F5344CB8AC3E}">
        <p14:creationId xmlns:p14="http://schemas.microsoft.com/office/powerpoint/2010/main" val="34779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0935E-F9B8-0B4A-A87D-3D8B46CF5D44}"/>
              </a:ext>
            </a:extLst>
          </p:cNvPr>
          <p:cNvSpPr>
            <a:spLocks noGrp="1"/>
          </p:cNvSpPr>
          <p:nvPr>
            <p:ph type="title"/>
          </p:nvPr>
        </p:nvSpPr>
        <p:spPr>
          <a:xfrm>
            <a:off x="366963" y="257434"/>
            <a:ext cx="8410073" cy="753467"/>
          </a:xfrm>
        </p:spPr>
        <p:txBody>
          <a:bodyPr>
            <a:normAutofit fontScale="90000"/>
          </a:bodyPr>
          <a:lstStyle/>
          <a:p>
            <a:r>
              <a:rPr lang="en-US" dirty="0"/>
              <a:t>Bitap Algorithm (cont’d.)</a:t>
            </a:r>
          </a:p>
        </p:txBody>
      </p:sp>
      <p:grpSp>
        <p:nvGrpSpPr>
          <p:cNvPr id="49" name="Group 48">
            <a:extLst>
              <a:ext uri="{FF2B5EF4-FFF2-40B4-BE49-F238E27FC236}">
                <a16:creationId xmlns:a16="http://schemas.microsoft.com/office/drawing/2014/main" id="{28674167-2A74-1748-8476-9A9AAFD8BB74}"/>
              </a:ext>
            </a:extLst>
          </p:cNvPr>
          <p:cNvGrpSpPr/>
          <p:nvPr/>
        </p:nvGrpSpPr>
        <p:grpSpPr>
          <a:xfrm>
            <a:off x="569625" y="1580184"/>
            <a:ext cx="8208030" cy="1626735"/>
            <a:chOff x="569625" y="1580184"/>
            <a:chExt cx="8208030" cy="1626735"/>
          </a:xfrm>
        </p:grpSpPr>
        <p:sp>
          <p:nvSpPr>
            <p:cNvPr id="13" name="Rounded Rectangle 12">
              <a:extLst>
                <a:ext uri="{FF2B5EF4-FFF2-40B4-BE49-F238E27FC236}">
                  <a16:creationId xmlns:a16="http://schemas.microsoft.com/office/drawing/2014/main" id="{7A1B90B2-0C09-3046-A9F8-D51D63220822}"/>
                </a:ext>
              </a:extLst>
            </p:cNvPr>
            <p:cNvSpPr/>
            <p:nvPr/>
          </p:nvSpPr>
          <p:spPr>
            <a:xfrm>
              <a:off x="1174911" y="2781696"/>
              <a:ext cx="1508328" cy="425223"/>
            </a:xfrm>
            <a:prstGeom prst="roundRect">
              <a:avLst/>
            </a:prstGeom>
            <a:solidFill>
              <a:srgbClr val="FD92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ounded Rectangle 13">
              <a:extLst>
                <a:ext uri="{FF2B5EF4-FFF2-40B4-BE49-F238E27FC236}">
                  <a16:creationId xmlns:a16="http://schemas.microsoft.com/office/drawing/2014/main" id="{D8CF7C6B-582E-E742-8FF6-7F1052E60B09}"/>
                </a:ext>
              </a:extLst>
            </p:cNvPr>
            <p:cNvSpPr/>
            <p:nvPr/>
          </p:nvSpPr>
          <p:spPr>
            <a:xfrm>
              <a:off x="569625" y="1604911"/>
              <a:ext cx="4010449" cy="425223"/>
            </a:xfrm>
            <a:prstGeom prst="round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15" name="Straight Arrow Connector 14">
              <a:extLst>
                <a:ext uri="{FF2B5EF4-FFF2-40B4-BE49-F238E27FC236}">
                  <a16:creationId xmlns:a16="http://schemas.microsoft.com/office/drawing/2014/main" id="{134EAEB8-0FB4-D447-8F5F-B171B0F08962}"/>
                </a:ext>
              </a:extLst>
            </p:cNvPr>
            <p:cNvCxnSpPr>
              <a:cxnSpLocks/>
            </p:cNvCxnSpPr>
            <p:nvPr/>
          </p:nvCxnSpPr>
          <p:spPr>
            <a:xfrm>
              <a:off x="4523309" y="1817522"/>
              <a:ext cx="1928241" cy="0"/>
            </a:xfrm>
            <a:prstGeom prst="straightConnector1">
              <a:avLst/>
            </a:prstGeom>
            <a:ln w="28575">
              <a:solidFill>
                <a:srgbClr val="FD9208"/>
              </a:solidFill>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81393A58-2D1D-5D43-BFB5-66B0F61E8B50}"/>
                </a:ext>
              </a:extLst>
            </p:cNvPr>
            <p:cNvCxnSpPr>
              <a:cxnSpLocks/>
            </p:cNvCxnSpPr>
            <p:nvPr/>
          </p:nvCxnSpPr>
          <p:spPr>
            <a:xfrm flipV="1">
              <a:off x="2636836" y="1935977"/>
              <a:ext cx="3814714" cy="1073855"/>
            </a:xfrm>
            <a:prstGeom prst="bentConnector3">
              <a:avLst>
                <a:gd name="adj1" fmla="val 84187"/>
              </a:avLst>
            </a:prstGeom>
            <a:ln w="28575">
              <a:solidFill>
                <a:srgbClr val="FD9208"/>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E23F9EB-65C1-2140-A424-CBE7E5B7EF8D}"/>
                </a:ext>
              </a:extLst>
            </p:cNvPr>
            <p:cNvSpPr txBox="1"/>
            <p:nvPr/>
          </p:nvSpPr>
          <p:spPr>
            <a:xfrm>
              <a:off x="6452169" y="1580184"/>
              <a:ext cx="2325486" cy="707886"/>
            </a:xfrm>
            <a:prstGeom prst="rect">
              <a:avLst/>
            </a:prstGeom>
            <a:noFill/>
            <a:ln w="28575">
              <a:solidFill>
                <a:srgbClr val="FD9208"/>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Intel Clear" panose="020B0604020203020204" pitchFamily="34" charset="0"/>
                  <a:cs typeface="Intel Clear" panose="020B0604020203020204" pitchFamily="34" charset="0"/>
                </a:rPr>
                <a:t>Large number of iterations</a:t>
              </a:r>
            </a:p>
          </p:txBody>
        </p:sp>
      </p:grpSp>
      <p:sp>
        <p:nvSpPr>
          <p:cNvPr id="39" name="Content Placeholder 2">
            <a:extLst>
              <a:ext uri="{FF2B5EF4-FFF2-40B4-BE49-F238E27FC236}">
                <a16:creationId xmlns:a16="http://schemas.microsoft.com/office/drawing/2014/main" id="{1DCF6B51-238A-8844-9A7D-237545EEC90E}"/>
              </a:ext>
            </a:extLst>
          </p:cNvPr>
          <p:cNvSpPr>
            <a:spLocks noGrp="1"/>
          </p:cNvSpPr>
          <p:nvPr>
            <p:ph idx="1"/>
          </p:nvPr>
        </p:nvSpPr>
        <p:spPr>
          <a:xfrm>
            <a:off x="366963" y="1246909"/>
            <a:ext cx="8410073" cy="5001491"/>
          </a:xfrm>
        </p:spPr>
        <p:txBody>
          <a:bodyPr numCol="1">
            <a:noAutofit/>
          </a:bodyPr>
          <a:lstStyle/>
          <a:p>
            <a:pPr marL="342900" indent="-342900">
              <a:lnSpc>
                <a:spcPct val="100000"/>
              </a:lnSpc>
              <a:spcBef>
                <a:spcPts val="300"/>
              </a:spcBef>
              <a:spcAft>
                <a:spcPts val="300"/>
              </a:spcAft>
            </a:pPr>
            <a:r>
              <a:rPr lang="en-US" b="1" dirty="0">
                <a:solidFill>
                  <a:srgbClr val="00B050"/>
                </a:solidFill>
              </a:rPr>
              <a:t>Step </a:t>
            </a:r>
            <a:r>
              <a:rPr lang="en-US" b="1" dirty="0">
                <a:solidFill>
                  <a:srgbClr val="00B050"/>
                </a:solidFill>
                <a:latin typeface="Calibri" panose="020F0502020204030204" pitchFamily="34" charset="0"/>
              </a:rPr>
              <a:t>2:</a:t>
            </a:r>
            <a:r>
              <a:rPr lang="en-US" b="1" dirty="0">
                <a:solidFill>
                  <a:srgbClr val="00B050"/>
                </a:solidFill>
              </a:rPr>
              <a:t> Edit Distance Calculation</a:t>
            </a:r>
          </a:p>
          <a:p>
            <a:pPr marL="344488" indent="0">
              <a:lnSpc>
                <a:spcPct val="100000"/>
              </a:lnSpc>
              <a:spcBef>
                <a:spcPts val="300"/>
              </a:spcBef>
              <a:spcAft>
                <a:spcPts val="300"/>
              </a:spcAft>
              <a:buNone/>
            </a:pPr>
            <a:r>
              <a:rPr lang="en-US" dirty="0">
                <a:solidFill>
                  <a:prstClr val="black"/>
                </a:solidFill>
              </a:rPr>
              <a:t>For each character of the text (char):</a:t>
            </a:r>
          </a:p>
          <a:p>
            <a:pPr marL="344488" lvl="2" indent="0">
              <a:lnSpc>
                <a:spcPct val="100000"/>
              </a:lnSpc>
              <a:spcBef>
                <a:spcPts val="300"/>
              </a:spcBef>
              <a:spcAft>
                <a:spcPts val="300"/>
              </a:spcAft>
              <a:buNone/>
            </a:pPr>
            <a:r>
              <a:rPr lang="en-US" sz="2000" dirty="0">
                <a:solidFill>
                  <a:prstClr val="black"/>
                </a:solidFill>
              </a:rPr>
              <a:t>	Copy previous R bitvectors as </a:t>
            </a:r>
            <a:r>
              <a:rPr lang="en-US" sz="2000" dirty="0" err="1">
                <a:solidFill>
                  <a:prstClr val="black"/>
                </a:solidFill>
              </a:rPr>
              <a:t>oldR</a:t>
            </a:r>
            <a:endParaRPr lang="en-US" sz="2000" dirty="0">
              <a:solidFill>
                <a:prstClr val="black"/>
              </a:solidFill>
            </a:endParaRPr>
          </a:p>
          <a:p>
            <a:pPr marL="344488" lvl="2" indent="0">
              <a:lnSpc>
                <a:spcPct val="100000"/>
              </a:lnSpc>
              <a:spcBef>
                <a:spcPts val="300"/>
              </a:spcBef>
              <a:spcAft>
                <a:spcPts val="300"/>
              </a:spcAft>
              <a:buNone/>
            </a:pPr>
            <a:r>
              <a:rPr lang="en-US" sz="2000" dirty="0">
                <a:solidFill>
                  <a:prstClr val="black"/>
                </a:solidFill>
              </a:rPr>
              <a:t>	R[</a:t>
            </a:r>
            <a:r>
              <a:rPr lang="en-US" sz="2000" dirty="0">
                <a:solidFill>
                  <a:prstClr val="black"/>
                </a:solidFill>
                <a:latin typeface="Calibri" panose="020F0502020204030204" pitchFamily="34" charset="0"/>
              </a:rPr>
              <a:t>0</a:t>
            </a:r>
            <a:r>
              <a:rPr lang="en-US" sz="2000" dirty="0">
                <a:solidFill>
                  <a:prstClr val="black"/>
                </a:solidFill>
              </a:rPr>
              <a:t>] = (</a:t>
            </a:r>
            <a:r>
              <a:rPr lang="en-US" sz="2000" dirty="0" err="1">
                <a:solidFill>
                  <a:prstClr val="black"/>
                </a:solidFill>
              </a:rPr>
              <a:t>oldR</a:t>
            </a:r>
            <a:r>
              <a:rPr lang="en-US" sz="2000" dirty="0">
                <a:solidFill>
                  <a:prstClr val="black"/>
                </a:solidFill>
              </a:rPr>
              <a:t>[</a:t>
            </a:r>
            <a:r>
              <a:rPr lang="en-US" sz="2000" dirty="0">
                <a:solidFill>
                  <a:prstClr val="black"/>
                </a:solidFill>
                <a:latin typeface="Calibri" panose="020F0502020204030204" pitchFamily="34" charset="0"/>
              </a:rPr>
              <a:t>0</a:t>
            </a:r>
            <a:r>
              <a:rPr lang="en-US" sz="2000" dirty="0">
                <a:solidFill>
                  <a:prstClr val="black"/>
                </a:solidFill>
              </a:rPr>
              <a:t>] &lt;&lt; </a:t>
            </a:r>
            <a:r>
              <a:rPr lang="en-US" sz="2000" dirty="0">
                <a:solidFill>
                  <a:prstClr val="black"/>
                </a:solidFill>
                <a:latin typeface="Calibri" panose="020F0502020204030204" pitchFamily="34" charset="0"/>
              </a:rPr>
              <a:t>1</a:t>
            </a:r>
            <a:r>
              <a:rPr lang="en-US" sz="2000" dirty="0">
                <a:solidFill>
                  <a:prstClr val="black"/>
                </a:solidFill>
              </a:rPr>
              <a:t>) | PM [char]</a:t>
            </a:r>
          </a:p>
          <a:p>
            <a:pPr marL="344488" lvl="2" indent="0">
              <a:lnSpc>
                <a:spcPct val="100000"/>
              </a:lnSpc>
              <a:spcBef>
                <a:spcPts val="300"/>
              </a:spcBef>
              <a:spcAft>
                <a:spcPts val="300"/>
              </a:spcAft>
              <a:buNone/>
            </a:pPr>
            <a:r>
              <a:rPr lang="en-US" sz="2000" dirty="0">
                <a:solidFill>
                  <a:prstClr val="black"/>
                </a:solidFill>
              </a:rPr>
              <a:t>	For d = </a:t>
            </a:r>
            <a:r>
              <a:rPr lang="en-US" sz="2000" dirty="0">
                <a:solidFill>
                  <a:prstClr val="black"/>
                </a:solidFill>
                <a:latin typeface="Calibri" panose="020F0502020204030204" pitchFamily="34" charset="0"/>
              </a:rPr>
              <a:t>1</a:t>
            </a:r>
            <a:r>
              <a:rPr lang="en-US" sz="2000" dirty="0">
                <a:solidFill>
                  <a:prstClr val="black"/>
                </a:solidFill>
              </a:rPr>
              <a:t>…k:</a:t>
            </a:r>
          </a:p>
          <a:p>
            <a:pPr marL="344488" lvl="2" indent="0">
              <a:lnSpc>
                <a:spcPct val="100000"/>
              </a:lnSpc>
              <a:spcBef>
                <a:spcPts val="300"/>
              </a:spcBef>
              <a:spcAft>
                <a:spcPts val="300"/>
              </a:spcAft>
              <a:buNone/>
            </a:pPr>
            <a:r>
              <a:rPr lang="en-US" sz="2000" dirty="0">
                <a:solidFill>
                  <a:prstClr val="black"/>
                </a:solidFill>
              </a:rPr>
              <a:t>		deletion          = </a:t>
            </a:r>
            <a:r>
              <a:rPr lang="en-US" sz="2000" dirty="0" err="1">
                <a:solidFill>
                  <a:prstClr val="black"/>
                </a:solidFill>
              </a:rPr>
              <a:t>oldR</a:t>
            </a:r>
            <a:r>
              <a:rPr lang="en-US" sz="2000" dirty="0">
                <a:solidFill>
                  <a:prstClr val="black"/>
                </a:solidFill>
              </a:rPr>
              <a:t>[d</a:t>
            </a:r>
            <a:r>
              <a:rPr lang="en-US" sz="2000" dirty="0">
                <a:solidFill>
                  <a:prstClr val="black"/>
                </a:solidFill>
                <a:latin typeface="Calibri" panose="020F0502020204030204" pitchFamily="34" charset="0"/>
              </a:rPr>
              <a:t>-1</a:t>
            </a:r>
            <a:r>
              <a:rPr lang="en-US" sz="2000" dirty="0">
                <a:solidFill>
                  <a:prstClr val="black"/>
                </a:solidFill>
              </a:rPr>
              <a:t>]</a:t>
            </a:r>
          </a:p>
          <a:p>
            <a:pPr marL="344488" lvl="2" indent="0">
              <a:lnSpc>
                <a:spcPct val="100000"/>
              </a:lnSpc>
              <a:spcBef>
                <a:spcPts val="300"/>
              </a:spcBef>
              <a:spcAft>
                <a:spcPts val="300"/>
              </a:spcAft>
              <a:buNone/>
            </a:pPr>
            <a:r>
              <a:rPr lang="en-US" sz="2000" dirty="0">
                <a:solidFill>
                  <a:prstClr val="black"/>
                </a:solidFill>
              </a:rPr>
              <a:t>		substitution  = </a:t>
            </a:r>
            <a:r>
              <a:rPr lang="en-US" sz="2000" dirty="0" err="1">
                <a:solidFill>
                  <a:prstClr val="black"/>
                </a:solidFill>
              </a:rPr>
              <a:t>oldR</a:t>
            </a:r>
            <a:r>
              <a:rPr lang="en-US" sz="2000" dirty="0">
                <a:solidFill>
                  <a:prstClr val="black"/>
                </a:solidFill>
              </a:rPr>
              <a:t>[d</a:t>
            </a:r>
            <a:r>
              <a:rPr lang="en-US" sz="2000" dirty="0">
                <a:solidFill>
                  <a:prstClr val="black"/>
                </a:solidFill>
                <a:latin typeface="Calibri" panose="020F0502020204030204" pitchFamily="34" charset="0"/>
              </a:rPr>
              <a:t>-1</a:t>
            </a:r>
            <a:r>
              <a:rPr lang="en-US" sz="2000" dirty="0">
                <a:solidFill>
                  <a:prstClr val="black"/>
                </a:solidFill>
              </a:rPr>
              <a:t>] &lt;&lt; </a:t>
            </a:r>
            <a:r>
              <a:rPr lang="en-US" sz="2000" dirty="0">
                <a:solidFill>
                  <a:prstClr val="black"/>
                </a:solidFill>
                <a:latin typeface="Calibri" panose="020F0502020204030204" pitchFamily="34" charset="0"/>
              </a:rPr>
              <a:t>1</a:t>
            </a:r>
          </a:p>
          <a:p>
            <a:pPr marL="344488" lvl="2" indent="0">
              <a:lnSpc>
                <a:spcPct val="100000"/>
              </a:lnSpc>
              <a:spcBef>
                <a:spcPts val="300"/>
              </a:spcBef>
              <a:spcAft>
                <a:spcPts val="300"/>
              </a:spcAft>
              <a:buNone/>
            </a:pPr>
            <a:r>
              <a:rPr lang="en-US" sz="2000" dirty="0">
                <a:solidFill>
                  <a:prstClr val="black"/>
                </a:solidFill>
              </a:rPr>
              <a:t>		insertion         = R[d</a:t>
            </a:r>
            <a:r>
              <a:rPr lang="en-US" sz="2000" dirty="0">
                <a:solidFill>
                  <a:prstClr val="black"/>
                </a:solidFill>
                <a:latin typeface="Calibri" panose="020F0502020204030204" pitchFamily="34" charset="0"/>
              </a:rPr>
              <a:t>-1</a:t>
            </a:r>
            <a:r>
              <a:rPr lang="en-US" sz="2000" dirty="0">
                <a:solidFill>
                  <a:prstClr val="black"/>
                </a:solidFill>
              </a:rPr>
              <a:t>] &lt;&lt; </a:t>
            </a:r>
            <a:r>
              <a:rPr lang="en-US" sz="2000" dirty="0">
                <a:solidFill>
                  <a:prstClr val="black"/>
                </a:solidFill>
                <a:latin typeface="Calibri" panose="020F0502020204030204" pitchFamily="34" charset="0"/>
              </a:rPr>
              <a:t>1</a:t>
            </a:r>
          </a:p>
          <a:p>
            <a:pPr marL="344488" lvl="2" indent="0">
              <a:lnSpc>
                <a:spcPct val="100000"/>
              </a:lnSpc>
              <a:spcBef>
                <a:spcPts val="300"/>
              </a:spcBef>
              <a:spcAft>
                <a:spcPts val="300"/>
              </a:spcAft>
              <a:buNone/>
            </a:pPr>
            <a:r>
              <a:rPr lang="en-US" sz="2000" dirty="0">
                <a:solidFill>
                  <a:prstClr val="black"/>
                </a:solidFill>
              </a:rPr>
              <a:t>		match              = (</a:t>
            </a:r>
            <a:r>
              <a:rPr lang="en-US" sz="2000" dirty="0" err="1">
                <a:solidFill>
                  <a:prstClr val="black"/>
                </a:solidFill>
              </a:rPr>
              <a:t>oldR</a:t>
            </a:r>
            <a:r>
              <a:rPr lang="en-US" sz="2000" dirty="0">
                <a:solidFill>
                  <a:prstClr val="black"/>
                </a:solidFill>
              </a:rPr>
              <a:t>[d] &lt;&lt; </a:t>
            </a:r>
            <a:r>
              <a:rPr lang="en-US" sz="2000" dirty="0">
                <a:solidFill>
                  <a:prstClr val="black"/>
                </a:solidFill>
                <a:latin typeface="Calibri" panose="020F0502020204030204" pitchFamily="34" charset="0"/>
              </a:rPr>
              <a:t>1</a:t>
            </a:r>
            <a:r>
              <a:rPr lang="en-US" sz="2000" dirty="0">
                <a:solidFill>
                  <a:prstClr val="black"/>
                </a:solidFill>
              </a:rPr>
              <a:t>) | PM [char]</a:t>
            </a:r>
          </a:p>
          <a:p>
            <a:pPr marL="344488" lvl="2" indent="0">
              <a:lnSpc>
                <a:spcPct val="100000"/>
              </a:lnSpc>
              <a:spcBef>
                <a:spcPts val="300"/>
              </a:spcBef>
              <a:spcAft>
                <a:spcPts val="300"/>
              </a:spcAft>
              <a:buNone/>
            </a:pPr>
            <a:r>
              <a:rPr lang="en-US" sz="2000" dirty="0">
                <a:solidFill>
                  <a:prstClr val="black"/>
                </a:solidFill>
              </a:rPr>
              <a:t>		R[d] = deletion &amp; mismatch &amp; insertion &amp; match</a:t>
            </a:r>
          </a:p>
          <a:p>
            <a:pPr marL="344488" lvl="2" indent="0">
              <a:lnSpc>
                <a:spcPct val="100000"/>
              </a:lnSpc>
              <a:spcBef>
                <a:spcPts val="300"/>
              </a:spcBef>
              <a:spcAft>
                <a:spcPts val="300"/>
              </a:spcAft>
              <a:buNone/>
            </a:pPr>
            <a:r>
              <a:rPr lang="en-US" sz="2000" dirty="0">
                <a:solidFill>
                  <a:prstClr val="black"/>
                </a:solidFill>
              </a:rPr>
              <a:t>		Check MSB of R[d]:</a:t>
            </a:r>
          </a:p>
          <a:p>
            <a:pPr marL="344488" lvl="2" indent="0">
              <a:lnSpc>
                <a:spcPct val="100000"/>
              </a:lnSpc>
              <a:spcBef>
                <a:spcPts val="300"/>
              </a:spcBef>
              <a:spcAft>
                <a:spcPts val="300"/>
              </a:spcAft>
              <a:buNone/>
            </a:pPr>
            <a:r>
              <a:rPr lang="en-US" sz="2000" dirty="0">
                <a:solidFill>
                  <a:prstClr val="black"/>
                </a:solidFill>
              </a:rPr>
              <a:t>			If </a:t>
            </a:r>
            <a:r>
              <a:rPr lang="en-US" sz="2000" dirty="0">
                <a:solidFill>
                  <a:prstClr val="black"/>
                </a:solidFill>
                <a:latin typeface="Calibri" panose="020F0502020204030204" pitchFamily="34" charset="0"/>
                <a:ea typeface="Linux Libertine O" panose="02000503000000000000" pitchFamily="2" charset="0"/>
              </a:rPr>
              <a:t>1</a:t>
            </a:r>
            <a:r>
              <a:rPr lang="en-US" sz="2000" dirty="0">
                <a:solidFill>
                  <a:prstClr val="black"/>
                </a:solidFill>
              </a:rPr>
              <a:t>, no match. </a:t>
            </a:r>
          </a:p>
          <a:p>
            <a:pPr marL="344488" lvl="2" indent="0">
              <a:lnSpc>
                <a:spcPct val="100000"/>
              </a:lnSpc>
              <a:spcBef>
                <a:spcPts val="300"/>
              </a:spcBef>
              <a:spcAft>
                <a:spcPts val="300"/>
              </a:spcAft>
              <a:buNone/>
            </a:pPr>
            <a:r>
              <a:rPr lang="en-US" sz="2000" dirty="0">
                <a:solidFill>
                  <a:prstClr val="black"/>
                </a:solidFill>
              </a:rPr>
              <a:t>			If </a:t>
            </a:r>
            <a:r>
              <a:rPr lang="en-US" sz="2000" dirty="0">
                <a:solidFill>
                  <a:prstClr val="black"/>
                </a:solidFill>
                <a:latin typeface="Calibri" panose="020F0502020204030204" pitchFamily="34" charset="0"/>
                <a:ea typeface="Linux Libertine O" panose="02000503000000000000" pitchFamily="2" charset="0"/>
              </a:rPr>
              <a:t>0</a:t>
            </a:r>
            <a:r>
              <a:rPr lang="en-US" sz="2000" dirty="0">
                <a:solidFill>
                  <a:prstClr val="black"/>
                </a:solidFill>
              </a:rPr>
              <a:t>, match with </a:t>
            </a:r>
            <a:r>
              <a:rPr lang="en-US" sz="2000" i="1" dirty="0">
                <a:solidFill>
                  <a:prstClr val="black"/>
                </a:solidFill>
              </a:rPr>
              <a:t>d</a:t>
            </a:r>
            <a:r>
              <a:rPr lang="en-US" sz="2000" dirty="0">
                <a:solidFill>
                  <a:prstClr val="black"/>
                </a:solidFill>
              </a:rPr>
              <a:t> many errors.</a:t>
            </a:r>
          </a:p>
          <a:p>
            <a:pPr marL="0" indent="0">
              <a:lnSpc>
                <a:spcPct val="100000"/>
              </a:lnSpc>
              <a:spcBef>
                <a:spcPts val="300"/>
              </a:spcBef>
              <a:spcAft>
                <a:spcPts val="300"/>
              </a:spcAft>
              <a:buNone/>
            </a:pPr>
            <a:endParaRPr lang="en-US" b="1" dirty="0">
              <a:solidFill>
                <a:prstClr val="black"/>
              </a:solidFill>
            </a:endParaRPr>
          </a:p>
          <a:p>
            <a:pPr marL="342900" indent="-342900">
              <a:lnSpc>
                <a:spcPct val="100000"/>
              </a:lnSpc>
              <a:spcBef>
                <a:spcPts val="300"/>
              </a:spcBef>
              <a:spcAft>
                <a:spcPts val="300"/>
              </a:spcAft>
              <a:buFont typeface="Wingdings" panose="05000000000000000000" pitchFamily="2" charset="2"/>
              <a:buChar char="Ø"/>
            </a:pPr>
            <a:endParaRPr lang="en-US" b="1" dirty="0">
              <a:solidFill>
                <a:prstClr val="black"/>
              </a:solidFill>
            </a:endParaRPr>
          </a:p>
          <a:p>
            <a:pPr marL="342900" indent="-342900">
              <a:lnSpc>
                <a:spcPct val="100000"/>
              </a:lnSpc>
              <a:spcBef>
                <a:spcPts val="300"/>
              </a:spcBef>
              <a:spcAft>
                <a:spcPts val="300"/>
              </a:spcAft>
              <a:buFont typeface="Wingdings" panose="05000000000000000000" pitchFamily="2" charset="2"/>
              <a:buChar char="Ø"/>
            </a:pPr>
            <a:endParaRPr lang="en-US" b="1" dirty="0">
              <a:solidFill>
                <a:prstClr val="black"/>
              </a:solidFill>
            </a:endParaRPr>
          </a:p>
          <a:p>
            <a:pPr marL="342900" indent="-342900">
              <a:lnSpc>
                <a:spcPct val="100000"/>
              </a:lnSpc>
              <a:spcBef>
                <a:spcPts val="300"/>
              </a:spcBef>
              <a:spcAft>
                <a:spcPts val="300"/>
              </a:spcAft>
              <a:buFont typeface="Wingdings" panose="05000000000000000000" pitchFamily="2" charset="2"/>
              <a:buChar char="Ø"/>
            </a:pPr>
            <a:endParaRPr lang="en-US" b="1" dirty="0">
              <a:solidFill>
                <a:prstClr val="black"/>
              </a:solidFill>
            </a:endParaRPr>
          </a:p>
          <a:p>
            <a:pPr marL="342900" indent="-342900">
              <a:lnSpc>
                <a:spcPct val="100000"/>
              </a:lnSpc>
              <a:spcBef>
                <a:spcPts val="300"/>
              </a:spcBef>
              <a:spcAft>
                <a:spcPts val="300"/>
              </a:spcAft>
              <a:buFont typeface="Wingdings" panose="05000000000000000000" pitchFamily="2" charset="2"/>
              <a:buChar char="Ø"/>
            </a:pPr>
            <a:endParaRPr lang="en-US" b="1" dirty="0">
              <a:solidFill>
                <a:prstClr val="black"/>
              </a:solidFill>
            </a:endParaRPr>
          </a:p>
          <a:p>
            <a:pPr marL="346075" indent="0">
              <a:lnSpc>
                <a:spcPct val="100000"/>
              </a:lnSpc>
              <a:spcBef>
                <a:spcPts val="300"/>
              </a:spcBef>
              <a:spcAft>
                <a:spcPts val="300"/>
              </a:spcAft>
              <a:buNone/>
            </a:pPr>
            <a:endParaRPr lang="en-US" dirty="0">
              <a:solidFill>
                <a:prstClr val="black"/>
              </a:solidFill>
            </a:endParaRPr>
          </a:p>
        </p:txBody>
      </p:sp>
      <p:sp>
        <p:nvSpPr>
          <p:cNvPr id="66" name="Slide Number Placeholder 65">
            <a:extLst>
              <a:ext uri="{FF2B5EF4-FFF2-40B4-BE49-F238E27FC236}">
                <a16:creationId xmlns:a16="http://schemas.microsoft.com/office/drawing/2014/main" id="{D9F9BE8D-E946-994F-BD78-A3CA9F500402}"/>
              </a:ext>
            </a:extLst>
          </p:cNvPr>
          <p:cNvSpPr>
            <a:spLocks noGrp="1"/>
          </p:cNvSpPr>
          <p:nvPr>
            <p:ph type="sldNum" sz="quarter" idx="10"/>
          </p:nvPr>
        </p:nvSpPr>
        <p:spPr/>
        <p:txBody>
          <a:bodyPr/>
          <a:lstStyle/>
          <a:p>
            <a:fld id="{BE67019E-6B59-9444-A8F8-0CFAB6B6981D}" type="slidenum">
              <a:rPr lang="en-US" smtClean="0"/>
              <a:pPr/>
              <a:t>55</a:t>
            </a:fld>
            <a:endParaRPr lang="en-US" dirty="0"/>
          </a:p>
        </p:txBody>
      </p:sp>
    </p:spTree>
    <p:extLst>
      <p:ext uri="{BB962C8B-B14F-4D97-AF65-F5344CB8AC3E}">
        <p14:creationId xmlns:p14="http://schemas.microsoft.com/office/powerpoint/2010/main" val="366586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88731D3C-E633-8249-A9A2-2161CF919A98}"/>
              </a:ext>
            </a:extLst>
          </p:cNvPr>
          <p:cNvSpPr/>
          <p:nvPr/>
        </p:nvSpPr>
        <p:spPr>
          <a:xfrm>
            <a:off x="3532808" y="4340788"/>
            <a:ext cx="1684649" cy="362197"/>
          </a:xfrm>
          <a:prstGeom prst="roundRect">
            <a:avLst>
              <a:gd name="adj" fmla="val 9258"/>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ndParaRPr>
          </a:p>
        </p:txBody>
      </p:sp>
      <p:sp>
        <p:nvSpPr>
          <p:cNvPr id="12" name="Rounded Rectangle 11">
            <a:extLst>
              <a:ext uri="{FF2B5EF4-FFF2-40B4-BE49-F238E27FC236}">
                <a16:creationId xmlns:a16="http://schemas.microsoft.com/office/drawing/2014/main" id="{EE34486A-779C-6043-B996-1EAFCFCF2286}"/>
              </a:ext>
            </a:extLst>
          </p:cNvPr>
          <p:cNvSpPr/>
          <p:nvPr/>
        </p:nvSpPr>
        <p:spPr>
          <a:xfrm>
            <a:off x="3532810" y="3929725"/>
            <a:ext cx="1400932" cy="381916"/>
          </a:xfrm>
          <a:prstGeom prst="roundRect">
            <a:avLst>
              <a:gd name="adj" fmla="val 9258"/>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ndParaRPr>
          </a:p>
        </p:txBody>
      </p:sp>
      <p:sp>
        <p:nvSpPr>
          <p:cNvPr id="11" name="Rounded Rectangle 10">
            <a:extLst>
              <a:ext uri="{FF2B5EF4-FFF2-40B4-BE49-F238E27FC236}">
                <a16:creationId xmlns:a16="http://schemas.microsoft.com/office/drawing/2014/main" id="{F46A0958-E4AE-194B-8FDB-686F19594E7B}"/>
              </a:ext>
            </a:extLst>
          </p:cNvPr>
          <p:cNvSpPr/>
          <p:nvPr/>
        </p:nvSpPr>
        <p:spPr>
          <a:xfrm>
            <a:off x="1225899" y="2780049"/>
            <a:ext cx="1406769" cy="381916"/>
          </a:xfrm>
          <a:prstGeom prst="roundRect">
            <a:avLst>
              <a:gd name="adj" fmla="val 9258"/>
            </a:avLst>
          </a:prstGeom>
          <a:solidFill>
            <a:srgbClr val="92D050">
              <a:alpha val="45000"/>
            </a:srgbClr>
          </a:solidFill>
          <a:ln>
            <a:solidFill>
              <a:srgbClr val="92D05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ndParaRPr>
          </a:p>
        </p:txBody>
      </p:sp>
      <p:sp>
        <p:nvSpPr>
          <p:cNvPr id="10" name="Rounded Rectangle 9">
            <a:extLst>
              <a:ext uri="{FF2B5EF4-FFF2-40B4-BE49-F238E27FC236}">
                <a16:creationId xmlns:a16="http://schemas.microsoft.com/office/drawing/2014/main" id="{DEE13B0F-436B-E940-A2FC-BA7EEC6B9E45}"/>
              </a:ext>
            </a:extLst>
          </p:cNvPr>
          <p:cNvSpPr/>
          <p:nvPr/>
        </p:nvSpPr>
        <p:spPr>
          <a:xfrm>
            <a:off x="1225899" y="2019641"/>
            <a:ext cx="3707842" cy="381916"/>
          </a:xfrm>
          <a:prstGeom prst="roundRect">
            <a:avLst>
              <a:gd name="adj" fmla="val 9258"/>
            </a:avLst>
          </a:prstGeom>
          <a:solidFill>
            <a:srgbClr val="92D050">
              <a:alpha val="45000"/>
            </a:srgbClr>
          </a:solidFill>
          <a:ln>
            <a:solidFill>
              <a:srgbClr val="92D05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ndParaRPr>
          </a:p>
        </p:txBody>
      </p:sp>
      <p:sp>
        <p:nvSpPr>
          <p:cNvPr id="9" name="Rounded Rectangle 8">
            <a:extLst>
              <a:ext uri="{FF2B5EF4-FFF2-40B4-BE49-F238E27FC236}">
                <a16:creationId xmlns:a16="http://schemas.microsoft.com/office/drawing/2014/main" id="{F1CB9C43-CE68-3D47-B6D7-5C0192C453D2}"/>
              </a:ext>
            </a:extLst>
          </p:cNvPr>
          <p:cNvSpPr/>
          <p:nvPr/>
        </p:nvSpPr>
        <p:spPr>
          <a:xfrm>
            <a:off x="3532809" y="3174289"/>
            <a:ext cx="1684647" cy="774714"/>
          </a:xfrm>
          <a:prstGeom prst="roundRect">
            <a:avLst>
              <a:gd name="adj" fmla="val 2845"/>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ndParaRPr>
          </a:p>
        </p:txBody>
      </p:sp>
      <p:sp>
        <p:nvSpPr>
          <p:cNvPr id="2" name="Title 1">
            <a:extLst>
              <a:ext uri="{FF2B5EF4-FFF2-40B4-BE49-F238E27FC236}">
                <a16:creationId xmlns:a16="http://schemas.microsoft.com/office/drawing/2014/main" id="{7F90935E-F9B8-0B4A-A87D-3D8B46CF5D44}"/>
              </a:ext>
            </a:extLst>
          </p:cNvPr>
          <p:cNvSpPr>
            <a:spLocks noGrp="1"/>
          </p:cNvSpPr>
          <p:nvPr>
            <p:ph type="title"/>
          </p:nvPr>
        </p:nvSpPr>
        <p:spPr>
          <a:xfrm>
            <a:off x="366963" y="257434"/>
            <a:ext cx="8410073" cy="753467"/>
          </a:xfrm>
        </p:spPr>
        <p:txBody>
          <a:bodyPr>
            <a:normAutofit fontScale="90000"/>
          </a:bodyPr>
          <a:lstStyle/>
          <a:p>
            <a:r>
              <a:rPr lang="en-US" dirty="0"/>
              <a:t>Bitap Algorithm (cont’d.)</a:t>
            </a:r>
          </a:p>
        </p:txBody>
      </p:sp>
      <p:grpSp>
        <p:nvGrpSpPr>
          <p:cNvPr id="61" name="Group 60">
            <a:extLst>
              <a:ext uri="{FF2B5EF4-FFF2-40B4-BE49-F238E27FC236}">
                <a16:creationId xmlns:a16="http://schemas.microsoft.com/office/drawing/2014/main" id="{7C8890E8-2733-A842-8F80-CD03F2341F16}"/>
              </a:ext>
            </a:extLst>
          </p:cNvPr>
          <p:cNvGrpSpPr/>
          <p:nvPr/>
        </p:nvGrpSpPr>
        <p:grpSpPr>
          <a:xfrm>
            <a:off x="3532807" y="2944795"/>
            <a:ext cx="5511440" cy="1787979"/>
            <a:chOff x="3532807" y="2944795"/>
            <a:chExt cx="5511440" cy="1787979"/>
          </a:xfrm>
        </p:grpSpPr>
        <p:sp>
          <p:nvSpPr>
            <p:cNvPr id="62" name="Rounded Rectangle 61">
              <a:extLst>
                <a:ext uri="{FF2B5EF4-FFF2-40B4-BE49-F238E27FC236}">
                  <a16:creationId xmlns:a16="http://schemas.microsoft.com/office/drawing/2014/main" id="{A70AF514-EAEF-7048-AAA5-93892C926C8E}"/>
                </a:ext>
              </a:extLst>
            </p:cNvPr>
            <p:cNvSpPr/>
            <p:nvPr/>
          </p:nvSpPr>
          <p:spPr>
            <a:xfrm>
              <a:off x="3532807" y="3103187"/>
              <a:ext cx="1684651" cy="1629587"/>
            </a:xfrm>
            <a:prstGeom prst="roundRect">
              <a:avLst>
                <a:gd name="adj" fmla="val 1641"/>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ndParaRPr>
            </a:p>
          </p:txBody>
        </p:sp>
        <p:cxnSp>
          <p:nvCxnSpPr>
            <p:cNvPr id="63" name="Straight Arrow Connector 62">
              <a:extLst>
                <a:ext uri="{FF2B5EF4-FFF2-40B4-BE49-F238E27FC236}">
                  <a16:creationId xmlns:a16="http://schemas.microsoft.com/office/drawing/2014/main" id="{8D6EEC96-C52C-0C4E-AC25-FEF66B64F673}"/>
                </a:ext>
              </a:extLst>
            </p:cNvPr>
            <p:cNvCxnSpPr>
              <a:cxnSpLocks/>
            </p:cNvCxnSpPr>
            <p:nvPr/>
          </p:nvCxnSpPr>
          <p:spPr>
            <a:xfrm>
              <a:off x="5194454" y="3857170"/>
              <a:ext cx="1518907"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B8F8E145-BE2C-DA4D-BBD2-43D9B9C4B919}"/>
                </a:ext>
              </a:extLst>
            </p:cNvPr>
            <p:cNvSpPr txBox="1"/>
            <p:nvPr/>
          </p:nvSpPr>
          <p:spPr>
            <a:xfrm>
              <a:off x="6707528" y="2944795"/>
              <a:ext cx="2336719" cy="1323439"/>
            </a:xfrm>
            <a:prstGeom prst="rect">
              <a:avLst/>
            </a:prstGeom>
            <a:noFill/>
            <a:ln w="28575">
              <a:solidFill>
                <a:srgbClr val="92D05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Intel Clear" panose="020B0604020203020204" pitchFamily="34" charset="0"/>
                  <a:cs typeface="Intel Clear" panose="020B0604020203020204" pitchFamily="34" charset="0"/>
                </a:rPr>
                <a:t>Data dependency between iterations (i.e., no parallelization)</a:t>
              </a:r>
            </a:p>
          </p:txBody>
        </p:sp>
      </p:grpSp>
      <p:sp>
        <p:nvSpPr>
          <p:cNvPr id="39" name="Content Placeholder 2">
            <a:extLst>
              <a:ext uri="{FF2B5EF4-FFF2-40B4-BE49-F238E27FC236}">
                <a16:creationId xmlns:a16="http://schemas.microsoft.com/office/drawing/2014/main" id="{1DCF6B51-238A-8844-9A7D-237545EEC90E}"/>
              </a:ext>
            </a:extLst>
          </p:cNvPr>
          <p:cNvSpPr>
            <a:spLocks noGrp="1"/>
          </p:cNvSpPr>
          <p:nvPr>
            <p:ph idx="1"/>
          </p:nvPr>
        </p:nvSpPr>
        <p:spPr>
          <a:xfrm>
            <a:off x="366963" y="1246909"/>
            <a:ext cx="8410073" cy="5001491"/>
          </a:xfrm>
        </p:spPr>
        <p:txBody>
          <a:bodyPr numCol="1">
            <a:noAutofit/>
          </a:bodyPr>
          <a:lstStyle/>
          <a:p>
            <a:pPr marL="342900" indent="-342900">
              <a:lnSpc>
                <a:spcPct val="100000"/>
              </a:lnSpc>
              <a:spcBef>
                <a:spcPts val="300"/>
              </a:spcBef>
              <a:spcAft>
                <a:spcPts val="300"/>
              </a:spcAft>
            </a:pPr>
            <a:r>
              <a:rPr lang="en-US" b="1" dirty="0">
                <a:solidFill>
                  <a:srgbClr val="00B050"/>
                </a:solidFill>
              </a:rPr>
              <a:t>Step </a:t>
            </a:r>
            <a:r>
              <a:rPr lang="en-US" b="1" dirty="0">
                <a:solidFill>
                  <a:srgbClr val="00B050"/>
                </a:solidFill>
                <a:latin typeface="Calibri" panose="020F0502020204030204" pitchFamily="34" charset="0"/>
              </a:rPr>
              <a:t>2:</a:t>
            </a:r>
            <a:r>
              <a:rPr lang="en-US" b="1" dirty="0">
                <a:solidFill>
                  <a:srgbClr val="00B050"/>
                </a:solidFill>
              </a:rPr>
              <a:t> Edit Distance Calculation</a:t>
            </a:r>
          </a:p>
          <a:p>
            <a:pPr marL="344488" indent="0">
              <a:lnSpc>
                <a:spcPct val="100000"/>
              </a:lnSpc>
              <a:spcBef>
                <a:spcPts val="300"/>
              </a:spcBef>
              <a:spcAft>
                <a:spcPts val="300"/>
              </a:spcAft>
              <a:buNone/>
            </a:pPr>
            <a:r>
              <a:rPr lang="en-US" dirty="0">
                <a:solidFill>
                  <a:prstClr val="black"/>
                </a:solidFill>
              </a:rPr>
              <a:t>For each character of the text (char):</a:t>
            </a:r>
          </a:p>
          <a:p>
            <a:pPr marL="344488" lvl="2" indent="0">
              <a:lnSpc>
                <a:spcPct val="100000"/>
              </a:lnSpc>
              <a:spcBef>
                <a:spcPts val="300"/>
              </a:spcBef>
              <a:spcAft>
                <a:spcPts val="300"/>
              </a:spcAft>
              <a:buNone/>
            </a:pPr>
            <a:r>
              <a:rPr lang="en-US" sz="2000" dirty="0">
                <a:solidFill>
                  <a:prstClr val="black"/>
                </a:solidFill>
              </a:rPr>
              <a:t>	Copy previous R bitvectors as </a:t>
            </a:r>
            <a:r>
              <a:rPr lang="en-US" sz="2000" dirty="0" err="1">
                <a:solidFill>
                  <a:prstClr val="black"/>
                </a:solidFill>
              </a:rPr>
              <a:t>oldR</a:t>
            </a:r>
            <a:endParaRPr lang="en-US" sz="2000" dirty="0">
              <a:solidFill>
                <a:prstClr val="black"/>
              </a:solidFill>
            </a:endParaRPr>
          </a:p>
          <a:p>
            <a:pPr marL="344488" lvl="2" indent="0">
              <a:lnSpc>
                <a:spcPct val="100000"/>
              </a:lnSpc>
              <a:spcBef>
                <a:spcPts val="300"/>
              </a:spcBef>
              <a:spcAft>
                <a:spcPts val="300"/>
              </a:spcAft>
              <a:buNone/>
            </a:pPr>
            <a:r>
              <a:rPr lang="en-US" sz="2000" dirty="0">
                <a:solidFill>
                  <a:prstClr val="black"/>
                </a:solidFill>
              </a:rPr>
              <a:t>	R[</a:t>
            </a:r>
            <a:r>
              <a:rPr lang="en-US" sz="2000" dirty="0">
                <a:solidFill>
                  <a:prstClr val="black"/>
                </a:solidFill>
                <a:latin typeface="Calibri" panose="020F0502020204030204" pitchFamily="34" charset="0"/>
              </a:rPr>
              <a:t>0</a:t>
            </a:r>
            <a:r>
              <a:rPr lang="en-US" sz="2000" dirty="0">
                <a:solidFill>
                  <a:prstClr val="black"/>
                </a:solidFill>
              </a:rPr>
              <a:t>] = (</a:t>
            </a:r>
            <a:r>
              <a:rPr lang="en-US" sz="2000" dirty="0" err="1">
                <a:solidFill>
                  <a:prstClr val="black"/>
                </a:solidFill>
              </a:rPr>
              <a:t>oldR</a:t>
            </a:r>
            <a:r>
              <a:rPr lang="en-US" sz="2000" dirty="0">
                <a:solidFill>
                  <a:prstClr val="black"/>
                </a:solidFill>
              </a:rPr>
              <a:t>[</a:t>
            </a:r>
            <a:r>
              <a:rPr lang="en-US" sz="2000" dirty="0">
                <a:solidFill>
                  <a:prstClr val="black"/>
                </a:solidFill>
                <a:latin typeface="Calibri" panose="020F0502020204030204" pitchFamily="34" charset="0"/>
              </a:rPr>
              <a:t>0</a:t>
            </a:r>
            <a:r>
              <a:rPr lang="en-US" sz="2000" dirty="0">
                <a:solidFill>
                  <a:prstClr val="black"/>
                </a:solidFill>
              </a:rPr>
              <a:t>] &lt;&lt; </a:t>
            </a:r>
            <a:r>
              <a:rPr lang="en-US" sz="2000" dirty="0">
                <a:solidFill>
                  <a:prstClr val="black"/>
                </a:solidFill>
                <a:latin typeface="Calibri" panose="020F0502020204030204" pitchFamily="34" charset="0"/>
              </a:rPr>
              <a:t>1</a:t>
            </a:r>
            <a:r>
              <a:rPr lang="en-US" sz="2000" dirty="0">
                <a:solidFill>
                  <a:prstClr val="black"/>
                </a:solidFill>
              </a:rPr>
              <a:t>) | PM [char]</a:t>
            </a:r>
          </a:p>
          <a:p>
            <a:pPr marL="344488" lvl="2" indent="0">
              <a:lnSpc>
                <a:spcPct val="100000"/>
              </a:lnSpc>
              <a:spcBef>
                <a:spcPts val="300"/>
              </a:spcBef>
              <a:spcAft>
                <a:spcPts val="300"/>
              </a:spcAft>
              <a:buNone/>
            </a:pPr>
            <a:r>
              <a:rPr lang="en-US" sz="2000" dirty="0">
                <a:solidFill>
                  <a:prstClr val="black"/>
                </a:solidFill>
              </a:rPr>
              <a:t>	For d = </a:t>
            </a:r>
            <a:r>
              <a:rPr lang="en-US" sz="2000" dirty="0">
                <a:solidFill>
                  <a:prstClr val="black"/>
                </a:solidFill>
                <a:latin typeface="Calibri" panose="020F0502020204030204" pitchFamily="34" charset="0"/>
              </a:rPr>
              <a:t>1</a:t>
            </a:r>
            <a:r>
              <a:rPr lang="en-US" sz="2000" dirty="0">
                <a:solidFill>
                  <a:prstClr val="black"/>
                </a:solidFill>
              </a:rPr>
              <a:t>…k:</a:t>
            </a:r>
          </a:p>
          <a:p>
            <a:pPr marL="344488" lvl="2" indent="0">
              <a:lnSpc>
                <a:spcPct val="100000"/>
              </a:lnSpc>
              <a:spcBef>
                <a:spcPts val="300"/>
              </a:spcBef>
              <a:spcAft>
                <a:spcPts val="300"/>
              </a:spcAft>
              <a:buNone/>
            </a:pPr>
            <a:r>
              <a:rPr lang="en-US" sz="2000" dirty="0">
                <a:solidFill>
                  <a:prstClr val="black"/>
                </a:solidFill>
              </a:rPr>
              <a:t>		deletion          = </a:t>
            </a:r>
            <a:r>
              <a:rPr lang="en-US" sz="2000" dirty="0" err="1">
                <a:solidFill>
                  <a:prstClr val="black"/>
                </a:solidFill>
              </a:rPr>
              <a:t>oldR</a:t>
            </a:r>
            <a:r>
              <a:rPr lang="en-US" sz="2000" dirty="0">
                <a:solidFill>
                  <a:prstClr val="black"/>
                </a:solidFill>
              </a:rPr>
              <a:t>[d</a:t>
            </a:r>
            <a:r>
              <a:rPr lang="en-US" sz="2000" dirty="0">
                <a:solidFill>
                  <a:prstClr val="black"/>
                </a:solidFill>
                <a:latin typeface="Calibri" panose="020F0502020204030204" pitchFamily="34" charset="0"/>
              </a:rPr>
              <a:t>-1</a:t>
            </a:r>
            <a:r>
              <a:rPr lang="en-US" sz="2000" dirty="0">
                <a:solidFill>
                  <a:prstClr val="black"/>
                </a:solidFill>
              </a:rPr>
              <a:t>]		</a:t>
            </a:r>
          </a:p>
          <a:p>
            <a:pPr marL="344488" lvl="2" indent="0">
              <a:lnSpc>
                <a:spcPct val="100000"/>
              </a:lnSpc>
              <a:spcBef>
                <a:spcPts val="300"/>
              </a:spcBef>
              <a:spcAft>
                <a:spcPts val="300"/>
              </a:spcAft>
              <a:buNone/>
            </a:pPr>
            <a:r>
              <a:rPr lang="en-US" sz="2000" dirty="0">
                <a:solidFill>
                  <a:prstClr val="black"/>
                </a:solidFill>
              </a:rPr>
              <a:t>		substitution  = </a:t>
            </a:r>
            <a:r>
              <a:rPr lang="en-US" sz="2000" dirty="0" err="1">
                <a:solidFill>
                  <a:prstClr val="black"/>
                </a:solidFill>
              </a:rPr>
              <a:t>oldR</a:t>
            </a:r>
            <a:r>
              <a:rPr lang="en-US" sz="2000" dirty="0">
                <a:solidFill>
                  <a:prstClr val="black"/>
                </a:solidFill>
              </a:rPr>
              <a:t>[d</a:t>
            </a:r>
            <a:r>
              <a:rPr lang="en-US" sz="2000" dirty="0">
                <a:solidFill>
                  <a:prstClr val="black"/>
                </a:solidFill>
                <a:latin typeface="Calibri" panose="020F0502020204030204" pitchFamily="34" charset="0"/>
              </a:rPr>
              <a:t>-1</a:t>
            </a:r>
            <a:r>
              <a:rPr lang="en-US" sz="2000" dirty="0">
                <a:solidFill>
                  <a:prstClr val="black"/>
                </a:solidFill>
              </a:rPr>
              <a:t>] &lt;&lt; </a:t>
            </a:r>
            <a:r>
              <a:rPr lang="en-US" sz="2000" dirty="0">
                <a:solidFill>
                  <a:prstClr val="black"/>
                </a:solidFill>
                <a:latin typeface="Calibri" panose="020F0502020204030204" pitchFamily="34" charset="0"/>
              </a:rPr>
              <a:t>1</a:t>
            </a:r>
          </a:p>
          <a:p>
            <a:pPr marL="344488" lvl="2" indent="0">
              <a:lnSpc>
                <a:spcPct val="100000"/>
              </a:lnSpc>
              <a:spcBef>
                <a:spcPts val="300"/>
              </a:spcBef>
              <a:spcAft>
                <a:spcPts val="300"/>
              </a:spcAft>
              <a:buNone/>
            </a:pPr>
            <a:r>
              <a:rPr lang="en-US" sz="2000" dirty="0">
                <a:solidFill>
                  <a:prstClr val="black"/>
                </a:solidFill>
              </a:rPr>
              <a:t>		insertion         = R[d</a:t>
            </a:r>
            <a:r>
              <a:rPr lang="en-US" sz="2000" dirty="0">
                <a:solidFill>
                  <a:prstClr val="black"/>
                </a:solidFill>
                <a:latin typeface="Calibri" panose="020F0502020204030204" pitchFamily="34" charset="0"/>
              </a:rPr>
              <a:t>-1</a:t>
            </a:r>
            <a:r>
              <a:rPr lang="en-US" sz="2000" dirty="0">
                <a:solidFill>
                  <a:prstClr val="black"/>
                </a:solidFill>
              </a:rPr>
              <a:t>] &lt;&lt; </a:t>
            </a:r>
            <a:r>
              <a:rPr lang="en-US" sz="2000" dirty="0">
                <a:solidFill>
                  <a:prstClr val="black"/>
                </a:solidFill>
                <a:latin typeface="Calibri" panose="020F0502020204030204" pitchFamily="34" charset="0"/>
              </a:rPr>
              <a:t>1</a:t>
            </a:r>
          </a:p>
          <a:p>
            <a:pPr marL="344488" lvl="2" indent="0">
              <a:lnSpc>
                <a:spcPct val="100000"/>
              </a:lnSpc>
              <a:spcBef>
                <a:spcPts val="300"/>
              </a:spcBef>
              <a:spcAft>
                <a:spcPts val="300"/>
              </a:spcAft>
              <a:buNone/>
            </a:pPr>
            <a:r>
              <a:rPr lang="en-US" sz="2000" dirty="0">
                <a:solidFill>
                  <a:prstClr val="black"/>
                </a:solidFill>
              </a:rPr>
              <a:t>		match              = (</a:t>
            </a:r>
            <a:r>
              <a:rPr lang="en-US" sz="2000" dirty="0" err="1">
                <a:solidFill>
                  <a:prstClr val="black"/>
                </a:solidFill>
              </a:rPr>
              <a:t>oldR</a:t>
            </a:r>
            <a:r>
              <a:rPr lang="en-US" sz="2000" dirty="0">
                <a:solidFill>
                  <a:prstClr val="black"/>
                </a:solidFill>
              </a:rPr>
              <a:t>[d] &lt;&lt; </a:t>
            </a:r>
            <a:r>
              <a:rPr lang="en-US" sz="2000" dirty="0">
                <a:solidFill>
                  <a:prstClr val="black"/>
                </a:solidFill>
                <a:latin typeface="Calibri" panose="020F0502020204030204" pitchFamily="34" charset="0"/>
              </a:rPr>
              <a:t>1</a:t>
            </a:r>
            <a:r>
              <a:rPr lang="en-US" sz="2000" dirty="0">
                <a:solidFill>
                  <a:prstClr val="black"/>
                </a:solidFill>
              </a:rPr>
              <a:t>) | PM [char]</a:t>
            </a:r>
          </a:p>
          <a:p>
            <a:pPr marL="344488" lvl="2" indent="0">
              <a:lnSpc>
                <a:spcPct val="100000"/>
              </a:lnSpc>
              <a:spcBef>
                <a:spcPts val="300"/>
              </a:spcBef>
              <a:spcAft>
                <a:spcPts val="300"/>
              </a:spcAft>
              <a:buNone/>
            </a:pPr>
            <a:r>
              <a:rPr lang="en-US" sz="2000" dirty="0">
                <a:solidFill>
                  <a:prstClr val="black"/>
                </a:solidFill>
              </a:rPr>
              <a:t>		R[d] = deletion &amp; mismatch &amp; insertion &amp; match</a:t>
            </a:r>
          </a:p>
          <a:p>
            <a:pPr marL="344488" lvl="2" indent="0">
              <a:lnSpc>
                <a:spcPct val="100000"/>
              </a:lnSpc>
              <a:spcBef>
                <a:spcPts val="300"/>
              </a:spcBef>
              <a:spcAft>
                <a:spcPts val="300"/>
              </a:spcAft>
              <a:buNone/>
            </a:pPr>
            <a:r>
              <a:rPr lang="en-US" sz="2000" dirty="0">
                <a:solidFill>
                  <a:prstClr val="black"/>
                </a:solidFill>
              </a:rPr>
              <a:t>		Check MSB of R[d]:</a:t>
            </a:r>
          </a:p>
          <a:p>
            <a:pPr marL="344488" lvl="2" indent="0">
              <a:lnSpc>
                <a:spcPct val="100000"/>
              </a:lnSpc>
              <a:spcBef>
                <a:spcPts val="300"/>
              </a:spcBef>
              <a:spcAft>
                <a:spcPts val="300"/>
              </a:spcAft>
              <a:buNone/>
            </a:pPr>
            <a:r>
              <a:rPr lang="en-US" sz="2000" dirty="0">
                <a:solidFill>
                  <a:prstClr val="black"/>
                </a:solidFill>
              </a:rPr>
              <a:t>			If </a:t>
            </a:r>
            <a:r>
              <a:rPr lang="en-US" sz="2000" dirty="0">
                <a:solidFill>
                  <a:prstClr val="black"/>
                </a:solidFill>
                <a:latin typeface="Calibri" panose="020F0502020204030204" pitchFamily="34" charset="0"/>
                <a:ea typeface="Linux Libertine O" panose="02000503000000000000" pitchFamily="2" charset="0"/>
              </a:rPr>
              <a:t>1</a:t>
            </a:r>
            <a:r>
              <a:rPr lang="en-US" sz="2000" dirty="0">
                <a:solidFill>
                  <a:prstClr val="black"/>
                </a:solidFill>
              </a:rPr>
              <a:t>, no match. </a:t>
            </a:r>
          </a:p>
          <a:p>
            <a:pPr marL="344488" lvl="2" indent="0">
              <a:lnSpc>
                <a:spcPct val="100000"/>
              </a:lnSpc>
              <a:spcBef>
                <a:spcPts val="300"/>
              </a:spcBef>
              <a:spcAft>
                <a:spcPts val="300"/>
              </a:spcAft>
              <a:buNone/>
            </a:pPr>
            <a:r>
              <a:rPr lang="en-US" sz="2000" dirty="0">
                <a:solidFill>
                  <a:prstClr val="black"/>
                </a:solidFill>
              </a:rPr>
              <a:t>			If </a:t>
            </a:r>
            <a:r>
              <a:rPr lang="en-US" sz="2000" dirty="0">
                <a:solidFill>
                  <a:prstClr val="black"/>
                </a:solidFill>
                <a:latin typeface="Calibri" panose="020F0502020204030204" pitchFamily="34" charset="0"/>
                <a:ea typeface="Linux Libertine O" panose="02000503000000000000" pitchFamily="2" charset="0"/>
              </a:rPr>
              <a:t>0</a:t>
            </a:r>
            <a:r>
              <a:rPr lang="en-US" sz="2000" dirty="0">
                <a:solidFill>
                  <a:prstClr val="black"/>
                </a:solidFill>
              </a:rPr>
              <a:t>, match with </a:t>
            </a:r>
            <a:r>
              <a:rPr lang="en-US" sz="2000" i="1" dirty="0">
                <a:solidFill>
                  <a:prstClr val="black"/>
                </a:solidFill>
              </a:rPr>
              <a:t>d</a:t>
            </a:r>
            <a:r>
              <a:rPr lang="en-US" sz="2000" dirty="0">
                <a:solidFill>
                  <a:prstClr val="black"/>
                </a:solidFill>
              </a:rPr>
              <a:t> many errors.</a:t>
            </a:r>
          </a:p>
          <a:p>
            <a:pPr marL="0" indent="0">
              <a:lnSpc>
                <a:spcPct val="100000"/>
              </a:lnSpc>
              <a:spcBef>
                <a:spcPts val="300"/>
              </a:spcBef>
              <a:spcAft>
                <a:spcPts val="300"/>
              </a:spcAft>
              <a:buNone/>
            </a:pPr>
            <a:endParaRPr lang="en-US" b="1" dirty="0">
              <a:solidFill>
                <a:prstClr val="black"/>
              </a:solidFill>
            </a:endParaRPr>
          </a:p>
          <a:p>
            <a:pPr marL="342900" indent="-342900">
              <a:lnSpc>
                <a:spcPct val="100000"/>
              </a:lnSpc>
              <a:spcBef>
                <a:spcPts val="300"/>
              </a:spcBef>
              <a:spcAft>
                <a:spcPts val="300"/>
              </a:spcAft>
              <a:buFont typeface="Wingdings" panose="05000000000000000000" pitchFamily="2" charset="2"/>
              <a:buChar char="Ø"/>
            </a:pPr>
            <a:endParaRPr lang="en-US" b="1" dirty="0">
              <a:solidFill>
                <a:prstClr val="black"/>
              </a:solidFill>
            </a:endParaRPr>
          </a:p>
          <a:p>
            <a:pPr marL="342900" indent="-342900">
              <a:lnSpc>
                <a:spcPct val="100000"/>
              </a:lnSpc>
              <a:spcBef>
                <a:spcPts val="300"/>
              </a:spcBef>
              <a:spcAft>
                <a:spcPts val="300"/>
              </a:spcAft>
              <a:buFont typeface="Wingdings" panose="05000000000000000000" pitchFamily="2" charset="2"/>
              <a:buChar char="Ø"/>
            </a:pPr>
            <a:endParaRPr lang="en-US" b="1" dirty="0">
              <a:solidFill>
                <a:prstClr val="black"/>
              </a:solidFill>
            </a:endParaRPr>
          </a:p>
          <a:p>
            <a:pPr marL="342900" indent="-342900">
              <a:lnSpc>
                <a:spcPct val="100000"/>
              </a:lnSpc>
              <a:spcBef>
                <a:spcPts val="300"/>
              </a:spcBef>
              <a:spcAft>
                <a:spcPts val="300"/>
              </a:spcAft>
              <a:buFont typeface="Wingdings" panose="05000000000000000000" pitchFamily="2" charset="2"/>
              <a:buChar char="Ø"/>
            </a:pPr>
            <a:endParaRPr lang="en-US" b="1" dirty="0">
              <a:solidFill>
                <a:prstClr val="black"/>
              </a:solidFill>
            </a:endParaRPr>
          </a:p>
          <a:p>
            <a:pPr marL="342900" indent="-342900">
              <a:lnSpc>
                <a:spcPct val="100000"/>
              </a:lnSpc>
              <a:spcBef>
                <a:spcPts val="300"/>
              </a:spcBef>
              <a:spcAft>
                <a:spcPts val="300"/>
              </a:spcAft>
              <a:buFont typeface="Wingdings" panose="05000000000000000000" pitchFamily="2" charset="2"/>
              <a:buChar char="Ø"/>
            </a:pPr>
            <a:endParaRPr lang="en-US" b="1" dirty="0">
              <a:solidFill>
                <a:prstClr val="black"/>
              </a:solidFill>
            </a:endParaRPr>
          </a:p>
          <a:p>
            <a:pPr marL="346075" indent="0">
              <a:lnSpc>
                <a:spcPct val="100000"/>
              </a:lnSpc>
              <a:spcBef>
                <a:spcPts val="300"/>
              </a:spcBef>
              <a:spcAft>
                <a:spcPts val="300"/>
              </a:spcAft>
              <a:buNone/>
            </a:pPr>
            <a:endParaRPr lang="en-US" dirty="0">
              <a:solidFill>
                <a:prstClr val="black"/>
              </a:solidFill>
            </a:endParaRPr>
          </a:p>
        </p:txBody>
      </p:sp>
      <p:sp>
        <p:nvSpPr>
          <p:cNvPr id="66" name="Slide Number Placeholder 65">
            <a:extLst>
              <a:ext uri="{FF2B5EF4-FFF2-40B4-BE49-F238E27FC236}">
                <a16:creationId xmlns:a16="http://schemas.microsoft.com/office/drawing/2014/main" id="{D9F9BE8D-E946-994F-BD78-A3CA9F500402}"/>
              </a:ext>
            </a:extLst>
          </p:cNvPr>
          <p:cNvSpPr>
            <a:spLocks noGrp="1"/>
          </p:cNvSpPr>
          <p:nvPr>
            <p:ph type="sldNum" sz="quarter" idx="10"/>
          </p:nvPr>
        </p:nvSpPr>
        <p:spPr/>
        <p:txBody>
          <a:bodyPr/>
          <a:lstStyle/>
          <a:p>
            <a:fld id="{BE67019E-6B59-9444-A8F8-0CFAB6B6981D}" type="slidenum">
              <a:rPr lang="en-US" smtClean="0"/>
              <a:pPr/>
              <a:t>56</a:t>
            </a:fld>
            <a:endParaRPr lang="en-US" dirty="0"/>
          </a:p>
        </p:txBody>
      </p:sp>
    </p:spTree>
    <p:custDataLst>
      <p:tags r:id="rId1"/>
    </p:custDataLst>
    <p:extLst>
      <p:ext uri="{BB962C8B-B14F-4D97-AF65-F5344CB8AC3E}">
        <p14:creationId xmlns:p14="http://schemas.microsoft.com/office/powerpoint/2010/main" val="335050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2" grpId="0" animBg="1"/>
      <p:bldP spid="11" grpId="0" animBg="1"/>
      <p:bldP spid="10" grpId="0" animBg="1"/>
      <p:bldP spid="10" grpId="1" animBg="1"/>
      <p:bldP spid="9" grpId="0" animBg="1"/>
      <p:bldP spid="9"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a:extLst>
              <a:ext uri="{FF2B5EF4-FFF2-40B4-BE49-F238E27FC236}">
                <a16:creationId xmlns:a16="http://schemas.microsoft.com/office/drawing/2014/main" id="{B40AAA22-0982-A041-816C-A2C90B69272B}"/>
              </a:ext>
            </a:extLst>
          </p:cNvPr>
          <p:cNvSpPr/>
          <p:nvPr/>
        </p:nvSpPr>
        <p:spPr>
          <a:xfrm>
            <a:off x="2115018" y="3180521"/>
            <a:ext cx="1423312" cy="1508782"/>
          </a:xfrm>
          <a:prstGeom prst="roundRect">
            <a:avLst>
              <a:gd name="adj" fmla="val 4884"/>
            </a:avLst>
          </a:prstGeom>
          <a:solidFill>
            <a:srgbClr val="C48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7F90935E-F9B8-0B4A-A87D-3D8B46CF5D44}"/>
              </a:ext>
            </a:extLst>
          </p:cNvPr>
          <p:cNvSpPr>
            <a:spLocks noGrp="1"/>
          </p:cNvSpPr>
          <p:nvPr>
            <p:ph type="title"/>
          </p:nvPr>
        </p:nvSpPr>
        <p:spPr>
          <a:xfrm>
            <a:off x="366963" y="257434"/>
            <a:ext cx="8410073" cy="753467"/>
          </a:xfrm>
        </p:spPr>
        <p:txBody>
          <a:bodyPr>
            <a:normAutofit fontScale="90000"/>
          </a:bodyPr>
          <a:lstStyle/>
          <a:p>
            <a:r>
              <a:rPr lang="en-US" dirty="0"/>
              <a:t>Bitap Algorithm (cont’d.)</a:t>
            </a:r>
          </a:p>
        </p:txBody>
      </p:sp>
      <p:sp>
        <p:nvSpPr>
          <p:cNvPr id="39" name="Content Placeholder 2">
            <a:extLst>
              <a:ext uri="{FF2B5EF4-FFF2-40B4-BE49-F238E27FC236}">
                <a16:creationId xmlns:a16="http://schemas.microsoft.com/office/drawing/2014/main" id="{1DCF6B51-238A-8844-9A7D-237545EEC90E}"/>
              </a:ext>
            </a:extLst>
          </p:cNvPr>
          <p:cNvSpPr>
            <a:spLocks noGrp="1"/>
          </p:cNvSpPr>
          <p:nvPr>
            <p:ph idx="1"/>
          </p:nvPr>
        </p:nvSpPr>
        <p:spPr>
          <a:xfrm>
            <a:off x="366963" y="1246909"/>
            <a:ext cx="8410073" cy="5001491"/>
          </a:xfrm>
        </p:spPr>
        <p:txBody>
          <a:bodyPr numCol="1">
            <a:noAutofit/>
          </a:bodyPr>
          <a:lstStyle/>
          <a:p>
            <a:pPr marL="342900" indent="-342900">
              <a:lnSpc>
                <a:spcPct val="100000"/>
              </a:lnSpc>
              <a:spcBef>
                <a:spcPts val="300"/>
              </a:spcBef>
              <a:spcAft>
                <a:spcPts val="300"/>
              </a:spcAft>
            </a:pPr>
            <a:r>
              <a:rPr lang="en-US" b="1" dirty="0">
                <a:solidFill>
                  <a:srgbClr val="00B050"/>
                </a:solidFill>
              </a:rPr>
              <a:t>Step </a:t>
            </a:r>
            <a:r>
              <a:rPr lang="en-US" b="1" dirty="0">
                <a:solidFill>
                  <a:srgbClr val="00B050"/>
                </a:solidFill>
                <a:latin typeface="Calibri" panose="020F0502020204030204" pitchFamily="34" charset="0"/>
              </a:rPr>
              <a:t>2:</a:t>
            </a:r>
            <a:r>
              <a:rPr lang="en-US" b="1" dirty="0">
                <a:solidFill>
                  <a:srgbClr val="00B050"/>
                </a:solidFill>
              </a:rPr>
              <a:t> Edit Distance Calculation</a:t>
            </a:r>
          </a:p>
          <a:p>
            <a:pPr marL="344488" indent="0">
              <a:lnSpc>
                <a:spcPct val="100000"/>
              </a:lnSpc>
              <a:spcBef>
                <a:spcPts val="300"/>
              </a:spcBef>
              <a:spcAft>
                <a:spcPts val="300"/>
              </a:spcAft>
              <a:buNone/>
            </a:pPr>
            <a:r>
              <a:rPr lang="en-US" dirty="0">
                <a:solidFill>
                  <a:prstClr val="black"/>
                </a:solidFill>
              </a:rPr>
              <a:t>For each character of the text (char):</a:t>
            </a:r>
          </a:p>
          <a:p>
            <a:pPr marL="344488" lvl="2" indent="0">
              <a:lnSpc>
                <a:spcPct val="100000"/>
              </a:lnSpc>
              <a:spcBef>
                <a:spcPts val="300"/>
              </a:spcBef>
              <a:spcAft>
                <a:spcPts val="300"/>
              </a:spcAft>
              <a:buNone/>
            </a:pPr>
            <a:r>
              <a:rPr lang="en-US" sz="2000" dirty="0">
                <a:solidFill>
                  <a:prstClr val="black"/>
                </a:solidFill>
              </a:rPr>
              <a:t>	Copy previous R bitvectors as </a:t>
            </a:r>
            <a:r>
              <a:rPr lang="en-US" sz="2000" dirty="0" err="1">
                <a:solidFill>
                  <a:prstClr val="black"/>
                </a:solidFill>
              </a:rPr>
              <a:t>oldR</a:t>
            </a:r>
            <a:endParaRPr lang="en-US" sz="2000" dirty="0">
              <a:solidFill>
                <a:prstClr val="black"/>
              </a:solidFill>
            </a:endParaRPr>
          </a:p>
          <a:p>
            <a:pPr marL="344488" lvl="2" indent="0">
              <a:lnSpc>
                <a:spcPct val="100000"/>
              </a:lnSpc>
              <a:spcBef>
                <a:spcPts val="300"/>
              </a:spcBef>
              <a:spcAft>
                <a:spcPts val="300"/>
              </a:spcAft>
              <a:buNone/>
            </a:pPr>
            <a:r>
              <a:rPr lang="en-US" sz="2000" dirty="0">
                <a:solidFill>
                  <a:prstClr val="black"/>
                </a:solidFill>
              </a:rPr>
              <a:t>	R[</a:t>
            </a:r>
            <a:r>
              <a:rPr lang="en-US" sz="2000" dirty="0">
                <a:solidFill>
                  <a:prstClr val="black"/>
                </a:solidFill>
                <a:latin typeface="Calibri" panose="020F0502020204030204" pitchFamily="34" charset="0"/>
              </a:rPr>
              <a:t>0</a:t>
            </a:r>
            <a:r>
              <a:rPr lang="en-US" sz="2000" dirty="0">
                <a:solidFill>
                  <a:prstClr val="black"/>
                </a:solidFill>
              </a:rPr>
              <a:t>] = (</a:t>
            </a:r>
            <a:r>
              <a:rPr lang="en-US" sz="2000" dirty="0" err="1">
                <a:solidFill>
                  <a:prstClr val="black"/>
                </a:solidFill>
              </a:rPr>
              <a:t>oldR</a:t>
            </a:r>
            <a:r>
              <a:rPr lang="en-US" sz="2000" dirty="0">
                <a:solidFill>
                  <a:prstClr val="black"/>
                </a:solidFill>
              </a:rPr>
              <a:t>[</a:t>
            </a:r>
            <a:r>
              <a:rPr lang="en-US" sz="2000" dirty="0">
                <a:solidFill>
                  <a:prstClr val="black"/>
                </a:solidFill>
                <a:latin typeface="Calibri" panose="020F0502020204030204" pitchFamily="34" charset="0"/>
              </a:rPr>
              <a:t>0</a:t>
            </a:r>
            <a:r>
              <a:rPr lang="en-US" sz="2000" dirty="0">
                <a:solidFill>
                  <a:prstClr val="black"/>
                </a:solidFill>
              </a:rPr>
              <a:t>] &lt;&lt; </a:t>
            </a:r>
            <a:r>
              <a:rPr lang="en-US" sz="2000" dirty="0">
                <a:solidFill>
                  <a:prstClr val="black"/>
                </a:solidFill>
                <a:latin typeface="Calibri" panose="020F0502020204030204" pitchFamily="34" charset="0"/>
              </a:rPr>
              <a:t>1</a:t>
            </a:r>
            <a:r>
              <a:rPr lang="en-US" sz="2000" dirty="0">
                <a:solidFill>
                  <a:prstClr val="black"/>
                </a:solidFill>
              </a:rPr>
              <a:t>) | PM [char]</a:t>
            </a:r>
          </a:p>
          <a:p>
            <a:pPr marL="344488" lvl="2" indent="0">
              <a:lnSpc>
                <a:spcPct val="100000"/>
              </a:lnSpc>
              <a:spcBef>
                <a:spcPts val="300"/>
              </a:spcBef>
              <a:spcAft>
                <a:spcPts val="300"/>
              </a:spcAft>
              <a:buNone/>
            </a:pPr>
            <a:r>
              <a:rPr lang="en-US" sz="2000" dirty="0">
                <a:solidFill>
                  <a:prstClr val="black"/>
                </a:solidFill>
              </a:rPr>
              <a:t>	For d = </a:t>
            </a:r>
            <a:r>
              <a:rPr lang="en-US" sz="2000" dirty="0">
                <a:solidFill>
                  <a:prstClr val="black"/>
                </a:solidFill>
                <a:latin typeface="Calibri" panose="020F0502020204030204" pitchFamily="34" charset="0"/>
              </a:rPr>
              <a:t>1</a:t>
            </a:r>
            <a:r>
              <a:rPr lang="en-US" sz="2000" dirty="0">
                <a:solidFill>
                  <a:prstClr val="black"/>
                </a:solidFill>
              </a:rPr>
              <a:t>…k:</a:t>
            </a:r>
          </a:p>
          <a:p>
            <a:pPr marL="344488" lvl="2" indent="0">
              <a:lnSpc>
                <a:spcPct val="100000"/>
              </a:lnSpc>
              <a:spcBef>
                <a:spcPts val="300"/>
              </a:spcBef>
              <a:spcAft>
                <a:spcPts val="300"/>
              </a:spcAft>
              <a:buNone/>
            </a:pPr>
            <a:r>
              <a:rPr lang="en-US" sz="2000" dirty="0">
                <a:solidFill>
                  <a:prstClr val="black"/>
                </a:solidFill>
              </a:rPr>
              <a:t>		deletion          = </a:t>
            </a:r>
            <a:r>
              <a:rPr lang="en-US" sz="2000" dirty="0" err="1">
                <a:solidFill>
                  <a:prstClr val="black"/>
                </a:solidFill>
              </a:rPr>
              <a:t>oldR</a:t>
            </a:r>
            <a:r>
              <a:rPr lang="en-US" sz="2000" dirty="0">
                <a:solidFill>
                  <a:prstClr val="black"/>
                </a:solidFill>
              </a:rPr>
              <a:t>[d</a:t>
            </a:r>
            <a:r>
              <a:rPr lang="en-US" sz="2000" dirty="0">
                <a:solidFill>
                  <a:prstClr val="black"/>
                </a:solidFill>
                <a:latin typeface="Calibri" panose="020F0502020204030204" pitchFamily="34" charset="0"/>
              </a:rPr>
              <a:t>-1</a:t>
            </a:r>
            <a:r>
              <a:rPr lang="en-US" sz="2000" dirty="0">
                <a:solidFill>
                  <a:prstClr val="black"/>
                </a:solidFill>
              </a:rPr>
              <a:t>]</a:t>
            </a:r>
          </a:p>
          <a:p>
            <a:pPr marL="344488" lvl="2" indent="0">
              <a:lnSpc>
                <a:spcPct val="100000"/>
              </a:lnSpc>
              <a:spcBef>
                <a:spcPts val="300"/>
              </a:spcBef>
              <a:spcAft>
                <a:spcPts val="300"/>
              </a:spcAft>
              <a:buNone/>
            </a:pPr>
            <a:r>
              <a:rPr lang="en-US" sz="2000" dirty="0">
                <a:solidFill>
                  <a:prstClr val="black"/>
                </a:solidFill>
              </a:rPr>
              <a:t>		substitution  = </a:t>
            </a:r>
            <a:r>
              <a:rPr lang="en-US" sz="2000" dirty="0" err="1">
                <a:solidFill>
                  <a:prstClr val="black"/>
                </a:solidFill>
              </a:rPr>
              <a:t>oldR</a:t>
            </a:r>
            <a:r>
              <a:rPr lang="en-US" sz="2000" dirty="0">
                <a:solidFill>
                  <a:prstClr val="black"/>
                </a:solidFill>
              </a:rPr>
              <a:t>[d</a:t>
            </a:r>
            <a:r>
              <a:rPr lang="en-US" sz="2000" dirty="0">
                <a:solidFill>
                  <a:prstClr val="black"/>
                </a:solidFill>
                <a:latin typeface="Calibri" panose="020F0502020204030204" pitchFamily="34" charset="0"/>
              </a:rPr>
              <a:t>-1</a:t>
            </a:r>
            <a:r>
              <a:rPr lang="en-US" sz="2000" dirty="0">
                <a:solidFill>
                  <a:prstClr val="black"/>
                </a:solidFill>
              </a:rPr>
              <a:t>] &lt;&lt; </a:t>
            </a:r>
            <a:r>
              <a:rPr lang="en-US" sz="2000" dirty="0">
                <a:solidFill>
                  <a:prstClr val="black"/>
                </a:solidFill>
                <a:latin typeface="Calibri" panose="020F0502020204030204" pitchFamily="34" charset="0"/>
              </a:rPr>
              <a:t>1</a:t>
            </a:r>
          </a:p>
          <a:p>
            <a:pPr marL="344488" lvl="2" indent="0">
              <a:lnSpc>
                <a:spcPct val="100000"/>
              </a:lnSpc>
              <a:spcBef>
                <a:spcPts val="300"/>
              </a:spcBef>
              <a:spcAft>
                <a:spcPts val="300"/>
              </a:spcAft>
              <a:buNone/>
            </a:pPr>
            <a:r>
              <a:rPr lang="en-US" sz="2000" dirty="0">
                <a:solidFill>
                  <a:prstClr val="black"/>
                </a:solidFill>
              </a:rPr>
              <a:t>		insertion         = R[d</a:t>
            </a:r>
            <a:r>
              <a:rPr lang="en-US" sz="2000" dirty="0">
                <a:solidFill>
                  <a:prstClr val="black"/>
                </a:solidFill>
                <a:latin typeface="Calibri" panose="020F0502020204030204" pitchFamily="34" charset="0"/>
              </a:rPr>
              <a:t>-1</a:t>
            </a:r>
            <a:r>
              <a:rPr lang="en-US" sz="2000" dirty="0">
                <a:solidFill>
                  <a:prstClr val="black"/>
                </a:solidFill>
              </a:rPr>
              <a:t>] &lt;&lt; </a:t>
            </a:r>
            <a:r>
              <a:rPr lang="en-US" sz="2000" dirty="0">
                <a:solidFill>
                  <a:prstClr val="black"/>
                </a:solidFill>
                <a:latin typeface="Calibri" panose="020F0502020204030204" pitchFamily="34" charset="0"/>
              </a:rPr>
              <a:t>1</a:t>
            </a:r>
          </a:p>
          <a:p>
            <a:pPr marL="344488" lvl="2" indent="0">
              <a:lnSpc>
                <a:spcPct val="100000"/>
              </a:lnSpc>
              <a:spcBef>
                <a:spcPts val="300"/>
              </a:spcBef>
              <a:spcAft>
                <a:spcPts val="300"/>
              </a:spcAft>
              <a:buNone/>
            </a:pPr>
            <a:r>
              <a:rPr lang="en-US" sz="2000" dirty="0">
                <a:solidFill>
                  <a:prstClr val="black"/>
                </a:solidFill>
              </a:rPr>
              <a:t>		match              = (</a:t>
            </a:r>
            <a:r>
              <a:rPr lang="en-US" sz="2000" dirty="0" err="1">
                <a:solidFill>
                  <a:prstClr val="black"/>
                </a:solidFill>
              </a:rPr>
              <a:t>oldR</a:t>
            </a:r>
            <a:r>
              <a:rPr lang="en-US" sz="2000" dirty="0">
                <a:solidFill>
                  <a:prstClr val="black"/>
                </a:solidFill>
              </a:rPr>
              <a:t>[d] &lt;&lt; </a:t>
            </a:r>
            <a:r>
              <a:rPr lang="en-US" sz="2000" dirty="0">
                <a:solidFill>
                  <a:prstClr val="black"/>
                </a:solidFill>
                <a:latin typeface="Calibri" panose="020F0502020204030204" pitchFamily="34" charset="0"/>
              </a:rPr>
              <a:t>1</a:t>
            </a:r>
            <a:r>
              <a:rPr lang="en-US" sz="2000" dirty="0">
                <a:solidFill>
                  <a:prstClr val="black"/>
                </a:solidFill>
              </a:rPr>
              <a:t>) | PM [char]</a:t>
            </a:r>
          </a:p>
          <a:p>
            <a:pPr marL="344488" lvl="2" indent="0">
              <a:lnSpc>
                <a:spcPct val="100000"/>
              </a:lnSpc>
              <a:spcBef>
                <a:spcPts val="300"/>
              </a:spcBef>
              <a:spcAft>
                <a:spcPts val="300"/>
              </a:spcAft>
              <a:buNone/>
            </a:pPr>
            <a:r>
              <a:rPr lang="en-US" sz="2000" dirty="0">
                <a:solidFill>
                  <a:prstClr val="black"/>
                </a:solidFill>
              </a:rPr>
              <a:t>		R[d] = deletion &amp; mismatch &amp; insertion &amp; match</a:t>
            </a:r>
          </a:p>
          <a:p>
            <a:pPr marL="344488" lvl="2" indent="0">
              <a:lnSpc>
                <a:spcPct val="100000"/>
              </a:lnSpc>
              <a:spcBef>
                <a:spcPts val="300"/>
              </a:spcBef>
              <a:spcAft>
                <a:spcPts val="300"/>
              </a:spcAft>
              <a:buNone/>
            </a:pPr>
            <a:r>
              <a:rPr lang="en-US" sz="2000" dirty="0">
                <a:solidFill>
                  <a:prstClr val="black"/>
                </a:solidFill>
              </a:rPr>
              <a:t>		Check MSB of R[d]:</a:t>
            </a:r>
          </a:p>
          <a:p>
            <a:pPr marL="344488" lvl="2" indent="0">
              <a:lnSpc>
                <a:spcPct val="100000"/>
              </a:lnSpc>
              <a:spcBef>
                <a:spcPts val="300"/>
              </a:spcBef>
              <a:spcAft>
                <a:spcPts val="300"/>
              </a:spcAft>
              <a:buNone/>
            </a:pPr>
            <a:r>
              <a:rPr lang="en-US" sz="2000" dirty="0">
                <a:solidFill>
                  <a:prstClr val="black"/>
                </a:solidFill>
              </a:rPr>
              <a:t>			If </a:t>
            </a:r>
            <a:r>
              <a:rPr lang="en-US" sz="2000" dirty="0">
                <a:solidFill>
                  <a:prstClr val="black"/>
                </a:solidFill>
                <a:latin typeface="Calibri" panose="020F0502020204030204" pitchFamily="34" charset="0"/>
                <a:ea typeface="Linux Libertine O" panose="02000503000000000000" pitchFamily="2" charset="0"/>
              </a:rPr>
              <a:t>1</a:t>
            </a:r>
            <a:r>
              <a:rPr lang="en-US" sz="2000" dirty="0">
                <a:solidFill>
                  <a:prstClr val="black"/>
                </a:solidFill>
              </a:rPr>
              <a:t>, no match. </a:t>
            </a:r>
          </a:p>
          <a:p>
            <a:pPr marL="344488" lvl="2" indent="0">
              <a:lnSpc>
                <a:spcPct val="100000"/>
              </a:lnSpc>
              <a:spcBef>
                <a:spcPts val="300"/>
              </a:spcBef>
              <a:spcAft>
                <a:spcPts val="300"/>
              </a:spcAft>
              <a:buNone/>
            </a:pPr>
            <a:r>
              <a:rPr lang="en-US" sz="2000" dirty="0">
                <a:solidFill>
                  <a:prstClr val="black"/>
                </a:solidFill>
              </a:rPr>
              <a:t>			If </a:t>
            </a:r>
            <a:r>
              <a:rPr lang="en-US" sz="2000" dirty="0">
                <a:solidFill>
                  <a:prstClr val="black"/>
                </a:solidFill>
                <a:latin typeface="Calibri" panose="020F0502020204030204" pitchFamily="34" charset="0"/>
                <a:ea typeface="Linux Libertine O" panose="02000503000000000000" pitchFamily="2" charset="0"/>
              </a:rPr>
              <a:t>0</a:t>
            </a:r>
            <a:r>
              <a:rPr lang="en-US" sz="2000" dirty="0">
                <a:solidFill>
                  <a:prstClr val="black"/>
                </a:solidFill>
              </a:rPr>
              <a:t>, match with </a:t>
            </a:r>
            <a:r>
              <a:rPr lang="en-US" sz="2000" i="1" dirty="0">
                <a:solidFill>
                  <a:prstClr val="black"/>
                </a:solidFill>
              </a:rPr>
              <a:t>d</a:t>
            </a:r>
            <a:r>
              <a:rPr lang="en-US" sz="2000" dirty="0">
                <a:solidFill>
                  <a:prstClr val="black"/>
                </a:solidFill>
              </a:rPr>
              <a:t> many errors.</a:t>
            </a:r>
          </a:p>
          <a:p>
            <a:pPr marL="0" indent="0">
              <a:lnSpc>
                <a:spcPct val="100000"/>
              </a:lnSpc>
              <a:spcBef>
                <a:spcPts val="300"/>
              </a:spcBef>
              <a:spcAft>
                <a:spcPts val="300"/>
              </a:spcAft>
              <a:buNone/>
            </a:pPr>
            <a:endParaRPr lang="en-US" b="1" dirty="0">
              <a:solidFill>
                <a:prstClr val="black"/>
              </a:solidFill>
            </a:endParaRPr>
          </a:p>
          <a:p>
            <a:pPr marL="342900" indent="-342900">
              <a:lnSpc>
                <a:spcPct val="100000"/>
              </a:lnSpc>
              <a:spcBef>
                <a:spcPts val="300"/>
              </a:spcBef>
              <a:spcAft>
                <a:spcPts val="300"/>
              </a:spcAft>
              <a:buFont typeface="Wingdings" panose="05000000000000000000" pitchFamily="2" charset="2"/>
              <a:buChar char="Ø"/>
            </a:pPr>
            <a:endParaRPr lang="en-US" b="1" dirty="0">
              <a:solidFill>
                <a:prstClr val="black"/>
              </a:solidFill>
            </a:endParaRPr>
          </a:p>
          <a:p>
            <a:pPr marL="342900" indent="-342900">
              <a:lnSpc>
                <a:spcPct val="100000"/>
              </a:lnSpc>
              <a:spcBef>
                <a:spcPts val="300"/>
              </a:spcBef>
              <a:spcAft>
                <a:spcPts val="300"/>
              </a:spcAft>
              <a:buFont typeface="Wingdings" panose="05000000000000000000" pitchFamily="2" charset="2"/>
              <a:buChar char="Ø"/>
            </a:pPr>
            <a:endParaRPr lang="en-US" b="1" dirty="0">
              <a:solidFill>
                <a:prstClr val="black"/>
              </a:solidFill>
            </a:endParaRPr>
          </a:p>
          <a:p>
            <a:pPr marL="342900" indent="-342900">
              <a:lnSpc>
                <a:spcPct val="100000"/>
              </a:lnSpc>
              <a:spcBef>
                <a:spcPts val="300"/>
              </a:spcBef>
              <a:spcAft>
                <a:spcPts val="300"/>
              </a:spcAft>
              <a:buFont typeface="Wingdings" panose="05000000000000000000" pitchFamily="2" charset="2"/>
              <a:buChar char="Ø"/>
            </a:pPr>
            <a:endParaRPr lang="en-US" b="1" dirty="0">
              <a:solidFill>
                <a:prstClr val="black"/>
              </a:solidFill>
            </a:endParaRPr>
          </a:p>
          <a:p>
            <a:pPr marL="342900" indent="-342900">
              <a:lnSpc>
                <a:spcPct val="100000"/>
              </a:lnSpc>
              <a:spcBef>
                <a:spcPts val="300"/>
              </a:spcBef>
              <a:spcAft>
                <a:spcPts val="300"/>
              </a:spcAft>
              <a:buFont typeface="Wingdings" panose="05000000000000000000" pitchFamily="2" charset="2"/>
              <a:buChar char="Ø"/>
            </a:pPr>
            <a:endParaRPr lang="en-US" b="1" dirty="0">
              <a:solidFill>
                <a:prstClr val="black"/>
              </a:solidFill>
            </a:endParaRPr>
          </a:p>
          <a:p>
            <a:pPr marL="346075" indent="0">
              <a:lnSpc>
                <a:spcPct val="100000"/>
              </a:lnSpc>
              <a:spcBef>
                <a:spcPts val="300"/>
              </a:spcBef>
              <a:spcAft>
                <a:spcPts val="300"/>
              </a:spcAft>
              <a:buNone/>
            </a:pPr>
            <a:endParaRPr lang="en-US" dirty="0">
              <a:solidFill>
                <a:prstClr val="black"/>
              </a:solidFill>
            </a:endParaRPr>
          </a:p>
        </p:txBody>
      </p:sp>
      <p:sp>
        <p:nvSpPr>
          <p:cNvPr id="66" name="Slide Number Placeholder 65">
            <a:extLst>
              <a:ext uri="{FF2B5EF4-FFF2-40B4-BE49-F238E27FC236}">
                <a16:creationId xmlns:a16="http://schemas.microsoft.com/office/drawing/2014/main" id="{D9F9BE8D-E946-994F-BD78-A3CA9F500402}"/>
              </a:ext>
            </a:extLst>
          </p:cNvPr>
          <p:cNvSpPr>
            <a:spLocks noGrp="1"/>
          </p:cNvSpPr>
          <p:nvPr>
            <p:ph type="sldNum" sz="quarter" idx="10"/>
          </p:nvPr>
        </p:nvSpPr>
        <p:spPr/>
        <p:txBody>
          <a:bodyPr/>
          <a:lstStyle/>
          <a:p>
            <a:fld id="{BE67019E-6B59-9444-A8F8-0CFAB6B6981D}" type="slidenum">
              <a:rPr lang="en-US" smtClean="0"/>
              <a:pPr/>
              <a:t>57</a:t>
            </a:fld>
            <a:endParaRPr lang="en-US" dirty="0"/>
          </a:p>
        </p:txBody>
      </p:sp>
      <p:cxnSp>
        <p:nvCxnSpPr>
          <p:cNvPr id="29" name="Straight Arrow Connector 28">
            <a:extLst>
              <a:ext uri="{FF2B5EF4-FFF2-40B4-BE49-F238E27FC236}">
                <a16:creationId xmlns:a16="http://schemas.microsoft.com/office/drawing/2014/main" id="{02F53C41-5200-B545-BC0B-7BF33B15F8F4}"/>
              </a:ext>
            </a:extLst>
          </p:cNvPr>
          <p:cNvCxnSpPr>
            <a:cxnSpLocks/>
          </p:cNvCxnSpPr>
          <p:nvPr/>
        </p:nvCxnSpPr>
        <p:spPr>
          <a:xfrm>
            <a:off x="3538330" y="3942522"/>
            <a:ext cx="2067342" cy="0"/>
          </a:xfrm>
          <a:prstGeom prst="straightConnector1">
            <a:avLst/>
          </a:prstGeom>
          <a:ln w="28575">
            <a:solidFill>
              <a:srgbClr val="C485FC"/>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F531BA7-36BF-1E41-BF3D-D3111EFF3C6B}"/>
              </a:ext>
            </a:extLst>
          </p:cNvPr>
          <p:cNvSpPr txBox="1"/>
          <p:nvPr/>
        </p:nvSpPr>
        <p:spPr>
          <a:xfrm>
            <a:off x="5605672" y="2767280"/>
            <a:ext cx="3326294" cy="1323439"/>
          </a:xfrm>
          <a:prstGeom prst="rect">
            <a:avLst/>
          </a:prstGeom>
          <a:noFill/>
          <a:ln w="28575">
            <a:solidFill>
              <a:srgbClr val="C485FC"/>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Intel Clear" panose="020B0604020203020204" pitchFamily="34" charset="0"/>
                <a:cs typeface="Intel Clear" panose="020B0604020203020204" pitchFamily="34" charset="0"/>
              </a:rPr>
              <a:t>Does </a:t>
            </a:r>
            <a:r>
              <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Intel Clear" panose="020B0604020203020204" pitchFamily="34" charset="0"/>
                <a:cs typeface="Intel Clear" panose="020B0604020203020204" pitchFamily="34" charset="0"/>
              </a:rPr>
              <a:t>not</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Intel Clear" panose="020B0604020203020204" pitchFamily="34" charset="0"/>
                <a:cs typeface="Intel Clear" panose="020B0604020203020204" pitchFamily="34" charset="0"/>
              </a:rPr>
              <a:t> store and process these intermediate bitvectors to find the optimal alignment (i.e., no traceback)</a:t>
            </a:r>
          </a:p>
        </p:txBody>
      </p:sp>
    </p:spTree>
    <p:extLst>
      <p:ext uri="{BB962C8B-B14F-4D97-AF65-F5344CB8AC3E}">
        <p14:creationId xmlns:p14="http://schemas.microsoft.com/office/powerpoint/2010/main" val="26027859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81D6-C2D2-ED4D-B186-BFA926D13751}"/>
              </a:ext>
            </a:extLst>
          </p:cNvPr>
          <p:cNvSpPr>
            <a:spLocks noGrp="1"/>
          </p:cNvSpPr>
          <p:nvPr>
            <p:ph type="title"/>
          </p:nvPr>
        </p:nvSpPr>
        <p:spPr/>
        <p:txBody>
          <a:bodyPr>
            <a:normAutofit fontScale="90000"/>
          </a:bodyPr>
          <a:lstStyle/>
          <a:p>
            <a:r>
              <a:rPr lang="en-US" dirty="0"/>
              <a:t>Example for the Bitap Algorithm</a:t>
            </a:r>
          </a:p>
        </p:txBody>
      </p:sp>
      <p:sp>
        <p:nvSpPr>
          <p:cNvPr id="4" name="Slide Number Placeholder 3">
            <a:extLst>
              <a:ext uri="{FF2B5EF4-FFF2-40B4-BE49-F238E27FC236}">
                <a16:creationId xmlns:a16="http://schemas.microsoft.com/office/drawing/2014/main" id="{64456A8E-1F0E-F046-85B8-53CC9889B93A}"/>
              </a:ext>
            </a:extLst>
          </p:cNvPr>
          <p:cNvSpPr>
            <a:spLocks noGrp="1"/>
          </p:cNvSpPr>
          <p:nvPr>
            <p:ph type="sldNum" sz="quarter" idx="10"/>
          </p:nvPr>
        </p:nvSpPr>
        <p:spPr/>
        <p:txBody>
          <a:bodyPr/>
          <a:lstStyle/>
          <a:p>
            <a:fld id="{BE67019E-6B59-9444-A8F8-0CFAB6B6981D}" type="slidenum">
              <a:rPr lang="en-US" smtClean="0"/>
              <a:pPr/>
              <a:t>58</a:t>
            </a:fld>
            <a:endParaRPr lang="en-US" dirty="0"/>
          </a:p>
        </p:txBody>
      </p:sp>
      <p:pic>
        <p:nvPicPr>
          <p:cNvPr id="6" name="Picture 5">
            <a:extLst>
              <a:ext uri="{FF2B5EF4-FFF2-40B4-BE49-F238E27FC236}">
                <a16:creationId xmlns:a16="http://schemas.microsoft.com/office/drawing/2014/main" id="{0BC7856F-EF0D-DA44-BB39-13A152836055}"/>
              </a:ext>
            </a:extLst>
          </p:cNvPr>
          <p:cNvPicPr>
            <a:picLocks noChangeAspect="1"/>
          </p:cNvPicPr>
          <p:nvPr/>
        </p:nvPicPr>
        <p:blipFill>
          <a:blip r:embed="rId2"/>
          <a:stretch>
            <a:fillRect/>
          </a:stretch>
        </p:blipFill>
        <p:spPr>
          <a:xfrm>
            <a:off x="0" y="1465031"/>
            <a:ext cx="9144000" cy="4652376"/>
          </a:xfrm>
          <a:prstGeom prst="rect">
            <a:avLst/>
          </a:prstGeom>
        </p:spPr>
      </p:pic>
    </p:spTree>
    <p:extLst>
      <p:ext uri="{BB962C8B-B14F-4D97-AF65-F5344CB8AC3E}">
        <p14:creationId xmlns:p14="http://schemas.microsoft.com/office/powerpoint/2010/main" val="20350669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BA1829E1-863A-2349-BE70-ED13097E4D59}"/>
              </a:ext>
            </a:extLst>
          </p:cNvPr>
          <p:cNvSpPr/>
          <p:nvPr/>
        </p:nvSpPr>
        <p:spPr>
          <a:xfrm>
            <a:off x="366962" y="4261337"/>
            <a:ext cx="8410073" cy="2192217"/>
          </a:xfrm>
          <a:prstGeom prst="roundRect">
            <a:avLst>
              <a:gd name="adj" fmla="val 1619"/>
            </a:avLst>
          </a:prstGeom>
          <a:solidFill>
            <a:srgbClr val="C00000">
              <a:alpha val="17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sz="2000" b="1" dirty="0">
                <a:solidFill>
                  <a:srgbClr val="C00000"/>
                </a:solidFill>
              </a:rPr>
              <a:t>Hardware</a:t>
            </a:r>
          </a:p>
        </p:txBody>
      </p:sp>
      <p:sp>
        <p:nvSpPr>
          <p:cNvPr id="6" name="Rounded Rectangle 5">
            <a:extLst>
              <a:ext uri="{FF2B5EF4-FFF2-40B4-BE49-F238E27FC236}">
                <a16:creationId xmlns:a16="http://schemas.microsoft.com/office/drawing/2014/main" id="{7DA2E44F-D5F4-4C4E-8DCD-392B59580004}"/>
              </a:ext>
            </a:extLst>
          </p:cNvPr>
          <p:cNvSpPr/>
          <p:nvPr/>
        </p:nvSpPr>
        <p:spPr>
          <a:xfrm>
            <a:off x="366963" y="1158985"/>
            <a:ext cx="8410073" cy="2984368"/>
          </a:xfrm>
          <a:prstGeom prst="roundRect">
            <a:avLst>
              <a:gd name="adj" fmla="val 1116"/>
            </a:avLst>
          </a:prstGeom>
          <a:solidFill>
            <a:srgbClr val="0070C0">
              <a:alpha val="17000"/>
            </a:srgb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sz="2000" b="1" dirty="0">
                <a:solidFill>
                  <a:srgbClr val="0070C0"/>
                </a:solidFill>
              </a:rPr>
              <a:t>Algorithm</a:t>
            </a:r>
          </a:p>
        </p:txBody>
      </p:sp>
      <p:sp>
        <p:nvSpPr>
          <p:cNvPr id="2" name="Title 1">
            <a:extLst>
              <a:ext uri="{FF2B5EF4-FFF2-40B4-BE49-F238E27FC236}">
                <a16:creationId xmlns:a16="http://schemas.microsoft.com/office/drawing/2014/main" id="{729E808E-FA67-9A4E-8BE4-839782231A1B}"/>
              </a:ext>
            </a:extLst>
          </p:cNvPr>
          <p:cNvSpPr>
            <a:spLocks noGrp="1"/>
          </p:cNvSpPr>
          <p:nvPr>
            <p:ph type="title"/>
          </p:nvPr>
        </p:nvSpPr>
        <p:spPr>
          <a:xfrm>
            <a:off x="366963" y="257434"/>
            <a:ext cx="8410073" cy="753467"/>
          </a:xfrm>
        </p:spPr>
        <p:txBody>
          <a:bodyPr>
            <a:noAutofit/>
          </a:bodyPr>
          <a:lstStyle/>
          <a:p>
            <a:r>
              <a:rPr lang="en-US" sz="4000" dirty="0"/>
              <a:t>Limitations of Bitap</a:t>
            </a:r>
          </a:p>
        </p:txBody>
      </p:sp>
      <p:sp>
        <p:nvSpPr>
          <p:cNvPr id="3" name="Content Placeholder 2">
            <a:extLst>
              <a:ext uri="{FF2B5EF4-FFF2-40B4-BE49-F238E27FC236}">
                <a16:creationId xmlns:a16="http://schemas.microsoft.com/office/drawing/2014/main" id="{E88C243C-6CB8-5444-A27A-8A86910E43AE}"/>
              </a:ext>
            </a:extLst>
          </p:cNvPr>
          <p:cNvSpPr>
            <a:spLocks noGrp="1"/>
          </p:cNvSpPr>
          <p:nvPr>
            <p:ph idx="1"/>
          </p:nvPr>
        </p:nvSpPr>
        <p:spPr>
          <a:xfrm>
            <a:off x="366963" y="1176569"/>
            <a:ext cx="8410073" cy="5001491"/>
          </a:xfrm>
        </p:spPr>
        <p:txBody>
          <a:bodyPr>
            <a:noAutofit/>
          </a:bodyPr>
          <a:lstStyle/>
          <a:p>
            <a:pPr marL="490538" indent="-303213">
              <a:lnSpc>
                <a:spcPct val="110000"/>
              </a:lnSpc>
              <a:spcBef>
                <a:spcPts val="600"/>
              </a:spcBef>
              <a:spcAft>
                <a:spcPts val="0"/>
              </a:spcAft>
              <a:buClr>
                <a:srgbClr val="0070C0"/>
              </a:buClr>
              <a:buSzPct val="100000"/>
              <a:buFont typeface="+mj-lt"/>
              <a:buAutoNum type="arabicParenR"/>
            </a:pPr>
            <a:r>
              <a:rPr lang="en-US" sz="2050" b="1" dirty="0">
                <a:solidFill>
                  <a:srgbClr val="0070C0"/>
                </a:solidFill>
              </a:rPr>
              <a:t>Data Dependency Between Iterations:</a:t>
            </a:r>
          </a:p>
          <a:p>
            <a:pPr lvl="1">
              <a:lnSpc>
                <a:spcPct val="110000"/>
              </a:lnSpc>
              <a:spcBef>
                <a:spcPts val="0"/>
              </a:spcBef>
              <a:spcAft>
                <a:spcPts val="0"/>
              </a:spcAft>
            </a:pPr>
            <a:r>
              <a:rPr lang="en-US" sz="2050" dirty="0">
                <a:solidFill>
                  <a:schemeClr val="tx1"/>
                </a:solidFill>
              </a:rPr>
              <a:t>Two-level data dependency forces the consecutive iterations to take place sequentially</a:t>
            </a:r>
            <a:endParaRPr lang="en-US" sz="2050" dirty="0"/>
          </a:p>
          <a:p>
            <a:pPr marL="490538" indent="-303213">
              <a:lnSpc>
                <a:spcPct val="110000"/>
              </a:lnSpc>
              <a:spcBef>
                <a:spcPts val="600"/>
              </a:spcBef>
              <a:spcAft>
                <a:spcPts val="0"/>
              </a:spcAft>
              <a:buClr>
                <a:srgbClr val="0070C0"/>
              </a:buClr>
              <a:buSzPct val="100000"/>
              <a:buFont typeface="+mj-lt"/>
              <a:buAutoNum type="arabicParenR"/>
            </a:pPr>
            <a:r>
              <a:rPr lang="en-US" sz="2050" b="1" dirty="0">
                <a:solidFill>
                  <a:srgbClr val="0070C0"/>
                </a:solidFill>
              </a:rPr>
              <a:t>No Support for Traceback:</a:t>
            </a:r>
          </a:p>
          <a:p>
            <a:pPr lvl="1">
              <a:lnSpc>
                <a:spcPct val="110000"/>
              </a:lnSpc>
              <a:spcBef>
                <a:spcPts val="0"/>
              </a:spcBef>
              <a:spcAft>
                <a:spcPts val="0"/>
              </a:spcAft>
            </a:pPr>
            <a:r>
              <a:rPr lang="en-US" sz="2050" dirty="0">
                <a:solidFill>
                  <a:schemeClr val="tx1"/>
                </a:solidFill>
              </a:rPr>
              <a:t>Bitap does not include any support for optimal alignment identification</a:t>
            </a:r>
            <a:endParaRPr lang="en-US" sz="2050" b="1" dirty="0">
              <a:solidFill>
                <a:srgbClr val="C00000"/>
              </a:solidFill>
            </a:endParaRPr>
          </a:p>
          <a:p>
            <a:pPr marL="490538" indent="-303213">
              <a:lnSpc>
                <a:spcPct val="110000"/>
              </a:lnSpc>
              <a:spcBef>
                <a:spcPts val="600"/>
              </a:spcBef>
              <a:spcAft>
                <a:spcPts val="0"/>
              </a:spcAft>
              <a:buClr>
                <a:srgbClr val="0070C0"/>
              </a:buClr>
              <a:buSzPct val="100000"/>
              <a:buFont typeface="+mj-lt"/>
              <a:buAutoNum type="arabicParenR"/>
            </a:pPr>
            <a:r>
              <a:rPr lang="en-US" sz="2050" b="1" dirty="0">
                <a:solidFill>
                  <a:srgbClr val="0070C0"/>
                </a:solidFill>
              </a:rPr>
              <a:t>No Support for Long Reads:</a:t>
            </a:r>
          </a:p>
          <a:p>
            <a:pPr lvl="1">
              <a:lnSpc>
                <a:spcPct val="110000"/>
              </a:lnSpc>
              <a:spcBef>
                <a:spcPts val="0"/>
              </a:spcBef>
              <a:spcAft>
                <a:spcPts val="0"/>
              </a:spcAft>
              <a:buSzPct val="100000"/>
            </a:pPr>
            <a:r>
              <a:rPr lang="en-US" sz="2050" dirty="0">
                <a:solidFill>
                  <a:schemeClr val="tx1"/>
                </a:solidFill>
              </a:rPr>
              <a:t>Each bitvector has a length equal to the length of the pattern</a:t>
            </a:r>
          </a:p>
          <a:p>
            <a:pPr lvl="1">
              <a:lnSpc>
                <a:spcPct val="110000"/>
              </a:lnSpc>
              <a:spcBef>
                <a:spcPts val="0"/>
              </a:spcBef>
              <a:spcAft>
                <a:spcPts val="0"/>
              </a:spcAft>
              <a:buSzPct val="100000"/>
            </a:pPr>
            <a:r>
              <a:rPr lang="en-US" sz="2050" dirty="0">
                <a:solidFill>
                  <a:schemeClr val="tx1"/>
                </a:solidFill>
              </a:rPr>
              <a:t>Bitwise operations are performed on these bitvectors</a:t>
            </a:r>
            <a:endParaRPr lang="en-US" sz="2050" b="1" dirty="0">
              <a:solidFill>
                <a:srgbClr val="C00000"/>
              </a:solidFill>
            </a:endParaRPr>
          </a:p>
          <a:p>
            <a:pPr marL="490538" indent="-303213">
              <a:lnSpc>
                <a:spcPct val="110000"/>
              </a:lnSpc>
              <a:spcAft>
                <a:spcPts val="0"/>
              </a:spcAft>
              <a:buClr>
                <a:srgbClr val="C00000"/>
              </a:buClr>
              <a:buSzPct val="100000"/>
              <a:buFont typeface="+mj-lt"/>
              <a:buAutoNum type="arabicParenR"/>
            </a:pPr>
            <a:r>
              <a:rPr lang="en-US" sz="2050" b="1" dirty="0">
                <a:solidFill>
                  <a:srgbClr val="C00000"/>
                </a:solidFill>
              </a:rPr>
              <a:t>Limited Compute Parallelism:</a:t>
            </a:r>
          </a:p>
          <a:p>
            <a:pPr lvl="1">
              <a:lnSpc>
                <a:spcPct val="110000"/>
              </a:lnSpc>
              <a:spcBef>
                <a:spcPts val="0"/>
              </a:spcBef>
              <a:spcAft>
                <a:spcPts val="0"/>
              </a:spcAft>
            </a:pPr>
            <a:r>
              <a:rPr lang="en-US" sz="2050" dirty="0">
                <a:solidFill>
                  <a:schemeClr val="tx1"/>
                </a:solidFill>
              </a:rPr>
              <a:t>Text-level parallelism</a:t>
            </a:r>
          </a:p>
          <a:p>
            <a:pPr lvl="1">
              <a:lnSpc>
                <a:spcPct val="110000"/>
              </a:lnSpc>
              <a:spcBef>
                <a:spcPts val="0"/>
              </a:spcBef>
              <a:spcAft>
                <a:spcPts val="0"/>
              </a:spcAft>
            </a:pPr>
            <a:r>
              <a:rPr lang="en-US" sz="2050" dirty="0">
                <a:solidFill>
                  <a:schemeClr val="tx1"/>
                </a:solidFill>
              </a:rPr>
              <a:t>Limited by the number of compute units in existing systems	</a:t>
            </a:r>
          </a:p>
          <a:p>
            <a:pPr marL="490538" indent="-303213">
              <a:lnSpc>
                <a:spcPct val="110000"/>
              </a:lnSpc>
              <a:spcBef>
                <a:spcPts val="600"/>
              </a:spcBef>
              <a:spcAft>
                <a:spcPts val="0"/>
              </a:spcAft>
              <a:buClr>
                <a:srgbClr val="C00000"/>
              </a:buClr>
              <a:buSzPct val="100000"/>
              <a:buFont typeface="+mj-lt"/>
              <a:buAutoNum type="arabicParenR"/>
            </a:pPr>
            <a:r>
              <a:rPr lang="en-US" sz="2050" b="1" dirty="0">
                <a:solidFill>
                  <a:srgbClr val="C00000"/>
                </a:solidFill>
              </a:rPr>
              <a:t>Limited Memory Bandwidth:</a:t>
            </a:r>
          </a:p>
          <a:p>
            <a:pPr lvl="1">
              <a:lnSpc>
                <a:spcPct val="110000"/>
              </a:lnSpc>
              <a:spcBef>
                <a:spcPts val="0"/>
              </a:spcBef>
              <a:spcAft>
                <a:spcPts val="0"/>
              </a:spcAft>
            </a:pPr>
            <a:r>
              <a:rPr lang="en-US" sz="2050" dirty="0">
                <a:solidFill>
                  <a:schemeClr val="tx1"/>
                </a:solidFill>
              </a:rPr>
              <a:t>High memory bandwidth required to read and write the computed bitvectors to memory</a:t>
            </a:r>
          </a:p>
          <a:p>
            <a:pPr>
              <a:lnSpc>
                <a:spcPct val="110000"/>
              </a:lnSpc>
              <a:spcBef>
                <a:spcPts val="0"/>
              </a:spcBef>
              <a:spcAft>
                <a:spcPts val="0"/>
              </a:spcAft>
            </a:pPr>
            <a:endParaRPr lang="en-US" sz="2050" dirty="0"/>
          </a:p>
          <a:p>
            <a:pPr marL="454025" lvl="1" indent="0">
              <a:lnSpc>
                <a:spcPct val="110000"/>
              </a:lnSpc>
              <a:spcBef>
                <a:spcPts val="0"/>
              </a:spcBef>
              <a:spcAft>
                <a:spcPts val="0"/>
              </a:spcAft>
              <a:buNone/>
            </a:pPr>
            <a:endParaRPr lang="en-US" sz="2050" dirty="0">
              <a:solidFill>
                <a:schemeClr val="tx1"/>
              </a:solidFill>
            </a:endParaRPr>
          </a:p>
          <a:p>
            <a:pPr lvl="1">
              <a:lnSpc>
                <a:spcPct val="110000"/>
              </a:lnSpc>
              <a:spcBef>
                <a:spcPts val="0"/>
              </a:spcBef>
              <a:spcAft>
                <a:spcPts val="0"/>
              </a:spcAft>
            </a:pPr>
            <a:endParaRPr lang="en-US" sz="2050" dirty="0">
              <a:solidFill>
                <a:srgbClr val="C00000"/>
              </a:solidFill>
            </a:endParaRPr>
          </a:p>
        </p:txBody>
      </p:sp>
      <p:sp>
        <p:nvSpPr>
          <p:cNvPr id="5" name="Slide Number Placeholder 4">
            <a:extLst>
              <a:ext uri="{FF2B5EF4-FFF2-40B4-BE49-F238E27FC236}">
                <a16:creationId xmlns:a16="http://schemas.microsoft.com/office/drawing/2014/main" id="{44011BC5-54C3-4748-AF2B-5774B7C4F5C8}"/>
              </a:ext>
            </a:extLst>
          </p:cNvPr>
          <p:cNvSpPr>
            <a:spLocks noGrp="1"/>
          </p:cNvSpPr>
          <p:nvPr>
            <p:ph type="sldNum" sz="quarter" idx="10"/>
          </p:nvPr>
        </p:nvSpPr>
        <p:spPr/>
        <p:txBody>
          <a:bodyPr/>
          <a:lstStyle/>
          <a:p>
            <a:fld id="{BE67019E-6B59-9444-A8F8-0CFAB6B6981D}" type="slidenum">
              <a:rPr lang="en-US" smtClean="0"/>
              <a:pPr/>
              <a:t>59</a:t>
            </a:fld>
            <a:endParaRPr lang="en-US" dirty="0"/>
          </a:p>
        </p:txBody>
      </p:sp>
    </p:spTree>
    <p:custDataLst>
      <p:tags r:id="rId1"/>
    </p:custDataLst>
    <p:extLst>
      <p:ext uri="{BB962C8B-B14F-4D97-AF65-F5344CB8AC3E}">
        <p14:creationId xmlns:p14="http://schemas.microsoft.com/office/powerpoint/2010/main" val="234913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7BBF8-6AF2-F249-B436-7CD1A96C8633}"/>
              </a:ext>
            </a:extLst>
          </p:cNvPr>
          <p:cNvSpPr>
            <a:spLocks noGrp="1"/>
          </p:cNvSpPr>
          <p:nvPr>
            <p:ph type="title"/>
          </p:nvPr>
        </p:nvSpPr>
        <p:spPr>
          <a:xfrm>
            <a:off x="366963" y="257434"/>
            <a:ext cx="8410073" cy="753467"/>
          </a:xfrm>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F1FB64B0-8854-B748-BCA8-08C018F14BE0}"/>
              </a:ext>
            </a:extLst>
          </p:cNvPr>
          <p:cNvSpPr>
            <a:spLocks noGrp="1"/>
          </p:cNvSpPr>
          <p:nvPr>
            <p:ph idx="1"/>
          </p:nvPr>
        </p:nvSpPr>
        <p:spPr/>
        <p:txBody>
          <a:bodyPr>
            <a:noAutofit/>
          </a:bodyPr>
          <a:lstStyle/>
          <a:p>
            <a:pPr marL="536575" indent="-357188">
              <a:buClr>
                <a:schemeClr val="bg1">
                  <a:lumMod val="75000"/>
                </a:schemeClr>
              </a:buClr>
            </a:pPr>
            <a:r>
              <a:rPr lang="en-US" sz="2700" b="1" dirty="0">
                <a:solidFill>
                  <a:schemeClr val="bg1">
                    <a:lumMod val="75000"/>
                  </a:schemeClr>
                </a:solidFill>
              </a:rPr>
              <a:t>Introduction</a:t>
            </a:r>
          </a:p>
          <a:p>
            <a:pPr marL="536575" indent="-357188"/>
            <a:r>
              <a:rPr lang="en-US" sz="2700" b="1" dirty="0">
                <a:solidFill>
                  <a:srgbClr val="0070C0"/>
                </a:solidFill>
              </a:rPr>
              <a:t>Background</a:t>
            </a:r>
          </a:p>
          <a:p>
            <a:pPr marL="893763" lvl="1" indent="-303213"/>
            <a:r>
              <a:rPr lang="en-US" sz="2700" b="1" dirty="0">
                <a:solidFill>
                  <a:srgbClr val="0070C0"/>
                </a:solidFill>
              </a:rPr>
              <a:t>Genome Graphs</a:t>
            </a:r>
          </a:p>
          <a:p>
            <a:pPr marL="893763" lvl="1" indent="-303213"/>
            <a:r>
              <a:rPr lang="en-US" sz="2700" b="1" dirty="0">
                <a:solidFill>
                  <a:srgbClr val="0070C0"/>
                </a:solidFill>
              </a:rPr>
              <a:t>Sequence-to-Graph Mapping</a:t>
            </a:r>
          </a:p>
          <a:p>
            <a:pPr marL="536575" indent="-357188">
              <a:buClr>
                <a:schemeClr val="bg1">
                  <a:lumMod val="75000"/>
                </a:schemeClr>
              </a:buClr>
            </a:pPr>
            <a:r>
              <a:rPr lang="en-US" sz="2700" b="1" dirty="0">
                <a:solidFill>
                  <a:schemeClr val="bg1">
                    <a:lumMod val="75000"/>
                  </a:schemeClr>
                </a:solidFill>
              </a:rPr>
              <a:t>SeGraM: Universal Genomic Mapping Accelerator</a:t>
            </a:r>
          </a:p>
          <a:p>
            <a:pPr marL="889000" lvl="1" indent="-261938">
              <a:buClr>
                <a:schemeClr val="bg1">
                  <a:lumMod val="75000"/>
                </a:schemeClr>
              </a:buClr>
            </a:pPr>
            <a:r>
              <a:rPr lang="en-US" sz="2700" b="1" dirty="0">
                <a:solidFill>
                  <a:schemeClr val="bg1">
                    <a:lumMod val="75000"/>
                  </a:schemeClr>
                </a:solidFill>
              </a:rPr>
              <a:t>High-Level Overview</a:t>
            </a:r>
          </a:p>
          <a:p>
            <a:pPr marL="889000" lvl="1" indent="-261938">
              <a:buClr>
                <a:schemeClr val="bg1">
                  <a:lumMod val="75000"/>
                </a:schemeClr>
              </a:buClr>
            </a:pPr>
            <a:r>
              <a:rPr lang="en-US" sz="2700" b="1" dirty="0">
                <a:solidFill>
                  <a:schemeClr val="bg1">
                    <a:lumMod val="75000"/>
                  </a:schemeClr>
                </a:solidFill>
              </a:rPr>
              <a:t>MinSeed</a:t>
            </a:r>
          </a:p>
          <a:p>
            <a:pPr marL="889000" lvl="1" indent="-261938">
              <a:buClr>
                <a:schemeClr val="bg1">
                  <a:lumMod val="75000"/>
                </a:schemeClr>
              </a:buClr>
            </a:pPr>
            <a:r>
              <a:rPr lang="en-US" sz="2700" b="1" dirty="0">
                <a:solidFill>
                  <a:schemeClr val="bg1">
                    <a:lumMod val="75000"/>
                  </a:schemeClr>
                </a:solidFill>
              </a:rPr>
              <a:t>BitAlign </a:t>
            </a:r>
          </a:p>
          <a:p>
            <a:pPr marL="889000" lvl="1" indent="-261938">
              <a:buClr>
                <a:schemeClr val="bg1">
                  <a:lumMod val="75000"/>
                </a:schemeClr>
              </a:buClr>
            </a:pPr>
            <a:r>
              <a:rPr lang="en-US" sz="2700" b="1" dirty="0">
                <a:solidFill>
                  <a:schemeClr val="bg1">
                    <a:lumMod val="75000"/>
                  </a:schemeClr>
                </a:solidFill>
              </a:rPr>
              <a:t>Use Cases</a:t>
            </a:r>
          </a:p>
          <a:p>
            <a:pPr marL="536575" indent="-357188">
              <a:buClr>
                <a:schemeClr val="bg1">
                  <a:lumMod val="75000"/>
                </a:schemeClr>
              </a:buClr>
            </a:pPr>
            <a:r>
              <a:rPr lang="en-US" sz="2700" b="1" dirty="0">
                <a:solidFill>
                  <a:schemeClr val="bg1">
                    <a:lumMod val="75000"/>
                  </a:schemeClr>
                </a:solidFill>
              </a:rPr>
              <a:t>Evaluation</a:t>
            </a:r>
          </a:p>
          <a:p>
            <a:pPr marL="536575" indent="-357188">
              <a:buClr>
                <a:schemeClr val="bg1">
                  <a:lumMod val="75000"/>
                </a:schemeClr>
              </a:buClr>
            </a:pPr>
            <a:r>
              <a:rPr lang="en-US" sz="2700" b="1" dirty="0">
                <a:solidFill>
                  <a:schemeClr val="bg1">
                    <a:lumMod val="75000"/>
                  </a:schemeClr>
                </a:solidFill>
              </a:rPr>
              <a:t>Conclusion</a:t>
            </a:r>
          </a:p>
        </p:txBody>
      </p:sp>
      <p:sp>
        <p:nvSpPr>
          <p:cNvPr id="5" name="Slide Number Placeholder 4">
            <a:extLst>
              <a:ext uri="{FF2B5EF4-FFF2-40B4-BE49-F238E27FC236}">
                <a16:creationId xmlns:a16="http://schemas.microsoft.com/office/drawing/2014/main" id="{70573C91-78D5-8E42-A3C9-6E128966C517}"/>
              </a:ext>
            </a:extLst>
          </p:cNvPr>
          <p:cNvSpPr>
            <a:spLocks noGrp="1"/>
          </p:cNvSpPr>
          <p:nvPr>
            <p:ph type="sldNum" sz="quarter" idx="10"/>
          </p:nvPr>
        </p:nvSpPr>
        <p:spPr/>
        <p:txBody>
          <a:bodyPr/>
          <a:lstStyle/>
          <a:p>
            <a:fld id="{BE67019E-6B59-9444-A8F8-0CFAB6B6981D}" type="slidenum">
              <a:rPr lang="en-US" smtClean="0"/>
              <a:pPr/>
              <a:t>6</a:t>
            </a:fld>
            <a:endParaRPr lang="en-US" dirty="0"/>
          </a:p>
        </p:txBody>
      </p:sp>
    </p:spTree>
    <p:extLst>
      <p:ext uri="{BB962C8B-B14F-4D97-AF65-F5344CB8AC3E}">
        <p14:creationId xmlns:p14="http://schemas.microsoft.com/office/powerpoint/2010/main" val="22606521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p:spPr>
        <p:txBody>
          <a:bodyPr>
            <a:normAutofit fontScale="90000"/>
          </a:bodyPr>
          <a:lstStyle/>
          <a:p>
            <a:r>
              <a:rPr lang="en-US" dirty="0"/>
              <a:t>GenASM: ASM Framework for GSA</a:t>
            </a:r>
          </a:p>
        </p:txBody>
      </p:sp>
      <p:sp>
        <p:nvSpPr>
          <p:cNvPr id="3" name="Content Placeholder 2"/>
          <p:cNvSpPr>
            <a:spLocks noGrp="1"/>
          </p:cNvSpPr>
          <p:nvPr>
            <p:ph idx="1"/>
          </p:nvPr>
        </p:nvSpPr>
        <p:spPr>
          <a:xfrm>
            <a:off x="366962" y="2892974"/>
            <a:ext cx="8410073" cy="3551370"/>
          </a:xfrm>
        </p:spPr>
        <p:txBody>
          <a:bodyPr>
            <a:noAutofit/>
          </a:bodyPr>
          <a:lstStyle/>
          <a:p>
            <a:pPr marL="285750" indent="-285750">
              <a:lnSpc>
                <a:spcPct val="100000"/>
              </a:lnSpc>
              <a:spcBef>
                <a:spcPts val="0"/>
              </a:spcBef>
              <a:spcAft>
                <a:spcPts val="0"/>
              </a:spcAft>
            </a:pPr>
            <a:r>
              <a:rPr lang="en-US" sz="2200" b="1" dirty="0">
                <a:solidFill>
                  <a:srgbClr val="FE6200"/>
                </a:solidFill>
              </a:rPr>
              <a:t>GenASM:</a:t>
            </a:r>
            <a:r>
              <a:rPr lang="en-US" sz="2200" dirty="0">
                <a:solidFill>
                  <a:srgbClr val="FE6200"/>
                </a:solidFill>
              </a:rPr>
              <a:t> </a:t>
            </a:r>
            <a:r>
              <a:rPr lang="en-US" sz="2200" i="1" dirty="0">
                <a:solidFill>
                  <a:schemeClr val="tx1"/>
                </a:solidFill>
              </a:rPr>
              <a:t>First</a:t>
            </a:r>
            <a:r>
              <a:rPr lang="en-US" sz="2200" dirty="0">
                <a:solidFill>
                  <a:schemeClr val="tx1"/>
                </a:solidFill>
              </a:rPr>
              <a:t> ASM acceleration framework for GSA</a:t>
            </a:r>
          </a:p>
          <a:p>
            <a:pPr marL="549275" lvl="1" indent="-285750">
              <a:lnSpc>
                <a:spcPct val="100000"/>
              </a:lnSpc>
              <a:spcBef>
                <a:spcPts val="0"/>
              </a:spcBef>
              <a:spcAft>
                <a:spcPts val="0"/>
              </a:spcAft>
            </a:pPr>
            <a:r>
              <a:rPr lang="en-US" sz="2200" dirty="0">
                <a:solidFill>
                  <a:srgbClr val="7030A0"/>
                </a:solidFill>
              </a:rPr>
              <a:t>Approximate string matching (ASM) acceleration framework </a:t>
            </a:r>
            <a:r>
              <a:rPr lang="en-US" sz="2200" dirty="0">
                <a:solidFill>
                  <a:schemeClr val="tx1"/>
                </a:solidFill>
              </a:rPr>
              <a:t>based on the Bitap algorithm</a:t>
            </a:r>
          </a:p>
          <a:p>
            <a:pPr marL="282575" indent="-282575">
              <a:lnSpc>
                <a:spcPct val="100000"/>
              </a:lnSpc>
              <a:spcBef>
                <a:spcPts val="600"/>
              </a:spcBef>
              <a:spcAft>
                <a:spcPts val="0"/>
              </a:spcAft>
            </a:pPr>
            <a:r>
              <a:rPr lang="en-US" sz="2200" dirty="0">
                <a:solidFill>
                  <a:schemeClr val="tx1"/>
                </a:solidFill>
              </a:rPr>
              <a:t>We overcome the </a:t>
            </a:r>
            <a:r>
              <a:rPr lang="en-US" sz="2200" dirty="0">
                <a:solidFill>
                  <a:srgbClr val="FE6200"/>
                </a:solidFill>
              </a:rPr>
              <a:t>five limitations </a:t>
            </a:r>
            <a:r>
              <a:rPr lang="en-US" sz="2200" dirty="0">
                <a:solidFill>
                  <a:schemeClr val="tx1"/>
                </a:solidFill>
              </a:rPr>
              <a:t>that hinder </a:t>
            </a:r>
            <a:r>
              <a:rPr lang="en-US" sz="2200" dirty="0" err="1">
                <a:solidFill>
                  <a:schemeClr val="tx1"/>
                </a:solidFill>
              </a:rPr>
              <a:t>Bitap’s</a:t>
            </a:r>
            <a:r>
              <a:rPr lang="en-US" sz="2200" dirty="0">
                <a:solidFill>
                  <a:schemeClr val="tx1"/>
                </a:solidFill>
              </a:rPr>
              <a:t> use in GSA:</a:t>
            </a:r>
          </a:p>
          <a:p>
            <a:pPr marL="576263" lvl="1" indent="-293688">
              <a:lnSpc>
                <a:spcPct val="100000"/>
              </a:lnSpc>
              <a:spcBef>
                <a:spcPts val="1200"/>
              </a:spcBef>
              <a:spcAft>
                <a:spcPts val="0"/>
              </a:spcAft>
              <a:buClr>
                <a:srgbClr val="0070C0"/>
              </a:buClr>
            </a:pPr>
            <a:r>
              <a:rPr lang="en-US" sz="2200" dirty="0">
                <a:solidFill>
                  <a:schemeClr val="tx1"/>
                </a:solidFill>
              </a:rPr>
              <a:t>Modified and extended ASM algorithm</a:t>
            </a:r>
          </a:p>
          <a:p>
            <a:pPr marL="857250" lvl="2" indent="-225425">
              <a:lnSpc>
                <a:spcPct val="100000"/>
              </a:lnSpc>
              <a:spcBef>
                <a:spcPts val="0"/>
              </a:spcBef>
              <a:spcAft>
                <a:spcPts val="0"/>
              </a:spcAft>
              <a:buClr>
                <a:srgbClr val="0070C0"/>
              </a:buClr>
            </a:pPr>
            <a:r>
              <a:rPr lang="en-US" sz="2200" dirty="0">
                <a:solidFill>
                  <a:srgbClr val="0070C0"/>
                </a:solidFill>
              </a:rPr>
              <a:t>Highly-parallel Bitap </a:t>
            </a:r>
            <a:r>
              <a:rPr lang="en-US" sz="2200" dirty="0">
                <a:solidFill>
                  <a:schemeClr val="tx1"/>
                </a:solidFill>
              </a:rPr>
              <a:t>with long read support</a:t>
            </a:r>
          </a:p>
          <a:p>
            <a:pPr marL="857250" lvl="2" indent="-225425">
              <a:lnSpc>
                <a:spcPct val="100000"/>
              </a:lnSpc>
              <a:spcBef>
                <a:spcPts val="0"/>
              </a:spcBef>
              <a:spcAft>
                <a:spcPts val="0"/>
              </a:spcAft>
              <a:buClr>
                <a:srgbClr val="0070C0"/>
              </a:buClr>
            </a:pPr>
            <a:r>
              <a:rPr lang="en-US" sz="2200" dirty="0">
                <a:solidFill>
                  <a:srgbClr val="0070C0"/>
                </a:solidFill>
              </a:rPr>
              <a:t>Novel </a:t>
            </a:r>
            <a:r>
              <a:rPr lang="en-US" sz="2200" dirty="0" err="1">
                <a:solidFill>
                  <a:srgbClr val="0070C0"/>
                </a:solidFill>
              </a:rPr>
              <a:t>bitvector</a:t>
            </a:r>
            <a:r>
              <a:rPr lang="en-US" sz="2200" dirty="0">
                <a:solidFill>
                  <a:srgbClr val="0070C0"/>
                </a:solidFill>
              </a:rPr>
              <a:t>-based algorithm </a:t>
            </a:r>
            <a:r>
              <a:rPr lang="en-US" sz="2200" dirty="0">
                <a:solidFill>
                  <a:schemeClr val="tx1"/>
                </a:solidFill>
              </a:rPr>
              <a:t>to perform </a:t>
            </a:r>
            <a:r>
              <a:rPr lang="en-US" sz="2200" i="1" dirty="0">
                <a:solidFill>
                  <a:schemeClr val="tx1"/>
                </a:solidFill>
              </a:rPr>
              <a:t>traceback</a:t>
            </a:r>
            <a:r>
              <a:rPr lang="en-US" sz="2200" dirty="0">
                <a:solidFill>
                  <a:schemeClr val="tx1"/>
                </a:solidFill>
              </a:rPr>
              <a:t> </a:t>
            </a:r>
          </a:p>
          <a:p>
            <a:pPr marL="576263" lvl="1" indent="-293688">
              <a:lnSpc>
                <a:spcPct val="100000"/>
              </a:lnSpc>
              <a:spcBef>
                <a:spcPts val="1200"/>
              </a:spcBef>
              <a:spcAft>
                <a:spcPts val="0"/>
              </a:spcAft>
              <a:buClr>
                <a:srgbClr val="C00000"/>
              </a:buClr>
            </a:pPr>
            <a:r>
              <a:rPr lang="en-US" sz="2200" dirty="0">
                <a:solidFill>
                  <a:srgbClr val="C00000"/>
                </a:solidFill>
              </a:rPr>
              <a:t>Specialized, low-power and area-efficient hardware </a:t>
            </a:r>
            <a:r>
              <a:rPr lang="en-US" sz="2200" dirty="0">
                <a:solidFill>
                  <a:schemeClr val="tx1"/>
                </a:solidFill>
              </a:rPr>
              <a:t>for both modified Bitap and novel traceback algorithms</a:t>
            </a:r>
          </a:p>
          <a:p>
            <a:pPr marL="285750" indent="-285750">
              <a:lnSpc>
                <a:spcPct val="110000"/>
              </a:lnSpc>
              <a:spcBef>
                <a:spcPts val="0"/>
              </a:spcBef>
              <a:spcAft>
                <a:spcPts val="0"/>
              </a:spcAft>
            </a:pPr>
            <a:endParaRPr lang="en-US" sz="2100" dirty="0">
              <a:solidFill>
                <a:schemeClr val="tx1"/>
              </a:solidFill>
            </a:endParaRPr>
          </a:p>
          <a:p>
            <a:pPr marL="806450" lvl="1" indent="-258763">
              <a:lnSpc>
                <a:spcPct val="110000"/>
              </a:lnSpc>
              <a:spcBef>
                <a:spcPts val="0"/>
              </a:spcBef>
              <a:spcAft>
                <a:spcPts val="0"/>
              </a:spcAft>
            </a:pPr>
            <a:endParaRPr lang="en-US" sz="2100" dirty="0">
              <a:solidFill>
                <a:schemeClr val="tx1"/>
              </a:solidFill>
            </a:endParaRPr>
          </a:p>
          <a:p>
            <a:pPr marL="285750" indent="-285750">
              <a:lnSpc>
                <a:spcPct val="110000"/>
              </a:lnSpc>
              <a:spcBef>
                <a:spcPts val="0"/>
              </a:spcBef>
              <a:spcAft>
                <a:spcPts val="0"/>
              </a:spcAft>
            </a:pPr>
            <a:endParaRPr lang="en-US" sz="2100" dirty="0">
              <a:solidFill>
                <a:schemeClr val="tx1"/>
              </a:solidFill>
            </a:endParaRPr>
          </a:p>
        </p:txBody>
      </p:sp>
      <p:sp>
        <p:nvSpPr>
          <p:cNvPr id="6" name="TextBox 5">
            <a:extLst>
              <a:ext uri="{FF2B5EF4-FFF2-40B4-BE49-F238E27FC236}">
                <a16:creationId xmlns:a16="http://schemas.microsoft.com/office/drawing/2014/main" id="{5BF7F3FE-F1CE-E146-81C5-1C1E994AFF21}"/>
              </a:ext>
            </a:extLst>
          </p:cNvPr>
          <p:cNvSpPr txBox="1"/>
          <p:nvPr/>
        </p:nvSpPr>
        <p:spPr>
          <a:xfrm>
            <a:off x="366962" y="1165147"/>
            <a:ext cx="8410073" cy="1600631"/>
          </a:xfrm>
          <a:prstGeom prst="roundRect">
            <a:avLst>
              <a:gd name="adj" fmla="val 4777"/>
            </a:avLst>
          </a:prstGeom>
          <a:solidFill>
            <a:schemeClr val="accent2">
              <a:lumMod val="40000"/>
              <a:lumOff val="60000"/>
              <a:alpha val="88000"/>
            </a:schemeClr>
          </a:solidFill>
          <a:ln>
            <a:noFill/>
          </a:ln>
        </p:spPr>
        <p:txBody>
          <a:bodyPr wrap="square" rtlCol="0" anchor="ctr" anchorCtr="0">
            <a:noAutofit/>
          </a:bodyPr>
          <a:lstStyle/>
          <a:p>
            <a:pPr marL="0" marR="0" lvl="0" indent="0" algn="ctr" defTabSz="457200" rtl="0" eaLnBrk="1" fontAlgn="auto" latinLnBrk="0" hangingPunct="1">
              <a:lnSpc>
                <a:spcPct val="110000"/>
              </a:lnSpc>
              <a:spcAft>
                <a:spcPts val="300"/>
              </a:spcAft>
              <a:buClrTx/>
              <a:buSzTx/>
              <a:buFontTx/>
              <a:buNone/>
              <a:tabLst/>
              <a:defRPr/>
            </a:pPr>
            <a:r>
              <a:rPr kumimoji="0" lang="en-US" sz="2200" b="1" i="0" u="none" strike="noStrike" kern="1200" cap="none" spc="0" normalizeH="0" baseline="0" noProof="0" dirty="0">
                <a:ln>
                  <a:noFill/>
                </a:ln>
                <a:effectLst/>
                <a:uLnTx/>
                <a:uFillTx/>
                <a:latin typeface="Corbel" panose="020B0503020204020204" pitchFamily="34" charset="0"/>
                <a:cs typeface="Calibri" panose="020F0502020204030204" pitchFamily="34" charset="0"/>
              </a:rPr>
              <a:t>Our Goal:</a:t>
            </a:r>
          </a:p>
          <a:p>
            <a:pPr lvl="0" algn="ctr">
              <a:lnSpc>
                <a:spcPct val="110000"/>
              </a:lnSpc>
            </a:pPr>
            <a:r>
              <a:rPr kumimoji="0" lang="en-US" sz="2200" b="0" i="0" u="none" strike="noStrike" kern="1200" cap="none" spc="0" normalizeH="0" baseline="0" noProof="0" dirty="0">
                <a:ln>
                  <a:noFill/>
                </a:ln>
                <a:solidFill>
                  <a:srgbClr val="FE6200"/>
                </a:solidFill>
                <a:effectLst/>
                <a:uLnTx/>
                <a:uFillTx/>
                <a:latin typeface="Corbel" panose="020B0503020204020204" pitchFamily="34" charset="0"/>
                <a:cs typeface="Calibri" panose="020F0502020204030204" pitchFamily="34" charset="0"/>
              </a:rPr>
              <a:t>Accelerate approximate string matching </a:t>
            </a:r>
          </a:p>
          <a:p>
            <a:pPr lvl="0" algn="ctr">
              <a:lnSpc>
                <a:spcPct val="110000"/>
              </a:lnSpc>
            </a:pPr>
            <a:r>
              <a:rPr kumimoji="0" lang="en-US" sz="2200" b="0" i="0" u="none" strike="noStrike" kern="1200" cap="none" spc="0" normalizeH="0" baseline="0" noProof="0" dirty="0">
                <a:ln>
                  <a:noFill/>
                </a:ln>
                <a:solidFill>
                  <a:prstClr val="black"/>
                </a:solidFill>
                <a:effectLst/>
                <a:uLnTx/>
                <a:uFillTx/>
                <a:latin typeface="Corbel" panose="020B0503020204020204" pitchFamily="34" charset="0"/>
                <a:cs typeface="Calibri" panose="020F0502020204030204" pitchFamily="34" charset="0"/>
              </a:rPr>
              <a:t>by designing </a:t>
            </a:r>
            <a:r>
              <a:rPr lang="en-US" sz="2200" dirty="0">
                <a:solidFill>
                  <a:srgbClr val="00B050"/>
                </a:solidFill>
                <a:latin typeface="Corbel" panose="020B0503020204020204" pitchFamily="34" charset="0"/>
                <a:cs typeface="Calibri" panose="020F0502020204030204" pitchFamily="34" charset="0"/>
              </a:rPr>
              <a:t>a fast and flexible framework</a:t>
            </a:r>
            <a:r>
              <a:rPr lang="en-US" sz="2200" dirty="0">
                <a:solidFill>
                  <a:prstClr val="black"/>
                </a:solidFill>
                <a:latin typeface="Corbel" panose="020B0503020204020204" pitchFamily="34" charset="0"/>
                <a:cs typeface="Calibri" panose="020F0502020204030204" pitchFamily="34" charset="0"/>
              </a:rPr>
              <a:t>, </a:t>
            </a:r>
          </a:p>
          <a:p>
            <a:pPr lvl="0" algn="ctr">
              <a:lnSpc>
                <a:spcPct val="110000"/>
              </a:lnSpc>
            </a:pPr>
            <a:r>
              <a:rPr lang="en-US" sz="2200" dirty="0">
                <a:solidFill>
                  <a:prstClr val="black"/>
                </a:solidFill>
                <a:latin typeface="Corbel" panose="020B0503020204020204" pitchFamily="34" charset="0"/>
                <a:cs typeface="Calibri" panose="020F0502020204030204" pitchFamily="34" charset="0"/>
              </a:rPr>
              <a:t>which can accelerate </a:t>
            </a:r>
            <a:r>
              <a:rPr lang="en-US" sz="2200" i="1" dirty="0">
                <a:solidFill>
                  <a:srgbClr val="0070C0"/>
                </a:solidFill>
                <a:latin typeface="Corbel" panose="020B0503020204020204" pitchFamily="34" charset="0"/>
                <a:cs typeface="Calibri" panose="020F0502020204030204" pitchFamily="34" charset="0"/>
              </a:rPr>
              <a:t>multiple steps </a:t>
            </a:r>
            <a:r>
              <a:rPr lang="en-US" sz="2200" dirty="0">
                <a:solidFill>
                  <a:srgbClr val="0070C0"/>
                </a:solidFill>
                <a:latin typeface="Corbel" panose="020B0503020204020204" pitchFamily="34" charset="0"/>
                <a:cs typeface="Calibri" panose="020F0502020204030204" pitchFamily="34" charset="0"/>
              </a:rPr>
              <a:t>of genome sequence analysis</a:t>
            </a:r>
            <a:endParaRPr kumimoji="0" lang="en-US" sz="2200" b="0" i="0" u="none" strike="noStrike" kern="1200" cap="none" spc="0" normalizeH="0" baseline="0" noProof="0" dirty="0">
              <a:ln>
                <a:noFill/>
              </a:ln>
              <a:solidFill>
                <a:srgbClr val="0070C0"/>
              </a:solidFill>
              <a:effectLst/>
              <a:uLnTx/>
              <a:uFillTx/>
              <a:latin typeface="Corbel" panose="020B0503020204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2AABE0BF-1D84-3A4A-9E14-C064D39DE5CE}"/>
              </a:ext>
            </a:extLst>
          </p:cNvPr>
          <p:cNvSpPr>
            <a:spLocks noGrp="1"/>
          </p:cNvSpPr>
          <p:nvPr>
            <p:ph type="sldNum" sz="quarter" idx="10"/>
          </p:nvPr>
        </p:nvSpPr>
        <p:spPr/>
        <p:txBody>
          <a:bodyPr/>
          <a:lstStyle/>
          <a:p>
            <a:fld id="{BE67019E-6B59-9444-A8F8-0CFAB6B6981D}" type="slidenum">
              <a:rPr lang="en-US" smtClean="0"/>
              <a:pPr/>
              <a:t>60</a:t>
            </a:fld>
            <a:endParaRPr lang="en-US" dirty="0"/>
          </a:p>
        </p:txBody>
      </p:sp>
      <p:sp>
        <p:nvSpPr>
          <p:cNvPr id="7" name="Rounded Rectangle 5">
            <a:extLst>
              <a:ext uri="{FF2B5EF4-FFF2-40B4-BE49-F238E27FC236}">
                <a16:creationId xmlns:a16="http://schemas.microsoft.com/office/drawing/2014/main" id="{CB693675-6808-4401-B2D9-87ADE3EE548B}"/>
              </a:ext>
            </a:extLst>
          </p:cNvPr>
          <p:cNvSpPr/>
          <p:nvPr/>
        </p:nvSpPr>
        <p:spPr>
          <a:xfrm>
            <a:off x="605500" y="4425245"/>
            <a:ext cx="7932996" cy="1128889"/>
          </a:xfrm>
          <a:prstGeom prst="roundRect">
            <a:avLst>
              <a:gd name="adj" fmla="val 3261"/>
            </a:avLst>
          </a:prstGeom>
          <a:solidFill>
            <a:srgbClr val="0070C0">
              <a:alpha val="17000"/>
            </a:srgb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sz="2000" b="1" dirty="0">
                <a:solidFill>
                  <a:srgbClr val="0070C0"/>
                </a:solidFill>
              </a:rPr>
              <a:t>SW</a:t>
            </a:r>
          </a:p>
        </p:txBody>
      </p:sp>
      <p:sp>
        <p:nvSpPr>
          <p:cNvPr id="8" name="Rounded Rectangle 6">
            <a:extLst>
              <a:ext uri="{FF2B5EF4-FFF2-40B4-BE49-F238E27FC236}">
                <a16:creationId xmlns:a16="http://schemas.microsoft.com/office/drawing/2014/main" id="{74806709-346F-470C-A1FF-21C43755724B}"/>
              </a:ext>
            </a:extLst>
          </p:cNvPr>
          <p:cNvSpPr/>
          <p:nvPr/>
        </p:nvSpPr>
        <p:spPr>
          <a:xfrm>
            <a:off x="605500" y="5604319"/>
            <a:ext cx="7932995" cy="873891"/>
          </a:xfrm>
          <a:prstGeom prst="roundRect">
            <a:avLst>
              <a:gd name="adj" fmla="val 5480"/>
            </a:avLst>
          </a:prstGeom>
          <a:solidFill>
            <a:srgbClr val="C00000">
              <a:alpha val="17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sz="2000" b="1" dirty="0">
                <a:solidFill>
                  <a:srgbClr val="C00000"/>
                </a:solidFill>
              </a:rPr>
              <a:t>HW</a:t>
            </a:r>
          </a:p>
        </p:txBody>
      </p:sp>
    </p:spTree>
    <p:custDataLst>
      <p:tags r:id="rId1"/>
    </p:custDataLst>
    <p:extLst>
      <p:ext uri="{BB962C8B-B14F-4D97-AF65-F5344CB8AC3E}">
        <p14:creationId xmlns:p14="http://schemas.microsoft.com/office/powerpoint/2010/main" val="283916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9D7E1-7932-3D4C-9EC3-18FE058504EE}"/>
              </a:ext>
            </a:extLst>
          </p:cNvPr>
          <p:cNvSpPr>
            <a:spLocks noGrp="1"/>
          </p:cNvSpPr>
          <p:nvPr>
            <p:ph type="title"/>
          </p:nvPr>
        </p:nvSpPr>
        <p:spPr>
          <a:xfrm>
            <a:off x="366963" y="257434"/>
            <a:ext cx="8410073" cy="753467"/>
          </a:xfrm>
        </p:spPr>
        <p:txBody>
          <a:bodyPr>
            <a:normAutofit fontScale="90000"/>
          </a:bodyPr>
          <a:lstStyle/>
          <a:p>
            <a:r>
              <a:rPr lang="en-US" dirty="0"/>
              <a:t>GenASM Algorithm</a:t>
            </a:r>
          </a:p>
        </p:txBody>
      </p:sp>
      <p:sp>
        <p:nvSpPr>
          <p:cNvPr id="3" name="Content Placeholder 2">
            <a:extLst>
              <a:ext uri="{FF2B5EF4-FFF2-40B4-BE49-F238E27FC236}">
                <a16:creationId xmlns:a16="http://schemas.microsoft.com/office/drawing/2014/main" id="{FD3192DA-F9ED-2746-A4C9-215E80808AB7}"/>
              </a:ext>
            </a:extLst>
          </p:cNvPr>
          <p:cNvSpPr>
            <a:spLocks noGrp="1"/>
          </p:cNvSpPr>
          <p:nvPr>
            <p:ph idx="1"/>
          </p:nvPr>
        </p:nvSpPr>
        <p:spPr/>
        <p:txBody>
          <a:bodyPr>
            <a:noAutofit/>
          </a:bodyPr>
          <a:lstStyle/>
          <a:p>
            <a:pPr marL="520700" indent="-342900">
              <a:lnSpc>
                <a:spcPct val="120000"/>
              </a:lnSpc>
              <a:spcBef>
                <a:spcPts val="0"/>
              </a:spcBef>
              <a:spcAft>
                <a:spcPts val="0"/>
              </a:spcAft>
            </a:pPr>
            <a:r>
              <a:rPr lang="en-US" sz="2200" b="1" dirty="0">
                <a:solidFill>
                  <a:srgbClr val="00B050"/>
                </a:solidFill>
              </a:rPr>
              <a:t>GenASM-DC Algorithm: </a:t>
            </a:r>
          </a:p>
          <a:p>
            <a:pPr marL="889000" lvl="1" indent="-300038">
              <a:lnSpc>
                <a:spcPct val="120000"/>
              </a:lnSpc>
              <a:spcBef>
                <a:spcPts val="0"/>
              </a:spcBef>
              <a:spcAft>
                <a:spcPts val="0"/>
              </a:spcAft>
            </a:pPr>
            <a:r>
              <a:rPr lang="en-US" sz="2200" dirty="0">
                <a:solidFill>
                  <a:schemeClr val="tx1"/>
                </a:solidFill>
              </a:rPr>
              <a:t>Modified Bitap for </a:t>
            </a:r>
            <a:r>
              <a:rPr lang="en-US" sz="2200" dirty="0">
                <a:solidFill>
                  <a:srgbClr val="00B050"/>
                </a:solidFill>
              </a:rPr>
              <a:t>D</a:t>
            </a:r>
            <a:r>
              <a:rPr lang="en-US" sz="2200" dirty="0">
                <a:solidFill>
                  <a:schemeClr val="tx1"/>
                </a:solidFill>
              </a:rPr>
              <a:t>istance </a:t>
            </a:r>
            <a:r>
              <a:rPr lang="en-US" sz="2200" dirty="0">
                <a:solidFill>
                  <a:srgbClr val="00B050"/>
                </a:solidFill>
              </a:rPr>
              <a:t>C</a:t>
            </a:r>
            <a:r>
              <a:rPr lang="en-US" sz="2200" dirty="0">
                <a:solidFill>
                  <a:schemeClr val="tx1"/>
                </a:solidFill>
              </a:rPr>
              <a:t>alculation</a:t>
            </a:r>
          </a:p>
          <a:p>
            <a:pPr marL="889000" lvl="1" indent="-300038">
              <a:lnSpc>
                <a:spcPct val="120000"/>
              </a:lnSpc>
              <a:spcBef>
                <a:spcPts val="0"/>
              </a:spcBef>
              <a:spcAft>
                <a:spcPts val="0"/>
              </a:spcAft>
            </a:pPr>
            <a:r>
              <a:rPr lang="en-US" sz="2200" dirty="0">
                <a:solidFill>
                  <a:schemeClr val="tx1"/>
                </a:solidFill>
              </a:rPr>
              <a:t>Extended for efficient </a:t>
            </a:r>
            <a:r>
              <a:rPr lang="en-US" sz="2200" dirty="0">
                <a:solidFill>
                  <a:srgbClr val="00B050"/>
                </a:solidFill>
              </a:rPr>
              <a:t>long read support</a:t>
            </a:r>
          </a:p>
          <a:p>
            <a:pPr marL="889000" lvl="1" indent="-300038">
              <a:lnSpc>
                <a:spcPct val="120000"/>
              </a:lnSpc>
              <a:spcBef>
                <a:spcPts val="0"/>
              </a:spcBef>
              <a:spcAft>
                <a:spcPts val="0"/>
              </a:spcAft>
            </a:pPr>
            <a:r>
              <a:rPr lang="en-US" sz="2200" dirty="0">
                <a:solidFill>
                  <a:schemeClr val="tx1"/>
                </a:solidFill>
              </a:rPr>
              <a:t>Besides bit-parallelism that Bitap has, extended for parallelism:</a:t>
            </a:r>
          </a:p>
          <a:p>
            <a:pPr marL="1112838" lvl="2" indent="-223838">
              <a:lnSpc>
                <a:spcPct val="120000"/>
              </a:lnSpc>
              <a:spcBef>
                <a:spcPts val="0"/>
              </a:spcBef>
              <a:spcAft>
                <a:spcPts val="0"/>
              </a:spcAft>
            </a:pPr>
            <a:r>
              <a:rPr lang="en-US" sz="2200" dirty="0">
                <a:solidFill>
                  <a:srgbClr val="00B050"/>
                </a:solidFill>
              </a:rPr>
              <a:t>Loop unrolling</a:t>
            </a:r>
          </a:p>
          <a:p>
            <a:pPr marL="1112838" lvl="2" indent="-223838">
              <a:lnSpc>
                <a:spcPct val="120000"/>
              </a:lnSpc>
              <a:spcBef>
                <a:spcPts val="0"/>
              </a:spcBef>
              <a:spcAft>
                <a:spcPts val="0"/>
              </a:spcAft>
            </a:pPr>
            <a:r>
              <a:rPr lang="en-US" sz="2200" dirty="0">
                <a:solidFill>
                  <a:srgbClr val="00B050"/>
                </a:solidFill>
              </a:rPr>
              <a:t>Text-level parallelism</a:t>
            </a:r>
          </a:p>
          <a:p>
            <a:pPr marL="588962" lvl="1" indent="0">
              <a:lnSpc>
                <a:spcPct val="120000"/>
              </a:lnSpc>
              <a:spcBef>
                <a:spcPts val="0"/>
              </a:spcBef>
              <a:spcAft>
                <a:spcPts val="0"/>
              </a:spcAft>
              <a:buNone/>
            </a:pPr>
            <a:endParaRPr lang="en-US" sz="2200" dirty="0">
              <a:solidFill>
                <a:srgbClr val="00B050"/>
              </a:solidFill>
            </a:endParaRPr>
          </a:p>
          <a:p>
            <a:pPr marL="520700" indent="-342900">
              <a:lnSpc>
                <a:spcPct val="120000"/>
              </a:lnSpc>
              <a:spcBef>
                <a:spcPts val="0"/>
              </a:spcBef>
              <a:spcAft>
                <a:spcPts val="0"/>
              </a:spcAft>
            </a:pPr>
            <a:r>
              <a:rPr lang="en-US" sz="2200" b="1" dirty="0">
                <a:solidFill>
                  <a:srgbClr val="7030A0"/>
                </a:solidFill>
              </a:rPr>
              <a:t>GenASM-TB Algorithm: </a:t>
            </a:r>
          </a:p>
          <a:p>
            <a:pPr marL="889000" lvl="1" indent="-300038">
              <a:lnSpc>
                <a:spcPct val="120000"/>
              </a:lnSpc>
              <a:spcBef>
                <a:spcPts val="0"/>
              </a:spcBef>
              <a:spcAft>
                <a:spcPts val="0"/>
              </a:spcAft>
            </a:pPr>
            <a:r>
              <a:rPr lang="en-US" sz="2200" dirty="0">
                <a:solidFill>
                  <a:schemeClr val="tx1"/>
                </a:solidFill>
              </a:rPr>
              <a:t>Novel Bitap-compatible </a:t>
            </a:r>
            <a:r>
              <a:rPr lang="en-US" sz="2200" dirty="0" err="1">
                <a:solidFill>
                  <a:srgbClr val="7030A0"/>
                </a:solidFill>
              </a:rPr>
              <a:t>T</a:t>
            </a:r>
            <a:r>
              <a:rPr lang="en-US" sz="2200" dirty="0" err="1">
                <a:solidFill>
                  <a:schemeClr val="tx1"/>
                </a:solidFill>
              </a:rPr>
              <a:t>race</a:t>
            </a:r>
            <a:r>
              <a:rPr lang="en-US" sz="2200" dirty="0" err="1">
                <a:solidFill>
                  <a:srgbClr val="7030A0"/>
                </a:solidFill>
              </a:rPr>
              <a:t>B</a:t>
            </a:r>
            <a:r>
              <a:rPr lang="en-US" sz="2200" dirty="0" err="1">
                <a:solidFill>
                  <a:schemeClr val="tx1"/>
                </a:solidFill>
              </a:rPr>
              <a:t>ack</a:t>
            </a:r>
            <a:r>
              <a:rPr lang="en-US" sz="2200" dirty="0">
                <a:solidFill>
                  <a:schemeClr val="tx1"/>
                </a:solidFill>
              </a:rPr>
              <a:t> algorithm</a:t>
            </a:r>
          </a:p>
          <a:p>
            <a:pPr marL="889000" lvl="1" indent="-300038">
              <a:lnSpc>
                <a:spcPct val="120000"/>
              </a:lnSpc>
              <a:spcBef>
                <a:spcPts val="0"/>
              </a:spcBef>
              <a:spcAft>
                <a:spcPts val="0"/>
              </a:spcAft>
            </a:pPr>
            <a:r>
              <a:rPr lang="en-US" sz="2200" dirty="0">
                <a:solidFill>
                  <a:srgbClr val="7030A0"/>
                </a:solidFill>
              </a:rPr>
              <a:t>Walks through the intermediate bitvectors </a:t>
            </a:r>
            <a:r>
              <a:rPr lang="en-US" sz="2200" dirty="0">
                <a:solidFill>
                  <a:schemeClr val="tx1"/>
                </a:solidFill>
              </a:rPr>
              <a:t>(match, deletion, substitution, insertion) generated by GenASM-DC </a:t>
            </a:r>
          </a:p>
          <a:p>
            <a:pPr marL="889000" lvl="1" indent="-300038">
              <a:lnSpc>
                <a:spcPct val="120000"/>
              </a:lnSpc>
              <a:spcBef>
                <a:spcPts val="0"/>
              </a:spcBef>
              <a:spcAft>
                <a:spcPts val="0"/>
              </a:spcAft>
            </a:pPr>
            <a:r>
              <a:rPr lang="en-US" sz="2200" dirty="0">
                <a:solidFill>
                  <a:schemeClr val="tx1"/>
                </a:solidFill>
              </a:rPr>
              <a:t>Follows a </a:t>
            </a:r>
            <a:r>
              <a:rPr lang="en-US" sz="2200" dirty="0">
                <a:solidFill>
                  <a:srgbClr val="7030A0"/>
                </a:solidFill>
              </a:rPr>
              <a:t>divide-and-conquer approach </a:t>
            </a:r>
            <a:r>
              <a:rPr lang="en-US" sz="2200" dirty="0">
                <a:solidFill>
                  <a:schemeClr val="tx1"/>
                </a:solidFill>
              </a:rPr>
              <a:t>to decrease the    memory footprint</a:t>
            </a:r>
          </a:p>
          <a:p>
            <a:pPr marL="520700" indent="-342900">
              <a:lnSpc>
                <a:spcPct val="120000"/>
              </a:lnSpc>
              <a:spcBef>
                <a:spcPts val="0"/>
              </a:spcBef>
              <a:spcAft>
                <a:spcPts val="0"/>
              </a:spcAft>
            </a:pPr>
            <a:endParaRPr lang="en-US" sz="2200" dirty="0"/>
          </a:p>
          <a:p>
            <a:pPr marL="784225" lvl="1" indent="-342900">
              <a:lnSpc>
                <a:spcPct val="120000"/>
              </a:lnSpc>
              <a:spcBef>
                <a:spcPts val="0"/>
              </a:spcBef>
              <a:spcAft>
                <a:spcPts val="0"/>
              </a:spcAft>
            </a:pPr>
            <a:endParaRPr lang="en-US" sz="2200" dirty="0"/>
          </a:p>
          <a:p>
            <a:pPr marL="177800" indent="0">
              <a:lnSpc>
                <a:spcPct val="120000"/>
              </a:lnSpc>
              <a:spcBef>
                <a:spcPts val="0"/>
              </a:spcBef>
              <a:spcAft>
                <a:spcPts val="0"/>
              </a:spcAft>
              <a:buNone/>
            </a:pPr>
            <a:endParaRPr lang="en-US" sz="2200" dirty="0">
              <a:solidFill>
                <a:schemeClr val="tx1"/>
              </a:solidFill>
            </a:endParaRPr>
          </a:p>
        </p:txBody>
      </p:sp>
      <p:sp>
        <p:nvSpPr>
          <p:cNvPr id="5" name="Slide Number Placeholder 4">
            <a:extLst>
              <a:ext uri="{FF2B5EF4-FFF2-40B4-BE49-F238E27FC236}">
                <a16:creationId xmlns:a16="http://schemas.microsoft.com/office/drawing/2014/main" id="{7041CBCE-D463-D04B-B8F5-012540FD04CD}"/>
              </a:ext>
            </a:extLst>
          </p:cNvPr>
          <p:cNvSpPr>
            <a:spLocks noGrp="1"/>
          </p:cNvSpPr>
          <p:nvPr>
            <p:ph type="sldNum" sz="quarter" idx="10"/>
          </p:nvPr>
        </p:nvSpPr>
        <p:spPr/>
        <p:txBody>
          <a:bodyPr/>
          <a:lstStyle/>
          <a:p>
            <a:fld id="{BE67019E-6B59-9444-A8F8-0CFAB6B6981D}" type="slidenum">
              <a:rPr lang="en-US" smtClean="0"/>
              <a:pPr/>
              <a:t>61</a:t>
            </a:fld>
            <a:endParaRPr lang="en-US" dirty="0"/>
          </a:p>
        </p:txBody>
      </p:sp>
    </p:spTree>
    <p:custDataLst>
      <p:tags r:id="rId1"/>
    </p:custDataLst>
    <p:extLst>
      <p:ext uri="{BB962C8B-B14F-4D97-AF65-F5344CB8AC3E}">
        <p14:creationId xmlns:p14="http://schemas.microsoft.com/office/powerpoint/2010/main" val="172223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6DB21-9B9B-0C43-9C88-1965997A5C6C}"/>
              </a:ext>
            </a:extLst>
          </p:cNvPr>
          <p:cNvSpPr>
            <a:spLocks noGrp="1"/>
          </p:cNvSpPr>
          <p:nvPr>
            <p:ph type="title"/>
          </p:nvPr>
        </p:nvSpPr>
        <p:spPr/>
        <p:txBody>
          <a:bodyPr>
            <a:normAutofit fontScale="90000"/>
          </a:bodyPr>
          <a:lstStyle/>
          <a:p>
            <a:r>
              <a:rPr lang="en-US" dirty="0"/>
              <a:t>Loop Unrolling in GenASM-DC</a:t>
            </a:r>
          </a:p>
        </p:txBody>
      </p:sp>
      <p:sp>
        <p:nvSpPr>
          <p:cNvPr id="4" name="Slide Number Placeholder 3">
            <a:extLst>
              <a:ext uri="{FF2B5EF4-FFF2-40B4-BE49-F238E27FC236}">
                <a16:creationId xmlns:a16="http://schemas.microsoft.com/office/drawing/2014/main" id="{948E7B0D-D464-1441-BA69-BD4A3DE6F7C1}"/>
              </a:ext>
            </a:extLst>
          </p:cNvPr>
          <p:cNvSpPr>
            <a:spLocks noGrp="1"/>
          </p:cNvSpPr>
          <p:nvPr>
            <p:ph type="sldNum" sz="quarter" idx="10"/>
          </p:nvPr>
        </p:nvSpPr>
        <p:spPr/>
        <p:txBody>
          <a:bodyPr/>
          <a:lstStyle/>
          <a:p>
            <a:fld id="{BE67019E-6B59-9444-A8F8-0CFAB6B6981D}" type="slidenum">
              <a:rPr lang="en-US" smtClean="0"/>
              <a:pPr/>
              <a:t>62</a:t>
            </a:fld>
            <a:endParaRPr lang="en-US" dirty="0"/>
          </a:p>
        </p:txBody>
      </p:sp>
      <p:pic>
        <p:nvPicPr>
          <p:cNvPr id="6" name="Picture 5">
            <a:extLst>
              <a:ext uri="{FF2B5EF4-FFF2-40B4-BE49-F238E27FC236}">
                <a16:creationId xmlns:a16="http://schemas.microsoft.com/office/drawing/2014/main" id="{BE946FE0-B0BF-A544-B31C-14A849B2E017}"/>
              </a:ext>
            </a:extLst>
          </p:cNvPr>
          <p:cNvPicPr>
            <a:picLocks noChangeAspect="1"/>
          </p:cNvPicPr>
          <p:nvPr/>
        </p:nvPicPr>
        <p:blipFill>
          <a:blip r:embed="rId2"/>
          <a:stretch>
            <a:fillRect/>
          </a:stretch>
        </p:blipFill>
        <p:spPr>
          <a:xfrm>
            <a:off x="999048" y="1512591"/>
            <a:ext cx="7145903" cy="4664893"/>
          </a:xfrm>
          <a:prstGeom prst="rect">
            <a:avLst/>
          </a:prstGeom>
        </p:spPr>
      </p:pic>
    </p:spTree>
    <p:extLst>
      <p:ext uri="{BB962C8B-B14F-4D97-AF65-F5344CB8AC3E}">
        <p14:creationId xmlns:p14="http://schemas.microsoft.com/office/powerpoint/2010/main" val="31803721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9E5A7-EB13-144C-8B9A-B29CA8EED37B}"/>
              </a:ext>
            </a:extLst>
          </p:cNvPr>
          <p:cNvSpPr>
            <a:spLocks noGrp="1"/>
          </p:cNvSpPr>
          <p:nvPr>
            <p:ph type="title"/>
          </p:nvPr>
        </p:nvSpPr>
        <p:spPr/>
        <p:txBody>
          <a:bodyPr>
            <a:normAutofit/>
          </a:bodyPr>
          <a:lstStyle/>
          <a:p>
            <a:r>
              <a:rPr lang="en-US" sz="4200" dirty="0"/>
              <a:t>Traceback Example with GenASM-TB</a:t>
            </a:r>
          </a:p>
        </p:txBody>
      </p:sp>
      <p:sp>
        <p:nvSpPr>
          <p:cNvPr id="4" name="Slide Number Placeholder 3">
            <a:extLst>
              <a:ext uri="{FF2B5EF4-FFF2-40B4-BE49-F238E27FC236}">
                <a16:creationId xmlns:a16="http://schemas.microsoft.com/office/drawing/2014/main" id="{14EB4772-CB2B-FB4F-8026-AF043B128C65}"/>
              </a:ext>
            </a:extLst>
          </p:cNvPr>
          <p:cNvSpPr>
            <a:spLocks noGrp="1"/>
          </p:cNvSpPr>
          <p:nvPr>
            <p:ph type="sldNum" sz="quarter" idx="10"/>
          </p:nvPr>
        </p:nvSpPr>
        <p:spPr/>
        <p:txBody>
          <a:bodyPr/>
          <a:lstStyle/>
          <a:p>
            <a:fld id="{BE67019E-6B59-9444-A8F8-0CFAB6B6981D}" type="slidenum">
              <a:rPr lang="en-US" smtClean="0"/>
              <a:pPr/>
              <a:t>63</a:t>
            </a:fld>
            <a:endParaRPr lang="en-US" dirty="0"/>
          </a:p>
        </p:txBody>
      </p:sp>
      <p:pic>
        <p:nvPicPr>
          <p:cNvPr id="6" name="Picture 5">
            <a:extLst>
              <a:ext uri="{FF2B5EF4-FFF2-40B4-BE49-F238E27FC236}">
                <a16:creationId xmlns:a16="http://schemas.microsoft.com/office/drawing/2014/main" id="{59B62FDC-9705-7F49-B781-528911BC7EC4}"/>
              </a:ext>
            </a:extLst>
          </p:cNvPr>
          <p:cNvPicPr>
            <a:picLocks noChangeAspect="1"/>
          </p:cNvPicPr>
          <p:nvPr/>
        </p:nvPicPr>
        <p:blipFill>
          <a:blip r:embed="rId2"/>
          <a:stretch>
            <a:fillRect/>
          </a:stretch>
        </p:blipFill>
        <p:spPr>
          <a:xfrm>
            <a:off x="946149" y="1321069"/>
            <a:ext cx="7251700" cy="4940300"/>
          </a:xfrm>
          <a:prstGeom prst="rect">
            <a:avLst/>
          </a:prstGeom>
        </p:spPr>
      </p:pic>
    </p:spTree>
    <p:extLst>
      <p:ext uri="{BB962C8B-B14F-4D97-AF65-F5344CB8AC3E}">
        <p14:creationId xmlns:p14="http://schemas.microsoft.com/office/powerpoint/2010/main" val="9034570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87">
            <a:extLst>
              <a:ext uri="{FF2B5EF4-FFF2-40B4-BE49-F238E27FC236}">
                <a16:creationId xmlns:a16="http://schemas.microsoft.com/office/drawing/2014/main" id="{48BEC95D-5242-1445-B6FF-1297E3AE86BB}"/>
              </a:ext>
            </a:extLst>
          </p:cNvPr>
          <p:cNvSpPr txBox="1"/>
          <p:nvPr/>
        </p:nvSpPr>
        <p:spPr>
          <a:xfrm>
            <a:off x="2260369" y="1190642"/>
            <a:ext cx="6583077" cy="3186151"/>
          </a:xfrm>
          <a:prstGeom prst="roundRect">
            <a:avLst>
              <a:gd name="adj" fmla="val 1745"/>
            </a:avLst>
          </a:prstGeom>
          <a:solidFill>
            <a:schemeClr val="accent6">
              <a:lumMod val="20000"/>
              <a:lumOff val="80000"/>
            </a:schemeClr>
          </a:solidFill>
          <a:ln w="28575">
            <a:solidFill>
              <a:schemeClr val="tx1"/>
            </a:solidFill>
          </a:ln>
        </p:spPr>
        <p:txBody>
          <a:bodyPr wrap="square" rtlCol="0" anchor="t" anchorCtr="0">
            <a:noAutofit/>
          </a:bodyPr>
          <a:lstStyle/>
          <a:p>
            <a:pPr algn="ctr"/>
            <a:endParaRPr lang="en-US" sz="1306" b="1" dirty="0">
              <a:latin typeface="Corbel" panose="020B0503020204020204" pitchFamily="34" charset="0"/>
            </a:endParaRPr>
          </a:p>
        </p:txBody>
      </p:sp>
      <p:sp>
        <p:nvSpPr>
          <p:cNvPr id="98" name="TextBox 97">
            <a:extLst>
              <a:ext uri="{FF2B5EF4-FFF2-40B4-BE49-F238E27FC236}">
                <a16:creationId xmlns:a16="http://schemas.microsoft.com/office/drawing/2014/main" id="{A3A01C92-18BE-DC41-AC75-77BB85F9BB4C}"/>
              </a:ext>
            </a:extLst>
          </p:cNvPr>
          <p:cNvSpPr txBox="1"/>
          <p:nvPr/>
        </p:nvSpPr>
        <p:spPr>
          <a:xfrm>
            <a:off x="4442891" y="1216785"/>
            <a:ext cx="1350282" cy="500419"/>
          </a:xfrm>
          <a:prstGeom prst="roundRect">
            <a:avLst>
              <a:gd name="adj" fmla="val 0"/>
            </a:avLst>
          </a:prstGeom>
          <a:noFill/>
        </p:spPr>
        <p:txBody>
          <a:bodyPr wrap="square" rtlCol="0" anchor="ctr" anchorCtr="0">
            <a:noAutofit/>
          </a:bodyPr>
          <a:lstStyle/>
          <a:p>
            <a:pPr algn="r" defTabSz="331836">
              <a:defRPr/>
            </a:pPr>
            <a:r>
              <a:rPr lang="en-US" sz="1700" b="1" kern="0" dirty="0">
                <a:solidFill>
                  <a:schemeClr val="tx1">
                    <a:lumMod val="50000"/>
                    <a:lumOff val="50000"/>
                  </a:schemeClr>
                </a:solidFill>
                <a:latin typeface="Corbel" panose="020B0503020204020204" pitchFamily="34" charset="0"/>
              </a:rPr>
              <a:t>GenASM-DC</a:t>
            </a:r>
            <a:endParaRPr lang="en-US" sz="1700" b="1" kern="0" baseline="-25000" dirty="0">
              <a:solidFill>
                <a:schemeClr val="tx1">
                  <a:lumMod val="50000"/>
                  <a:lumOff val="50000"/>
                </a:schemeClr>
              </a:solidFill>
              <a:latin typeface="Corbel" panose="020B0503020204020204" pitchFamily="34" charset="0"/>
            </a:endParaRPr>
          </a:p>
        </p:txBody>
      </p:sp>
      <p:sp>
        <p:nvSpPr>
          <p:cNvPr id="99" name="TextBox 98">
            <a:extLst>
              <a:ext uri="{FF2B5EF4-FFF2-40B4-BE49-F238E27FC236}">
                <a16:creationId xmlns:a16="http://schemas.microsoft.com/office/drawing/2014/main" id="{39218610-939D-B048-9A6D-92E206AF6746}"/>
              </a:ext>
            </a:extLst>
          </p:cNvPr>
          <p:cNvSpPr txBox="1"/>
          <p:nvPr/>
        </p:nvSpPr>
        <p:spPr>
          <a:xfrm>
            <a:off x="5894758" y="1216785"/>
            <a:ext cx="1331456" cy="500419"/>
          </a:xfrm>
          <a:prstGeom prst="roundRect">
            <a:avLst>
              <a:gd name="adj" fmla="val 0"/>
            </a:avLst>
          </a:prstGeom>
          <a:noFill/>
        </p:spPr>
        <p:txBody>
          <a:bodyPr wrap="square" rtlCol="0" anchor="ctr" anchorCtr="0">
            <a:noAutofit/>
          </a:bodyPr>
          <a:lstStyle/>
          <a:p>
            <a:pPr defTabSz="331836">
              <a:defRPr/>
            </a:pPr>
            <a:r>
              <a:rPr lang="en-US" sz="1700" b="1" kern="0" dirty="0">
                <a:solidFill>
                  <a:schemeClr val="tx1">
                    <a:lumMod val="50000"/>
                    <a:lumOff val="50000"/>
                  </a:schemeClr>
                </a:solidFill>
                <a:latin typeface="Corbel" panose="020B0503020204020204" pitchFamily="34" charset="0"/>
              </a:rPr>
              <a:t>GenASM-TB</a:t>
            </a:r>
            <a:endParaRPr lang="en-US" sz="1700" b="1" kern="0" baseline="-25000" dirty="0">
              <a:solidFill>
                <a:schemeClr val="tx1">
                  <a:lumMod val="50000"/>
                  <a:lumOff val="50000"/>
                </a:schemeClr>
              </a:solidFill>
              <a:latin typeface="Corbel" panose="020B0503020204020204" pitchFamily="34" charset="0"/>
            </a:endParaRPr>
          </a:p>
        </p:txBody>
      </p:sp>
      <p:pic>
        <p:nvPicPr>
          <p:cNvPr id="83" name="Picture 82">
            <a:extLst>
              <a:ext uri="{FF2B5EF4-FFF2-40B4-BE49-F238E27FC236}">
                <a16:creationId xmlns:a16="http://schemas.microsoft.com/office/drawing/2014/main" id="{9F2E1CB4-DB06-DD43-9598-B4C988968E06}"/>
              </a:ext>
            </a:extLst>
          </p:cNvPr>
          <p:cNvPicPr>
            <a:picLocks/>
          </p:cNvPicPr>
          <p:nvPr/>
        </p:nvPicPr>
        <p:blipFill rotWithShape="1">
          <a:blip r:embed="rId4"/>
          <a:srcRect l="54403"/>
          <a:stretch/>
        </p:blipFill>
        <p:spPr>
          <a:xfrm>
            <a:off x="5856978" y="1180225"/>
            <a:ext cx="3013177" cy="3195178"/>
          </a:xfrm>
          <a:prstGeom prst="rect">
            <a:avLst/>
          </a:prstGeom>
        </p:spPr>
      </p:pic>
      <p:pic>
        <p:nvPicPr>
          <p:cNvPr id="84" name="Picture 83">
            <a:extLst>
              <a:ext uri="{FF2B5EF4-FFF2-40B4-BE49-F238E27FC236}">
                <a16:creationId xmlns:a16="http://schemas.microsoft.com/office/drawing/2014/main" id="{3184E677-89EB-1F4D-9BB2-40F7EFBD3CA5}"/>
              </a:ext>
            </a:extLst>
          </p:cNvPr>
          <p:cNvPicPr>
            <a:picLocks noChangeAspect="1"/>
          </p:cNvPicPr>
          <p:nvPr/>
        </p:nvPicPr>
        <p:blipFill rotWithShape="1">
          <a:blip r:embed="rId5"/>
          <a:srcRect r="45949"/>
          <a:stretch/>
        </p:blipFill>
        <p:spPr>
          <a:xfrm>
            <a:off x="2242087" y="1180225"/>
            <a:ext cx="3571827" cy="3195178"/>
          </a:xfrm>
          <a:prstGeom prst="rect">
            <a:avLst/>
          </a:prstGeom>
        </p:spPr>
      </p:pic>
      <p:sp>
        <p:nvSpPr>
          <p:cNvPr id="2" name="Title 1">
            <a:extLst>
              <a:ext uri="{FF2B5EF4-FFF2-40B4-BE49-F238E27FC236}">
                <a16:creationId xmlns:a16="http://schemas.microsoft.com/office/drawing/2014/main" id="{1B69E1B1-900D-AE42-B885-FB604CB610B7}"/>
              </a:ext>
            </a:extLst>
          </p:cNvPr>
          <p:cNvSpPr>
            <a:spLocks noGrp="1"/>
          </p:cNvSpPr>
          <p:nvPr>
            <p:ph type="title"/>
          </p:nvPr>
        </p:nvSpPr>
        <p:spPr>
          <a:xfrm>
            <a:off x="366963" y="257434"/>
            <a:ext cx="8410073" cy="753467"/>
          </a:xfrm>
        </p:spPr>
        <p:txBody>
          <a:bodyPr>
            <a:normAutofit fontScale="90000"/>
          </a:bodyPr>
          <a:lstStyle/>
          <a:p>
            <a:r>
              <a:rPr lang="en-US" dirty="0"/>
              <a:t>GenASM Hardware Design</a:t>
            </a:r>
          </a:p>
        </p:txBody>
      </p:sp>
      <p:sp>
        <p:nvSpPr>
          <p:cNvPr id="3" name="Slide Number Placeholder 2">
            <a:extLst>
              <a:ext uri="{FF2B5EF4-FFF2-40B4-BE49-F238E27FC236}">
                <a16:creationId xmlns:a16="http://schemas.microsoft.com/office/drawing/2014/main" id="{95327947-F438-2147-A6C6-B1DE7A808D92}"/>
              </a:ext>
            </a:extLst>
          </p:cNvPr>
          <p:cNvSpPr>
            <a:spLocks noGrp="1"/>
          </p:cNvSpPr>
          <p:nvPr>
            <p:ph type="sldNum" sz="quarter" idx="10"/>
          </p:nvPr>
        </p:nvSpPr>
        <p:spPr/>
        <p:txBody>
          <a:bodyPr/>
          <a:lstStyle/>
          <a:p>
            <a:fld id="{BE67019E-6B59-9444-A8F8-0CFAB6B6981D}" type="slidenum">
              <a:rPr lang="en-US" smtClean="0"/>
              <a:pPr/>
              <a:t>64</a:t>
            </a:fld>
            <a:endParaRPr lang="en-US" dirty="0"/>
          </a:p>
        </p:txBody>
      </p:sp>
      <p:cxnSp>
        <p:nvCxnSpPr>
          <p:cNvPr id="64" name="Straight Connector 63">
            <a:extLst>
              <a:ext uri="{FF2B5EF4-FFF2-40B4-BE49-F238E27FC236}">
                <a16:creationId xmlns:a16="http://schemas.microsoft.com/office/drawing/2014/main" id="{B27D210F-4CD4-8E42-85CA-2070CB4D1BA6}"/>
              </a:ext>
            </a:extLst>
          </p:cNvPr>
          <p:cNvCxnSpPr>
            <a:cxnSpLocks/>
          </p:cNvCxnSpPr>
          <p:nvPr/>
        </p:nvCxnSpPr>
        <p:spPr>
          <a:xfrm>
            <a:off x="5842622" y="1195724"/>
            <a:ext cx="0" cy="31860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DE2C23F0-9BFA-3D46-AD7D-45A1E4299135}"/>
              </a:ext>
            </a:extLst>
          </p:cNvPr>
          <p:cNvSpPr txBox="1"/>
          <p:nvPr/>
        </p:nvSpPr>
        <p:spPr>
          <a:xfrm>
            <a:off x="5316303" y="2371501"/>
            <a:ext cx="1066000" cy="1608781"/>
          </a:xfrm>
          <a:prstGeom prst="roundRect">
            <a:avLst>
              <a:gd name="adj" fmla="val 5084"/>
            </a:avLst>
          </a:prstGeom>
          <a:solidFill>
            <a:schemeClr val="accent6">
              <a:lumMod val="20000"/>
              <a:lumOff val="80000"/>
            </a:schemeClr>
          </a:solidFill>
          <a:ln w="28575">
            <a:solidFill>
              <a:schemeClr val="tx1">
                <a:lumMod val="50000"/>
                <a:lumOff val="50000"/>
              </a:schemeClr>
            </a:solidFill>
          </a:ln>
        </p:spPr>
        <p:txBody>
          <a:bodyPr wrap="square" rtlCol="0" anchor="t" anchorCtr="0">
            <a:noAutofit/>
          </a:bodyPr>
          <a:lstStyle/>
          <a:p>
            <a:pPr algn="ctr"/>
            <a:endParaRPr lang="en-US" sz="1306" b="1" dirty="0">
              <a:latin typeface="Corbel" panose="020B0503020204020204" pitchFamily="34" charset="0"/>
            </a:endParaRPr>
          </a:p>
        </p:txBody>
      </p:sp>
      <p:sp>
        <p:nvSpPr>
          <p:cNvPr id="5" name="Rectangle 4">
            <a:extLst>
              <a:ext uri="{FF2B5EF4-FFF2-40B4-BE49-F238E27FC236}">
                <a16:creationId xmlns:a16="http://schemas.microsoft.com/office/drawing/2014/main" id="{8569F024-29B5-F240-A68A-1B18EF567080}"/>
              </a:ext>
            </a:extLst>
          </p:cNvPr>
          <p:cNvSpPr/>
          <p:nvPr/>
        </p:nvSpPr>
        <p:spPr>
          <a:xfrm>
            <a:off x="2133807" y="4391341"/>
            <a:ext cx="2309084" cy="1200329"/>
          </a:xfrm>
          <a:prstGeom prst="rect">
            <a:avLst/>
          </a:prstGeom>
        </p:spPr>
        <p:txBody>
          <a:bodyPr wrap="square">
            <a:spAutoFit/>
          </a:bodyPr>
          <a:lstStyle/>
          <a:p>
            <a:pPr algn="ctr"/>
            <a:r>
              <a:rPr lang="en-US" b="1" dirty="0">
                <a:solidFill>
                  <a:srgbClr val="00B050"/>
                </a:solidFill>
              </a:rPr>
              <a:t>GenASM-DC:</a:t>
            </a:r>
            <a:r>
              <a:rPr lang="en-US" dirty="0">
                <a:solidFill>
                  <a:srgbClr val="00B050"/>
                </a:solidFill>
              </a:rPr>
              <a:t> </a:t>
            </a:r>
          </a:p>
          <a:p>
            <a:pPr algn="ctr"/>
            <a:r>
              <a:rPr lang="en-US" dirty="0"/>
              <a:t>generates bitvectors </a:t>
            </a:r>
          </a:p>
          <a:p>
            <a:pPr algn="ctr"/>
            <a:r>
              <a:rPr lang="en-US" dirty="0"/>
              <a:t>and performs edit </a:t>
            </a:r>
          </a:p>
          <a:p>
            <a:pPr algn="ctr"/>
            <a:r>
              <a:rPr lang="en-US" b="1" dirty="0">
                <a:solidFill>
                  <a:srgbClr val="00B050"/>
                </a:solidFill>
              </a:rPr>
              <a:t>D</a:t>
            </a:r>
            <a:r>
              <a:rPr lang="en-US" dirty="0"/>
              <a:t>istance </a:t>
            </a:r>
            <a:r>
              <a:rPr lang="en-US" b="1" dirty="0">
                <a:solidFill>
                  <a:srgbClr val="00B050"/>
                </a:solidFill>
              </a:rPr>
              <a:t>C</a:t>
            </a:r>
            <a:r>
              <a:rPr lang="en-US" dirty="0"/>
              <a:t>alculation</a:t>
            </a:r>
          </a:p>
        </p:txBody>
      </p:sp>
      <p:sp>
        <p:nvSpPr>
          <p:cNvPr id="6" name="Rectangle 5">
            <a:extLst>
              <a:ext uri="{FF2B5EF4-FFF2-40B4-BE49-F238E27FC236}">
                <a16:creationId xmlns:a16="http://schemas.microsoft.com/office/drawing/2014/main" id="{89437F79-F9D7-384C-8586-8F9603BA6CD5}"/>
              </a:ext>
            </a:extLst>
          </p:cNvPr>
          <p:cNvSpPr/>
          <p:nvPr/>
        </p:nvSpPr>
        <p:spPr>
          <a:xfrm>
            <a:off x="6123848" y="4391341"/>
            <a:ext cx="2847852" cy="1200329"/>
          </a:xfrm>
          <a:prstGeom prst="rect">
            <a:avLst/>
          </a:prstGeom>
        </p:spPr>
        <p:txBody>
          <a:bodyPr wrap="square">
            <a:spAutoFit/>
          </a:bodyPr>
          <a:lstStyle/>
          <a:p>
            <a:pPr marL="538163" algn="ctr">
              <a:lnSpc>
                <a:spcPct val="100000"/>
              </a:lnSpc>
              <a:spcBef>
                <a:spcPts val="0"/>
              </a:spcBef>
              <a:spcAft>
                <a:spcPts val="0"/>
              </a:spcAft>
            </a:pPr>
            <a:r>
              <a:rPr lang="en-US" b="1" dirty="0">
                <a:solidFill>
                  <a:srgbClr val="7A20C9"/>
                </a:solidFill>
              </a:rPr>
              <a:t>GenASM-TB:</a:t>
            </a:r>
            <a:r>
              <a:rPr lang="en-US" dirty="0">
                <a:solidFill>
                  <a:srgbClr val="7A20C9"/>
                </a:solidFill>
              </a:rPr>
              <a:t> </a:t>
            </a:r>
            <a:r>
              <a:rPr lang="en-US" dirty="0"/>
              <a:t>performs </a:t>
            </a:r>
            <a:r>
              <a:rPr lang="en-US" b="1" dirty="0" err="1">
                <a:solidFill>
                  <a:srgbClr val="7A20C9"/>
                </a:solidFill>
              </a:rPr>
              <a:t>T</a:t>
            </a:r>
            <a:r>
              <a:rPr lang="en-US" dirty="0" err="1"/>
              <a:t>race</a:t>
            </a:r>
            <a:r>
              <a:rPr lang="en-US" b="1" dirty="0" err="1">
                <a:solidFill>
                  <a:srgbClr val="7A20C9"/>
                </a:solidFill>
              </a:rPr>
              <a:t>B</a:t>
            </a:r>
            <a:r>
              <a:rPr lang="en-US" dirty="0" err="1"/>
              <a:t>ack</a:t>
            </a:r>
            <a:r>
              <a:rPr lang="en-US" dirty="0"/>
              <a:t> and assembles the optimal alignment </a:t>
            </a:r>
          </a:p>
        </p:txBody>
      </p:sp>
      <p:sp>
        <p:nvSpPr>
          <p:cNvPr id="47" name="TextBox 46">
            <a:extLst>
              <a:ext uri="{FF2B5EF4-FFF2-40B4-BE49-F238E27FC236}">
                <a16:creationId xmlns:a16="http://schemas.microsoft.com/office/drawing/2014/main" id="{E4D4197C-BD3C-D540-A871-01293B70AAFA}"/>
              </a:ext>
            </a:extLst>
          </p:cNvPr>
          <p:cNvSpPr txBox="1"/>
          <p:nvPr/>
        </p:nvSpPr>
        <p:spPr>
          <a:xfrm>
            <a:off x="306826" y="2907140"/>
            <a:ext cx="1045030" cy="1436916"/>
          </a:xfrm>
          <a:prstGeom prst="roundRect">
            <a:avLst>
              <a:gd name="adj" fmla="val 5645"/>
            </a:avLst>
          </a:prstGeom>
          <a:solidFill>
            <a:srgbClr val="FBE5D6"/>
          </a:solidFill>
          <a:ln w="28575">
            <a:solidFill>
              <a:schemeClr val="tx1"/>
            </a:solidFill>
          </a:ln>
        </p:spPr>
        <p:txBody>
          <a:bodyPr wrap="square" rtlCol="0" anchor="ctr" anchorCtr="0">
            <a:noAutofit/>
          </a:bodyPr>
          <a:lstStyle/>
          <a:p>
            <a:pPr algn="ctr"/>
            <a:r>
              <a:rPr lang="en-US" sz="1700" b="1" dirty="0">
                <a:solidFill>
                  <a:schemeClr val="tx2">
                    <a:lumMod val="50000"/>
                  </a:schemeClr>
                </a:solidFill>
                <a:latin typeface="Corbel" panose="020B0503020204020204" pitchFamily="34" charset="0"/>
              </a:rPr>
              <a:t>Host CPU</a:t>
            </a:r>
          </a:p>
        </p:txBody>
      </p:sp>
      <p:sp>
        <p:nvSpPr>
          <p:cNvPr id="95" name="TextBox 94">
            <a:extLst>
              <a:ext uri="{FF2B5EF4-FFF2-40B4-BE49-F238E27FC236}">
                <a16:creationId xmlns:a16="http://schemas.microsoft.com/office/drawing/2014/main" id="{8EBACF83-976B-674A-866A-9D6AE55F8723}"/>
              </a:ext>
            </a:extLst>
          </p:cNvPr>
          <p:cNvSpPr txBox="1"/>
          <p:nvPr/>
        </p:nvSpPr>
        <p:spPr>
          <a:xfrm>
            <a:off x="5389227" y="2448668"/>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500" b="1">
                <a:latin typeface="Corbel" panose="020B0503020204020204" pitchFamily="34" charset="0"/>
              </a:defRPr>
            </a:lvl1pPr>
          </a:lstStyle>
          <a:p>
            <a:r>
              <a:rPr lang="en-US" sz="1200" dirty="0">
                <a:solidFill>
                  <a:schemeClr val="tx1">
                    <a:lumMod val="50000"/>
                    <a:lumOff val="50000"/>
                  </a:schemeClr>
                </a:solidFill>
              </a:rPr>
              <a:t>TB-SRAM</a:t>
            </a:r>
            <a:r>
              <a:rPr lang="en-US" sz="1200" baseline="-25000" dirty="0">
                <a:solidFill>
                  <a:schemeClr val="tx1">
                    <a:lumMod val="50000"/>
                    <a:lumOff val="50000"/>
                  </a:schemeClr>
                </a:solidFill>
                <a:latin typeface="Calibri" panose="020F0502020204030204" pitchFamily="34" charset="0"/>
                <a:cs typeface="Calibri" panose="020F0502020204030204" pitchFamily="34" charset="0"/>
              </a:rPr>
              <a:t>1</a:t>
            </a:r>
          </a:p>
        </p:txBody>
      </p:sp>
      <p:sp>
        <p:nvSpPr>
          <p:cNvPr id="96" name="TextBox 95">
            <a:extLst>
              <a:ext uri="{FF2B5EF4-FFF2-40B4-BE49-F238E27FC236}">
                <a16:creationId xmlns:a16="http://schemas.microsoft.com/office/drawing/2014/main" id="{0EF49DC6-094C-814D-8FDE-3A004C471D52}"/>
              </a:ext>
            </a:extLst>
          </p:cNvPr>
          <p:cNvSpPr txBox="1"/>
          <p:nvPr/>
        </p:nvSpPr>
        <p:spPr>
          <a:xfrm>
            <a:off x="5389227" y="2856057"/>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200" b="1">
                <a:latin typeface="Corbel" panose="020B0503020204020204" pitchFamily="34" charset="0"/>
              </a:defRPr>
            </a:lvl1pPr>
          </a:lstStyle>
          <a:p>
            <a:r>
              <a:rPr lang="en-US" dirty="0">
                <a:solidFill>
                  <a:schemeClr val="tx1">
                    <a:lumMod val="50000"/>
                    <a:lumOff val="50000"/>
                  </a:schemeClr>
                </a:solidFill>
              </a:rPr>
              <a:t>TB-SRAM</a:t>
            </a:r>
            <a:r>
              <a:rPr lang="en-US" baseline="-25000" dirty="0">
                <a:solidFill>
                  <a:schemeClr val="tx1">
                    <a:lumMod val="50000"/>
                    <a:lumOff val="50000"/>
                  </a:schemeClr>
                </a:solidFill>
                <a:latin typeface="Calibri" panose="020F0502020204030204" pitchFamily="34" charset="0"/>
                <a:cs typeface="Calibri" panose="020F0502020204030204" pitchFamily="34" charset="0"/>
              </a:rPr>
              <a:t>2</a:t>
            </a:r>
          </a:p>
        </p:txBody>
      </p:sp>
      <p:sp>
        <p:nvSpPr>
          <p:cNvPr id="97" name="TextBox 96">
            <a:extLst>
              <a:ext uri="{FF2B5EF4-FFF2-40B4-BE49-F238E27FC236}">
                <a16:creationId xmlns:a16="http://schemas.microsoft.com/office/drawing/2014/main" id="{EC1FB049-4E97-D84B-A90E-4FF82A5F1A0F}"/>
              </a:ext>
            </a:extLst>
          </p:cNvPr>
          <p:cNvSpPr txBox="1"/>
          <p:nvPr/>
        </p:nvSpPr>
        <p:spPr>
          <a:xfrm>
            <a:off x="5392556" y="3528074"/>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200" b="1">
                <a:latin typeface="Corbel" panose="020B0503020204020204" pitchFamily="34" charset="0"/>
              </a:defRPr>
            </a:lvl1pPr>
          </a:lstStyle>
          <a:p>
            <a:r>
              <a:rPr lang="en-US" dirty="0">
                <a:solidFill>
                  <a:schemeClr val="tx1">
                    <a:lumMod val="50000"/>
                    <a:lumOff val="50000"/>
                  </a:schemeClr>
                </a:solidFill>
              </a:rPr>
              <a:t>TB-</a:t>
            </a:r>
            <a:r>
              <a:rPr lang="en-US" dirty="0" err="1">
                <a:solidFill>
                  <a:schemeClr val="tx1">
                    <a:lumMod val="50000"/>
                    <a:lumOff val="50000"/>
                  </a:schemeClr>
                </a:solidFill>
              </a:rPr>
              <a:t>SRAM</a:t>
            </a:r>
            <a:r>
              <a:rPr lang="en-US" baseline="-25000" dirty="0" err="1">
                <a:solidFill>
                  <a:schemeClr val="tx1">
                    <a:lumMod val="50000"/>
                    <a:lumOff val="50000"/>
                  </a:schemeClr>
                </a:solidFill>
                <a:latin typeface="Calibri" panose="020F0502020204030204" pitchFamily="34" charset="0"/>
                <a:cs typeface="Calibri" panose="020F0502020204030204" pitchFamily="34" charset="0"/>
              </a:rPr>
              <a:t>n</a:t>
            </a:r>
            <a:endParaRPr lang="en-US" baseline="-250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90" name="TextBox 89">
            <a:extLst>
              <a:ext uri="{FF2B5EF4-FFF2-40B4-BE49-F238E27FC236}">
                <a16:creationId xmlns:a16="http://schemas.microsoft.com/office/drawing/2014/main" id="{6C6B4FEB-5584-0747-93F1-DAD48F9011B1}"/>
              </a:ext>
            </a:extLst>
          </p:cNvPr>
          <p:cNvSpPr txBox="1"/>
          <p:nvPr/>
        </p:nvSpPr>
        <p:spPr>
          <a:xfrm>
            <a:off x="7321660" y="2625134"/>
            <a:ext cx="1438155" cy="1049078"/>
          </a:xfrm>
          <a:prstGeom prst="roundRect">
            <a:avLst>
              <a:gd name="adj" fmla="val 5214"/>
            </a:avLst>
          </a:prstGeom>
          <a:solidFill>
            <a:schemeClr val="accent6">
              <a:lumMod val="20000"/>
              <a:lumOff val="80000"/>
              <a:alpha val="34000"/>
            </a:schemeClr>
          </a:solidFill>
          <a:ln w="28575">
            <a:solidFill>
              <a:schemeClr val="tx1">
                <a:lumMod val="50000"/>
                <a:lumOff val="50000"/>
              </a:schemeClr>
            </a:solidFill>
          </a:ln>
        </p:spPr>
        <p:txBody>
          <a:bodyPr wrap="square" rtlCol="0" anchor="ctr" anchorCtr="0">
            <a:noAutofit/>
          </a:bodyPr>
          <a:lstStyle>
            <a:defPPr>
              <a:defRPr lang="en-US"/>
            </a:defPPr>
            <a:lvl1pPr algn="ctr">
              <a:defRPr sz="4000" b="1"/>
            </a:lvl1pPr>
          </a:lstStyle>
          <a:p>
            <a:r>
              <a:rPr lang="en-US" sz="1700" dirty="0">
                <a:solidFill>
                  <a:schemeClr val="tx1">
                    <a:lumMod val="50000"/>
                    <a:lumOff val="50000"/>
                  </a:schemeClr>
                </a:solidFill>
                <a:latin typeface="Corbel" panose="020B0503020204020204" pitchFamily="34" charset="0"/>
              </a:rPr>
              <a:t>GenASM-TB</a:t>
            </a:r>
          </a:p>
          <a:p>
            <a:r>
              <a:rPr lang="en-US" sz="1700" dirty="0">
                <a:solidFill>
                  <a:schemeClr val="tx1">
                    <a:lumMod val="50000"/>
                    <a:lumOff val="50000"/>
                  </a:schemeClr>
                </a:solidFill>
                <a:latin typeface="Corbel" panose="020B0503020204020204" pitchFamily="34" charset="0"/>
              </a:rPr>
              <a:t>Accelerator</a:t>
            </a:r>
          </a:p>
        </p:txBody>
      </p:sp>
      <p:sp>
        <p:nvSpPr>
          <p:cNvPr id="89" name="TextBox 88">
            <a:extLst>
              <a:ext uri="{FF2B5EF4-FFF2-40B4-BE49-F238E27FC236}">
                <a16:creationId xmlns:a16="http://schemas.microsoft.com/office/drawing/2014/main" id="{07E0B3D6-29D3-7C4D-96F2-54D4478201D4}"/>
              </a:ext>
            </a:extLst>
          </p:cNvPr>
          <p:cNvSpPr txBox="1">
            <a:spLocks/>
          </p:cNvSpPr>
          <p:nvPr/>
        </p:nvSpPr>
        <p:spPr>
          <a:xfrm>
            <a:off x="2365690" y="1268457"/>
            <a:ext cx="1938243" cy="3025957"/>
          </a:xfrm>
          <a:prstGeom prst="roundRect">
            <a:avLst>
              <a:gd name="adj" fmla="val 148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p>
            <a:pPr algn="ctr">
              <a:spcBef>
                <a:spcPts val="218"/>
              </a:spcBef>
            </a:pPr>
            <a:endParaRPr lang="en-US" sz="1306" b="1" dirty="0">
              <a:solidFill>
                <a:schemeClr val="tx1">
                  <a:lumMod val="50000"/>
                  <a:lumOff val="50000"/>
                </a:schemeClr>
              </a:solidFill>
              <a:latin typeface="Corbel" panose="020B0503020204020204" pitchFamily="34" charset="0"/>
            </a:endParaRPr>
          </a:p>
          <a:p>
            <a:pPr algn="ctr">
              <a:spcBef>
                <a:spcPts val="218"/>
              </a:spcBef>
            </a:pPr>
            <a:endParaRPr lang="en-US" sz="1306" b="1" dirty="0">
              <a:solidFill>
                <a:schemeClr val="tx1">
                  <a:lumMod val="50000"/>
                  <a:lumOff val="50000"/>
                </a:schemeClr>
              </a:solidFill>
              <a:latin typeface="Corbel" panose="020B0503020204020204" pitchFamily="34" charset="0"/>
            </a:endParaRPr>
          </a:p>
          <a:p>
            <a:pPr algn="ctr">
              <a:spcBef>
                <a:spcPts val="218"/>
              </a:spcBef>
            </a:pPr>
            <a:endParaRPr lang="en-US" sz="800" b="1" dirty="0">
              <a:solidFill>
                <a:schemeClr val="tx1">
                  <a:lumMod val="50000"/>
                  <a:lumOff val="50000"/>
                </a:schemeClr>
              </a:solidFill>
              <a:latin typeface="Corbel" panose="020B0503020204020204" pitchFamily="34" charset="0"/>
            </a:endParaRPr>
          </a:p>
          <a:p>
            <a:pPr algn="ctr">
              <a:spcBef>
                <a:spcPts val="218"/>
              </a:spcBef>
            </a:pPr>
            <a:r>
              <a:rPr lang="en-US" sz="1700" b="1" dirty="0">
                <a:solidFill>
                  <a:schemeClr val="tx1">
                    <a:lumMod val="50000"/>
                    <a:lumOff val="50000"/>
                  </a:schemeClr>
                </a:solidFill>
                <a:latin typeface="Corbel" panose="020B0503020204020204" pitchFamily="34" charset="0"/>
              </a:rPr>
              <a:t>GenASM-DC</a:t>
            </a:r>
          </a:p>
          <a:p>
            <a:pPr algn="ctr"/>
            <a:r>
              <a:rPr lang="en-US" sz="1700" b="1" dirty="0">
                <a:solidFill>
                  <a:schemeClr val="tx1">
                    <a:lumMod val="50000"/>
                    <a:lumOff val="50000"/>
                  </a:schemeClr>
                </a:solidFill>
                <a:latin typeface="Corbel" panose="020B0503020204020204" pitchFamily="34" charset="0"/>
              </a:rPr>
              <a:t>Accelerator</a:t>
            </a:r>
          </a:p>
        </p:txBody>
      </p:sp>
      <p:sp>
        <p:nvSpPr>
          <p:cNvPr id="48" name="TextBox 47">
            <a:extLst>
              <a:ext uri="{FF2B5EF4-FFF2-40B4-BE49-F238E27FC236}">
                <a16:creationId xmlns:a16="http://schemas.microsoft.com/office/drawing/2014/main" id="{F82AFE28-A730-F54B-BDB9-2903F5C46379}"/>
              </a:ext>
            </a:extLst>
          </p:cNvPr>
          <p:cNvSpPr txBox="1"/>
          <p:nvPr/>
        </p:nvSpPr>
        <p:spPr>
          <a:xfrm>
            <a:off x="7322449" y="2625134"/>
            <a:ext cx="1438155" cy="1049078"/>
          </a:xfrm>
          <a:prstGeom prst="roundRect">
            <a:avLst>
              <a:gd name="adj" fmla="val 5214"/>
            </a:avLst>
          </a:prstGeom>
          <a:solidFill>
            <a:srgbClr val="5D2784">
              <a:alpha val="34000"/>
            </a:srgbClr>
          </a:solidFill>
          <a:ln w="28575">
            <a:solidFill>
              <a:schemeClr val="tx1"/>
            </a:solidFill>
          </a:ln>
        </p:spPr>
        <p:txBody>
          <a:bodyPr wrap="square" rtlCol="0" anchor="ctr" anchorCtr="0">
            <a:noAutofit/>
          </a:bodyPr>
          <a:lstStyle>
            <a:defPPr>
              <a:defRPr lang="en-US"/>
            </a:defPPr>
            <a:lvl1pPr algn="ctr">
              <a:defRPr sz="4000" b="1"/>
            </a:lvl1pPr>
          </a:lstStyle>
          <a:p>
            <a:r>
              <a:rPr lang="en-US" sz="1700" dirty="0">
                <a:solidFill>
                  <a:srgbClr val="5D2784"/>
                </a:solidFill>
                <a:latin typeface="Corbel" panose="020B0503020204020204" pitchFamily="34" charset="0"/>
              </a:rPr>
              <a:t>GenASM-TB</a:t>
            </a:r>
          </a:p>
          <a:p>
            <a:r>
              <a:rPr lang="en-US" sz="1700" dirty="0">
                <a:solidFill>
                  <a:srgbClr val="5D2784"/>
                </a:solidFill>
                <a:latin typeface="Corbel" panose="020B0503020204020204" pitchFamily="34" charset="0"/>
              </a:rPr>
              <a:t>Accelerator</a:t>
            </a:r>
          </a:p>
        </p:txBody>
      </p:sp>
      <p:sp>
        <p:nvSpPr>
          <p:cNvPr id="49" name="TextBox 48">
            <a:extLst>
              <a:ext uri="{FF2B5EF4-FFF2-40B4-BE49-F238E27FC236}">
                <a16:creationId xmlns:a16="http://schemas.microsoft.com/office/drawing/2014/main" id="{06E67603-A052-9F46-A113-7D67CE7803AA}"/>
              </a:ext>
            </a:extLst>
          </p:cNvPr>
          <p:cNvSpPr txBox="1">
            <a:spLocks/>
          </p:cNvSpPr>
          <p:nvPr/>
        </p:nvSpPr>
        <p:spPr>
          <a:xfrm>
            <a:off x="2365691" y="1272397"/>
            <a:ext cx="1938243" cy="3032434"/>
          </a:xfrm>
          <a:prstGeom prst="roundRect">
            <a:avLst>
              <a:gd name="adj" fmla="val 1481"/>
            </a:avLst>
          </a:prstGeom>
          <a:solidFill>
            <a:srgbClr val="A9D18E"/>
          </a:solidFill>
          <a:ln w="28575">
            <a:solidFill>
              <a:schemeClr val="tx1"/>
            </a:solidFill>
          </a:ln>
        </p:spPr>
        <p:txBody>
          <a:bodyPr wrap="square" rtlCol="0" anchor="ctr" anchorCtr="0">
            <a:noAutofit/>
          </a:bodyPr>
          <a:lstStyle/>
          <a:p>
            <a:pPr algn="ctr">
              <a:spcBef>
                <a:spcPts val="218"/>
              </a:spcBef>
            </a:pPr>
            <a:endParaRPr lang="en-US" sz="1306" b="1" dirty="0">
              <a:solidFill>
                <a:srgbClr val="324D1F"/>
              </a:solidFill>
              <a:latin typeface="Corbel" panose="020B0503020204020204" pitchFamily="34" charset="0"/>
            </a:endParaRPr>
          </a:p>
          <a:p>
            <a:pPr algn="ctr">
              <a:spcBef>
                <a:spcPts val="218"/>
              </a:spcBef>
            </a:pPr>
            <a:endParaRPr lang="en-US" sz="1306" b="1" dirty="0">
              <a:solidFill>
                <a:srgbClr val="324D1F"/>
              </a:solidFill>
              <a:latin typeface="Corbel" panose="020B0503020204020204" pitchFamily="34" charset="0"/>
            </a:endParaRPr>
          </a:p>
          <a:p>
            <a:pPr algn="ctr">
              <a:spcBef>
                <a:spcPts val="218"/>
              </a:spcBef>
            </a:pPr>
            <a:endParaRPr lang="en-US" sz="800" b="1" dirty="0">
              <a:solidFill>
                <a:srgbClr val="324D1F"/>
              </a:solidFill>
              <a:latin typeface="Corbel" panose="020B0503020204020204" pitchFamily="34" charset="0"/>
            </a:endParaRPr>
          </a:p>
          <a:p>
            <a:pPr algn="ctr">
              <a:spcBef>
                <a:spcPts val="218"/>
              </a:spcBef>
            </a:pPr>
            <a:r>
              <a:rPr lang="en-US" sz="1700" b="1" dirty="0">
                <a:solidFill>
                  <a:srgbClr val="324D1F"/>
                </a:solidFill>
                <a:latin typeface="Corbel" panose="020B0503020204020204" pitchFamily="34" charset="0"/>
              </a:rPr>
              <a:t>GenASM-DC</a:t>
            </a:r>
          </a:p>
          <a:p>
            <a:pPr algn="ctr"/>
            <a:r>
              <a:rPr lang="en-US" sz="1700" b="1" dirty="0">
                <a:solidFill>
                  <a:srgbClr val="324D1F"/>
                </a:solidFill>
                <a:latin typeface="Corbel" panose="020B0503020204020204" pitchFamily="34" charset="0"/>
              </a:rPr>
              <a:t>Accelerator</a:t>
            </a:r>
          </a:p>
        </p:txBody>
      </p:sp>
      <p:sp>
        <p:nvSpPr>
          <p:cNvPr id="51" name="TextBox 50">
            <a:extLst>
              <a:ext uri="{FF2B5EF4-FFF2-40B4-BE49-F238E27FC236}">
                <a16:creationId xmlns:a16="http://schemas.microsoft.com/office/drawing/2014/main" id="{8B0C5D13-221E-FA4B-AC59-0C9DA7A468A8}"/>
              </a:ext>
            </a:extLst>
          </p:cNvPr>
          <p:cNvSpPr txBox="1"/>
          <p:nvPr/>
        </p:nvSpPr>
        <p:spPr>
          <a:xfrm>
            <a:off x="315121" y="1192550"/>
            <a:ext cx="1045030" cy="1436916"/>
          </a:xfrm>
          <a:prstGeom prst="roundRect">
            <a:avLst>
              <a:gd name="adj" fmla="val 6412"/>
            </a:avLst>
          </a:prstGeom>
          <a:solidFill>
            <a:srgbClr val="9DC3E6"/>
          </a:solidFill>
          <a:ln w="28575">
            <a:solidFill>
              <a:schemeClr val="tx1"/>
            </a:solidFill>
          </a:ln>
        </p:spPr>
        <p:txBody>
          <a:bodyPr wrap="square" rtlCol="0" anchor="ctr" anchorCtr="0">
            <a:noAutofit/>
          </a:bodyPr>
          <a:lstStyle/>
          <a:p>
            <a:pPr algn="ctr"/>
            <a:r>
              <a:rPr lang="en-US" sz="1700" b="1" dirty="0">
                <a:latin typeface="Corbel" panose="020B0503020204020204" pitchFamily="34" charset="0"/>
              </a:rPr>
              <a:t>Main Memory</a:t>
            </a:r>
          </a:p>
        </p:txBody>
      </p:sp>
      <p:cxnSp>
        <p:nvCxnSpPr>
          <p:cNvPr id="52" name="Straight Arrow Connector 51">
            <a:extLst>
              <a:ext uri="{FF2B5EF4-FFF2-40B4-BE49-F238E27FC236}">
                <a16:creationId xmlns:a16="http://schemas.microsoft.com/office/drawing/2014/main" id="{6EF9E3F9-83F0-BD4C-B62A-C7193DF60C22}"/>
              </a:ext>
            </a:extLst>
          </p:cNvPr>
          <p:cNvCxnSpPr>
            <a:cxnSpLocks/>
          </p:cNvCxnSpPr>
          <p:nvPr/>
        </p:nvCxnSpPr>
        <p:spPr>
          <a:xfrm>
            <a:off x="1367544" y="3625598"/>
            <a:ext cx="87387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DCD97E67-96E5-5C47-961F-EC29E543ECC2}"/>
              </a:ext>
            </a:extLst>
          </p:cNvPr>
          <p:cNvSpPr txBox="1"/>
          <p:nvPr/>
        </p:nvSpPr>
        <p:spPr>
          <a:xfrm>
            <a:off x="2452539" y="1404140"/>
            <a:ext cx="1709666" cy="657002"/>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700" b="1">
                <a:latin typeface="Corbel" panose="020B0503020204020204" pitchFamily="34" charset="0"/>
              </a:defRPr>
            </a:lvl1pPr>
          </a:lstStyle>
          <a:p>
            <a:r>
              <a:rPr lang="en-US" sz="1500" dirty="0">
                <a:solidFill>
                  <a:schemeClr val="tx1">
                    <a:lumMod val="50000"/>
                    <a:lumOff val="50000"/>
                  </a:schemeClr>
                </a:solidFill>
              </a:rPr>
              <a:t>DC-SRAM</a:t>
            </a:r>
          </a:p>
        </p:txBody>
      </p:sp>
      <p:cxnSp>
        <p:nvCxnSpPr>
          <p:cNvPr id="54" name="Straight Arrow Connector 53">
            <a:extLst>
              <a:ext uri="{FF2B5EF4-FFF2-40B4-BE49-F238E27FC236}">
                <a16:creationId xmlns:a16="http://schemas.microsoft.com/office/drawing/2014/main" id="{E267709E-DB69-4A4B-8ABC-E8AB4447C52E}"/>
              </a:ext>
            </a:extLst>
          </p:cNvPr>
          <p:cNvCxnSpPr>
            <a:cxnSpLocks/>
          </p:cNvCxnSpPr>
          <p:nvPr/>
        </p:nvCxnSpPr>
        <p:spPr>
          <a:xfrm flipV="1">
            <a:off x="4327218" y="3097751"/>
            <a:ext cx="96580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2E425066-E6B0-A846-B017-B7DB488B8F0E}"/>
              </a:ext>
            </a:extLst>
          </p:cNvPr>
          <p:cNvSpPr txBox="1"/>
          <p:nvPr/>
        </p:nvSpPr>
        <p:spPr>
          <a:xfrm>
            <a:off x="2456337" y="1408080"/>
            <a:ext cx="1709666" cy="657002"/>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700" b="1">
                <a:latin typeface="Corbel" panose="020B0503020204020204" pitchFamily="34" charset="0"/>
              </a:defRPr>
            </a:lvl1pPr>
          </a:lstStyle>
          <a:p>
            <a:r>
              <a:rPr lang="en-US" sz="1500" dirty="0"/>
              <a:t>DC-SRAM</a:t>
            </a:r>
          </a:p>
        </p:txBody>
      </p:sp>
      <p:cxnSp>
        <p:nvCxnSpPr>
          <p:cNvPr id="59" name="Straight Arrow Connector 58">
            <a:extLst>
              <a:ext uri="{FF2B5EF4-FFF2-40B4-BE49-F238E27FC236}">
                <a16:creationId xmlns:a16="http://schemas.microsoft.com/office/drawing/2014/main" id="{83E5CFBE-2E5A-7249-B643-97F99991CF2C}"/>
              </a:ext>
            </a:extLst>
          </p:cNvPr>
          <p:cNvCxnSpPr>
            <a:cxnSpLocks/>
          </p:cNvCxnSpPr>
          <p:nvPr/>
        </p:nvCxnSpPr>
        <p:spPr>
          <a:xfrm flipV="1">
            <a:off x="6413678" y="3085322"/>
            <a:ext cx="90295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604AF4D6-2AF0-0544-B486-565A91BDA3BB}"/>
              </a:ext>
            </a:extLst>
          </p:cNvPr>
          <p:cNvSpPr txBox="1"/>
          <p:nvPr/>
        </p:nvSpPr>
        <p:spPr>
          <a:xfrm>
            <a:off x="4442891" y="1216785"/>
            <a:ext cx="1350282" cy="500419"/>
          </a:xfrm>
          <a:prstGeom prst="roundRect">
            <a:avLst>
              <a:gd name="adj" fmla="val 0"/>
            </a:avLst>
          </a:prstGeom>
          <a:noFill/>
        </p:spPr>
        <p:txBody>
          <a:bodyPr wrap="square" rtlCol="0" anchor="ctr" anchorCtr="0">
            <a:noAutofit/>
          </a:bodyPr>
          <a:lstStyle/>
          <a:p>
            <a:pPr algn="r" defTabSz="331836">
              <a:defRPr/>
            </a:pPr>
            <a:r>
              <a:rPr lang="en-US" sz="1700" b="1" kern="0" dirty="0">
                <a:solidFill>
                  <a:srgbClr val="324D1F"/>
                </a:solidFill>
                <a:latin typeface="Corbel" panose="020B0503020204020204" pitchFamily="34" charset="0"/>
              </a:rPr>
              <a:t>GenASM-DC</a:t>
            </a:r>
            <a:endParaRPr lang="en-US" sz="1700" b="1" kern="0" baseline="-25000" dirty="0">
              <a:solidFill>
                <a:srgbClr val="324D1F"/>
              </a:solidFill>
              <a:latin typeface="Corbel" panose="020B0503020204020204" pitchFamily="34" charset="0"/>
            </a:endParaRPr>
          </a:p>
        </p:txBody>
      </p:sp>
      <p:sp>
        <p:nvSpPr>
          <p:cNvPr id="66" name="TextBox 65">
            <a:extLst>
              <a:ext uri="{FF2B5EF4-FFF2-40B4-BE49-F238E27FC236}">
                <a16:creationId xmlns:a16="http://schemas.microsoft.com/office/drawing/2014/main" id="{D6FCD6C1-7C56-7E47-9E5B-55C628394A5E}"/>
              </a:ext>
            </a:extLst>
          </p:cNvPr>
          <p:cNvSpPr txBox="1"/>
          <p:nvPr/>
        </p:nvSpPr>
        <p:spPr>
          <a:xfrm>
            <a:off x="5894758" y="1216785"/>
            <a:ext cx="1331456" cy="500419"/>
          </a:xfrm>
          <a:prstGeom prst="roundRect">
            <a:avLst>
              <a:gd name="adj" fmla="val 0"/>
            </a:avLst>
          </a:prstGeom>
          <a:noFill/>
        </p:spPr>
        <p:txBody>
          <a:bodyPr wrap="square" rtlCol="0" anchor="ctr" anchorCtr="0">
            <a:noAutofit/>
          </a:bodyPr>
          <a:lstStyle/>
          <a:p>
            <a:pPr defTabSz="331836">
              <a:defRPr/>
            </a:pPr>
            <a:r>
              <a:rPr lang="en-US" sz="1700" b="1" kern="0" dirty="0">
                <a:solidFill>
                  <a:srgbClr val="5D2784"/>
                </a:solidFill>
                <a:latin typeface="Corbel" panose="020B0503020204020204" pitchFamily="34" charset="0"/>
              </a:rPr>
              <a:t>GenASM-TB</a:t>
            </a:r>
            <a:endParaRPr lang="en-US" sz="1700" b="1" kern="0" baseline="-25000" dirty="0">
              <a:solidFill>
                <a:srgbClr val="5D2784"/>
              </a:solidFill>
              <a:latin typeface="Corbel" panose="020B0503020204020204" pitchFamily="34" charset="0"/>
            </a:endParaRPr>
          </a:p>
        </p:txBody>
      </p:sp>
      <p:sp>
        <p:nvSpPr>
          <p:cNvPr id="67" name="TextBox 66">
            <a:extLst>
              <a:ext uri="{FF2B5EF4-FFF2-40B4-BE49-F238E27FC236}">
                <a16:creationId xmlns:a16="http://schemas.microsoft.com/office/drawing/2014/main" id="{DD598BED-0A71-E54D-96B6-2DEF337EE61C}"/>
              </a:ext>
            </a:extLst>
          </p:cNvPr>
          <p:cNvSpPr txBox="1"/>
          <p:nvPr/>
        </p:nvSpPr>
        <p:spPr>
          <a:xfrm>
            <a:off x="5316303" y="2371502"/>
            <a:ext cx="1066000" cy="1608781"/>
          </a:xfrm>
          <a:prstGeom prst="roundRect">
            <a:avLst>
              <a:gd name="adj" fmla="val 5084"/>
            </a:avLst>
          </a:prstGeom>
          <a:solidFill>
            <a:schemeClr val="accent2">
              <a:lumMod val="20000"/>
              <a:lumOff val="80000"/>
            </a:schemeClr>
          </a:solidFill>
          <a:ln w="28575">
            <a:solidFill>
              <a:schemeClr val="tx1"/>
            </a:solidFill>
          </a:ln>
        </p:spPr>
        <p:txBody>
          <a:bodyPr wrap="square" rtlCol="0" anchor="t" anchorCtr="0">
            <a:noAutofit/>
          </a:bodyPr>
          <a:lstStyle/>
          <a:p>
            <a:pPr algn="ctr"/>
            <a:endParaRPr lang="en-US" sz="1306" b="1" dirty="0">
              <a:latin typeface="Corbel" panose="020B0503020204020204" pitchFamily="34" charset="0"/>
            </a:endParaRPr>
          </a:p>
        </p:txBody>
      </p:sp>
      <p:sp>
        <p:nvSpPr>
          <p:cNvPr id="68" name="TextBox 67">
            <a:extLst>
              <a:ext uri="{FF2B5EF4-FFF2-40B4-BE49-F238E27FC236}">
                <a16:creationId xmlns:a16="http://schemas.microsoft.com/office/drawing/2014/main" id="{CB306A5A-D800-C44F-A92E-DA735463AEA2}"/>
              </a:ext>
            </a:extLst>
          </p:cNvPr>
          <p:cNvSpPr txBox="1"/>
          <p:nvPr/>
        </p:nvSpPr>
        <p:spPr>
          <a:xfrm>
            <a:off x="5391705" y="2452850"/>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500" b="1">
                <a:latin typeface="Corbel" panose="020B0503020204020204" pitchFamily="34" charset="0"/>
              </a:defRPr>
            </a:lvl1pPr>
          </a:lstStyle>
          <a:p>
            <a:r>
              <a:rPr lang="en-US" sz="1200" dirty="0"/>
              <a:t>TB-SRAM</a:t>
            </a:r>
            <a:r>
              <a:rPr lang="en-US" sz="1200" baseline="-25000" dirty="0">
                <a:latin typeface="Calibri" panose="020F0502020204030204" pitchFamily="34" charset="0"/>
                <a:cs typeface="Calibri" panose="020F0502020204030204" pitchFamily="34" charset="0"/>
              </a:rPr>
              <a:t>1</a:t>
            </a:r>
          </a:p>
        </p:txBody>
      </p:sp>
      <p:sp>
        <p:nvSpPr>
          <p:cNvPr id="69" name="TextBox 68">
            <a:extLst>
              <a:ext uri="{FF2B5EF4-FFF2-40B4-BE49-F238E27FC236}">
                <a16:creationId xmlns:a16="http://schemas.microsoft.com/office/drawing/2014/main" id="{F794A57F-2F57-C24C-A1FA-05A10C1437F8}"/>
              </a:ext>
            </a:extLst>
          </p:cNvPr>
          <p:cNvSpPr txBox="1"/>
          <p:nvPr/>
        </p:nvSpPr>
        <p:spPr>
          <a:xfrm>
            <a:off x="5391705" y="2860239"/>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200" b="1">
                <a:latin typeface="Corbel" panose="020B0503020204020204" pitchFamily="34" charset="0"/>
              </a:defRPr>
            </a:lvl1pPr>
          </a:lstStyle>
          <a:p>
            <a:r>
              <a:rPr lang="en-US" dirty="0"/>
              <a:t>TB-SRAM</a:t>
            </a:r>
            <a:r>
              <a:rPr lang="en-US" baseline="-25000" dirty="0">
                <a:latin typeface="Calibri" panose="020F0502020204030204" pitchFamily="34" charset="0"/>
                <a:cs typeface="Calibri" panose="020F0502020204030204" pitchFamily="34" charset="0"/>
              </a:rPr>
              <a:t>2</a:t>
            </a:r>
          </a:p>
        </p:txBody>
      </p:sp>
      <p:sp>
        <p:nvSpPr>
          <p:cNvPr id="70" name="TextBox 69">
            <a:extLst>
              <a:ext uri="{FF2B5EF4-FFF2-40B4-BE49-F238E27FC236}">
                <a16:creationId xmlns:a16="http://schemas.microsoft.com/office/drawing/2014/main" id="{3A529D52-E8B8-D247-8C17-FE4B7520194E}"/>
              </a:ext>
            </a:extLst>
          </p:cNvPr>
          <p:cNvSpPr txBox="1"/>
          <p:nvPr/>
        </p:nvSpPr>
        <p:spPr>
          <a:xfrm>
            <a:off x="5395034" y="3532256"/>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200" b="1">
                <a:latin typeface="Corbel" panose="020B0503020204020204" pitchFamily="34" charset="0"/>
              </a:defRPr>
            </a:lvl1pPr>
          </a:lstStyle>
          <a:p>
            <a:r>
              <a:rPr lang="en-US" dirty="0"/>
              <a:t>TB-</a:t>
            </a:r>
            <a:r>
              <a:rPr lang="en-US" dirty="0" err="1"/>
              <a:t>SRAM</a:t>
            </a:r>
            <a:r>
              <a:rPr lang="en-US" baseline="-25000" dirty="0" err="1">
                <a:latin typeface="Calibri" panose="020F0502020204030204" pitchFamily="34" charset="0"/>
                <a:cs typeface="Calibri" panose="020F0502020204030204" pitchFamily="34" charset="0"/>
              </a:rPr>
              <a:t>n</a:t>
            </a:r>
            <a:endParaRPr lang="en-US" baseline="-25000" dirty="0">
              <a:latin typeface="Calibri" panose="020F0502020204030204" pitchFamily="34" charset="0"/>
              <a:cs typeface="Calibri" panose="020F0502020204030204" pitchFamily="34" charset="0"/>
            </a:endParaRPr>
          </a:p>
        </p:txBody>
      </p:sp>
      <p:cxnSp>
        <p:nvCxnSpPr>
          <p:cNvPr id="72" name="Straight Arrow Connector 71">
            <a:extLst>
              <a:ext uri="{FF2B5EF4-FFF2-40B4-BE49-F238E27FC236}">
                <a16:creationId xmlns:a16="http://schemas.microsoft.com/office/drawing/2014/main" id="{54B56202-BE97-8247-9FF6-AE6315245A0C}"/>
              </a:ext>
            </a:extLst>
          </p:cNvPr>
          <p:cNvCxnSpPr>
            <a:cxnSpLocks/>
          </p:cNvCxnSpPr>
          <p:nvPr/>
        </p:nvCxnSpPr>
        <p:spPr>
          <a:xfrm>
            <a:off x="1374787" y="1945455"/>
            <a:ext cx="873871"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1C5433CA-81F8-0D4C-AA7B-663062C71A40}"/>
              </a:ext>
            </a:extLst>
          </p:cNvPr>
          <p:cNvSpPr/>
          <p:nvPr/>
        </p:nvSpPr>
        <p:spPr>
          <a:xfrm>
            <a:off x="5738359" y="3199195"/>
            <a:ext cx="208924" cy="359714"/>
          </a:xfrm>
          <a:prstGeom prst="rect">
            <a:avLst/>
          </a:prstGeom>
        </p:spPr>
        <p:txBody>
          <a:bodyPr wrap="square">
            <a:spAutoFit/>
          </a:bodyPr>
          <a:lstStyle/>
          <a:p>
            <a:pPr algn="ctr">
              <a:lnSpc>
                <a:spcPct val="50000"/>
              </a:lnSpc>
            </a:pPr>
            <a:r>
              <a:rPr lang="en-US" sz="1089" b="1" dirty="0">
                <a:latin typeface="Corbel" panose="020B0503020204020204" pitchFamily="34" charset="0"/>
              </a:rPr>
              <a:t>.</a:t>
            </a:r>
          </a:p>
          <a:p>
            <a:pPr algn="ctr">
              <a:lnSpc>
                <a:spcPct val="50000"/>
              </a:lnSpc>
            </a:pPr>
            <a:r>
              <a:rPr lang="en-US" sz="1089" b="1" dirty="0">
                <a:latin typeface="Corbel" panose="020B0503020204020204" pitchFamily="34" charset="0"/>
              </a:rPr>
              <a:t>.</a:t>
            </a:r>
          </a:p>
          <a:p>
            <a:pPr algn="ctr">
              <a:lnSpc>
                <a:spcPct val="50000"/>
              </a:lnSpc>
            </a:pPr>
            <a:r>
              <a:rPr lang="en-US" sz="1089" b="1" dirty="0">
                <a:latin typeface="Corbel" panose="020B0503020204020204" pitchFamily="34" charset="0"/>
              </a:rPr>
              <a:t>.</a:t>
            </a:r>
          </a:p>
        </p:txBody>
      </p:sp>
      <p:cxnSp>
        <p:nvCxnSpPr>
          <p:cNvPr id="38" name="Straight Arrow Connector 37">
            <a:extLst>
              <a:ext uri="{FF2B5EF4-FFF2-40B4-BE49-F238E27FC236}">
                <a16:creationId xmlns:a16="http://schemas.microsoft.com/office/drawing/2014/main" id="{91336D77-ECFE-BC4A-B70A-5C5DB7A8ED39}"/>
              </a:ext>
            </a:extLst>
          </p:cNvPr>
          <p:cNvCxnSpPr>
            <a:cxnSpLocks/>
          </p:cNvCxnSpPr>
          <p:nvPr/>
        </p:nvCxnSpPr>
        <p:spPr>
          <a:xfrm>
            <a:off x="3303362" y="2094000"/>
            <a:ext cx="0" cy="745123"/>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1357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8" grpId="0" animBg="1"/>
      <p:bldP spid="49" grpId="0" animBg="1"/>
      <p:bldP spid="57" grpId="0" animBg="1"/>
      <p:bldP spid="65" grpId="0"/>
      <p:bldP spid="66" grpId="0"/>
      <p:bldP spid="67" grpId="0" animBg="1"/>
      <p:bldP spid="68" grpId="0" animBg="1"/>
      <p:bldP spid="69" grpId="0" animBg="1"/>
      <p:bldP spid="70" grpId="0" animBg="1"/>
      <p:bldP spid="10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F706-62C1-C840-A4F0-1AAA3D668DB9}"/>
              </a:ext>
            </a:extLst>
          </p:cNvPr>
          <p:cNvSpPr>
            <a:spLocks noGrp="1"/>
          </p:cNvSpPr>
          <p:nvPr>
            <p:ph type="title"/>
          </p:nvPr>
        </p:nvSpPr>
        <p:spPr/>
        <p:txBody>
          <a:bodyPr>
            <a:normAutofit fontScale="90000"/>
          </a:bodyPr>
          <a:lstStyle/>
          <a:p>
            <a:r>
              <a:rPr lang="en-US" dirty="0"/>
              <a:t>GenASM Hardware Design</a:t>
            </a:r>
          </a:p>
        </p:txBody>
      </p:sp>
      <p:sp>
        <p:nvSpPr>
          <p:cNvPr id="4" name="Slide Number Placeholder 3">
            <a:extLst>
              <a:ext uri="{FF2B5EF4-FFF2-40B4-BE49-F238E27FC236}">
                <a16:creationId xmlns:a16="http://schemas.microsoft.com/office/drawing/2014/main" id="{F915A230-D311-F84A-B555-EA27ACA52E82}"/>
              </a:ext>
            </a:extLst>
          </p:cNvPr>
          <p:cNvSpPr>
            <a:spLocks noGrp="1"/>
          </p:cNvSpPr>
          <p:nvPr>
            <p:ph type="sldNum" sz="quarter" idx="10"/>
          </p:nvPr>
        </p:nvSpPr>
        <p:spPr/>
        <p:txBody>
          <a:bodyPr/>
          <a:lstStyle/>
          <a:p>
            <a:fld id="{BE67019E-6B59-9444-A8F8-0CFAB6B6981D}" type="slidenum">
              <a:rPr lang="en-US" smtClean="0"/>
              <a:pPr/>
              <a:t>65</a:t>
            </a:fld>
            <a:endParaRPr lang="en-US" dirty="0"/>
          </a:p>
        </p:txBody>
      </p:sp>
      <p:sp>
        <p:nvSpPr>
          <p:cNvPr id="49" name="TextBox 48">
            <a:extLst>
              <a:ext uri="{FF2B5EF4-FFF2-40B4-BE49-F238E27FC236}">
                <a16:creationId xmlns:a16="http://schemas.microsoft.com/office/drawing/2014/main" id="{6F2664BF-3369-EC4F-95A7-A194249F4D51}"/>
              </a:ext>
            </a:extLst>
          </p:cNvPr>
          <p:cNvSpPr txBox="1"/>
          <p:nvPr/>
        </p:nvSpPr>
        <p:spPr>
          <a:xfrm>
            <a:off x="2260369" y="1190642"/>
            <a:ext cx="6583077" cy="3186151"/>
          </a:xfrm>
          <a:prstGeom prst="roundRect">
            <a:avLst>
              <a:gd name="adj" fmla="val 1745"/>
            </a:avLst>
          </a:prstGeom>
          <a:solidFill>
            <a:schemeClr val="accent6">
              <a:lumMod val="20000"/>
              <a:lumOff val="80000"/>
            </a:schemeClr>
          </a:solidFill>
          <a:ln w="28575">
            <a:solidFill>
              <a:schemeClr val="tx1"/>
            </a:solidFill>
          </a:ln>
        </p:spPr>
        <p:txBody>
          <a:bodyPr wrap="square" rtlCol="0" anchor="t" anchorCtr="0">
            <a:noAutofit/>
          </a:bodyPr>
          <a:lstStyle/>
          <a:p>
            <a:pPr algn="ctr"/>
            <a:endParaRPr lang="en-US" sz="1306" b="1" dirty="0">
              <a:latin typeface="Corbel" panose="020B0503020204020204" pitchFamily="34" charset="0"/>
            </a:endParaRPr>
          </a:p>
        </p:txBody>
      </p:sp>
      <p:sp>
        <p:nvSpPr>
          <p:cNvPr id="50" name="TextBox 49">
            <a:extLst>
              <a:ext uri="{FF2B5EF4-FFF2-40B4-BE49-F238E27FC236}">
                <a16:creationId xmlns:a16="http://schemas.microsoft.com/office/drawing/2014/main" id="{815C5C34-28AB-794C-82A0-7E5EE0E21D01}"/>
              </a:ext>
            </a:extLst>
          </p:cNvPr>
          <p:cNvSpPr txBox="1"/>
          <p:nvPr/>
        </p:nvSpPr>
        <p:spPr>
          <a:xfrm>
            <a:off x="4442891" y="1216785"/>
            <a:ext cx="1350282" cy="500419"/>
          </a:xfrm>
          <a:prstGeom prst="roundRect">
            <a:avLst>
              <a:gd name="adj" fmla="val 0"/>
            </a:avLst>
          </a:prstGeom>
          <a:noFill/>
        </p:spPr>
        <p:txBody>
          <a:bodyPr wrap="square" rtlCol="0" anchor="ctr" anchorCtr="0">
            <a:noAutofit/>
          </a:bodyPr>
          <a:lstStyle/>
          <a:p>
            <a:pPr algn="r" defTabSz="331836">
              <a:defRPr/>
            </a:pPr>
            <a:r>
              <a:rPr lang="en-US" sz="1700" b="1" kern="0" dirty="0">
                <a:solidFill>
                  <a:schemeClr val="tx1">
                    <a:lumMod val="50000"/>
                    <a:lumOff val="50000"/>
                  </a:schemeClr>
                </a:solidFill>
                <a:latin typeface="Corbel" panose="020B0503020204020204" pitchFamily="34" charset="0"/>
              </a:rPr>
              <a:t>GenASM-DC</a:t>
            </a:r>
            <a:endParaRPr lang="en-US" sz="1700" b="1" kern="0" baseline="-25000" dirty="0">
              <a:solidFill>
                <a:schemeClr val="tx1">
                  <a:lumMod val="50000"/>
                  <a:lumOff val="50000"/>
                </a:schemeClr>
              </a:solidFill>
              <a:latin typeface="Corbel" panose="020B0503020204020204" pitchFamily="34" charset="0"/>
            </a:endParaRPr>
          </a:p>
        </p:txBody>
      </p:sp>
      <p:sp>
        <p:nvSpPr>
          <p:cNvPr id="51" name="TextBox 50">
            <a:extLst>
              <a:ext uri="{FF2B5EF4-FFF2-40B4-BE49-F238E27FC236}">
                <a16:creationId xmlns:a16="http://schemas.microsoft.com/office/drawing/2014/main" id="{E6A50B17-0BC1-A54A-B70C-B8FBDA303045}"/>
              </a:ext>
            </a:extLst>
          </p:cNvPr>
          <p:cNvSpPr txBox="1"/>
          <p:nvPr/>
        </p:nvSpPr>
        <p:spPr>
          <a:xfrm>
            <a:off x="5894758" y="1216785"/>
            <a:ext cx="1331456" cy="500419"/>
          </a:xfrm>
          <a:prstGeom prst="roundRect">
            <a:avLst>
              <a:gd name="adj" fmla="val 0"/>
            </a:avLst>
          </a:prstGeom>
          <a:noFill/>
        </p:spPr>
        <p:txBody>
          <a:bodyPr wrap="square" rtlCol="0" anchor="ctr" anchorCtr="0">
            <a:noAutofit/>
          </a:bodyPr>
          <a:lstStyle/>
          <a:p>
            <a:pPr defTabSz="331836">
              <a:defRPr/>
            </a:pPr>
            <a:r>
              <a:rPr lang="en-US" sz="1700" b="1" kern="0" dirty="0">
                <a:solidFill>
                  <a:schemeClr val="tx1">
                    <a:lumMod val="50000"/>
                    <a:lumOff val="50000"/>
                  </a:schemeClr>
                </a:solidFill>
                <a:latin typeface="Corbel" panose="020B0503020204020204" pitchFamily="34" charset="0"/>
              </a:rPr>
              <a:t>GenASM-TB</a:t>
            </a:r>
            <a:endParaRPr lang="en-US" sz="1700" b="1" kern="0" baseline="-25000" dirty="0">
              <a:solidFill>
                <a:schemeClr val="tx1">
                  <a:lumMod val="50000"/>
                  <a:lumOff val="50000"/>
                </a:schemeClr>
              </a:solidFill>
              <a:latin typeface="Corbel" panose="020B0503020204020204" pitchFamily="34" charset="0"/>
            </a:endParaRPr>
          </a:p>
        </p:txBody>
      </p:sp>
      <p:pic>
        <p:nvPicPr>
          <p:cNvPr id="52" name="Picture 51">
            <a:extLst>
              <a:ext uri="{FF2B5EF4-FFF2-40B4-BE49-F238E27FC236}">
                <a16:creationId xmlns:a16="http://schemas.microsoft.com/office/drawing/2014/main" id="{8FA27F8F-5C1C-E549-9BB9-6C2F20A56F0F}"/>
              </a:ext>
            </a:extLst>
          </p:cNvPr>
          <p:cNvPicPr>
            <a:picLocks/>
          </p:cNvPicPr>
          <p:nvPr/>
        </p:nvPicPr>
        <p:blipFill rotWithShape="1">
          <a:blip r:embed="rId4"/>
          <a:srcRect l="54403"/>
          <a:stretch/>
        </p:blipFill>
        <p:spPr>
          <a:xfrm>
            <a:off x="5856978" y="1180225"/>
            <a:ext cx="3013177" cy="3195178"/>
          </a:xfrm>
          <a:prstGeom prst="rect">
            <a:avLst/>
          </a:prstGeom>
        </p:spPr>
      </p:pic>
      <p:pic>
        <p:nvPicPr>
          <p:cNvPr id="53" name="Picture 52">
            <a:extLst>
              <a:ext uri="{FF2B5EF4-FFF2-40B4-BE49-F238E27FC236}">
                <a16:creationId xmlns:a16="http://schemas.microsoft.com/office/drawing/2014/main" id="{F600F974-73DE-4A4A-8E7B-33AA01C40B5A}"/>
              </a:ext>
            </a:extLst>
          </p:cNvPr>
          <p:cNvPicPr>
            <a:picLocks noChangeAspect="1"/>
          </p:cNvPicPr>
          <p:nvPr/>
        </p:nvPicPr>
        <p:blipFill rotWithShape="1">
          <a:blip r:embed="rId5"/>
          <a:srcRect r="45949"/>
          <a:stretch/>
        </p:blipFill>
        <p:spPr>
          <a:xfrm>
            <a:off x="2242087" y="1180225"/>
            <a:ext cx="3571827" cy="3195178"/>
          </a:xfrm>
          <a:prstGeom prst="rect">
            <a:avLst/>
          </a:prstGeom>
        </p:spPr>
      </p:pic>
      <p:cxnSp>
        <p:nvCxnSpPr>
          <p:cNvPr id="54" name="Straight Connector 53">
            <a:extLst>
              <a:ext uri="{FF2B5EF4-FFF2-40B4-BE49-F238E27FC236}">
                <a16:creationId xmlns:a16="http://schemas.microsoft.com/office/drawing/2014/main" id="{902179CF-9735-F541-A72B-E76A45F12480}"/>
              </a:ext>
            </a:extLst>
          </p:cNvPr>
          <p:cNvCxnSpPr>
            <a:cxnSpLocks/>
          </p:cNvCxnSpPr>
          <p:nvPr/>
        </p:nvCxnSpPr>
        <p:spPr>
          <a:xfrm>
            <a:off x="5842622" y="1195724"/>
            <a:ext cx="0" cy="31860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831A16C-F3BC-2846-A8B2-3431472F7C99}"/>
              </a:ext>
            </a:extLst>
          </p:cNvPr>
          <p:cNvSpPr txBox="1"/>
          <p:nvPr/>
        </p:nvSpPr>
        <p:spPr>
          <a:xfrm>
            <a:off x="5316303" y="2371501"/>
            <a:ext cx="1066000" cy="1608781"/>
          </a:xfrm>
          <a:prstGeom prst="roundRect">
            <a:avLst>
              <a:gd name="adj" fmla="val 5084"/>
            </a:avLst>
          </a:prstGeom>
          <a:solidFill>
            <a:schemeClr val="accent6">
              <a:lumMod val="20000"/>
              <a:lumOff val="80000"/>
            </a:schemeClr>
          </a:solidFill>
          <a:ln w="28575">
            <a:solidFill>
              <a:schemeClr val="tx1">
                <a:lumMod val="50000"/>
                <a:lumOff val="50000"/>
              </a:schemeClr>
            </a:solidFill>
          </a:ln>
        </p:spPr>
        <p:txBody>
          <a:bodyPr wrap="square" rtlCol="0" anchor="t" anchorCtr="0">
            <a:noAutofit/>
          </a:bodyPr>
          <a:lstStyle/>
          <a:p>
            <a:pPr algn="ctr"/>
            <a:endParaRPr lang="en-US" sz="1306" b="1" dirty="0">
              <a:latin typeface="Corbel" panose="020B0503020204020204" pitchFamily="34" charset="0"/>
            </a:endParaRPr>
          </a:p>
        </p:txBody>
      </p:sp>
      <p:sp>
        <p:nvSpPr>
          <p:cNvPr id="56" name="TextBox 55">
            <a:extLst>
              <a:ext uri="{FF2B5EF4-FFF2-40B4-BE49-F238E27FC236}">
                <a16:creationId xmlns:a16="http://schemas.microsoft.com/office/drawing/2014/main" id="{37B964CA-CF19-F34B-AC82-0D457A49AD01}"/>
              </a:ext>
            </a:extLst>
          </p:cNvPr>
          <p:cNvSpPr txBox="1"/>
          <p:nvPr/>
        </p:nvSpPr>
        <p:spPr>
          <a:xfrm>
            <a:off x="306826" y="2907140"/>
            <a:ext cx="1045030" cy="1436916"/>
          </a:xfrm>
          <a:prstGeom prst="roundRect">
            <a:avLst>
              <a:gd name="adj" fmla="val 5645"/>
            </a:avLst>
          </a:prstGeom>
          <a:solidFill>
            <a:srgbClr val="FBE5D6"/>
          </a:solidFill>
          <a:ln w="28575">
            <a:solidFill>
              <a:schemeClr val="tx1"/>
            </a:solidFill>
          </a:ln>
        </p:spPr>
        <p:txBody>
          <a:bodyPr wrap="square" rtlCol="0" anchor="ctr" anchorCtr="0">
            <a:noAutofit/>
          </a:bodyPr>
          <a:lstStyle/>
          <a:p>
            <a:pPr algn="ctr"/>
            <a:r>
              <a:rPr lang="en-US" sz="1700" b="1" dirty="0">
                <a:solidFill>
                  <a:schemeClr val="tx2">
                    <a:lumMod val="50000"/>
                  </a:schemeClr>
                </a:solidFill>
                <a:latin typeface="Corbel" panose="020B0503020204020204" pitchFamily="34" charset="0"/>
              </a:rPr>
              <a:t>Host CPU</a:t>
            </a:r>
          </a:p>
        </p:txBody>
      </p:sp>
      <p:sp>
        <p:nvSpPr>
          <p:cNvPr id="57" name="TextBox 56">
            <a:extLst>
              <a:ext uri="{FF2B5EF4-FFF2-40B4-BE49-F238E27FC236}">
                <a16:creationId xmlns:a16="http://schemas.microsoft.com/office/drawing/2014/main" id="{60CF545B-A1B2-2E4A-9BAD-A77CC3A923A9}"/>
              </a:ext>
            </a:extLst>
          </p:cNvPr>
          <p:cNvSpPr txBox="1"/>
          <p:nvPr/>
        </p:nvSpPr>
        <p:spPr>
          <a:xfrm>
            <a:off x="5389227" y="2448668"/>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500" b="1">
                <a:latin typeface="Corbel" panose="020B0503020204020204" pitchFamily="34" charset="0"/>
              </a:defRPr>
            </a:lvl1pPr>
          </a:lstStyle>
          <a:p>
            <a:r>
              <a:rPr lang="en-US" sz="1200" dirty="0">
                <a:solidFill>
                  <a:schemeClr val="tx1">
                    <a:lumMod val="50000"/>
                    <a:lumOff val="50000"/>
                  </a:schemeClr>
                </a:solidFill>
              </a:rPr>
              <a:t>TB-SRAM</a:t>
            </a:r>
            <a:r>
              <a:rPr lang="en-US" sz="1200" baseline="-25000" dirty="0">
                <a:solidFill>
                  <a:schemeClr val="tx1">
                    <a:lumMod val="50000"/>
                    <a:lumOff val="50000"/>
                  </a:schemeClr>
                </a:solidFill>
                <a:latin typeface="Calibri" panose="020F0502020204030204" pitchFamily="34" charset="0"/>
                <a:cs typeface="Calibri" panose="020F0502020204030204" pitchFamily="34" charset="0"/>
              </a:rPr>
              <a:t>1</a:t>
            </a:r>
          </a:p>
        </p:txBody>
      </p:sp>
      <p:sp>
        <p:nvSpPr>
          <p:cNvPr id="58" name="TextBox 57">
            <a:extLst>
              <a:ext uri="{FF2B5EF4-FFF2-40B4-BE49-F238E27FC236}">
                <a16:creationId xmlns:a16="http://schemas.microsoft.com/office/drawing/2014/main" id="{78F586E2-6BFD-7D40-B3B8-FA5210E5A757}"/>
              </a:ext>
            </a:extLst>
          </p:cNvPr>
          <p:cNvSpPr txBox="1"/>
          <p:nvPr/>
        </p:nvSpPr>
        <p:spPr>
          <a:xfrm>
            <a:off x="5389227" y="2856057"/>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200" b="1">
                <a:latin typeface="Corbel" panose="020B0503020204020204" pitchFamily="34" charset="0"/>
              </a:defRPr>
            </a:lvl1pPr>
          </a:lstStyle>
          <a:p>
            <a:r>
              <a:rPr lang="en-US" dirty="0">
                <a:solidFill>
                  <a:schemeClr val="tx1">
                    <a:lumMod val="50000"/>
                    <a:lumOff val="50000"/>
                  </a:schemeClr>
                </a:solidFill>
              </a:rPr>
              <a:t>TB-SRAM</a:t>
            </a:r>
            <a:r>
              <a:rPr lang="en-US" baseline="-25000" dirty="0">
                <a:solidFill>
                  <a:schemeClr val="tx1">
                    <a:lumMod val="50000"/>
                    <a:lumOff val="50000"/>
                  </a:schemeClr>
                </a:solidFill>
                <a:latin typeface="Calibri" panose="020F0502020204030204" pitchFamily="34" charset="0"/>
                <a:cs typeface="Calibri" panose="020F0502020204030204" pitchFamily="34" charset="0"/>
              </a:rPr>
              <a:t>2</a:t>
            </a:r>
          </a:p>
        </p:txBody>
      </p:sp>
      <p:sp>
        <p:nvSpPr>
          <p:cNvPr id="59" name="TextBox 58">
            <a:extLst>
              <a:ext uri="{FF2B5EF4-FFF2-40B4-BE49-F238E27FC236}">
                <a16:creationId xmlns:a16="http://schemas.microsoft.com/office/drawing/2014/main" id="{DA875FCA-5BB7-0C4B-977E-B2FD650A451F}"/>
              </a:ext>
            </a:extLst>
          </p:cNvPr>
          <p:cNvSpPr txBox="1"/>
          <p:nvPr/>
        </p:nvSpPr>
        <p:spPr>
          <a:xfrm>
            <a:off x="5392556" y="3528074"/>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200" b="1">
                <a:latin typeface="Corbel" panose="020B0503020204020204" pitchFamily="34" charset="0"/>
              </a:defRPr>
            </a:lvl1pPr>
          </a:lstStyle>
          <a:p>
            <a:r>
              <a:rPr lang="en-US" dirty="0">
                <a:solidFill>
                  <a:schemeClr val="tx1">
                    <a:lumMod val="50000"/>
                    <a:lumOff val="50000"/>
                  </a:schemeClr>
                </a:solidFill>
              </a:rPr>
              <a:t>TB-</a:t>
            </a:r>
            <a:r>
              <a:rPr lang="en-US" dirty="0" err="1">
                <a:solidFill>
                  <a:schemeClr val="tx1">
                    <a:lumMod val="50000"/>
                    <a:lumOff val="50000"/>
                  </a:schemeClr>
                </a:solidFill>
              </a:rPr>
              <a:t>SRAM</a:t>
            </a:r>
            <a:r>
              <a:rPr lang="en-US" baseline="-25000" dirty="0" err="1">
                <a:solidFill>
                  <a:schemeClr val="tx1">
                    <a:lumMod val="50000"/>
                    <a:lumOff val="50000"/>
                  </a:schemeClr>
                </a:solidFill>
                <a:latin typeface="Calibri" panose="020F0502020204030204" pitchFamily="34" charset="0"/>
                <a:cs typeface="Calibri" panose="020F0502020204030204" pitchFamily="34" charset="0"/>
              </a:rPr>
              <a:t>n</a:t>
            </a:r>
            <a:endParaRPr lang="en-US" baseline="-250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D5B0BE9C-E5AF-3542-99DD-6360D6C57C9E}"/>
              </a:ext>
            </a:extLst>
          </p:cNvPr>
          <p:cNvSpPr txBox="1"/>
          <p:nvPr/>
        </p:nvSpPr>
        <p:spPr>
          <a:xfrm>
            <a:off x="7321660" y="2625134"/>
            <a:ext cx="1438155" cy="1049078"/>
          </a:xfrm>
          <a:prstGeom prst="roundRect">
            <a:avLst>
              <a:gd name="adj" fmla="val 5214"/>
            </a:avLst>
          </a:prstGeom>
          <a:solidFill>
            <a:schemeClr val="accent6">
              <a:lumMod val="20000"/>
              <a:lumOff val="80000"/>
              <a:alpha val="34000"/>
            </a:schemeClr>
          </a:solidFill>
          <a:ln w="28575">
            <a:solidFill>
              <a:schemeClr val="tx1">
                <a:lumMod val="50000"/>
                <a:lumOff val="50000"/>
              </a:schemeClr>
            </a:solidFill>
          </a:ln>
        </p:spPr>
        <p:txBody>
          <a:bodyPr wrap="square" rtlCol="0" anchor="ctr" anchorCtr="0">
            <a:noAutofit/>
          </a:bodyPr>
          <a:lstStyle>
            <a:defPPr>
              <a:defRPr lang="en-US"/>
            </a:defPPr>
            <a:lvl1pPr algn="ctr">
              <a:defRPr sz="4000" b="1"/>
            </a:lvl1pPr>
          </a:lstStyle>
          <a:p>
            <a:r>
              <a:rPr lang="en-US" sz="1700" dirty="0">
                <a:solidFill>
                  <a:schemeClr val="tx1">
                    <a:lumMod val="50000"/>
                    <a:lumOff val="50000"/>
                  </a:schemeClr>
                </a:solidFill>
                <a:latin typeface="Corbel" panose="020B0503020204020204" pitchFamily="34" charset="0"/>
              </a:rPr>
              <a:t>GenASM-TB</a:t>
            </a:r>
          </a:p>
          <a:p>
            <a:r>
              <a:rPr lang="en-US" sz="1700" dirty="0">
                <a:solidFill>
                  <a:schemeClr val="tx1">
                    <a:lumMod val="50000"/>
                    <a:lumOff val="50000"/>
                  </a:schemeClr>
                </a:solidFill>
                <a:latin typeface="Corbel" panose="020B0503020204020204" pitchFamily="34" charset="0"/>
              </a:rPr>
              <a:t>Accelerator</a:t>
            </a:r>
          </a:p>
        </p:txBody>
      </p:sp>
      <p:sp>
        <p:nvSpPr>
          <p:cNvPr id="61" name="TextBox 60">
            <a:extLst>
              <a:ext uri="{FF2B5EF4-FFF2-40B4-BE49-F238E27FC236}">
                <a16:creationId xmlns:a16="http://schemas.microsoft.com/office/drawing/2014/main" id="{B2067F8C-71C1-104D-B521-C15879FA5BF8}"/>
              </a:ext>
            </a:extLst>
          </p:cNvPr>
          <p:cNvSpPr txBox="1">
            <a:spLocks/>
          </p:cNvSpPr>
          <p:nvPr/>
        </p:nvSpPr>
        <p:spPr>
          <a:xfrm>
            <a:off x="2365690" y="1268457"/>
            <a:ext cx="1938243" cy="3025957"/>
          </a:xfrm>
          <a:prstGeom prst="roundRect">
            <a:avLst>
              <a:gd name="adj" fmla="val 148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p>
            <a:pPr algn="ctr">
              <a:spcBef>
                <a:spcPts val="218"/>
              </a:spcBef>
            </a:pPr>
            <a:endParaRPr lang="en-US" sz="1306" b="1" dirty="0">
              <a:solidFill>
                <a:schemeClr val="tx1">
                  <a:lumMod val="50000"/>
                  <a:lumOff val="50000"/>
                </a:schemeClr>
              </a:solidFill>
              <a:latin typeface="Corbel" panose="020B0503020204020204" pitchFamily="34" charset="0"/>
            </a:endParaRPr>
          </a:p>
          <a:p>
            <a:pPr algn="ctr">
              <a:spcBef>
                <a:spcPts val="218"/>
              </a:spcBef>
            </a:pPr>
            <a:endParaRPr lang="en-US" sz="1306" b="1" dirty="0">
              <a:solidFill>
                <a:schemeClr val="tx1">
                  <a:lumMod val="50000"/>
                  <a:lumOff val="50000"/>
                </a:schemeClr>
              </a:solidFill>
              <a:latin typeface="Corbel" panose="020B0503020204020204" pitchFamily="34" charset="0"/>
            </a:endParaRPr>
          </a:p>
          <a:p>
            <a:pPr algn="ctr">
              <a:spcBef>
                <a:spcPts val="218"/>
              </a:spcBef>
            </a:pPr>
            <a:endParaRPr lang="en-US" sz="800" b="1" dirty="0">
              <a:solidFill>
                <a:schemeClr val="tx1">
                  <a:lumMod val="50000"/>
                  <a:lumOff val="50000"/>
                </a:schemeClr>
              </a:solidFill>
              <a:latin typeface="Corbel" panose="020B0503020204020204" pitchFamily="34" charset="0"/>
            </a:endParaRPr>
          </a:p>
          <a:p>
            <a:pPr algn="ctr">
              <a:spcBef>
                <a:spcPts val="218"/>
              </a:spcBef>
            </a:pPr>
            <a:r>
              <a:rPr lang="en-US" sz="1700" b="1" dirty="0">
                <a:solidFill>
                  <a:schemeClr val="tx1">
                    <a:lumMod val="50000"/>
                    <a:lumOff val="50000"/>
                  </a:schemeClr>
                </a:solidFill>
                <a:latin typeface="Corbel" panose="020B0503020204020204" pitchFamily="34" charset="0"/>
              </a:rPr>
              <a:t>GenASM-DC</a:t>
            </a:r>
          </a:p>
          <a:p>
            <a:pPr algn="ctr"/>
            <a:r>
              <a:rPr lang="en-US" sz="1700" b="1" dirty="0">
                <a:solidFill>
                  <a:schemeClr val="tx1">
                    <a:lumMod val="50000"/>
                    <a:lumOff val="50000"/>
                  </a:schemeClr>
                </a:solidFill>
                <a:latin typeface="Corbel" panose="020B0503020204020204" pitchFamily="34" charset="0"/>
              </a:rPr>
              <a:t>Accelerator</a:t>
            </a:r>
          </a:p>
        </p:txBody>
      </p:sp>
      <p:sp>
        <p:nvSpPr>
          <p:cNvPr id="62" name="TextBox 61">
            <a:extLst>
              <a:ext uri="{FF2B5EF4-FFF2-40B4-BE49-F238E27FC236}">
                <a16:creationId xmlns:a16="http://schemas.microsoft.com/office/drawing/2014/main" id="{6045B6F3-C506-354B-8767-47FC91063F3F}"/>
              </a:ext>
            </a:extLst>
          </p:cNvPr>
          <p:cNvSpPr txBox="1"/>
          <p:nvPr/>
        </p:nvSpPr>
        <p:spPr>
          <a:xfrm>
            <a:off x="7322449" y="2625134"/>
            <a:ext cx="1438155" cy="1049078"/>
          </a:xfrm>
          <a:prstGeom prst="roundRect">
            <a:avLst>
              <a:gd name="adj" fmla="val 5214"/>
            </a:avLst>
          </a:prstGeom>
          <a:solidFill>
            <a:srgbClr val="5D2784">
              <a:alpha val="34000"/>
            </a:srgbClr>
          </a:solidFill>
          <a:ln w="28575">
            <a:solidFill>
              <a:schemeClr val="tx1"/>
            </a:solidFill>
          </a:ln>
        </p:spPr>
        <p:txBody>
          <a:bodyPr wrap="square" rtlCol="0" anchor="ctr" anchorCtr="0">
            <a:noAutofit/>
          </a:bodyPr>
          <a:lstStyle>
            <a:defPPr>
              <a:defRPr lang="en-US"/>
            </a:defPPr>
            <a:lvl1pPr algn="ctr">
              <a:defRPr sz="4000" b="1"/>
            </a:lvl1pPr>
          </a:lstStyle>
          <a:p>
            <a:r>
              <a:rPr lang="en-US" sz="1700" dirty="0">
                <a:solidFill>
                  <a:srgbClr val="5D2784"/>
                </a:solidFill>
                <a:latin typeface="Corbel" panose="020B0503020204020204" pitchFamily="34" charset="0"/>
              </a:rPr>
              <a:t>GenASM-TB</a:t>
            </a:r>
          </a:p>
          <a:p>
            <a:r>
              <a:rPr lang="en-US" sz="1700" dirty="0">
                <a:solidFill>
                  <a:srgbClr val="5D2784"/>
                </a:solidFill>
                <a:latin typeface="Corbel" panose="020B0503020204020204" pitchFamily="34" charset="0"/>
              </a:rPr>
              <a:t>Accelerator</a:t>
            </a:r>
          </a:p>
        </p:txBody>
      </p:sp>
      <p:sp>
        <p:nvSpPr>
          <p:cNvPr id="63" name="TextBox 62">
            <a:extLst>
              <a:ext uri="{FF2B5EF4-FFF2-40B4-BE49-F238E27FC236}">
                <a16:creationId xmlns:a16="http://schemas.microsoft.com/office/drawing/2014/main" id="{BFD226AB-2C4A-154E-8A7A-9880594FA0B4}"/>
              </a:ext>
            </a:extLst>
          </p:cNvPr>
          <p:cNvSpPr txBox="1">
            <a:spLocks/>
          </p:cNvSpPr>
          <p:nvPr/>
        </p:nvSpPr>
        <p:spPr>
          <a:xfrm>
            <a:off x="2365691" y="1272397"/>
            <a:ext cx="1938243" cy="3032434"/>
          </a:xfrm>
          <a:prstGeom prst="roundRect">
            <a:avLst>
              <a:gd name="adj" fmla="val 1481"/>
            </a:avLst>
          </a:prstGeom>
          <a:solidFill>
            <a:srgbClr val="A9D18E"/>
          </a:solidFill>
          <a:ln w="28575">
            <a:solidFill>
              <a:schemeClr val="tx1"/>
            </a:solidFill>
          </a:ln>
        </p:spPr>
        <p:txBody>
          <a:bodyPr wrap="square" rtlCol="0" anchor="ctr" anchorCtr="0">
            <a:noAutofit/>
          </a:bodyPr>
          <a:lstStyle/>
          <a:p>
            <a:pPr algn="ctr">
              <a:spcBef>
                <a:spcPts val="218"/>
              </a:spcBef>
            </a:pPr>
            <a:endParaRPr lang="en-US" sz="1306" b="1" dirty="0">
              <a:solidFill>
                <a:srgbClr val="324D1F"/>
              </a:solidFill>
              <a:latin typeface="Corbel" panose="020B0503020204020204" pitchFamily="34" charset="0"/>
            </a:endParaRPr>
          </a:p>
          <a:p>
            <a:pPr algn="ctr">
              <a:spcBef>
                <a:spcPts val="218"/>
              </a:spcBef>
            </a:pPr>
            <a:endParaRPr lang="en-US" sz="1306" b="1" dirty="0">
              <a:solidFill>
                <a:srgbClr val="324D1F"/>
              </a:solidFill>
              <a:latin typeface="Corbel" panose="020B0503020204020204" pitchFamily="34" charset="0"/>
            </a:endParaRPr>
          </a:p>
          <a:p>
            <a:pPr algn="ctr">
              <a:spcBef>
                <a:spcPts val="218"/>
              </a:spcBef>
            </a:pPr>
            <a:endParaRPr lang="en-US" sz="800" b="1" dirty="0">
              <a:solidFill>
                <a:srgbClr val="324D1F"/>
              </a:solidFill>
              <a:latin typeface="Corbel" panose="020B0503020204020204" pitchFamily="34" charset="0"/>
            </a:endParaRPr>
          </a:p>
          <a:p>
            <a:pPr algn="ctr">
              <a:spcBef>
                <a:spcPts val="218"/>
              </a:spcBef>
            </a:pPr>
            <a:r>
              <a:rPr lang="en-US" sz="1700" b="1" dirty="0">
                <a:solidFill>
                  <a:srgbClr val="324D1F"/>
                </a:solidFill>
                <a:latin typeface="Corbel" panose="020B0503020204020204" pitchFamily="34" charset="0"/>
              </a:rPr>
              <a:t>GenASM-DC</a:t>
            </a:r>
          </a:p>
          <a:p>
            <a:pPr algn="ctr"/>
            <a:r>
              <a:rPr lang="en-US" sz="1700" b="1" dirty="0">
                <a:solidFill>
                  <a:srgbClr val="324D1F"/>
                </a:solidFill>
                <a:latin typeface="Corbel" panose="020B0503020204020204" pitchFamily="34" charset="0"/>
              </a:rPr>
              <a:t>Accelerator</a:t>
            </a:r>
          </a:p>
        </p:txBody>
      </p:sp>
      <p:sp>
        <p:nvSpPr>
          <p:cNvPr id="64" name="TextBox 63">
            <a:extLst>
              <a:ext uri="{FF2B5EF4-FFF2-40B4-BE49-F238E27FC236}">
                <a16:creationId xmlns:a16="http://schemas.microsoft.com/office/drawing/2014/main" id="{B5E1A3F2-154E-5746-AE74-4F89997F449A}"/>
              </a:ext>
            </a:extLst>
          </p:cNvPr>
          <p:cNvSpPr txBox="1"/>
          <p:nvPr/>
        </p:nvSpPr>
        <p:spPr>
          <a:xfrm>
            <a:off x="315121" y="1192550"/>
            <a:ext cx="1045030" cy="1436916"/>
          </a:xfrm>
          <a:prstGeom prst="roundRect">
            <a:avLst>
              <a:gd name="adj" fmla="val 6412"/>
            </a:avLst>
          </a:prstGeom>
          <a:solidFill>
            <a:srgbClr val="9DC3E6"/>
          </a:solidFill>
          <a:ln w="28575">
            <a:solidFill>
              <a:schemeClr val="tx1"/>
            </a:solidFill>
          </a:ln>
        </p:spPr>
        <p:txBody>
          <a:bodyPr wrap="square" rtlCol="0" anchor="ctr" anchorCtr="0">
            <a:noAutofit/>
          </a:bodyPr>
          <a:lstStyle/>
          <a:p>
            <a:pPr algn="ctr"/>
            <a:r>
              <a:rPr lang="en-US" sz="1700" b="1" dirty="0">
                <a:latin typeface="Corbel" panose="020B0503020204020204" pitchFamily="34" charset="0"/>
              </a:rPr>
              <a:t>Main Memory</a:t>
            </a:r>
          </a:p>
        </p:txBody>
      </p:sp>
      <p:cxnSp>
        <p:nvCxnSpPr>
          <p:cNvPr id="65" name="Straight Arrow Connector 64">
            <a:extLst>
              <a:ext uri="{FF2B5EF4-FFF2-40B4-BE49-F238E27FC236}">
                <a16:creationId xmlns:a16="http://schemas.microsoft.com/office/drawing/2014/main" id="{D5285307-AECD-0341-AD95-3A57EFC75D7A}"/>
              </a:ext>
            </a:extLst>
          </p:cNvPr>
          <p:cNvCxnSpPr>
            <a:cxnSpLocks/>
          </p:cNvCxnSpPr>
          <p:nvPr/>
        </p:nvCxnSpPr>
        <p:spPr>
          <a:xfrm>
            <a:off x="1367544" y="3625598"/>
            <a:ext cx="87387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1714163F-6D75-F24C-9D2C-7FCE2829A7E4}"/>
              </a:ext>
            </a:extLst>
          </p:cNvPr>
          <p:cNvSpPr txBox="1"/>
          <p:nvPr/>
        </p:nvSpPr>
        <p:spPr>
          <a:xfrm>
            <a:off x="2452539" y="1404140"/>
            <a:ext cx="1709666" cy="657002"/>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700" b="1">
                <a:latin typeface="Corbel" panose="020B0503020204020204" pitchFamily="34" charset="0"/>
              </a:defRPr>
            </a:lvl1pPr>
          </a:lstStyle>
          <a:p>
            <a:r>
              <a:rPr lang="en-US" sz="1500" dirty="0">
                <a:solidFill>
                  <a:schemeClr val="tx1">
                    <a:lumMod val="50000"/>
                    <a:lumOff val="50000"/>
                  </a:schemeClr>
                </a:solidFill>
              </a:rPr>
              <a:t>DC-SRAM</a:t>
            </a:r>
          </a:p>
        </p:txBody>
      </p:sp>
      <p:cxnSp>
        <p:nvCxnSpPr>
          <p:cNvPr id="67" name="Straight Arrow Connector 66">
            <a:extLst>
              <a:ext uri="{FF2B5EF4-FFF2-40B4-BE49-F238E27FC236}">
                <a16:creationId xmlns:a16="http://schemas.microsoft.com/office/drawing/2014/main" id="{D75FEFB4-EAFD-3248-B303-1BE5C8BCC9AB}"/>
              </a:ext>
            </a:extLst>
          </p:cNvPr>
          <p:cNvCxnSpPr>
            <a:cxnSpLocks/>
          </p:cNvCxnSpPr>
          <p:nvPr/>
        </p:nvCxnSpPr>
        <p:spPr>
          <a:xfrm flipV="1">
            <a:off x="4327218" y="3097751"/>
            <a:ext cx="96580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734D94DD-C561-AC45-B15B-0940357B1B28}"/>
              </a:ext>
            </a:extLst>
          </p:cNvPr>
          <p:cNvSpPr txBox="1"/>
          <p:nvPr/>
        </p:nvSpPr>
        <p:spPr>
          <a:xfrm>
            <a:off x="2456337" y="1408080"/>
            <a:ext cx="1709666" cy="657002"/>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700" b="1">
                <a:latin typeface="Corbel" panose="020B0503020204020204" pitchFamily="34" charset="0"/>
              </a:defRPr>
            </a:lvl1pPr>
          </a:lstStyle>
          <a:p>
            <a:r>
              <a:rPr lang="en-US" sz="1500" dirty="0"/>
              <a:t>DC-SRAM</a:t>
            </a:r>
          </a:p>
        </p:txBody>
      </p:sp>
      <p:cxnSp>
        <p:nvCxnSpPr>
          <p:cNvPr id="69" name="Straight Arrow Connector 68">
            <a:extLst>
              <a:ext uri="{FF2B5EF4-FFF2-40B4-BE49-F238E27FC236}">
                <a16:creationId xmlns:a16="http://schemas.microsoft.com/office/drawing/2014/main" id="{28810DB2-49DA-514D-81DB-EE9CE2C276C6}"/>
              </a:ext>
            </a:extLst>
          </p:cNvPr>
          <p:cNvCxnSpPr>
            <a:cxnSpLocks/>
          </p:cNvCxnSpPr>
          <p:nvPr/>
        </p:nvCxnSpPr>
        <p:spPr>
          <a:xfrm flipV="1">
            <a:off x="6413678" y="3085322"/>
            <a:ext cx="90295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8222B21-6E0F-6B47-B6B2-EBC74F07103A}"/>
              </a:ext>
            </a:extLst>
          </p:cNvPr>
          <p:cNvSpPr txBox="1"/>
          <p:nvPr/>
        </p:nvSpPr>
        <p:spPr>
          <a:xfrm>
            <a:off x="4442891" y="1216785"/>
            <a:ext cx="1350282" cy="500419"/>
          </a:xfrm>
          <a:prstGeom prst="roundRect">
            <a:avLst>
              <a:gd name="adj" fmla="val 0"/>
            </a:avLst>
          </a:prstGeom>
          <a:noFill/>
        </p:spPr>
        <p:txBody>
          <a:bodyPr wrap="square" rtlCol="0" anchor="ctr" anchorCtr="0">
            <a:noAutofit/>
          </a:bodyPr>
          <a:lstStyle/>
          <a:p>
            <a:pPr algn="r" defTabSz="331836">
              <a:defRPr/>
            </a:pPr>
            <a:r>
              <a:rPr lang="en-US" sz="1700" b="1" kern="0" dirty="0">
                <a:solidFill>
                  <a:srgbClr val="324D1F"/>
                </a:solidFill>
                <a:latin typeface="Corbel" panose="020B0503020204020204" pitchFamily="34" charset="0"/>
              </a:rPr>
              <a:t>GenASM-DC</a:t>
            </a:r>
            <a:endParaRPr lang="en-US" sz="1700" b="1" kern="0" baseline="-25000" dirty="0">
              <a:solidFill>
                <a:srgbClr val="324D1F"/>
              </a:solidFill>
              <a:latin typeface="Corbel" panose="020B0503020204020204" pitchFamily="34" charset="0"/>
            </a:endParaRPr>
          </a:p>
        </p:txBody>
      </p:sp>
      <p:sp>
        <p:nvSpPr>
          <p:cNvPr id="71" name="TextBox 70">
            <a:extLst>
              <a:ext uri="{FF2B5EF4-FFF2-40B4-BE49-F238E27FC236}">
                <a16:creationId xmlns:a16="http://schemas.microsoft.com/office/drawing/2014/main" id="{3E4C5888-0174-AF4A-A8E4-485C3E51A5DD}"/>
              </a:ext>
            </a:extLst>
          </p:cNvPr>
          <p:cNvSpPr txBox="1"/>
          <p:nvPr/>
        </p:nvSpPr>
        <p:spPr>
          <a:xfrm>
            <a:off x="5894758" y="1216785"/>
            <a:ext cx="1331456" cy="500419"/>
          </a:xfrm>
          <a:prstGeom prst="roundRect">
            <a:avLst>
              <a:gd name="adj" fmla="val 0"/>
            </a:avLst>
          </a:prstGeom>
          <a:noFill/>
        </p:spPr>
        <p:txBody>
          <a:bodyPr wrap="square" rtlCol="0" anchor="ctr" anchorCtr="0">
            <a:noAutofit/>
          </a:bodyPr>
          <a:lstStyle/>
          <a:p>
            <a:pPr defTabSz="331836">
              <a:defRPr/>
            </a:pPr>
            <a:r>
              <a:rPr lang="en-US" sz="1700" b="1" kern="0" dirty="0">
                <a:solidFill>
                  <a:srgbClr val="5D2784"/>
                </a:solidFill>
                <a:latin typeface="Corbel" panose="020B0503020204020204" pitchFamily="34" charset="0"/>
              </a:rPr>
              <a:t>GenASM-TB</a:t>
            </a:r>
            <a:endParaRPr lang="en-US" sz="1700" b="1" kern="0" baseline="-25000" dirty="0">
              <a:solidFill>
                <a:srgbClr val="5D2784"/>
              </a:solidFill>
              <a:latin typeface="Corbel" panose="020B0503020204020204" pitchFamily="34" charset="0"/>
            </a:endParaRPr>
          </a:p>
        </p:txBody>
      </p:sp>
      <p:sp>
        <p:nvSpPr>
          <p:cNvPr id="72" name="TextBox 71">
            <a:extLst>
              <a:ext uri="{FF2B5EF4-FFF2-40B4-BE49-F238E27FC236}">
                <a16:creationId xmlns:a16="http://schemas.microsoft.com/office/drawing/2014/main" id="{E8C701E0-13D0-674E-9C9B-E8EE8FE7EB88}"/>
              </a:ext>
            </a:extLst>
          </p:cNvPr>
          <p:cNvSpPr txBox="1"/>
          <p:nvPr/>
        </p:nvSpPr>
        <p:spPr>
          <a:xfrm>
            <a:off x="5316303" y="2371502"/>
            <a:ext cx="1066000" cy="1608781"/>
          </a:xfrm>
          <a:prstGeom prst="roundRect">
            <a:avLst>
              <a:gd name="adj" fmla="val 5084"/>
            </a:avLst>
          </a:prstGeom>
          <a:solidFill>
            <a:schemeClr val="accent2">
              <a:lumMod val="20000"/>
              <a:lumOff val="80000"/>
            </a:schemeClr>
          </a:solidFill>
          <a:ln w="28575">
            <a:solidFill>
              <a:schemeClr val="tx1"/>
            </a:solidFill>
          </a:ln>
        </p:spPr>
        <p:txBody>
          <a:bodyPr wrap="square" rtlCol="0" anchor="t" anchorCtr="0">
            <a:noAutofit/>
          </a:bodyPr>
          <a:lstStyle/>
          <a:p>
            <a:pPr algn="ctr"/>
            <a:endParaRPr lang="en-US" sz="1306" b="1" dirty="0">
              <a:latin typeface="Corbel" panose="020B0503020204020204" pitchFamily="34" charset="0"/>
            </a:endParaRPr>
          </a:p>
        </p:txBody>
      </p:sp>
      <p:sp>
        <p:nvSpPr>
          <p:cNvPr id="73" name="TextBox 72">
            <a:extLst>
              <a:ext uri="{FF2B5EF4-FFF2-40B4-BE49-F238E27FC236}">
                <a16:creationId xmlns:a16="http://schemas.microsoft.com/office/drawing/2014/main" id="{549EBCDE-C098-094F-AFB0-85D9C004742B}"/>
              </a:ext>
            </a:extLst>
          </p:cNvPr>
          <p:cNvSpPr txBox="1"/>
          <p:nvPr/>
        </p:nvSpPr>
        <p:spPr>
          <a:xfrm>
            <a:off x="5391705" y="2452850"/>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500" b="1">
                <a:latin typeface="Corbel" panose="020B0503020204020204" pitchFamily="34" charset="0"/>
              </a:defRPr>
            </a:lvl1pPr>
          </a:lstStyle>
          <a:p>
            <a:r>
              <a:rPr lang="en-US" sz="1200" dirty="0"/>
              <a:t>TB-SRAM</a:t>
            </a:r>
            <a:r>
              <a:rPr lang="en-US" sz="1200" baseline="-25000" dirty="0">
                <a:latin typeface="Calibri" panose="020F0502020204030204" pitchFamily="34" charset="0"/>
                <a:cs typeface="Calibri" panose="020F0502020204030204" pitchFamily="34" charset="0"/>
              </a:rPr>
              <a:t>1</a:t>
            </a:r>
          </a:p>
        </p:txBody>
      </p:sp>
      <p:sp>
        <p:nvSpPr>
          <p:cNvPr id="74" name="TextBox 73">
            <a:extLst>
              <a:ext uri="{FF2B5EF4-FFF2-40B4-BE49-F238E27FC236}">
                <a16:creationId xmlns:a16="http://schemas.microsoft.com/office/drawing/2014/main" id="{9839777C-AC84-F541-9977-EF86E6FBCFEE}"/>
              </a:ext>
            </a:extLst>
          </p:cNvPr>
          <p:cNvSpPr txBox="1"/>
          <p:nvPr/>
        </p:nvSpPr>
        <p:spPr>
          <a:xfrm>
            <a:off x="5391705" y="2860239"/>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200" b="1">
                <a:latin typeface="Corbel" panose="020B0503020204020204" pitchFamily="34" charset="0"/>
              </a:defRPr>
            </a:lvl1pPr>
          </a:lstStyle>
          <a:p>
            <a:r>
              <a:rPr lang="en-US" dirty="0"/>
              <a:t>TB-SRAM</a:t>
            </a:r>
            <a:r>
              <a:rPr lang="en-US" baseline="-25000" dirty="0">
                <a:latin typeface="Calibri" panose="020F0502020204030204" pitchFamily="34" charset="0"/>
                <a:cs typeface="Calibri" panose="020F0502020204030204" pitchFamily="34" charset="0"/>
              </a:rPr>
              <a:t>2</a:t>
            </a:r>
          </a:p>
        </p:txBody>
      </p:sp>
      <p:sp>
        <p:nvSpPr>
          <p:cNvPr id="75" name="TextBox 74">
            <a:extLst>
              <a:ext uri="{FF2B5EF4-FFF2-40B4-BE49-F238E27FC236}">
                <a16:creationId xmlns:a16="http://schemas.microsoft.com/office/drawing/2014/main" id="{3B6474F5-4F16-E24D-BE9F-DF70EFFC3AA6}"/>
              </a:ext>
            </a:extLst>
          </p:cNvPr>
          <p:cNvSpPr txBox="1"/>
          <p:nvPr/>
        </p:nvSpPr>
        <p:spPr>
          <a:xfrm>
            <a:off x="5395034" y="3532256"/>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200" b="1">
                <a:latin typeface="Corbel" panose="020B0503020204020204" pitchFamily="34" charset="0"/>
              </a:defRPr>
            </a:lvl1pPr>
          </a:lstStyle>
          <a:p>
            <a:r>
              <a:rPr lang="en-US" dirty="0"/>
              <a:t>TB-</a:t>
            </a:r>
            <a:r>
              <a:rPr lang="en-US" dirty="0" err="1"/>
              <a:t>SRAM</a:t>
            </a:r>
            <a:r>
              <a:rPr lang="en-US" baseline="-25000" dirty="0" err="1">
                <a:latin typeface="Calibri" panose="020F0502020204030204" pitchFamily="34" charset="0"/>
                <a:cs typeface="Calibri" panose="020F0502020204030204" pitchFamily="34" charset="0"/>
              </a:rPr>
              <a:t>n</a:t>
            </a:r>
            <a:endParaRPr lang="en-US" baseline="-25000" dirty="0">
              <a:latin typeface="Calibri" panose="020F0502020204030204" pitchFamily="34" charset="0"/>
              <a:cs typeface="Calibri" panose="020F0502020204030204" pitchFamily="34" charset="0"/>
            </a:endParaRPr>
          </a:p>
        </p:txBody>
      </p:sp>
      <p:sp>
        <p:nvSpPr>
          <p:cNvPr id="78" name="Rectangle 77">
            <a:extLst>
              <a:ext uri="{FF2B5EF4-FFF2-40B4-BE49-F238E27FC236}">
                <a16:creationId xmlns:a16="http://schemas.microsoft.com/office/drawing/2014/main" id="{186F2E2B-9153-B343-A5DC-BA8AC82A7803}"/>
              </a:ext>
            </a:extLst>
          </p:cNvPr>
          <p:cNvSpPr/>
          <p:nvPr/>
        </p:nvSpPr>
        <p:spPr>
          <a:xfrm>
            <a:off x="5738359" y="3199195"/>
            <a:ext cx="208924" cy="359714"/>
          </a:xfrm>
          <a:prstGeom prst="rect">
            <a:avLst/>
          </a:prstGeom>
        </p:spPr>
        <p:txBody>
          <a:bodyPr wrap="square">
            <a:spAutoFit/>
          </a:bodyPr>
          <a:lstStyle/>
          <a:p>
            <a:pPr algn="ctr">
              <a:lnSpc>
                <a:spcPct val="50000"/>
              </a:lnSpc>
            </a:pPr>
            <a:r>
              <a:rPr lang="en-US" sz="1089" b="1" dirty="0">
                <a:latin typeface="Corbel" panose="020B0503020204020204" pitchFamily="34" charset="0"/>
              </a:rPr>
              <a:t>.</a:t>
            </a:r>
          </a:p>
          <a:p>
            <a:pPr algn="ctr">
              <a:lnSpc>
                <a:spcPct val="50000"/>
              </a:lnSpc>
            </a:pPr>
            <a:r>
              <a:rPr lang="en-US" sz="1089" b="1" dirty="0">
                <a:latin typeface="Corbel" panose="020B0503020204020204" pitchFamily="34" charset="0"/>
              </a:rPr>
              <a:t>.</a:t>
            </a:r>
          </a:p>
          <a:p>
            <a:pPr algn="ctr">
              <a:lnSpc>
                <a:spcPct val="50000"/>
              </a:lnSpc>
            </a:pPr>
            <a:r>
              <a:rPr lang="en-US" sz="1089" b="1" dirty="0">
                <a:latin typeface="Corbel" panose="020B0503020204020204" pitchFamily="34" charset="0"/>
              </a:rPr>
              <a:t>.</a:t>
            </a:r>
          </a:p>
        </p:txBody>
      </p:sp>
      <p:sp>
        <p:nvSpPr>
          <p:cNvPr id="79" name="TextBox 78">
            <a:extLst>
              <a:ext uri="{FF2B5EF4-FFF2-40B4-BE49-F238E27FC236}">
                <a16:creationId xmlns:a16="http://schemas.microsoft.com/office/drawing/2014/main" id="{617B514F-984C-CD49-925B-E4DEA2A7162F}"/>
              </a:ext>
            </a:extLst>
          </p:cNvPr>
          <p:cNvSpPr txBox="1"/>
          <p:nvPr/>
        </p:nvSpPr>
        <p:spPr>
          <a:xfrm>
            <a:off x="1378433" y="3645268"/>
            <a:ext cx="838550" cy="641465"/>
          </a:xfrm>
          <a:prstGeom prst="roundRect">
            <a:avLst>
              <a:gd name="adj" fmla="val 10928"/>
            </a:avLst>
          </a:prstGeom>
          <a:noFill/>
          <a:ln>
            <a:noFill/>
          </a:ln>
        </p:spPr>
        <p:txBody>
          <a:bodyPr wrap="square" rtlCol="0" anchor="ctr" anchorCtr="0">
            <a:noAutofit/>
          </a:bodyPr>
          <a:lstStyle/>
          <a:p>
            <a:pPr algn="ctr">
              <a:lnSpc>
                <a:spcPct val="90000"/>
              </a:lnSpc>
            </a:pPr>
            <a:r>
              <a:rPr lang="en-US" sz="1220" dirty="0">
                <a:latin typeface="Corbel" panose="020B0503020204020204" pitchFamily="34" charset="0"/>
              </a:rPr>
              <a:t>reference &amp; query locations</a:t>
            </a:r>
          </a:p>
        </p:txBody>
      </p:sp>
      <p:sp>
        <p:nvSpPr>
          <p:cNvPr id="80" name="Rectangle 79">
            <a:extLst>
              <a:ext uri="{FF2B5EF4-FFF2-40B4-BE49-F238E27FC236}">
                <a16:creationId xmlns:a16="http://schemas.microsoft.com/office/drawing/2014/main" id="{DD8ECE39-EE10-0D45-AF17-0C9976367C01}"/>
              </a:ext>
            </a:extLst>
          </p:cNvPr>
          <p:cNvSpPr/>
          <p:nvPr/>
        </p:nvSpPr>
        <p:spPr>
          <a:xfrm>
            <a:off x="4398800" y="3108053"/>
            <a:ext cx="843542" cy="438582"/>
          </a:xfrm>
          <a:prstGeom prst="rect">
            <a:avLst/>
          </a:prstGeom>
        </p:spPr>
        <p:txBody>
          <a:bodyPr wrap="square">
            <a:spAutoFit/>
          </a:bodyPr>
          <a:lstStyle/>
          <a:p>
            <a:pPr algn="ctr">
              <a:lnSpc>
                <a:spcPct val="90000"/>
              </a:lnSpc>
            </a:pPr>
            <a:r>
              <a:rPr lang="en-US" sz="1220" dirty="0">
                <a:latin typeface="Corbel" panose="020B0503020204020204" pitchFamily="34" charset="0"/>
              </a:rPr>
              <a:t>Write </a:t>
            </a:r>
          </a:p>
          <a:p>
            <a:pPr algn="ctr">
              <a:lnSpc>
                <a:spcPct val="90000"/>
              </a:lnSpc>
            </a:pPr>
            <a:r>
              <a:rPr lang="en-US" sz="1220" dirty="0">
                <a:latin typeface="Corbel" panose="020B0503020204020204" pitchFamily="34" charset="0"/>
              </a:rPr>
              <a:t>bitvectors</a:t>
            </a:r>
          </a:p>
        </p:txBody>
      </p:sp>
      <p:cxnSp>
        <p:nvCxnSpPr>
          <p:cNvPr id="97" name="Straight Arrow Connector 96">
            <a:extLst>
              <a:ext uri="{FF2B5EF4-FFF2-40B4-BE49-F238E27FC236}">
                <a16:creationId xmlns:a16="http://schemas.microsoft.com/office/drawing/2014/main" id="{87D5A794-FE8E-2C45-9212-CA36AF3D37AC}"/>
              </a:ext>
            </a:extLst>
          </p:cNvPr>
          <p:cNvCxnSpPr>
            <a:cxnSpLocks/>
          </p:cNvCxnSpPr>
          <p:nvPr/>
        </p:nvCxnSpPr>
        <p:spPr>
          <a:xfrm>
            <a:off x="3303362" y="2094000"/>
            <a:ext cx="0" cy="745123"/>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EC4675F3-CBC3-064E-BEE1-E1DE1A626FCC}"/>
              </a:ext>
            </a:extLst>
          </p:cNvPr>
          <p:cNvSpPr/>
          <p:nvPr/>
        </p:nvSpPr>
        <p:spPr>
          <a:xfrm>
            <a:off x="1389994" y="1958976"/>
            <a:ext cx="847629" cy="784830"/>
          </a:xfrm>
          <a:prstGeom prst="rect">
            <a:avLst/>
          </a:prstGeom>
        </p:spPr>
        <p:txBody>
          <a:bodyPr wrap="square">
            <a:spAutoFit/>
          </a:bodyPr>
          <a:lstStyle/>
          <a:p>
            <a:pPr algn="ctr">
              <a:lnSpc>
                <a:spcPct val="90000"/>
              </a:lnSpc>
            </a:pPr>
            <a:r>
              <a:rPr lang="en-US" sz="1220" dirty="0">
                <a:latin typeface="Corbel" panose="020B0503020204020204" pitchFamily="34" charset="0"/>
              </a:rPr>
              <a:t>reference text </a:t>
            </a:r>
          </a:p>
          <a:p>
            <a:pPr algn="ctr">
              <a:lnSpc>
                <a:spcPct val="90000"/>
              </a:lnSpc>
            </a:pPr>
            <a:r>
              <a:rPr lang="en-US" sz="1220" dirty="0">
                <a:latin typeface="Corbel" panose="020B0503020204020204" pitchFamily="34" charset="0"/>
              </a:rPr>
              <a:t>&amp; query pattern</a:t>
            </a:r>
          </a:p>
        </p:txBody>
      </p:sp>
      <p:sp>
        <p:nvSpPr>
          <p:cNvPr id="82" name="TextBox 81">
            <a:extLst>
              <a:ext uri="{FF2B5EF4-FFF2-40B4-BE49-F238E27FC236}">
                <a16:creationId xmlns:a16="http://schemas.microsoft.com/office/drawing/2014/main" id="{49366940-8D44-0C46-991D-82028F86ADF1}"/>
              </a:ext>
            </a:extLst>
          </p:cNvPr>
          <p:cNvSpPr txBox="1"/>
          <p:nvPr/>
        </p:nvSpPr>
        <p:spPr>
          <a:xfrm>
            <a:off x="2861346" y="2251029"/>
            <a:ext cx="921424" cy="391121"/>
          </a:xfrm>
          <a:prstGeom prst="roundRect">
            <a:avLst>
              <a:gd name="adj" fmla="val 10928"/>
            </a:avLst>
          </a:prstGeom>
          <a:solidFill>
            <a:srgbClr val="A9D18E"/>
          </a:solidFill>
          <a:ln>
            <a:noFill/>
          </a:ln>
        </p:spPr>
        <p:txBody>
          <a:bodyPr wrap="square" lIns="0" tIns="0" rIns="0" bIns="0" rtlCol="0" anchor="ctr" anchorCtr="0">
            <a:noAutofit/>
          </a:bodyPr>
          <a:lstStyle/>
          <a:p>
            <a:pPr algn="ctr">
              <a:lnSpc>
                <a:spcPct val="90000"/>
              </a:lnSpc>
            </a:pPr>
            <a:r>
              <a:rPr lang="en-US" sz="1220" dirty="0">
                <a:latin typeface="Corbel" panose="020B0503020204020204" pitchFamily="34" charset="0"/>
              </a:rPr>
              <a:t>sub-text &amp; </a:t>
            </a:r>
          </a:p>
          <a:p>
            <a:pPr algn="ctr">
              <a:lnSpc>
                <a:spcPct val="90000"/>
              </a:lnSpc>
            </a:pPr>
            <a:r>
              <a:rPr lang="en-US" sz="1220" dirty="0">
                <a:latin typeface="Corbel" panose="020B0503020204020204" pitchFamily="34" charset="0"/>
              </a:rPr>
              <a:t>sub-pattern</a:t>
            </a:r>
          </a:p>
        </p:txBody>
      </p:sp>
      <p:sp>
        <p:nvSpPr>
          <p:cNvPr id="83" name="Rectangle 82">
            <a:extLst>
              <a:ext uri="{FF2B5EF4-FFF2-40B4-BE49-F238E27FC236}">
                <a16:creationId xmlns:a16="http://schemas.microsoft.com/office/drawing/2014/main" id="{0D3C7D3B-3066-1642-ACC5-AD69E16D57FB}"/>
              </a:ext>
            </a:extLst>
          </p:cNvPr>
          <p:cNvSpPr/>
          <p:nvPr/>
        </p:nvSpPr>
        <p:spPr>
          <a:xfrm>
            <a:off x="6419907" y="3108053"/>
            <a:ext cx="864949" cy="438582"/>
          </a:xfrm>
          <a:prstGeom prst="rect">
            <a:avLst/>
          </a:prstGeom>
        </p:spPr>
        <p:txBody>
          <a:bodyPr wrap="square">
            <a:spAutoFit/>
          </a:bodyPr>
          <a:lstStyle/>
          <a:p>
            <a:pPr algn="ctr">
              <a:lnSpc>
                <a:spcPct val="90000"/>
              </a:lnSpc>
            </a:pPr>
            <a:r>
              <a:rPr lang="en-US" sz="1220" dirty="0">
                <a:latin typeface="Corbel" panose="020B0503020204020204" pitchFamily="34" charset="0"/>
              </a:rPr>
              <a:t>Read </a:t>
            </a:r>
          </a:p>
          <a:p>
            <a:pPr algn="ctr">
              <a:lnSpc>
                <a:spcPct val="90000"/>
              </a:lnSpc>
            </a:pPr>
            <a:r>
              <a:rPr lang="en-US" sz="1220" dirty="0">
                <a:latin typeface="Corbel" panose="020B0503020204020204" pitchFamily="34" charset="0"/>
              </a:rPr>
              <a:t>bitvectors</a:t>
            </a:r>
          </a:p>
        </p:txBody>
      </p:sp>
      <p:sp>
        <p:nvSpPr>
          <p:cNvPr id="85" name="TextBox 84">
            <a:extLst>
              <a:ext uri="{FF2B5EF4-FFF2-40B4-BE49-F238E27FC236}">
                <a16:creationId xmlns:a16="http://schemas.microsoft.com/office/drawing/2014/main" id="{F6896383-F39C-9A44-BBF2-EE1646FE4912}"/>
              </a:ext>
            </a:extLst>
          </p:cNvPr>
          <p:cNvSpPr txBox="1"/>
          <p:nvPr/>
        </p:nvSpPr>
        <p:spPr>
          <a:xfrm>
            <a:off x="2704298" y="3719634"/>
            <a:ext cx="959529" cy="438693"/>
          </a:xfrm>
          <a:prstGeom prst="roundRect">
            <a:avLst>
              <a:gd name="adj" fmla="val 10928"/>
            </a:avLst>
          </a:prstGeom>
          <a:noFill/>
          <a:ln>
            <a:noFill/>
          </a:ln>
        </p:spPr>
        <p:txBody>
          <a:bodyPr wrap="square" rtlCol="0" anchor="ctr" anchorCtr="0">
            <a:noAutofit/>
          </a:bodyPr>
          <a:lstStyle/>
          <a:p>
            <a:pPr algn="ctr">
              <a:lnSpc>
                <a:spcPct val="90000"/>
              </a:lnSpc>
            </a:pPr>
            <a:r>
              <a:rPr lang="en-US" sz="1220" dirty="0">
                <a:latin typeface="Corbel" panose="020B0503020204020204" pitchFamily="34" charset="0"/>
              </a:rPr>
              <a:t>Generate </a:t>
            </a:r>
          </a:p>
          <a:p>
            <a:pPr algn="ctr">
              <a:lnSpc>
                <a:spcPct val="90000"/>
              </a:lnSpc>
            </a:pPr>
            <a:r>
              <a:rPr lang="en-US" sz="1220" dirty="0">
                <a:latin typeface="Corbel" panose="020B0503020204020204" pitchFamily="34" charset="0"/>
              </a:rPr>
              <a:t>bitvectors</a:t>
            </a:r>
          </a:p>
        </p:txBody>
      </p:sp>
      <p:sp>
        <p:nvSpPr>
          <p:cNvPr id="86" name="TextBox 85">
            <a:extLst>
              <a:ext uri="{FF2B5EF4-FFF2-40B4-BE49-F238E27FC236}">
                <a16:creationId xmlns:a16="http://schemas.microsoft.com/office/drawing/2014/main" id="{37D4D36B-37C8-D54A-95F4-AA6438BDF577}"/>
              </a:ext>
            </a:extLst>
          </p:cNvPr>
          <p:cNvSpPr txBox="1">
            <a:spLocks noChangeAspect="1"/>
          </p:cNvSpPr>
          <p:nvPr/>
        </p:nvSpPr>
        <p:spPr>
          <a:xfrm>
            <a:off x="1889049" y="1619690"/>
            <a:ext cx="267122" cy="267122"/>
          </a:xfrm>
          <a:prstGeom prst="ellipse">
            <a:avLst/>
          </a:prstGeom>
          <a:solidFill>
            <a:schemeClr val="tx1"/>
          </a:solidFill>
        </p:spPr>
        <p:txBody>
          <a:bodyPr wrap="none" lIns="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2</a:t>
            </a:r>
          </a:p>
        </p:txBody>
      </p:sp>
      <p:sp>
        <p:nvSpPr>
          <p:cNvPr id="87" name="TextBox 86">
            <a:extLst>
              <a:ext uri="{FF2B5EF4-FFF2-40B4-BE49-F238E27FC236}">
                <a16:creationId xmlns:a16="http://schemas.microsoft.com/office/drawing/2014/main" id="{83BC8E47-B0B9-644B-ACD9-E76DCF611688}"/>
              </a:ext>
            </a:extLst>
          </p:cNvPr>
          <p:cNvSpPr txBox="1">
            <a:spLocks noChangeAspect="1"/>
          </p:cNvSpPr>
          <p:nvPr/>
        </p:nvSpPr>
        <p:spPr>
          <a:xfrm>
            <a:off x="1396380" y="3307825"/>
            <a:ext cx="267122" cy="267122"/>
          </a:xfrm>
          <a:prstGeom prst="ellipse">
            <a:avLst/>
          </a:prstGeom>
          <a:solidFill>
            <a:schemeClr val="tx1"/>
          </a:solidFill>
        </p:spPr>
        <p:txBody>
          <a:bodyPr wrap="none" lIns="13063"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1</a:t>
            </a:r>
          </a:p>
        </p:txBody>
      </p:sp>
      <p:sp>
        <p:nvSpPr>
          <p:cNvPr id="88" name="TextBox 87">
            <a:extLst>
              <a:ext uri="{FF2B5EF4-FFF2-40B4-BE49-F238E27FC236}">
                <a16:creationId xmlns:a16="http://schemas.microsoft.com/office/drawing/2014/main" id="{D35AB167-6DCC-5141-AAE7-8A6269EA5409}"/>
              </a:ext>
            </a:extLst>
          </p:cNvPr>
          <p:cNvSpPr txBox="1">
            <a:spLocks noChangeAspect="1"/>
          </p:cNvSpPr>
          <p:nvPr/>
        </p:nvSpPr>
        <p:spPr>
          <a:xfrm>
            <a:off x="2587796" y="2296727"/>
            <a:ext cx="267122" cy="267122"/>
          </a:xfrm>
          <a:prstGeom prst="ellipse">
            <a:avLst/>
          </a:prstGeom>
          <a:solidFill>
            <a:schemeClr val="tx1"/>
          </a:solidFill>
        </p:spPr>
        <p:txBody>
          <a:bodyPr wrap="none" lIns="13063"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3</a:t>
            </a:r>
          </a:p>
        </p:txBody>
      </p:sp>
      <p:sp>
        <p:nvSpPr>
          <p:cNvPr id="89" name="TextBox 88">
            <a:extLst>
              <a:ext uri="{FF2B5EF4-FFF2-40B4-BE49-F238E27FC236}">
                <a16:creationId xmlns:a16="http://schemas.microsoft.com/office/drawing/2014/main" id="{EC54EFB3-7D5A-844E-87C4-C1A5567C604E}"/>
              </a:ext>
            </a:extLst>
          </p:cNvPr>
          <p:cNvSpPr txBox="1">
            <a:spLocks noChangeAspect="1"/>
          </p:cNvSpPr>
          <p:nvPr/>
        </p:nvSpPr>
        <p:spPr>
          <a:xfrm>
            <a:off x="3599745" y="3796538"/>
            <a:ext cx="267122" cy="267122"/>
          </a:xfrm>
          <a:prstGeom prst="ellipse">
            <a:avLst/>
          </a:prstGeom>
          <a:solidFill>
            <a:schemeClr val="tx1"/>
          </a:solidFill>
        </p:spPr>
        <p:txBody>
          <a:bodyPr wrap="none" lIns="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4</a:t>
            </a:r>
          </a:p>
        </p:txBody>
      </p:sp>
      <p:sp>
        <p:nvSpPr>
          <p:cNvPr id="90" name="TextBox 89">
            <a:extLst>
              <a:ext uri="{FF2B5EF4-FFF2-40B4-BE49-F238E27FC236}">
                <a16:creationId xmlns:a16="http://schemas.microsoft.com/office/drawing/2014/main" id="{B5A80858-EEC4-D84E-A78B-77E9E36525AF}"/>
              </a:ext>
            </a:extLst>
          </p:cNvPr>
          <p:cNvSpPr txBox="1">
            <a:spLocks noChangeAspect="1"/>
          </p:cNvSpPr>
          <p:nvPr/>
        </p:nvSpPr>
        <p:spPr>
          <a:xfrm>
            <a:off x="4685572" y="2785587"/>
            <a:ext cx="267122" cy="267122"/>
          </a:xfrm>
          <a:prstGeom prst="ellipse">
            <a:avLst/>
          </a:prstGeom>
          <a:solidFill>
            <a:schemeClr val="tx1"/>
          </a:solidFill>
        </p:spPr>
        <p:txBody>
          <a:bodyPr wrap="none" lIns="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5</a:t>
            </a:r>
          </a:p>
        </p:txBody>
      </p:sp>
      <p:sp>
        <p:nvSpPr>
          <p:cNvPr id="91" name="TextBox 90">
            <a:extLst>
              <a:ext uri="{FF2B5EF4-FFF2-40B4-BE49-F238E27FC236}">
                <a16:creationId xmlns:a16="http://schemas.microsoft.com/office/drawing/2014/main" id="{6227EF7D-9269-E045-806B-792BBE0CB58D}"/>
              </a:ext>
            </a:extLst>
          </p:cNvPr>
          <p:cNvSpPr txBox="1">
            <a:spLocks noChangeAspect="1"/>
          </p:cNvSpPr>
          <p:nvPr/>
        </p:nvSpPr>
        <p:spPr>
          <a:xfrm>
            <a:off x="6729912" y="2770532"/>
            <a:ext cx="267122" cy="267122"/>
          </a:xfrm>
          <a:prstGeom prst="ellipse">
            <a:avLst/>
          </a:prstGeom>
          <a:solidFill>
            <a:schemeClr val="tx1"/>
          </a:solidFill>
        </p:spPr>
        <p:txBody>
          <a:bodyPr wrap="none" lIns="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6</a:t>
            </a:r>
          </a:p>
        </p:txBody>
      </p:sp>
      <p:cxnSp>
        <p:nvCxnSpPr>
          <p:cNvPr id="94" name="Straight Arrow Connector 93">
            <a:extLst>
              <a:ext uri="{FF2B5EF4-FFF2-40B4-BE49-F238E27FC236}">
                <a16:creationId xmlns:a16="http://schemas.microsoft.com/office/drawing/2014/main" id="{6E653B41-77AE-8B45-8858-E14150022CAF}"/>
              </a:ext>
            </a:extLst>
          </p:cNvPr>
          <p:cNvCxnSpPr>
            <a:cxnSpLocks/>
          </p:cNvCxnSpPr>
          <p:nvPr/>
        </p:nvCxnSpPr>
        <p:spPr>
          <a:xfrm>
            <a:off x="1367544" y="1942647"/>
            <a:ext cx="87387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B5334409-8D85-5D4E-B2D1-AF6B31993C60}"/>
              </a:ext>
            </a:extLst>
          </p:cNvPr>
          <p:cNvSpPr/>
          <p:nvPr/>
        </p:nvSpPr>
        <p:spPr>
          <a:xfrm>
            <a:off x="2133807" y="4391341"/>
            <a:ext cx="2309084" cy="1200329"/>
          </a:xfrm>
          <a:prstGeom prst="rect">
            <a:avLst/>
          </a:prstGeom>
        </p:spPr>
        <p:txBody>
          <a:bodyPr wrap="square">
            <a:spAutoFit/>
          </a:bodyPr>
          <a:lstStyle/>
          <a:p>
            <a:pPr algn="ctr"/>
            <a:r>
              <a:rPr lang="en-US" b="1" dirty="0">
                <a:solidFill>
                  <a:srgbClr val="00B050"/>
                </a:solidFill>
              </a:rPr>
              <a:t>GenASM-DC:</a:t>
            </a:r>
            <a:r>
              <a:rPr lang="en-US" dirty="0">
                <a:solidFill>
                  <a:srgbClr val="00B050"/>
                </a:solidFill>
              </a:rPr>
              <a:t> </a:t>
            </a:r>
          </a:p>
          <a:p>
            <a:pPr algn="ctr"/>
            <a:r>
              <a:rPr lang="en-US" dirty="0"/>
              <a:t>generates bitvectors </a:t>
            </a:r>
          </a:p>
          <a:p>
            <a:pPr algn="ctr"/>
            <a:r>
              <a:rPr lang="en-US" dirty="0"/>
              <a:t>and performs edit </a:t>
            </a:r>
          </a:p>
          <a:p>
            <a:pPr algn="ctr"/>
            <a:r>
              <a:rPr lang="en-US" b="1" dirty="0">
                <a:solidFill>
                  <a:srgbClr val="00B050"/>
                </a:solidFill>
              </a:rPr>
              <a:t>D</a:t>
            </a:r>
            <a:r>
              <a:rPr lang="en-US" dirty="0"/>
              <a:t>istance </a:t>
            </a:r>
            <a:r>
              <a:rPr lang="en-US" b="1" dirty="0">
                <a:solidFill>
                  <a:srgbClr val="00B050"/>
                </a:solidFill>
              </a:rPr>
              <a:t>C</a:t>
            </a:r>
            <a:r>
              <a:rPr lang="en-US" dirty="0"/>
              <a:t>alculation</a:t>
            </a:r>
          </a:p>
        </p:txBody>
      </p:sp>
      <p:sp>
        <p:nvSpPr>
          <p:cNvPr id="101" name="Rectangle 100">
            <a:extLst>
              <a:ext uri="{FF2B5EF4-FFF2-40B4-BE49-F238E27FC236}">
                <a16:creationId xmlns:a16="http://schemas.microsoft.com/office/drawing/2014/main" id="{F3879059-D6EE-7D4A-9868-74ABA2A8F50A}"/>
              </a:ext>
            </a:extLst>
          </p:cNvPr>
          <p:cNvSpPr/>
          <p:nvPr/>
        </p:nvSpPr>
        <p:spPr>
          <a:xfrm>
            <a:off x="6123848" y="4391341"/>
            <a:ext cx="2847852" cy="1200329"/>
          </a:xfrm>
          <a:prstGeom prst="rect">
            <a:avLst/>
          </a:prstGeom>
        </p:spPr>
        <p:txBody>
          <a:bodyPr wrap="square">
            <a:spAutoFit/>
          </a:bodyPr>
          <a:lstStyle/>
          <a:p>
            <a:pPr marL="538163" algn="ctr">
              <a:lnSpc>
                <a:spcPct val="100000"/>
              </a:lnSpc>
              <a:spcBef>
                <a:spcPts val="0"/>
              </a:spcBef>
              <a:spcAft>
                <a:spcPts val="0"/>
              </a:spcAft>
            </a:pPr>
            <a:r>
              <a:rPr lang="en-US" b="1" dirty="0">
                <a:solidFill>
                  <a:srgbClr val="7A20C9"/>
                </a:solidFill>
              </a:rPr>
              <a:t>GenASM-TB:</a:t>
            </a:r>
            <a:r>
              <a:rPr lang="en-US" dirty="0">
                <a:solidFill>
                  <a:srgbClr val="7A20C9"/>
                </a:solidFill>
              </a:rPr>
              <a:t> </a:t>
            </a:r>
            <a:r>
              <a:rPr lang="en-US" dirty="0"/>
              <a:t>performs </a:t>
            </a:r>
            <a:r>
              <a:rPr lang="en-US" b="1" dirty="0" err="1">
                <a:solidFill>
                  <a:srgbClr val="7A20C9"/>
                </a:solidFill>
              </a:rPr>
              <a:t>T</a:t>
            </a:r>
            <a:r>
              <a:rPr lang="en-US" dirty="0" err="1"/>
              <a:t>race</a:t>
            </a:r>
            <a:r>
              <a:rPr lang="en-US" b="1" dirty="0" err="1">
                <a:solidFill>
                  <a:srgbClr val="7A20C9"/>
                </a:solidFill>
              </a:rPr>
              <a:t>B</a:t>
            </a:r>
            <a:r>
              <a:rPr lang="en-US" dirty="0" err="1"/>
              <a:t>ack</a:t>
            </a:r>
            <a:r>
              <a:rPr lang="en-US" dirty="0"/>
              <a:t> and assembles the optimal alignment </a:t>
            </a:r>
          </a:p>
        </p:txBody>
      </p:sp>
      <p:cxnSp>
        <p:nvCxnSpPr>
          <p:cNvPr id="117" name="Straight Arrow Connector 116">
            <a:extLst>
              <a:ext uri="{FF2B5EF4-FFF2-40B4-BE49-F238E27FC236}">
                <a16:creationId xmlns:a16="http://schemas.microsoft.com/office/drawing/2014/main" id="{E4FFE967-0E24-4047-B38E-73DA9C85BFD3}"/>
              </a:ext>
            </a:extLst>
          </p:cNvPr>
          <p:cNvCxnSpPr>
            <a:cxnSpLocks/>
          </p:cNvCxnSpPr>
          <p:nvPr/>
        </p:nvCxnSpPr>
        <p:spPr>
          <a:xfrm flipV="1">
            <a:off x="6413678" y="3085322"/>
            <a:ext cx="902950"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EC5E8819-1B0B-D548-97C2-C7DE80E250AB}"/>
              </a:ext>
            </a:extLst>
          </p:cNvPr>
          <p:cNvSpPr/>
          <p:nvPr/>
        </p:nvSpPr>
        <p:spPr>
          <a:xfrm>
            <a:off x="6419907" y="3108053"/>
            <a:ext cx="864949" cy="438582"/>
          </a:xfrm>
          <a:prstGeom prst="rect">
            <a:avLst/>
          </a:prstGeom>
        </p:spPr>
        <p:txBody>
          <a:bodyPr wrap="square">
            <a:spAutoFit/>
          </a:bodyPr>
          <a:lstStyle/>
          <a:p>
            <a:pPr algn="ctr">
              <a:lnSpc>
                <a:spcPct val="90000"/>
              </a:lnSpc>
            </a:pPr>
            <a:r>
              <a:rPr lang="en-US" sz="1220" dirty="0">
                <a:solidFill>
                  <a:srgbClr val="C00000"/>
                </a:solidFill>
                <a:latin typeface="Corbel" panose="020B0503020204020204" pitchFamily="34" charset="0"/>
              </a:rPr>
              <a:t>Read </a:t>
            </a:r>
          </a:p>
          <a:p>
            <a:pPr algn="ctr">
              <a:lnSpc>
                <a:spcPct val="90000"/>
              </a:lnSpc>
            </a:pPr>
            <a:r>
              <a:rPr lang="en-US" sz="1220" dirty="0">
                <a:solidFill>
                  <a:srgbClr val="C00000"/>
                </a:solidFill>
                <a:latin typeface="Corbel" panose="020B0503020204020204" pitchFamily="34" charset="0"/>
              </a:rPr>
              <a:t>bitvectors</a:t>
            </a:r>
          </a:p>
        </p:txBody>
      </p:sp>
      <p:sp>
        <p:nvSpPr>
          <p:cNvPr id="119" name="TextBox 118">
            <a:extLst>
              <a:ext uri="{FF2B5EF4-FFF2-40B4-BE49-F238E27FC236}">
                <a16:creationId xmlns:a16="http://schemas.microsoft.com/office/drawing/2014/main" id="{D815CD1C-7288-604F-BB7A-237C8BD9A10F}"/>
              </a:ext>
            </a:extLst>
          </p:cNvPr>
          <p:cNvSpPr txBox="1">
            <a:spLocks noChangeAspect="1"/>
          </p:cNvSpPr>
          <p:nvPr/>
        </p:nvSpPr>
        <p:spPr>
          <a:xfrm>
            <a:off x="6729912" y="2770532"/>
            <a:ext cx="267122" cy="267122"/>
          </a:xfrm>
          <a:prstGeom prst="ellipse">
            <a:avLst/>
          </a:prstGeom>
          <a:solidFill>
            <a:srgbClr val="C00000"/>
          </a:solidFill>
        </p:spPr>
        <p:txBody>
          <a:bodyPr wrap="none" lIns="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6</a:t>
            </a:r>
          </a:p>
        </p:txBody>
      </p:sp>
      <p:cxnSp>
        <p:nvCxnSpPr>
          <p:cNvPr id="114" name="Straight Arrow Connector 113">
            <a:extLst>
              <a:ext uri="{FF2B5EF4-FFF2-40B4-BE49-F238E27FC236}">
                <a16:creationId xmlns:a16="http://schemas.microsoft.com/office/drawing/2014/main" id="{D614D36B-9B43-4646-AC90-1F4D4ADAA4DD}"/>
              </a:ext>
            </a:extLst>
          </p:cNvPr>
          <p:cNvCxnSpPr>
            <a:cxnSpLocks/>
          </p:cNvCxnSpPr>
          <p:nvPr/>
        </p:nvCxnSpPr>
        <p:spPr>
          <a:xfrm flipV="1">
            <a:off x="4327613" y="3097751"/>
            <a:ext cx="965801"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55D50D42-C3D1-9F48-BCE1-982F81A19D33}"/>
              </a:ext>
            </a:extLst>
          </p:cNvPr>
          <p:cNvSpPr/>
          <p:nvPr/>
        </p:nvSpPr>
        <p:spPr>
          <a:xfrm>
            <a:off x="4399195" y="3108053"/>
            <a:ext cx="843542" cy="438582"/>
          </a:xfrm>
          <a:prstGeom prst="rect">
            <a:avLst/>
          </a:prstGeom>
        </p:spPr>
        <p:txBody>
          <a:bodyPr wrap="square">
            <a:spAutoFit/>
          </a:bodyPr>
          <a:lstStyle/>
          <a:p>
            <a:pPr algn="ctr">
              <a:lnSpc>
                <a:spcPct val="90000"/>
              </a:lnSpc>
            </a:pPr>
            <a:r>
              <a:rPr lang="en-US" sz="1220" dirty="0">
                <a:solidFill>
                  <a:srgbClr val="C00000"/>
                </a:solidFill>
                <a:latin typeface="Corbel" panose="020B0503020204020204" pitchFamily="34" charset="0"/>
              </a:rPr>
              <a:t>Write </a:t>
            </a:r>
          </a:p>
          <a:p>
            <a:pPr algn="ctr">
              <a:lnSpc>
                <a:spcPct val="90000"/>
              </a:lnSpc>
            </a:pPr>
            <a:r>
              <a:rPr lang="en-US" sz="1220" dirty="0">
                <a:solidFill>
                  <a:srgbClr val="C00000"/>
                </a:solidFill>
                <a:latin typeface="Corbel" panose="020B0503020204020204" pitchFamily="34" charset="0"/>
              </a:rPr>
              <a:t>bitvectors</a:t>
            </a:r>
          </a:p>
        </p:txBody>
      </p:sp>
      <p:sp>
        <p:nvSpPr>
          <p:cNvPr id="116" name="TextBox 115">
            <a:extLst>
              <a:ext uri="{FF2B5EF4-FFF2-40B4-BE49-F238E27FC236}">
                <a16:creationId xmlns:a16="http://schemas.microsoft.com/office/drawing/2014/main" id="{DA6E12A7-B424-344E-A49F-3C09BD875C57}"/>
              </a:ext>
            </a:extLst>
          </p:cNvPr>
          <p:cNvSpPr txBox="1">
            <a:spLocks noChangeAspect="1"/>
          </p:cNvSpPr>
          <p:nvPr/>
        </p:nvSpPr>
        <p:spPr>
          <a:xfrm>
            <a:off x="4685967" y="2785587"/>
            <a:ext cx="267122" cy="267122"/>
          </a:xfrm>
          <a:prstGeom prst="ellipse">
            <a:avLst/>
          </a:prstGeom>
          <a:solidFill>
            <a:srgbClr val="C00000"/>
          </a:solidFill>
        </p:spPr>
        <p:txBody>
          <a:bodyPr wrap="none" lIns="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5</a:t>
            </a:r>
          </a:p>
        </p:txBody>
      </p:sp>
      <p:sp>
        <p:nvSpPr>
          <p:cNvPr id="112" name="TextBox 111">
            <a:extLst>
              <a:ext uri="{FF2B5EF4-FFF2-40B4-BE49-F238E27FC236}">
                <a16:creationId xmlns:a16="http://schemas.microsoft.com/office/drawing/2014/main" id="{3098C794-DD81-CA49-81A6-072385F90E1B}"/>
              </a:ext>
            </a:extLst>
          </p:cNvPr>
          <p:cNvSpPr txBox="1"/>
          <p:nvPr/>
        </p:nvSpPr>
        <p:spPr>
          <a:xfrm>
            <a:off x="2704298" y="3719634"/>
            <a:ext cx="959529" cy="438693"/>
          </a:xfrm>
          <a:prstGeom prst="roundRect">
            <a:avLst>
              <a:gd name="adj" fmla="val 10928"/>
            </a:avLst>
          </a:prstGeom>
          <a:noFill/>
          <a:ln>
            <a:noFill/>
          </a:ln>
        </p:spPr>
        <p:txBody>
          <a:bodyPr wrap="square" rtlCol="0" anchor="ctr" anchorCtr="0">
            <a:noAutofit/>
          </a:bodyPr>
          <a:lstStyle/>
          <a:p>
            <a:pPr algn="ctr">
              <a:lnSpc>
                <a:spcPct val="90000"/>
              </a:lnSpc>
            </a:pPr>
            <a:r>
              <a:rPr lang="en-US" sz="1220" dirty="0">
                <a:solidFill>
                  <a:srgbClr val="C00000"/>
                </a:solidFill>
                <a:latin typeface="Corbel" panose="020B0503020204020204" pitchFamily="34" charset="0"/>
              </a:rPr>
              <a:t>Generate </a:t>
            </a:r>
          </a:p>
          <a:p>
            <a:pPr algn="ctr">
              <a:lnSpc>
                <a:spcPct val="90000"/>
              </a:lnSpc>
            </a:pPr>
            <a:r>
              <a:rPr lang="en-US" sz="1220" dirty="0">
                <a:solidFill>
                  <a:srgbClr val="C00000"/>
                </a:solidFill>
                <a:latin typeface="Corbel" panose="020B0503020204020204" pitchFamily="34" charset="0"/>
              </a:rPr>
              <a:t>bitvectors</a:t>
            </a:r>
          </a:p>
        </p:txBody>
      </p:sp>
      <p:sp>
        <p:nvSpPr>
          <p:cNvPr id="113" name="TextBox 112">
            <a:extLst>
              <a:ext uri="{FF2B5EF4-FFF2-40B4-BE49-F238E27FC236}">
                <a16:creationId xmlns:a16="http://schemas.microsoft.com/office/drawing/2014/main" id="{CFB1860A-D7E0-F841-B5C2-8ED42D70E02A}"/>
              </a:ext>
            </a:extLst>
          </p:cNvPr>
          <p:cNvSpPr txBox="1">
            <a:spLocks noChangeAspect="1"/>
          </p:cNvSpPr>
          <p:nvPr/>
        </p:nvSpPr>
        <p:spPr>
          <a:xfrm>
            <a:off x="3599745" y="3796538"/>
            <a:ext cx="267122" cy="267122"/>
          </a:xfrm>
          <a:prstGeom prst="ellipse">
            <a:avLst/>
          </a:prstGeom>
          <a:solidFill>
            <a:srgbClr val="C00000"/>
          </a:solidFill>
        </p:spPr>
        <p:txBody>
          <a:bodyPr wrap="none" lIns="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4</a:t>
            </a:r>
          </a:p>
        </p:txBody>
      </p:sp>
      <p:cxnSp>
        <p:nvCxnSpPr>
          <p:cNvPr id="109" name="Straight Arrow Connector 108">
            <a:extLst>
              <a:ext uri="{FF2B5EF4-FFF2-40B4-BE49-F238E27FC236}">
                <a16:creationId xmlns:a16="http://schemas.microsoft.com/office/drawing/2014/main" id="{91411551-D6DD-724A-9B60-F2178BCCEB13}"/>
              </a:ext>
            </a:extLst>
          </p:cNvPr>
          <p:cNvCxnSpPr>
            <a:cxnSpLocks/>
          </p:cNvCxnSpPr>
          <p:nvPr/>
        </p:nvCxnSpPr>
        <p:spPr>
          <a:xfrm>
            <a:off x="3303362" y="2094000"/>
            <a:ext cx="0" cy="745123"/>
          </a:xfrm>
          <a:prstGeom prst="straightConnector1">
            <a:avLst/>
          </a:prstGeom>
          <a:ln w="28575">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A7835F5C-809F-5A40-A776-29B2301B5029}"/>
              </a:ext>
            </a:extLst>
          </p:cNvPr>
          <p:cNvSpPr txBox="1"/>
          <p:nvPr/>
        </p:nvSpPr>
        <p:spPr>
          <a:xfrm>
            <a:off x="2861346" y="2251029"/>
            <a:ext cx="921424" cy="391121"/>
          </a:xfrm>
          <a:prstGeom prst="roundRect">
            <a:avLst>
              <a:gd name="adj" fmla="val 10928"/>
            </a:avLst>
          </a:prstGeom>
          <a:solidFill>
            <a:srgbClr val="A9D18E"/>
          </a:solidFill>
          <a:ln>
            <a:noFill/>
          </a:ln>
        </p:spPr>
        <p:txBody>
          <a:bodyPr wrap="square" lIns="0" tIns="0" rIns="0" bIns="0" rtlCol="0" anchor="ctr" anchorCtr="0">
            <a:noAutofit/>
          </a:bodyPr>
          <a:lstStyle/>
          <a:p>
            <a:pPr algn="ctr">
              <a:lnSpc>
                <a:spcPct val="90000"/>
              </a:lnSpc>
            </a:pPr>
            <a:r>
              <a:rPr lang="en-US" sz="1220" dirty="0">
                <a:solidFill>
                  <a:srgbClr val="C00000"/>
                </a:solidFill>
                <a:latin typeface="Corbel" panose="020B0503020204020204" pitchFamily="34" charset="0"/>
              </a:rPr>
              <a:t>sub-text &amp; </a:t>
            </a:r>
          </a:p>
          <a:p>
            <a:pPr algn="ctr">
              <a:lnSpc>
                <a:spcPct val="90000"/>
              </a:lnSpc>
            </a:pPr>
            <a:r>
              <a:rPr lang="en-US" sz="1220" dirty="0">
                <a:solidFill>
                  <a:srgbClr val="C00000"/>
                </a:solidFill>
                <a:latin typeface="Corbel" panose="020B0503020204020204" pitchFamily="34" charset="0"/>
              </a:rPr>
              <a:t>sub-pattern</a:t>
            </a:r>
          </a:p>
        </p:txBody>
      </p:sp>
      <p:sp>
        <p:nvSpPr>
          <p:cNvPr id="111" name="TextBox 110">
            <a:extLst>
              <a:ext uri="{FF2B5EF4-FFF2-40B4-BE49-F238E27FC236}">
                <a16:creationId xmlns:a16="http://schemas.microsoft.com/office/drawing/2014/main" id="{9EE642EE-C4A0-344A-A361-86267D469ED7}"/>
              </a:ext>
            </a:extLst>
          </p:cNvPr>
          <p:cNvSpPr txBox="1">
            <a:spLocks noChangeAspect="1"/>
          </p:cNvSpPr>
          <p:nvPr/>
        </p:nvSpPr>
        <p:spPr>
          <a:xfrm>
            <a:off x="2587796" y="2296727"/>
            <a:ext cx="267122" cy="267122"/>
          </a:xfrm>
          <a:prstGeom prst="ellipse">
            <a:avLst/>
          </a:prstGeom>
          <a:solidFill>
            <a:srgbClr val="C00000"/>
          </a:solidFill>
        </p:spPr>
        <p:txBody>
          <a:bodyPr wrap="none" lIns="13063"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3</a:t>
            </a:r>
          </a:p>
        </p:txBody>
      </p:sp>
      <p:sp>
        <p:nvSpPr>
          <p:cNvPr id="106" name="Rectangle 105">
            <a:extLst>
              <a:ext uri="{FF2B5EF4-FFF2-40B4-BE49-F238E27FC236}">
                <a16:creationId xmlns:a16="http://schemas.microsoft.com/office/drawing/2014/main" id="{29E2CB3E-653D-DE43-9F90-2FD09EF2BDF7}"/>
              </a:ext>
            </a:extLst>
          </p:cNvPr>
          <p:cNvSpPr/>
          <p:nvPr/>
        </p:nvSpPr>
        <p:spPr>
          <a:xfrm>
            <a:off x="1389993" y="1958976"/>
            <a:ext cx="847629" cy="784830"/>
          </a:xfrm>
          <a:prstGeom prst="rect">
            <a:avLst/>
          </a:prstGeom>
        </p:spPr>
        <p:txBody>
          <a:bodyPr wrap="square">
            <a:spAutoFit/>
          </a:bodyPr>
          <a:lstStyle/>
          <a:p>
            <a:pPr algn="ctr">
              <a:lnSpc>
                <a:spcPct val="90000"/>
              </a:lnSpc>
            </a:pPr>
            <a:r>
              <a:rPr lang="en-US" sz="1220" dirty="0">
                <a:solidFill>
                  <a:srgbClr val="C00000"/>
                </a:solidFill>
                <a:latin typeface="Corbel" panose="020B0503020204020204" pitchFamily="34" charset="0"/>
              </a:rPr>
              <a:t>reference text </a:t>
            </a:r>
          </a:p>
          <a:p>
            <a:pPr algn="ctr">
              <a:lnSpc>
                <a:spcPct val="90000"/>
              </a:lnSpc>
            </a:pPr>
            <a:r>
              <a:rPr lang="en-US" sz="1220" dirty="0">
                <a:solidFill>
                  <a:srgbClr val="C00000"/>
                </a:solidFill>
                <a:latin typeface="Corbel" panose="020B0503020204020204" pitchFamily="34" charset="0"/>
              </a:rPr>
              <a:t>&amp; query pattern</a:t>
            </a:r>
          </a:p>
        </p:txBody>
      </p:sp>
      <p:sp>
        <p:nvSpPr>
          <p:cNvPr id="107" name="TextBox 106">
            <a:extLst>
              <a:ext uri="{FF2B5EF4-FFF2-40B4-BE49-F238E27FC236}">
                <a16:creationId xmlns:a16="http://schemas.microsoft.com/office/drawing/2014/main" id="{0D824AEE-3214-C14C-825A-B70795A039B2}"/>
              </a:ext>
            </a:extLst>
          </p:cNvPr>
          <p:cNvSpPr txBox="1">
            <a:spLocks noChangeAspect="1"/>
          </p:cNvSpPr>
          <p:nvPr/>
        </p:nvSpPr>
        <p:spPr>
          <a:xfrm>
            <a:off x="1889048" y="1619690"/>
            <a:ext cx="267122" cy="267122"/>
          </a:xfrm>
          <a:prstGeom prst="ellipse">
            <a:avLst/>
          </a:prstGeom>
          <a:solidFill>
            <a:srgbClr val="C00000"/>
          </a:solidFill>
        </p:spPr>
        <p:txBody>
          <a:bodyPr wrap="none" lIns="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2</a:t>
            </a:r>
          </a:p>
        </p:txBody>
      </p:sp>
      <p:cxnSp>
        <p:nvCxnSpPr>
          <p:cNvPr id="108" name="Straight Arrow Connector 107">
            <a:extLst>
              <a:ext uri="{FF2B5EF4-FFF2-40B4-BE49-F238E27FC236}">
                <a16:creationId xmlns:a16="http://schemas.microsoft.com/office/drawing/2014/main" id="{CC0CE5FD-0ACC-6B45-92A6-35DBF2114B67}"/>
              </a:ext>
            </a:extLst>
          </p:cNvPr>
          <p:cNvCxnSpPr>
            <a:cxnSpLocks/>
          </p:cNvCxnSpPr>
          <p:nvPr/>
        </p:nvCxnSpPr>
        <p:spPr>
          <a:xfrm>
            <a:off x="1367543" y="1942647"/>
            <a:ext cx="873871"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D3FAE32B-405E-C440-90AF-85D148C3188B}"/>
              </a:ext>
            </a:extLst>
          </p:cNvPr>
          <p:cNvCxnSpPr>
            <a:cxnSpLocks/>
          </p:cNvCxnSpPr>
          <p:nvPr/>
        </p:nvCxnSpPr>
        <p:spPr>
          <a:xfrm>
            <a:off x="1367543" y="3625598"/>
            <a:ext cx="873871"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01E3144D-70A5-0E4D-9E4D-6128ABEDB03F}"/>
              </a:ext>
            </a:extLst>
          </p:cNvPr>
          <p:cNvSpPr txBox="1"/>
          <p:nvPr/>
        </p:nvSpPr>
        <p:spPr>
          <a:xfrm>
            <a:off x="1378432" y="3645268"/>
            <a:ext cx="838550" cy="641465"/>
          </a:xfrm>
          <a:prstGeom prst="roundRect">
            <a:avLst>
              <a:gd name="adj" fmla="val 10928"/>
            </a:avLst>
          </a:prstGeom>
          <a:noFill/>
          <a:ln>
            <a:noFill/>
          </a:ln>
        </p:spPr>
        <p:txBody>
          <a:bodyPr wrap="square" rtlCol="0" anchor="ctr" anchorCtr="0">
            <a:noAutofit/>
          </a:bodyPr>
          <a:lstStyle/>
          <a:p>
            <a:pPr algn="ctr">
              <a:lnSpc>
                <a:spcPct val="90000"/>
              </a:lnSpc>
            </a:pPr>
            <a:r>
              <a:rPr lang="en-US" sz="1220" dirty="0">
                <a:solidFill>
                  <a:srgbClr val="C00000"/>
                </a:solidFill>
                <a:latin typeface="Corbel" panose="020B0503020204020204" pitchFamily="34" charset="0"/>
              </a:rPr>
              <a:t>reference &amp; query locations</a:t>
            </a:r>
          </a:p>
        </p:txBody>
      </p:sp>
      <p:sp>
        <p:nvSpPr>
          <p:cNvPr id="105" name="TextBox 104">
            <a:extLst>
              <a:ext uri="{FF2B5EF4-FFF2-40B4-BE49-F238E27FC236}">
                <a16:creationId xmlns:a16="http://schemas.microsoft.com/office/drawing/2014/main" id="{B1828865-B060-AB40-BBDA-84536D76E79A}"/>
              </a:ext>
            </a:extLst>
          </p:cNvPr>
          <p:cNvSpPr txBox="1">
            <a:spLocks noChangeAspect="1"/>
          </p:cNvSpPr>
          <p:nvPr/>
        </p:nvSpPr>
        <p:spPr>
          <a:xfrm>
            <a:off x="1396379" y="3307825"/>
            <a:ext cx="267122" cy="267122"/>
          </a:xfrm>
          <a:prstGeom prst="ellipse">
            <a:avLst/>
          </a:prstGeom>
          <a:solidFill>
            <a:srgbClr val="C00000"/>
          </a:solidFill>
        </p:spPr>
        <p:txBody>
          <a:bodyPr wrap="none" lIns="13063"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1</a:t>
            </a:r>
          </a:p>
        </p:txBody>
      </p:sp>
      <p:sp>
        <p:nvSpPr>
          <p:cNvPr id="124" name="Rectangle 123">
            <a:extLst>
              <a:ext uri="{FF2B5EF4-FFF2-40B4-BE49-F238E27FC236}">
                <a16:creationId xmlns:a16="http://schemas.microsoft.com/office/drawing/2014/main" id="{DF83BB73-6B4A-A045-81D8-0232E4E46D44}"/>
              </a:ext>
            </a:extLst>
          </p:cNvPr>
          <p:cNvSpPr/>
          <p:nvPr/>
        </p:nvSpPr>
        <p:spPr>
          <a:xfrm>
            <a:off x="7358945" y="2141934"/>
            <a:ext cx="1386942" cy="438582"/>
          </a:xfrm>
          <a:prstGeom prst="rect">
            <a:avLst/>
          </a:prstGeom>
        </p:spPr>
        <p:txBody>
          <a:bodyPr wrap="square">
            <a:spAutoFit/>
          </a:bodyPr>
          <a:lstStyle/>
          <a:p>
            <a:pPr algn="ctr">
              <a:lnSpc>
                <a:spcPct val="90000"/>
              </a:lnSpc>
            </a:pPr>
            <a:r>
              <a:rPr lang="en-US" sz="1220" dirty="0">
                <a:solidFill>
                  <a:srgbClr val="C00000"/>
                </a:solidFill>
                <a:latin typeface="Corbel" panose="020B0503020204020204" pitchFamily="34" charset="0"/>
              </a:rPr>
              <a:t>Find the </a:t>
            </a:r>
          </a:p>
          <a:p>
            <a:pPr algn="ctr">
              <a:lnSpc>
                <a:spcPct val="90000"/>
              </a:lnSpc>
            </a:pPr>
            <a:r>
              <a:rPr lang="en-US" sz="1220" dirty="0">
                <a:solidFill>
                  <a:srgbClr val="C00000"/>
                </a:solidFill>
                <a:latin typeface="Corbel" panose="020B0503020204020204" pitchFamily="34" charset="0"/>
              </a:rPr>
              <a:t>traceback output</a:t>
            </a:r>
          </a:p>
        </p:txBody>
      </p:sp>
      <p:sp>
        <p:nvSpPr>
          <p:cNvPr id="125" name="TextBox 124">
            <a:extLst>
              <a:ext uri="{FF2B5EF4-FFF2-40B4-BE49-F238E27FC236}">
                <a16:creationId xmlns:a16="http://schemas.microsoft.com/office/drawing/2014/main" id="{B9F94304-2720-3B42-AA0B-85840B1BA88F}"/>
              </a:ext>
            </a:extLst>
          </p:cNvPr>
          <p:cNvSpPr txBox="1">
            <a:spLocks noChangeAspect="1"/>
          </p:cNvSpPr>
          <p:nvPr/>
        </p:nvSpPr>
        <p:spPr>
          <a:xfrm>
            <a:off x="7918854" y="1860704"/>
            <a:ext cx="267122" cy="267122"/>
          </a:xfrm>
          <a:prstGeom prst="ellipse">
            <a:avLst/>
          </a:prstGeom>
          <a:solidFill>
            <a:srgbClr val="C00000"/>
          </a:solidFill>
        </p:spPr>
        <p:txBody>
          <a:bodyPr wrap="none" lIns="1800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7</a:t>
            </a:r>
          </a:p>
        </p:txBody>
      </p:sp>
    </p:spTree>
    <p:custDataLst>
      <p:tags r:id="rId1"/>
    </p:custDataLst>
    <p:extLst>
      <p:ext uri="{BB962C8B-B14F-4D97-AF65-F5344CB8AC3E}">
        <p14:creationId xmlns:p14="http://schemas.microsoft.com/office/powerpoint/2010/main" val="336738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05"/>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04"/>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07"/>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0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06"/>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8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09"/>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1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11"/>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8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13"/>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12"/>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0"/>
                                          </p:stCondLst>
                                        </p:cTn>
                                        <p:tgtEl>
                                          <p:spTgt spid="8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1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116"/>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14"/>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15"/>
                                        </p:tgtEl>
                                        <p:attrNameLst>
                                          <p:attrName>style.visibility</p:attrName>
                                        </p:attrNameLst>
                                      </p:cBhvr>
                                      <p:to>
                                        <p:strVal val="hidden"/>
                                      </p:to>
                                    </p:set>
                                  </p:childTnLst>
                                </p:cTn>
                              </p:par>
                              <p:par>
                                <p:cTn id="87" presetID="1" presetClass="entr" presetSubtype="0" fill="hold" grpId="0" nodeType="withEffect">
                                  <p:stCondLst>
                                    <p:cond delay="0"/>
                                  </p:stCondLst>
                                  <p:childTnLst>
                                    <p:set>
                                      <p:cBhvr>
                                        <p:cTn id="88" dur="1" fill="hold">
                                          <p:stCondLst>
                                            <p:cond delay="0"/>
                                          </p:stCondLst>
                                        </p:cTn>
                                        <p:tgtEl>
                                          <p:spTgt spid="9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8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19"/>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1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117"/>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119"/>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118"/>
                                        </p:tgtEl>
                                        <p:attrNameLst>
                                          <p:attrName>style.visibility</p:attrName>
                                        </p:attrNameLst>
                                      </p:cBhvr>
                                      <p:to>
                                        <p:strVal val="hidden"/>
                                      </p:to>
                                    </p:set>
                                  </p:childTnLst>
                                </p:cTn>
                              </p:par>
                              <p:par>
                                <p:cTn id="105" presetID="1" presetClass="entr" presetSubtype="0" fill="hold" grpId="0" nodeType="withEffect">
                                  <p:stCondLst>
                                    <p:cond delay="0"/>
                                  </p:stCondLst>
                                  <p:childTnLst>
                                    <p:set>
                                      <p:cBhvr>
                                        <p:cTn id="106" dur="1" fill="hold">
                                          <p:stCondLst>
                                            <p:cond delay="0"/>
                                          </p:stCondLst>
                                        </p:cTn>
                                        <p:tgtEl>
                                          <p:spTgt spid="9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8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2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P spid="81" grpId="0"/>
      <p:bldP spid="82" grpId="0" animBg="1"/>
      <p:bldP spid="83" grpId="0"/>
      <p:bldP spid="85" grpId="0"/>
      <p:bldP spid="86" grpId="0" animBg="1"/>
      <p:bldP spid="87" grpId="0" animBg="1"/>
      <p:bldP spid="88" grpId="0" animBg="1"/>
      <p:bldP spid="89" grpId="0" animBg="1"/>
      <p:bldP spid="90" grpId="0" animBg="1"/>
      <p:bldP spid="91" grpId="0" animBg="1"/>
      <p:bldP spid="118" grpId="0"/>
      <p:bldP spid="118" grpId="1"/>
      <p:bldP spid="119" grpId="0" animBg="1"/>
      <p:bldP spid="119" grpId="1" animBg="1"/>
      <p:bldP spid="115" grpId="0"/>
      <p:bldP spid="115" grpId="1"/>
      <p:bldP spid="116" grpId="0" animBg="1"/>
      <p:bldP spid="116" grpId="1" animBg="1"/>
      <p:bldP spid="112" grpId="0"/>
      <p:bldP spid="112" grpId="1"/>
      <p:bldP spid="113" grpId="0" animBg="1"/>
      <p:bldP spid="113" grpId="1" animBg="1"/>
      <p:bldP spid="110" grpId="0" animBg="1"/>
      <p:bldP spid="110" grpId="1" animBg="1"/>
      <p:bldP spid="111" grpId="0" animBg="1"/>
      <p:bldP spid="111" grpId="1" animBg="1"/>
      <p:bldP spid="106" grpId="0"/>
      <p:bldP spid="106" grpId="1"/>
      <p:bldP spid="107" grpId="0" animBg="1"/>
      <p:bldP spid="107" grpId="1" animBg="1"/>
      <p:bldP spid="104" grpId="0"/>
      <p:bldP spid="104" grpId="1"/>
      <p:bldP spid="105" grpId="0" animBg="1"/>
      <p:bldP spid="105" grpId="1" animBg="1"/>
      <p:bldP spid="124" grpId="0"/>
      <p:bldP spid="12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Arrow Connector 64">
            <a:extLst>
              <a:ext uri="{FF2B5EF4-FFF2-40B4-BE49-F238E27FC236}">
                <a16:creationId xmlns:a16="http://schemas.microsoft.com/office/drawing/2014/main" id="{D5285307-AECD-0341-AD95-3A57EFC75D7A}"/>
              </a:ext>
            </a:extLst>
          </p:cNvPr>
          <p:cNvCxnSpPr>
            <a:cxnSpLocks/>
          </p:cNvCxnSpPr>
          <p:nvPr/>
        </p:nvCxnSpPr>
        <p:spPr>
          <a:xfrm>
            <a:off x="1367544" y="3625598"/>
            <a:ext cx="87387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A1F706-62C1-C840-A4F0-1AAA3D668DB9}"/>
              </a:ext>
            </a:extLst>
          </p:cNvPr>
          <p:cNvSpPr>
            <a:spLocks noGrp="1"/>
          </p:cNvSpPr>
          <p:nvPr>
            <p:ph type="title"/>
          </p:nvPr>
        </p:nvSpPr>
        <p:spPr/>
        <p:txBody>
          <a:bodyPr>
            <a:normAutofit fontScale="90000"/>
          </a:bodyPr>
          <a:lstStyle/>
          <a:p>
            <a:r>
              <a:rPr lang="en-US" dirty="0"/>
              <a:t>GenASM Hardware Design</a:t>
            </a:r>
          </a:p>
        </p:txBody>
      </p:sp>
      <p:sp>
        <p:nvSpPr>
          <p:cNvPr id="4" name="Slide Number Placeholder 3">
            <a:extLst>
              <a:ext uri="{FF2B5EF4-FFF2-40B4-BE49-F238E27FC236}">
                <a16:creationId xmlns:a16="http://schemas.microsoft.com/office/drawing/2014/main" id="{F915A230-D311-F84A-B555-EA27ACA52E82}"/>
              </a:ext>
            </a:extLst>
          </p:cNvPr>
          <p:cNvSpPr>
            <a:spLocks noGrp="1"/>
          </p:cNvSpPr>
          <p:nvPr>
            <p:ph type="sldNum" sz="quarter" idx="10"/>
          </p:nvPr>
        </p:nvSpPr>
        <p:spPr/>
        <p:txBody>
          <a:bodyPr/>
          <a:lstStyle/>
          <a:p>
            <a:fld id="{BE67019E-6B59-9444-A8F8-0CFAB6B6981D}" type="slidenum">
              <a:rPr lang="en-US" smtClean="0"/>
              <a:pPr/>
              <a:t>66</a:t>
            </a:fld>
            <a:endParaRPr lang="en-US" dirty="0"/>
          </a:p>
        </p:txBody>
      </p:sp>
      <p:sp>
        <p:nvSpPr>
          <p:cNvPr id="49" name="TextBox 48">
            <a:extLst>
              <a:ext uri="{FF2B5EF4-FFF2-40B4-BE49-F238E27FC236}">
                <a16:creationId xmlns:a16="http://schemas.microsoft.com/office/drawing/2014/main" id="{6F2664BF-3369-EC4F-95A7-A194249F4D51}"/>
              </a:ext>
            </a:extLst>
          </p:cNvPr>
          <p:cNvSpPr txBox="1"/>
          <p:nvPr/>
        </p:nvSpPr>
        <p:spPr>
          <a:xfrm>
            <a:off x="2260369" y="1190642"/>
            <a:ext cx="6583077" cy="3186151"/>
          </a:xfrm>
          <a:prstGeom prst="roundRect">
            <a:avLst>
              <a:gd name="adj" fmla="val 1745"/>
            </a:avLst>
          </a:prstGeom>
          <a:solidFill>
            <a:schemeClr val="accent6">
              <a:lumMod val="20000"/>
              <a:lumOff val="80000"/>
            </a:schemeClr>
          </a:solidFill>
          <a:ln w="28575">
            <a:solidFill>
              <a:schemeClr val="tx1"/>
            </a:solidFill>
          </a:ln>
        </p:spPr>
        <p:txBody>
          <a:bodyPr wrap="square" rtlCol="0" anchor="t" anchorCtr="0">
            <a:noAutofit/>
          </a:bodyPr>
          <a:lstStyle/>
          <a:p>
            <a:pPr algn="ctr"/>
            <a:endParaRPr lang="en-US" sz="1306" b="1" dirty="0">
              <a:latin typeface="Corbel" panose="020B0503020204020204" pitchFamily="34" charset="0"/>
            </a:endParaRPr>
          </a:p>
        </p:txBody>
      </p:sp>
      <p:sp>
        <p:nvSpPr>
          <p:cNvPr id="50" name="TextBox 49">
            <a:extLst>
              <a:ext uri="{FF2B5EF4-FFF2-40B4-BE49-F238E27FC236}">
                <a16:creationId xmlns:a16="http://schemas.microsoft.com/office/drawing/2014/main" id="{815C5C34-28AB-794C-82A0-7E5EE0E21D01}"/>
              </a:ext>
            </a:extLst>
          </p:cNvPr>
          <p:cNvSpPr txBox="1"/>
          <p:nvPr/>
        </p:nvSpPr>
        <p:spPr>
          <a:xfrm>
            <a:off x="4442891" y="1216785"/>
            <a:ext cx="1350282" cy="500419"/>
          </a:xfrm>
          <a:prstGeom prst="roundRect">
            <a:avLst>
              <a:gd name="adj" fmla="val 0"/>
            </a:avLst>
          </a:prstGeom>
          <a:noFill/>
        </p:spPr>
        <p:txBody>
          <a:bodyPr wrap="square" rtlCol="0" anchor="ctr" anchorCtr="0">
            <a:noAutofit/>
          </a:bodyPr>
          <a:lstStyle/>
          <a:p>
            <a:pPr algn="r" defTabSz="331836">
              <a:defRPr/>
            </a:pPr>
            <a:r>
              <a:rPr lang="en-US" sz="1700" b="1" kern="0" dirty="0">
                <a:solidFill>
                  <a:schemeClr val="tx1">
                    <a:lumMod val="50000"/>
                    <a:lumOff val="50000"/>
                  </a:schemeClr>
                </a:solidFill>
                <a:latin typeface="Corbel" panose="020B0503020204020204" pitchFamily="34" charset="0"/>
              </a:rPr>
              <a:t>GenASM-DC</a:t>
            </a:r>
            <a:endParaRPr lang="en-US" sz="1700" b="1" kern="0" baseline="-25000" dirty="0">
              <a:solidFill>
                <a:schemeClr val="tx1">
                  <a:lumMod val="50000"/>
                  <a:lumOff val="50000"/>
                </a:schemeClr>
              </a:solidFill>
              <a:latin typeface="Corbel" panose="020B0503020204020204" pitchFamily="34" charset="0"/>
            </a:endParaRPr>
          </a:p>
        </p:txBody>
      </p:sp>
      <p:sp>
        <p:nvSpPr>
          <p:cNvPr id="51" name="TextBox 50">
            <a:extLst>
              <a:ext uri="{FF2B5EF4-FFF2-40B4-BE49-F238E27FC236}">
                <a16:creationId xmlns:a16="http://schemas.microsoft.com/office/drawing/2014/main" id="{E6A50B17-0BC1-A54A-B70C-B8FBDA303045}"/>
              </a:ext>
            </a:extLst>
          </p:cNvPr>
          <p:cNvSpPr txBox="1"/>
          <p:nvPr/>
        </p:nvSpPr>
        <p:spPr>
          <a:xfrm>
            <a:off x="5894758" y="1216785"/>
            <a:ext cx="1331456" cy="500419"/>
          </a:xfrm>
          <a:prstGeom prst="roundRect">
            <a:avLst>
              <a:gd name="adj" fmla="val 0"/>
            </a:avLst>
          </a:prstGeom>
          <a:noFill/>
        </p:spPr>
        <p:txBody>
          <a:bodyPr wrap="square" rtlCol="0" anchor="ctr" anchorCtr="0">
            <a:noAutofit/>
          </a:bodyPr>
          <a:lstStyle/>
          <a:p>
            <a:pPr defTabSz="331836">
              <a:defRPr/>
            </a:pPr>
            <a:r>
              <a:rPr lang="en-US" sz="1700" b="1" kern="0" dirty="0">
                <a:solidFill>
                  <a:schemeClr val="tx1">
                    <a:lumMod val="50000"/>
                    <a:lumOff val="50000"/>
                  </a:schemeClr>
                </a:solidFill>
                <a:latin typeface="Corbel" panose="020B0503020204020204" pitchFamily="34" charset="0"/>
              </a:rPr>
              <a:t>GenASM-TB</a:t>
            </a:r>
            <a:endParaRPr lang="en-US" sz="1700" b="1" kern="0" baseline="-25000" dirty="0">
              <a:solidFill>
                <a:schemeClr val="tx1">
                  <a:lumMod val="50000"/>
                  <a:lumOff val="50000"/>
                </a:schemeClr>
              </a:solidFill>
              <a:latin typeface="Corbel" panose="020B0503020204020204" pitchFamily="34" charset="0"/>
            </a:endParaRPr>
          </a:p>
        </p:txBody>
      </p:sp>
      <p:pic>
        <p:nvPicPr>
          <p:cNvPr id="52" name="Picture 51">
            <a:extLst>
              <a:ext uri="{FF2B5EF4-FFF2-40B4-BE49-F238E27FC236}">
                <a16:creationId xmlns:a16="http://schemas.microsoft.com/office/drawing/2014/main" id="{8FA27F8F-5C1C-E549-9BB9-6C2F20A56F0F}"/>
              </a:ext>
            </a:extLst>
          </p:cNvPr>
          <p:cNvPicPr>
            <a:picLocks/>
          </p:cNvPicPr>
          <p:nvPr/>
        </p:nvPicPr>
        <p:blipFill rotWithShape="1">
          <a:blip r:embed="rId4"/>
          <a:srcRect l="54403"/>
          <a:stretch/>
        </p:blipFill>
        <p:spPr>
          <a:xfrm>
            <a:off x="5856978" y="1180225"/>
            <a:ext cx="3013177" cy="3195178"/>
          </a:xfrm>
          <a:prstGeom prst="rect">
            <a:avLst/>
          </a:prstGeom>
        </p:spPr>
      </p:pic>
      <p:pic>
        <p:nvPicPr>
          <p:cNvPr id="53" name="Picture 52">
            <a:extLst>
              <a:ext uri="{FF2B5EF4-FFF2-40B4-BE49-F238E27FC236}">
                <a16:creationId xmlns:a16="http://schemas.microsoft.com/office/drawing/2014/main" id="{F600F974-73DE-4A4A-8E7B-33AA01C40B5A}"/>
              </a:ext>
            </a:extLst>
          </p:cNvPr>
          <p:cNvPicPr>
            <a:picLocks noChangeAspect="1"/>
          </p:cNvPicPr>
          <p:nvPr/>
        </p:nvPicPr>
        <p:blipFill rotWithShape="1">
          <a:blip r:embed="rId5"/>
          <a:srcRect r="45949"/>
          <a:stretch/>
        </p:blipFill>
        <p:spPr>
          <a:xfrm>
            <a:off x="2242087" y="1180225"/>
            <a:ext cx="3571827" cy="3195178"/>
          </a:xfrm>
          <a:prstGeom prst="rect">
            <a:avLst/>
          </a:prstGeom>
        </p:spPr>
      </p:pic>
      <p:cxnSp>
        <p:nvCxnSpPr>
          <p:cNvPr id="54" name="Straight Connector 53">
            <a:extLst>
              <a:ext uri="{FF2B5EF4-FFF2-40B4-BE49-F238E27FC236}">
                <a16:creationId xmlns:a16="http://schemas.microsoft.com/office/drawing/2014/main" id="{902179CF-9735-F541-A72B-E76A45F12480}"/>
              </a:ext>
            </a:extLst>
          </p:cNvPr>
          <p:cNvCxnSpPr>
            <a:cxnSpLocks/>
          </p:cNvCxnSpPr>
          <p:nvPr/>
        </p:nvCxnSpPr>
        <p:spPr>
          <a:xfrm>
            <a:off x="5842622" y="1195724"/>
            <a:ext cx="0" cy="31860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831A16C-F3BC-2846-A8B2-3431472F7C99}"/>
              </a:ext>
            </a:extLst>
          </p:cNvPr>
          <p:cNvSpPr txBox="1"/>
          <p:nvPr/>
        </p:nvSpPr>
        <p:spPr>
          <a:xfrm>
            <a:off x="5316303" y="2371501"/>
            <a:ext cx="1066000" cy="1608781"/>
          </a:xfrm>
          <a:prstGeom prst="roundRect">
            <a:avLst>
              <a:gd name="adj" fmla="val 5084"/>
            </a:avLst>
          </a:prstGeom>
          <a:solidFill>
            <a:schemeClr val="accent6">
              <a:lumMod val="20000"/>
              <a:lumOff val="80000"/>
            </a:schemeClr>
          </a:solidFill>
          <a:ln w="28575">
            <a:solidFill>
              <a:schemeClr val="tx1">
                <a:lumMod val="50000"/>
                <a:lumOff val="50000"/>
              </a:schemeClr>
            </a:solidFill>
          </a:ln>
        </p:spPr>
        <p:txBody>
          <a:bodyPr wrap="square" rtlCol="0" anchor="t" anchorCtr="0">
            <a:noAutofit/>
          </a:bodyPr>
          <a:lstStyle/>
          <a:p>
            <a:pPr algn="ctr"/>
            <a:endParaRPr lang="en-US" sz="1306" b="1" dirty="0">
              <a:latin typeface="Corbel" panose="020B0503020204020204" pitchFamily="34" charset="0"/>
            </a:endParaRPr>
          </a:p>
        </p:txBody>
      </p:sp>
      <p:sp>
        <p:nvSpPr>
          <p:cNvPr id="56" name="TextBox 55">
            <a:extLst>
              <a:ext uri="{FF2B5EF4-FFF2-40B4-BE49-F238E27FC236}">
                <a16:creationId xmlns:a16="http://schemas.microsoft.com/office/drawing/2014/main" id="{37B964CA-CF19-F34B-AC82-0D457A49AD01}"/>
              </a:ext>
            </a:extLst>
          </p:cNvPr>
          <p:cNvSpPr txBox="1"/>
          <p:nvPr/>
        </p:nvSpPr>
        <p:spPr>
          <a:xfrm>
            <a:off x="306826" y="2907140"/>
            <a:ext cx="1045030" cy="1436916"/>
          </a:xfrm>
          <a:prstGeom prst="roundRect">
            <a:avLst>
              <a:gd name="adj" fmla="val 5645"/>
            </a:avLst>
          </a:prstGeom>
          <a:solidFill>
            <a:srgbClr val="FBE5D6"/>
          </a:solidFill>
          <a:ln w="28575">
            <a:solidFill>
              <a:schemeClr val="tx1"/>
            </a:solidFill>
          </a:ln>
        </p:spPr>
        <p:txBody>
          <a:bodyPr wrap="square" rtlCol="0" anchor="ctr" anchorCtr="0">
            <a:noAutofit/>
          </a:bodyPr>
          <a:lstStyle/>
          <a:p>
            <a:pPr algn="ctr"/>
            <a:r>
              <a:rPr lang="en-US" sz="1700" b="1" dirty="0">
                <a:solidFill>
                  <a:schemeClr val="tx2">
                    <a:lumMod val="50000"/>
                  </a:schemeClr>
                </a:solidFill>
                <a:latin typeface="Corbel" panose="020B0503020204020204" pitchFamily="34" charset="0"/>
              </a:rPr>
              <a:t>Host CPU</a:t>
            </a:r>
          </a:p>
        </p:txBody>
      </p:sp>
      <p:sp>
        <p:nvSpPr>
          <p:cNvPr id="57" name="TextBox 56">
            <a:extLst>
              <a:ext uri="{FF2B5EF4-FFF2-40B4-BE49-F238E27FC236}">
                <a16:creationId xmlns:a16="http://schemas.microsoft.com/office/drawing/2014/main" id="{60CF545B-A1B2-2E4A-9BAD-A77CC3A923A9}"/>
              </a:ext>
            </a:extLst>
          </p:cNvPr>
          <p:cNvSpPr txBox="1"/>
          <p:nvPr/>
        </p:nvSpPr>
        <p:spPr>
          <a:xfrm>
            <a:off x="5389227" y="2448668"/>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500" b="1">
                <a:latin typeface="Corbel" panose="020B0503020204020204" pitchFamily="34" charset="0"/>
              </a:defRPr>
            </a:lvl1pPr>
          </a:lstStyle>
          <a:p>
            <a:r>
              <a:rPr lang="en-US" sz="1200" dirty="0">
                <a:solidFill>
                  <a:schemeClr val="tx1">
                    <a:lumMod val="50000"/>
                    <a:lumOff val="50000"/>
                  </a:schemeClr>
                </a:solidFill>
              </a:rPr>
              <a:t>TB-SRAM</a:t>
            </a:r>
            <a:r>
              <a:rPr lang="en-US" sz="1200" baseline="-25000" dirty="0">
                <a:solidFill>
                  <a:schemeClr val="tx1">
                    <a:lumMod val="50000"/>
                    <a:lumOff val="50000"/>
                  </a:schemeClr>
                </a:solidFill>
                <a:latin typeface="Calibri" panose="020F0502020204030204" pitchFamily="34" charset="0"/>
                <a:cs typeface="Calibri" panose="020F0502020204030204" pitchFamily="34" charset="0"/>
              </a:rPr>
              <a:t>1</a:t>
            </a:r>
          </a:p>
        </p:txBody>
      </p:sp>
      <p:sp>
        <p:nvSpPr>
          <p:cNvPr id="58" name="TextBox 57">
            <a:extLst>
              <a:ext uri="{FF2B5EF4-FFF2-40B4-BE49-F238E27FC236}">
                <a16:creationId xmlns:a16="http://schemas.microsoft.com/office/drawing/2014/main" id="{78F586E2-6BFD-7D40-B3B8-FA5210E5A757}"/>
              </a:ext>
            </a:extLst>
          </p:cNvPr>
          <p:cNvSpPr txBox="1"/>
          <p:nvPr/>
        </p:nvSpPr>
        <p:spPr>
          <a:xfrm>
            <a:off x="5389227" y="2856057"/>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200" b="1">
                <a:latin typeface="Corbel" panose="020B0503020204020204" pitchFamily="34" charset="0"/>
              </a:defRPr>
            </a:lvl1pPr>
          </a:lstStyle>
          <a:p>
            <a:r>
              <a:rPr lang="en-US" dirty="0">
                <a:solidFill>
                  <a:schemeClr val="tx1">
                    <a:lumMod val="50000"/>
                    <a:lumOff val="50000"/>
                  </a:schemeClr>
                </a:solidFill>
              </a:rPr>
              <a:t>TB-SRAM</a:t>
            </a:r>
            <a:r>
              <a:rPr lang="en-US" baseline="-25000" dirty="0">
                <a:solidFill>
                  <a:schemeClr val="tx1">
                    <a:lumMod val="50000"/>
                    <a:lumOff val="50000"/>
                  </a:schemeClr>
                </a:solidFill>
                <a:latin typeface="Calibri" panose="020F0502020204030204" pitchFamily="34" charset="0"/>
                <a:cs typeface="Calibri" panose="020F0502020204030204" pitchFamily="34" charset="0"/>
              </a:rPr>
              <a:t>2</a:t>
            </a:r>
          </a:p>
        </p:txBody>
      </p:sp>
      <p:sp>
        <p:nvSpPr>
          <p:cNvPr id="59" name="TextBox 58">
            <a:extLst>
              <a:ext uri="{FF2B5EF4-FFF2-40B4-BE49-F238E27FC236}">
                <a16:creationId xmlns:a16="http://schemas.microsoft.com/office/drawing/2014/main" id="{DA875FCA-5BB7-0C4B-977E-B2FD650A451F}"/>
              </a:ext>
            </a:extLst>
          </p:cNvPr>
          <p:cNvSpPr txBox="1"/>
          <p:nvPr/>
        </p:nvSpPr>
        <p:spPr>
          <a:xfrm>
            <a:off x="5392556" y="3528074"/>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200" b="1">
                <a:latin typeface="Corbel" panose="020B0503020204020204" pitchFamily="34" charset="0"/>
              </a:defRPr>
            </a:lvl1pPr>
          </a:lstStyle>
          <a:p>
            <a:r>
              <a:rPr lang="en-US" dirty="0">
                <a:solidFill>
                  <a:schemeClr val="tx1">
                    <a:lumMod val="50000"/>
                    <a:lumOff val="50000"/>
                  </a:schemeClr>
                </a:solidFill>
              </a:rPr>
              <a:t>TB-</a:t>
            </a:r>
            <a:r>
              <a:rPr lang="en-US" dirty="0" err="1">
                <a:solidFill>
                  <a:schemeClr val="tx1">
                    <a:lumMod val="50000"/>
                    <a:lumOff val="50000"/>
                  </a:schemeClr>
                </a:solidFill>
              </a:rPr>
              <a:t>SRAM</a:t>
            </a:r>
            <a:r>
              <a:rPr lang="en-US" baseline="-25000" dirty="0" err="1">
                <a:solidFill>
                  <a:schemeClr val="tx1">
                    <a:lumMod val="50000"/>
                    <a:lumOff val="50000"/>
                  </a:schemeClr>
                </a:solidFill>
                <a:latin typeface="Calibri" panose="020F0502020204030204" pitchFamily="34" charset="0"/>
                <a:cs typeface="Calibri" panose="020F0502020204030204" pitchFamily="34" charset="0"/>
              </a:rPr>
              <a:t>n</a:t>
            </a:r>
            <a:endParaRPr lang="en-US" baseline="-250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D5B0BE9C-E5AF-3542-99DD-6360D6C57C9E}"/>
              </a:ext>
            </a:extLst>
          </p:cNvPr>
          <p:cNvSpPr txBox="1"/>
          <p:nvPr/>
        </p:nvSpPr>
        <p:spPr>
          <a:xfrm>
            <a:off x="7321660" y="2625134"/>
            <a:ext cx="1438155" cy="1049078"/>
          </a:xfrm>
          <a:prstGeom prst="roundRect">
            <a:avLst>
              <a:gd name="adj" fmla="val 5214"/>
            </a:avLst>
          </a:prstGeom>
          <a:solidFill>
            <a:schemeClr val="accent6">
              <a:lumMod val="20000"/>
              <a:lumOff val="80000"/>
              <a:alpha val="34000"/>
            </a:schemeClr>
          </a:solidFill>
          <a:ln w="28575">
            <a:solidFill>
              <a:schemeClr val="tx1">
                <a:lumMod val="50000"/>
                <a:lumOff val="50000"/>
              </a:schemeClr>
            </a:solidFill>
          </a:ln>
        </p:spPr>
        <p:txBody>
          <a:bodyPr wrap="square" rtlCol="0" anchor="ctr" anchorCtr="0">
            <a:noAutofit/>
          </a:bodyPr>
          <a:lstStyle>
            <a:defPPr>
              <a:defRPr lang="en-US"/>
            </a:defPPr>
            <a:lvl1pPr algn="ctr">
              <a:defRPr sz="4000" b="1"/>
            </a:lvl1pPr>
          </a:lstStyle>
          <a:p>
            <a:r>
              <a:rPr lang="en-US" sz="1700" dirty="0">
                <a:solidFill>
                  <a:schemeClr val="tx1">
                    <a:lumMod val="50000"/>
                    <a:lumOff val="50000"/>
                  </a:schemeClr>
                </a:solidFill>
                <a:latin typeface="Corbel" panose="020B0503020204020204" pitchFamily="34" charset="0"/>
              </a:rPr>
              <a:t>GenASM-TB</a:t>
            </a:r>
          </a:p>
          <a:p>
            <a:r>
              <a:rPr lang="en-US" sz="1700" dirty="0">
                <a:solidFill>
                  <a:schemeClr val="tx1">
                    <a:lumMod val="50000"/>
                    <a:lumOff val="50000"/>
                  </a:schemeClr>
                </a:solidFill>
                <a:latin typeface="Corbel" panose="020B0503020204020204" pitchFamily="34" charset="0"/>
              </a:rPr>
              <a:t>Accelerator</a:t>
            </a:r>
          </a:p>
        </p:txBody>
      </p:sp>
      <p:sp>
        <p:nvSpPr>
          <p:cNvPr id="61" name="TextBox 60">
            <a:extLst>
              <a:ext uri="{FF2B5EF4-FFF2-40B4-BE49-F238E27FC236}">
                <a16:creationId xmlns:a16="http://schemas.microsoft.com/office/drawing/2014/main" id="{B2067F8C-71C1-104D-B521-C15879FA5BF8}"/>
              </a:ext>
            </a:extLst>
          </p:cNvPr>
          <p:cNvSpPr txBox="1">
            <a:spLocks/>
          </p:cNvSpPr>
          <p:nvPr/>
        </p:nvSpPr>
        <p:spPr>
          <a:xfrm>
            <a:off x="2365690" y="1268457"/>
            <a:ext cx="1938243" cy="3025957"/>
          </a:xfrm>
          <a:prstGeom prst="roundRect">
            <a:avLst>
              <a:gd name="adj" fmla="val 148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p>
            <a:pPr algn="ctr">
              <a:spcBef>
                <a:spcPts val="218"/>
              </a:spcBef>
            </a:pPr>
            <a:endParaRPr lang="en-US" sz="1306" b="1" dirty="0">
              <a:solidFill>
                <a:schemeClr val="tx1">
                  <a:lumMod val="50000"/>
                  <a:lumOff val="50000"/>
                </a:schemeClr>
              </a:solidFill>
              <a:latin typeface="Corbel" panose="020B0503020204020204" pitchFamily="34" charset="0"/>
            </a:endParaRPr>
          </a:p>
          <a:p>
            <a:pPr algn="ctr">
              <a:spcBef>
                <a:spcPts val="218"/>
              </a:spcBef>
            </a:pPr>
            <a:endParaRPr lang="en-US" sz="1306" b="1" dirty="0">
              <a:solidFill>
                <a:schemeClr val="tx1">
                  <a:lumMod val="50000"/>
                  <a:lumOff val="50000"/>
                </a:schemeClr>
              </a:solidFill>
              <a:latin typeface="Corbel" panose="020B0503020204020204" pitchFamily="34" charset="0"/>
            </a:endParaRPr>
          </a:p>
          <a:p>
            <a:pPr algn="ctr">
              <a:spcBef>
                <a:spcPts val="218"/>
              </a:spcBef>
            </a:pPr>
            <a:endParaRPr lang="en-US" sz="800" b="1" dirty="0">
              <a:solidFill>
                <a:schemeClr val="tx1">
                  <a:lumMod val="50000"/>
                  <a:lumOff val="50000"/>
                </a:schemeClr>
              </a:solidFill>
              <a:latin typeface="Corbel" panose="020B0503020204020204" pitchFamily="34" charset="0"/>
            </a:endParaRPr>
          </a:p>
          <a:p>
            <a:pPr algn="ctr">
              <a:spcBef>
                <a:spcPts val="218"/>
              </a:spcBef>
            </a:pPr>
            <a:r>
              <a:rPr lang="en-US" sz="1700" b="1" dirty="0">
                <a:solidFill>
                  <a:schemeClr val="tx1">
                    <a:lumMod val="50000"/>
                    <a:lumOff val="50000"/>
                  </a:schemeClr>
                </a:solidFill>
                <a:latin typeface="Corbel" panose="020B0503020204020204" pitchFamily="34" charset="0"/>
              </a:rPr>
              <a:t>GenASM-DC</a:t>
            </a:r>
          </a:p>
          <a:p>
            <a:pPr algn="ctr"/>
            <a:r>
              <a:rPr lang="en-US" sz="1700" b="1" dirty="0">
                <a:solidFill>
                  <a:schemeClr val="tx1">
                    <a:lumMod val="50000"/>
                    <a:lumOff val="50000"/>
                  </a:schemeClr>
                </a:solidFill>
                <a:latin typeface="Corbel" panose="020B0503020204020204" pitchFamily="34" charset="0"/>
              </a:rPr>
              <a:t>Accelerator</a:t>
            </a:r>
          </a:p>
        </p:txBody>
      </p:sp>
      <p:sp>
        <p:nvSpPr>
          <p:cNvPr id="62" name="TextBox 61">
            <a:extLst>
              <a:ext uri="{FF2B5EF4-FFF2-40B4-BE49-F238E27FC236}">
                <a16:creationId xmlns:a16="http://schemas.microsoft.com/office/drawing/2014/main" id="{6045B6F3-C506-354B-8767-47FC91063F3F}"/>
              </a:ext>
            </a:extLst>
          </p:cNvPr>
          <p:cNvSpPr txBox="1"/>
          <p:nvPr/>
        </p:nvSpPr>
        <p:spPr>
          <a:xfrm>
            <a:off x="7322449" y="2625134"/>
            <a:ext cx="1438155" cy="1049078"/>
          </a:xfrm>
          <a:prstGeom prst="roundRect">
            <a:avLst>
              <a:gd name="adj" fmla="val 5214"/>
            </a:avLst>
          </a:prstGeom>
          <a:solidFill>
            <a:srgbClr val="5D2784">
              <a:alpha val="34000"/>
            </a:srgbClr>
          </a:solidFill>
          <a:ln w="28575">
            <a:solidFill>
              <a:schemeClr val="tx1"/>
            </a:solidFill>
          </a:ln>
        </p:spPr>
        <p:txBody>
          <a:bodyPr wrap="square" rtlCol="0" anchor="ctr" anchorCtr="0">
            <a:noAutofit/>
          </a:bodyPr>
          <a:lstStyle>
            <a:defPPr>
              <a:defRPr lang="en-US"/>
            </a:defPPr>
            <a:lvl1pPr algn="ctr">
              <a:defRPr sz="4000" b="1"/>
            </a:lvl1pPr>
          </a:lstStyle>
          <a:p>
            <a:r>
              <a:rPr lang="en-US" sz="1700" dirty="0">
                <a:solidFill>
                  <a:srgbClr val="5D2784"/>
                </a:solidFill>
                <a:latin typeface="Corbel" panose="020B0503020204020204" pitchFamily="34" charset="0"/>
              </a:rPr>
              <a:t>GenASM-TB</a:t>
            </a:r>
          </a:p>
          <a:p>
            <a:r>
              <a:rPr lang="en-US" sz="1700" dirty="0">
                <a:solidFill>
                  <a:srgbClr val="5D2784"/>
                </a:solidFill>
                <a:latin typeface="Corbel" panose="020B0503020204020204" pitchFamily="34" charset="0"/>
              </a:rPr>
              <a:t>Accelerator</a:t>
            </a:r>
          </a:p>
        </p:txBody>
      </p:sp>
      <p:sp>
        <p:nvSpPr>
          <p:cNvPr id="63" name="TextBox 62">
            <a:extLst>
              <a:ext uri="{FF2B5EF4-FFF2-40B4-BE49-F238E27FC236}">
                <a16:creationId xmlns:a16="http://schemas.microsoft.com/office/drawing/2014/main" id="{BFD226AB-2C4A-154E-8A7A-9880594FA0B4}"/>
              </a:ext>
            </a:extLst>
          </p:cNvPr>
          <p:cNvSpPr txBox="1">
            <a:spLocks/>
          </p:cNvSpPr>
          <p:nvPr/>
        </p:nvSpPr>
        <p:spPr>
          <a:xfrm>
            <a:off x="2365691" y="1272397"/>
            <a:ext cx="1938243" cy="3032434"/>
          </a:xfrm>
          <a:prstGeom prst="roundRect">
            <a:avLst>
              <a:gd name="adj" fmla="val 1481"/>
            </a:avLst>
          </a:prstGeom>
          <a:solidFill>
            <a:srgbClr val="A9D18E"/>
          </a:solidFill>
          <a:ln w="28575">
            <a:solidFill>
              <a:schemeClr val="tx1"/>
            </a:solidFill>
          </a:ln>
        </p:spPr>
        <p:txBody>
          <a:bodyPr wrap="square" rtlCol="0" anchor="ctr" anchorCtr="0">
            <a:noAutofit/>
          </a:bodyPr>
          <a:lstStyle/>
          <a:p>
            <a:pPr algn="ctr">
              <a:spcBef>
                <a:spcPts val="218"/>
              </a:spcBef>
            </a:pPr>
            <a:endParaRPr lang="en-US" sz="1306" b="1" dirty="0">
              <a:solidFill>
                <a:srgbClr val="324D1F"/>
              </a:solidFill>
              <a:latin typeface="Corbel" panose="020B0503020204020204" pitchFamily="34" charset="0"/>
            </a:endParaRPr>
          </a:p>
          <a:p>
            <a:pPr algn="ctr">
              <a:spcBef>
                <a:spcPts val="218"/>
              </a:spcBef>
            </a:pPr>
            <a:endParaRPr lang="en-US" sz="1306" b="1" dirty="0">
              <a:solidFill>
                <a:srgbClr val="324D1F"/>
              </a:solidFill>
              <a:latin typeface="Corbel" panose="020B0503020204020204" pitchFamily="34" charset="0"/>
            </a:endParaRPr>
          </a:p>
          <a:p>
            <a:pPr algn="ctr">
              <a:spcBef>
                <a:spcPts val="218"/>
              </a:spcBef>
            </a:pPr>
            <a:endParaRPr lang="en-US" sz="800" b="1" dirty="0">
              <a:solidFill>
                <a:srgbClr val="324D1F"/>
              </a:solidFill>
              <a:latin typeface="Corbel" panose="020B0503020204020204" pitchFamily="34" charset="0"/>
            </a:endParaRPr>
          </a:p>
          <a:p>
            <a:pPr algn="ctr">
              <a:spcBef>
                <a:spcPts val="218"/>
              </a:spcBef>
            </a:pPr>
            <a:r>
              <a:rPr lang="en-US" sz="1700" b="1" dirty="0">
                <a:solidFill>
                  <a:srgbClr val="324D1F"/>
                </a:solidFill>
                <a:latin typeface="Corbel" panose="020B0503020204020204" pitchFamily="34" charset="0"/>
              </a:rPr>
              <a:t>GenASM-DC</a:t>
            </a:r>
          </a:p>
          <a:p>
            <a:pPr algn="ctr"/>
            <a:r>
              <a:rPr lang="en-US" sz="1700" b="1" dirty="0">
                <a:solidFill>
                  <a:srgbClr val="324D1F"/>
                </a:solidFill>
                <a:latin typeface="Corbel" panose="020B0503020204020204" pitchFamily="34" charset="0"/>
              </a:rPr>
              <a:t>Accelerator</a:t>
            </a:r>
          </a:p>
        </p:txBody>
      </p:sp>
      <p:sp>
        <p:nvSpPr>
          <p:cNvPr id="64" name="TextBox 63">
            <a:extLst>
              <a:ext uri="{FF2B5EF4-FFF2-40B4-BE49-F238E27FC236}">
                <a16:creationId xmlns:a16="http://schemas.microsoft.com/office/drawing/2014/main" id="{B5E1A3F2-154E-5746-AE74-4F89997F449A}"/>
              </a:ext>
            </a:extLst>
          </p:cNvPr>
          <p:cNvSpPr txBox="1"/>
          <p:nvPr/>
        </p:nvSpPr>
        <p:spPr>
          <a:xfrm>
            <a:off x="315121" y="1192550"/>
            <a:ext cx="1045030" cy="1436916"/>
          </a:xfrm>
          <a:prstGeom prst="roundRect">
            <a:avLst>
              <a:gd name="adj" fmla="val 6412"/>
            </a:avLst>
          </a:prstGeom>
          <a:solidFill>
            <a:srgbClr val="9DC3E6"/>
          </a:solidFill>
          <a:ln w="28575">
            <a:solidFill>
              <a:schemeClr val="tx1"/>
            </a:solidFill>
          </a:ln>
        </p:spPr>
        <p:txBody>
          <a:bodyPr wrap="square" rtlCol="0" anchor="ctr" anchorCtr="0">
            <a:noAutofit/>
          </a:bodyPr>
          <a:lstStyle/>
          <a:p>
            <a:pPr algn="ctr"/>
            <a:r>
              <a:rPr lang="en-US" sz="1700" b="1" dirty="0">
                <a:latin typeface="Corbel" panose="020B0503020204020204" pitchFamily="34" charset="0"/>
              </a:rPr>
              <a:t>Main Memory</a:t>
            </a:r>
          </a:p>
        </p:txBody>
      </p:sp>
      <p:sp>
        <p:nvSpPr>
          <p:cNvPr id="66" name="TextBox 65">
            <a:extLst>
              <a:ext uri="{FF2B5EF4-FFF2-40B4-BE49-F238E27FC236}">
                <a16:creationId xmlns:a16="http://schemas.microsoft.com/office/drawing/2014/main" id="{1714163F-6D75-F24C-9D2C-7FCE2829A7E4}"/>
              </a:ext>
            </a:extLst>
          </p:cNvPr>
          <p:cNvSpPr txBox="1"/>
          <p:nvPr/>
        </p:nvSpPr>
        <p:spPr>
          <a:xfrm>
            <a:off x="2452539" y="1404140"/>
            <a:ext cx="1709666" cy="657002"/>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700" b="1">
                <a:latin typeface="Corbel" panose="020B0503020204020204" pitchFamily="34" charset="0"/>
              </a:defRPr>
            </a:lvl1pPr>
          </a:lstStyle>
          <a:p>
            <a:r>
              <a:rPr lang="en-US" sz="1500" dirty="0">
                <a:solidFill>
                  <a:schemeClr val="tx1">
                    <a:lumMod val="50000"/>
                    <a:lumOff val="50000"/>
                  </a:schemeClr>
                </a:solidFill>
              </a:rPr>
              <a:t>DC-SRAM</a:t>
            </a:r>
          </a:p>
        </p:txBody>
      </p:sp>
      <p:cxnSp>
        <p:nvCxnSpPr>
          <p:cNvPr id="67" name="Straight Arrow Connector 66">
            <a:extLst>
              <a:ext uri="{FF2B5EF4-FFF2-40B4-BE49-F238E27FC236}">
                <a16:creationId xmlns:a16="http://schemas.microsoft.com/office/drawing/2014/main" id="{D75FEFB4-EAFD-3248-B303-1BE5C8BCC9AB}"/>
              </a:ext>
            </a:extLst>
          </p:cNvPr>
          <p:cNvCxnSpPr>
            <a:cxnSpLocks/>
          </p:cNvCxnSpPr>
          <p:nvPr/>
        </p:nvCxnSpPr>
        <p:spPr>
          <a:xfrm flipV="1">
            <a:off x="4327218" y="3097751"/>
            <a:ext cx="96580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734D94DD-C561-AC45-B15B-0940357B1B28}"/>
              </a:ext>
            </a:extLst>
          </p:cNvPr>
          <p:cNvSpPr txBox="1"/>
          <p:nvPr/>
        </p:nvSpPr>
        <p:spPr>
          <a:xfrm>
            <a:off x="2456337" y="1408080"/>
            <a:ext cx="1709666" cy="657002"/>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700" b="1">
                <a:latin typeface="Corbel" panose="020B0503020204020204" pitchFamily="34" charset="0"/>
              </a:defRPr>
            </a:lvl1pPr>
          </a:lstStyle>
          <a:p>
            <a:r>
              <a:rPr lang="en-US" sz="1500" dirty="0"/>
              <a:t>DC-SRAM</a:t>
            </a:r>
          </a:p>
        </p:txBody>
      </p:sp>
      <p:cxnSp>
        <p:nvCxnSpPr>
          <p:cNvPr id="69" name="Straight Arrow Connector 68">
            <a:extLst>
              <a:ext uri="{FF2B5EF4-FFF2-40B4-BE49-F238E27FC236}">
                <a16:creationId xmlns:a16="http://schemas.microsoft.com/office/drawing/2014/main" id="{28810DB2-49DA-514D-81DB-EE9CE2C276C6}"/>
              </a:ext>
            </a:extLst>
          </p:cNvPr>
          <p:cNvCxnSpPr>
            <a:cxnSpLocks/>
          </p:cNvCxnSpPr>
          <p:nvPr/>
        </p:nvCxnSpPr>
        <p:spPr>
          <a:xfrm flipV="1">
            <a:off x="6413678" y="3085322"/>
            <a:ext cx="90295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8222B21-6E0F-6B47-B6B2-EBC74F07103A}"/>
              </a:ext>
            </a:extLst>
          </p:cNvPr>
          <p:cNvSpPr txBox="1"/>
          <p:nvPr/>
        </p:nvSpPr>
        <p:spPr>
          <a:xfrm>
            <a:off x="4442891" y="1216785"/>
            <a:ext cx="1350282" cy="500419"/>
          </a:xfrm>
          <a:prstGeom prst="roundRect">
            <a:avLst>
              <a:gd name="adj" fmla="val 0"/>
            </a:avLst>
          </a:prstGeom>
          <a:noFill/>
        </p:spPr>
        <p:txBody>
          <a:bodyPr wrap="square" rtlCol="0" anchor="ctr" anchorCtr="0">
            <a:noAutofit/>
          </a:bodyPr>
          <a:lstStyle/>
          <a:p>
            <a:pPr algn="r" defTabSz="331836">
              <a:defRPr/>
            </a:pPr>
            <a:r>
              <a:rPr lang="en-US" sz="1700" b="1" kern="0" dirty="0">
                <a:solidFill>
                  <a:srgbClr val="324D1F"/>
                </a:solidFill>
                <a:latin typeface="Corbel" panose="020B0503020204020204" pitchFamily="34" charset="0"/>
              </a:rPr>
              <a:t>GenASM-DC</a:t>
            </a:r>
            <a:endParaRPr lang="en-US" sz="1700" b="1" kern="0" baseline="-25000" dirty="0">
              <a:solidFill>
                <a:srgbClr val="324D1F"/>
              </a:solidFill>
              <a:latin typeface="Corbel" panose="020B0503020204020204" pitchFamily="34" charset="0"/>
            </a:endParaRPr>
          </a:p>
        </p:txBody>
      </p:sp>
      <p:sp>
        <p:nvSpPr>
          <p:cNvPr id="71" name="TextBox 70">
            <a:extLst>
              <a:ext uri="{FF2B5EF4-FFF2-40B4-BE49-F238E27FC236}">
                <a16:creationId xmlns:a16="http://schemas.microsoft.com/office/drawing/2014/main" id="{3E4C5888-0174-AF4A-A8E4-485C3E51A5DD}"/>
              </a:ext>
            </a:extLst>
          </p:cNvPr>
          <p:cNvSpPr txBox="1"/>
          <p:nvPr/>
        </p:nvSpPr>
        <p:spPr>
          <a:xfrm>
            <a:off x="5894758" y="1216785"/>
            <a:ext cx="1331456" cy="500419"/>
          </a:xfrm>
          <a:prstGeom prst="roundRect">
            <a:avLst>
              <a:gd name="adj" fmla="val 0"/>
            </a:avLst>
          </a:prstGeom>
          <a:noFill/>
        </p:spPr>
        <p:txBody>
          <a:bodyPr wrap="square" rtlCol="0" anchor="ctr" anchorCtr="0">
            <a:noAutofit/>
          </a:bodyPr>
          <a:lstStyle/>
          <a:p>
            <a:pPr defTabSz="331836">
              <a:defRPr/>
            </a:pPr>
            <a:r>
              <a:rPr lang="en-US" sz="1700" b="1" kern="0" dirty="0">
                <a:solidFill>
                  <a:srgbClr val="5D2784"/>
                </a:solidFill>
                <a:latin typeface="Corbel" panose="020B0503020204020204" pitchFamily="34" charset="0"/>
              </a:rPr>
              <a:t>GenASM-TB</a:t>
            </a:r>
            <a:endParaRPr lang="en-US" sz="1700" b="1" kern="0" baseline="-25000" dirty="0">
              <a:solidFill>
                <a:srgbClr val="5D2784"/>
              </a:solidFill>
              <a:latin typeface="Corbel" panose="020B0503020204020204" pitchFamily="34" charset="0"/>
            </a:endParaRPr>
          </a:p>
        </p:txBody>
      </p:sp>
      <p:sp>
        <p:nvSpPr>
          <p:cNvPr id="72" name="TextBox 71">
            <a:extLst>
              <a:ext uri="{FF2B5EF4-FFF2-40B4-BE49-F238E27FC236}">
                <a16:creationId xmlns:a16="http://schemas.microsoft.com/office/drawing/2014/main" id="{E8C701E0-13D0-674E-9C9B-E8EE8FE7EB88}"/>
              </a:ext>
            </a:extLst>
          </p:cNvPr>
          <p:cNvSpPr txBox="1"/>
          <p:nvPr/>
        </p:nvSpPr>
        <p:spPr>
          <a:xfrm>
            <a:off x="5316303" y="2371502"/>
            <a:ext cx="1066000" cy="1608781"/>
          </a:xfrm>
          <a:prstGeom prst="roundRect">
            <a:avLst>
              <a:gd name="adj" fmla="val 5084"/>
            </a:avLst>
          </a:prstGeom>
          <a:solidFill>
            <a:schemeClr val="accent2">
              <a:lumMod val="20000"/>
              <a:lumOff val="80000"/>
            </a:schemeClr>
          </a:solidFill>
          <a:ln w="28575">
            <a:solidFill>
              <a:schemeClr val="tx1"/>
            </a:solidFill>
          </a:ln>
        </p:spPr>
        <p:txBody>
          <a:bodyPr wrap="square" rtlCol="0" anchor="t" anchorCtr="0">
            <a:noAutofit/>
          </a:bodyPr>
          <a:lstStyle/>
          <a:p>
            <a:pPr algn="ctr"/>
            <a:endParaRPr lang="en-US" sz="1306" b="1" dirty="0">
              <a:latin typeface="Corbel" panose="020B0503020204020204" pitchFamily="34" charset="0"/>
            </a:endParaRPr>
          </a:p>
        </p:txBody>
      </p:sp>
      <p:sp>
        <p:nvSpPr>
          <p:cNvPr id="73" name="TextBox 72">
            <a:extLst>
              <a:ext uri="{FF2B5EF4-FFF2-40B4-BE49-F238E27FC236}">
                <a16:creationId xmlns:a16="http://schemas.microsoft.com/office/drawing/2014/main" id="{549EBCDE-C098-094F-AFB0-85D9C004742B}"/>
              </a:ext>
            </a:extLst>
          </p:cNvPr>
          <p:cNvSpPr txBox="1"/>
          <p:nvPr/>
        </p:nvSpPr>
        <p:spPr>
          <a:xfrm>
            <a:off x="5391705" y="2452850"/>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500" b="1">
                <a:latin typeface="Corbel" panose="020B0503020204020204" pitchFamily="34" charset="0"/>
              </a:defRPr>
            </a:lvl1pPr>
          </a:lstStyle>
          <a:p>
            <a:r>
              <a:rPr lang="en-US" sz="1200" dirty="0"/>
              <a:t>TB-SRAM</a:t>
            </a:r>
            <a:r>
              <a:rPr lang="en-US" sz="1200" baseline="-25000" dirty="0">
                <a:latin typeface="Calibri" panose="020F0502020204030204" pitchFamily="34" charset="0"/>
                <a:cs typeface="Calibri" panose="020F0502020204030204" pitchFamily="34" charset="0"/>
              </a:rPr>
              <a:t>1</a:t>
            </a:r>
          </a:p>
        </p:txBody>
      </p:sp>
      <p:sp>
        <p:nvSpPr>
          <p:cNvPr id="74" name="TextBox 73">
            <a:extLst>
              <a:ext uri="{FF2B5EF4-FFF2-40B4-BE49-F238E27FC236}">
                <a16:creationId xmlns:a16="http://schemas.microsoft.com/office/drawing/2014/main" id="{9839777C-AC84-F541-9977-EF86E6FBCFEE}"/>
              </a:ext>
            </a:extLst>
          </p:cNvPr>
          <p:cNvSpPr txBox="1"/>
          <p:nvPr/>
        </p:nvSpPr>
        <p:spPr>
          <a:xfrm>
            <a:off x="5391705" y="2860239"/>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200" b="1">
                <a:latin typeface="Corbel" panose="020B0503020204020204" pitchFamily="34" charset="0"/>
              </a:defRPr>
            </a:lvl1pPr>
          </a:lstStyle>
          <a:p>
            <a:r>
              <a:rPr lang="en-US" dirty="0"/>
              <a:t>TB-SRAM</a:t>
            </a:r>
            <a:r>
              <a:rPr lang="en-US" baseline="-25000" dirty="0">
                <a:latin typeface="Calibri" panose="020F0502020204030204" pitchFamily="34" charset="0"/>
                <a:cs typeface="Calibri" panose="020F0502020204030204" pitchFamily="34" charset="0"/>
              </a:rPr>
              <a:t>2</a:t>
            </a:r>
          </a:p>
        </p:txBody>
      </p:sp>
      <p:sp>
        <p:nvSpPr>
          <p:cNvPr id="75" name="TextBox 74">
            <a:extLst>
              <a:ext uri="{FF2B5EF4-FFF2-40B4-BE49-F238E27FC236}">
                <a16:creationId xmlns:a16="http://schemas.microsoft.com/office/drawing/2014/main" id="{3B6474F5-4F16-E24D-BE9F-DF70EFFC3AA6}"/>
              </a:ext>
            </a:extLst>
          </p:cNvPr>
          <p:cNvSpPr txBox="1"/>
          <p:nvPr/>
        </p:nvSpPr>
        <p:spPr>
          <a:xfrm>
            <a:off x="5395034" y="3532256"/>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200" b="1">
                <a:latin typeface="Corbel" panose="020B0503020204020204" pitchFamily="34" charset="0"/>
              </a:defRPr>
            </a:lvl1pPr>
          </a:lstStyle>
          <a:p>
            <a:r>
              <a:rPr lang="en-US" dirty="0"/>
              <a:t>TB-</a:t>
            </a:r>
            <a:r>
              <a:rPr lang="en-US" dirty="0" err="1"/>
              <a:t>SRAM</a:t>
            </a:r>
            <a:r>
              <a:rPr lang="en-US" baseline="-25000" dirty="0" err="1">
                <a:latin typeface="Calibri" panose="020F0502020204030204" pitchFamily="34" charset="0"/>
                <a:cs typeface="Calibri" panose="020F0502020204030204" pitchFamily="34" charset="0"/>
              </a:rPr>
              <a:t>n</a:t>
            </a:r>
            <a:endParaRPr lang="en-US" baseline="-25000" dirty="0">
              <a:latin typeface="Calibri" panose="020F0502020204030204" pitchFamily="34" charset="0"/>
              <a:cs typeface="Calibri" panose="020F0502020204030204" pitchFamily="34" charset="0"/>
            </a:endParaRPr>
          </a:p>
        </p:txBody>
      </p:sp>
      <p:sp>
        <p:nvSpPr>
          <p:cNvPr id="78" name="Rectangle 77">
            <a:extLst>
              <a:ext uri="{FF2B5EF4-FFF2-40B4-BE49-F238E27FC236}">
                <a16:creationId xmlns:a16="http://schemas.microsoft.com/office/drawing/2014/main" id="{186F2E2B-9153-B343-A5DC-BA8AC82A7803}"/>
              </a:ext>
            </a:extLst>
          </p:cNvPr>
          <p:cNvSpPr/>
          <p:nvPr/>
        </p:nvSpPr>
        <p:spPr>
          <a:xfrm>
            <a:off x="5738359" y="3199195"/>
            <a:ext cx="208924" cy="359714"/>
          </a:xfrm>
          <a:prstGeom prst="rect">
            <a:avLst/>
          </a:prstGeom>
        </p:spPr>
        <p:txBody>
          <a:bodyPr wrap="square">
            <a:spAutoFit/>
          </a:bodyPr>
          <a:lstStyle/>
          <a:p>
            <a:pPr algn="ctr">
              <a:lnSpc>
                <a:spcPct val="50000"/>
              </a:lnSpc>
            </a:pPr>
            <a:r>
              <a:rPr lang="en-US" sz="1089" b="1" dirty="0">
                <a:latin typeface="Corbel" panose="020B0503020204020204" pitchFamily="34" charset="0"/>
              </a:rPr>
              <a:t>.</a:t>
            </a:r>
          </a:p>
          <a:p>
            <a:pPr algn="ctr">
              <a:lnSpc>
                <a:spcPct val="50000"/>
              </a:lnSpc>
            </a:pPr>
            <a:r>
              <a:rPr lang="en-US" sz="1089" b="1" dirty="0">
                <a:latin typeface="Corbel" panose="020B0503020204020204" pitchFamily="34" charset="0"/>
              </a:rPr>
              <a:t>.</a:t>
            </a:r>
          </a:p>
          <a:p>
            <a:pPr algn="ctr">
              <a:lnSpc>
                <a:spcPct val="50000"/>
              </a:lnSpc>
            </a:pPr>
            <a:r>
              <a:rPr lang="en-US" sz="1089" b="1" dirty="0">
                <a:latin typeface="Corbel" panose="020B0503020204020204" pitchFamily="34" charset="0"/>
              </a:rPr>
              <a:t>.</a:t>
            </a:r>
          </a:p>
        </p:txBody>
      </p:sp>
      <p:sp>
        <p:nvSpPr>
          <p:cNvPr id="79" name="TextBox 78">
            <a:extLst>
              <a:ext uri="{FF2B5EF4-FFF2-40B4-BE49-F238E27FC236}">
                <a16:creationId xmlns:a16="http://schemas.microsoft.com/office/drawing/2014/main" id="{617B514F-984C-CD49-925B-E4DEA2A7162F}"/>
              </a:ext>
            </a:extLst>
          </p:cNvPr>
          <p:cNvSpPr txBox="1"/>
          <p:nvPr/>
        </p:nvSpPr>
        <p:spPr>
          <a:xfrm>
            <a:off x="1378433" y="3645268"/>
            <a:ext cx="838550" cy="641465"/>
          </a:xfrm>
          <a:prstGeom prst="roundRect">
            <a:avLst>
              <a:gd name="adj" fmla="val 10928"/>
            </a:avLst>
          </a:prstGeom>
          <a:noFill/>
          <a:ln>
            <a:noFill/>
          </a:ln>
        </p:spPr>
        <p:txBody>
          <a:bodyPr wrap="square" rtlCol="0" anchor="ctr" anchorCtr="0">
            <a:noAutofit/>
          </a:bodyPr>
          <a:lstStyle/>
          <a:p>
            <a:pPr algn="ctr">
              <a:lnSpc>
                <a:spcPct val="90000"/>
              </a:lnSpc>
            </a:pPr>
            <a:r>
              <a:rPr lang="en-US" sz="1220" dirty="0">
                <a:latin typeface="Corbel" panose="020B0503020204020204" pitchFamily="34" charset="0"/>
              </a:rPr>
              <a:t>reference &amp; query locations</a:t>
            </a:r>
          </a:p>
        </p:txBody>
      </p:sp>
      <p:sp>
        <p:nvSpPr>
          <p:cNvPr id="80" name="Rectangle 79">
            <a:extLst>
              <a:ext uri="{FF2B5EF4-FFF2-40B4-BE49-F238E27FC236}">
                <a16:creationId xmlns:a16="http://schemas.microsoft.com/office/drawing/2014/main" id="{DD8ECE39-EE10-0D45-AF17-0C9976367C01}"/>
              </a:ext>
            </a:extLst>
          </p:cNvPr>
          <p:cNvSpPr/>
          <p:nvPr/>
        </p:nvSpPr>
        <p:spPr>
          <a:xfrm>
            <a:off x="4398800" y="3108053"/>
            <a:ext cx="843542" cy="438582"/>
          </a:xfrm>
          <a:prstGeom prst="rect">
            <a:avLst/>
          </a:prstGeom>
        </p:spPr>
        <p:txBody>
          <a:bodyPr wrap="square">
            <a:spAutoFit/>
          </a:bodyPr>
          <a:lstStyle/>
          <a:p>
            <a:pPr algn="ctr">
              <a:lnSpc>
                <a:spcPct val="90000"/>
              </a:lnSpc>
            </a:pPr>
            <a:r>
              <a:rPr lang="en-US" sz="1220" dirty="0">
                <a:latin typeface="Corbel" panose="020B0503020204020204" pitchFamily="34" charset="0"/>
              </a:rPr>
              <a:t>Write </a:t>
            </a:r>
          </a:p>
          <a:p>
            <a:pPr algn="ctr">
              <a:lnSpc>
                <a:spcPct val="90000"/>
              </a:lnSpc>
            </a:pPr>
            <a:r>
              <a:rPr lang="en-US" sz="1220" dirty="0">
                <a:latin typeface="Corbel" panose="020B0503020204020204" pitchFamily="34" charset="0"/>
              </a:rPr>
              <a:t>bitvectors</a:t>
            </a:r>
          </a:p>
        </p:txBody>
      </p:sp>
      <p:cxnSp>
        <p:nvCxnSpPr>
          <p:cNvPr id="97" name="Straight Arrow Connector 96">
            <a:extLst>
              <a:ext uri="{FF2B5EF4-FFF2-40B4-BE49-F238E27FC236}">
                <a16:creationId xmlns:a16="http://schemas.microsoft.com/office/drawing/2014/main" id="{87D5A794-FE8E-2C45-9212-CA36AF3D37AC}"/>
              </a:ext>
            </a:extLst>
          </p:cNvPr>
          <p:cNvCxnSpPr>
            <a:cxnSpLocks/>
          </p:cNvCxnSpPr>
          <p:nvPr/>
        </p:nvCxnSpPr>
        <p:spPr>
          <a:xfrm>
            <a:off x="3303362" y="2094000"/>
            <a:ext cx="0" cy="745123"/>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EC4675F3-CBC3-064E-BEE1-E1DE1A626FCC}"/>
              </a:ext>
            </a:extLst>
          </p:cNvPr>
          <p:cNvSpPr/>
          <p:nvPr/>
        </p:nvSpPr>
        <p:spPr>
          <a:xfrm>
            <a:off x="1389994" y="1958976"/>
            <a:ext cx="847629" cy="784830"/>
          </a:xfrm>
          <a:prstGeom prst="rect">
            <a:avLst/>
          </a:prstGeom>
        </p:spPr>
        <p:txBody>
          <a:bodyPr wrap="square">
            <a:spAutoFit/>
          </a:bodyPr>
          <a:lstStyle/>
          <a:p>
            <a:pPr algn="ctr">
              <a:lnSpc>
                <a:spcPct val="90000"/>
              </a:lnSpc>
            </a:pPr>
            <a:r>
              <a:rPr lang="en-US" sz="1220" dirty="0">
                <a:latin typeface="Corbel" panose="020B0503020204020204" pitchFamily="34" charset="0"/>
              </a:rPr>
              <a:t>reference text </a:t>
            </a:r>
          </a:p>
          <a:p>
            <a:pPr algn="ctr">
              <a:lnSpc>
                <a:spcPct val="90000"/>
              </a:lnSpc>
            </a:pPr>
            <a:r>
              <a:rPr lang="en-US" sz="1220" dirty="0">
                <a:latin typeface="Corbel" panose="020B0503020204020204" pitchFamily="34" charset="0"/>
              </a:rPr>
              <a:t>&amp; query pattern</a:t>
            </a:r>
          </a:p>
        </p:txBody>
      </p:sp>
      <p:sp>
        <p:nvSpPr>
          <p:cNvPr id="82" name="TextBox 81">
            <a:extLst>
              <a:ext uri="{FF2B5EF4-FFF2-40B4-BE49-F238E27FC236}">
                <a16:creationId xmlns:a16="http://schemas.microsoft.com/office/drawing/2014/main" id="{49366940-8D44-0C46-991D-82028F86ADF1}"/>
              </a:ext>
            </a:extLst>
          </p:cNvPr>
          <p:cNvSpPr txBox="1"/>
          <p:nvPr/>
        </p:nvSpPr>
        <p:spPr>
          <a:xfrm>
            <a:off x="2861346" y="2251029"/>
            <a:ext cx="921424" cy="391121"/>
          </a:xfrm>
          <a:prstGeom prst="roundRect">
            <a:avLst>
              <a:gd name="adj" fmla="val 10928"/>
            </a:avLst>
          </a:prstGeom>
          <a:solidFill>
            <a:srgbClr val="A9D18E"/>
          </a:solidFill>
          <a:ln>
            <a:noFill/>
          </a:ln>
        </p:spPr>
        <p:txBody>
          <a:bodyPr wrap="square" lIns="0" tIns="0" rIns="0" bIns="0" rtlCol="0" anchor="ctr" anchorCtr="0">
            <a:noAutofit/>
          </a:bodyPr>
          <a:lstStyle/>
          <a:p>
            <a:pPr algn="ctr">
              <a:lnSpc>
                <a:spcPct val="90000"/>
              </a:lnSpc>
            </a:pPr>
            <a:r>
              <a:rPr lang="en-US" sz="1220" dirty="0">
                <a:latin typeface="Corbel" panose="020B0503020204020204" pitchFamily="34" charset="0"/>
              </a:rPr>
              <a:t>sub-text &amp; </a:t>
            </a:r>
          </a:p>
          <a:p>
            <a:pPr algn="ctr">
              <a:lnSpc>
                <a:spcPct val="90000"/>
              </a:lnSpc>
            </a:pPr>
            <a:r>
              <a:rPr lang="en-US" sz="1220" dirty="0">
                <a:latin typeface="Corbel" panose="020B0503020204020204" pitchFamily="34" charset="0"/>
              </a:rPr>
              <a:t>sub-pattern</a:t>
            </a:r>
          </a:p>
        </p:txBody>
      </p:sp>
      <p:sp>
        <p:nvSpPr>
          <p:cNvPr id="83" name="Rectangle 82">
            <a:extLst>
              <a:ext uri="{FF2B5EF4-FFF2-40B4-BE49-F238E27FC236}">
                <a16:creationId xmlns:a16="http://schemas.microsoft.com/office/drawing/2014/main" id="{0D3C7D3B-3066-1642-ACC5-AD69E16D57FB}"/>
              </a:ext>
            </a:extLst>
          </p:cNvPr>
          <p:cNvSpPr/>
          <p:nvPr/>
        </p:nvSpPr>
        <p:spPr>
          <a:xfrm>
            <a:off x="6419907" y="3108053"/>
            <a:ext cx="864949" cy="438582"/>
          </a:xfrm>
          <a:prstGeom prst="rect">
            <a:avLst/>
          </a:prstGeom>
        </p:spPr>
        <p:txBody>
          <a:bodyPr wrap="square">
            <a:spAutoFit/>
          </a:bodyPr>
          <a:lstStyle/>
          <a:p>
            <a:pPr algn="ctr">
              <a:lnSpc>
                <a:spcPct val="90000"/>
              </a:lnSpc>
            </a:pPr>
            <a:r>
              <a:rPr lang="en-US" sz="1220" dirty="0">
                <a:latin typeface="Corbel" panose="020B0503020204020204" pitchFamily="34" charset="0"/>
              </a:rPr>
              <a:t>Read </a:t>
            </a:r>
          </a:p>
          <a:p>
            <a:pPr algn="ctr">
              <a:lnSpc>
                <a:spcPct val="90000"/>
              </a:lnSpc>
            </a:pPr>
            <a:r>
              <a:rPr lang="en-US" sz="1220" dirty="0">
                <a:latin typeface="Corbel" panose="020B0503020204020204" pitchFamily="34" charset="0"/>
              </a:rPr>
              <a:t>bitvectors</a:t>
            </a:r>
          </a:p>
        </p:txBody>
      </p:sp>
      <p:sp>
        <p:nvSpPr>
          <p:cNvPr id="84" name="Rectangle 83">
            <a:extLst>
              <a:ext uri="{FF2B5EF4-FFF2-40B4-BE49-F238E27FC236}">
                <a16:creationId xmlns:a16="http://schemas.microsoft.com/office/drawing/2014/main" id="{EF8DB940-1E64-F847-9BA8-C0D47C9D3143}"/>
              </a:ext>
            </a:extLst>
          </p:cNvPr>
          <p:cNvSpPr/>
          <p:nvPr/>
        </p:nvSpPr>
        <p:spPr>
          <a:xfrm>
            <a:off x="7358945" y="2141934"/>
            <a:ext cx="1386942" cy="438582"/>
          </a:xfrm>
          <a:prstGeom prst="rect">
            <a:avLst/>
          </a:prstGeom>
        </p:spPr>
        <p:txBody>
          <a:bodyPr wrap="square">
            <a:spAutoFit/>
          </a:bodyPr>
          <a:lstStyle/>
          <a:p>
            <a:pPr algn="ctr">
              <a:lnSpc>
                <a:spcPct val="90000"/>
              </a:lnSpc>
            </a:pPr>
            <a:r>
              <a:rPr lang="en-US" sz="1220" dirty="0">
                <a:latin typeface="Corbel" panose="020B0503020204020204" pitchFamily="34" charset="0"/>
              </a:rPr>
              <a:t>Find the </a:t>
            </a:r>
          </a:p>
          <a:p>
            <a:pPr algn="ctr">
              <a:lnSpc>
                <a:spcPct val="90000"/>
              </a:lnSpc>
            </a:pPr>
            <a:r>
              <a:rPr lang="en-US" sz="1220" dirty="0">
                <a:latin typeface="Corbel" panose="020B0503020204020204" pitchFamily="34" charset="0"/>
              </a:rPr>
              <a:t>traceback output</a:t>
            </a:r>
          </a:p>
        </p:txBody>
      </p:sp>
      <p:sp>
        <p:nvSpPr>
          <p:cNvPr id="85" name="TextBox 84">
            <a:extLst>
              <a:ext uri="{FF2B5EF4-FFF2-40B4-BE49-F238E27FC236}">
                <a16:creationId xmlns:a16="http://schemas.microsoft.com/office/drawing/2014/main" id="{F6896383-F39C-9A44-BBF2-EE1646FE4912}"/>
              </a:ext>
            </a:extLst>
          </p:cNvPr>
          <p:cNvSpPr txBox="1"/>
          <p:nvPr/>
        </p:nvSpPr>
        <p:spPr>
          <a:xfrm>
            <a:off x="2704298" y="3719634"/>
            <a:ext cx="959529" cy="438693"/>
          </a:xfrm>
          <a:prstGeom prst="roundRect">
            <a:avLst>
              <a:gd name="adj" fmla="val 10928"/>
            </a:avLst>
          </a:prstGeom>
          <a:noFill/>
          <a:ln>
            <a:noFill/>
          </a:ln>
        </p:spPr>
        <p:txBody>
          <a:bodyPr wrap="square" rtlCol="0" anchor="ctr" anchorCtr="0">
            <a:noAutofit/>
          </a:bodyPr>
          <a:lstStyle/>
          <a:p>
            <a:pPr algn="ctr">
              <a:lnSpc>
                <a:spcPct val="90000"/>
              </a:lnSpc>
            </a:pPr>
            <a:r>
              <a:rPr lang="en-US" sz="1220" dirty="0">
                <a:latin typeface="Corbel" panose="020B0503020204020204" pitchFamily="34" charset="0"/>
              </a:rPr>
              <a:t>Generate </a:t>
            </a:r>
          </a:p>
          <a:p>
            <a:pPr algn="ctr">
              <a:lnSpc>
                <a:spcPct val="90000"/>
              </a:lnSpc>
            </a:pPr>
            <a:r>
              <a:rPr lang="en-US" sz="1220" dirty="0">
                <a:latin typeface="Corbel" panose="020B0503020204020204" pitchFamily="34" charset="0"/>
              </a:rPr>
              <a:t>bitvectors</a:t>
            </a:r>
          </a:p>
        </p:txBody>
      </p:sp>
      <p:sp>
        <p:nvSpPr>
          <p:cNvPr id="86" name="TextBox 85">
            <a:extLst>
              <a:ext uri="{FF2B5EF4-FFF2-40B4-BE49-F238E27FC236}">
                <a16:creationId xmlns:a16="http://schemas.microsoft.com/office/drawing/2014/main" id="{37D4D36B-37C8-D54A-95F4-AA6438BDF577}"/>
              </a:ext>
            </a:extLst>
          </p:cNvPr>
          <p:cNvSpPr txBox="1">
            <a:spLocks noChangeAspect="1"/>
          </p:cNvSpPr>
          <p:nvPr/>
        </p:nvSpPr>
        <p:spPr>
          <a:xfrm>
            <a:off x="1889049" y="1619690"/>
            <a:ext cx="267122" cy="267122"/>
          </a:xfrm>
          <a:prstGeom prst="ellipse">
            <a:avLst/>
          </a:prstGeom>
          <a:solidFill>
            <a:schemeClr val="tx1"/>
          </a:solidFill>
        </p:spPr>
        <p:txBody>
          <a:bodyPr wrap="none" lIns="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2</a:t>
            </a:r>
          </a:p>
        </p:txBody>
      </p:sp>
      <p:sp>
        <p:nvSpPr>
          <p:cNvPr id="87" name="TextBox 86">
            <a:extLst>
              <a:ext uri="{FF2B5EF4-FFF2-40B4-BE49-F238E27FC236}">
                <a16:creationId xmlns:a16="http://schemas.microsoft.com/office/drawing/2014/main" id="{83BC8E47-B0B9-644B-ACD9-E76DCF611688}"/>
              </a:ext>
            </a:extLst>
          </p:cNvPr>
          <p:cNvSpPr txBox="1">
            <a:spLocks noChangeAspect="1"/>
          </p:cNvSpPr>
          <p:nvPr/>
        </p:nvSpPr>
        <p:spPr>
          <a:xfrm>
            <a:off x="1396380" y="3307825"/>
            <a:ext cx="267122" cy="267122"/>
          </a:xfrm>
          <a:prstGeom prst="ellipse">
            <a:avLst/>
          </a:prstGeom>
          <a:solidFill>
            <a:schemeClr val="tx1"/>
          </a:solidFill>
        </p:spPr>
        <p:txBody>
          <a:bodyPr wrap="none" lIns="13063"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1</a:t>
            </a:r>
          </a:p>
        </p:txBody>
      </p:sp>
      <p:sp>
        <p:nvSpPr>
          <p:cNvPr id="88" name="TextBox 87">
            <a:extLst>
              <a:ext uri="{FF2B5EF4-FFF2-40B4-BE49-F238E27FC236}">
                <a16:creationId xmlns:a16="http://schemas.microsoft.com/office/drawing/2014/main" id="{D35AB167-6DCC-5141-AAE7-8A6269EA5409}"/>
              </a:ext>
            </a:extLst>
          </p:cNvPr>
          <p:cNvSpPr txBox="1">
            <a:spLocks noChangeAspect="1"/>
          </p:cNvSpPr>
          <p:nvPr/>
        </p:nvSpPr>
        <p:spPr>
          <a:xfrm>
            <a:off x="2587796" y="2296727"/>
            <a:ext cx="267122" cy="267122"/>
          </a:xfrm>
          <a:prstGeom prst="ellipse">
            <a:avLst/>
          </a:prstGeom>
          <a:solidFill>
            <a:schemeClr val="tx1"/>
          </a:solidFill>
        </p:spPr>
        <p:txBody>
          <a:bodyPr wrap="none" lIns="13063"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3</a:t>
            </a:r>
          </a:p>
        </p:txBody>
      </p:sp>
      <p:sp>
        <p:nvSpPr>
          <p:cNvPr id="89" name="TextBox 88">
            <a:extLst>
              <a:ext uri="{FF2B5EF4-FFF2-40B4-BE49-F238E27FC236}">
                <a16:creationId xmlns:a16="http://schemas.microsoft.com/office/drawing/2014/main" id="{EC54EFB3-7D5A-844E-87C4-C1A5567C604E}"/>
              </a:ext>
            </a:extLst>
          </p:cNvPr>
          <p:cNvSpPr txBox="1">
            <a:spLocks noChangeAspect="1"/>
          </p:cNvSpPr>
          <p:nvPr/>
        </p:nvSpPr>
        <p:spPr>
          <a:xfrm>
            <a:off x="3599745" y="3796538"/>
            <a:ext cx="267122" cy="267122"/>
          </a:xfrm>
          <a:prstGeom prst="ellipse">
            <a:avLst/>
          </a:prstGeom>
          <a:solidFill>
            <a:schemeClr val="tx1"/>
          </a:solidFill>
        </p:spPr>
        <p:txBody>
          <a:bodyPr wrap="none" lIns="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4</a:t>
            </a:r>
          </a:p>
        </p:txBody>
      </p:sp>
      <p:sp>
        <p:nvSpPr>
          <p:cNvPr id="90" name="TextBox 89">
            <a:extLst>
              <a:ext uri="{FF2B5EF4-FFF2-40B4-BE49-F238E27FC236}">
                <a16:creationId xmlns:a16="http://schemas.microsoft.com/office/drawing/2014/main" id="{B5A80858-EEC4-D84E-A78B-77E9E36525AF}"/>
              </a:ext>
            </a:extLst>
          </p:cNvPr>
          <p:cNvSpPr txBox="1">
            <a:spLocks noChangeAspect="1"/>
          </p:cNvSpPr>
          <p:nvPr/>
        </p:nvSpPr>
        <p:spPr>
          <a:xfrm>
            <a:off x="4685572" y="2785587"/>
            <a:ext cx="267122" cy="267122"/>
          </a:xfrm>
          <a:prstGeom prst="ellipse">
            <a:avLst/>
          </a:prstGeom>
          <a:solidFill>
            <a:schemeClr val="tx1"/>
          </a:solidFill>
        </p:spPr>
        <p:txBody>
          <a:bodyPr wrap="none" lIns="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5</a:t>
            </a:r>
          </a:p>
        </p:txBody>
      </p:sp>
      <p:sp>
        <p:nvSpPr>
          <p:cNvPr id="91" name="TextBox 90">
            <a:extLst>
              <a:ext uri="{FF2B5EF4-FFF2-40B4-BE49-F238E27FC236}">
                <a16:creationId xmlns:a16="http://schemas.microsoft.com/office/drawing/2014/main" id="{6227EF7D-9269-E045-806B-792BBE0CB58D}"/>
              </a:ext>
            </a:extLst>
          </p:cNvPr>
          <p:cNvSpPr txBox="1">
            <a:spLocks noChangeAspect="1"/>
          </p:cNvSpPr>
          <p:nvPr/>
        </p:nvSpPr>
        <p:spPr>
          <a:xfrm>
            <a:off x="6729912" y="2770532"/>
            <a:ext cx="267122" cy="267122"/>
          </a:xfrm>
          <a:prstGeom prst="ellipse">
            <a:avLst/>
          </a:prstGeom>
          <a:solidFill>
            <a:schemeClr val="tx1"/>
          </a:solidFill>
        </p:spPr>
        <p:txBody>
          <a:bodyPr wrap="none" lIns="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6</a:t>
            </a:r>
          </a:p>
        </p:txBody>
      </p:sp>
      <p:sp>
        <p:nvSpPr>
          <p:cNvPr id="92" name="TextBox 91">
            <a:extLst>
              <a:ext uri="{FF2B5EF4-FFF2-40B4-BE49-F238E27FC236}">
                <a16:creationId xmlns:a16="http://schemas.microsoft.com/office/drawing/2014/main" id="{994FDF0E-7DD1-6E49-BB2A-564CCBA9BAE5}"/>
              </a:ext>
            </a:extLst>
          </p:cNvPr>
          <p:cNvSpPr txBox="1">
            <a:spLocks noChangeAspect="1"/>
          </p:cNvSpPr>
          <p:nvPr/>
        </p:nvSpPr>
        <p:spPr>
          <a:xfrm>
            <a:off x="7918854" y="1860704"/>
            <a:ext cx="267122" cy="267122"/>
          </a:xfrm>
          <a:prstGeom prst="ellipse">
            <a:avLst/>
          </a:prstGeom>
          <a:solidFill>
            <a:schemeClr val="tx1"/>
          </a:solidFill>
        </p:spPr>
        <p:txBody>
          <a:bodyPr wrap="none" lIns="1800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7</a:t>
            </a:r>
          </a:p>
        </p:txBody>
      </p:sp>
      <p:cxnSp>
        <p:nvCxnSpPr>
          <p:cNvPr id="94" name="Straight Arrow Connector 93">
            <a:extLst>
              <a:ext uri="{FF2B5EF4-FFF2-40B4-BE49-F238E27FC236}">
                <a16:creationId xmlns:a16="http://schemas.microsoft.com/office/drawing/2014/main" id="{6E653B41-77AE-8B45-8858-E14150022CAF}"/>
              </a:ext>
            </a:extLst>
          </p:cNvPr>
          <p:cNvCxnSpPr>
            <a:cxnSpLocks/>
          </p:cNvCxnSpPr>
          <p:nvPr/>
        </p:nvCxnSpPr>
        <p:spPr>
          <a:xfrm>
            <a:off x="1367544" y="1942647"/>
            <a:ext cx="87387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B5334409-8D85-5D4E-B2D1-AF6B31993C60}"/>
              </a:ext>
            </a:extLst>
          </p:cNvPr>
          <p:cNvSpPr/>
          <p:nvPr/>
        </p:nvSpPr>
        <p:spPr>
          <a:xfrm>
            <a:off x="2133807" y="4391341"/>
            <a:ext cx="2309084" cy="1200329"/>
          </a:xfrm>
          <a:prstGeom prst="rect">
            <a:avLst/>
          </a:prstGeom>
        </p:spPr>
        <p:txBody>
          <a:bodyPr wrap="square">
            <a:spAutoFit/>
          </a:bodyPr>
          <a:lstStyle/>
          <a:p>
            <a:pPr algn="ctr"/>
            <a:r>
              <a:rPr lang="en-US" b="1" dirty="0">
                <a:solidFill>
                  <a:srgbClr val="00B050"/>
                </a:solidFill>
              </a:rPr>
              <a:t>GenASM-DC:</a:t>
            </a:r>
            <a:r>
              <a:rPr lang="en-US" dirty="0">
                <a:solidFill>
                  <a:srgbClr val="00B050"/>
                </a:solidFill>
              </a:rPr>
              <a:t> </a:t>
            </a:r>
          </a:p>
          <a:p>
            <a:pPr algn="ctr"/>
            <a:r>
              <a:rPr lang="en-US" dirty="0"/>
              <a:t>generates bitvectors </a:t>
            </a:r>
          </a:p>
          <a:p>
            <a:pPr algn="ctr"/>
            <a:r>
              <a:rPr lang="en-US" dirty="0"/>
              <a:t>and performs edit </a:t>
            </a:r>
          </a:p>
          <a:p>
            <a:pPr algn="ctr"/>
            <a:r>
              <a:rPr lang="en-US" b="1" dirty="0">
                <a:solidFill>
                  <a:srgbClr val="00B050"/>
                </a:solidFill>
              </a:rPr>
              <a:t>D</a:t>
            </a:r>
            <a:r>
              <a:rPr lang="en-US" dirty="0"/>
              <a:t>istance </a:t>
            </a:r>
            <a:r>
              <a:rPr lang="en-US" b="1" dirty="0">
                <a:solidFill>
                  <a:srgbClr val="00B050"/>
                </a:solidFill>
              </a:rPr>
              <a:t>C</a:t>
            </a:r>
            <a:r>
              <a:rPr lang="en-US" dirty="0"/>
              <a:t>alculation</a:t>
            </a:r>
          </a:p>
        </p:txBody>
      </p:sp>
      <p:sp>
        <p:nvSpPr>
          <p:cNvPr id="101" name="Rectangle 100">
            <a:extLst>
              <a:ext uri="{FF2B5EF4-FFF2-40B4-BE49-F238E27FC236}">
                <a16:creationId xmlns:a16="http://schemas.microsoft.com/office/drawing/2014/main" id="{F3879059-D6EE-7D4A-9868-74ABA2A8F50A}"/>
              </a:ext>
            </a:extLst>
          </p:cNvPr>
          <p:cNvSpPr/>
          <p:nvPr/>
        </p:nvSpPr>
        <p:spPr>
          <a:xfrm>
            <a:off x="6123848" y="4391341"/>
            <a:ext cx="2847852" cy="1200329"/>
          </a:xfrm>
          <a:prstGeom prst="rect">
            <a:avLst/>
          </a:prstGeom>
        </p:spPr>
        <p:txBody>
          <a:bodyPr wrap="square">
            <a:spAutoFit/>
          </a:bodyPr>
          <a:lstStyle/>
          <a:p>
            <a:pPr marL="538163" algn="ctr">
              <a:lnSpc>
                <a:spcPct val="100000"/>
              </a:lnSpc>
              <a:spcBef>
                <a:spcPts val="0"/>
              </a:spcBef>
              <a:spcAft>
                <a:spcPts val="0"/>
              </a:spcAft>
            </a:pPr>
            <a:r>
              <a:rPr lang="en-US" b="1" dirty="0">
                <a:solidFill>
                  <a:srgbClr val="7A20C9"/>
                </a:solidFill>
              </a:rPr>
              <a:t>GenASM-TB:</a:t>
            </a:r>
            <a:r>
              <a:rPr lang="en-US" dirty="0">
                <a:solidFill>
                  <a:srgbClr val="7A20C9"/>
                </a:solidFill>
              </a:rPr>
              <a:t> </a:t>
            </a:r>
            <a:r>
              <a:rPr lang="en-US" dirty="0"/>
              <a:t>performs </a:t>
            </a:r>
            <a:r>
              <a:rPr lang="en-US" b="1" dirty="0" err="1">
                <a:solidFill>
                  <a:srgbClr val="7A20C9"/>
                </a:solidFill>
              </a:rPr>
              <a:t>T</a:t>
            </a:r>
            <a:r>
              <a:rPr lang="en-US" dirty="0" err="1"/>
              <a:t>race</a:t>
            </a:r>
            <a:r>
              <a:rPr lang="en-US" b="1" dirty="0" err="1">
                <a:solidFill>
                  <a:srgbClr val="7A20C9"/>
                </a:solidFill>
              </a:rPr>
              <a:t>B</a:t>
            </a:r>
            <a:r>
              <a:rPr lang="en-US" dirty="0" err="1"/>
              <a:t>ack</a:t>
            </a:r>
            <a:r>
              <a:rPr lang="en-US" dirty="0"/>
              <a:t> and assembles the optimal alignment </a:t>
            </a:r>
          </a:p>
        </p:txBody>
      </p:sp>
      <p:sp>
        <p:nvSpPr>
          <p:cNvPr id="99" name="TextBox 98">
            <a:extLst>
              <a:ext uri="{FF2B5EF4-FFF2-40B4-BE49-F238E27FC236}">
                <a16:creationId xmlns:a16="http://schemas.microsoft.com/office/drawing/2014/main" id="{DE162FD9-F7F9-924C-A14A-66ED61FEC580}"/>
              </a:ext>
            </a:extLst>
          </p:cNvPr>
          <p:cNvSpPr txBox="1"/>
          <p:nvPr/>
        </p:nvSpPr>
        <p:spPr>
          <a:xfrm>
            <a:off x="300554" y="4439954"/>
            <a:ext cx="8569599" cy="1986212"/>
          </a:xfrm>
          <a:prstGeom prst="roundRect">
            <a:avLst>
              <a:gd name="adj" fmla="val 3133"/>
            </a:avLst>
          </a:prstGeom>
          <a:solidFill>
            <a:schemeClr val="bg1">
              <a:lumMod val="85000"/>
            </a:schemeClr>
          </a:solidFill>
          <a:ln>
            <a:noFill/>
          </a:ln>
        </p:spPr>
        <p:txBody>
          <a:bodyPr wrap="square" rtlCol="0" anchor="ctr" anchorCtr="0">
            <a:noAutofit/>
          </a:bodyPr>
          <a:lstStyle/>
          <a:p>
            <a:pPr lvl="0" algn="ctr">
              <a:lnSpc>
                <a:spcPct val="110000"/>
              </a:lnSpc>
              <a:spcAft>
                <a:spcPts val="300"/>
              </a:spcAft>
              <a:defRPr/>
            </a:pPr>
            <a:r>
              <a:rPr lang="en-US" sz="2100" b="1" dirty="0"/>
              <a:t>Our </a:t>
            </a:r>
            <a:r>
              <a:rPr lang="en-US" sz="2100" b="1" i="1" dirty="0"/>
              <a:t>specialized compute units </a:t>
            </a:r>
            <a:r>
              <a:rPr lang="en-US" sz="2100" b="1" dirty="0"/>
              <a:t>and </a:t>
            </a:r>
            <a:r>
              <a:rPr lang="en-US" sz="2100" b="1" i="1" dirty="0"/>
              <a:t>on-chip SRAMs </a:t>
            </a:r>
            <a:r>
              <a:rPr lang="en-US" sz="2100" b="1" dirty="0"/>
              <a:t>help us to: </a:t>
            </a:r>
          </a:p>
          <a:p>
            <a:pPr marL="342900" indent="-342900" algn="ctr">
              <a:lnSpc>
                <a:spcPct val="110000"/>
              </a:lnSpc>
              <a:spcAft>
                <a:spcPts val="300"/>
              </a:spcAft>
              <a:buFont typeface="Wingdings" pitchFamily="2" charset="2"/>
              <a:buChar char="à"/>
              <a:defRPr/>
            </a:pPr>
            <a:r>
              <a:rPr lang="en-US" sz="2100" b="1" dirty="0"/>
              <a:t>Match </a:t>
            </a:r>
            <a:r>
              <a:rPr lang="en-US" sz="2100" b="1" dirty="0">
                <a:solidFill>
                  <a:srgbClr val="00B050"/>
                </a:solidFill>
              </a:rPr>
              <a:t>the rate of computation </a:t>
            </a:r>
            <a:r>
              <a:rPr lang="en-US" sz="2100" b="1" dirty="0"/>
              <a:t>with </a:t>
            </a:r>
            <a:r>
              <a:rPr lang="en-US" sz="2100" b="1" dirty="0">
                <a:solidFill>
                  <a:srgbClr val="0070C0"/>
                </a:solidFill>
              </a:rPr>
              <a:t>memory capacity and bandwidth </a:t>
            </a:r>
          </a:p>
          <a:p>
            <a:pPr marL="342900" indent="-342900" algn="ctr">
              <a:lnSpc>
                <a:spcPct val="110000"/>
              </a:lnSpc>
              <a:spcAft>
                <a:spcPts val="300"/>
              </a:spcAft>
              <a:buFont typeface="Wingdings" pitchFamily="2" charset="2"/>
              <a:buChar char="à"/>
              <a:defRPr/>
            </a:pPr>
            <a:r>
              <a:rPr lang="en-US" sz="2100" b="1" dirty="0">
                <a:solidFill>
                  <a:srgbClr val="FE6200"/>
                </a:solidFill>
              </a:rPr>
              <a:t>Achieve high performance and power efficiency</a:t>
            </a:r>
            <a:endParaRPr lang="en-US" sz="2100" b="1" dirty="0">
              <a:solidFill>
                <a:srgbClr val="FE6200"/>
              </a:solidFill>
              <a:sym typeface="Wingdings" pitchFamily="2" charset="2"/>
            </a:endParaRPr>
          </a:p>
          <a:p>
            <a:pPr marL="342900" lvl="0" indent="-342900" algn="ctr">
              <a:lnSpc>
                <a:spcPct val="110000"/>
              </a:lnSpc>
              <a:spcAft>
                <a:spcPts val="300"/>
              </a:spcAft>
              <a:buFont typeface="Wingdings" pitchFamily="2" charset="2"/>
              <a:buChar char="à"/>
              <a:defRPr/>
            </a:pPr>
            <a:r>
              <a:rPr lang="en-US" sz="2100" b="1" dirty="0">
                <a:solidFill>
                  <a:srgbClr val="7030A0"/>
                </a:solidFill>
                <a:sym typeface="Wingdings" pitchFamily="2" charset="2"/>
              </a:rPr>
              <a:t>Scale </a:t>
            </a:r>
            <a:r>
              <a:rPr lang="en-US" sz="2100" b="1" dirty="0">
                <a:solidFill>
                  <a:srgbClr val="7030A0"/>
                </a:solidFill>
              </a:rPr>
              <a:t>linearly in performance </a:t>
            </a:r>
            <a:r>
              <a:rPr lang="en-US" sz="2100" b="1" dirty="0"/>
              <a:t>with                                                                     the number of parallel compute units that we add to the system</a:t>
            </a:r>
          </a:p>
        </p:txBody>
      </p:sp>
    </p:spTree>
    <p:custDataLst>
      <p:tags r:id="rId1"/>
    </p:custDataLst>
    <p:extLst>
      <p:ext uri="{BB962C8B-B14F-4D97-AF65-F5344CB8AC3E}">
        <p14:creationId xmlns:p14="http://schemas.microsoft.com/office/powerpoint/2010/main" val="153457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uiExpand="1" build="allAtOnce"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3E9A963-8108-2943-BF4E-A6A14A9AD83C}"/>
              </a:ext>
            </a:extLst>
          </p:cNvPr>
          <p:cNvSpPr>
            <a:spLocks noGrp="1"/>
          </p:cNvSpPr>
          <p:nvPr>
            <p:ph type="title"/>
          </p:nvPr>
        </p:nvSpPr>
        <p:spPr>
          <a:xfrm>
            <a:off x="366963" y="257434"/>
            <a:ext cx="8410073" cy="753467"/>
          </a:xfrm>
        </p:spPr>
        <p:txBody>
          <a:bodyPr>
            <a:noAutofit/>
          </a:bodyPr>
          <a:lstStyle/>
          <a:p>
            <a:r>
              <a:rPr lang="en-US" sz="4300" dirty="0"/>
              <a:t>GenASM-DC: Hardware Design</a:t>
            </a:r>
          </a:p>
        </p:txBody>
      </p:sp>
      <p:sp>
        <p:nvSpPr>
          <p:cNvPr id="12" name="Content Placeholder 11">
            <a:extLst>
              <a:ext uri="{FF2B5EF4-FFF2-40B4-BE49-F238E27FC236}">
                <a16:creationId xmlns:a16="http://schemas.microsoft.com/office/drawing/2014/main" id="{633A231E-505C-8549-BF45-E9E2E42E1EC0}"/>
              </a:ext>
            </a:extLst>
          </p:cNvPr>
          <p:cNvSpPr>
            <a:spLocks noGrp="1"/>
          </p:cNvSpPr>
          <p:nvPr>
            <p:ph idx="1"/>
          </p:nvPr>
        </p:nvSpPr>
        <p:spPr>
          <a:xfrm>
            <a:off x="366963" y="1116611"/>
            <a:ext cx="8410073" cy="4467117"/>
          </a:xfrm>
        </p:spPr>
        <p:txBody>
          <a:bodyPr>
            <a:normAutofit/>
          </a:bodyPr>
          <a:lstStyle/>
          <a:p>
            <a:pPr marL="520700" indent="-342900">
              <a:lnSpc>
                <a:spcPct val="100000"/>
              </a:lnSpc>
              <a:spcBef>
                <a:spcPts val="0"/>
              </a:spcBef>
              <a:spcAft>
                <a:spcPts val="0"/>
              </a:spcAft>
            </a:pPr>
            <a:r>
              <a:rPr lang="en-US" b="1" dirty="0">
                <a:solidFill>
                  <a:schemeClr val="tx1"/>
                </a:solidFill>
              </a:rPr>
              <a:t>Linear cyclic systolic array </a:t>
            </a:r>
            <a:r>
              <a:rPr lang="en-US" dirty="0">
                <a:solidFill>
                  <a:schemeClr val="tx1"/>
                </a:solidFill>
              </a:rPr>
              <a:t>based accelerator</a:t>
            </a:r>
          </a:p>
          <a:p>
            <a:pPr marL="784225" lvl="1" indent="-246063">
              <a:lnSpc>
                <a:spcPct val="100000"/>
              </a:lnSpc>
              <a:spcBef>
                <a:spcPts val="400"/>
              </a:spcBef>
              <a:spcAft>
                <a:spcPts val="0"/>
              </a:spcAft>
            </a:pPr>
            <a:r>
              <a:rPr lang="en-US" sz="2000" dirty="0">
                <a:solidFill>
                  <a:schemeClr val="tx1"/>
                </a:solidFill>
              </a:rPr>
              <a:t>Designed to </a:t>
            </a:r>
            <a:r>
              <a:rPr lang="en-US" sz="2000" dirty="0">
                <a:solidFill>
                  <a:srgbClr val="00B050"/>
                </a:solidFill>
              </a:rPr>
              <a:t>maximize parallelism </a:t>
            </a:r>
            <a:r>
              <a:rPr lang="en-US" sz="2000" dirty="0">
                <a:solidFill>
                  <a:schemeClr val="tx1"/>
                </a:solidFill>
              </a:rPr>
              <a:t>and </a:t>
            </a:r>
            <a:r>
              <a:rPr lang="en-US" sz="2000" dirty="0">
                <a:solidFill>
                  <a:srgbClr val="FE6200"/>
                </a:solidFill>
              </a:rPr>
              <a:t>minimize memory bandwidth and</a:t>
            </a:r>
            <a:r>
              <a:rPr lang="en-US" sz="2000" dirty="0"/>
              <a:t> </a:t>
            </a:r>
            <a:r>
              <a:rPr lang="en-US" sz="2000" dirty="0">
                <a:solidFill>
                  <a:srgbClr val="FE6200"/>
                </a:solidFill>
              </a:rPr>
              <a:t>memory footprint</a:t>
            </a:r>
          </a:p>
          <a:p>
            <a:pPr marL="520700" indent="-342900">
              <a:lnSpc>
                <a:spcPct val="100000"/>
              </a:lnSpc>
              <a:spcBef>
                <a:spcPts val="600"/>
              </a:spcBef>
              <a:spcAft>
                <a:spcPts val="0"/>
              </a:spcAft>
            </a:pPr>
            <a:endParaRPr lang="en-US" b="1" dirty="0"/>
          </a:p>
          <a:p>
            <a:endParaRPr lang="en-US" dirty="0"/>
          </a:p>
          <a:p>
            <a:endParaRPr lang="en-US" dirty="0"/>
          </a:p>
        </p:txBody>
      </p:sp>
      <p:sp>
        <p:nvSpPr>
          <p:cNvPr id="3" name="Slide Number Placeholder 2">
            <a:extLst>
              <a:ext uri="{FF2B5EF4-FFF2-40B4-BE49-F238E27FC236}">
                <a16:creationId xmlns:a16="http://schemas.microsoft.com/office/drawing/2014/main" id="{0DF195B6-6931-0D48-A63D-5C8C781B120B}"/>
              </a:ext>
            </a:extLst>
          </p:cNvPr>
          <p:cNvSpPr>
            <a:spLocks noGrp="1"/>
          </p:cNvSpPr>
          <p:nvPr>
            <p:ph type="sldNum" sz="quarter" idx="10"/>
          </p:nvPr>
        </p:nvSpPr>
        <p:spPr/>
        <p:txBody>
          <a:bodyPr/>
          <a:lstStyle/>
          <a:p>
            <a:fld id="{BE67019E-6B59-9444-A8F8-0CFAB6B6981D}" type="slidenum">
              <a:rPr lang="en-US" smtClean="0"/>
              <a:pPr/>
              <a:t>67</a:t>
            </a:fld>
            <a:endParaRPr lang="en-US" dirty="0"/>
          </a:p>
        </p:txBody>
      </p:sp>
      <p:sp>
        <p:nvSpPr>
          <p:cNvPr id="130" name="TextBox 129">
            <a:extLst>
              <a:ext uri="{FF2B5EF4-FFF2-40B4-BE49-F238E27FC236}">
                <a16:creationId xmlns:a16="http://schemas.microsoft.com/office/drawing/2014/main" id="{7B9C2CB9-78A4-C841-AB56-0303FB4DD3C0}"/>
              </a:ext>
            </a:extLst>
          </p:cNvPr>
          <p:cNvSpPr txBox="1"/>
          <p:nvPr/>
        </p:nvSpPr>
        <p:spPr>
          <a:xfrm>
            <a:off x="5449738" y="4240245"/>
            <a:ext cx="3058383" cy="323165"/>
          </a:xfrm>
          <a:prstGeom prst="rect">
            <a:avLst/>
          </a:prstGeom>
          <a:noFill/>
        </p:spPr>
        <p:txBody>
          <a:bodyPr wrap="square" rtlCol="0">
            <a:spAutoFit/>
          </a:bodyPr>
          <a:lstStyle/>
          <a:p>
            <a:pPr algn="r"/>
            <a:r>
              <a:rPr lang="en-US" sz="1500" b="1" dirty="0">
                <a:latin typeface="Corbel" panose="020B0503020204020204" pitchFamily="34" charset="0"/>
              </a:rPr>
              <a:t>Processing Block (PB)</a:t>
            </a:r>
          </a:p>
        </p:txBody>
      </p:sp>
      <p:sp>
        <p:nvSpPr>
          <p:cNvPr id="131" name="TextBox 130">
            <a:extLst>
              <a:ext uri="{FF2B5EF4-FFF2-40B4-BE49-F238E27FC236}">
                <a16:creationId xmlns:a16="http://schemas.microsoft.com/office/drawing/2014/main" id="{029C2511-A4D1-834E-8FE0-F9C4E2BF1F80}"/>
              </a:ext>
            </a:extLst>
          </p:cNvPr>
          <p:cNvSpPr txBox="1"/>
          <p:nvPr/>
        </p:nvSpPr>
        <p:spPr>
          <a:xfrm>
            <a:off x="3558395" y="6143354"/>
            <a:ext cx="1988653" cy="350099"/>
          </a:xfrm>
          <a:prstGeom prst="rect">
            <a:avLst/>
          </a:prstGeom>
          <a:noFill/>
        </p:spPr>
        <p:txBody>
          <a:bodyPr wrap="square" rtlCol="0">
            <a:spAutoFit/>
          </a:bodyPr>
          <a:lstStyle/>
          <a:p>
            <a:pPr algn="ctr"/>
            <a:r>
              <a:rPr lang="en-US" sz="1500" b="1" dirty="0">
                <a:latin typeface="Corbel" panose="020B0503020204020204" pitchFamily="34" charset="0"/>
              </a:rPr>
              <a:t>Processing Core (PC)</a:t>
            </a:r>
          </a:p>
        </p:txBody>
      </p:sp>
      <p:pic>
        <p:nvPicPr>
          <p:cNvPr id="35" name="Picture 34">
            <a:extLst>
              <a:ext uri="{FF2B5EF4-FFF2-40B4-BE49-F238E27FC236}">
                <a16:creationId xmlns:a16="http://schemas.microsoft.com/office/drawing/2014/main" id="{77453367-17DF-8442-A57E-B0014010A9CE}"/>
              </a:ext>
            </a:extLst>
          </p:cNvPr>
          <p:cNvPicPr>
            <a:picLocks noChangeAspect="1"/>
          </p:cNvPicPr>
          <p:nvPr/>
        </p:nvPicPr>
        <p:blipFill>
          <a:blip r:embed="rId4"/>
          <a:stretch>
            <a:fillRect/>
          </a:stretch>
        </p:blipFill>
        <p:spPr>
          <a:xfrm>
            <a:off x="3157654" y="4951007"/>
            <a:ext cx="2828689" cy="1188525"/>
          </a:xfrm>
          <a:prstGeom prst="rect">
            <a:avLst/>
          </a:prstGeom>
        </p:spPr>
      </p:pic>
      <p:pic>
        <p:nvPicPr>
          <p:cNvPr id="8" name="Picture 7">
            <a:extLst>
              <a:ext uri="{FF2B5EF4-FFF2-40B4-BE49-F238E27FC236}">
                <a16:creationId xmlns:a16="http://schemas.microsoft.com/office/drawing/2014/main" id="{98482649-2984-1F48-B85E-6C80293D298E}"/>
              </a:ext>
            </a:extLst>
          </p:cNvPr>
          <p:cNvPicPr>
            <a:picLocks noChangeAspect="1"/>
          </p:cNvPicPr>
          <p:nvPr/>
        </p:nvPicPr>
        <p:blipFill>
          <a:blip r:embed="rId5"/>
          <a:stretch>
            <a:fillRect/>
          </a:stretch>
        </p:blipFill>
        <p:spPr>
          <a:xfrm>
            <a:off x="1281821" y="2806510"/>
            <a:ext cx="7226300" cy="1397000"/>
          </a:xfrm>
          <a:prstGeom prst="rect">
            <a:avLst/>
          </a:prstGeom>
        </p:spPr>
      </p:pic>
      <p:pic>
        <p:nvPicPr>
          <p:cNvPr id="36" name="Picture 35">
            <a:extLst>
              <a:ext uri="{FF2B5EF4-FFF2-40B4-BE49-F238E27FC236}">
                <a16:creationId xmlns:a16="http://schemas.microsoft.com/office/drawing/2014/main" id="{644AF721-EC20-A544-B9F1-0E84E13EC5E8}"/>
              </a:ext>
            </a:extLst>
          </p:cNvPr>
          <p:cNvPicPr>
            <a:picLocks noChangeAspect="1"/>
          </p:cNvPicPr>
          <p:nvPr/>
        </p:nvPicPr>
        <p:blipFill>
          <a:blip r:embed="rId6"/>
          <a:stretch>
            <a:fillRect/>
          </a:stretch>
        </p:blipFill>
        <p:spPr>
          <a:xfrm>
            <a:off x="3981222" y="3006722"/>
            <a:ext cx="1143000" cy="1092200"/>
          </a:xfrm>
          <a:prstGeom prst="rect">
            <a:avLst/>
          </a:prstGeom>
        </p:spPr>
      </p:pic>
      <p:cxnSp>
        <p:nvCxnSpPr>
          <p:cNvPr id="38" name="Straight Connector 37">
            <a:extLst>
              <a:ext uri="{FF2B5EF4-FFF2-40B4-BE49-F238E27FC236}">
                <a16:creationId xmlns:a16="http://schemas.microsoft.com/office/drawing/2014/main" id="{58C7AE05-2F8C-6C44-9AD3-F12DE78EDF4C}"/>
              </a:ext>
            </a:extLst>
          </p:cNvPr>
          <p:cNvCxnSpPr>
            <a:cxnSpLocks/>
          </p:cNvCxnSpPr>
          <p:nvPr/>
        </p:nvCxnSpPr>
        <p:spPr>
          <a:xfrm flipH="1">
            <a:off x="3863163" y="3554539"/>
            <a:ext cx="590304" cy="1407321"/>
          </a:xfrm>
          <a:prstGeom prst="line">
            <a:avLst/>
          </a:prstGeom>
          <a:ln>
            <a:solidFill>
              <a:srgbClr val="324D1F"/>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B144FF9-C847-844D-A5ED-CB47F19C1FBA}"/>
              </a:ext>
            </a:extLst>
          </p:cNvPr>
          <p:cNvCxnSpPr>
            <a:cxnSpLocks/>
          </p:cNvCxnSpPr>
          <p:nvPr/>
        </p:nvCxnSpPr>
        <p:spPr>
          <a:xfrm>
            <a:off x="4662311" y="3565828"/>
            <a:ext cx="505112" cy="1403121"/>
          </a:xfrm>
          <a:prstGeom prst="line">
            <a:avLst/>
          </a:prstGeom>
          <a:ln>
            <a:solidFill>
              <a:srgbClr val="324D1F"/>
            </a:solidFill>
            <a:prstDash val="sysDot"/>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F10A6624-E7EF-5C41-9E8C-EE7563115FC9}"/>
              </a:ext>
            </a:extLst>
          </p:cNvPr>
          <p:cNvPicPr>
            <a:picLocks noChangeAspect="1"/>
          </p:cNvPicPr>
          <p:nvPr/>
        </p:nvPicPr>
        <p:blipFill>
          <a:blip r:embed="rId7"/>
          <a:stretch>
            <a:fillRect/>
          </a:stretch>
        </p:blipFill>
        <p:spPr>
          <a:xfrm>
            <a:off x="472478" y="2806510"/>
            <a:ext cx="1549400" cy="1397000"/>
          </a:xfrm>
          <a:prstGeom prst="rect">
            <a:avLst/>
          </a:prstGeom>
        </p:spPr>
      </p:pic>
      <p:pic>
        <p:nvPicPr>
          <p:cNvPr id="54" name="Picture 53">
            <a:extLst>
              <a:ext uri="{FF2B5EF4-FFF2-40B4-BE49-F238E27FC236}">
                <a16:creationId xmlns:a16="http://schemas.microsoft.com/office/drawing/2014/main" id="{4DB16E6A-8930-6141-A702-23B833211FBE}"/>
              </a:ext>
            </a:extLst>
          </p:cNvPr>
          <p:cNvPicPr>
            <a:picLocks noChangeAspect="1"/>
          </p:cNvPicPr>
          <p:nvPr/>
        </p:nvPicPr>
        <p:blipFill>
          <a:blip r:embed="rId8"/>
          <a:stretch>
            <a:fillRect/>
          </a:stretch>
        </p:blipFill>
        <p:spPr>
          <a:xfrm>
            <a:off x="2501601" y="2157386"/>
            <a:ext cx="5689600" cy="1117600"/>
          </a:xfrm>
          <a:prstGeom prst="rect">
            <a:avLst/>
          </a:prstGeom>
        </p:spPr>
      </p:pic>
    </p:spTree>
    <p:custDataLst>
      <p:tags r:id="rId1"/>
    </p:custDataLst>
    <p:extLst>
      <p:ext uri="{BB962C8B-B14F-4D97-AF65-F5344CB8AC3E}">
        <p14:creationId xmlns:p14="http://schemas.microsoft.com/office/powerpoint/2010/main" val="393983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13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TextBox 758">
            <a:extLst>
              <a:ext uri="{FF2B5EF4-FFF2-40B4-BE49-F238E27FC236}">
                <a16:creationId xmlns:a16="http://schemas.microsoft.com/office/drawing/2014/main" id="{7EE613AD-AC3B-9F43-A0AB-F2D30C7C66B8}"/>
              </a:ext>
            </a:extLst>
          </p:cNvPr>
          <p:cNvSpPr txBox="1"/>
          <p:nvPr/>
        </p:nvSpPr>
        <p:spPr>
          <a:xfrm>
            <a:off x="1146019" y="1317535"/>
            <a:ext cx="6844996" cy="2759436"/>
          </a:xfrm>
          <a:prstGeom prst="roundRect">
            <a:avLst>
              <a:gd name="adj" fmla="val 921"/>
            </a:avLst>
          </a:prstGeom>
          <a:solidFill>
            <a:srgbClr val="E9E7FF"/>
          </a:solidFill>
          <a:ln w="19050">
            <a:solidFill>
              <a:schemeClr val="tx1"/>
            </a:solidFill>
            <a:prstDash val="sysDash"/>
          </a:ln>
        </p:spPr>
        <p:txBody>
          <a:bodyPr wrap="square" rtlCol="0" anchor="ctr" anchorCtr="0">
            <a:noAutofit/>
          </a:bodyPr>
          <a:lstStyle>
            <a:defPPr>
              <a:defRPr lang="en-US"/>
            </a:defPPr>
            <a:lvl1pPr algn="ctr">
              <a:defRPr sz="2500" b="1">
                <a:latin typeface="Corbel" panose="020B0503020204020204" pitchFamily="34" charset="0"/>
              </a:defRPr>
            </a:lvl1pPr>
          </a:lstStyle>
          <a:p>
            <a:endParaRPr lang="en-US" sz="1677" dirty="0"/>
          </a:p>
        </p:txBody>
      </p:sp>
      <p:cxnSp>
        <p:nvCxnSpPr>
          <p:cNvPr id="761" name="Elbow Connector 760">
            <a:extLst>
              <a:ext uri="{FF2B5EF4-FFF2-40B4-BE49-F238E27FC236}">
                <a16:creationId xmlns:a16="http://schemas.microsoft.com/office/drawing/2014/main" id="{ACF2C94D-0B72-C44A-A47E-33DE55BE4A91}"/>
              </a:ext>
            </a:extLst>
          </p:cNvPr>
          <p:cNvCxnSpPr>
            <a:cxnSpLocks/>
          </p:cNvCxnSpPr>
          <p:nvPr/>
        </p:nvCxnSpPr>
        <p:spPr>
          <a:xfrm rot="5400000">
            <a:off x="2099702" y="3638664"/>
            <a:ext cx="413180" cy="345523"/>
          </a:xfrm>
          <a:prstGeom prst="bentConnector3">
            <a:avLst>
              <a:gd name="adj1" fmla="val 10064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2" name="TextBox 761">
            <a:extLst>
              <a:ext uri="{FF2B5EF4-FFF2-40B4-BE49-F238E27FC236}">
                <a16:creationId xmlns:a16="http://schemas.microsoft.com/office/drawing/2014/main" id="{F9B6713B-A23F-9643-96E1-E52EC854DFAB}"/>
              </a:ext>
            </a:extLst>
          </p:cNvPr>
          <p:cNvSpPr txBox="1"/>
          <p:nvPr/>
        </p:nvSpPr>
        <p:spPr>
          <a:xfrm>
            <a:off x="4581175" y="1931079"/>
            <a:ext cx="1068719" cy="988647"/>
          </a:xfrm>
          <a:prstGeom prst="roundRect">
            <a:avLst>
              <a:gd name="adj" fmla="val 6208"/>
            </a:avLst>
          </a:prstGeom>
          <a:solidFill>
            <a:schemeClr val="bg1"/>
          </a:solidFill>
          <a:ln w="28575">
            <a:solidFill>
              <a:schemeClr val="tx1"/>
            </a:solidFill>
          </a:ln>
        </p:spPr>
        <p:txBody>
          <a:bodyPr wrap="square" lIns="0" rIns="0" rtlCol="0" anchor="ctr" anchorCtr="0">
            <a:noAutofit/>
          </a:bodyPr>
          <a:lstStyle/>
          <a:p>
            <a:pPr algn="ctr"/>
            <a:r>
              <a:rPr lang="en-US" sz="1342" b="1" dirty="0">
                <a:latin typeface="Corbel" panose="020B0503020204020204" pitchFamily="34" charset="0"/>
              </a:rPr>
              <a:t>Bitwise Comparisons</a:t>
            </a:r>
          </a:p>
        </p:txBody>
      </p:sp>
      <p:sp>
        <p:nvSpPr>
          <p:cNvPr id="763" name="TextBox 762">
            <a:extLst>
              <a:ext uri="{FF2B5EF4-FFF2-40B4-BE49-F238E27FC236}">
                <a16:creationId xmlns:a16="http://schemas.microsoft.com/office/drawing/2014/main" id="{3ED69375-E475-7A4D-9F79-B1AC31E2575C}"/>
              </a:ext>
            </a:extLst>
          </p:cNvPr>
          <p:cNvSpPr txBox="1"/>
          <p:nvPr/>
        </p:nvSpPr>
        <p:spPr>
          <a:xfrm>
            <a:off x="6480441" y="1782989"/>
            <a:ext cx="1102435" cy="205305"/>
          </a:xfrm>
          <a:prstGeom prst="roundRect">
            <a:avLst>
              <a:gd name="adj" fmla="val 6043"/>
            </a:avLst>
          </a:prstGeom>
          <a:solidFill>
            <a:schemeClr val="bg1"/>
          </a:solidFill>
          <a:ln w="25400">
            <a:solidFill>
              <a:schemeClr val="tx1"/>
            </a:solidFill>
          </a:ln>
        </p:spPr>
        <p:txBody>
          <a:bodyPr wrap="square" rtlCol="0" anchor="ctr" anchorCtr="0">
            <a:noAutofit/>
          </a:bodyPr>
          <a:lstStyle/>
          <a:p>
            <a:pPr algn="ctr"/>
            <a:r>
              <a:rPr lang="en-US" sz="1207" b="1" dirty="0">
                <a:latin typeface="Corbel" panose="020B0503020204020204" pitchFamily="34" charset="0"/>
              </a:rPr>
              <a:t>  CIGAR string</a:t>
            </a:r>
          </a:p>
        </p:txBody>
      </p:sp>
      <p:sp>
        <p:nvSpPr>
          <p:cNvPr id="764" name="TextBox 763">
            <a:extLst>
              <a:ext uri="{FF2B5EF4-FFF2-40B4-BE49-F238E27FC236}">
                <a16:creationId xmlns:a16="http://schemas.microsoft.com/office/drawing/2014/main" id="{6FAFCACC-640A-0A49-A7A5-CA2A150CC446}"/>
              </a:ext>
            </a:extLst>
          </p:cNvPr>
          <p:cNvSpPr txBox="1"/>
          <p:nvPr/>
        </p:nvSpPr>
        <p:spPr>
          <a:xfrm>
            <a:off x="4582889" y="1519004"/>
            <a:ext cx="1044000" cy="239622"/>
          </a:xfrm>
          <a:prstGeom prst="roundRect">
            <a:avLst>
              <a:gd name="adj" fmla="val 16667"/>
            </a:avLst>
          </a:prstGeom>
          <a:solidFill>
            <a:schemeClr val="bg1"/>
          </a:solidFill>
          <a:ln w="25400">
            <a:solidFill>
              <a:schemeClr val="tx1"/>
            </a:solidFill>
          </a:ln>
        </p:spPr>
        <p:txBody>
          <a:bodyPr wrap="square" rtlCol="0" anchor="ctr" anchorCtr="0">
            <a:noAutofit/>
          </a:bodyPr>
          <a:lstStyle/>
          <a:p>
            <a:pPr algn="ctr"/>
            <a:r>
              <a:rPr lang="en-US" sz="1207" b="1" dirty="0">
                <a:latin typeface="Corbel" panose="020B0503020204020204" pitchFamily="34" charset="0"/>
              </a:rPr>
              <a:t>  Last CIGAR</a:t>
            </a:r>
          </a:p>
        </p:txBody>
      </p:sp>
      <p:cxnSp>
        <p:nvCxnSpPr>
          <p:cNvPr id="765" name="Straight Connector 764">
            <a:extLst>
              <a:ext uri="{FF2B5EF4-FFF2-40B4-BE49-F238E27FC236}">
                <a16:creationId xmlns:a16="http://schemas.microsoft.com/office/drawing/2014/main" id="{E102E5B6-26C4-C342-BE46-A3FA059D0E09}"/>
              </a:ext>
            </a:extLst>
          </p:cNvPr>
          <p:cNvCxnSpPr>
            <a:cxnSpLocks/>
          </p:cNvCxnSpPr>
          <p:nvPr/>
        </p:nvCxnSpPr>
        <p:spPr>
          <a:xfrm flipH="1">
            <a:off x="2369090" y="2426836"/>
            <a:ext cx="648961" cy="0"/>
          </a:xfrm>
          <a:prstGeom prst="line">
            <a:avLst/>
          </a:prstGeom>
          <a:noFill/>
          <a:ln w="38100" cap="flat" cmpd="sng" algn="ctr">
            <a:solidFill>
              <a:schemeClr val="tx1"/>
            </a:solidFill>
            <a:prstDash val="solid"/>
            <a:miter lim="800000"/>
          </a:ln>
          <a:effectLst/>
        </p:spPr>
      </p:cxnSp>
      <p:cxnSp>
        <p:nvCxnSpPr>
          <p:cNvPr id="766" name="Straight Connector 765">
            <a:extLst>
              <a:ext uri="{FF2B5EF4-FFF2-40B4-BE49-F238E27FC236}">
                <a16:creationId xmlns:a16="http://schemas.microsoft.com/office/drawing/2014/main" id="{55103B4C-ACA8-9843-A9B4-99D12142074F}"/>
              </a:ext>
            </a:extLst>
          </p:cNvPr>
          <p:cNvCxnSpPr>
            <a:cxnSpLocks/>
          </p:cNvCxnSpPr>
          <p:nvPr/>
        </p:nvCxnSpPr>
        <p:spPr>
          <a:xfrm flipV="1">
            <a:off x="3022011" y="2009160"/>
            <a:ext cx="0" cy="813058"/>
          </a:xfrm>
          <a:prstGeom prst="line">
            <a:avLst/>
          </a:prstGeom>
          <a:noFill/>
          <a:ln w="38100" cap="flat" cmpd="sng" algn="ctr">
            <a:solidFill>
              <a:schemeClr val="tx1"/>
            </a:solidFill>
            <a:prstDash val="solid"/>
            <a:miter lim="800000"/>
          </a:ln>
          <a:effectLst/>
        </p:spPr>
      </p:cxnSp>
      <p:cxnSp>
        <p:nvCxnSpPr>
          <p:cNvPr id="767" name="Straight Arrow Connector 766">
            <a:extLst>
              <a:ext uri="{FF2B5EF4-FFF2-40B4-BE49-F238E27FC236}">
                <a16:creationId xmlns:a16="http://schemas.microsoft.com/office/drawing/2014/main" id="{15B78698-2BB0-B94A-8CF0-5AE4CDDF910A}"/>
              </a:ext>
            </a:extLst>
          </p:cNvPr>
          <p:cNvCxnSpPr>
            <a:cxnSpLocks/>
          </p:cNvCxnSpPr>
          <p:nvPr/>
        </p:nvCxnSpPr>
        <p:spPr>
          <a:xfrm>
            <a:off x="3018050" y="2012147"/>
            <a:ext cx="1548920" cy="0"/>
          </a:xfrm>
          <a:prstGeom prst="straightConnector1">
            <a:avLst/>
          </a:prstGeom>
          <a:noFill/>
          <a:ln w="28575" cap="flat" cmpd="sng" algn="ctr">
            <a:solidFill>
              <a:schemeClr val="tx1"/>
            </a:solidFill>
            <a:prstDash val="solid"/>
            <a:miter lim="800000"/>
            <a:tailEnd type="triangle"/>
          </a:ln>
          <a:effectLst/>
        </p:spPr>
      </p:cxnSp>
      <p:cxnSp>
        <p:nvCxnSpPr>
          <p:cNvPr id="768" name="Straight Arrow Connector 767">
            <a:extLst>
              <a:ext uri="{FF2B5EF4-FFF2-40B4-BE49-F238E27FC236}">
                <a16:creationId xmlns:a16="http://schemas.microsoft.com/office/drawing/2014/main" id="{D26BC35A-7B0D-344F-8429-D646ED2BF224}"/>
              </a:ext>
            </a:extLst>
          </p:cNvPr>
          <p:cNvCxnSpPr>
            <a:cxnSpLocks/>
          </p:cNvCxnSpPr>
          <p:nvPr/>
        </p:nvCxnSpPr>
        <p:spPr>
          <a:xfrm>
            <a:off x="3018051" y="2819553"/>
            <a:ext cx="1546983" cy="0"/>
          </a:xfrm>
          <a:prstGeom prst="straightConnector1">
            <a:avLst/>
          </a:prstGeom>
          <a:noFill/>
          <a:ln w="28575" cap="flat" cmpd="sng" algn="ctr">
            <a:solidFill>
              <a:schemeClr val="tx1"/>
            </a:solidFill>
            <a:prstDash val="solid"/>
            <a:miter lim="800000"/>
            <a:tailEnd type="triangle"/>
          </a:ln>
          <a:effectLst/>
        </p:spPr>
      </p:cxnSp>
      <p:cxnSp>
        <p:nvCxnSpPr>
          <p:cNvPr id="769" name="Straight Arrow Connector 768">
            <a:extLst>
              <a:ext uri="{FF2B5EF4-FFF2-40B4-BE49-F238E27FC236}">
                <a16:creationId xmlns:a16="http://schemas.microsoft.com/office/drawing/2014/main" id="{AFD58206-A782-344F-8A2A-B3A0F89ABD60}"/>
              </a:ext>
            </a:extLst>
          </p:cNvPr>
          <p:cNvCxnSpPr>
            <a:cxnSpLocks/>
          </p:cNvCxnSpPr>
          <p:nvPr/>
        </p:nvCxnSpPr>
        <p:spPr>
          <a:xfrm>
            <a:off x="3018051" y="2556099"/>
            <a:ext cx="1546983" cy="0"/>
          </a:xfrm>
          <a:prstGeom prst="straightConnector1">
            <a:avLst/>
          </a:prstGeom>
          <a:noFill/>
          <a:ln w="28575" cap="flat" cmpd="sng" algn="ctr">
            <a:solidFill>
              <a:schemeClr val="tx1"/>
            </a:solidFill>
            <a:prstDash val="solid"/>
            <a:miter lim="800000"/>
            <a:tailEnd type="triangle"/>
          </a:ln>
          <a:effectLst/>
        </p:spPr>
      </p:cxnSp>
      <p:sp>
        <p:nvSpPr>
          <p:cNvPr id="770" name="Rounded Rectangle 769">
            <a:extLst>
              <a:ext uri="{FF2B5EF4-FFF2-40B4-BE49-F238E27FC236}">
                <a16:creationId xmlns:a16="http://schemas.microsoft.com/office/drawing/2014/main" id="{13393BC9-63DA-044A-869A-BC78A655D8F0}"/>
              </a:ext>
            </a:extLst>
          </p:cNvPr>
          <p:cNvSpPr/>
          <p:nvPr/>
        </p:nvSpPr>
        <p:spPr>
          <a:xfrm>
            <a:off x="3850385" y="2716037"/>
            <a:ext cx="255659" cy="163645"/>
          </a:xfrm>
          <a:prstGeom prst="roundRect">
            <a:avLst>
              <a:gd name="adj" fmla="val 13618"/>
            </a:avLst>
          </a:prstGeom>
          <a:solidFill>
            <a:schemeClr val="accent3">
              <a:lumMod val="20000"/>
              <a:lumOff val="80000"/>
            </a:schemeClr>
          </a:solidFill>
          <a:ln w="19050" cap="flat" cmpd="sng" algn="ctr">
            <a:solidFill>
              <a:schemeClr val="tx1"/>
            </a:solidFill>
            <a:prstDash val="solid"/>
            <a:miter lim="800000"/>
          </a:ln>
          <a:effectLst/>
        </p:spPr>
        <p:txBody>
          <a:bodyPr lIns="24163" tIns="24163" rIns="24163" bIns="24163" rtlCol="0" anchor="ctr"/>
          <a:lstStyle/>
          <a:p>
            <a:pPr algn="ctr" defTabSz="613688">
              <a:defRPr/>
            </a:pPr>
            <a:r>
              <a:rPr lang="en-US" sz="1342" b="1" kern="0" dirty="0">
                <a:latin typeface="Corbel" panose="020B0503020204020204" pitchFamily="34" charset="0"/>
              </a:rPr>
              <a:t>&lt;&lt;</a:t>
            </a:r>
          </a:p>
        </p:txBody>
      </p:sp>
      <p:sp>
        <p:nvSpPr>
          <p:cNvPr id="771" name="TextBox 770">
            <a:extLst>
              <a:ext uri="{FF2B5EF4-FFF2-40B4-BE49-F238E27FC236}">
                <a16:creationId xmlns:a16="http://schemas.microsoft.com/office/drawing/2014/main" id="{C869B5FE-BFF2-5944-8201-2F0B341E9D49}"/>
              </a:ext>
            </a:extLst>
          </p:cNvPr>
          <p:cNvSpPr txBox="1"/>
          <p:nvPr/>
        </p:nvSpPr>
        <p:spPr>
          <a:xfrm>
            <a:off x="3777229" y="1774928"/>
            <a:ext cx="771442" cy="298864"/>
          </a:xfrm>
          <a:prstGeom prst="rect">
            <a:avLst/>
          </a:prstGeom>
          <a:noFill/>
          <a:ln w="38100">
            <a:noFill/>
          </a:ln>
        </p:spPr>
        <p:txBody>
          <a:bodyPr wrap="square" rtlCol="0">
            <a:spAutoFit/>
          </a:bodyPr>
          <a:lstStyle/>
          <a:p>
            <a:pPr algn="r"/>
            <a:r>
              <a:rPr lang="en-US" sz="1342" b="1" i="1" dirty="0">
                <a:latin typeface="Corbel" panose="020B0503020204020204" pitchFamily="34" charset="0"/>
              </a:rPr>
              <a:t>match</a:t>
            </a:r>
          </a:p>
        </p:txBody>
      </p:sp>
      <p:cxnSp>
        <p:nvCxnSpPr>
          <p:cNvPr id="772" name="Straight Arrow Connector 771">
            <a:extLst>
              <a:ext uri="{FF2B5EF4-FFF2-40B4-BE49-F238E27FC236}">
                <a16:creationId xmlns:a16="http://schemas.microsoft.com/office/drawing/2014/main" id="{5F78075F-8ADE-FD4C-A0A6-8F247DCC962B}"/>
              </a:ext>
            </a:extLst>
          </p:cNvPr>
          <p:cNvCxnSpPr>
            <a:cxnSpLocks/>
          </p:cNvCxnSpPr>
          <p:nvPr/>
        </p:nvCxnSpPr>
        <p:spPr>
          <a:xfrm>
            <a:off x="5041208" y="1763360"/>
            <a:ext cx="0" cy="158187"/>
          </a:xfrm>
          <a:prstGeom prst="straightConnector1">
            <a:avLst/>
          </a:prstGeom>
          <a:noFill/>
          <a:ln w="12700" cap="flat" cmpd="sng" algn="ctr">
            <a:solidFill>
              <a:schemeClr val="tx1"/>
            </a:solidFill>
            <a:prstDash val="solid"/>
            <a:miter lim="800000"/>
            <a:tailEnd type="triangle"/>
          </a:ln>
          <a:effectLst/>
        </p:spPr>
      </p:cxnSp>
      <p:cxnSp>
        <p:nvCxnSpPr>
          <p:cNvPr id="773" name="Straight Arrow Connector 772">
            <a:extLst>
              <a:ext uri="{FF2B5EF4-FFF2-40B4-BE49-F238E27FC236}">
                <a16:creationId xmlns:a16="http://schemas.microsoft.com/office/drawing/2014/main" id="{72EA8FC8-B5CE-DD41-9C85-38A8A4F386EE}"/>
              </a:ext>
            </a:extLst>
          </p:cNvPr>
          <p:cNvCxnSpPr>
            <a:cxnSpLocks/>
          </p:cNvCxnSpPr>
          <p:nvPr/>
        </p:nvCxnSpPr>
        <p:spPr>
          <a:xfrm flipH="1" flipV="1">
            <a:off x="5134455" y="1763359"/>
            <a:ext cx="155" cy="160188"/>
          </a:xfrm>
          <a:prstGeom prst="straightConnector1">
            <a:avLst/>
          </a:prstGeom>
          <a:noFill/>
          <a:ln w="12700" cap="flat" cmpd="sng" algn="ctr">
            <a:solidFill>
              <a:schemeClr val="tx1"/>
            </a:solidFill>
            <a:prstDash val="solid"/>
            <a:miter lim="800000"/>
            <a:tailEnd type="triangle"/>
          </a:ln>
          <a:effectLst/>
        </p:spPr>
      </p:cxnSp>
      <p:sp>
        <p:nvSpPr>
          <p:cNvPr id="774" name="TextBox 773">
            <a:extLst>
              <a:ext uri="{FF2B5EF4-FFF2-40B4-BE49-F238E27FC236}">
                <a16:creationId xmlns:a16="http://schemas.microsoft.com/office/drawing/2014/main" id="{89146582-E0FF-7146-9C12-34DAC441EADA}"/>
              </a:ext>
            </a:extLst>
          </p:cNvPr>
          <p:cNvSpPr txBox="1"/>
          <p:nvPr/>
        </p:nvSpPr>
        <p:spPr>
          <a:xfrm>
            <a:off x="5578432" y="2162081"/>
            <a:ext cx="683064" cy="505395"/>
          </a:xfrm>
          <a:prstGeom prst="rect">
            <a:avLst/>
          </a:prstGeom>
          <a:noFill/>
          <a:ln>
            <a:noFill/>
          </a:ln>
        </p:spPr>
        <p:txBody>
          <a:bodyPr wrap="square" rtlCol="0">
            <a:spAutoFit/>
          </a:bodyPr>
          <a:lstStyle/>
          <a:p>
            <a:pPr algn="r"/>
            <a:r>
              <a:rPr lang="en-US" sz="1342" b="1" i="1" dirty="0">
                <a:latin typeface="Corbel" panose="020B0503020204020204" pitchFamily="34" charset="0"/>
              </a:rPr>
              <a:t>CIGAR</a:t>
            </a:r>
          </a:p>
          <a:p>
            <a:pPr algn="ctr"/>
            <a:r>
              <a:rPr lang="en-US" sz="1342" b="1" i="1" dirty="0">
                <a:latin typeface="Corbel" panose="020B0503020204020204" pitchFamily="34" charset="0"/>
              </a:rPr>
              <a:t>out</a:t>
            </a:r>
          </a:p>
        </p:txBody>
      </p:sp>
      <p:cxnSp>
        <p:nvCxnSpPr>
          <p:cNvPr id="775" name="Straight Arrow Connector 774">
            <a:extLst>
              <a:ext uri="{FF2B5EF4-FFF2-40B4-BE49-F238E27FC236}">
                <a16:creationId xmlns:a16="http://schemas.microsoft.com/office/drawing/2014/main" id="{A61581F4-CFBD-564F-8387-EC82DCE942B7}"/>
              </a:ext>
            </a:extLst>
          </p:cNvPr>
          <p:cNvCxnSpPr>
            <a:cxnSpLocks/>
          </p:cNvCxnSpPr>
          <p:nvPr/>
        </p:nvCxnSpPr>
        <p:spPr>
          <a:xfrm>
            <a:off x="6231122" y="2881025"/>
            <a:ext cx="265788" cy="0"/>
          </a:xfrm>
          <a:prstGeom prst="straightConnector1">
            <a:avLst/>
          </a:prstGeom>
          <a:noFill/>
          <a:ln w="25400" cap="flat" cmpd="sng" algn="ctr">
            <a:solidFill>
              <a:schemeClr val="tx1"/>
            </a:solidFill>
            <a:prstDash val="solid"/>
            <a:miter lim="800000"/>
            <a:tailEnd type="triangle"/>
          </a:ln>
          <a:effectLst/>
        </p:spPr>
      </p:cxnSp>
      <p:sp>
        <p:nvSpPr>
          <p:cNvPr id="776" name="Triangle 775">
            <a:extLst>
              <a:ext uri="{FF2B5EF4-FFF2-40B4-BE49-F238E27FC236}">
                <a16:creationId xmlns:a16="http://schemas.microsoft.com/office/drawing/2014/main" id="{29719223-0259-EE4F-B906-E85C6E9945E9}"/>
              </a:ext>
            </a:extLst>
          </p:cNvPr>
          <p:cNvSpPr/>
          <p:nvPr/>
        </p:nvSpPr>
        <p:spPr>
          <a:xfrm rot="5400000">
            <a:off x="6471959" y="1820494"/>
            <a:ext cx="131768" cy="114801"/>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7">
              <a:latin typeface="Corbel" panose="020B0503020204020204" pitchFamily="34" charset="0"/>
            </a:endParaRPr>
          </a:p>
        </p:txBody>
      </p:sp>
      <p:grpSp>
        <p:nvGrpSpPr>
          <p:cNvPr id="777" name="Group 776">
            <a:extLst>
              <a:ext uri="{FF2B5EF4-FFF2-40B4-BE49-F238E27FC236}">
                <a16:creationId xmlns:a16="http://schemas.microsoft.com/office/drawing/2014/main" id="{B31C5A53-2E89-9849-836D-B6460548C641}"/>
              </a:ext>
            </a:extLst>
          </p:cNvPr>
          <p:cNvGrpSpPr/>
          <p:nvPr/>
        </p:nvGrpSpPr>
        <p:grpSpPr>
          <a:xfrm>
            <a:off x="1889997" y="1519890"/>
            <a:ext cx="489309" cy="1545553"/>
            <a:chOff x="8731842" y="10098736"/>
            <a:chExt cx="729028" cy="2688281"/>
          </a:xfrm>
        </p:grpSpPr>
        <p:sp>
          <p:nvSpPr>
            <p:cNvPr id="778" name="Trapezoid 777">
              <a:extLst>
                <a:ext uri="{FF2B5EF4-FFF2-40B4-BE49-F238E27FC236}">
                  <a16:creationId xmlns:a16="http://schemas.microsoft.com/office/drawing/2014/main" id="{259DD956-9B91-574B-A373-D3A9346206D1}"/>
                </a:ext>
              </a:extLst>
            </p:cNvPr>
            <p:cNvSpPr/>
            <p:nvPr/>
          </p:nvSpPr>
          <p:spPr>
            <a:xfrm rot="5400000">
              <a:off x="7781130" y="11107277"/>
              <a:ext cx="2688281" cy="671199"/>
            </a:xfrm>
            <a:prstGeom prst="trapezoid">
              <a:avLst>
                <a:gd name="adj" fmla="val 59146"/>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2">
                <a:solidFill>
                  <a:schemeClr val="tx1"/>
                </a:solidFill>
                <a:latin typeface="Corbel" panose="020B0503020204020204" pitchFamily="34" charset="0"/>
              </a:endParaRPr>
            </a:p>
          </p:txBody>
        </p:sp>
        <p:sp>
          <p:nvSpPr>
            <p:cNvPr id="779" name="TextBox 778">
              <a:extLst>
                <a:ext uri="{FF2B5EF4-FFF2-40B4-BE49-F238E27FC236}">
                  <a16:creationId xmlns:a16="http://schemas.microsoft.com/office/drawing/2014/main" id="{B285317B-9BC4-8646-A141-ED56483B50B7}"/>
                </a:ext>
              </a:extLst>
            </p:cNvPr>
            <p:cNvSpPr txBox="1"/>
            <p:nvPr/>
          </p:nvSpPr>
          <p:spPr>
            <a:xfrm>
              <a:off x="8731842" y="10299492"/>
              <a:ext cx="596558" cy="2313655"/>
            </a:xfrm>
            <a:prstGeom prst="rect">
              <a:avLst/>
            </a:prstGeom>
            <a:noFill/>
            <a:ln w="28575">
              <a:noFill/>
            </a:ln>
          </p:spPr>
          <p:txBody>
            <a:bodyPr wrap="square" rtlCol="0">
              <a:spAutoFit/>
            </a:bodyPr>
            <a:lstStyle/>
            <a:p>
              <a:pPr>
                <a:spcAft>
                  <a:spcPts val="806"/>
                </a:spcAft>
              </a:pPr>
              <a:r>
                <a:rPr lang="en-US" sz="1300" b="1" dirty="0">
                  <a:latin typeface="Calibri" panose="020F0502020204030204" pitchFamily="34" charset="0"/>
                  <a:cs typeface="Calibri" panose="020F0502020204030204" pitchFamily="34" charset="0"/>
                </a:rPr>
                <a:t>1</a:t>
              </a:r>
            </a:p>
            <a:p>
              <a:r>
                <a:rPr lang="en-US" sz="1300" b="1" dirty="0">
                  <a:latin typeface="Calibri" panose="020F0502020204030204" pitchFamily="34" charset="0"/>
                  <a:cs typeface="Calibri" panose="020F0502020204030204" pitchFamily="34" charset="0"/>
                </a:rPr>
                <a:t>2</a:t>
              </a:r>
            </a:p>
            <a:p>
              <a:r>
                <a:rPr lang="en-US" sz="1300" b="1" dirty="0">
                  <a:latin typeface="Calibri" panose="020F0502020204030204" pitchFamily="34" charset="0"/>
                  <a:cs typeface="Calibri" panose="020F0502020204030204" pitchFamily="34" charset="0"/>
                </a:rPr>
                <a:t>.</a:t>
              </a:r>
            </a:p>
            <a:p>
              <a:r>
                <a:rPr lang="en-US" sz="1300" b="1" dirty="0">
                  <a:latin typeface="Calibri" panose="020F0502020204030204" pitchFamily="34" charset="0"/>
                  <a:cs typeface="Calibri" panose="020F0502020204030204" pitchFamily="34" charset="0"/>
                </a:rPr>
                <a:t>.</a:t>
              </a:r>
            </a:p>
            <a:p>
              <a:pPr>
                <a:spcBef>
                  <a:spcPts val="806"/>
                </a:spcBef>
              </a:pPr>
              <a:r>
                <a:rPr lang="en-US" sz="1300" b="1" dirty="0">
                  <a:latin typeface="Calibri" panose="020F0502020204030204" pitchFamily="34" charset="0"/>
                  <a:cs typeface="Calibri" panose="020F0502020204030204" pitchFamily="34" charset="0"/>
                </a:rPr>
                <a:t>64</a:t>
              </a:r>
            </a:p>
          </p:txBody>
        </p:sp>
      </p:grpSp>
      <p:cxnSp>
        <p:nvCxnSpPr>
          <p:cNvPr id="780" name="Elbow Connector 779">
            <a:extLst>
              <a:ext uri="{FF2B5EF4-FFF2-40B4-BE49-F238E27FC236}">
                <a16:creationId xmlns:a16="http://schemas.microsoft.com/office/drawing/2014/main" id="{8D286E7E-98AD-BE41-B76F-9E35C59A74A5}"/>
              </a:ext>
            </a:extLst>
          </p:cNvPr>
          <p:cNvCxnSpPr>
            <a:cxnSpLocks/>
          </p:cNvCxnSpPr>
          <p:nvPr/>
        </p:nvCxnSpPr>
        <p:spPr>
          <a:xfrm rot="5400000" flipH="1" flipV="1">
            <a:off x="831218" y="2605058"/>
            <a:ext cx="1933000" cy="265788"/>
          </a:xfrm>
          <a:prstGeom prst="bentConnector3">
            <a:avLst>
              <a:gd name="adj1" fmla="val 10000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1" name="Elbow Connector 780">
            <a:extLst>
              <a:ext uri="{FF2B5EF4-FFF2-40B4-BE49-F238E27FC236}">
                <a16:creationId xmlns:a16="http://schemas.microsoft.com/office/drawing/2014/main" id="{7332CE61-4A22-3A46-B934-67163B8D1C89}"/>
              </a:ext>
            </a:extLst>
          </p:cNvPr>
          <p:cNvCxnSpPr>
            <a:cxnSpLocks/>
          </p:cNvCxnSpPr>
          <p:nvPr/>
        </p:nvCxnSpPr>
        <p:spPr>
          <a:xfrm rot="5400000" flipH="1" flipV="1">
            <a:off x="1196789" y="2648502"/>
            <a:ext cx="1292694" cy="144975"/>
          </a:xfrm>
          <a:prstGeom prst="bentConnector3">
            <a:avLst>
              <a:gd name="adj1" fmla="val 99997"/>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2" name="Elbow Connector 781">
            <a:extLst>
              <a:ext uri="{FF2B5EF4-FFF2-40B4-BE49-F238E27FC236}">
                <a16:creationId xmlns:a16="http://schemas.microsoft.com/office/drawing/2014/main" id="{96636239-8FBA-6B40-9665-3BA73212FADA}"/>
              </a:ext>
            </a:extLst>
          </p:cNvPr>
          <p:cNvCxnSpPr>
            <a:cxnSpLocks/>
          </p:cNvCxnSpPr>
          <p:nvPr/>
        </p:nvCxnSpPr>
        <p:spPr>
          <a:xfrm>
            <a:off x="1762443" y="3371805"/>
            <a:ext cx="1260000" cy="579900"/>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3" name="Elbow Connector 782">
            <a:extLst>
              <a:ext uri="{FF2B5EF4-FFF2-40B4-BE49-F238E27FC236}">
                <a16:creationId xmlns:a16="http://schemas.microsoft.com/office/drawing/2014/main" id="{4437FB6E-2015-094C-B0FF-4CB6DDA4A1A0}"/>
              </a:ext>
            </a:extLst>
          </p:cNvPr>
          <p:cNvCxnSpPr>
            <a:cxnSpLocks/>
          </p:cNvCxnSpPr>
          <p:nvPr/>
        </p:nvCxnSpPr>
        <p:spPr>
          <a:xfrm rot="5400000" flipH="1" flipV="1">
            <a:off x="1675290" y="2938191"/>
            <a:ext cx="432000" cy="108000"/>
          </a:xfrm>
          <a:prstGeom prst="bentConnector3">
            <a:avLst>
              <a:gd name="adj1" fmla="val 99997"/>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4" name="Elbow Connector 783">
            <a:extLst>
              <a:ext uri="{FF2B5EF4-FFF2-40B4-BE49-F238E27FC236}">
                <a16:creationId xmlns:a16="http://schemas.microsoft.com/office/drawing/2014/main" id="{5C4A6F29-4023-CD4A-8FB8-77EE31E7145C}"/>
              </a:ext>
            </a:extLst>
          </p:cNvPr>
          <p:cNvCxnSpPr>
            <a:cxnSpLocks/>
          </p:cNvCxnSpPr>
          <p:nvPr/>
        </p:nvCxnSpPr>
        <p:spPr>
          <a:xfrm>
            <a:off x="1833006" y="3200756"/>
            <a:ext cx="4276763" cy="773200"/>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5" name="Straight Arrow Connector 784">
            <a:extLst>
              <a:ext uri="{FF2B5EF4-FFF2-40B4-BE49-F238E27FC236}">
                <a16:creationId xmlns:a16="http://schemas.microsoft.com/office/drawing/2014/main" id="{DE8E61BA-FE2D-7D4E-BB84-3314284CF911}"/>
              </a:ext>
            </a:extLst>
          </p:cNvPr>
          <p:cNvCxnSpPr>
            <a:cxnSpLocks/>
          </p:cNvCxnSpPr>
          <p:nvPr/>
        </p:nvCxnSpPr>
        <p:spPr>
          <a:xfrm>
            <a:off x="3018050" y="2285479"/>
            <a:ext cx="1548920" cy="0"/>
          </a:xfrm>
          <a:prstGeom prst="straightConnector1">
            <a:avLst/>
          </a:prstGeom>
          <a:noFill/>
          <a:ln w="28575" cap="flat" cmpd="sng" algn="ctr">
            <a:solidFill>
              <a:schemeClr val="tx1"/>
            </a:solidFill>
            <a:prstDash val="solid"/>
            <a:miter lim="800000"/>
            <a:tailEnd type="triangle"/>
          </a:ln>
          <a:effectLst/>
        </p:spPr>
      </p:cxnSp>
      <p:sp>
        <p:nvSpPr>
          <p:cNvPr id="786" name="TextBox 785">
            <a:extLst>
              <a:ext uri="{FF2B5EF4-FFF2-40B4-BE49-F238E27FC236}">
                <a16:creationId xmlns:a16="http://schemas.microsoft.com/office/drawing/2014/main" id="{C0782D26-D04B-7240-9E78-4AD36E5917E9}"/>
              </a:ext>
            </a:extLst>
          </p:cNvPr>
          <p:cNvSpPr txBox="1"/>
          <p:nvPr/>
        </p:nvSpPr>
        <p:spPr>
          <a:xfrm>
            <a:off x="2398772" y="2164755"/>
            <a:ext cx="740488" cy="278089"/>
          </a:xfrm>
          <a:prstGeom prst="rect">
            <a:avLst/>
          </a:prstGeom>
          <a:noFill/>
          <a:ln>
            <a:noFill/>
          </a:ln>
        </p:spPr>
        <p:txBody>
          <a:bodyPr wrap="square" rtlCol="0">
            <a:spAutoFit/>
          </a:bodyPr>
          <a:lstStyle/>
          <a:p>
            <a:r>
              <a:rPr lang="en-US" sz="1207" dirty="0">
                <a:latin typeface="Calibri" panose="020F0502020204030204" pitchFamily="34" charset="0"/>
                <a:cs typeface="Calibri" panose="020F0502020204030204" pitchFamily="34" charset="0"/>
              </a:rPr>
              <a:t>192</a:t>
            </a:r>
          </a:p>
        </p:txBody>
      </p:sp>
      <p:cxnSp>
        <p:nvCxnSpPr>
          <p:cNvPr id="787" name="Straight Connector 786">
            <a:extLst>
              <a:ext uri="{FF2B5EF4-FFF2-40B4-BE49-F238E27FC236}">
                <a16:creationId xmlns:a16="http://schemas.microsoft.com/office/drawing/2014/main" id="{E1A6C8F7-0E17-794C-B694-7DA64D081DA3}"/>
              </a:ext>
            </a:extLst>
          </p:cNvPr>
          <p:cNvCxnSpPr>
            <a:cxnSpLocks/>
          </p:cNvCxnSpPr>
          <p:nvPr/>
        </p:nvCxnSpPr>
        <p:spPr>
          <a:xfrm flipV="1">
            <a:off x="2568356" y="2343040"/>
            <a:ext cx="210863" cy="183833"/>
          </a:xfrm>
          <a:prstGeom prst="line">
            <a:avLst/>
          </a:prstGeom>
          <a:noFill/>
          <a:ln w="25400" cap="flat" cmpd="sng" algn="ctr">
            <a:solidFill>
              <a:schemeClr val="tx1"/>
            </a:solidFill>
            <a:prstDash val="solid"/>
            <a:miter lim="800000"/>
          </a:ln>
          <a:effectLst/>
        </p:spPr>
      </p:cxnSp>
      <p:sp>
        <p:nvSpPr>
          <p:cNvPr id="788" name="TextBox 787">
            <a:extLst>
              <a:ext uri="{FF2B5EF4-FFF2-40B4-BE49-F238E27FC236}">
                <a16:creationId xmlns:a16="http://schemas.microsoft.com/office/drawing/2014/main" id="{E8E4F495-7230-184F-9121-E1F68C29A4E2}"/>
              </a:ext>
            </a:extLst>
          </p:cNvPr>
          <p:cNvSpPr txBox="1"/>
          <p:nvPr/>
        </p:nvSpPr>
        <p:spPr>
          <a:xfrm>
            <a:off x="3704642" y="2050408"/>
            <a:ext cx="844029" cy="298864"/>
          </a:xfrm>
          <a:prstGeom prst="rect">
            <a:avLst/>
          </a:prstGeom>
          <a:noFill/>
          <a:ln w="38100">
            <a:noFill/>
          </a:ln>
        </p:spPr>
        <p:txBody>
          <a:bodyPr wrap="square" rtlCol="0">
            <a:spAutoFit/>
          </a:bodyPr>
          <a:lstStyle/>
          <a:p>
            <a:pPr algn="r"/>
            <a:r>
              <a:rPr lang="en-US" sz="1342" b="1" i="1" dirty="0">
                <a:latin typeface="Corbel" panose="020B0503020204020204" pitchFamily="34" charset="0"/>
              </a:rPr>
              <a:t>insertion</a:t>
            </a:r>
          </a:p>
        </p:txBody>
      </p:sp>
      <p:sp>
        <p:nvSpPr>
          <p:cNvPr id="789" name="TextBox 788">
            <a:extLst>
              <a:ext uri="{FF2B5EF4-FFF2-40B4-BE49-F238E27FC236}">
                <a16:creationId xmlns:a16="http://schemas.microsoft.com/office/drawing/2014/main" id="{DBE06A68-1360-B040-AE34-6F0C19F56895}"/>
              </a:ext>
            </a:extLst>
          </p:cNvPr>
          <p:cNvSpPr txBox="1"/>
          <p:nvPr/>
        </p:nvSpPr>
        <p:spPr>
          <a:xfrm>
            <a:off x="3777229" y="2310187"/>
            <a:ext cx="771442" cy="298864"/>
          </a:xfrm>
          <a:prstGeom prst="rect">
            <a:avLst/>
          </a:prstGeom>
          <a:noFill/>
          <a:ln w="38100">
            <a:noFill/>
          </a:ln>
        </p:spPr>
        <p:txBody>
          <a:bodyPr wrap="square" rtlCol="0">
            <a:spAutoFit/>
          </a:bodyPr>
          <a:lstStyle/>
          <a:p>
            <a:pPr algn="r"/>
            <a:r>
              <a:rPr lang="en-US" sz="1342" b="1" i="1" dirty="0">
                <a:latin typeface="Corbel" panose="020B0503020204020204" pitchFamily="34" charset="0"/>
              </a:rPr>
              <a:t>deletion</a:t>
            </a:r>
          </a:p>
        </p:txBody>
      </p:sp>
      <p:sp>
        <p:nvSpPr>
          <p:cNvPr id="790" name="TextBox 789">
            <a:extLst>
              <a:ext uri="{FF2B5EF4-FFF2-40B4-BE49-F238E27FC236}">
                <a16:creationId xmlns:a16="http://schemas.microsoft.com/office/drawing/2014/main" id="{41281511-09CA-C84B-B412-C7457DE38B8F}"/>
              </a:ext>
            </a:extLst>
          </p:cNvPr>
          <p:cNvSpPr txBox="1"/>
          <p:nvPr/>
        </p:nvSpPr>
        <p:spPr>
          <a:xfrm>
            <a:off x="3777229" y="2577030"/>
            <a:ext cx="771442" cy="298864"/>
          </a:xfrm>
          <a:prstGeom prst="rect">
            <a:avLst/>
          </a:prstGeom>
          <a:noFill/>
          <a:ln w="38100">
            <a:noFill/>
          </a:ln>
        </p:spPr>
        <p:txBody>
          <a:bodyPr wrap="square" rtlCol="0">
            <a:spAutoFit/>
          </a:bodyPr>
          <a:lstStyle/>
          <a:p>
            <a:pPr algn="r"/>
            <a:r>
              <a:rPr lang="en-US" sz="1342" b="1" i="1" dirty="0">
                <a:latin typeface="Corbel" panose="020B0503020204020204" pitchFamily="34" charset="0"/>
              </a:rPr>
              <a:t>subs</a:t>
            </a:r>
          </a:p>
        </p:txBody>
      </p:sp>
      <p:cxnSp>
        <p:nvCxnSpPr>
          <p:cNvPr id="791" name="Straight Arrow Connector 790">
            <a:extLst>
              <a:ext uri="{FF2B5EF4-FFF2-40B4-BE49-F238E27FC236}">
                <a16:creationId xmlns:a16="http://schemas.microsoft.com/office/drawing/2014/main" id="{F39516B6-B12A-7D42-93C6-DDA250EAD8BA}"/>
              </a:ext>
            </a:extLst>
          </p:cNvPr>
          <p:cNvCxnSpPr>
            <a:cxnSpLocks/>
          </p:cNvCxnSpPr>
          <p:nvPr/>
        </p:nvCxnSpPr>
        <p:spPr>
          <a:xfrm flipV="1">
            <a:off x="6218760" y="1877894"/>
            <a:ext cx="265788" cy="247"/>
          </a:xfrm>
          <a:prstGeom prst="straightConnector1">
            <a:avLst/>
          </a:prstGeom>
          <a:noFill/>
          <a:ln w="25400" cap="flat" cmpd="sng" algn="ctr">
            <a:solidFill>
              <a:schemeClr val="tx1"/>
            </a:solidFill>
            <a:prstDash val="solid"/>
            <a:miter lim="800000"/>
            <a:tailEnd type="triangle"/>
          </a:ln>
          <a:effectLst/>
        </p:spPr>
      </p:cxnSp>
      <p:cxnSp>
        <p:nvCxnSpPr>
          <p:cNvPr id="792" name="Straight Connector 791">
            <a:extLst>
              <a:ext uri="{FF2B5EF4-FFF2-40B4-BE49-F238E27FC236}">
                <a16:creationId xmlns:a16="http://schemas.microsoft.com/office/drawing/2014/main" id="{44E6BFF3-EF67-B346-B7E6-269886FE3C78}"/>
              </a:ext>
            </a:extLst>
          </p:cNvPr>
          <p:cNvCxnSpPr>
            <a:cxnSpLocks/>
          </p:cNvCxnSpPr>
          <p:nvPr/>
        </p:nvCxnSpPr>
        <p:spPr>
          <a:xfrm flipH="1">
            <a:off x="5647955" y="2424496"/>
            <a:ext cx="564904" cy="0"/>
          </a:xfrm>
          <a:prstGeom prst="line">
            <a:avLst/>
          </a:prstGeom>
          <a:noFill/>
          <a:ln w="38100" cap="flat" cmpd="sng" algn="ctr">
            <a:solidFill>
              <a:schemeClr val="tx1"/>
            </a:solidFill>
            <a:prstDash val="solid"/>
            <a:miter lim="800000"/>
          </a:ln>
          <a:effectLst/>
        </p:spPr>
      </p:cxnSp>
      <p:cxnSp>
        <p:nvCxnSpPr>
          <p:cNvPr id="793" name="Straight Connector 792">
            <a:extLst>
              <a:ext uri="{FF2B5EF4-FFF2-40B4-BE49-F238E27FC236}">
                <a16:creationId xmlns:a16="http://schemas.microsoft.com/office/drawing/2014/main" id="{DA54B754-3B74-C242-A10B-BF686134AC1D}"/>
              </a:ext>
            </a:extLst>
          </p:cNvPr>
          <p:cNvCxnSpPr>
            <a:cxnSpLocks/>
          </p:cNvCxnSpPr>
          <p:nvPr/>
        </p:nvCxnSpPr>
        <p:spPr>
          <a:xfrm flipH="1" flipV="1">
            <a:off x="6228630" y="1880029"/>
            <a:ext cx="0" cy="558000"/>
          </a:xfrm>
          <a:prstGeom prst="line">
            <a:avLst/>
          </a:prstGeom>
          <a:noFill/>
          <a:ln w="25400" cap="flat" cmpd="sng" algn="ctr">
            <a:solidFill>
              <a:schemeClr val="tx1"/>
            </a:solidFill>
            <a:prstDash val="solid"/>
            <a:miter lim="800000"/>
          </a:ln>
          <a:effectLst/>
        </p:spPr>
      </p:cxnSp>
      <p:cxnSp>
        <p:nvCxnSpPr>
          <p:cNvPr id="794" name="Elbow Connector 793">
            <a:extLst>
              <a:ext uri="{FF2B5EF4-FFF2-40B4-BE49-F238E27FC236}">
                <a16:creationId xmlns:a16="http://schemas.microsoft.com/office/drawing/2014/main" id="{9D1D2090-8162-3D4D-A30B-6A0C62D6983A}"/>
              </a:ext>
            </a:extLst>
          </p:cNvPr>
          <p:cNvCxnSpPr>
            <a:cxnSpLocks/>
          </p:cNvCxnSpPr>
          <p:nvPr/>
        </p:nvCxnSpPr>
        <p:spPr>
          <a:xfrm flipH="1" flipV="1">
            <a:off x="2168653" y="1659171"/>
            <a:ext cx="5146612" cy="1183963"/>
          </a:xfrm>
          <a:prstGeom prst="bentConnector4">
            <a:avLst>
              <a:gd name="adj1" fmla="val -10722"/>
              <a:gd name="adj2" fmla="val 11789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95" name="Group 794">
            <a:extLst>
              <a:ext uri="{FF2B5EF4-FFF2-40B4-BE49-F238E27FC236}">
                <a16:creationId xmlns:a16="http://schemas.microsoft.com/office/drawing/2014/main" id="{DA92E638-D96D-B544-94D7-8B92839C34F0}"/>
              </a:ext>
            </a:extLst>
          </p:cNvPr>
          <p:cNvGrpSpPr/>
          <p:nvPr/>
        </p:nvGrpSpPr>
        <p:grpSpPr>
          <a:xfrm>
            <a:off x="3120106" y="1756090"/>
            <a:ext cx="740488" cy="340345"/>
            <a:chOff x="4885665" y="9917646"/>
            <a:chExt cx="1103262" cy="507084"/>
          </a:xfrm>
        </p:grpSpPr>
        <p:sp>
          <p:nvSpPr>
            <p:cNvPr id="796" name="TextBox 795">
              <a:extLst>
                <a:ext uri="{FF2B5EF4-FFF2-40B4-BE49-F238E27FC236}">
                  <a16:creationId xmlns:a16="http://schemas.microsoft.com/office/drawing/2014/main" id="{EF7B792D-9DE5-0249-9E6C-FE60B2F37D2D}"/>
                </a:ext>
              </a:extLst>
            </p:cNvPr>
            <p:cNvSpPr txBox="1"/>
            <p:nvPr/>
          </p:nvSpPr>
          <p:spPr>
            <a:xfrm>
              <a:off x="4885665" y="9917646"/>
              <a:ext cx="1103262" cy="414328"/>
            </a:xfrm>
            <a:prstGeom prst="rect">
              <a:avLst/>
            </a:prstGeom>
            <a:noFill/>
            <a:ln>
              <a:noFill/>
            </a:ln>
          </p:spPr>
          <p:txBody>
            <a:bodyPr wrap="square" rtlCol="0">
              <a:spAutoFit/>
            </a:bodyPr>
            <a:lstStyle/>
            <a:p>
              <a:r>
                <a:rPr lang="en-US" sz="1207" dirty="0">
                  <a:latin typeface="Calibri" panose="020F0502020204030204" pitchFamily="34" charset="0"/>
                  <a:cs typeface="Calibri" panose="020F0502020204030204" pitchFamily="34" charset="0"/>
                </a:rPr>
                <a:t>64</a:t>
              </a:r>
            </a:p>
          </p:txBody>
        </p:sp>
        <p:cxnSp>
          <p:nvCxnSpPr>
            <p:cNvPr id="797" name="Straight Connector 796">
              <a:extLst>
                <a:ext uri="{FF2B5EF4-FFF2-40B4-BE49-F238E27FC236}">
                  <a16:creationId xmlns:a16="http://schemas.microsoft.com/office/drawing/2014/main" id="{42192E1C-F445-3F49-866B-BD1B8B12E980}"/>
                </a:ext>
              </a:extLst>
            </p:cNvPr>
            <p:cNvCxnSpPr>
              <a:cxnSpLocks/>
            </p:cNvCxnSpPr>
            <p:nvPr/>
          </p:nvCxnSpPr>
          <p:spPr>
            <a:xfrm flipV="1">
              <a:off x="5105892" y="10150836"/>
              <a:ext cx="314167" cy="273894"/>
            </a:xfrm>
            <a:prstGeom prst="line">
              <a:avLst/>
            </a:prstGeom>
            <a:noFill/>
            <a:ln w="25400" cap="flat" cmpd="sng" algn="ctr">
              <a:noFill/>
              <a:prstDash val="solid"/>
              <a:miter lim="800000"/>
            </a:ln>
            <a:effectLst/>
          </p:spPr>
        </p:cxnSp>
      </p:grpSp>
      <p:grpSp>
        <p:nvGrpSpPr>
          <p:cNvPr id="798" name="Group 797">
            <a:extLst>
              <a:ext uri="{FF2B5EF4-FFF2-40B4-BE49-F238E27FC236}">
                <a16:creationId xmlns:a16="http://schemas.microsoft.com/office/drawing/2014/main" id="{769E5367-C56A-2C4B-AFB4-D58BE1853899}"/>
              </a:ext>
            </a:extLst>
          </p:cNvPr>
          <p:cNvGrpSpPr/>
          <p:nvPr/>
        </p:nvGrpSpPr>
        <p:grpSpPr>
          <a:xfrm>
            <a:off x="3346719" y="2040556"/>
            <a:ext cx="740488" cy="340345"/>
            <a:chOff x="4885665" y="9917646"/>
            <a:chExt cx="1103262" cy="507084"/>
          </a:xfrm>
        </p:grpSpPr>
        <p:sp>
          <p:nvSpPr>
            <p:cNvPr id="799" name="TextBox 798">
              <a:extLst>
                <a:ext uri="{FF2B5EF4-FFF2-40B4-BE49-F238E27FC236}">
                  <a16:creationId xmlns:a16="http://schemas.microsoft.com/office/drawing/2014/main" id="{58C929D0-8BFC-9745-8488-B635734E927B}"/>
                </a:ext>
              </a:extLst>
            </p:cNvPr>
            <p:cNvSpPr txBox="1"/>
            <p:nvPr/>
          </p:nvSpPr>
          <p:spPr>
            <a:xfrm>
              <a:off x="4885665" y="9917646"/>
              <a:ext cx="1103262" cy="414328"/>
            </a:xfrm>
            <a:prstGeom prst="rect">
              <a:avLst/>
            </a:prstGeom>
            <a:noFill/>
            <a:ln>
              <a:noFill/>
            </a:ln>
          </p:spPr>
          <p:txBody>
            <a:bodyPr wrap="square" rtlCol="0">
              <a:spAutoFit/>
            </a:bodyPr>
            <a:lstStyle/>
            <a:p>
              <a:r>
                <a:rPr lang="en-US" sz="1207" dirty="0">
                  <a:latin typeface="Calibri" panose="020F0502020204030204" pitchFamily="34" charset="0"/>
                  <a:cs typeface="Calibri" panose="020F0502020204030204" pitchFamily="34" charset="0"/>
                </a:rPr>
                <a:t>64</a:t>
              </a:r>
            </a:p>
          </p:txBody>
        </p:sp>
        <p:cxnSp>
          <p:nvCxnSpPr>
            <p:cNvPr id="800" name="Straight Connector 799">
              <a:extLst>
                <a:ext uri="{FF2B5EF4-FFF2-40B4-BE49-F238E27FC236}">
                  <a16:creationId xmlns:a16="http://schemas.microsoft.com/office/drawing/2014/main" id="{16457AEA-85C2-304F-988E-00CA29CFEF90}"/>
                </a:ext>
              </a:extLst>
            </p:cNvPr>
            <p:cNvCxnSpPr>
              <a:cxnSpLocks/>
            </p:cNvCxnSpPr>
            <p:nvPr/>
          </p:nvCxnSpPr>
          <p:spPr>
            <a:xfrm flipV="1">
              <a:off x="5105892" y="10150836"/>
              <a:ext cx="314167" cy="273894"/>
            </a:xfrm>
            <a:prstGeom prst="line">
              <a:avLst/>
            </a:prstGeom>
            <a:noFill/>
            <a:ln w="25400" cap="flat" cmpd="sng" algn="ctr">
              <a:noFill/>
              <a:prstDash val="solid"/>
              <a:miter lim="800000"/>
            </a:ln>
            <a:effectLst/>
          </p:spPr>
        </p:cxnSp>
      </p:grpSp>
      <p:grpSp>
        <p:nvGrpSpPr>
          <p:cNvPr id="801" name="Group 800">
            <a:extLst>
              <a:ext uri="{FF2B5EF4-FFF2-40B4-BE49-F238E27FC236}">
                <a16:creationId xmlns:a16="http://schemas.microsoft.com/office/drawing/2014/main" id="{E18125AF-714F-EC43-BC05-DB403A321AD4}"/>
              </a:ext>
            </a:extLst>
          </p:cNvPr>
          <p:cNvGrpSpPr/>
          <p:nvPr/>
        </p:nvGrpSpPr>
        <p:grpSpPr>
          <a:xfrm>
            <a:off x="3120106" y="2326787"/>
            <a:ext cx="740488" cy="340345"/>
            <a:chOff x="4885665" y="9917646"/>
            <a:chExt cx="1103262" cy="507084"/>
          </a:xfrm>
        </p:grpSpPr>
        <p:sp>
          <p:nvSpPr>
            <p:cNvPr id="802" name="TextBox 801">
              <a:extLst>
                <a:ext uri="{FF2B5EF4-FFF2-40B4-BE49-F238E27FC236}">
                  <a16:creationId xmlns:a16="http://schemas.microsoft.com/office/drawing/2014/main" id="{6987A492-1D5C-9942-8378-518A156C4BA4}"/>
                </a:ext>
              </a:extLst>
            </p:cNvPr>
            <p:cNvSpPr txBox="1"/>
            <p:nvPr/>
          </p:nvSpPr>
          <p:spPr>
            <a:xfrm>
              <a:off x="4885665" y="9917646"/>
              <a:ext cx="1103262" cy="414328"/>
            </a:xfrm>
            <a:prstGeom prst="rect">
              <a:avLst/>
            </a:prstGeom>
            <a:noFill/>
            <a:ln>
              <a:noFill/>
            </a:ln>
          </p:spPr>
          <p:txBody>
            <a:bodyPr wrap="square" rtlCol="0">
              <a:spAutoFit/>
            </a:bodyPr>
            <a:lstStyle/>
            <a:p>
              <a:r>
                <a:rPr lang="en-US" sz="1207" dirty="0">
                  <a:latin typeface="Calibri" panose="020F0502020204030204" pitchFamily="34" charset="0"/>
                  <a:cs typeface="Calibri" panose="020F0502020204030204" pitchFamily="34" charset="0"/>
                </a:rPr>
                <a:t>64</a:t>
              </a:r>
            </a:p>
          </p:txBody>
        </p:sp>
        <p:cxnSp>
          <p:nvCxnSpPr>
            <p:cNvPr id="803" name="Straight Connector 802">
              <a:extLst>
                <a:ext uri="{FF2B5EF4-FFF2-40B4-BE49-F238E27FC236}">
                  <a16:creationId xmlns:a16="http://schemas.microsoft.com/office/drawing/2014/main" id="{AA4AA63E-1122-A94A-8C06-8A0D3B27B6A7}"/>
                </a:ext>
              </a:extLst>
            </p:cNvPr>
            <p:cNvCxnSpPr>
              <a:cxnSpLocks/>
            </p:cNvCxnSpPr>
            <p:nvPr/>
          </p:nvCxnSpPr>
          <p:spPr>
            <a:xfrm flipV="1">
              <a:off x="5105892" y="10150836"/>
              <a:ext cx="314167" cy="273894"/>
            </a:xfrm>
            <a:prstGeom prst="line">
              <a:avLst/>
            </a:prstGeom>
            <a:noFill/>
            <a:ln w="25400" cap="flat" cmpd="sng" algn="ctr">
              <a:noFill/>
              <a:prstDash val="solid"/>
              <a:miter lim="800000"/>
            </a:ln>
            <a:effectLst/>
          </p:spPr>
        </p:cxnSp>
      </p:grpSp>
      <p:grpSp>
        <p:nvGrpSpPr>
          <p:cNvPr id="804" name="Group 803">
            <a:extLst>
              <a:ext uri="{FF2B5EF4-FFF2-40B4-BE49-F238E27FC236}">
                <a16:creationId xmlns:a16="http://schemas.microsoft.com/office/drawing/2014/main" id="{DCAA5890-122D-654A-B049-63B75EE5BE27}"/>
              </a:ext>
            </a:extLst>
          </p:cNvPr>
          <p:cNvGrpSpPr/>
          <p:nvPr/>
        </p:nvGrpSpPr>
        <p:grpSpPr>
          <a:xfrm>
            <a:off x="3345967" y="2579389"/>
            <a:ext cx="740488" cy="340345"/>
            <a:chOff x="4885665" y="9917646"/>
            <a:chExt cx="1103262" cy="507084"/>
          </a:xfrm>
        </p:grpSpPr>
        <p:sp>
          <p:nvSpPr>
            <p:cNvPr id="805" name="TextBox 804">
              <a:extLst>
                <a:ext uri="{FF2B5EF4-FFF2-40B4-BE49-F238E27FC236}">
                  <a16:creationId xmlns:a16="http://schemas.microsoft.com/office/drawing/2014/main" id="{E6A93A2A-3997-BB40-8373-DF9EF198A99F}"/>
                </a:ext>
              </a:extLst>
            </p:cNvPr>
            <p:cNvSpPr txBox="1"/>
            <p:nvPr/>
          </p:nvSpPr>
          <p:spPr>
            <a:xfrm>
              <a:off x="4885665" y="9917646"/>
              <a:ext cx="1103262" cy="414328"/>
            </a:xfrm>
            <a:prstGeom prst="rect">
              <a:avLst/>
            </a:prstGeom>
            <a:noFill/>
            <a:ln>
              <a:noFill/>
            </a:ln>
          </p:spPr>
          <p:txBody>
            <a:bodyPr wrap="square" rtlCol="0">
              <a:spAutoFit/>
            </a:bodyPr>
            <a:lstStyle/>
            <a:p>
              <a:r>
                <a:rPr lang="en-US" sz="1207" dirty="0">
                  <a:latin typeface="Calibri" panose="020F0502020204030204" pitchFamily="34" charset="0"/>
                  <a:cs typeface="Calibri" panose="020F0502020204030204" pitchFamily="34" charset="0"/>
                </a:rPr>
                <a:t>64</a:t>
              </a:r>
            </a:p>
          </p:txBody>
        </p:sp>
        <p:cxnSp>
          <p:nvCxnSpPr>
            <p:cNvPr id="806" name="Straight Connector 805">
              <a:extLst>
                <a:ext uri="{FF2B5EF4-FFF2-40B4-BE49-F238E27FC236}">
                  <a16:creationId xmlns:a16="http://schemas.microsoft.com/office/drawing/2014/main" id="{381AFAB0-F232-B64D-BCFC-1D44D3B8993F}"/>
                </a:ext>
              </a:extLst>
            </p:cNvPr>
            <p:cNvCxnSpPr>
              <a:cxnSpLocks/>
            </p:cNvCxnSpPr>
            <p:nvPr/>
          </p:nvCxnSpPr>
          <p:spPr>
            <a:xfrm flipV="1">
              <a:off x="5105892" y="10150836"/>
              <a:ext cx="314167" cy="273894"/>
            </a:xfrm>
            <a:prstGeom prst="line">
              <a:avLst/>
            </a:prstGeom>
            <a:noFill/>
            <a:ln w="25400" cap="flat" cmpd="sng" algn="ctr">
              <a:noFill/>
              <a:prstDash val="solid"/>
              <a:miter lim="800000"/>
            </a:ln>
            <a:effectLst/>
          </p:spPr>
        </p:cxnSp>
      </p:grpSp>
      <p:cxnSp>
        <p:nvCxnSpPr>
          <p:cNvPr id="809" name="Straight Connector 808">
            <a:extLst>
              <a:ext uri="{FF2B5EF4-FFF2-40B4-BE49-F238E27FC236}">
                <a16:creationId xmlns:a16="http://schemas.microsoft.com/office/drawing/2014/main" id="{144AD7CE-0CB9-F047-AACB-6642A1A43167}"/>
              </a:ext>
            </a:extLst>
          </p:cNvPr>
          <p:cNvCxnSpPr>
            <a:cxnSpLocks/>
          </p:cNvCxnSpPr>
          <p:nvPr/>
        </p:nvCxnSpPr>
        <p:spPr>
          <a:xfrm flipH="1">
            <a:off x="2479055" y="3611757"/>
            <a:ext cx="4479057" cy="92"/>
          </a:xfrm>
          <a:prstGeom prst="line">
            <a:avLst/>
          </a:prstGeom>
          <a:noFill/>
          <a:ln w="28575" cap="flat" cmpd="sng" algn="ctr">
            <a:solidFill>
              <a:schemeClr val="tx1"/>
            </a:solidFill>
            <a:prstDash val="solid"/>
            <a:miter lim="800000"/>
          </a:ln>
          <a:effectLst/>
        </p:spPr>
      </p:cxnSp>
      <p:sp>
        <p:nvSpPr>
          <p:cNvPr id="810" name="TextBox 809">
            <a:extLst>
              <a:ext uri="{FF2B5EF4-FFF2-40B4-BE49-F238E27FC236}">
                <a16:creationId xmlns:a16="http://schemas.microsoft.com/office/drawing/2014/main" id="{0059F2ED-43F8-594A-8F1A-0A2D9AEE7EDB}"/>
              </a:ext>
            </a:extLst>
          </p:cNvPr>
          <p:cNvSpPr txBox="1">
            <a:spLocks noChangeAspect="1"/>
          </p:cNvSpPr>
          <p:nvPr/>
        </p:nvSpPr>
        <p:spPr>
          <a:xfrm>
            <a:off x="1791120" y="1372652"/>
            <a:ext cx="289951" cy="289951"/>
          </a:xfrm>
          <a:prstGeom prst="ellipse">
            <a:avLst/>
          </a:prstGeom>
          <a:solidFill>
            <a:schemeClr val="tx1"/>
          </a:solidFill>
          <a:ln>
            <a:noFill/>
          </a:ln>
        </p:spPr>
        <p:txBody>
          <a:bodyPr wrap="none" lIns="0" tIns="0" rIns="0" bIns="12080" rtlCol="0" anchor="ctr" anchorCtr="0">
            <a:noAutofit/>
          </a:bodyPr>
          <a:lstStyle/>
          <a:p>
            <a:pPr algn="ctr"/>
            <a:r>
              <a:rPr lang="en-US" sz="1878" b="1" dirty="0">
                <a:solidFill>
                  <a:schemeClr val="bg1"/>
                </a:solidFill>
                <a:latin typeface="Calibri" panose="020F0502020204030204" pitchFamily="34" charset="0"/>
                <a:ea typeface="Linux Libertine O Semibold" panose="02000503000000000000" pitchFamily="2" charset="0"/>
                <a:cs typeface="Calibri" panose="020F0502020204030204" pitchFamily="34" charset="0"/>
              </a:rPr>
              <a:t>1</a:t>
            </a:r>
          </a:p>
        </p:txBody>
      </p:sp>
      <p:sp>
        <p:nvSpPr>
          <p:cNvPr id="811" name="TextBox 810">
            <a:extLst>
              <a:ext uri="{FF2B5EF4-FFF2-40B4-BE49-F238E27FC236}">
                <a16:creationId xmlns:a16="http://schemas.microsoft.com/office/drawing/2014/main" id="{C9135D80-771F-7C43-AFB7-AEE99FEF10DD}"/>
              </a:ext>
            </a:extLst>
          </p:cNvPr>
          <p:cNvSpPr txBox="1">
            <a:spLocks noChangeAspect="1"/>
          </p:cNvSpPr>
          <p:nvPr/>
        </p:nvSpPr>
        <p:spPr>
          <a:xfrm>
            <a:off x="5482017" y="1782791"/>
            <a:ext cx="289951" cy="289951"/>
          </a:xfrm>
          <a:prstGeom prst="ellipse">
            <a:avLst/>
          </a:prstGeom>
          <a:solidFill>
            <a:schemeClr val="tx1"/>
          </a:solidFill>
          <a:ln>
            <a:noFill/>
          </a:ln>
        </p:spPr>
        <p:txBody>
          <a:bodyPr wrap="none" lIns="0" tIns="0" rIns="0" bIns="12080" rtlCol="0" anchor="ctr" anchorCtr="0">
            <a:noAutofit/>
          </a:bodyPr>
          <a:lstStyle/>
          <a:p>
            <a:pPr algn="ctr"/>
            <a:r>
              <a:rPr lang="en-US" sz="1878" b="1" dirty="0">
                <a:solidFill>
                  <a:schemeClr val="bg1"/>
                </a:solidFill>
                <a:latin typeface="Calibri" panose="020F0502020204030204" pitchFamily="34" charset="0"/>
                <a:ea typeface="Linux Libertine O Semibold" panose="02000503000000000000" pitchFamily="2" charset="0"/>
                <a:cs typeface="Calibri" panose="020F0502020204030204" pitchFamily="34" charset="0"/>
              </a:rPr>
              <a:t>2</a:t>
            </a:r>
          </a:p>
        </p:txBody>
      </p:sp>
      <p:sp>
        <p:nvSpPr>
          <p:cNvPr id="812" name="Triangle 811">
            <a:extLst>
              <a:ext uri="{FF2B5EF4-FFF2-40B4-BE49-F238E27FC236}">
                <a16:creationId xmlns:a16="http://schemas.microsoft.com/office/drawing/2014/main" id="{5810D8AC-714C-244D-85A8-A3700A024A68}"/>
              </a:ext>
            </a:extLst>
          </p:cNvPr>
          <p:cNvSpPr/>
          <p:nvPr/>
        </p:nvSpPr>
        <p:spPr>
          <a:xfrm rot="5400000">
            <a:off x="4574405" y="1576019"/>
            <a:ext cx="131768" cy="114801"/>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7">
              <a:latin typeface="Corbel" panose="020B0503020204020204" pitchFamily="34" charset="0"/>
            </a:endParaRPr>
          </a:p>
        </p:txBody>
      </p:sp>
      <p:cxnSp>
        <p:nvCxnSpPr>
          <p:cNvPr id="813" name="Elbow Connector 812">
            <a:extLst>
              <a:ext uri="{FF2B5EF4-FFF2-40B4-BE49-F238E27FC236}">
                <a16:creationId xmlns:a16="http://schemas.microsoft.com/office/drawing/2014/main" id="{24E0B3E8-DC63-9949-B7A2-D597FF9017EB}"/>
              </a:ext>
            </a:extLst>
          </p:cNvPr>
          <p:cNvCxnSpPr>
            <a:cxnSpLocks/>
          </p:cNvCxnSpPr>
          <p:nvPr/>
        </p:nvCxnSpPr>
        <p:spPr>
          <a:xfrm rot="5400000">
            <a:off x="3484742" y="3638664"/>
            <a:ext cx="413180" cy="345523"/>
          </a:xfrm>
          <a:prstGeom prst="bentConnector3">
            <a:avLst>
              <a:gd name="adj1" fmla="val 10064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4" name="Elbow Connector 813">
            <a:extLst>
              <a:ext uri="{FF2B5EF4-FFF2-40B4-BE49-F238E27FC236}">
                <a16:creationId xmlns:a16="http://schemas.microsoft.com/office/drawing/2014/main" id="{72364EE0-32CE-FC4F-914F-CE0E08202C1B}"/>
              </a:ext>
            </a:extLst>
          </p:cNvPr>
          <p:cNvCxnSpPr>
            <a:cxnSpLocks/>
          </p:cNvCxnSpPr>
          <p:nvPr/>
        </p:nvCxnSpPr>
        <p:spPr>
          <a:xfrm rot="5400000">
            <a:off x="6362505" y="3418682"/>
            <a:ext cx="845688" cy="345523"/>
          </a:xfrm>
          <a:prstGeom prst="bentConnector3">
            <a:avLst>
              <a:gd name="adj1" fmla="val 10064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5" name="TextBox 814">
            <a:extLst>
              <a:ext uri="{FF2B5EF4-FFF2-40B4-BE49-F238E27FC236}">
                <a16:creationId xmlns:a16="http://schemas.microsoft.com/office/drawing/2014/main" id="{98278C39-E66B-2A45-9638-496C6637B7F3}"/>
              </a:ext>
            </a:extLst>
          </p:cNvPr>
          <p:cNvSpPr txBox="1"/>
          <p:nvPr/>
        </p:nvSpPr>
        <p:spPr>
          <a:xfrm>
            <a:off x="6493787" y="2527692"/>
            <a:ext cx="884758" cy="669477"/>
          </a:xfrm>
          <a:prstGeom prst="roundRect">
            <a:avLst>
              <a:gd name="adj" fmla="val 4956"/>
            </a:avLst>
          </a:prstGeom>
          <a:solidFill>
            <a:schemeClr val="bg1"/>
          </a:solidFill>
          <a:ln w="28575">
            <a:solidFill>
              <a:schemeClr val="tx1"/>
            </a:solidFill>
          </a:ln>
        </p:spPr>
        <p:txBody>
          <a:bodyPr wrap="square" rtlCol="0" anchor="ctr" anchorCtr="0">
            <a:noAutofit/>
          </a:bodyPr>
          <a:lstStyle/>
          <a:p>
            <a:pPr algn="ctr"/>
            <a:r>
              <a:rPr lang="en-US" sz="1342" b="1" dirty="0">
                <a:latin typeface="Corbel" panose="020B0503020204020204" pitchFamily="34" charset="0"/>
              </a:rPr>
              <a:t>Next Rd </a:t>
            </a:r>
            <a:r>
              <a:rPr lang="en-US" sz="1342" b="1" dirty="0" err="1">
                <a:latin typeface="Corbel" panose="020B0503020204020204" pitchFamily="34" charset="0"/>
              </a:rPr>
              <a:t>Addr</a:t>
            </a:r>
            <a:r>
              <a:rPr lang="en-US" sz="1342" b="1" dirty="0">
                <a:latin typeface="Corbel" panose="020B0503020204020204" pitchFamily="34" charset="0"/>
              </a:rPr>
              <a:t> Compute</a:t>
            </a:r>
          </a:p>
        </p:txBody>
      </p:sp>
      <p:sp>
        <p:nvSpPr>
          <p:cNvPr id="816" name="TextBox 815">
            <a:extLst>
              <a:ext uri="{FF2B5EF4-FFF2-40B4-BE49-F238E27FC236}">
                <a16:creationId xmlns:a16="http://schemas.microsoft.com/office/drawing/2014/main" id="{2193DECC-E67C-F44A-93E1-17BC68257E72}"/>
              </a:ext>
            </a:extLst>
          </p:cNvPr>
          <p:cNvSpPr txBox="1">
            <a:spLocks noChangeAspect="1"/>
          </p:cNvSpPr>
          <p:nvPr/>
        </p:nvSpPr>
        <p:spPr>
          <a:xfrm>
            <a:off x="7238516" y="2348001"/>
            <a:ext cx="289951" cy="289951"/>
          </a:xfrm>
          <a:prstGeom prst="ellipse">
            <a:avLst/>
          </a:prstGeom>
          <a:solidFill>
            <a:schemeClr val="tx1"/>
          </a:solidFill>
          <a:ln>
            <a:noFill/>
          </a:ln>
        </p:spPr>
        <p:txBody>
          <a:bodyPr wrap="none" lIns="0" tIns="0" rIns="0" bIns="12080" rtlCol="0" anchor="ctr" anchorCtr="0">
            <a:noAutofit/>
          </a:bodyPr>
          <a:lstStyle/>
          <a:p>
            <a:pPr algn="ctr"/>
            <a:r>
              <a:rPr lang="en-US" sz="1878" b="1" dirty="0">
                <a:solidFill>
                  <a:schemeClr val="bg1"/>
                </a:solidFill>
                <a:latin typeface="Calibri" panose="020F0502020204030204" pitchFamily="34" charset="0"/>
                <a:ea typeface="Linux Libertine O Semibold" panose="02000503000000000000" pitchFamily="2" charset="0"/>
                <a:cs typeface="Calibri" panose="020F0502020204030204" pitchFamily="34" charset="0"/>
              </a:rPr>
              <a:t>3</a:t>
            </a:r>
          </a:p>
        </p:txBody>
      </p:sp>
      <p:sp>
        <p:nvSpPr>
          <p:cNvPr id="817" name="TextBox 816">
            <a:extLst>
              <a:ext uri="{FF2B5EF4-FFF2-40B4-BE49-F238E27FC236}">
                <a16:creationId xmlns:a16="http://schemas.microsoft.com/office/drawing/2014/main" id="{BF03D2D7-735A-724D-A3D8-C9B5149EC064}"/>
              </a:ext>
            </a:extLst>
          </p:cNvPr>
          <p:cNvSpPr txBox="1"/>
          <p:nvPr/>
        </p:nvSpPr>
        <p:spPr>
          <a:xfrm>
            <a:off x="4076231" y="3681774"/>
            <a:ext cx="1331456" cy="500419"/>
          </a:xfrm>
          <a:prstGeom prst="roundRect">
            <a:avLst>
              <a:gd name="adj" fmla="val 0"/>
            </a:avLst>
          </a:prstGeom>
          <a:noFill/>
          <a:ln>
            <a:noFill/>
          </a:ln>
        </p:spPr>
        <p:txBody>
          <a:bodyPr wrap="square" rtlCol="0" anchor="ctr" anchorCtr="0">
            <a:noAutofit/>
          </a:bodyPr>
          <a:lstStyle/>
          <a:p>
            <a:pPr defTabSz="331836">
              <a:defRPr/>
            </a:pPr>
            <a:r>
              <a:rPr lang="en-US" sz="1700" b="1" kern="0" dirty="0">
                <a:solidFill>
                  <a:srgbClr val="5D2784"/>
                </a:solidFill>
                <a:latin typeface="Corbel" panose="020B0503020204020204" pitchFamily="34" charset="0"/>
              </a:rPr>
              <a:t>GenASM-TB</a:t>
            </a:r>
            <a:endParaRPr lang="en-US" sz="1700" b="1" kern="0" baseline="-25000" dirty="0">
              <a:solidFill>
                <a:srgbClr val="5D2784"/>
              </a:solidFill>
              <a:latin typeface="Corbel" panose="020B0503020204020204" pitchFamily="34" charset="0"/>
            </a:endParaRPr>
          </a:p>
        </p:txBody>
      </p:sp>
      <p:cxnSp>
        <p:nvCxnSpPr>
          <p:cNvPr id="818" name="Straight Connector 817">
            <a:extLst>
              <a:ext uri="{FF2B5EF4-FFF2-40B4-BE49-F238E27FC236}">
                <a16:creationId xmlns:a16="http://schemas.microsoft.com/office/drawing/2014/main" id="{421EA3EA-C32E-6E4A-9A23-78291D91012A}"/>
              </a:ext>
            </a:extLst>
          </p:cNvPr>
          <p:cNvCxnSpPr>
            <a:cxnSpLocks/>
          </p:cNvCxnSpPr>
          <p:nvPr/>
        </p:nvCxnSpPr>
        <p:spPr>
          <a:xfrm flipV="1">
            <a:off x="6228630" y="2407482"/>
            <a:ext cx="0" cy="478800"/>
          </a:xfrm>
          <a:prstGeom prst="line">
            <a:avLst/>
          </a:prstGeom>
          <a:noFill/>
          <a:ln w="25400" cap="flat" cmpd="sng" algn="ctr">
            <a:solidFill>
              <a:schemeClr val="tx1"/>
            </a:solidFill>
            <a:prstDash val="solid"/>
            <a:miter lim="800000"/>
          </a:ln>
          <a:effectLst/>
        </p:spPr>
      </p:cxnSp>
      <p:sp>
        <p:nvSpPr>
          <p:cNvPr id="2" name="Title 1">
            <a:extLst>
              <a:ext uri="{FF2B5EF4-FFF2-40B4-BE49-F238E27FC236}">
                <a16:creationId xmlns:a16="http://schemas.microsoft.com/office/drawing/2014/main" id="{2A21F9FE-D2D1-2F45-BAE5-42DAD2A940A9}"/>
              </a:ext>
            </a:extLst>
          </p:cNvPr>
          <p:cNvSpPr>
            <a:spLocks noGrp="1"/>
          </p:cNvSpPr>
          <p:nvPr>
            <p:ph type="title"/>
          </p:nvPr>
        </p:nvSpPr>
        <p:spPr>
          <a:xfrm>
            <a:off x="366963" y="257434"/>
            <a:ext cx="8410073" cy="753467"/>
          </a:xfrm>
        </p:spPr>
        <p:txBody>
          <a:bodyPr>
            <a:normAutofit fontScale="90000"/>
          </a:bodyPr>
          <a:lstStyle/>
          <a:p>
            <a:r>
              <a:rPr lang="en-US" dirty="0"/>
              <a:t>GenASM-TB: Hardware Design</a:t>
            </a:r>
          </a:p>
        </p:txBody>
      </p:sp>
      <p:sp>
        <p:nvSpPr>
          <p:cNvPr id="3" name="Content Placeholder 2">
            <a:extLst>
              <a:ext uri="{FF2B5EF4-FFF2-40B4-BE49-F238E27FC236}">
                <a16:creationId xmlns:a16="http://schemas.microsoft.com/office/drawing/2014/main" id="{D9C16949-81DF-AE42-AD76-9FC4CA057DC8}"/>
              </a:ext>
            </a:extLst>
          </p:cNvPr>
          <p:cNvSpPr>
            <a:spLocks noGrp="1"/>
          </p:cNvSpPr>
          <p:nvPr>
            <p:ph idx="1"/>
          </p:nvPr>
        </p:nvSpPr>
        <p:spPr>
          <a:xfrm>
            <a:off x="366961" y="4451273"/>
            <a:ext cx="8410073" cy="2013829"/>
          </a:xfrm>
        </p:spPr>
        <p:txBody>
          <a:bodyPr>
            <a:noAutofit/>
          </a:bodyPr>
          <a:lstStyle/>
          <a:p>
            <a:pPr>
              <a:lnSpc>
                <a:spcPct val="100000"/>
              </a:lnSpc>
              <a:spcBef>
                <a:spcPts val="0"/>
              </a:spcBef>
              <a:spcAft>
                <a:spcPts val="300"/>
              </a:spcAft>
            </a:pPr>
            <a:r>
              <a:rPr lang="en-US" dirty="0">
                <a:solidFill>
                  <a:schemeClr val="tx1"/>
                </a:solidFill>
              </a:rPr>
              <a:t>Very simple logic: </a:t>
            </a:r>
          </a:p>
          <a:p>
            <a:pPr marL="454025" lvl="1" indent="0">
              <a:lnSpc>
                <a:spcPct val="100000"/>
              </a:lnSpc>
              <a:spcBef>
                <a:spcPts val="0"/>
              </a:spcBef>
              <a:spcAft>
                <a:spcPts val="0"/>
              </a:spcAft>
              <a:buNone/>
            </a:pPr>
            <a:r>
              <a:rPr lang="en-US" sz="2000" b="1" dirty="0">
                <a:solidFill>
                  <a:srgbClr val="FE6200"/>
                </a:solidFill>
                <a:latin typeface="Calibri" panose="020F0502020204030204" pitchFamily="34" charset="0"/>
              </a:rPr>
              <a:t>❶</a:t>
            </a:r>
            <a:r>
              <a:rPr lang="en-US" sz="2000" dirty="0">
                <a:solidFill>
                  <a:srgbClr val="FE6200"/>
                </a:solidFill>
              </a:rPr>
              <a:t>Reads the bitvectors </a:t>
            </a:r>
            <a:r>
              <a:rPr lang="en-US" sz="2000" dirty="0">
                <a:solidFill>
                  <a:schemeClr val="tx1"/>
                </a:solidFill>
              </a:rPr>
              <a:t>from one of the TB-SRAMs using the computed address </a:t>
            </a:r>
          </a:p>
          <a:p>
            <a:pPr marL="454025" lvl="1" indent="0">
              <a:lnSpc>
                <a:spcPct val="100000"/>
              </a:lnSpc>
              <a:spcBef>
                <a:spcPts val="0"/>
              </a:spcBef>
              <a:spcAft>
                <a:spcPts val="0"/>
              </a:spcAft>
              <a:buNone/>
            </a:pPr>
            <a:r>
              <a:rPr lang="en-US" sz="2000" b="1" dirty="0">
                <a:solidFill>
                  <a:srgbClr val="00B050"/>
                </a:solidFill>
                <a:latin typeface="Calibri" panose="020F0502020204030204" pitchFamily="34" charset="0"/>
              </a:rPr>
              <a:t>❷</a:t>
            </a:r>
            <a:r>
              <a:rPr lang="en-US" sz="2000" dirty="0">
                <a:solidFill>
                  <a:srgbClr val="00B050"/>
                </a:solidFill>
              </a:rPr>
              <a:t>Performs the required bitwise comparisons </a:t>
            </a:r>
            <a:r>
              <a:rPr lang="en-US" sz="2000" dirty="0">
                <a:solidFill>
                  <a:schemeClr val="tx1"/>
                </a:solidFill>
              </a:rPr>
              <a:t>to find the traceback output for the current position</a:t>
            </a:r>
          </a:p>
          <a:p>
            <a:pPr marL="454025" lvl="1" indent="0">
              <a:lnSpc>
                <a:spcPct val="100000"/>
              </a:lnSpc>
              <a:spcBef>
                <a:spcPts val="0"/>
              </a:spcBef>
              <a:spcAft>
                <a:spcPts val="0"/>
              </a:spcAft>
              <a:buNone/>
            </a:pPr>
            <a:r>
              <a:rPr lang="en-US" sz="2000" b="1" dirty="0">
                <a:solidFill>
                  <a:srgbClr val="0070C0"/>
                </a:solidFill>
              </a:rPr>
              <a:t>❸</a:t>
            </a:r>
            <a:r>
              <a:rPr lang="en-US" sz="2000" dirty="0">
                <a:solidFill>
                  <a:srgbClr val="1F8DD3"/>
                </a:solidFill>
              </a:rPr>
              <a:t>Computes the next TB-SRAM address </a:t>
            </a:r>
            <a:r>
              <a:rPr lang="en-US" sz="2000" dirty="0">
                <a:solidFill>
                  <a:schemeClr val="tx1"/>
                </a:solidFill>
              </a:rPr>
              <a:t>to read the new set of bitvectors</a:t>
            </a:r>
          </a:p>
          <a:p>
            <a:pPr marL="454025" lvl="1" indent="0">
              <a:lnSpc>
                <a:spcPct val="100000"/>
              </a:lnSpc>
              <a:spcBef>
                <a:spcPts val="0"/>
              </a:spcBef>
              <a:spcAft>
                <a:spcPts val="0"/>
              </a:spcAft>
              <a:buNone/>
            </a:pPr>
            <a:endParaRPr lang="en-US" sz="2000" dirty="0"/>
          </a:p>
        </p:txBody>
      </p:sp>
      <p:sp>
        <p:nvSpPr>
          <p:cNvPr id="9" name="Slide Number Placeholder 8">
            <a:extLst>
              <a:ext uri="{FF2B5EF4-FFF2-40B4-BE49-F238E27FC236}">
                <a16:creationId xmlns:a16="http://schemas.microsoft.com/office/drawing/2014/main" id="{4ADC880C-7F82-9E41-871E-89B70A6CD4ED}"/>
              </a:ext>
            </a:extLst>
          </p:cNvPr>
          <p:cNvSpPr>
            <a:spLocks noGrp="1"/>
          </p:cNvSpPr>
          <p:nvPr>
            <p:ph type="sldNum" sz="quarter" idx="10"/>
          </p:nvPr>
        </p:nvSpPr>
        <p:spPr/>
        <p:txBody>
          <a:bodyPr/>
          <a:lstStyle/>
          <a:p>
            <a:fld id="{BE67019E-6B59-9444-A8F8-0CFAB6B6981D}" type="slidenum">
              <a:rPr lang="en-US" smtClean="0"/>
              <a:pPr/>
              <a:t>68</a:t>
            </a:fld>
            <a:endParaRPr lang="en-US" dirty="0"/>
          </a:p>
        </p:txBody>
      </p:sp>
      <p:cxnSp>
        <p:nvCxnSpPr>
          <p:cNvPr id="563" name="Elbow Connector 562">
            <a:extLst>
              <a:ext uri="{FF2B5EF4-FFF2-40B4-BE49-F238E27FC236}">
                <a16:creationId xmlns:a16="http://schemas.microsoft.com/office/drawing/2014/main" id="{0B82A8C2-74C0-F943-B650-18CBE6154000}"/>
              </a:ext>
            </a:extLst>
          </p:cNvPr>
          <p:cNvCxnSpPr>
            <a:cxnSpLocks/>
          </p:cNvCxnSpPr>
          <p:nvPr/>
        </p:nvCxnSpPr>
        <p:spPr>
          <a:xfrm rot="5400000">
            <a:off x="2103185" y="3638664"/>
            <a:ext cx="413180" cy="345523"/>
          </a:xfrm>
          <a:prstGeom prst="bentConnector3">
            <a:avLst>
              <a:gd name="adj1" fmla="val 10064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64" name="TextBox 563">
            <a:extLst>
              <a:ext uri="{FF2B5EF4-FFF2-40B4-BE49-F238E27FC236}">
                <a16:creationId xmlns:a16="http://schemas.microsoft.com/office/drawing/2014/main" id="{E5334EE5-BBF6-EB40-ADF3-E758C18E8684}"/>
              </a:ext>
            </a:extLst>
          </p:cNvPr>
          <p:cNvSpPr txBox="1"/>
          <p:nvPr/>
        </p:nvSpPr>
        <p:spPr>
          <a:xfrm>
            <a:off x="4584658" y="1931079"/>
            <a:ext cx="1068719" cy="988647"/>
          </a:xfrm>
          <a:prstGeom prst="roundRect">
            <a:avLst>
              <a:gd name="adj" fmla="val 6208"/>
            </a:avLst>
          </a:prstGeom>
          <a:solidFill>
            <a:schemeClr val="bg1"/>
          </a:solidFill>
          <a:ln w="28575">
            <a:solidFill>
              <a:srgbClr val="00B050"/>
            </a:solidFill>
          </a:ln>
        </p:spPr>
        <p:txBody>
          <a:bodyPr wrap="square" lIns="0" rIns="0" rtlCol="0" anchor="ctr" anchorCtr="0">
            <a:noAutofit/>
          </a:bodyPr>
          <a:lstStyle/>
          <a:p>
            <a:pPr algn="ctr"/>
            <a:r>
              <a:rPr lang="en-US" sz="1342" b="1" dirty="0">
                <a:latin typeface="Corbel" panose="020B0503020204020204" pitchFamily="34" charset="0"/>
              </a:rPr>
              <a:t>Bitwise Comparisons</a:t>
            </a:r>
          </a:p>
        </p:txBody>
      </p:sp>
      <p:sp>
        <p:nvSpPr>
          <p:cNvPr id="565" name="TextBox 564">
            <a:extLst>
              <a:ext uri="{FF2B5EF4-FFF2-40B4-BE49-F238E27FC236}">
                <a16:creationId xmlns:a16="http://schemas.microsoft.com/office/drawing/2014/main" id="{1E0AAD06-BCC3-6343-A374-CBD99B79E884}"/>
              </a:ext>
            </a:extLst>
          </p:cNvPr>
          <p:cNvSpPr txBox="1"/>
          <p:nvPr/>
        </p:nvSpPr>
        <p:spPr>
          <a:xfrm>
            <a:off x="6483924" y="1782989"/>
            <a:ext cx="1102435" cy="205305"/>
          </a:xfrm>
          <a:prstGeom prst="roundRect">
            <a:avLst>
              <a:gd name="adj" fmla="val 6043"/>
            </a:avLst>
          </a:prstGeom>
          <a:solidFill>
            <a:schemeClr val="bg1"/>
          </a:solidFill>
          <a:ln w="25400">
            <a:solidFill>
              <a:schemeClr val="tx1"/>
            </a:solidFill>
          </a:ln>
        </p:spPr>
        <p:txBody>
          <a:bodyPr wrap="square" rtlCol="0" anchor="ctr" anchorCtr="0">
            <a:noAutofit/>
          </a:bodyPr>
          <a:lstStyle/>
          <a:p>
            <a:pPr algn="ctr"/>
            <a:r>
              <a:rPr lang="en-US" sz="1207" b="1" dirty="0">
                <a:latin typeface="Corbel" panose="020B0503020204020204" pitchFamily="34" charset="0"/>
              </a:rPr>
              <a:t>  CIGAR string</a:t>
            </a:r>
          </a:p>
        </p:txBody>
      </p:sp>
      <p:sp>
        <p:nvSpPr>
          <p:cNvPr id="566" name="TextBox 565">
            <a:extLst>
              <a:ext uri="{FF2B5EF4-FFF2-40B4-BE49-F238E27FC236}">
                <a16:creationId xmlns:a16="http://schemas.microsoft.com/office/drawing/2014/main" id="{3FA9E386-0DD1-6F4F-ADAE-9A15D42B3E58}"/>
              </a:ext>
            </a:extLst>
          </p:cNvPr>
          <p:cNvSpPr txBox="1"/>
          <p:nvPr/>
        </p:nvSpPr>
        <p:spPr>
          <a:xfrm>
            <a:off x="4586372" y="1519004"/>
            <a:ext cx="1044000" cy="239622"/>
          </a:xfrm>
          <a:prstGeom prst="roundRect">
            <a:avLst>
              <a:gd name="adj" fmla="val 16667"/>
            </a:avLst>
          </a:prstGeom>
          <a:solidFill>
            <a:schemeClr val="bg1"/>
          </a:solidFill>
          <a:ln w="25400">
            <a:solidFill>
              <a:schemeClr val="tx1"/>
            </a:solidFill>
          </a:ln>
        </p:spPr>
        <p:txBody>
          <a:bodyPr wrap="square" rtlCol="0" anchor="ctr" anchorCtr="0">
            <a:noAutofit/>
          </a:bodyPr>
          <a:lstStyle/>
          <a:p>
            <a:pPr algn="ctr"/>
            <a:r>
              <a:rPr lang="en-US" sz="1207" b="1" dirty="0">
                <a:latin typeface="Corbel" panose="020B0503020204020204" pitchFamily="34" charset="0"/>
              </a:rPr>
              <a:t>  Last CIGAR</a:t>
            </a:r>
          </a:p>
        </p:txBody>
      </p:sp>
      <p:cxnSp>
        <p:nvCxnSpPr>
          <p:cNvPr id="567" name="Straight Connector 566">
            <a:extLst>
              <a:ext uri="{FF2B5EF4-FFF2-40B4-BE49-F238E27FC236}">
                <a16:creationId xmlns:a16="http://schemas.microsoft.com/office/drawing/2014/main" id="{A08A14DE-2049-7E4F-8C82-CEC0BEBD9F46}"/>
              </a:ext>
            </a:extLst>
          </p:cNvPr>
          <p:cNvCxnSpPr>
            <a:cxnSpLocks/>
          </p:cNvCxnSpPr>
          <p:nvPr/>
        </p:nvCxnSpPr>
        <p:spPr>
          <a:xfrm flipH="1">
            <a:off x="2372573" y="2426836"/>
            <a:ext cx="648961" cy="0"/>
          </a:xfrm>
          <a:prstGeom prst="line">
            <a:avLst/>
          </a:prstGeom>
          <a:noFill/>
          <a:ln w="38100" cap="flat" cmpd="sng" algn="ctr">
            <a:solidFill>
              <a:srgbClr val="FE6200"/>
            </a:solidFill>
            <a:prstDash val="solid"/>
            <a:miter lim="800000"/>
          </a:ln>
          <a:effectLst/>
        </p:spPr>
      </p:cxnSp>
      <p:cxnSp>
        <p:nvCxnSpPr>
          <p:cNvPr id="568" name="Straight Connector 567">
            <a:extLst>
              <a:ext uri="{FF2B5EF4-FFF2-40B4-BE49-F238E27FC236}">
                <a16:creationId xmlns:a16="http://schemas.microsoft.com/office/drawing/2014/main" id="{CCFB98FF-DF4C-104A-A206-2AE0834543DD}"/>
              </a:ext>
            </a:extLst>
          </p:cNvPr>
          <p:cNvCxnSpPr>
            <a:cxnSpLocks/>
          </p:cNvCxnSpPr>
          <p:nvPr/>
        </p:nvCxnSpPr>
        <p:spPr>
          <a:xfrm flipV="1">
            <a:off x="3025494" y="2009160"/>
            <a:ext cx="0" cy="813058"/>
          </a:xfrm>
          <a:prstGeom prst="line">
            <a:avLst/>
          </a:prstGeom>
          <a:noFill/>
          <a:ln w="38100" cap="flat" cmpd="sng" algn="ctr">
            <a:solidFill>
              <a:srgbClr val="00B050"/>
            </a:solidFill>
            <a:prstDash val="solid"/>
            <a:miter lim="800000"/>
          </a:ln>
          <a:effectLst/>
        </p:spPr>
      </p:cxnSp>
      <p:cxnSp>
        <p:nvCxnSpPr>
          <p:cNvPr id="569" name="Straight Arrow Connector 568">
            <a:extLst>
              <a:ext uri="{FF2B5EF4-FFF2-40B4-BE49-F238E27FC236}">
                <a16:creationId xmlns:a16="http://schemas.microsoft.com/office/drawing/2014/main" id="{CDC9AF70-BDA4-D74B-AB7B-5F9CB52CC166}"/>
              </a:ext>
            </a:extLst>
          </p:cNvPr>
          <p:cNvCxnSpPr>
            <a:cxnSpLocks/>
          </p:cNvCxnSpPr>
          <p:nvPr/>
        </p:nvCxnSpPr>
        <p:spPr>
          <a:xfrm>
            <a:off x="3021533" y="2012147"/>
            <a:ext cx="1548920" cy="0"/>
          </a:xfrm>
          <a:prstGeom prst="straightConnector1">
            <a:avLst/>
          </a:prstGeom>
          <a:noFill/>
          <a:ln w="28575" cap="flat" cmpd="sng" algn="ctr">
            <a:solidFill>
              <a:srgbClr val="00B050"/>
            </a:solidFill>
            <a:prstDash val="solid"/>
            <a:miter lim="800000"/>
            <a:tailEnd type="triangle"/>
          </a:ln>
          <a:effectLst/>
        </p:spPr>
      </p:cxnSp>
      <p:cxnSp>
        <p:nvCxnSpPr>
          <p:cNvPr id="570" name="Straight Arrow Connector 569">
            <a:extLst>
              <a:ext uri="{FF2B5EF4-FFF2-40B4-BE49-F238E27FC236}">
                <a16:creationId xmlns:a16="http://schemas.microsoft.com/office/drawing/2014/main" id="{FB7058E2-454F-2548-867A-2559B42DB0E0}"/>
              </a:ext>
            </a:extLst>
          </p:cNvPr>
          <p:cNvCxnSpPr>
            <a:cxnSpLocks/>
          </p:cNvCxnSpPr>
          <p:nvPr/>
        </p:nvCxnSpPr>
        <p:spPr>
          <a:xfrm>
            <a:off x="3021534" y="2819553"/>
            <a:ext cx="1546983" cy="0"/>
          </a:xfrm>
          <a:prstGeom prst="straightConnector1">
            <a:avLst/>
          </a:prstGeom>
          <a:noFill/>
          <a:ln w="28575" cap="flat" cmpd="sng" algn="ctr">
            <a:solidFill>
              <a:srgbClr val="00B050"/>
            </a:solidFill>
            <a:prstDash val="solid"/>
            <a:miter lim="800000"/>
            <a:tailEnd type="triangle"/>
          </a:ln>
          <a:effectLst/>
        </p:spPr>
      </p:cxnSp>
      <p:cxnSp>
        <p:nvCxnSpPr>
          <p:cNvPr id="571" name="Straight Arrow Connector 570">
            <a:extLst>
              <a:ext uri="{FF2B5EF4-FFF2-40B4-BE49-F238E27FC236}">
                <a16:creationId xmlns:a16="http://schemas.microsoft.com/office/drawing/2014/main" id="{861664B2-DB72-5347-A843-42F2E33593D4}"/>
              </a:ext>
            </a:extLst>
          </p:cNvPr>
          <p:cNvCxnSpPr>
            <a:cxnSpLocks/>
          </p:cNvCxnSpPr>
          <p:nvPr/>
        </p:nvCxnSpPr>
        <p:spPr>
          <a:xfrm>
            <a:off x="3021534" y="2556099"/>
            <a:ext cx="1546983" cy="0"/>
          </a:xfrm>
          <a:prstGeom prst="straightConnector1">
            <a:avLst/>
          </a:prstGeom>
          <a:noFill/>
          <a:ln w="28575" cap="flat" cmpd="sng" algn="ctr">
            <a:solidFill>
              <a:srgbClr val="00B050"/>
            </a:solidFill>
            <a:prstDash val="solid"/>
            <a:miter lim="800000"/>
            <a:tailEnd type="triangle"/>
          </a:ln>
          <a:effectLst/>
        </p:spPr>
      </p:cxnSp>
      <p:sp>
        <p:nvSpPr>
          <p:cNvPr id="572" name="Rounded Rectangle 571">
            <a:extLst>
              <a:ext uri="{FF2B5EF4-FFF2-40B4-BE49-F238E27FC236}">
                <a16:creationId xmlns:a16="http://schemas.microsoft.com/office/drawing/2014/main" id="{8708CD68-56EE-B046-BD4D-B162066469E3}"/>
              </a:ext>
            </a:extLst>
          </p:cNvPr>
          <p:cNvSpPr/>
          <p:nvPr/>
        </p:nvSpPr>
        <p:spPr>
          <a:xfrm>
            <a:off x="3853868" y="2716037"/>
            <a:ext cx="255659" cy="163645"/>
          </a:xfrm>
          <a:prstGeom prst="roundRect">
            <a:avLst>
              <a:gd name="adj" fmla="val 13618"/>
            </a:avLst>
          </a:prstGeom>
          <a:solidFill>
            <a:schemeClr val="accent3">
              <a:lumMod val="20000"/>
              <a:lumOff val="80000"/>
            </a:schemeClr>
          </a:solidFill>
          <a:ln w="19050" cap="flat" cmpd="sng" algn="ctr">
            <a:solidFill>
              <a:srgbClr val="00B050"/>
            </a:solidFill>
            <a:prstDash val="solid"/>
            <a:miter lim="800000"/>
          </a:ln>
          <a:effectLst/>
        </p:spPr>
        <p:txBody>
          <a:bodyPr lIns="24163" tIns="24163" rIns="24163" bIns="24163" rtlCol="0" anchor="ctr"/>
          <a:lstStyle/>
          <a:p>
            <a:pPr algn="ctr" defTabSz="613688">
              <a:defRPr/>
            </a:pPr>
            <a:r>
              <a:rPr lang="en-US" sz="1342" b="1" kern="0" dirty="0">
                <a:solidFill>
                  <a:srgbClr val="00B050"/>
                </a:solidFill>
                <a:latin typeface="Corbel" panose="020B0503020204020204" pitchFamily="34" charset="0"/>
              </a:rPr>
              <a:t>&lt;&lt;</a:t>
            </a:r>
          </a:p>
        </p:txBody>
      </p:sp>
      <p:sp>
        <p:nvSpPr>
          <p:cNvPr id="573" name="TextBox 572">
            <a:extLst>
              <a:ext uri="{FF2B5EF4-FFF2-40B4-BE49-F238E27FC236}">
                <a16:creationId xmlns:a16="http://schemas.microsoft.com/office/drawing/2014/main" id="{B974ACE9-EB80-F84A-9CEB-AE0D33D7FDD9}"/>
              </a:ext>
            </a:extLst>
          </p:cNvPr>
          <p:cNvSpPr txBox="1"/>
          <p:nvPr/>
        </p:nvSpPr>
        <p:spPr>
          <a:xfrm>
            <a:off x="3780712" y="1774928"/>
            <a:ext cx="771442" cy="298864"/>
          </a:xfrm>
          <a:prstGeom prst="rect">
            <a:avLst/>
          </a:prstGeom>
          <a:noFill/>
          <a:ln w="38100">
            <a:noFill/>
          </a:ln>
        </p:spPr>
        <p:txBody>
          <a:bodyPr wrap="square" rtlCol="0">
            <a:spAutoFit/>
          </a:bodyPr>
          <a:lstStyle/>
          <a:p>
            <a:pPr algn="r"/>
            <a:r>
              <a:rPr lang="en-US" sz="1342" b="1" i="1" dirty="0">
                <a:solidFill>
                  <a:srgbClr val="00B050"/>
                </a:solidFill>
                <a:latin typeface="Corbel" panose="020B0503020204020204" pitchFamily="34" charset="0"/>
              </a:rPr>
              <a:t>match</a:t>
            </a:r>
          </a:p>
        </p:txBody>
      </p:sp>
      <p:cxnSp>
        <p:nvCxnSpPr>
          <p:cNvPr id="574" name="Straight Arrow Connector 573">
            <a:extLst>
              <a:ext uri="{FF2B5EF4-FFF2-40B4-BE49-F238E27FC236}">
                <a16:creationId xmlns:a16="http://schemas.microsoft.com/office/drawing/2014/main" id="{DE8D8392-5D67-C44C-BC64-5810CC694411}"/>
              </a:ext>
            </a:extLst>
          </p:cNvPr>
          <p:cNvCxnSpPr>
            <a:cxnSpLocks/>
          </p:cNvCxnSpPr>
          <p:nvPr/>
        </p:nvCxnSpPr>
        <p:spPr>
          <a:xfrm>
            <a:off x="5044691" y="1763360"/>
            <a:ext cx="0" cy="158187"/>
          </a:xfrm>
          <a:prstGeom prst="straightConnector1">
            <a:avLst/>
          </a:prstGeom>
          <a:noFill/>
          <a:ln w="12700" cap="flat" cmpd="sng" algn="ctr">
            <a:solidFill>
              <a:sysClr val="windowText" lastClr="000000"/>
            </a:solidFill>
            <a:prstDash val="solid"/>
            <a:miter lim="800000"/>
            <a:tailEnd type="triangle"/>
          </a:ln>
          <a:effectLst/>
        </p:spPr>
      </p:cxnSp>
      <p:cxnSp>
        <p:nvCxnSpPr>
          <p:cNvPr id="575" name="Straight Arrow Connector 574">
            <a:extLst>
              <a:ext uri="{FF2B5EF4-FFF2-40B4-BE49-F238E27FC236}">
                <a16:creationId xmlns:a16="http://schemas.microsoft.com/office/drawing/2014/main" id="{AEB65493-7199-4D49-8E45-62C6BC260A6A}"/>
              </a:ext>
            </a:extLst>
          </p:cNvPr>
          <p:cNvCxnSpPr>
            <a:cxnSpLocks/>
          </p:cNvCxnSpPr>
          <p:nvPr/>
        </p:nvCxnSpPr>
        <p:spPr>
          <a:xfrm flipH="1" flipV="1">
            <a:off x="5137938" y="1763359"/>
            <a:ext cx="155" cy="160188"/>
          </a:xfrm>
          <a:prstGeom prst="straightConnector1">
            <a:avLst/>
          </a:prstGeom>
          <a:noFill/>
          <a:ln w="12700" cap="flat" cmpd="sng" algn="ctr">
            <a:solidFill>
              <a:sysClr val="windowText" lastClr="000000"/>
            </a:solidFill>
            <a:prstDash val="solid"/>
            <a:miter lim="800000"/>
            <a:tailEnd type="triangle"/>
          </a:ln>
          <a:effectLst/>
        </p:spPr>
      </p:cxnSp>
      <p:sp>
        <p:nvSpPr>
          <p:cNvPr id="576" name="TextBox 575">
            <a:extLst>
              <a:ext uri="{FF2B5EF4-FFF2-40B4-BE49-F238E27FC236}">
                <a16:creationId xmlns:a16="http://schemas.microsoft.com/office/drawing/2014/main" id="{E3AFEA1C-F036-5E40-8D21-E26E2F4C63B4}"/>
              </a:ext>
            </a:extLst>
          </p:cNvPr>
          <p:cNvSpPr txBox="1"/>
          <p:nvPr/>
        </p:nvSpPr>
        <p:spPr>
          <a:xfrm>
            <a:off x="5581915" y="2162081"/>
            <a:ext cx="683064" cy="505395"/>
          </a:xfrm>
          <a:prstGeom prst="rect">
            <a:avLst/>
          </a:prstGeom>
          <a:noFill/>
        </p:spPr>
        <p:txBody>
          <a:bodyPr wrap="square" rtlCol="0">
            <a:spAutoFit/>
          </a:bodyPr>
          <a:lstStyle/>
          <a:p>
            <a:pPr algn="r"/>
            <a:r>
              <a:rPr lang="en-US" sz="1342" b="1" i="1" dirty="0">
                <a:solidFill>
                  <a:srgbClr val="00B050"/>
                </a:solidFill>
                <a:latin typeface="Corbel" panose="020B0503020204020204" pitchFamily="34" charset="0"/>
              </a:rPr>
              <a:t>CIGAR</a:t>
            </a:r>
          </a:p>
          <a:p>
            <a:pPr algn="ctr"/>
            <a:r>
              <a:rPr lang="en-US" sz="1342" b="1" i="1" dirty="0">
                <a:solidFill>
                  <a:srgbClr val="00B050"/>
                </a:solidFill>
                <a:latin typeface="Corbel" panose="020B0503020204020204" pitchFamily="34" charset="0"/>
              </a:rPr>
              <a:t>out</a:t>
            </a:r>
          </a:p>
        </p:txBody>
      </p:sp>
      <p:cxnSp>
        <p:nvCxnSpPr>
          <p:cNvPr id="577" name="Straight Arrow Connector 576">
            <a:extLst>
              <a:ext uri="{FF2B5EF4-FFF2-40B4-BE49-F238E27FC236}">
                <a16:creationId xmlns:a16="http://schemas.microsoft.com/office/drawing/2014/main" id="{BBF611C3-FA31-864F-8783-06834C2B694F}"/>
              </a:ext>
            </a:extLst>
          </p:cNvPr>
          <p:cNvCxnSpPr>
            <a:cxnSpLocks/>
          </p:cNvCxnSpPr>
          <p:nvPr/>
        </p:nvCxnSpPr>
        <p:spPr>
          <a:xfrm>
            <a:off x="6234605" y="2881025"/>
            <a:ext cx="265788" cy="0"/>
          </a:xfrm>
          <a:prstGeom prst="straightConnector1">
            <a:avLst/>
          </a:prstGeom>
          <a:noFill/>
          <a:ln w="25400" cap="flat" cmpd="sng" algn="ctr">
            <a:solidFill>
              <a:sysClr val="windowText" lastClr="000000"/>
            </a:solidFill>
            <a:prstDash val="solid"/>
            <a:miter lim="800000"/>
            <a:tailEnd type="triangle"/>
          </a:ln>
          <a:effectLst/>
        </p:spPr>
      </p:cxnSp>
      <p:sp>
        <p:nvSpPr>
          <p:cNvPr id="578" name="Triangle 577">
            <a:extLst>
              <a:ext uri="{FF2B5EF4-FFF2-40B4-BE49-F238E27FC236}">
                <a16:creationId xmlns:a16="http://schemas.microsoft.com/office/drawing/2014/main" id="{098B194D-D68F-9842-9199-763F21D443F2}"/>
              </a:ext>
            </a:extLst>
          </p:cNvPr>
          <p:cNvSpPr/>
          <p:nvPr/>
        </p:nvSpPr>
        <p:spPr>
          <a:xfrm rot="5400000">
            <a:off x="6475442" y="1820494"/>
            <a:ext cx="131768" cy="114801"/>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7">
              <a:latin typeface="Corbel" panose="020B0503020204020204" pitchFamily="34" charset="0"/>
            </a:endParaRPr>
          </a:p>
        </p:txBody>
      </p:sp>
      <p:grpSp>
        <p:nvGrpSpPr>
          <p:cNvPr id="581" name="Group 580">
            <a:extLst>
              <a:ext uri="{FF2B5EF4-FFF2-40B4-BE49-F238E27FC236}">
                <a16:creationId xmlns:a16="http://schemas.microsoft.com/office/drawing/2014/main" id="{BB03096E-BD7A-DD44-8FB6-4488AFD44C0D}"/>
              </a:ext>
            </a:extLst>
          </p:cNvPr>
          <p:cNvGrpSpPr/>
          <p:nvPr/>
        </p:nvGrpSpPr>
        <p:grpSpPr>
          <a:xfrm>
            <a:off x="1893480" y="1519890"/>
            <a:ext cx="489309" cy="1545553"/>
            <a:chOff x="8731842" y="10098736"/>
            <a:chExt cx="729028" cy="2688281"/>
          </a:xfrm>
        </p:grpSpPr>
        <p:sp>
          <p:nvSpPr>
            <p:cNvPr id="582" name="Trapezoid 581">
              <a:extLst>
                <a:ext uri="{FF2B5EF4-FFF2-40B4-BE49-F238E27FC236}">
                  <a16:creationId xmlns:a16="http://schemas.microsoft.com/office/drawing/2014/main" id="{B3BB41C3-64B7-7548-865A-3A363AAAA509}"/>
                </a:ext>
              </a:extLst>
            </p:cNvPr>
            <p:cNvSpPr/>
            <p:nvPr/>
          </p:nvSpPr>
          <p:spPr>
            <a:xfrm rot="5400000">
              <a:off x="7781130" y="11107277"/>
              <a:ext cx="2688281" cy="671199"/>
            </a:xfrm>
            <a:prstGeom prst="trapezoid">
              <a:avLst>
                <a:gd name="adj" fmla="val 59146"/>
              </a:avLst>
            </a:prstGeom>
            <a:solidFill>
              <a:schemeClr val="bg1"/>
            </a:solidFill>
            <a:ln w="28575">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2">
                <a:solidFill>
                  <a:schemeClr val="tx1"/>
                </a:solidFill>
                <a:latin typeface="Corbel" panose="020B0503020204020204" pitchFamily="34" charset="0"/>
              </a:endParaRPr>
            </a:p>
          </p:txBody>
        </p:sp>
        <p:sp>
          <p:nvSpPr>
            <p:cNvPr id="583" name="TextBox 582">
              <a:extLst>
                <a:ext uri="{FF2B5EF4-FFF2-40B4-BE49-F238E27FC236}">
                  <a16:creationId xmlns:a16="http://schemas.microsoft.com/office/drawing/2014/main" id="{8FA70E3B-445B-A94F-8C98-99EFA4DB4B19}"/>
                </a:ext>
              </a:extLst>
            </p:cNvPr>
            <p:cNvSpPr txBox="1"/>
            <p:nvPr/>
          </p:nvSpPr>
          <p:spPr>
            <a:xfrm>
              <a:off x="8731842" y="10299492"/>
              <a:ext cx="596558" cy="2313655"/>
            </a:xfrm>
            <a:prstGeom prst="rect">
              <a:avLst/>
            </a:prstGeom>
            <a:noFill/>
            <a:ln w="28575">
              <a:noFill/>
            </a:ln>
          </p:spPr>
          <p:txBody>
            <a:bodyPr wrap="square" rtlCol="0">
              <a:spAutoFit/>
            </a:bodyPr>
            <a:lstStyle/>
            <a:p>
              <a:pPr>
                <a:spcAft>
                  <a:spcPts val="806"/>
                </a:spcAft>
              </a:pPr>
              <a:r>
                <a:rPr lang="en-US" sz="1300" b="1" dirty="0">
                  <a:latin typeface="Calibri" panose="020F0502020204030204" pitchFamily="34" charset="0"/>
                  <a:cs typeface="Calibri" panose="020F0502020204030204" pitchFamily="34" charset="0"/>
                </a:rPr>
                <a:t>1</a:t>
              </a:r>
            </a:p>
            <a:p>
              <a:r>
                <a:rPr lang="en-US" sz="1300" b="1" dirty="0">
                  <a:latin typeface="Calibri" panose="020F0502020204030204" pitchFamily="34" charset="0"/>
                  <a:cs typeface="Calibri" panose="020F0502020204030204" pitchFamily="34" charset="0"/>
                </a:rPr>
                <a:t>2</a:t>
              </a:r>
            </a:p>
            <a:p>
              <a:r>
                <a:rPr lang="en-US" sz="1300" b="1" dirty="0">
                  <a:latin typeface="Calibri" panose="020F0502020204030204" pitchFamily="34" charset="0"/>
                  <a:cs typeface="Calibri" panose="020F0502020204030204" pitchFamily="34" charset="0"/>
                </a:rPr>
                <a:t>.</a:t>
              </a:r>
            </a:p>
            <a:p>
              <a:r>
                <a:rPr lang="en-US" sz="1300" b="1" dirty="0">
                  <a:latin typeface="Calibri" panose="020F0502020204030204" pitchFamily="34" charset="0"/>
                  <a:cs typeface="Calibri" panose="020F0502020204030204" pitchFamily="34" charset="0"/>
                </a:rPr>
                <a:t>.</a:t>
              </a:r>
            </a:p>
            <a:p>
              <a:pPr>
                <a:spcBef>
                  <a:spcPts val="806"/>
                </a:spcBef>
              </a:pPr>
              <a:r>
                <a:rPr lang="en-US" sz="1300" b="1" dirty="0">
                  <a:latin typeface="Calibri" panose="020F0502020204030204" pitchFamily="34" charset="0"/>
                  <a:cs typeface="Calibri" panose="020F0502020204030204" pitchFamily="34" charset="0"/>
                </a:rPr>
                <a:t>64</a:t>
              </a:r>
            </a:p>
          </p:txBody>
        </p:sp>
      </p:grpSp>
      <p:cxnSp>
        <p:nvCxnSpPr>
          <p:cNvPr id="584" name="Elbow Connector 583">
            <a:extLst>
              <a:ext uri="{FF2B5EF4-FFF2-40B4-BE49-F238E27FC236}">
                <a16:creationId xmlns:a16="http://schemas.microsoft.com/office/drawing/2014/main" id="{C6654352-9FEF-DA4B-9F42-DC8631E7CB75}"/>
              </a:ext>
            </a:extLst>
          </p:cNvPr>
          <p:cNvCxnSpPr>
            <a:cxnSpLocks/>
          </p:cNvCxnSpPr>
          <p:nvPr/>
        </p:nvCxnSpPr>
        <p:spPr>
          <a:xfrm rot="5400000" flipH="1" flipV="1">
            <a:off x="834701" y="2605058"/>
            <a:ext cx="1933000" cy="265788"/>
          </a:xfrm>
          <a:prstGeom prst="bentConnector3">
            <a:avLst>
              <a:gd name="adj1" fmla="val 100005"/>
            </a:avLst>
          </a:prstGeom>
          <a:ln w="28575">
            <a:solidFill>
              <a:srgbClr val="FE6200"/>
            </a:solidFill>
            <a:tailEnd type="triangle"/>
          </a:ln>
        </p:spPr>
        <p:style>
          <a:lnRef idx="1">
            <a:schemeClr val="accent1"/>
          </a:lnRef>
          <a:fillRef idx="0">
            <a:schemeClr val="accent1"/>
          </a:fillRef>
          <a:effectRef idx="0">
            <a:schemeClr val="accent1"/>
          </a:effectRef>
          <a:fontRef idx="minor">
            <a:schemeClr val="tx1"/>
          </a:fontRef>
        </p:style>
      </p:cxnSp>
      <p:cxnSp>
        <p:nvCxnSpPr>
          <p:cNvPr id="585" name="Elbow Connector 584">
            <a:extLst>
              <a:ext uri="{FF2B5EF4-FFF2-40B4-BE49-F238E27FC236}">
                <a16:creationId xmlns:a16="http://schemas.microsoft.com/office/drawing/2014/main" id="{50F04BE6-B360-464D-BFD0-9D03B27316AC}"/>
              </a:ext>
            </a:extLst>
          </p:cNvPr>
          <p:cNvCxnSpPr>
            <a:cxnSpLocks/>
          </p:cNvCxnSpPr>
          <p:nvPr/>
        </p:nvCxnSpPr>
        <p:spPr>
          <a:xfrm rot="5400000" flipH="1" flipV="1">
            <a:off x="1200272" y="2648502"/>
            <a:ext cx="1292694" cy="144975"/>
          </a:xfrm>
          <a:prstGeom prst="bentConnector3">
            <a:avLst>
              <a:gd name="adj1" fmla="val 99997"/>
            </a:avLst>
          </a:prstGeom>
          <a:ln w="28575">
            <a:solidFill>
              <a:srgbClr val="FE6200"/>
            </a:solidFill>
            <a:tailEnd type="triangle"/>
          </a:ln>
        </p:spPr>
        <p:style>
          <a:lnRef idx="1">
            <a:schemeClr val="accent1"/>
          </a:lnRef>
          <a:fillRef idx="0">
            <a:schemeClr val="accent1"/>
          </a:fillRef>
          <a:effectRef idx="0">
            <a:schemeClr val="accent1"/>
          </a:effectRef>
          <a:fontRef idx="minor">
            <a:schemeClr val="tx1"/>
          </a:fontRef>
        </p:style>
      </p:cxnSp>
      <p:cxnSp>
        <p:nvCxnSpPr>
          <p:cNvPr id="586" name="Elbow Connector 585">
            <a:extLst>
              <a:ext uri="{FF2B5EF4-FFF2-40B4-BE49-F238E27FC236}">
                <a16:creationId xmlns:a16="http://schemas.microsoft.com/office/drawing/2014/main" id="{9C15819A-0468-004C-B0E7-4CC47838EC18}"/>
              </a:ext>
            </a:extLst>
          </p:cNvPr>
          <p:cNvCxnSpPr>
            <a:cxnSpLocks/>
          </p:cNvCxnSpPr>
          <p:nvPr/>
        </p:nvCxnSpPr>
        <p:spPr>
          <a:xfrm>
            <a:off x="1765926" y="3371805"/>
            <a:ext cx="1260000" cy="579900"/>
          </a:xfrm>
          <a:prstGeom prst="bentConnector2">
            <a:avLst/>
          </a:prstGeom>
          <a:ln w="28575">
            <a:solidFill>
              <a:srgbClr val="FE6200"/>
            </a:solidFill>
          </a:ln>
        </p:spPr>
        <p:style>
          <a:lnRef idx="1">
            <a:schemeClr val="accent1"/>
          </a:lnRef>
          <a:fillRef idx="0">
            <a:schemeClr val="accent1"/>
          </a:fillRef>
          <a:effectRef idx="0">
            <a:schemeClr val="accent1"/>
          </a:effectRef>
          <a:fontRef idx="minor">
            <a:schemeClr val="tx1"/>
          </a:fontRef>
        </p:style>
      </p:cxnSp>
      <p:cxnSp>
        <p:nvCxnSpPr>
          <p:cNvPr id="587" name="Elbow Connector 586">
            <a:extLst>
              <a:ext uri="{FF2B5EF4-FFF2-40B4-BE49-F238E27FC236}">
                <a16:creationId xmlns:a16="http://schemas.microsoft.com/office/drawing/2014/main" id="{3DDD82D3-C5B3-9744-836A-D2D10EF7A0D3}"/>
              </a:ext>
            </a:extLst>
          </p:cNvPr>
          <p:cNvCxnSpPr>
            <a:cxnSpLocks/>
          </p:cNvCxnSpPr>
          <p:nvPr/>
        </p:nvCxnSpPr>
        <p:spPr>
          <a:xfrm rot="5400000" flipH="1" flipV="1">
            <a:off x="1678773" y="2938191"/>
            <a:ext cx="432000" cy="108000"/>
          </a:xfrm>
          <a:prstGeom prst="bentConnector3">
            <a:avLst>
              <a:gd name="adj1" fmla="val 99997"/>
            </a:avLst>
          </a:prstGeom>
          <a:ln w="28575">
            <a:solidFill>
              <a:srgbClr val="FE6200"/>
            </a:solidFill>
            <a:tailEnd type="triangle"/>
          </a:ln>
        </p:spPr>
        <p:style>
          <a:lnRef idx="1">
            <a:schemeClr val="accent1"/>
          </a:lnRef>
          <a:fillRef idx="0">
            <a:schemeClr val="accent1"/>
          </a:fillRef>
          <a:effectRef idx="0">
            <a:schemeClr val="accent1"/>
          </a:effectRef>
          <a:fontRef idx="minor">
            <a:schemeClr val="tx1"/>
          </a:fontRef>
        </p:style>
      </p:cxnSp>
      <p:cxnSp>
        <p:nvCxnSpPr>
          <p:cNvPr id="588" name="Elbow Connector 587">
            <a:extLst>
              <a:ext uri="{FF2B5EF4-FFF2-40B4-BE49-F238E27FC236}">
                <a16:creationId xmlns:a16="http://schemas.microsoft.com/office/drawing/2014/main" id="{EDF44B07-41E7-A44E-BB98-D10329211503}"/>
              </a:ext>
            </a:extLst>
          </p:cNvPr>
          <p:cNvCxnSpPr>
            <a:cxnSpLocks/>
          </p:cNvCxnSpPr>
          <p:nvPr/>
        </p:nvCxnSpPr>
        <p:spPr>
          <a:xfrm>
            <a:off x="1836489" y="3200756"/>
            <a:ext cx="4276763" cy="773200"/>
          </a:xfrm>
          <a:prstGeom prst="bentConnector2">
            <a:avLst/>
          </a:prstGeom>
          <a:ln w="28575">
            <a:solidFill>
              <a:srgbClr val="FE6200"/>
            </a:solidFill>
          </a:ln>
        </p:spPr>
        <p:style>
          <a:lnRef idx="1">
            <a:schemeClr val="accent1"/>
          </a:lnRef>
          <a:fillRef idx="0">
            <a:schemeClr val="accent1"/>
          </a:fillRef>
          <a:effectRef idx="0">
            <a:schemeClr val="accent1"/>
          </a:effectRef>
          <a:fontRef idx="minor">
            <a:schemeClr val="tx1"/>
          </a:fontRef>
        </p:style>
      </p:cxnSp>
      <p:cxnSp>
        <p:nvCxnSpPr>
          <p:cNvPr id="591" name="Straight Arrow Connector 590">
            <a:extLst>
              <a:ext uri="{FF2B5EF4-FFF2-40B4-BE49-F238E27FC236}">
                <a16:creationId xmlns:a16="http://schemas.microsoft.com/office/drawing/2014/main" id="{28F693E7-383B-2E47-9AB2-EF68DC3D3B06}"/>
              </a:ext>
            </a:extLst>
          </p:cNvPr>
          <p:cNvCxnSpPr>
            <a:cxnSpLocks/>
          </p:cNvCxnSpPr>
          <p:nvPr/>
        </p:nvCxnSpPr>
        <p:spPr>
          <a:xfrm>
            <a:off x="3021533" y="2285479"/>
            <a:ext cx="1548920" cy="0"/>
          </a:xfrm>
          <a:prstGeom prst="straightConnector1">
            <a:avLst/>
          </a:prstGeom>
          <a:noFill/>
          <a:ln w="28575" cap="flat" cmpd="sng" algn="ctr">
            <a:solidFill>
              <a:srgbClr val="00B050"/>
            </a:solidFill>
            <a:prstDash val="solid"/>
            <a:miter lim="800000"/>
            <a:tailEnd type="triangle"/>
          </a:ln>
          <a:effectLst/>
        </p:spPr>
      </p:cxnSp>
      <p:sp>
        <p:nvSpPr>
          <p:cNvPr id="592" name="TextBox 591">
            <a:extLst>
              <a:ext uri="{FF2B5EF4-FFF2-40B4-BE49-F238E27FC236}">
                <a16:creationId xmlns:a16="http://schemas.microsoft.com/office/drawing/2014/main" id="{A92B5A6D-2AE8-BB43-BEC1-84F9E2B19C82}"/>
              </a:ext>
            </a:extLst>
          </p:cNvPr>
          <p:cNvSpPr txBox="1"/>
          <p:nvPr/>
        </p:nvSpPr>
        <p:spPr>
          <a:xfrm>
            <a:off x="2402255" y="2164755"/>
            <a:ext cx="740488" cy="278089"/>
          </a:xfrm>
          <a:prstGeom prst="rect">
            <a:avLst/>
          </a:prstGeom>
          <a:noFill/>
        </p:spPr>
        <p:txBody>
          <a:bodyPr wrap="square" rtlCol="0">
            <a:spAutoFit/>
          </a:bodyPr>
          <a:lstStyle/>
          <a:p>
            <a:r>
              <a:rPr lang="en-US" sz="1207" dirty="0">
                <a:latin typeface="Calibri" panose="020F0502020204030204" pitchFamily="34" charset="0"/>
                <a:cs typeface="Calibri" panose="020F0502020204030204" pitchFamily="34" charset="0"/>
              </a:rPr>
              <a:t>192</a:t>
            </a:r>
          </a:p>
        </p:txBody>
      </p:sp>
      <p:cxnSp>
        <p:nvCxnSpPr>
          <p:cNvPr id="593" name="Straight Connector 592">
            <a:extLst>
              <a:ext uri="{FF2B5EF4-FFF2-40B4-BE49-F238E27FC236}">
                <a16:creationId xmlns:a16="http://schemas.microsoft.com/office/drawing/2014/main" id="{C388A2BB-7AF9-F246-B338-DE879117FE70}"/>
              </a:ext>
            </a:extLst>
          </p:cNvPr>
          <p:cNvCxnSpPr>
            <a:cxnSpLocks/>
          </p:cNvCxnSpPr>
          <p:nvPr/>
        </p:nvCxnSpPr>
        <p:spPr>
          <a:xfrm flipV="1">
            <a:off x="2571839" y="2343040"/>
            <a:ext cx="210863" cy="183833"/>
          </a:xfrm>
          <a:prstGeom prst="line">
            <a:avLst/>
          </a:prstGeom>
          <a:noFill/>
          <a:ln w="25400" cap="flat" cmpd="sng" algn="ctr">
            <a:solidFill>
              <a:sysClr val="windowText" lastClr="000000"/>
            </a:solidFill>
            <a:prstDash val="solid"/>
            <a:miter lim="800000"/>
          </a:ln>
          <a:effectLst/>
        </p:spPr>
      </p:cxnSp>
      <p:sp>
        <p:nvSpPr>
          <p:cNvPr id="596" name="TextBox 595">
            <a:extLst>
              <a:ext uri="{FF2B5EF4-FFF2-40B4-BE49-F238E27FC236}">
                <a16:creationId xmlns:a16="http://schemas.microsoft.com/office/drawing/2014/main" id="{AD7BACB7-46EE-8745-B6BA-776F2321642F}"/>
              </a:ext>
            </a:extLst>
          </p:cNvPr>
          <p:cNvSpPr txBox="1"/>
          <p:nvPr/>
        </p:nvSpPr>
        <p:spPr>
          <a:xfrm>
            <a:off x="3708125" y="2050408"/>
            <a:ext cx="844029" cy="298864"/>
          </a:xfrm>
          <a:prstGeom prst="rect">
            <a:avLst/>
          </a:prstGeom>
          <a:noFill/>
          <a:ln w="38100">
            <a:noFill/>
          </a:ln>
        </p:spPr>
        <p:txBody>
          <a:bodyPr wrap="square" rtlCol="0">
            <a:spAutoFit/>
          </a:bodyPr>
          <a:lstStyle/>
          <a:p>
            <a:pPr algn="r"/>
            <a:r>
              <a:rPr lang="en-US" sz="1342" b="1" i="1" dirty="0">
                <a:solidFill>
                  <a:srgbClr val="00B050"/>
                </a:solidFill>
                <a:latin typeface="Corbel" panose="020B0503020204020204" pitchFamily="34" charset="0"/>
              </a:rPr>
              <a:t>insertion</a:t>
            </a:r>
          </a:p>
        </p:txBody>
      </p:sp>
      <p:sp>
        <p:nvSpPr>
          <p:cNvPr id="597" name="TextBox 596">
            <a:extLst>
              <a:ext uri="{FF2B5EF4-FFF2-40B4-BE49-F238E27FC236}">
                <a16:creationId xmlns:a16="http://schemas.microsoft.com/office/drawing/2014/main" id="{BCF652AD-8AE6-7C44-8646-3E7D921ED24E}"/>
              </a:ext>
            </a:extLst>
          </p:cNvPr>
          <p:cNvSpPr txBox="1"/>
          <p:nvPr/>
        </p:nvSpPr>
        <p:spPr>
          <a:xfrm>
            <a:off x="3780712" y="2310187"/>
            <a:ext cx="771442" cy="298864"/>
          </a:xfrm>
          <a:prstGeom prst="rect">
            <a:avLst/>
          </a:prstGeom>
          <a:noFill/>
          <a:ln w="38100">
            <a:noFill/>
          </a:ln>
        </p:spPr>
        <p:txBody>
          <a:bodyPr wrap="square" rtlCol="0">
            <a:spAutoFit/>
          </a:bodyPr>
          <a:lstStyle/>
          <a:p>
            <a:pPr algn="r"/>
            <a:r>
              <a:rPr lang="en-US" sz="1342" b="1" i="1" dirty="0">
                <a:solidFill>
                  <a:srgbClr val="00B050"/>
                </a:solidFill>
                <a:latin typeface="Corbel" panose="020B0503020204020204" pitchFamily="34" charset="0"/>
              </a:rPr>
              <a:t>deletion</a:t>
            </a:r>
          </a:p>
        </p:txBody>
      </p:sp>
      <p:sp>
        <p:nvSpPr>
          <p:cNvPr id="598" name="TextBox 597">
            <a:extLst>
              <a:ext uri="{FF2B5EF4-FFF2-40B4-BE49-F238E27FC236}">
                <a16:creationId xmlns:a16="http://schemas.microsoft.com/office/drawing/2014/main" id="{D44B4EB5-27DC-6E4C-92CB-01DF2A513642}"/>
              </a:ext>
            </a:extLst>
          </p:cNvPr>
          <p:cNvSpPr txBox="1"/>
          <p:nvPr/>
        </p:nvSpPr>
        <p:spPr>
          <a:xfrm>
            <a:off x="3780712" y="2577030"/>
            <a:ext cx="771442" cy="298864"/>
          </a:xfrm>
          <a:prstGeom prst="rect">
            <a:avLst/>
          </a:prstGeom>
          <a:noFill/>
          <a:ln w="38100">
            <a:noFill/>
          </a:ln>
        </p:spPr>
        <p:txBody>
          <a:bodyPr wrap="square" rtlCol="0">
            <a:spAutoFit/>
          </a:bodyPr>
          <a:lstStyle/>
          <a:p>
            <a:pPr algn="r"/>
            <a:r>
              <a:rPr lang="en-US" sz="1342" b="1" i="1" dirty="0">
                <a:solidFill>
                  <a:srgbClr val="00B050"/>
                </a:solidFill>
                <a:latin typeface="Corbel" panose="020B0503020204020204" pitchFamily="34" charset="0"/>
              </a:rPr>
              <a:t>subs</a:t>
            </a:r>
          </a:p>
        </p:txBody>
      </p:sp>
      <p:cxnSp>
        <p:nvCxnSpPr>
          <p:cNvPr id="599" name="Straight Arrow Connector 598">
            <a:extLst>
              <a:ext uri="{FF2B5EF4-FFF2-40B4-BE49-F238E27FC236}">
                <a16:creationId xmlns:a16="http://schemas.microsoft.com/office/drawing/2014/main" id="{D1077A70-E05F-2245-86A5-E94803DC5B87}"/>
              </a:ext>
            </a:extLst>
          </p:cNvPr>
          <p:cNvCxnSpPr>
            <a:cxnSpLocks/>
          </p:cNvCxnSpPr>
          <p:nvPr/>
        </p:nvCxnSpPr>
        <p:spPr>
          <a:xfrm flipV="1">
            <a:off x="6222243" y="1877894"/>
            <a:ext cx="265788" cy="247"/>
          </a:xfrm>
          <a:prstGeom prst="straightConnector1">
            <a:avLst/>
          </a:prstGeom>
          <a:noFill/>
          <a:ln w="25400" cap="flat" cmpd="sng" algn="ctr">
            <a:solidFill>
              <a:sysClr val="windowText" lastClr="000000"/>
            </a:solidFill>
            <a:prstDash val="solid"/>
            <a:miter lim="800000"/>
            <a:tailEnd type="triangle"/>
          </a:ln>
          <a:effectLst/>
        </p:spPr>
      </p:cxnSp>
      <p:cxnSp>
        <p:nvCxnSpPr>
          <p:cNvPr id="600" name="Straight Connector 599">
            <a:extLst>
              <a:ext uri="{FF2B5EF4-FFF2-40B4-BE49-F238E27FC236}">
                <a16:creationId xmlns:a16="http://schemas.microsoft.com/office/drawing/2014/main" id="{4A131C07-DBEE-2046-B5F9-9561CD5C84DF}"/>
              </a:ext>
            </a:extLst>
          </p:cNvPr>
          <p:cNvCxnSpPr>
            <a:cxnSpLocks/>
          </p:cNvCxnSpPr>
          <p:nvPr/>
        </p:nvCxnSpPr>
        <p:spPr>
          <a:xfrm flipH="1">
            <a:off x="5651438" y="2424496"/>
            <a:ext cx="564904" cy="0"/>
          </a:xfrm>
          <a:prstGeom prst="line">
            <a:avLst/>
          </a:prstGeom>
          <a:noFill/>
          <a:ln w="38100" cap="flat" cmpd="sng" algn="ctr">
            <a:solidFill>
              <a:srgbClr val="00B050"/>
            </a:solidFill>
            <a:prstDash val="solid"/>
            <a:miter lim="800000"/>
          </a:ln>
          <a:effectLst/>
        </p:spPr>
      </p:cxnSp>
      <p:cxnSp>
        <p:nvCxnSpPr>
          <p:cNvPr id="601" name="Straight Connector 600">
            <a:extLst>
              <a:ext uri="{FF2B5EF4-FFF2-40B4-BE49-F238E27FC236}">
                <a16:creationId xmlns:a16="http://schemas.microsoft.com/office/drawing/2014/main" id="{C2799503-01D4-E44C-88E3-02E6407AD831}"/>
              </a:ext>
            </a:extLst>
          </p:cNvPr>
          <p:cNvCxnSpPr>
            <a:cxnSpLocks/>
          </p:cNvCxnSpPr>
          <p:nvPr/>
        </p:nvCxnSpPr>
        <p:spPr>
          <a:xfrm flipH="1" flipV="1">
            <a:off x="6232113" y="1880029"/>
            <a:ext cx="0" cy="558000"/>
          </a:xfrm>
          <a:prstGeom prst="line">
            <a:avLst/>
          </a:prstGeom>
          <a:noFill/>
          <a:ln w="25400" cap="flat" cmpd="sng" algn="ctr">
            <a:solidFill>
              <a:sysClr val="windowText" lastClr="000000"/>
            </a:solidFill>
            <a:prstDash val="solid"/>
            <a:miter lim="800000"/>
          </a:ln>
          <a:effectLst/>
        </p:spPr>
      </p:cxnSp>
      <p:cxnSp>
        <p:nvCxnSpPr>
          <p:cNvPr id="602" name="Elbow Connector 601">
            <a:extLst>
              <a:ext uri="{FF2B5EF4-FFF2-40B4-BE49-F238E27FC236}">
                <a16:creationId xmlns:a16="http://schemas.microsoft.com/office/drawing/2014/main" id="{EBF8330A-AB2E-3944-919B-2303B9A47DC5}"/>
              </a:ext>
            </a:extLst>
          </p:cNvPr>
          <p:cNvCxnSpPr>
            <a:cxnSpLocks/>
          </p:cNvCxnSpPr>
          <p:nvPr/>
        </p:nvCxnSpPr>
        <p:spPr>
          <a:xfrm flipH="1" flipV="1">
            <a:off x="2172136" y="1659171"/>
            <a:ext cx="5146612" cy="1183963"/>
          </a:xfrm>
          <a:prstGeom prst="bentConnector4">
            <a:avLst>
              <a:gd name="adj1" fmla="val -10722"/>
              <a:gd name="adj2" fmla="val 11789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603" name="Group 602">
            <a:extLst>
              <a:ext uri="{FF2B5EF4-FFF2-40B4-BE49-F238E27FC236}">
                <a16:creationId xmlns:a16="http://schemas.microsoft.com/office/drawing/2014/main" id="{06809DCA-8BCB-FD44-8F78-99FBE71E5E36}"/>
              </a:ext>
            </a:extLst>
          </p:cNvPr>
          <p:cNvGrpSpPr/>
          <p:nvPr/>
        </p:nvGrpSpPr>
        <p:grpSpPr>
          <a:xfrm>
            <a:off x="3123589" y="1756090"/>
            <a:ext cx="740488" cy="340345"/>
            <a:chOff x="4885665" y="9917646"/>
            <a:chExt cx="1103262" cy="507084"/>
          </a:xfrm>
        </p:grpSpPr>
        <p:sp>
          <p:nvSpPr>
            <p:cNvPr id="604" name="TextBox 603">
              <a:extLst>
                <a:ext uri="{FF2B5EF4-FFF2-40B4-BE49-F238E27FC236}">
                  <a16:creationId xmlns:a16="http://schemas.microsoft.com/office/drawing/2014/main" id="{3C95F26E-E38F-A94E-A5A4-41871B6B04A5}"/>
                </a:ext>
              </a:extLst>
            </p:cNvPr>
            <p:cNvSpPr txBox="1"/>
            <p:nvPr/>
          </p:nvSpPr>
          <p:spPr>
            <a:xfrm>
              <a:off x="4885665" y="9917646"/>
              <a:ext cx="1103262" cy="414328"/>
            </a:xfrm>
            <a:prstGeom prst="rect">
              <a:avLst/>
            </a:prstGeom>
            <a:noFill/>
          </p:spPr>
          <p:txBody>
            <a:bodyPr wrap="square" rtlCol="0">
              <a:spAutoFit/>
            </a:bodyPr>
            <a:lstStyle/>
            <a:p>
              <a:r>
                <a:rPr lang="en-US" sz="1207" dirty="0">
                  <a:latin typeface="Calibri" panose="020F0502020204030204" pitchFamily="34" charset="0"/>
                  <a:cs typeface="Calibri" panose="020F0502020204030204" pitchFamily="34" charset="0"/>
                </a:rPr>
                <a:t>64</a:t>
              </a:r>
            </a:p>
          </p:txBody>
        </p:sp>
        <p:cxnSp>
          <p:nvCxnSpPr>
            <p:cNvPr id="605" name="Straight Connector 604">
              <a:extLst>
                <a:ext uri="{FF2B5EF4-FFF2-40B4-BE49-F238E27FC236}">
                  <a16:creationId xmlns:a16="http://schemas.microsoft.com/office/drawing/2014/main" id="{C9FB4E5B-CC78-A240-A7E1-111E4923C7DA}"/>
                </a:ext>
              </a:extLst>
            </p:cNvPr>
            <p:cNvCxnSpPr>
              <a:cxnSpLocks/>
            </p:cNvCxnSpPr>
            <p:nvPr/>
          </p:nvCxnSpPr>
          <p:spPr>
            <a:xfrm flipV="1">
              <a:off x="5105892" y="10150836"/>
              <a:ext cx="314167" cy="273894"/>
            </a:xfrm>
            <a:prstGeom prst="line">
              <a:avLst/>
            </a:prstGeom>
            <a:noFill/>
            <a:ln w="25400" cap="flat" cmpd="sng" algn="ctr">
              <a:solidFill>
                <a:sysClr val="windowText" lastClr="000000"/>
              </a:solidFill>
              <a:prstDash val="solid"/>
              <a:miter lim="800000"/>
            </a:ln>
            <a:effectLst/>
          </p:spPr>
        </p:cxnSp>
      </p:grpSp>
      <p:grpSp>
        <p:nvGrpSpPr>
          <p:cNvPr id="606" name="Group 605">
            <a:extLst>
              <a:ext uri="{FF2B5EF4-FFF2-40B4-BE49-F238E27FC236}">
                <a16:creationId xmlns:a16="http://schemas.microsoft.com/office/drawing/2014/main" id="{3CC76A91-0F69-6349-A693-1D70B0A72DF4}"/>
              </a:ext>
            </a:extLst>
          </p:cNvPr>
          <p:cNvGrpSpPr/>
          <p:nvPr/>
        </p:nvGrpSpPr>
        <p:grpSpPr>
          <a:xfrm>
            <a:off x="3350202" y="2040556"/>
            <a:ext cx="740488" cy="340345"/>
            <a:chOff x="4885665" y="9917646"/>
            <a:chExt cx="1103262" cy="507084"/>
          </a:xfrm>
        </p:grpSpPr>
        <p:sp>
          <p:nvSpPr>
            <p:cNvPr id="607" name="TextBox 606">
              <a:extLst>
                <a:ext uri="{FF2B5EF4-FFF2-40B4-BE49-F238E27FC236}">
                  <a16:creationId xmlns:a16="http://schemas.microsoft.com/office/drawing/2014/main" id="{8A061629-6256-7F4C-A047-85D45E30EDF3}"/>
                </a:ext>
              </a:extLst>
            </p:cNvPr>
            <p:cNvSpPr txBox="1"/>
            <p:nvPr/>
          </p:nvSpPr>
          <p:spPr>
            <a:xfrm>
              <a:off x="4885665" y="9917646"/>
              <a:ext cx="1103262" cy="414328"/>
            </a:xfrm>
            <a:prstGeom prst="rect">
              <a:avLst/>
            </a:prstGeom>
            <a:noFill/>
          </p:spPr>
          <p:txBody>
            <a:bodyPr wrap="square" rtlCol="0">
              <a:spAutoFit/>
            </a:bodyPr>
            <a:lstStyle/>
            <a:p>
              <a:r>
                <a:rPr lang="en-US" sz="1207" dirty="0">
                  <a:latin typeface="Calibri" panose="020F0502020204030204" pitchFamily="34" charset="0"/>
                  <a:cs typeface="Calibri" panose="020F0502020204030204" pitchFamily="34" charset="0"/>
                </a:rPr>
                <a:t>64</a:t>
              </a:r>
            </a:p>
          </p:txBody>
        </p:sp>
        <p:cxnSp>
          <p:nvCxnSpPr>
            <p:cNvPr id="608" name="Straight Connector 607">
              <a:extLst>
                <a:ext uri="{FF2B5EF4-FFF2-40B4-BE49-F238E27FC236}">
                  <a16:creationId xmlns:a16="http://schemas.microsoft.com/office/drawing/2014/main" id="{5320A65B-F2CE-CE4D-AC1E-6A49F74F5F08}"/>
                </a:ext>
              </a:extLst>
            </p:cNvPr>
            <p:cNvCxnSpPr>
              <a:cxnSpLocks/>
            </p:cNvCxnSpPr>
            <p:nvPr/>
          </p:nvCxnSpPr>
          <p:spPr>
            <a:xfrm flipV="1">
              <a:off x="5105892" y="10150836"/>
              <a:ext cx="314167" cy="273894"/>
            </a:xfrm>
            <a:prstGeom prst="line">
              <a:avLst/>
            </a:prstGeom>
            <a:noFill/>
            <a:ln w="25400" cap="flat" cmpd="sng" algn="ctr">
              <a:solidFill>
                <a:sysClr val="windowText" lastClr="000000"/>
              </a:solidFill>
              <a:prstDash val="solid"/>
              <a:miter lim="800000"/>
            </a:ln>
            <a:effectLst/>
          </p:spPr>
        </p:cxnSp>
      </p:grpSp>
      <p:grpSp>
        <p:nvGrpSpPr>
          <p:cNvPr id="609" name="Group 608">
            <a:extLst>
              <a:ext uri="{FF2B5EF4-FFF2-40B4-BE49-F238E27FC236}">
                <a16:creationId xmlns:a16="http://schemas.microsoft.com/office/drawing/2014/main" id="{7A4AD672-2E16-E44D-BD5A-DDDB6A3B3CF0}"/>
              </a:ext>
            </a:extLst>
          </p:cNvPr>
          <p:cNvGrpSpPr/>
          <p:nvPr/>
        </p:nvGrpSpPr>
        <p:grpSpPr>
          <a:xfrm>
            <a:off x="3123589" y="2326787"/>
            <a:ext cx="740488" cy="340345"/>
            <a:chOff x="4885665" y="9917646"/>
            <a:chExt cx="1103262" cy="507084"/>
          </a:xfrm>
        </p:grpSpPr>
        <p:sp>
          <p:nvSpPr>
            <p:cNvPr id="610" name="TextBox 609">
              <a:extLst>
                <a:ext uri="{FF2B5EF4-FFF2-40B4-BE49-F238E27FC236}">
                  <a16:creationId xmlns:a16="http://schemas.microsoft.com/office/drawing/2014/main" id="{5A7B4C62-F9B6-8047-9A7F-8DCED48C7A6D}"/>
                </a:ext>
              </a:extLst>
            </p:cNvPr>
            <p:cNvSpPr txBox="1"/>
            <p:nvPr/>
          </p:nvSpPr>
          <p:spPr>
            <a:xfrm>
              <a:off x="4885665" y="9917646"/>
              <a:ext cx="1103262" cy="414328"/>
            </a:xfrm>
            <a:prstGeom prst="rect">
              <a:avLst/>
            </a:prstGeom>
            <a:noFill/>
          </p:spPr>
          <p:txBody>
            <a:bodyPr wrap="square" rtlCol="0">
              <a:spAutoFit/>
            </a:bodyPr>
            <a:lstStyle/>
            <a:p>
              <a:r>
                <a:rPr lang="en-US" sz="1207" dirty="0">
                  <a:latin typeface="Calibri" panose="020F0502020204030204" pitchFamily="34" charset="0"/>
                  <a:cs typeface="Calibri" panose="020F0502020204030204" pitchFamily="34" charset="0"/>
                </a:rPr>
                <a:t>64</a:t>
              </a:r>
            </a:p>
          </p:txBody>
        </p:sp>
        <p:cxnSp>
          <p:nvCxnSpPr>
            <p:cNvPr id="611" name="Straight Connector 610">
              <a:extLst>
                <a:ext uri="{FF2B5EF4-FFF2-40B4-BE49-F238E27FC236}">
                  <a16:creationId xmlns:a16="http://schemas.microsoft.com/office/drawing/2014/main" id="{A79053E8-5E62-614E-A5F0-BB057A943076}"/>
                </a:ext>
              </a:extLst>
            </p:cNvPr>
            <p:cNvCxnSpPr>
              <a:cxnSpLocks/>
            </p:cNvCxnSpPr>
            <p:nvPr/>
          </p:nvCxnSpPr>
          <p:spPr>
            <a:xfrm flipV="1">
              <a:off x="5105892" y="10150836"/>
              <a:ext cx="314167" cy="273894"/>
            </a:xfrm>
            <a:prstGeom prst="line">
              <a:avLst/>
            </a:prstGeom>
            <a:noFill/>
            <a:ln w="25400" cap="flat" cmpd="sng" algn="ctr">
              <a:solidFill>
                <a:sysClr val="windowText" lastClr="000000"/>
              </a:solidFill>
              <a:prstDash val="solid"/>
              <a:miter lim="800000"/>
            </a:ln>
            <a:effectLst/>
          </p:spPr>
        </p:cxnSp>
      </p:grpSp>
      <p:grpSp>
        <p:nvGrpSpPr>
          <p:cNvPr id="612" name="Group 611">
            <a:extLst>
              <a:ext uri="{FF2B5EF4-FFF2-40B4-BE49-F238E27FC236}">
                <a16:creationId xmlns:a16="http://schemas.microsoft.com/office/drawing/2014/main" id="{BAB7FB5E-CFFD-3C42-B4E6-B5C4A1398080}"/>
              </a:ext>
            </a:extLst>
          </p:cNvPr>
          <p:cNvGrpSpPr/>
          <p:nvPr/>
        </p:nvGrpSpPr>
        <p:grpSpPr>
          <a:xfrm>
            <a:off x="3349450" y="2579389"/>
            <a:ext cx="740488" cy="340345"/>
            <a:chOff x="4885665" y="9917646"/>
            <a:chExt cx="1103262" cy="507084"/>
          </a:xfrm>
        </p:grpSpPr>
        <p:sp>
          <p:nvSpPr>
            <p:cNvPr id="613" name="TextBox 612">
              <a:extLst>
                <a:ext uri="{FF2B5EF4-FFF2-40B4-BE49-F238E27FC236}">
                  <a16:creationId xmlns:a16="http://schemas.microsoft.com/office/drawing/2014/main" id="{2880583D-EEF8-8846-9CF0-B6D311B7753C}"/>
                </a:ext>
              </a:extLst>
            </p:cNvPr>
            <p:cNvSpPr txBox="1"/>
            <p:nvPr/>
          </p:nvSpPr>
          <p:spPr>
            <a:xfrm>
              <a:off x="4885665" y="9917646"/>
              <a:ext cx="1103262" cy="414328"/>
            </a:xfrm>
            <a:prstGeom prst="rect">
              <a:avLst/>
            </a:prstGeom>
            <a:noFill/>
          </p:spPr>
          <p:txBody>
            <a:bodyPr wrap="square" rtlCol="0">
              <a:spAutoFit/>
            </a:bodyPr>
            <a:lstStyle/>
            <a:p>
              <a:r>
                <a:rPr lang="en-US" sz="1207" dirty="0">
                  <a:latin typeface="Calibri" panose="020F0502020204030204" pitchFamily="34" charset="0"/>
                  <a:cs typeface="Calibri" panose="020F0502020204030204" pitchFamily="34" charset="0"/>
                </a:rPr>
                <a:t>64</a:t>
              </a:r>
            </a:p>
          </p:txBody>
        </p:sp>
        <p:cxnSp>
          <p:nvCxnSpPr>
            <p:cNvPr id="614" name="Straight Connector 613">
              <a:extLst>
                <a:ext uri="{FF2B5EF4-FFF2-40B4-BE49-F238E27FC236}">
                  <a16:creationId xmlns:a16="http://schemas.microsoft.com/office/drawing/2014/main" id="{F5363486-A11B-AE45-88C7-463F1C839614}"/>
                </a:ext>
              </a:extLst>
            </p:cNvPr>
            <p:cNvCxnSpPr>
              <a:cxnSpLocks/>
            </p:cNvCxnSpPr>
            <p:nvPr/>
          </p:nvCxnSpPr>
          <p:spPr>
            <a:xfrm flipV="1">
              <a:off x="5105892" y="10150836"/>
              <a:ext cx="314167" cy="273894"/>
            </a:xfrm>
            <a:prstGeom prst="line">
              <a:avLst/>
            </a:prstGeom>
            <a:noFill/>
            <a:ln w="25400" cap="flat" cmpd="sng" algn="ctr">
              <a:solidFill>
                <a:sysClr val="windowText" lastClr="000000"/>
              </a:solidFill>
              <a:prstDash val="solid"/>
              <a:miter lim="800000"/>
            </a:ln>
            <a:effectLst/>
          </p:spPr>
        </p:cxnSp>
      </p:grpSp>
      <p:cxnSp>
        <p:nvCxnSpPr>
          <p:cNvPr id="615" name="Elbow Connector 614">
            <a:extLst>
              <a:ext uri="{FF2B5EF4-FFF2-40B4-BE49-F238E27FC236}">
                <a16:creationId xmlns:a16="http://schemas.microsoft.com/office/drawing/2014/main" id="{80EE5B8B-035E-254A-B4D5-EF759E4808AC}"/>
              </a:ext>
            </a:extLst>
          </p:cNvPr>
          <p:cNvCxnSpPr>
            <a:cxnSpLocks/>
            <a:stCxn id="565" idx="3"/>
            <a:endCxn id="616" idx="0"/>
          </p:cNvCxnSpPr>
          <p:nvPr/>
        </p:nvCxnSpPr>
        <p:spPr>
          <a:xfrm>
            <a:off x="7586359" y="1885642"/>
            <a:ext cx="52703" cy="2357045"/>
          </a:xfrm>
          <a:prstGeom prst="bent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6" name="TextBox 615">
            <a:extLst>
              <a:ext uri="{FF2B5EF4-FFF2-40B4-BE49-F238E27FC236}">
                <a16:creationId xmlns:a16="http://schemas.microsoft.com/office/drawing/2014/main" id="{9669A2DD-B39E-CE46-8579-825EB9656649}"/>
              </a:ext>
            </a:extLst>
          </p:cNvPr>
          <p:cNvSpPr txBox="1"/>
          <p:nvPr/>
        </p:nvSpPr>
        <p:spPr>
          <a:xfrm>
            <a:off x="7186883" y="4242687"/>
            <a:ext cx="904358" cy="459228"/>
          </a:xfrm>
          <a:prstGeom prst="rect">
            <a:avLst/>
          </a:prstGeom>
          <a:noFill/>
        </p:spPr>
        <p:txBody>
          <a:bodyPr wrap="square" tIns="0" rtlCol="0">
            <a:spAutoFit/>
          </a:bodyPr>
          <a:lstStyle/>
          <a:p>
            <a:pPr algn="ctr"/>
            <a:r>
              <a:rPr lang="en-US" sz="1342" b="1" i="1" dirty="0">
                <a:latin typeface="Corbel" panose="020B0503020204020204" pitchFamily="34" charset="0"/>
              </a:rPr>
              <a:t>to main </a:t>
            </a:r>
          </a:p>
          <a:p>
            <a:pPr algn="ctr"/>
            <a:r>
              <a:rPr lang="en-US" sz="1342" b="1" i="1" dirty="0">
                <a:latin typeface="Corbel" panose="020B0503020204020204" pitchFamily="34" charset="0"/>
              </a:rPr>
              <a:t>memory</a:t>
            </a:r>
          </a:p>
        </p:txBody>
      </p:sp>
      <p:cxnSp>
        <p:nvCxnSpPr>
          <p:cNvPr id="619" name="Straight Connector 618">
            <a:extLst>
              <a:ext uri="{FF2B5EF4-FFF2-40B4-BE49-F238E27FC236}">
                <a16:creationId xmlns:a16="http://schemas.microsoft.com/office/drawing/2014/main" id="{892F1FDA-66AF-2644-9BDF-0EA0E3E61A5F}"/>
              </a:ext>
            </a:extLst>
          </p:cNvPr>
          <p:cNvCxnSpPr>
            <a:cxnSpLocks/>
          </p:cNvCxnSpPr>
          <p:nvPr/>
        </p:nvCxnSpPr>
        <p:spPr>
          <a:xfrm flipH="1">
            <a:off x="2482538" y="3611757"/>
            <a:ext cx="4479057" cy="92"/>
          </a:xfrm>
          <a:prstGeom prst="line">
            <a:avLst/>
          </a:prstGeom>
          <a:noFill/>
          <a:ln w="28575" cap="flat" cmpd="sng" algn="ctr">
            <a:solidFill>
              <a:srgbClr val="0070C0"/>
            </a:solidFill>
            <a:prstDash val="solid"/>
            <a:miter lim="800000"/>
          </a:ln>
          <a:effectLst/>
        </p:spPr>
      </p:cxnSp>
      <p:sp>
        <p:nvSpPr>
          <p:cNvPr id="620" name="TextBox 619">
            <a:extLst>
              <a:ext uri="{FF2B5EF4-FFF2-40B4-BE49-F238E27FC236}">
                <a16:creationId xmlns:a16="http://schemas.microsoft.com/office/drawing/2014/main" id="{41B2967F-A153-9440-8232-D459120E4A7D}"/>
              </a:ext>
            </a:extLst>
          </p:cNvPr>
          <p:cNvSpPr txBox="1">
            <a:spLocks noChangeAspect="1"/>
          </p:cNvSpPr>
          <p:nvPr/>
        </p:nvSpPr>
        <p:spPr>
          <a:xfrm>
            <a:off x="1794603" y="1372652"/>
            <a:ext cx="289951" cy="289951"/>
          </a:xfrm>
          <a:prstGeom prst="ellipse">
            <a:avLst/>
          </a:prstGeom>
          <a:solidFill>
            <a:srgbClr val="FE6200"/>
          </a:solidFill>
        </p:spPr>
        <p:txBody>
          <a:bodyPr wrap="none" lIns="0" tIns="0" rIns="0" bIns="12080" rtlCol="0" anchor="ctr" anchorCtr="0">
            <a:noAutofit/>
          </a:bodyPr>
          <a:lstStyle/>
          <a:p>
            <a:pPr algn="ctr"/>
            <a:r>
              <a:rPr lang="en-US" sz="1878" b="1" dirty="0">
                <a:solidFill>
                  <a:schemeClr val="bg1"/>
                </a:solidFill>
                <a:latin typeface="Calibri" panose="020F0502020204030204" pitchFamily="34" charset="0"/>
                <a:ea typeface="Linux Libertine O Semibold" panose="02000503000000000000" pitchFamily="2" charset="0"/>
                <a:cs typeface="Calibri" panose="020F0502020204030204" pitchFamily="34" charset="0"/>
              </a:rPr>
              <a:t>1</a:t>
            </a:r>
          </a:p>
        </p:txBody>
      </p:sp>
      <p:sp>
        <p:nvSpPr>
          <p:cNvPr id="621" name="TextBox 620">
            <a:extLst>
              <a:ext uri="{FF2B5EF4-FFF2-40B4-BE49-F238E27FC236}">
                <a16:creationId xmlns:a16="http://schemas.microsoft.com/office/drawing/2014/main" id="{D8CB2AC5-BDEF-E849-8626-F104AFCBF28E}"/>
              </a:ext>
            </a:extLst>
          </p:cNvPr>
          <p:cNvSpPr txBox="1">
            <a:spLocks noChangeAspect="1"/>
          </p:cNvSpPr>
          <p:nvPr/>
        </p:nvSpPr>
        <p:spPr>
          <a:xfrm>
            <a:off x="5485500" y="1782791"/>
            <a:ext cx="289951" cy="289951"/>
          </a:xfrm>
          <a:prstGeom prst="ellipse">
            <a:avLst/>
          </a:prstGeom>
          <a:solidFill>
            <a:srgbClr val="00B050"/>
          </a:solidFill>
        </p:spPr>
        <p:txBody>
          <a:bodyPr wrap="none" lIns="0" tIns="0" rIns="0" bIns="12080" rtlCol="0" anchor="ctr" anchorCtr="0">
            <a:noAutofit/>
          </a:bodyPr>
          <a:lstStyle/>
          <a:p>
            <a:pPr algn="ctr"/>
            <a:r>
              <a:rPr lang="en-US" sz="1878" b="1" dirty="0">
                <a:solidFill>
                  <a:schemeClr val="bg1"/>
                </a:solidFill>
                <a:latin typeface="Calibri" panose="020F0502020204030204" pitchFamily="34" charset="0"/>
                <a:ea typeface="Linux Libertine O Semibold" panose="02000503000000000000" pitchFamily="2" charset="0"/>
                <a:cs typeface="Calibri" panose="020F0502020204030204" pitchFamily="34" charset="0"/>
              </a:rPr>
              <a:t>2</a:t>
            </a:r>
          </a:p>
        </p:txBody>
      </p:sp>
      <p:sp>
        <p:nvSpPr>
          <p:cNvPr id="622" name="Triangle 621">
            <a:extLst>
              <a:ext uri="{FF2B5EF4-FFF2-40B4-BE49-F238E27FC236}">
                <a16:creationId xmlns:a16="http://schemas.microsoft.com/office/drawing/2014/main" id="{61D11769-E980-9C4C-BBF0-9C56FC771118}"/>
              </a:ext>
            </a:extLst>
          </p:cNvPr>
          <p:cNvSpPr/>
          <p:nvPr/>
        </p:nvSpPr>
        <p:spPr>
          <a:xfrm rot="5400000">
            <a:off x="4577888" y="1576019"/>
            <a:ext cx="131768" cy="114801"/>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7">
              <a:latin typeface="Corbel" panose="020B0503020204020204" pitchFamily="34" charset="0"/>
            </a:endParaRPr>
          </a:p>
        </p:txBody>
      </p:sp>
      <p:cxnSp>
        <p:nvCxnSpPr>
          <p:cNvPr id="623" name="Elbow Connector 622">
            <a:extLst>
              <a:ext uri="{FF2B5EF4-FFF2-40B4-BE49-F238E27FC236}">
                <a16:creationId xmlns:a16="http://schemas.microsoft.com/office/drawing/2014/main" id="{9D6AC028-6990-264B-A180-357F8F745CFD}"/>
              </a:ext>
            </a:extLst>
          </p:cNvPr>
          <p:cNvCxnSpPr>
            <a:cxnSpLocks/>
          </p:cNvCxnSpPr>
          <p:nvPr/>
        </p:nvCxnSpPr>
        <p:spPr>
          <a:xfrm rot="5400000">
            <a:off x="3488225" y="3638664"/>
            <a:ext cx="413180" cy="345523"/>
          </a:xfrm>
          <a:prstGeom prst="bentConnector3">
            <a:avLst>
              <a:gd name="adj1" fmla="val 10064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24" name="Elbow Connector 623">
            <a:extLst>
              <a:ext uri="{FF2B5EF4-FFF2-40B4-BE49-F238E27FC236}">
                <a16:creationId xmlns:a16="http://schemas.microsoft.com/office/drawing/2014/main" id="{6141D439-AF99-2746-92B4-47ABB0006FF9}"/>
              </a:ext>
            </a:extLst>
          </p:cNvPr>
          <p:cNvCxnSpPr>
            <a:cxnSpLocks/>
          </p:cNvCxnSpPr>
          <p:nvPr/>
        </p:nvCxnSpPr>
        <p:spPr>
          <a:xfrm rot="5400000">
            <a:off x="6365988" y="3418682"/>
            <a:ext cx="845688" cy="345523"/>
          </a:xfrm>
          <a:prstGeom prst="bentConnector3">
            <a:avLst>
              <a:gd name="adj1" fmla="val 10064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25" name="TextBox 624">
            <a:extLst>
              <a:ext uri="{FF2B5EF4-FFF2-40B4-BE49-F238E27FC236}">
                <a16:creationId xmlns:a16="http://schemas.microsoft.com/office/drawing/2014/main" id="{73B5E7F1-88C1-924D-A95D-995D82F3EAAC}"/>
              </a:ext>
            </a:extLst>
          </p:cNvPr>
          <p:cNvSpPr txBox="1"/>
          <p:nvPr/>
        </p:nvSpPr>
        <p:spPr>
          <a:xfrm>
            <a:off x="6497270" y="2527692"/>
            <a:ext cx="884758" cy="669477"/>
          </a:xfrm>
          <a:prstGeom prst="roundRect">
            <a:avLst>
              <a:gd name="adj" fmla="val 4956"/>
            </a:avLst>
          </a:prstGeom>
          <a:solidFill>
            <a:schemeClr val="bg1"/>
          </a:solidFill>
          <a:ln w="28575">
            <a:solidFill>
              <a:srgbClr val="0070C0"/>
            </a:solidFill>
          </a:ln>
        </p:spPr>
        <p:txBody>
          <a:bodyPr wrap="square" rtlCol="0" anchor="ctr" anchorCtr="0">
            <a:noAutofit/>
          </a:bodyPr>
          <a:lstStyle/>
          <a:p>
            <a:pPr algn="ctr"/>
            <a:r>
              <a:rPr lang="en-US" sz="1342" b="1" dirty="0">
                <a:latin typeface="Corbel" panose="020B0503020204020204" pitchFamily="34" charset="0"/>
              </a:rPr>
              <a:t>Next Rd </a:t>
            </a:r>
            <a:r>
              <a:rPr lang="en-US" sz="1342" b="1" dirty="0" err="1">
                <a:latin typeface="Corbel" panose="020B0503020204020204" pitchFamily="34" charset="0"/>
              </a:rPr>
              <a:t>Addr</a:t>
            </a:r>
            <a:r>
              <a:rPr lang="en-US" sz="1342" b="1" dirty="0">
                <a:latin typeface="Corbel" panose="020B0503020204020204" pitchFamily="34" charset="0"/>
              </a:rPr>
              <a:t> Compute</a:t>
            </a:r>
          </a:p>
        </p:txBody>
      </p:sp>
      <p:sp>
        <p:nvSpPr>
          <p:cNvPr id="626" name="TextBox 625">
            <a:extLst>
              <a:ext uri="{FF2B5EF4-FFF2-40B4-BE49-F238E27FC236}">
                <a16:creationId xmlns:a16="http://schemas.microsoft.com/office/drawing/2014/main" id="{D75819ED-38CD-F444-B8AB-3F3B9230D58A}"/>
              </a:ext>
            </a:extLst>
          </p:cNvPr>
          <p:cNvSpPr txBox="1">
            <a:spLocks noChangeAspect="1"/>
          </p:cNvSpPr>
          <p:nvPr/>
        </p:nvSpPr>
        <p:spPr>
          <a:xfrm>
            <a:off x="7241999" y="2348001"/>
            <a:ext cx="289951" cy="289951"/>
          </a:xfrm>
          <a:prstGeom prst="ellipse">
            <a:avLst/>
          </a:prstGeom>
          <a:solidFill>
            <a:srgbClr val="0070C0"/>
          </a:solidFill>
        </p:spPr>
        <p:txBody>
          <a:bodyPr wrap="none" lIns="0" tIns="0" rIns="0" bIns="12080" rtlCol="0" anchor="ctr" anchorCtr="0">
            <a:noAutofit/>
          </a:bodyPr>
          <a:lstStyle/>
          <a:p>
            <a:pPr algn="ctr"/>
            <a:r>
              <a:rPr lang="en-US" sz="1878" b="1" dirty="0">
                <a:solidFill>
                  <a:schemeClr val="bg1"/>
                </a:solidFill>
                <a:latin typeface="Calibri" panose="020F0502020204030204" pitchFamily="34" charset="0"/>
                <a:ea typeface="Linux Libertine O Semibold" panose="02000503000000000000" pitchFamily="2" charset="0"/>
                <a:cs typeface="Calibri" panose="020F0502020204030204" pitchFamily="34" charset="0"/>
              </a:rPr>
              <a:t>3</a:t>
            </a:r>
          </a:p>
        </p:txBody>
      </p:sp>
      <p:cxnSp>
        <p:nvCxnSpPr>
          <p:cNvPr id="634" name="Straight Connector 633">
            <a:extLst>
              <a:ext uri="{FF2B5EF4-FFF2-40B4-BE49-F238E27FC236}">
                <a16:creationId xmlns:a16="http://schemas.microsoft.com/office/drawing/2014/main" id="{F637A0EB-0283-0644-958B-A111256F9F89}"/>
              </a:ext>
            </a:extLst>
          </p:cNvPr>
          <p:cNvCxnSpPr>
            <a:cxnSpLocks/>
          </p:cNvCxnSpPr>
          <p:nvPr/>
        </p:nvCxnSpPr>
        <p:spPr>
          <a:xfrm flipV="1">
            <a:off x="6232113" y="2407482"/>
            <a:ext cx="0" cy="478800"/>
          </a:xfrm>
          <a:prstGeom prst="line">
            <a:avLst/>
          </a:prstGeom>
          <a:noFill/>
          <a:ln w="25400" cap="flat" cmpd="sng" algn="ctr">
            <a:solidFill>
              <a:sysClr val="windowText" lastClr="000000"/>
            </a:solidFill>
            <a:prstDash val="solid"/>
            <a:miter lim="800000"/>
          </a:ln>
          <a:effectLst/>
        </p:spPr>
      </p:cxnSp>
      <p:sp>
        <p:nvSpPr>
          <p:cNvPr id="760" name="TextBox 759">
            <a:extLst>
              <a:ext uri="{FF2B5EF4-FFF2-40B4-BE49-F238E27FC236}">
                <a16:creationId xmlns:a16="http://schemas.microsoft.com/office/drawing/2014/main" id="{9F8E3053-2901-3241-8947-D6EFE7CA2FC5}"/>
              </a:ext>
            </a:extLst>
          </p:cNvPr>
          <p:cNvSpPr txBox="1"/>
          <p:nvPr/>
        </p:nvSpPr>
        <p:spPr>
          <a:xfrm>
            <a:off x="1217846" y="3705666"/>
            <a:ext cx="904359" cy="665085"/>
          </a:xfrm>
          <a:prstGeom prst="roundRect">
            <a:avLst>
              <a:gd name="adj" fmla="val 6414"/>
            </a:avLst>
          </a:prstGeom>
          <a:solidFill>
            <a:srgbClr val="9DC3E6"/>
          </a:solidFill>
          <a:ln w="25400">
            <a:solidFill>
              <a:schemeClr val="tx1"/>
            </a:solidFill>
          </a:ln>
        </p:spPr>
        <p:txBody>
          <a:bodyPr wrap="square" lIns="0" tIns="0" rIns="0" bIns="0" rtlCol="0" anchor="ctr" anchorCtr="0">
            <a:noAutofit/>
          </a:bodyPr>
          <a:lstStyle>
            <a:defPPr>
              <a:defRPr lang="en-US"/>
            </a:defPPr>
            <a:lvl1pPr algn="ctr">
              <a:defRPr sz="1950" b="1">
                <a:solidFill>
                  <a:schemeClr val="tx2">
                    <a:lumMod val="50000"/>
                  </a:schemeClr>
                </a:solidFill>
                <a:latin typeface="Corbel" panose="020B0503020204020204" pitchFamily="34" charset="0"/>
              </a:defRPr>
            </a:lvl1pPr>
          </a:lstStyle>
          <a:p>
            <a:r>
              <a:rPr lang="en-US" sz="1342" dirty="0">
                <a:latin typeface="Calibri" panose="020F0502020204030204" pitchFamily="34" charset="0"/>
                <a:cs typeface="Calibri" panose="020F0502020204030204" pitchFamily="34" charset="0"/>
              </a:rPr>
              <a:t>1.5KB</a:t>
            </a:r>
          </a:p>
          <a:p>
            <a:r>
              <a:rPr lang="en-US" sz="1342" dirty="0">
                <a:latin typeface="Calibri" panose="020F0502020204030204" pitchFamily="34" charset="0"/>
                <a:cs typeface="Calibri" panose="020F0502020204030204" pitchFamily="34" charset="0"/>
              </a:rPr>
              <a:t>TB-SRAM</a:t>
            </a:r>
            <a:r>
              <a:rPr lang="en-US" sz="1342" baseline="-25000" dirty="0">
                <a:latin typeface="Calibri" panose="020F0502020204030204" pitchFamily="34" charset="0"/>
                <a:cs typeface="Calibri" panose="020F0502020204030204" pitchFamily="34" charset="0"/>
              </a:rPr>
              <a:t>1</a:t>
            </a:r>
          </a:p>
        </p:txBody>
      </p:sp>
      <p:sp>
        <p:nvSpPr>
          <p:cNvPr id="807" name="TextBox 806">
            <a:extLst>
              <a:ext uri="{FF2B5EF4-FFF2-40B4-BE49-F238E27FC236}">
                <a16:creationId xmlns:a16="http://schemas.microsoft.com/office/drawing/2014/main" id="{5882546B-DF2E-B74E-8A18-AEB68712A87C}"/>
              </a:ext>
            </a:extLst>
          </p:cNvPr>
          <p:cNvSpPr txBox="1"/>
          <p:nvPr/>
        </p:nvSpPr>
        <p:spPr>
          <a:xfrm>
            <a:off x="2608139" y="3706662"/>
            <a:ext cx="904359" cy="665085"/>
          </a:xfrm>
          <a:prstGeom prst="roundRect">
            <a:avLst>
              <a:gd name="adj" fmla="val 6414"/>
            </a:avLst>
          </a:prstGeom>
          <a:solidFill>
            <a:srgbClr val="9DC3E6"/>
          </a:solidFill>
          <a:ln w="25400">
            <a:solidFill>
              <a:schemeClr val="tx1"/>
            </a:solidFill>
          </a:ln>
        </p:spPr>
        <p:txBody>
          <a:bodyPr wrap="square" lIns="0" tIns="0" rIns="0" bIns="0" rtlCol="0" anchor="ctr" anchorCtr="0">
            <a:noAutofit/>
          </a:bodyPr>
          <a:lstStyle>
            <a:defPPr>
              <a:defRPr lang="en-US"/>
            </a:defPPr>
            <a:lvl1pPr algn="ctr">
              <a:defRPr sz="1950" b="1">
                <a:solidFill>
                  <a:schemeClr val="tx2">
                    <a:lumMod val="50000"/>
                  </a:schemeClr>
                </a:solidFill>
                <a:latin typeface="Corbel" panose="020B0503020204020204" pitchFamily="34" charset="0"/>
              </a:defRPr>
            </a:lvl1pPr>
          </a:lstStyle>
          <a:p>
            <a:r>
              <a:rPr lang="en-US" sz="1342" dirty="0">
                <a:latin typeface="Calibri" panose="020F0502020204030204" pitchFamily="34" charset="0"/>
                <a:cs typeface="Calibri" panose="020F0502020204030204" pitchFamily="34" charset="0"/>
              </a:rPr>
              <a:t>1.5KB</a:t>
            </a:r>
          </a:p>
          <a:p>
            <a:r>
              <a:rPr lang="en-US" sz="1342" dirty="0">
                <a:latin typeface="Calibri" panose="020F0502020204030204" pitchFamily="34" charset="0"/>
                <a:cs typeface="Calibri" panose="020F0502020204030204" pitchFamily="34" charset="0"/>
              </a:rPr>
              <a:t>TB-SRAM</a:t>
            </a:r>
            <a:r>
              <a:rPr lang="en-US" sz="1342" baseline="-25000" dirty="0">
                <a:latin typeface="Calibri" panose="020F0502020204030204" pitchFamily="34" charset="0"/>
                <a:cs typeface="Calibri" panose="020F0502020204030204" pitchFamily="34" charset="0"/>
              </a:rPr>
              <a:t>2</a:t>
            </a:r>
          </a:p>
        </p:txBody>
      </p:sp>
      <p:sp>
        <p:nvSpPr>
          <p:cNvPr id="808" name="TextBox 807">
            <a:extLst>
              <a:ext uri="{FF2B5EF4-FFF2-40B4-BE49-F238E27FC236}">
                <a16:creationId xmlns:a16="http://schemas.microsoft.com/office/drawing/2014/main" id="{77791768-CF28-1B46-88A6-A4B4389B810B}"/>
              </a:ext>
            </a:extLst>
          </p:cNvPr>
          <p:cNvSpPr txBox="1"/>
          <p:nvPr/>
        </p:nvSpPr>
        <p:spPr>
          <a:xfrm>
            <a:off x="5703606" y="3706662"/>
            <a:ext cx="904359" cy="665085"/>
          </a:xfrm>
          <a:prstGeom prst="roundRect">
            <a:avLst>
              <a:gd name="adj" fmla="val 6414"/>
            </a:avLst>
          </a:prstGeom>
          <a:solidFill>
            <a:srgbClr val="9DC3E6"/>
          </a:solidFill>
          <a:ln w="25400">
            <a:solidFill>
              <a:schemeClr val="tx1"/>
            </a:solidFill>
          </a:ln>
        </p:spPr>
        <p:txBody>
          <a:bodyPr wrap="square" lIns="0" tIns="0" rIns="0" bIns="0" rtlCol="0" anchor="ctr" anchorCtr="0">
            <a:noAutofit/>
          </a:bodyPr>
          <a:lstStyle>
            <a:defPPr>
              <a:defRPr lang="en-US"/>
            </a:defPPr>
            <a:lvl1pPr algn="ctr">
              <a:defRPr sz="1200" b="1">
                <a:solidFill>
                  <a:schemeClr val="tx2">
                    <a:lumMod val="50000"/>
                  </a:schemeClr>
                </a:solidFill>
                <a:latin typeface="Corbel" panose="020B0503020204020204" pitchFamily="34" charset="0"/>
              </a:defRPr>
            </a:lvl1pPr>
          </a:lstStyle>
          <a:p>
            <a:r>
              <a:rPr lang="en-US" sz="1342" dirty="0">
                <a:latin typeface="Calibri" panose="020F0502020204030204" pitchFamily="34" charset="0"/>
                <a:cs typeface="Calibri" panose="020F0502020204030204" pitchFamily="34" charset="0"/>
              </a:rPr>
              <a:t>1.5KB</a:t>
            </a:r>
          </a:p>
          <a:p>
            <a:r>
              <a:rPr lang="en-US" sz="1342" dirty="0">
                <a:latin typeface="Calibri" panose="020F0502020204030204" pitchFamily="34" charset="0"/>
                <a:cs typeface="Calibri" panose="020F0502020204030204" pitchFamily="34" charset="0"/>
              </a:rPr>
              <a:t>TB-SRAM</a:t>
            </a:r>
            <a:r>
              <a:rPr lang="en-US" sz="1342" baseline="-25000" dirty="0">
                <a:latin typeface="Calibri" panose="020F0502020204030204" pitchFamily="34" charset="0"/>
                <a:cs typeface="Calibri" panose="020F0502020204030204" pitchFamily="34" charset="0"/>
              </a:rPr>
              <a:t>64</a:t>
            </a:r>
          </a:p>
        </p:txBody>
      </p:sp>
      <p:sp>
        <p:nvSpPr>
          <p:cNvPr id="820" name="TextBox 819">
            <a:extLst>
              <a:ext uri="{FF2B5EF4-FFF2-40B4-BE49-F238E27FC236}">
                <a16:creationId xmlns:a16="http://schemas.microsoft.com/office/drawing/2014/main" id="{C4879A81-B0EF-5946-8E32-3D800C33907D}"/>
              </a:ext>
            </a:extLst>
          </p:cNvPr>
          <p:cNvSpPr txBox="1">
            <a:spLocks noChangeAspect="1"/>
          </p:cNvSpPr>
          <p:nvPr/>
        </p:nvSpPr>
        <p:spPr>
          <a:xfrm>
            <a:off x="843876" y="4853468"/>
            <a:ext cx="289951" cy="289951"/>
          </a:xfrm>
          <a:prstGeom prst="ellipse">
            <a:avLst/>
          </a:prstGeom>
          <a:solidFill>
            <a:srgbClr val="FE6200"/>
          </a:solidFill>
        </p:spPr>
        <p:txBody>
          <a:bodyPr wrap="none" lIns="0" tIns="0" rIns="0" bIns="12080" rtlCol="0" anchor="ctr" anchorCtr="0">
            <a:noAutofit/>
          </a:bodyPr>
          <a:lstStyle/>
          <a:p>
            <a:pPr algn="ctr"/>
            <a:r>
              <a:rPr lang="en-US" sz="1878" b="1" dirty="0">
                <a:solidFill>
                  <a:schemeClr val="bg1"/>
                </a:solidFill>
                <a:latin typeface="Calibri" panose="020F0502020204030204" pitchFamily="34" charset="0"/>
                <a:ea typeface="Linux Libertine O Semibold" panose="02000503000000000000" pitchFamily="2" charset="0"/>
                <a:cs typeface="Calibri" panose="020F0502020204030204" pitchFamily="34" charset="0"/>
              </a:rPr>
              <a:t>1</a:t>
            </a:r>
          </a:p>
        </p:txBody>
      </p:sp>
      <p:sp>
        <p:nvSpPr>
          <p:cNvPr id="821" name="TextBox 820">
            <a:extLst>
              <a:ext uri="{FF2B5EF4-FFF2-40B4-BE49-F238E27FC236}">
                <a16:creationId xmlns:a16="http://schemas.microsoft.com/office/drawing/2014/main" id="{84E138AE-E4A0-EF4E-A5AB-8812E913ADEB}"/>
              </a:ext>
            </a:extLst>
          </p:cNvPr>
          <p:cNvSpPr txBox="1">
            <a:spLocks noChangeAspect="1"/>
          </p:cNvSpPr>
          <p:nvPr/>
        </p:nvSpPr>
        <p:spPr>
          <a:xfrm>
            <a:off x="843875" y="5459490"/>
            <a:ext cx="289951" cy="289951"/>
          </a:xfrm>
          <a:prstGeom prst="ellipse">
            <a:avLst/>
          </a:prstGeom>
          <a:solidFill>
            <a:srgbClr val="00B050"/>
          </a:solidFill>
        </p:spPr>
        <p:txBody>
          <a:bodyPr wrap="none" lIns="0" tIns="0" rIns="0" bIns="12080" rtlCol="0" anchor="ctr" anchorCtr="0">
            <a:noAutofit/>
          </a:bodyPr>
          <a:lstStyle/>
          <a:p>
            <a:pPr algn="ctr"/>
            <a:r>
              <a:rPr lang="en-US" sz="1878" b="1" dirty="0">
                <a:solidFill>
                  <a:schemeClr val="bg1"/>
                </a:solidFill>
                <a:latin typeface="Calibri" panose="020F0502020204030204" pitchFamily="34" charset="0"/>
                <a:ea typeface="Linux Libertine O Semibold" panose="02000503000000000000" pitchFamily="2" charset="0"/>
                <a:cs typeface="Calibri" panose="020F0502020204030204" pitchFamily="34" charset="0"/>
              </a:rPr>
              <a:t>2</a:t>
            </a:r>
          </a:p>
        </p:txBody>
      </p:sp>
      <p:sp>
        <p:nvSpPr>
          <p:cNvPr id="822" name="TextBox 821">
            <a:extLst>
              <a:ext uri="{FF2B5EF4-FFF2-40B4-BE49-F238E27FC236}">
                <a16:creationId xmlns:a16="http://schemas.microsoft.com/office/drawing/2014/main" id="{9F86C368-CA92-884E-9C8D-EABB0E5C7C62}"/>
              </a:ext>
            </a:extLst>
          </p:cNvPr>
          <p:cNvSpPr txBox="1">
            <a:spLocks noChangeAspect="1"/>
          </p:cNvSpPr>
          <p:nvPr/>
        </p:nvSpPr>
        <p:spPr>
          <a:xfrm>
            <a:off x="843875" y="6066990"/>
            <a:ext cx="289951" cy="289951"/>
          </a:xfrm>
          <a:prstGeom prst="ellipse">
            <a:avLst/>
          </a:prstGeom>
          <a:solidFill>
            <a:srgbClr val="0070C0"/>
          </a:solidFill>
        </p:spPr>
        <p:txBody>
          <a:bodyPr wrap="none" lIns="0" tIns="0" rIns="0" bIns="12080" rtlCol="0" anchor="ctr" anchorCtr="0">
            <a:noAutofit/>
          </a:bodyPr>
          <a:lstStyle/>
          <a:p>
            <a:pPr algn="ctr"/>
            <a:r>
              <a:rPr lang="en-US" sz="1878" b="1" dirty="0">
                <a:solidFill>
                  <a:schemeClr val="bg1"/>
                </a:solidFill>
                <a:latin typeface="Calibri" panose="020F0502020204030204" pitchFamily="34" charset="0"/>
                <a:ea typeface="Linux Libertine O Semibold" panose="02000503000000000000" pitchFamily="2" charset="0"/>
                <a:cs typeface="Calibri" panose="020F0502020204030204" pitchFamily="34" charset="0"/>
              </a:rPr>
              <a:t>3</a:t>
            </a:r>
          </a:p>
        </p:txBody>
      </p:sp>
    </p:spTree>
    <p:custDataLst>
      <p:tags r:id="rId1"/>
    </p:custDataLst>
    <p:extLst>
      <p:ext uri="{BB962C8B-B14F-4D97-AF65-F5344CB8AC3E}">
        <p14:creationId xmlns:p14="http://schemas.microsoft.com/office/powerpoint/2010/main" val="250256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9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6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6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7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7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7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7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7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9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9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9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9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0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0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0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0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1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2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2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7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9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6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0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7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
                                            <p:txEl>
                                              <p:pRg st="2" end="2"/>
                                            </p:txEl>
                                          </p:spTgt>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82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2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2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77"/>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602"/>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624"/>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61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623"/>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563"/>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634"/>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3">
                                            <p:txEl>
                                              <p:pRg st="3" end="3"/>
                                            </p:txEl>
                                          </p:spTgt>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2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615"/>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6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 grpId="0" animBg="1"/>
      <p:bldP spid="565" grpId="0" animBg="1"/>
      <p:bldP spid="566" grpId="0" animBg="1"/>
      <p:bldP spid="572" grpId="0" animBg="1"/>
      <p:bldP spid="573" grpId="0"/>
      <p:bldP spid="576" grpId="0"/>
      <p:bldP spid="578" grpId="0" animBg="1"/>
      <p:bldP spid="592" grpId="0"/>
      <p:bldP spid="596" grpId="0"/>
      <p:bldP spid="597" grpId="0"/>
      <p:bldP spid="598" grpId="0"/>
      <p:bldP spid="616" grpId="0"/>
      <p:bldP spid="620" grpId="0" animBg="1"/>
      <p:bldP spid="621" grpId="0" animBg="1"/>
      <p:bldP spid="622" grpId="0" animBg="1"/>
      <p:bldP spid="625" grpId="0" animBg="1"/>
      <p:bldP spid="626" grpId="0" animBg="1"/>
      <p:bldP spid="820" grpId="0" animBg="1"/>
      <p:bldP spid="821" grpId="0" animBg="1"/>
      <p:bldP spid="82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E541-5CF7-F74E-80A4-C5A73C0D7960}"/>
              </a:ext>
            </a:extLst>
          </p:cNvPr>
          <p:cNvSpPr>
            <a:spLocks noGrp="1"/>
          </p:cNvSpPr>
          <p:nvPr>
            <p:ph type="title"/>
          </p:nvPr>
        </p:nvSpPr>
        <p:spPr/>
        <p:txBody>
          <a:bodyPr>
            <a:normAutofit fontScale="90000"/>
          </a:bodyPr>
          <a:lstStyle/>
          <a:p>
            <a:r>
              <a:rPr lang="en-US" dirty="0"/>
              <a:t>Use Cases of GenASM</a:t>
            </a:r>
          </a:p>
        </p:txBody>
      </p:sp>
      <p:sp>
        <p:nvSpPr>
          <p:cNvPr id="3" name="Content Placeholder 2">
            <a:extLst>
              <a:ext uri="{FF2B5EF4-FFF2-40B4-BE49-F238E27FC236}">
                <a16:creationId xmlns:a16="http://schemas.microsoft.com/office/drawing/2014/main" id="{43E239AE-4B1B-6747-91D7-4F9A84D75891}"/>
              </a:ext>
            </a:extLst>
          </p:cNvPr>
          <p:cNvSpPr>
            <a:spLocks noGrp="1"/>
          </p:cNvSpPr>
          <p:nvPr>
            <p:ph idx="1"/>
          </p:nvPr>
        </p:nvSpPr>
        <p:spPr/>
        <p:txBody>
          <a:bodyPr>
            <a:noAutofit/>
          </a:bodyPr>
          <a:lstStyle/>
          <a:p>
            <a:pPr marL="500063" indent="-360363">
              <a:lnSpc>
                <a:spcPct val="120000"/>
              </a:lnSpc>
              <a:spcBef>
                <a:spcPts val="0"/>
              </a:spcBef>
              <a:spcAft>
                <a:spcPts val="0"/>
              </a:spcAft>
              <a:buClr>
                <a:srgbClr val="7030A0"/>
              </a:buClr>
              <a:buAutoNum type="arabicParenBoth"/>
            </a:pPr>
            <a:r>
              <a:rPr lang="en-US" sz="2200" b="1" dirty="0">
                <a:solidFill>
                  <a:srgbClr val="7030A0"/>
                </a:solidFill>
              </a:rPr>
              <a:t>Read Alignment Step of Read Mapping</a:t>
            </a:r>
          </a:p>
          <a:p>
            <a:pPr lvl="1" indent="-217488">
              <a:lnSpc>
                <a:spcPct val="120000"/>
              </a:lnSpc>
              <a:spcBef>
                <a:spcPts val="0"/>
              </a:spcBef>
              <a:spcAft>
                <a:spcPts val="0"/>
              </a:spcAft>
              <a:buClr>
                <a:srgbClr val="7030A0"/>
              </a:buClr>
            </a:pPr>
            <a:r>
              <a:rPr lang="en-US" sz="2200" dirty="0">
                <a:solidFill>
                  <a:schemeClr val="tx1"/>
                </a:solidFill>
              </a:rPr>
              <a:t>Find the </a:t>
            </a:r>
            <a:r>
              <a:rPr lang="en-US" sz="2200" dirty="0">
                <a:solidFill>
                  <a:srgbClr val="7A20C9"/>
                </a:solidFill>
              </a:rPr>
              <a:t>optimal alignment</a:t>
            </a:r>
            <a:r>
              <a:rPr lang="en-US" sz="2200" dirty="0">
                <a:solidFill>
                  <a:schemeClr val="tx1"/>
                </a:solidFill>
              </a:rPr>
              <a:t> of how reads map to candidate reference regions</a:t>
            </a:r>
          </a:p>
          <a:p>
            <a:pPr marL="500063" indent="-360363">
              <a:lnSpc>
                <a:spcPct val="120000"/>
              </a:lnSpc>
              <a:spcAft>
                <a:spcPts val="0"/>
              </a:spcAft>
              <a:buClr>
                <a:srgbClr val="00B050"/>
              </a:buClr>
              <a:buFont typeface="Wingdings" pitchFamily="2" charset="2"/>
              <a:buAutoNum type="arabicParenBoth"/>
            </a:pPr>
            <a:r>
              <a:rPr lang="en-US" sz="2200" b="1" dirty="0">
                <a:solidFill>
                  <a:srgbClr val="00B050"/>
                </a:solidFill>
              </a:rPr>
              <a:t>Pre-Alignment Filtering for Short Reads</a:t>
            </a:r>
          </a:p>
          <a:p>
            <a:pPr lvl="1" indent="-217488">
              <a:lnSpc>
                <a:spcPct val="120000"/>
              </a:lnSpc>
              <a:spcBef>
                <a:spcPts val="0"/>
              </a:spcBef>
              <a:spcAft>
                <a:spcPts val="0"/>
              </a:spcAft>
              <a:buClr>
                <a:srgbClr val="00B050"/>
              </a:buClr>
            </a:pPr>
            <a:r>
              <a:rPr lang="en-US" sz="2200" dirty="0">
                <a:solidFill>
                  <a:schemeClr val="tx1"/>
                </a:solidFill>
              </a:rPr>
              <a:t>Quickly identify and </a:t>
            </a:r>
            <a:r>
              <a:rPr lang="en-US" sz="2200" dirty="0">
                <a:solidFill>
                  <a:srgbClr val="00B050"/>
                </a:solidFill>
              </a:rPr>
              <a:t>filter out the unlikely</a:t>
            </a:r>
            <a:r>
              <a:rPr lang="en-US" sz="2200" dirty="0">
                <a:solidFill>
                  <a:schemeClr val="tx1"/>
                </a:solidFill>
              </a:rPr>
              <a:t> candidate reference regions for each read</a:t>
            </a:r>
            <a:endParaRPr lang="en-US" sz="2200" b="1" dirty="0">
              <a:solidFill>
                <a:schemeClr val="tx1"/>
              </a:solidFill>
            </a:endParaRPr>
          </a:p>
          <a:p>
            <a:pPr marL="500063" indent="-360363">
              <a:lnSpc>
                <a:spcPct val="120000"/>
              </a:lnSpc>
              <a:spcAft>
                <a:spcPts val="0"/>
              </a:spcAft>
              <a:buClr>
                <a:srgbClr val="FE6200"/>
              </a:buClr>
              <a:buAutoNum type="arabicParenBoth"/>
            </a:pPr>
            <a:r>
              <a:rPr lang="en-US" sz="2200" b="1" dirty="0">
                <a:solidFill>
                  <a:srgbClr val="FE6200"/>
                </a:solidFill>
              </a:rPr>
              <a:t>Edit Distance Calculation</a:t>
            </a:r>
          </a:p>
          <a:p>
            <a:pPr lvl="1" indent="-217488">
              <a:lnSpc>
                <a:spcPct val="120000"/>
              </a:lnSpc>
              <a:spcBef>
                <a:spcPts val="0"/>
              </a:spcBef>
              <a:spcAft>
                <a:spcPts val="0"/>
              </a:spcAft>
              <a:buClr>
                <a:srgbClr val="FE6200"/>
              </a:buClr>
            </a:pPr>
            <a:r>
              <a:rPr lang="en-US" sz="2200" dirty="0">
                <a:solidFill>
                  <a:schemeClr val="tx1"/>
                </a:solidFill>
              </a:rPr>
              <a:t>Measure the </a:t>
            </a:r>
            <a:r>
              <a:rPr lang="en-US" sz="2200" dirty="0">
                <a:solidFill>
                  <a:srgbClr val="FE6200"/>
                </a:solidFill>
              </a:rPr>
              <a:t>similarity</a:t>
            </a:r>
            <a:r>
              <a:rPr lang="en-US" sz="2200" dirty="0"/>
              <a:t> or </a:t>
            </a:r>
            <a:r>
              <a:rPr lang="en-US" sz="2200" dirty="0">
                <a:solidFill>
                  <a:srgbClr val="FE6200"/>
                </a:solidFill>
              </a:rPr>
              <a:t>distance</a:t>
            </a:r>
            <a:r>
              <a:rPr lang="en-US" sz="2200" dirty="0"/>
              <a:t> </a:t>
            </a:r>
            <a:r>
              <a:rPr lang="en-US" sz="2200" dirty="0">
                <a:solidFill>
                  <a:schemeClr val="tx1"/>
                </a:solidFill>
              </a:rPr>
              <a:t>between two sequences</a:t>
            </a:r>
          </a:p>
          <a:p>
            <a:pPr marL="500063" indent="-360363">
              <a:lnSpc>
                <a:spcPct val="120000"/>
              </a:lnSpc>
              <a:spcBef>
                <a:spcPts val="2400"/>
              </a:spcBef>
              <a:spcAft>
                <a:spcPts val="0"/>
              </a:spcAft>
            </a:pPr>
            <a:r>
              <a:rPr lang="en-US" sz="2200" dirty="0">
                <a:solidFill>
                  <a:schemeClr val="tx1"/>
                </a:solidFill>
              </a:rPr>
              <a:t>We also discuss </a:t>
            </a:r>
            <a:r>
              <a:rPr lang="en-US" sz="2200" dirty="0">
                <a:solidFill>
                  <a:srgbClr val="1F8DD3"/>
                </a:solidFill>
              </a:rPr>
              <a:t>other possible use cases of GenASM </a:t>
            </a:r>
            <a:r>
              <a:rPr lang="en-US" sz="2200" dirty="0">
                <a:solidFill>
                  <a:schemeClr val="tx1"/>
                </a:solidFill>
              </a:rPr>
              <a:t>in our paper:</a:t>
            </a:r>
          </a:p>
          <a:p>
            <a:pPr lvl="1" indent="-217488">
              <a:lnSpc>
                <a:spcPct val="120000"/>
              </a:lnSpc>
              <a:spcBef>
                <a:spcPts val="0"/>
              </a:spcBef>
              <a:spcAft>
                <a:spcPts val="0"/>
              </a:spcAft>
              <a:buClr>
                <a:srgbClr val="0070C0"/>
              </a:buClr>
            </a:pPr>
            <a:r>
              <a:rPr lang="en-US" sz="2200" dirty="0">
                <a:solidFill>
                  <a:schemeClr val="tx1"/>
                </a:solidFill>
              </a:rPr>
              <a:t>Read-to-read overlap finding, hash-table based indexing, whole genome alignment, generic text search</a:t>
            </a:r>
          </a:p>
        </p:txBody>
      </p:sp>
      <p:sp>
        <p:nvSpPr>
          <p:cNvPr id="5" name="Slide Number Placeholder 4">
            <a:extLst>
              <a:ext uri="{FF2B5EF4-FFF2-40B4-BE49-F238E27FC236}">
                <a16:creationId xmlns:a16="http://schemas.microsoft.com/office/drawing/2014/main" id="{5180F809-EA39-7F4B-A7C7-BB57D336D1D6}"/>
              </a:ext>
            </a:extLst>
          </p:cNvPr>
          <p:cNvSpPr>
            <a:spLocks noGrp="1"/>
          </p:cNvSpPr>
          <p:nvPr>
            <p:ph type="sldNum" sz="quarter" idx="10"/>
          </p:nvPr>
        </p:nvSpPr>
        <p:spPr/>
        <p:txBody>
          <a:bodyPr/>
          <a:lstStyle/>
          <a:p>
            <a:fld id="{BE67019E-6B59-9444-A8F8-0CFAB6B6981D}" type="slidenum">
              <a:rPr lang="en-US" smtClean="0"/>
              <a:pPr/>
              <a:t>69</a:t>
            </a:fld>
            <a:endParaRPr lang="en-US" dirty="0"/>
          </a:p>
        </p:txBody>
      </p:sp>
    </p:spTree>
    <p:custDataLst>
      <p:tags r:id="rId1"/>
    </p:custDataLst>
    <p:extLst>
      <p:ext uri="{BB962C8B-B14F-4D97-AF65-F5344CB8AC3E}">
        <p14:creationId xmlns:p14="http://schemas.microsoft.com/office/powerpoint/2010/main" val="339074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title"/>
          </p:nvPr>
        </p:nvSpPr>
        <p:spPr>
          <a:xfrm>
            <a:off x="366963" y="257434"/>
            <a:ext cx="8410200" cy="753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0070C0"/>
              </a:buClr>
              <a:buSzPct val="100000"/>
              <a:buFont typeface="Corbel"/>
              <a:buNone/>
            </a:pPr>
            <a:r>
              <a:rPr lang="en-US"/>
              <a:t>Genome Graphs</a:t>
            </a:r>
            <a:endParaRPr/>
          </a:p>
        </p:txBody>
      </p:sp>
      <p:sp>
        <p:nvSpPr>
          <p:cNvPr id="111" name="Google Shape;111;p15"/>
          <p:cNvSpPr txBox="1">
            <a:spLocks noGrp="1"/>
          </p:cNvSpPr>
          <p:nvPr>
            <p:ph type="body" idx="1"/>
          </p:nvPr>
        </p:nvSpPr>
        <p:spPr>
          <a:xfrm>
            <a:off x="366963" y="1153551"/>
            <a:ext cx="8410200" cy="2470182"/>
          </a:xfrm>
          <a:prstGeom prst="rect">
            <a:avLst/>
          </a:prstGeom>
          <a:noFill/>
          <a:ln>
            <a:noFill/>
          </a:ln>
        </p:spPr>
        <p:txBody>
          <a:bodyPr spcFirstLastPara="1" wrap="square" lIns="0" tIns="45700" rIns="0" bIns="45700" anchor="t" anchorCtr="0">
            <a:noAutofit/>
          </a:bodyPr>
          <a:lstStyle/>
          <a:p>
            <a:pPr marL="153988" lvl="0" indent="0" algn="l" rtl="0">
              <a:lnSpc>
                <a:spcPct val="120000"/>
              </a:lnSpc>
              <a:spcBef>
                <a:spcPts val="0"/>
              </a:spcBef>
              <a:spcAft>
                <a:spcPts val="600"/>
              </a:spcAft>
              <a:buSzPts val="2200"/>
              <a:buNone/>
            </a:pPr>
            <a:r>
              <a:rPr lang="en-US" sz="2200" dirty="0">
                <a:solidFill>
                  <a:schemeClr val="tx1"/>
                </a:solidFill>
              </a:rPr>
              <a:t>Genome graphs:</a:t>
            </a:r>
          </a:p>
          <a:p>
            <a:pPr marL="496888" lvl="0" indent="-342900" algn="l" rtl="0">
              <a:lnSpc>
                <a:spcPct val="120000"/>
              </a:lnSpc>
              <a:spcBef>
                <a:spcPts val="0"/>
              </a:spcBef>
              <a:spcAft>
                <a:spcPts val="600"/>
              </a:spcAft>
              <a:buSzPts val="2200"/>
            </a:pPr>
            <a:r>
              <a:rPr lang="en-US" sz="2200" dirty="0">
                <a:solidFill>
                  <a:schemeClr val="tx1"/>
                </a:solidFill>
              </a:rPr>
              <a:t>Combine the </a:t>
            </a:r>
            <a:r>
              <a:rPr lang="en-US" sz="2200" dirty="0">
                <a:solidFill>
                  <a:srgbClr val="C00000"/>
                </a:solidFill>
              </a:rPr>
              <a:t>linear reference genome </a:t>
            </a:r>
            <a:r>
              <a:rPr lang="en-US" sz="2200" dirty="0">
                <a:solidFill>
                  <a:schemeClr val="tx1"/>
                </a:solidFill>
              </a:rPr>
              <a:t>with the </a:t>
            </a:r>
            <a:r>
              <a:rPr lang="en-US" sz="2200" dirty="0">
                <a:solidFill>
                  <a:srgbClr val="0070C0"/>
                </a:solidFill>
              </a:rPr>
              <a:t>known genetic variations in the entire population </a:t>
            </a:r>
            <a:r>
              <a:rPr lang="en-US" sz="2200" dirty="0">
                <a:solidFill>
                  <a:schemeClr val="tx1"/>
                </a:solidFill>
              </a:rPr>
              <a:t>as a graph-based data structure</a:t>
            </a:r>
            <a:endParaRPr sz="2200" dirty="0">
              <a:solidFill>
                <a:schemeClr val="tx1"/>
              </a:solidFill>
            </a:endParaRPr>
          </a:p>
          <a:p>
            <a:pPr marL="496888" lvl="0" indent="-342900">
              <a:lnSpc>
                <a:spcPct val="120000"/>
              </a:lnSpc>
              <a:spcBef>
                <a:spcPts val="0"/>
              </a:spcBef>
              <a:spcAft>
                <a:spcPts val="600"/>
              </a:spcAft>
              <a:buSzPts val="2200"/>
            </a:pPr>
            <a:r>
              <a:rPr lang="en-US" sz="2200" dirty="0">
                <a:solidFill>
                  <a:schemeClr val="tx1"/>
                </a:solidFill>
              </a:rPr>
              <a:t>Enable us to move away from aligning with a single linear reference genome </a:t>
            </a:r>
            <a:r>
              <a:rPr lang="en-US" sz="2200" dirty="0">
                <a:solidFill>
                  <a:srgbClr val="C00000"/>
                </a:solidFill>
              </a:rPr>
              <a:t>(reference bias) </a:t>
            </a:r>
            <a:r>
              <a:rPr lang="en-US" sz="2200" dirty="0">
                <a:solidFill>
                  <a:schemeClr val="tx1"/>
                </a:solidFill>
              </a:rPr>
              <a:t>and </a:t>
            </a:r>
            <a:r>
              <a:rPr lang="en-US" sz="2200" dirty="0">
                <a:solidFill>
                  <a:srgbClr val="00B050"/>
                </a:solidFill>
              </a:rPr>
              <a:t>more accurately express the genetic diversity in a population</a:t>
            </a:r>
            <a:endParaRPr sz="2200" dirty="0">
              <a:solidFill>
                <a:srgbClr val="00B050"/>
              </a:solidFill>
            </a:endParaRPr>
          </a:p>
        </p:txBody>
      </p:sp>
      <p:sp>
        <p:nvSpPr>
          <p:cNvPr id="2" name="Slide Number Placeholder 1">
            <a:extLst>
              <a:ext uri="{FF2B5EF4-FFF2-40B4-BE49-F238E27FC236}">
                <a16:creationId xmlns:a16="http://schemas.microsoft.com/office/drawing/2014/main" id="{FC4DCDA4-118C-D14D-8F71-4A54D1FC58BC}"/>
              </a:ext>
            </a:extLst>
          </p:cNvPr>
          <p:cNvSpPr>
            <a:spLocks noGrp="1"/>
          </p:cNvSpPr>
          <p:nvPr>
            <p:ph type="sldNum" sz="quarter" idx="10"/>
          </p:nvPr>
        </p:nvSpPr>
        <p:spPr/>
        <p:txBody>
          <a:bodyPr/>
          <a:lstStyle/>
          <a:p>
            <a:fld id="{BE67019E-6B59-9444-A8F8-0CFAB6B6981D}" type="slidenum">
              <a:rPr lang="en-US" smtClean="0"/>
              <a:pPr/>
              <a:t>7</a:t>
            </a:fld>
            <a:endParaRPr lang="en-US" dirty="0"/>
          </a:p>
        </p:txBody>
      </p:sp>
      <p:sp>
        <p:nvSpPr>
          <p:cNvPr id="5" name="Google Shape;111;p15">
            <a:extLst>
              <a:ext uri="{FF2B5EF4-FFF2-40B4-BE49-F238E27FC236}">
                <a16:creationId xmlns:a16="http://schemas.microsoft.com/office/drawing/2014/main" id="{FC693FE1-35A2-EC4E-BDF4-3EA0EEB5C5E5}"/>
              </a:ext>
            </a:extLst>
          </p:cNvPr>
          <p:cNvSpPr txBox="1">
            <a:spLocks/>
          </p:cNvSpPr>
          <p:nvPr/>
        </p:nvSpPr>
        <p:spPr>
          <a:xfrm>
            <a:off x="366963" y="3958839"/>
            <a:ext cx="3367441" cy="519351"/>
          </a:xfrm>
          <a:prstGeom prst="rect">
            <a:avLst/>
          </a:prstGeom>
          <a:noFill/>
          <a:ln>
            <a:noFill/>
          </a:ln>
        </p:spPr>
        <p:txBody>
          <a:bodyPr spcFirstLastPara="1" vert="horz" wrap="square" lIns="0" tIns="45700" rIns="0" bIns="45700" rtlCol="0" anchor="t" anchorCtr="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53988" indent="0">
              <a:lnSpc>
                <a:spcPct val="120000"/>
              </a:lnSpc>
              <a:spcBef>
                <a:spcPts val="0"/>
              </a:spcBef>
              <a:spcAft>
                <a:spcPts val="600"/>
              </a:spcAft>
              <a:buSzPts val="2200"/>
              <a:buNone/>
            </a:pPr>
            <a:r>
              <a:rPr lang="en-US" sz="2200" b="1" dirty="0">
                <a:solidFill>
                  <a:srgbClr val="FE6200"/>
                </a:solidFill>
              </a:rPr>
              <a:t>Sequence #1: </a:t>
            </a:r>
            <a:r>
              <a:rPr lang="en-US" sz="2200" dirty="0">
                <a:solidFill>
                  <a:schemeClr val="tx1"/>
                </a:solidFill>
              </a:rPr>
              <a:t>ACGTACGT</a:t>
            </a:r>
          </a:p>
        </p:txBody>
      </p:sp>
      <p:sp>
        <p:nvSpPr>
          <p:cNvPr id="3" name="TextBox 2">
            <a:extLst>
              <a:ext uri="{FF2B5EF4-FFF2-40B4-BE49-F238E27FC236}">
                <a16:creationId xmlns:a16="http://schemas.microsoft.com/office/drawing/2014/main" id="{27DE9D2F-B35D-C140-AE9A-D0D1DC5209F4}"/>
              </a:ext>
            </a:extLst>
          </p:cNvPr>
          <p:cNvSpPr txBox="1"/>
          <p:nvPr/>
        </p:nvSpPr>
        <p:spPr>
          <a:xfrm>
            <a:off x="5717247" y="3958839"/>
            <a:ext cx="1965434" cy="605909"/>
          </a:xfrm>
          <a:prstGeom prst="flowChartTerminator">
            <a:avLst/>
          </a:prstGeom>
          <a:noFill/>
          <a:ln w="38100">
            <a:solidFill>
              <a:schemeClr val="tx1"/>
            </a:solidFill>
          </a:ln>
        </p:spPr>
        <p:txBody>
          <a:bodyPr wrap="square" rtlCol="0">
            <a:spAutoFit/>
          </a:bodyPr>
          <a:lstStyle/>
          <a:p>
            <a:pPr algn="ctr"/>
            <a:r>
              <a:rPr lang="en-US" sz="2200" dirty="0"/>
              <a:t>ACGTACGT</a:t>
            </a:r>
          </a:p>
        </p:txBody>
      </p:sp>
    </p:spTree>
    <p:extLst>
      <p:ext uri="{BB962C8B-B14F-4D97-AF65-F5344CB8AC3E}">
        <p14:creationId xmlns:p14="http://schemas.microsoft.com/office/powerpoint/2010/main" val="277546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2E690-AF32-714F-9B00-EC917B391F84}"/>
              </a:ext>
            </a:extLst>
          </p:cNvPr>
          <p:cNvSpPr>
            <a:spLocks noGrp="1"/>
          </p:cNvSpPr>
          <p:nvPr>
            <p:ph type="title"/>
          </p:nvPr>
        </p:nvSpPr>
        <p:spPr>
          <a:xfrm>
            <a:off x="366963" y="257434"/>
            <a:ext cx="8410073" cy="753467"/>
          </a:xfrm>
        </p:spPr>
        <p:txBody>
          <a:bodyPr>
            <a:normAutofit fontScale="90000"/>
          </a:bodyPr>
          <a:lstStyle/>
          <a:p>
            <a:r>
              <a:rPr lang="en-US" dirty="0"/>
              <a:t>Evaluation Methodology</a:t>
            </a:r>
          </a:p>
        </p:txBody>
      </p:sp>
      <p:sp>
        <p:nvSpPr>
          <p:cNvPr id="3" name="Content Placeholder 2">
            <a:extLst>
              <a:ext uri="{FF2B5EF4-FFF2-40B4-BE49-F238E27FC236}">
                <a16:creationId xmlns:a16="http://schemas.microsoft.com/office/drawing/2014/main" id="{125438DD-21B4-8D43-8D00-91519CD5BE89}"/>
              </a:ext>
            </a:extLst>
          </p:cNvPr>
          <p:cNvSpPr>
            <a:spLocks noGrp="1"/>
          </p:cNvSpPr>
          <p:nvPr>
            <p:ph idx="1"/>
          </p:nvPr>
        </p:nvSpPr>
        <p:spPr/>
        <p:txBody>
          <a:bodyPr>
            <a:noAutofit/>
          </a:bodyPr>
          <a:lstStyle/>
          <a:p>
            <a:pPr>
              <a:lnSpc>
                <a:spcPct val="120000"/>
              </a:lnSpc>
              <a:spcBef>
                <a:spcPts val="0"/>
              </a:spcBef>
              <a:spcAft>
                <a:spcPts val="0"/>
              </a:spcAft>
            </a:pPr>
            <a:r>
              <a:rPr lang="en-US" sz="2200" dirty="0">
                <a:solidFill>
                  <a:schemeClr val="tx1"/>
                </a:solidFill>
              </a:rPr>
              <a:t>We evaluate GenASM using:</a:t>
            </a:r>
          </a:p>
          <a:p>
            <a:pPr lvl="1">
              <a:lnSpc>
                <a:spcPct val="120000"/>
              </a:lnSpc>
              <a:spcBef>
                <a:spcPts val="0"/>
              </a:spcBef>
              <a:spcAft>
                <a:spcPts val="0"/>
              </a:spcAft>
            </a:pPr>
            <a:r>
              <a:rPr lang="en-US" sz="2200" dirty="0">
                <a:solidFill>
                  <a:srgbClr val="7030A0"/>
                </a:solidFill>
              </a:rPr>
              <a:t>Synthesized</a:t>
            </a:r>
            <a:r>
              <a:rPr lang="en-US" sz="2200" dirty="0">
                <a:solidFill>
                  <a:schemeClr val="tx1"/>
                </a:solidFill>
              </a:rPr>
              <a:t> SystemVerilog models of the GenASM-DC and GenASM-TB accelerator datapaths </a:t>
            </a:r>
          </a:p>
          <a:p>
            <a:pPr lvl="1">
              <a:lnSpc>
                <a:spcPct val="120000"/>
              </a:lnSpc>
              <a:spcBef>
                <a:spcPts val="0"/>
              </a:spcBef>
              <a:spcAft>
                <a:spcPts val="0"/>
              </a:spcAft>
            </a:pPr>
            <a:r>
              <a:rPr lang="en-US" sz="2200" dirty="0">
                <a:solidFill>
                  <a:schemeClr val="tx1"/>
                </a:solidFill>
              </a:rPr>
              <a:t>Detailed </a:t>
            </a:r>
            <a:r>
              <a:rPr lang="en-US" sz="2200" dirty="0">
                <a:solidFill>
                  <a:srgbClr val="7030A0"/>
                </a:solidFill>
              </a:rPr>
              <a:t>simulation-based performance modeling</a:t>
            </a:r>
          </a:p>
          <a:p>
            <a:pPr>
              <a:lnSpc>
                <a:spcPct val="120000"/>
              </a:lnSpc>
              <a:spcBef>
                <a:spcPts val="4200"/>
              </a:spcBef>
              <a:spcAft>
                <a:spcPts val="0"/>
              </a:spcAft>
            </a:pPr>
            <a:r>
              <a:rPr lang="en-US" sz="2200" dirty="0">
                <a:solidFill>
                  <a:schemeClr val="tx1"/>
                </a:solidFill>
                <a:latin typeface="Calibri" panose="020F0502020204030204" pitchFamily="34" charset="0"/>
              </a:rPr>
              <a:t>16</a:t>
            </a:r>
            <a:r>
              <a:rPr lang="en-US" sz="2200" dirty="0">
                <a:solidFill>
                  <a:schemeClr val="tx1"/>
                </a:solidFill>
              </a:rPr>
              <a:t>GB HMC-like </a:t>
            </a:r>
            <a:r>
              <a:rPr lang="en-US" sz="2200" dirty="0">
                <a:solidFill>
                  <a:srgbClr val="0070C0"/>
                </a:solidFill>
                <a:latin typeface="Calibri" panose="020F0502020204030204" pitchFamily="34" charset="0"/>
              </a:rPr>
              <a:t>3</a:t>
            </a:r>
            <a:r>
              <a:rPr lang="en-US" sz="2200" dirty="0">
                <a:solidFill>
                  <a:srgbClr val="0070C0"/>
                </a:solidFill>
              </a:rPr>
              <a:t>D-stacked DRAM architecture</a:t>
            </a:r>
          </a:p>
          <a:p>
            <a:pPr lvl="1">
              <a:lnSpc>
                <a:spcPct val="120000"/>
              </a:lnSpc>
              <a:spcBef>
                <a:spcPts val="0"/>
              </a:spcBef>
              <a:spcAft>
                <a:spcPts val="0"/>
              </a:spcAft>
            </a:pPr>
            <a:r>
              <a:rPr lang="en-US" sz="2200" dirty="0">
                <a:solidFill>
                  <a:srgbClr val="0070C0"/>
                </a:solidFill>
                <a:latin typeface="Calibri" panose="020F0502020204030204" pitchFamily="34" charset="0"/>
              </a:rPr>
              <a:t>32</a:t>
            </a:r>
            <a:r>
              <a:rPr lang="en-US" sz="2200" dirty="0">
                <a:solidFill>
                  <a:srgbClr val="0070C0"/>
                </a:solidFill>
              </a:rPr>
              <a:t> vaults </a:t>
            </a:r>
          </a:p>
          <a:p>
            <a:pPr lvl="1">
              <a:lnSpc>
                <a:spcPct val="120000"/>
              </a:lnSpc>
              <a:spcBef>
                <a:spcPts val="0"/>
              </a:spcBef>
              <a:spcAft>
                <a:spcPts val="0"/>
              </a:spcAft>
            </a:pPr>
            <a:r>
              <a:rPr lang="en-US" sz="2200" dirty="0">
                <a:solidFill>
                  <a:schemeClr val="tx1"/>
                </a:solidFill>
                <a:latin typeface="Calibri" panose="020F0502020204030204" pitchFamily="34" charset="0"/>
              </a:rPr>
              <a:t>256</a:t>
            </a:r>
            <a:r>
              <a:rPr lang="en-US" sz="2200" dirty="0">
                <a:solidFill>
                  <a:schemeClr val="tx1"/>
                </a:solidFill>
              </a:rPr>
              <a:t>GB/s of internal bandwidth, clock frequency of </a:t>
            </a:r>
            <a:r>
              <a:rPr lang="en-US" sz="2200" dirty="0">
                <a:solidFill>
                  <a:schemeClr val="tx1"/>
                </a:solidFill>
                <a:latin typeface="Calibri" panose="020F0502020204030204" pitchFamily="34" charset="0"/>
              </a:rPr>
              <a:t>1.25</a:t>
            </a:r>
            <a:r>
              <a:rPr lang="en-US" sz="2200" dirty="0">
                <a:solidFill>
                  <a:schemeClr val="tx1"/>
                </a:solidFill>
              </a:rPr>
              <a:t>GHz</a:t>
            </a:r>
          </a:p>
          <a:p>
            <a:pPr lvl="1">
              <a:lnSpc>
                <a:spcPct val="120000"/>
              </a:lnSpc>
              <a:spcBef>
                <a:spcPts val="0"/>
              </a:spcBef>
              <a:spcAft>
                <a:spcPts val="0"/>
              </a:spcAft>
            </a:pPr>
            <a:r>
              <a:rPr lang="en-US" sz="2200" dirty="0">
                <a:solidFill>
                  <a:schemeClr val="tx1"/>
                </a:solidFill>
              </a:rPr>
              <a:t>In order to achieve </a:t>
            </a:r>
            <a:r>
              <a:rPr lang="en-US" sz="2200" dirty="0">
                <a:solidFill>
                  <a:srgbClr val="0070C0"/>
                </a:solidFill>
              </a:rPr>
              <a:t>high parallelism </a:t>
            </a:r>
            <a:r>
              <a:rPr lang="en-US" sz="2200" dirty="0">
                <a:solidFill>
                  <a:schemeClr val="tx1"/>
                </a:solidFill>
              </a:rPr>
              <a:t>and </a:t>
            </a:r>
            <a:r>
              <a:rPr lang="en-US" sz="2200" dirty="0">
                <a:solidFill>
                  <a:srgbClr val="0070C0"/>
                </a:solidFill>
              </a:rPr>
              <a:t>low power-consumption</a:t>
            </a:r>
          </a:p>
          <a:p>
            <a:pPr lvl="1">
              <a:lnSpc>
                <a:spcPct val="120000"/>
              </a:lnSpc>
              <a:spcBef>
                <a:spcPts val="0"/>
              </a:spcBef>
              <a:spcAft>
                <a:spcPts val="0"/>
              </a:spcAft>
            </a:pPr>
            <a:r>
              <a:rPr lang="en-US" sz="2200" dirty="0">
                <a:solidFill>
                  <a:srgbClr val="0070C0"/>
                </a:solidFill>
              </a:rPr>
              <a:t>Within each vault, </a:t>
            </a:r>
            <a:r>
              <a:rPr lang="en-US" sz="2200" dirty="0">
                <a:solidFill>
                  <a:schemeClr val="tx1"/>
                </a:solidFill>
              </a:rPr>
              <a:t>the logic layer contains a GenASM-DC accelerator, its associated DC-SRAM, a GenASM-TB accelerator, and TB-SRAMs.</a:t>
            </a:r>
          </a:p>
          <a:p>
            <a:pPr marL="454025" lvl="1" indent="0">
              <a:lnSpc>
                <a:spcPct val="120000"/>
              </a:lnSpc>
              <a:spcBef>
                <a:spcPts val="0"/>
              </a:spcBef>
              <a:spcAft>
                <a:spcPts val="0"/>
              </a:spcAft>
              <a:buNone/>
            </a:pPr>
            <a:endParaRPr lang="en-US" sz="2200" dirty="0">
              <a:solidFill>
                <a:srgbClr val="00B050"/>
              </a:solidFill>
            </a:endParaRPr>
          </a:p>
        </p:txBody>
      </p:sp>
      <p:sp>
        <p:nvSpPr>
          <p:cNvPr id="5" name="Slide Number Placeholder 4">
            <a:extLst>
              <a:ext uri="{FF2B5EF4-FFF2-40B4-BE49-F238E27FC236}">
                <a16:creationId xmlns:a16="http://schemas.microsoft.com/office/drawing/2014/main" id="{002F7895-155B-3348-815C-BA0F8C2FA026}"/>
              </a:ext>
            </a:extLst>
          </p:cNvPr>
          <p:cNvSpPr>
            <a:spLocks noGrp="1"/>
          </p:cNvSpPr>
          <p:nvPr>
            <p:ph type="sldNum" sz="quarter" idx="10"/>
          </p:nvPr>
        </p:nvSpPr>
        <p:spPr/>
        <p:txBody>
          <a:bodyPr/>
          <a:lstStyle/>
          <a:p>
            <a:fld id="{BE67019E-6B59-9444-A8F8-0CFAB6B6981D}" type="slidenum">
              <a:rPr lang="en-US" smtClean="0"/>
              <a:pPr/>
              <a:t>70</a:t>
            </a:fld>
            <a:endParaRPr lang="en-US" dirty="0"/>
          </a:p>
        </p:txBody>
      </p:sp>
    </p:spTree>
    <p:custDataLst>
      <p:tags r:id="rId1"/>
    </p:custDataLst>
    <p:extLst>
      <p:ext uri="{BB962C8B-B14F-4D97-AF65-F5344CB8AC3E}">
        <p14:creationId xmlns:p14="http://schemas.microsoft.com/office/powerpoint/2010/main" val="244949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501D8-6865-6044-B9F0-D748E5A3E2E6}"/>
              </a:ext>
            </a:extLst>
          </p:cNvPr>
          <p:cNvSpPr>
            <a:spLocks noGrp="1"/>
          </p:cNvSpPr>
          <p:nvPr>
            <p:ph type="title"/>
          </p:nvPr>
        </p:nvSpPr>
        <p:spPr/>
        <p:txBody>
          <a:bodyPr>
            <a:normAutofit fontScale="90000"/>
          </a:bodyPr>
          <a:lstStyle/>
          <a:p>
            <a:r>
              <a:rPr lang="en-US" dirty="0"/>
              <a:t>Evaluation Methodology (cont’d.)</a:t>
            </a:r>
          </a:p>
        </p:txBody>
      </p:sp>
      <p:sp>
        <p:nvSpPr>
          <p:cNvPr id="4" name="Slide Number Placeholder 3">
            <a:extLst>
              <a:ext uri="{FF2B5EF4-FFF2-40B4-BE49-F238E27FC236}">
                <a16:creationId xmlns:a16="http://schemas.microsoft.com/office/drawing/2014/main" id="{691DAFF5-3E0D-D841-AA3E-7D9156941797}"/>
              </a:ext>
            </a:extLst>
          </p:cNvPr>
          <p:cNvSpPr>
            <a:spLocks noGrp="1"/>
          </p:cNvSpPr>
          <p:nvPr>
            <p:ph type="sldNum" sz="quarter" idx="10"/>
          </p:nvPr>
        </p:nvSpPr>
        <p:spPr/>
        <p:txBody>
          <a:bodyPr/>
          <a:lstStyle/>
          <a:p>
            <a:fld id="{BE67019E-6B59-9444-A8F8-0CFAB6B6981D}" type="slidenum">
              <a:rPr lang="en-US" smtClean="0"/>
              <a:pPr/>
              <a:t>71</a:t>
            </a:fld>
            <a:endParaRPr lang="en-US" dirty="0"/>
          </a:p>
        </p:txBody>
      </p:sp>
      <p:graphicFrame>
        <p:nvGraphicFramePr>
          <p:cNvPr id="5" name="Table 5">
            <a:extLst>
              <a:ext uri="{FF2B5EF4-FFF2-40B4-BE49-F238E27FC236}">
                <a16:creationId xmlns:a16="http://schemas.microsoft.com/office/drawing/2014/main" id="{9349D892-1E36-FE41-B37E-3675C7599CBB}"/>
              </a:ext>
            </a:extLst>
          </p:cNvPr>
          <p:cNvGraphicFramePr>
            <a:graphicFrameLocks noGrp="1"/>
          </p:cNvGraphicFramePr>
          <p:nvPr/>
        </p:nvGraphicFramePr>
        <p:xfrm>
          <a:off x="366962" y="1550444"/>
          <a:ext cx="8410074" cy="3062981"/>
        </p:xfrm>
        <a:graphic>
          <a:graphicData uri="http://schemas.openxmlformats.org/drawingml/2006/table">
            <a:tbl>
              <a:tblPr firstRow="1" bandRow="1">
                <a:tableStyleId>{5940675A-B579-460E-94D1-54222C63F5DA}</a:tableStyleId>
              </a:tblPr>
              <a:tblGrid>
                <a:gridCol w="3180910">
                  <a:extLst>
                    <a:ext uri="{9D8B030D-6E8A-4147-A177-3AD203B41FA5}">
                      <a16:colId xmlns:a16="http://schemas.microsoft.com/office/drawing/2014/main" val="3479334533"/>
                    </a:ext>
                  </a:extLst>
                </a:gridCol>
                <a:gridCol w="2596896">
                  <a:extLst>
                    <a:ext uri="{9D8B030D-6E8A-4147-A177-3AD203B41FA5}">
                      <a16:colId xmlns:a16="http://schemas.microsoft.com/office/drawing/2014/main" val="1590512115"/>
                    </a:ext>
                  </a:extLst>
                </a:gridCol>
                <a:gridCol w="2632268">
                  <a:extLst>
                    <a:ext uri="{9D8B030D-6E8A-4147-A177-3AD203B41FA5}">
                      <a16:colId xmlns:a16="http://schemas.microsoft.com/office/drawing/2014/main" val="1767945653"/>
                    </a:ext>
                  </a:extLst>
                </a:gridCol>
              </a:tblGrid>
              <a:tr h="578981">
                <a:tc>
                  <a:txBody>
                    <a:bodyPr/>
                    <a:lstStyle/>
                    <a:p>
                      <a:pPr algn="ctr"/>
                      <a:endParaRPr lang="en-US" sz="2100" b="1" dirty="0"/>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100" b="1" dirty="0">
                          <a:solidFill>
                            <a:srgbClr val="0070C0"/>
                          </a:solidFill>
                        </a:rPr>
                        <a:t>SW Baselines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dirty="0">
                          <a:solidFill>
                            <a:srgbClr val="C00000"/>
                          </a:solidFill>
                        </a:rPr>
                        <a:t>HW Baselines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4900786"/>
                  </a:ext>
                </a:extLst>
              </a:tr>
              <a:tr h="828000">
                <a:tc>
                  <a:txBody>
                    <a:bodyPr/>
                    <a:lstStyle/>
                    <a:p>
                      <a:pPr algn="ctr"/>
                      <a:r>
                        <a:rPr lang="en-US" sz="2100" b="1" dirty="0">
                          <a:solidFill>
                            <a:srgbClr val="7030A0"/>
                          </a:solidFill>
                        </a:rPr>
                        <a:t>Read Alignment</a:t>
                      </a:r>
                      <a:endParaRPr lang="en-US" sz="21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dirty="0"/>
                        <a:t>Minimap</a:t>
                      </a:r>
                      <a:r>
                        <a:rPr lang="en-US" sz="2100" dirty="0">
                          <a:latin typeface="Calibri" panose="020F0502020204030204" pitchFamily="34" charset="0"/>
                          <a:cs typeface="Calibri" panose="020F0502020204030204" pitchFamily="34" charset="0"/>
                        </a:rPr>
                        <a:t>2</a:t>
                      </a:r>
                      <a:r>
                        <a:rPr lang="en-US" sz="2100" baseline="30000" dirty="0">
                          <a:latin typeface="Calibri" panose="020F0502020204030204" pitchFamily="34" charset="0"/>
                          <a:cs typeface="Calibri" panose="020F0502020204030204" pitchFamily="34" charset="0"/>
                        </a:rPr>
                        <a:t>1</a:t>
                      </a:r>
                      <a:endParaRPr lang="en-US" sz="2100" dirty="0"/>
                    </a:p>
                    <a:p>
                      <a:pPr algn="ctr"/>
                      <a:r>
                        <a:rPr lang="en-US" sz="2100" dirty="0"/>
                        <a:t>BWA-MEM</a:t>
                      </a:r>
                      <a:r>
                        <a:rPr lang="en-US" sz="2100" baseline="30000" dirty="0">
                          <a:latin typeface="Calibri" panose="020F0502020204030204" pitchFamily="34" charset="0"/>
                          <a:cs typeface="Calibri" panose="020F0502020204030204" pitchFamily="34" charset="0"/>
                        </a:rPr>
                        <a:t>2</a:t>
                      </a:r>
                      <a:endParaRPr lang="en-US" sz="21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alpha val="20000"/>
                      </a:srgbClr>
                    </a:solidFill>
                  </a:tcPr>
                </a:tc>
                <a:tc>
                  <a:txBody>
                    <a:bodyPr/>
                    <a:lstStyle/>
                    <a:p>
                      <a:pPr algn="ctr"/>
                      <a:r>
                        <a:rPr lang="en-US" sz="2100" dirty="0"/>
                        <a:t>GACT (Darwin)</a:t>
                      </a:r>
                      <a:r>
                        <a:rPr lang="en-US" sz="2100" baseline="30000" dirty="0">
                          <a:latin typeface="Calibri" panose="020F0502020204030204" pitchFamily="34" charset="0"/>
                          <a:cs typeface="Calibri" panose="020F0502020204030204" pitchFamily="34" charset="0"/>
                        </a:rPr>
                        <a:t>3</a:t>
                      </a:r>
                      <a:endParaRPr lang="en-US" sz="2100" dirty="0"/>
                    </a:p>
                    <a:p>
                      <a:pPr algn="ctr"/>
                      <a:r>
                        <a:rPr lang="en-US" sz="2100" dirty="0" err="1"/>
                        <a:t>SillaX</a:t>
                      </a:r>
                      <a:r>
                        <a:rPr lang="en-US" sz="2100" dirty="0"/>
                        <a:t> (</a:t>
                      </a:r>
                      <a:r>
                        <a:rPr lang="en-US" sz="2100" dirty="0" err="1"/>
                        <a:t>GenAx</a:t>
                      </a:r>
                      <a:r>
                        <a:rPr lang="en-US" sz="2100" dirty="0"/>
                        <a:t>)</a:t>
                      </a:r>
                      <a:r>
                        <a:rPr lang="en-US" sz="2100" baseline="30000" dirty="0">
                          <a:latin typeface="Calibri" panose="020F0502020204030204" pitchFamily="34" charset="0"/>
                          <a:cs typeface="Calibri" panose="020F0502020204030204" pitchFamily="34" charset="0"/>
                        </a:rPr>
                        <a:t>4</a:t>
                      </a:r>
                      <a:endParaRPr lang="en-US" sz="21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alpha val="20000"/>
                      </a:srgbClr>
                    </a:solidFill>
                  </a:tcPr>
                </a:tc>
                <a:extLst>
                  <a:ext uri="{0D108BD9-81ED-4DB2-BD59-A6C34878D82A}">
                    <a16:rowId xmlns:a16="http://schemas.microsoft.com/office/drawing/2014/main" val="1566023890"/>
                  </a:ext>
                </a:extLst>
              </a:tr>
              <a:tr h="828000">
                <a:tc>
                  <a:txBody>
                    <a:bodyPr/>
                    <a:lstStyle/>
                    <a:p>
                      <a:pPr algn="ctr"/>
                      <a:r>
                        <a:rPr lang="en-US" sz="2100" b="1" dirty="0">
                          <a:solidFill>
                            <a:srgbClr val="00B050"/>
                          </a:solidFill>
                        </a:rPr>
                        <a:t>Pre-Alignment Filtering</a:t>
                      </a:r>
                      <a:endParaRPr lang="en-US" sz="21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alpha val="20000"/>
                      </a:srgbClr>
                    </a:solidFill>
                  </a:tcPr>
                </a:tc>
                <a:tc>
                  <a:txBody>
                    <a:bodyPr/>
                    <a:lstStyle/>
                    <a:p>
                      <a:pPr algn="ctr"/>
                      <a:r>
                        <a:rPr lang="en-US" sz="2100" dirty="0"/>
                        <a: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alpha val="20000"/>
                      </a:srgbClr>
                    </a:solidFill>
                  </a:tcPr>
                </a:tc>
                <a:tc>
                  <a:txBody>
                    <a:bodyPr/>
                    <a:lstStyle/>
                    <a:p>
                      <a:pPr algn="ctr"/>
                      <a:r>
                        <a:rPr lang="en-US" sz="2100" dirty="0"/>
                        <a:t>Shouji</a:t>
                      </a:r>
                      <a:r>
                        <a:rPr lang="en-US" sz="2100" baseline="30000" dirty="0">
                          <a:latin typeface="Calibri" panose="020F0502020204030204" pitchFamily="34" charset="0"/>
                          <a:cs typeface="Calibri" panose="020F0502020204030204" pitchFamily="34" charset="0"/>
                        </a:rPr>
                        <a:t>5</a:t>
                      </a:r>
                      <a:endParaRPr lang="en-US" sz="21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alpha val="20000"/>
                      </a:srgbClr>
                    </a:solidFill>
                  </a:tcPr>
                </a:tc>
                <a:extLst>
                  <a:ext uri="{0D108BD9-81ED-4DB2-BD59-A6C34878D82A}">
                    <a16:rowId xmlns:a16="http://schemas.microsoft.com/office/drawing/2014/main" val="513489509"/>
                  </a:ext>
                </a:extLst>
              </a:tr>
              <a:tr h="828000">
                <a:tc>
                  <a:txBody>
                    <a:bodyPr/>
                    <a:lstStyle/>
                    <a:p>
                      <a:pPr algn="ctr"/>
                      <a:r>
                        <a:rPr lang="en-US" sz="2100" b="1" dirty="0">
                          <a:solidFill>
                            <a:srgbClr val="FE6200"/>
                          </a:solidFill>
                        </a:rPr>
                        <a:t>Edit Distance Calculation</a:t>
                      </a:r>
                      <a:endParaRPr lang="en-US" sz="21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6200">
                        <a:alpha val="20000"/>
                      </a:srgbClr>
                    </a:solidFill>
                  </a:tcPr>
                </a:tc>
                <a:tc>
                  <a:txBody>
                    <a:bodyPr/>
                    <a:lstStyle/>
                    <a:p>
                      <a:pPr algn="ctr"/>
                      <a:r>
                        <a:rPr lang="en-US" sz="2100" dirty="0"/>
                        <a:t>Edlib</a:t>
                      </a:r>
                      <a:r>
                        <a:rPr lang="en-US" sz="2100" baseline="30000" dirty="0">
                          <a:latin typeface="Calibri" panose="020F0502020204030204" pitchFamily="34" charset="0"/>
                          <a:cs typeface="Calibri" panose="020F0502020204030204" pitchFamily="34" charset="0"/>
                        </a:rPr>
                        <a:t>6</a:t>
                      </a:r>
                      <a:endParaRPr lang="en-US" sz="21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6200">
                        <a:alpha val="20000"/>
                      </a:srgbClr>
                    </a:solidFill>
                  </a:tcPr>
                </a:tc>
                <a:tc>
                  <a:txBody>
                    <a:bodyPr/>
                    <a:lstStyle/>
                    <a:p>
                      <a:pPr algn="ctr"/>
                      <a:r>
                        <a:rPr lang="en-US" sz="2100" dirty="0"/>
                        <a:t>ASAP</a:t>
                      </a:r>
                      <a:r>
                        <a:rPr lang="en-US" sz="2100" baseline="30000" dirty="0">
                          <a:latin typeface="Calibri" panose="020F0502020204030204" pitchFamily="34" charset="0"/>
                          <a:cs typeface="Calibri" panose="020F0502020204030204" pitchFamily="34" charset="0"/>
                        </a:rPr>
                        <a:t>7</a:t>
                      </a:r>
                      <a:endParaRPr lang="en-US" sz="21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6200">
                        <a:alpha val="20000"/>
                      </a:srgbClr>
                    </a:solidFill>
                  </a:tcPr>
                </a:tc>
                <a:extLst>
                  <a:ext uri="{0D108BD9-81ED-4DB2-BD59-A6C34878D82A}">
                    <a16:rowId xmlns:a16="http://schemas.microsoft.com/office/drawing/2014/main" val="3911764510"/>
                  </a:ext>
                </a:extLst>
              </a:tr>
            </a:tbl>
          </a:graphicData>
        </a:graphic>
      </p:graphicFrame>
      <p:sp>
        <p:nvSpPr>
          <p:cNvPr id="6" name="TextBox 5">
            <a:extLst>
              <a:ext uri="{FF2B5EF4-FFF2-40B4-BE49-F238E27FC236}">
                <a16:creationId xmlns:a16="http://schemas.microsoft.com/office/drawing/2014/main" id="{4FE0687B-F02B-6B46-A5F0-D5F0936199A7}"/>
              </a:ext>
            </a:extLst>
          </p:cNvPr>
          <p:cNvSpPr txBox="1"/>
          <p:nvPr/>
        </p:nvSpPr>
        <p:spPr>
          <a:xfrm>
            <a:off x="366963" y="5361166"/>
            <a:ext cx="8410073" cy="1169551"/>
          </a:xfrm>
          <a:prstGeom prst="rect">
            <a:avLst/>
          </a:prstGeom>
          <a:noFill/>
        </p:spPr>
        <p:txBody>
          <a:bodyPr wrap="square" rtlCol="0">
            <a:spAutoFit/>
          </a:bodyPr>
          <a:lstStyle/>
          <a:p>
            <a:pPr marL="101600" algn="r"/>
            <a:r>
              <a:rPr lang="en-US" sz="1000" dirty="0">
                <a:latin typeface="Calibri" panose="020F0502020204030204" pitchFamily="34" charset="0"/>
                <a:cs typeface="Calibri" panose="020F0502020204030204" pitchFamily="34" charset="0"/>
              </a:rPr>
              <a:t>[1] H. Li. "Minimap2: Pairwise Alignment for Nucleotide Sequences." In </a:t>
            </a:r>
            <a:r>
              <a:rPr lang="en-US" sz="1000" i="1" dirty="0">
                <a:latin typeface="Calibri" panose="020F0502020204030204" pitchFamily="34" charset="0"/>
                <a:cs typeface="Calibri" panose="020F0502020204030204" pitchFamily="34" charset="0"/>
              </a:rPr>
              <a:t>Bioinformatics, </a:t>
            </a:r>
            <a:r>
              <a:rPr lang="en-US" sz="1000" dirty="0">
                <a:latin typeface="Calibri" panose="020F0502020204030204" pitchFamily="34" charset="0"/>
                <a:cs typeface="Calibri" panose="020F0502020204030204" pitchFamily="34" charset="0"/>
              </a:rPr>
              <a:t>2018.</a:t>
            </a:r>
          </a:p>
          <a:p>
            <a:pPr marL="101600" algn="r"/>
            <a:r>
              <a:rPr lang="en-US" sz="1000" dirty="0">
                <a:latin typeface="Calibri" panose="020F0502020204030204" pitchFamily="34" charset="0"/>
                <a:cs typeface="Calibri" panose="020F0502020204030204" pitchFamily="34" charset="0"/>
              </a:rPr>
              <a:t>[2] H. Li. "Aligning sequence reads, clone sequences and assembly contigs with BWA-MEM." In </a:t>
            </a:r>
            <a:r>
              <a:rPr lang="en-US" sz="1000" i="1" dirty="0" err="1">
                <a:latin typeface="Calibri" panose="020F0502020204030204" pitchFamily="34" charset="0"/>
                <a:cs typeface="Calibri" panose="020F0502020204030204" pitchFamily="34" charset="0"/>
              </a:rPr>
              <a:t>arXiv</a:t>
            </a:r>
            <a:r>
              <a:rPr lang="en-US" sz="1000" i="1"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rPr>
              <a:t>2013.</a:t>
            </a:r>
          </a:p>
          <a:p>
            <a:pPr marL="101600" algn="r"/>
            <a:r>
              <a:rPr lang="en-US" sz="1000" dirty="0">
                <a:latin typeface="Calibri" panose="020F0502020204030204" pitchFamily="34" charset="0"/>
                <a:cs typeface="Calibri" panose="020F0502020204030204" pitchFamily="34" charset="0"/>
              </a:rPr>
              <a:t>[3] Y. </a:t>
            </a:r>
            <a:r>
              <a:rPr lang="en-US" sz="1000" dirty="0" err="1">
                <a:latin typeface="Calibri" panose="020F0502020204030204" pitchFamily="34" charset="0"/>
                <a:cs typeface="Calibri" panose="020F0502020204030204" pitchFamily="34" charset="0"/>
              </a:rPr>
              <a:t>Turakhia</a:t>
            </a:r>
            <a:r>
              <a:rPr lang="en-US" sz="1000" dirty="0">
                <a:latin typeface="Calibri" panose="020F0502020204030204" pitchFamily="34" charset="0"/>
                <a:cs typeface="Calibri" panose="020F0502020204030204" pitchFamily="34" charset="0"/>
              </a:rPr>
              <a:t> et al. "Darwin: A genomics co-processor provides up to 15,000 x acceleration on long read assembly." In </a:t>
            </a:r>
            <a:r>
              <a:rPr lang="en-US" sz="1000" i="1" dirty="0">
                <a:latin typeface="Calibri" panose="020F0502020204030204" pitchFamily="34" charset="0"/>
                <a:cs typeface="Calibri" panose="020F0502020204030204" pitchFamily="34" charset="0"/>
              </a:rPr>
              <a:t>ASPLOS, </a:t>
            </a:r>
            <a:r>
              <a:rPr lang="en-US" sz="1000" dirty="0">
                <a:latin typeface="Calibri" panose="020F0502020204030204" pitchFamily="34" charset="0"/>
                <a:cs typeface="Calibri" panose="020F0502020204030204" pitchFamily="34" charset="0"/>
              </a:rPr>
              <a:t>2018.</a:t>
            </a:r>
          </a:p>
          <a:p>
            <a:pPr marL="101600" algn="r"/>
            <a:r>
              <a:rPr lang="en-US" sz="1000" dirty="0">
                <a:latin typeface="Calibri" panose="020F0502020204030204" pitchFamily="34" charset="0"/>
                <a:cs typeface="Calibri" panose="020F0502020204030204" pitchFamily="34" charset="0"/>
              </a:rPr>
              <a:t>[4] D. </a:t>
            </a:r>
            <a:r>
              <a:rPr lang="en-US" sz="1000" dirty="0" err="1">
                <a:latin typeface="Calibri" panose="020F0502020204030204" pitchFamily="34" charset="0"/>
                <a:cs typeface="Calibri" panose="020F0502020204030204" pitchFamily="34" charset="0"/>
              </a:rPr>
              <a:t>Fujiki</a:t>
            </a:r>
            <a:r>
              <a:rPr lang="en-US" sz="1000" dirty="0">
                <a:latin typeface="Calibri" panose="020F0502020204030204" pitchFamily="34" charset="0"/>
                <a:cs typeface="Calibri" panose="020F0502020204030204" pitchFamily="34" charset="0"/>
              </a:rPr>
              <a:t> et al. "</a:t>
            </a:r>
            <a:r>
              <a:rPr lang="en-US" sz="1000" dirty="0" err="1">
                <a:latin typeface="Calibri" panose="020F0502020204030204" pitchFamily="34" charset="0"/>
                <a:cs typeface="Calibri" panose="020F0502020204030204" pitchFamily="34" charset="0"/>
              </a:rPr>
              <a:t>GenAx</a:t>
            </a:r>
            <a:r>
              <a:rPr lang="en-US" sz="1000" dirty="0">
                <a:latin typeface="Calibri" panose="020F0502020204030204" pitchFamily="34" charset="0"/>
                <a:cs typeface="Calibri" panose="020F0502020204030204" pitchFamily="34" charset="0"/>
              </a:rPr>
              <a:t>: A genome sequencing accelerator." In </a:t>
            </a:r>
            <a:r>
              <a:rPr lang="en-US" sz="1000" i="1" dirty="0">
                <a:latin typeface="Calibri" panose="020F0502020204030204" pitchFamily="34" charset="0"/>
                <a:cs typeface="Calibri" panose="020F0502020204030204" pitchFamily="34" charset="0"/>
              </a:rPr>
              <a:t>ISCA</a:t>
            </a:r>
            <a:r>
              <a:rPr lang="en-US" sz="1000" dirty="0">
                <a:latin typeface="Calibri" panose="020F0502020204030204" pitchFamily="34" charset="0"/>
                <a:cs typeface="Calibri" panose="020F0502020204030204" pitchFamily="34" charset="0"/>
              </a:rPr>
              <a:t>, 2018.</a:t>
            </a:r>
          </a:p>
          <a:p>
            <a:pPr marL="101600" algn="r"/>
            <a:r>
              <a:rPr lang="en-US" sz="1000" dirty="0">
                <a:latin typeface="Calibri" panose="020F0502020204030204" pitchFamily="34" charset="0"/>
                <a:cs typeface="Calibri" panose="020F0502020204030204" pitchFamily="34" charset="0"/>
              </a:rPr>
              <a:t>[5] M. </a:t>
            </a:r>
            <a:r>
              <a:rPr lang="en-US" sz="1000" dirty="0" err="1">
                <a:latin typeface="Calibri" panose="020F0502020204030204" pitchFamily="34" charset="0"/>
                <a:cs typeface="Calibri" panose="020F0502020204030204" pitchFamily="34" charset="0"/>
              </a:rPr>
              <a:t>Alser</a:t>
            </a:r>
            <a:r>
              <a:rPr lang="en-US" sz="1000" dirty="0">
                <a:latin typeface="Calibri" panose="020F0502020204030204" pitchFamily="34" charset="0"/>
                <a:cs typeface="Calibri" panose="020F0502020204030204" pitchFamily="34" charset="0"/>
              </a:rPr>
              <a:t>. "Shouji: A fast and efficient pre-alignment filter for sequence alignment." In </a:t>
            </a:r>
            <a:r>
              <a:rPr lang="en-US" sz="1000" i="1" dirty="0">
                <a:latin typeface="Calibri" panose="020F0502020204030204" pitchFamily="34" charset="0"/>
                <a:cs typeface="Calibri" panose="020F0502020204030204" pitchFamily="34" charset="0"/>
              </a:rPr>
              <a:t>Bioinformatics, </a:t>
            </a:r>
            <a:r>
              <a:rPr lang="en-US" sz="1000" dirty="0">
                <a:latin typeface="Calibri" panose="020F0502020204030204" pitchFamily="34" charset="0"/>
                <a:cs typeface="Calibri" panose="020F0502020204030204" pitchFamily="34" charset="0"/>
              </a:rPr>
              <a:t>2019.</a:t>
            </a:r>
          </a:p>
          <a:p>
            <a:pPr marL="101600" algn="r"/>
            <a:r>
              <a:rPr lang="en-US" sz="1000" dirty="0">
                <a:latin typeface="Calibri" panose="020F0502020204030204" pitchFamily="34" charset="0"/>
                <a:cs typeface="Calibri" panose="020F0502020204030204" pitchFamily="34" charset="0"/>
              </a:rPr>
              <a:t>[6] M. </a:t>
            </a:r>
            <a:r>
              <a:rPr lang="en-US" sz="1000" dirty="0" err="1">
                <a:latin typeface="Calibri" panose="020F0502020204030204" pitchFamily="34" charset="0"/>
                <a:cs typeface="Calibri" panose="020F0502020204030204" pitchFamily="34" charset="0"/>
              </a:rPr>
              <a:t>Šošić</a:t>
            </a:r>
            <a:r>
              <a:rPr lang="en-US" sz="1000" dirty="0">
                <a:latin typeface="Calibri" panose="020F0502020204030204" pitchFamily="34" charset="0"/>
                <a:cs typeface="Calibri" panose="020F0502020204030204" pitchFamily="34" charset="0"/>
              </a:rPr>
              <a:t> et al. "Edlib: A C/C++ library for fast, exact sequence alignment using edit distance." In </a:t>
            </a:r>
            <a:r>
              <a:rPr lang="en-US" sz="1000" i="1" dirty="0">
                <a:latin typeface="Calibri" panose="020F0502020204030204" pitchFamily="34" charset="0"/>
                <a:cs typeface="Calibri" panose="020F0502020204030204" pitchFamily="34" charset="0"/>
              </a:rPr>
              <a:t>Bioinformatics, </a:t>
            </a:r>
            <a:r>
              <a:rPr lang="en-US" sz="1000" dirty="0">
                <a:latin typeface="Calibri" panose="020F0502020204030204" pitchFamily="34" charset="0"/>
                <a:cs typeface="Calibri" panose="020F0502020204030204" pitchFamily="34" charset="0"/>
              </a:rPr>
              <a:t>2017.</a:t>
            </a:r>
          </a:p>
          <a:p>
            <a:pPr marL="101600" algn="r"/>
            <a:r>
              <a:rPr lang="en-US" sz="1000" dirty="0">
                <a:latin typeface="Calibri" panose="020F0502020204030204" pitchFamily="34" charset="0"/>
                <a:cs typeface="Calibri" panose="020F0502020204030204" pitchFamily="34" charset="0"/>
              </a:rPr>
              <a:t>[7] S.S. Banerjee et al. ”ASAP: Accelerated short-read alignment on programmable hardware." In </a:t>
            </a:r>
            <a:r>
              <a:rPr lang="en-US" sz="1000" i="1" dirty="0">
                <a:latin typeface="Calibri" panose="020F0502020204030204" pitchFamily="34" charset="0"/>
                <a:cs typeface="Calibri" panose="020F0502020204030204" pitchFamily="34" charset="0"/>
              </a:rPr>
              <a:t>TC</a:t>
            </a:r>
            <a:r>
              <a:rPr lang="en-US" sz="1000" dirty="0">
                <a:latin typeface="Calibri" panose="020F0502020204030204" pitchFamily="34" charset="0"/>
                <a:cs typeface="Calibri" panose="020F0502020204030204" pitchFamily="34" charset="0"/>
              </a:rPr>
              <a:t>, 2018.</a:t>
            </a:r>
          </a:p>
        </p:txBody>
      </p:sp>
    </p:spTree>
    <p:extLst>
      <p:ext uri="{BB962C8B-B14F-4D97-AF65-F5344CB8AC3E}">
        <p14:creationId xmlns:p14="http://schemas.microsoft.com/office/powerpoint/2010/main" val="25805842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BB27-54EF-D84B-B276-582F0A440E9B}"/>
              </a:ext>
            </a:extLst>
          </p:cNvPr>
          <p:cNvSpPr>
            <a:spLocks noGrp="1"/>
          </p:cNvSpPr>
          <p:nvPr>
            <p:ph type="title"/>
          </p:nvPr>
        </p:nvSpPr>
        <p:spPr>
          <a:xfrm>
            <a:off x="366963" y="257434"/>
            <a:ext cx="8410073" cy="753467"/>
          </a:xfrm>
        </p:spPr>
        <p:txBody>
          <a:bodyPr>
            <a:normAutofit fontScale="90000"/>
          </a:bodyPr>
          <a:lstStyle/>
          <a:p>
            <a:r>
              <a:rPr lang="en-US" dirty="0"/>
              <a:t>Evaluation Methodology (cont’d.)</a:t>
            </a:r>
          </a:p>
        </p:txBody>
      </p:sp>
      <p:sp>
        <p:nvSpPr>
          <p:cNvPr id="3" name="Content Placeholder 2">
            <a:extLst>
              <a:ext uri="{FF2B5EF4-FFF2-40B4-BE49-F238E27FC236}">
                <a16:creationId xmlns:a16="http://schemas.microsoft.com/office/drawing/2014/main" id="{785AB0FB-CDB2-854B-BA22-041A994E2930}"/>
              </a:ext>
            </a:extLst>
          </p:cNvPr>
          <p:cNvSpPr>
            <a:spLocks noGrp="1"/>
          </p:cNvSpPr>
          <p:nvPr>
            <p:ph idx="1"/>
          </p:nvPr>
        </p:nvSpPr>
        <p:spPr>
          <a:xfrm>
            <a:off x="366963" y="1152000"/>
            <a:ext cx="8410073" cy="5235830"/>
          </a:xfrm>
        </p:spPr>
        <p:txBody>
          <a:bodyPr>
            <a:normAutofit/>
          </a:bodyPr>
          <a:lstStyle/>
          <a:p>
            <a:pPr marL="279400" indent="-279400">
              <a:lnSpc>
                <a:spcPct val="120000"/>
              </a:lnSpc>
              <a:spcBef>
                <a:spcPts val="0"/>
              </a:spcBef>
              <a:spcAft>
                <a:spcPts val="0"/>
              </a:spcAft>
            </a:pPr>
            <a:r>
              <a:rPr lang="en-US" sz="2200" b="1" dirty="0">
                <a:solidFill>
                  <a:srgbClr val="7030A0"/>
                </a:solidFill>
              </a:rPr>
              <a:t>For Use Case 1: Read Alignment</a:t>
            </a:r>
            <a:r>
              <a:rPr lang="en-US" sz="2200" dirty="0">
                <a:solidFill>
                  <a:schemeClr val="tx1"/>
                </a:solidFill>
              </a:rPr>
              <a:t>, we compare GenASM with:</a:t>
            </a:r>
          </a:p>
          <a:p>
            <a:pPr marL="593725" lvl="1" indent="-231775">
              <a:lnSpc>
                <a:spcPct val="120000"/>
              </a:lnSpc>
              <a:spcBef>
                <a:spcPts val="1800"/>
              </a:spcBef>
              <a:spcAft>
                <a:spcPts val="0"/>
              </a:spcAft>
            </a:pPr>
            <a:r>
              <a:rPr lang="en-US" sz="2200" dirty="0">
                <a:solidFill>
                  <a:srgbClr val="7030A0"/>
                </a:solidFill>
              </a:rPr>
              <a:t>Minimap</a:t>
            </a:r>
            <a:r>
              <a:rPr lang="en-US" sz="2200" dirty="0">
                <a:solidFill>
                  <a:srgbClr val="7030A0"/>
                </a:solidFill>
                <a:latin typeface="Calibri" panose="020F0502020204030204" pitchFamily="34" charset="0"/>
              </a:rPr>
              <a:t>2</a:t>
            </a:r>
            <a:r>
              <a:rPr lang="en-US" sz="2200" dirty="0">
                <a:solidFill>
                  <a:schemeClr val="tx1"/>
                </a:solidFill>
              </a:rPr>
              <a:t> and </a:t>
            </a:r>
            <a:r>
              <a:rPr lang="en-US" sz="2200" dirty="0">
                <a:solidFill>
                  <a:srgbClr val="7030A0"/>
                </a:solidFill>
              </a:rPr>
              <a:t>BWA-MEM</a:t>
            </a:r>
            <a:r>
              <a:rPr lang="en-US" sz="2200" dirty="0">
                <a:solidFill>
                  <a:schemeClr val="tx1"/>
                </a:solidFill>
              </a:rPr>
              <a:t> (state-of-the-art </a:t>
            </a:r>
            <a:r>
              <a:rPr lang="en-US" sz="2200" b="1" dirty="0">
                <a:solidFill>
                  <a:srgbClr val="0070C0"/>
                </a:solidFill>
              </a:rPr>
              <a:t>SW</a:t>
            </a:r>
            <a:r>
              <a:rPr lang="en-US" sz="2200" dirty="0">
                <a:solidFill>
                  <a:schemeClr val="tx1"/>
                </a:solidFill>
              </a:rPr>
              <a:t>)</a:t>
            </a:r>
          </a:p>
          <a:p>
            <a:pPr marL="808038" lvl="2" indent="-214313">
              <a:lnSpc>
                <a:spcPct val="120000"/>
              </a:lnSpc>
              <a:spcBef>
                <a:spcPts val="0"/>
              </a:spcBef>
              <a:spcAft>
                <a:spcPts val="0"/>
              </a:spcAft>
            </a:pPr>
            <a:r>
              <a:rPr lang="en-US" sz="2200" dirty="0">
                <a:solidFill>
                  <a:schemeClr val="tx1"/>
                </a:solidFill>
              </a:rPr>
              <a:t>Running on Intel® Xeon® Gold </a:t>
            </a:r>
            <a:r>
              <a:rPr lang="en-US" sz="2200" dirty="0">
                <a:solidFill>
                  <a:schemeClr val="tx1"/>
                </a:solidFill>
                <a:latin typeface="Calibri" panose="020F0502020204030204" pitchFamily="34" charset="0"/>
              </a:rPr>
              <a:t>6126</a:t>
            </a:r>
            <a:r>
              <a:rPr lang="en-US" sz="2200" dirty="0">
                <a:solidFill>
                  <a:schemeClr val="tx1"/>
                </a:solidFill>
              </a:rPr>
              <a:t> CPU (</a:t>
            </a:r>
            <a:r>
              <a:rPr lang="en-US" sz="2200" dirty="0">
                <a:solidFill>
                  <a:schemeClr val="tx1"/>
                </a:solidFill>
                <a:latin typeface="Calibri" panose="020F0502020204030204" pitchFamily="34" charset="0"/>
              </a:rPr>
              <a:t>12</a:t>
            </a:r>
            <a:r>
              <a:rPr lang="en-US" sz="2200" dirty="0">
                <a:solidFill>
                  <a:schemeClr val="tx1"/>
                </a:solidFill>
              </a:rPr>
              <a:t>-core) operating @</a:t>
            </a:r>
            <a:r>
              <a:rPr lang="en-US" sz="2200" dirty="0">
                <a:solidFill>
                  <a:schemeClr val="tx1"/>
                </a:solidFill>
                <a:latin typeface="Calibri" panose="020F0502020204030204" pitchFamily="34" charset="0"/>
              </a:rPr>
              <a:t>2.60</a:t>
            </a:r>
            <a:r>
              <a:rPr lang="en-US" sz="2200" dirty="0">
                <a:solidFill>
                  <a:schemeClr val="tx1"/>
                </a:solidFill>
              </a:rPr>
              <a:t>GHz with </a:t>
            </a:r>
            <a:r>
              <a:rPr lang="en-US" sz="2200" dirty="0">
                <a:solidFill>
                  <a:schemeClr val="tx1"/>
                </a:solidFill>
                <a:latin typeface="Calibri" panose="020F0502020204030204" pitchFamily="34" charset="0"/>
              </a:rPr>
              <a:t>64</a:t>
            </a:r>
            <a:r>
              <a:rPr lang="en-US" sz="2200" dirty="0">
                <a:solidFill>
                  <a:schemeClr val="tx1"/>
                </a:solidFill>
              </a:rPr>
              <a:t>GB DDR</a:t>
            </a:r>
            <a:r>
              <a:rPr lang="en-US" sz="2200" dirty="0">
                <a:solidFill>
                  <a:schemeClr val="tx1"/>
                </a:solidFill>
                <a:latin typeface="Calibri" panose="020F0502020204030204" pitchFamily="34" charset="0"/>
              </a:rPr>
              <a:t>4</a:t>
            </a:r>
            <a:r>
              <a:rPr lang="en-US" sz="2200" dirty="0">
                <a:solidFill>
                  <a:schemeClr val="tx1"/>
                </a:solidFill>
              </a:rPr>
              <a:t> memory</a:t>
            </a:r>
          </a:p>
          <a:p>
            <a:pPr marL="808038" lvl="2" indent="-214313">
              <a:lnSpc>
                <a:spcPct val="120000"/>
              </a:lnSpc>
              <a:spcBef>
                <a:spcPts val="0"/>
              </a:spcBef>
              <a:spcAft>
                <a:spcPts val="0"/>
              </a:spcAft>
            </a:pPr>
            <a:r>
              <a:rPr lang="en-US" sz="2200" dirty="0">
                <a:solidFill>
                  <a:schemeClr val="tx1"/>
                </a:solidFill>
              </a:rPr>
              <a:t>Using two simulated datasets:</a:t>
            </a:r>
          </a:p>
          <a:p>
            <a:pPr marL="989013" lvl="5" indent="-180975">
              <a:lnSpc>
                <a:spcPct val="120000"/>
              </a:lnSpc>
              <a:spcBef>
                <a:spcPts val="0"/>
              </a:spcBef>
              <a:spcAft>
                <a:spcPts val="0"/>
              </a:spcAft>
            </a:pPr>
            <a:r>
              <a:rPr lang="en-US" sz="2200" dirty="0">
                <a:solidFill>
                  <a:schemeClr val="tx1"/>
                </a:solidFill>
              </a:rPr>
              <a:t>Long ONT and PacBio reads: </a:t>
            </a:r>
            <a:r>
              <a:rPr lang="en-US" sz="2200" dirty="0">
                <a:solidFill>
                  <a:srgbClr val="7030A0"/>
                </a:solidFill>
                <a:latin typeface="Calibri" panose="020F0502020204030204" pitchFamily="34" charset="0"/>
                <a:cs typeface="Calibri" panose="020F0502020204030204" pitchFamily="34" charset="0"/>
              </a:rPr>
              <a:t>10</a:t>
            </a:r>
            <a:r>
              <a:rPr lang="en-US" sz="2200" dirty="0">
                <a:solidFill>
                  <a:srgbClr val="7030A0"/>
                </a:solidFill>
              </a:rPr>
              <a:t>Kbp reads, </a:t>
            </a:r>
            <a:r>
              <a:rPr lang="en-US" sz="2200" dirty="0">
                <a:solidFill>
                  <a:srgbClr val="7030A0"/>
                </a:solidFill>
                <a:latin typeface="Calibri" panose="020F0502020204030204" pitchFamily="34" charset="0"/>
                <a:cs typeface="Calibri" panose="020F0502020204030204" pitchFamily="34" charset="0"/>
              </a:rPr>
              <a:t>10-15%</a:t>
            </a:r>
            <a:r>
              <a:rPr lang="en-US" sz="2200" dirty="0">
                <a:solidFill>
                  <a:srgbClr val="7030A0"/>
                </a:solidFill>
              </a:rPr>
              <a:t> error rate</a:t>
            </a:r>
          </a:p>
          <a:p>
            <a:pPr marL="989013" lvl="5" indent="-180975">
              <a:lnSpc>
                <a:spcPct val="120000"/>
              </a:lnSpc>
              <a:spcBef>
                <a:spcPts val="0"/>
              </a:spcBef>
              <a:spcAft>
                <a:spcPts val="0"/>
              </a:spcAft>
            </a:pPr>
            <a:r>
              <a:rPr lang="en-US" sz="2200" dirty="0">
                <a:solidFill>
                  <a:schemeClr val="tx1"/>
                </a:solidFill>
              </a:rPr>
              <a:t>Short Illumina reads: </a:t>
            </a:r>
            <a:r>
              <a:rPr lang="en-US" sz="2200" dirty="0">
                <a:solidFill>
                  <a:srgbClr val="7030A0"/>
                </a:solidFill>
                <a:latin typeface="Calibri" panose="020F0502020204030204" pitchFamily="34" charset="0"/>
                <a:cs typeface="Calibri" panose="020F0502020204030204" pitchFamily="34" charset="0"/>
              </a:rPr>
              <a:t>100-250</a:t>
            </a:r>
            <a:r>
              <a:rPr lang="en-US" sz="2200" dirty="0">
                <a:solidFill>
                  <a:srgbClr val="7030A0"/>
                </a:solidFill>
              </a:rPr>
              <a:t>bp reads, </a:t>
            </a:r>
            <a:r>
              <a:rPr lang="en-US" sz="2200" dirty="0">
                <a:solidFill>
                  <a:srgbClr val="7030A0"/>
                </a:solidFill>
                <a:latin typeface="Calibri" panose="020F0502020204030204" pitchFamily="34" charset="0"/>
                <a:cs typeface="Calibri" panose="020F0502020204030204" pitchFamily="34" charset="0"/>
              </a:rPr>
              <a:t>5%</a:t>
            </a:r>
            <a:r>
              <a:rPr lang="en-US" sz="2200" dirty="0">
                <a:solidFill>
                  <a:srgbClr val="7030A0"/>
                </a:solidFill>
              </a:rPr>
              <a:t> error rate</a:t>
            </a:r>
          </a:p>
          <a:p>
            <a:pPr marL="625475" lvl="1">
              <a:lnSpc>
                <a:spcPct val="120000"/>
              </a:lnSpc>
              <a:spcBef>
                <a:spcPts val="3600"/>
              </a:spcBef>
              <a:spcAft>
                <a:spcPts val="0"/>
              </a:spcAft>
            </a:pPr>
            <a:r>
              <a:rPr lang="en-US" sz="2200" dirty="0">
                <a:solidFill>
                  <a:srgbClr val="7030A0"/>
                </a:solidFill>
              </a:rPr>
              <a:t>GACT of Darwin</a:t>
            </a:r>
            <a:r>
              <a:rPr lang="en-US" sz="2200" dirty="0">
                <a:solidFill>
                  <a:schemeClr val="tx1"/>
                </a:solidFill>
              </a:rPr>
              <a:t> and </a:t>
            </a:r>
            <a:r>
              <a:rPr lang="en-US" sz="2200" dirty="0" err="1">
                <a:solidFill>
                  <a:srgbClr val="7030A0"/>
                </a:solidFill>
              </a:rPr>
              <a:t>SillaX</a:t>
            </a:r>
            <a:r>
              <a:rPr lang="en-US" sz="2200" dirty="0">
                <a:solidFill>
                  <a:srgbClr val="7030A0"/>
                </a:solidFill>
              </a:rPr>
              <a:t> of </a:t>
            </a:r>
            <a:r>
              <a:rPr lang="en-US" sz="2200" dirty="0" err="1">
                <a:solidFill>
                  <a:srgbClr val="7030A0"/>
                </a:solidFill>
              </a:rPr>
              <a:t>GenAx</a:t>
            </a:r>
            <a:r>
              <a:rPr lang="en-US" sz="2200" baseline="30000" dirty="0">
                <a:solidFill>
                  <a:schemeClr val="tx1"/>
                </a:solidFill>
              </a:rPr>
              <a:t> </a:t>
            </a:r>
            <a:r>
              <a:rPr lang="en-US" sz="2200" dirty="0">
                <a:solidFill>
                  <a:schemeClr val="tx1"/>
                </a:solidFill>
              </a:rPr>
              <a:t>(state-of-the-art </a:t>
            </a:r>
            <a:r>
              <a:rPr lang="en-US" sz="2200" b="1" dirty="0">
                <a:solidFill>
                  <a:srgbClr val="C00000"/>
                </a:solidFill>
              </a:rPr>
              <a:t>HW</a:t>
            </a:r>
            <a:r>
              <a:rPr lang="en-US" sz="2200" dirty="0">
                <a:solidFill>
                  <a:schemeClr val="tx1"/>
                </a:solidFill>
              </a:rPr>
              <a:t>)</a:t>
            </a:r>
          </a:p>
          <a:p>
            <a:pPr marL="808038" lvl="2" indent="-214313">
              <a:lnSpc>
                <a:spcPct val="120000"/>
              </a:lnSpc>
              <a:spcBef>
                <a:spcPts val="0"/>
              </a:spcBef>
              <a:spcAft>
                <a:spcPts val="0"/>
              </a:spcAft>
            </a:pPr>
            <a:r>
              <a:rPr lang="en-US" sz="2200" dirty="0">
                <a:solidFill>
                  <a:schemeClr val="tx1"/>
                </a:solidFill>
              </a:rPr>
              <a:t>Open-source RTL for GACT</a:t>
            </a:r>
          </a:p>
          <a:p>
            <a:pPr marL="808038" lvl="2" indent="-214313">
              <a:lnSpc>
                <a:spcPct val="120000"/>
              </a:lnSpc>
              <a:spcBef>
                <a:spcPts val="0"/>
              </a:spcBef>
              <a:spcAft>
                <a:spcPts val="0"/>
              </a:spcAft>
            </a:pPr>
            <a:r>
              <a:rPr lang="en-US" sz="2200" dirty="0">
                <a:solidFill>
                  <a:schemeClr val="tx1"/>
                </a:solidFill>
              </a:rPr>
              <a:t>Data reported by the original work for </a:t>
            </a:r>
            <a:r>
              <a:rPr lang="en-US" sz="2200" dirty="0" err="1">
                <a:solidFill>
                  <a:schemeClr val="tx1"/>
                </a:solidFill>
              </a:rPr>
              <a:t>SillaX</a:t>
            </a:r>
            <a:endParaRPr lang="en-US" sz="2200" dirty="0">
              <a:solidFill>
                <a:schemeClr val="tx1"/>
              </a:solidFill>
            </a:endParaRPr>
          </a:p>
          <a:p>
            <a:pPr marL="808038" lvl="2" indent="-214313">
              <a:lnSpc>
                <a:spcPct val="120000"/>
              </a:lnSpc>
              <a:spcBef>
                <a:spcPts val="0"/>
              </a:spcBef>
              <a:spcAft>
                <a:spcPts val="0"/>
              </a:spcAft>
            </a:pPr>
            <a:r>
              <a:rPr lang="en-US" sz="2200" dirty="0">
                <a:solidFill>
                  <a:schemeClr val="tx1"/>
                </a:solidFill>
              </a:rPr>
              <a:t>GACT is best for </a:t>
            </a:r>
            <a:r>
              <a:rPr lang="en-US" sz="2200" dirty="0">
                <a:solidFill>
                  <a:srgbClr val="7030A0"/>
                </a:solidFill>
              </a:rPr>
              <a:t>long reads</a:t>
            </a:r>
            <a:r>
              <a:rPr lang="en-US" sz="2200" dirty="0">
                <a:solidFill>
                  <a:schemeClr val="tx1"/>
                </a:solidFill>
              </a:rPr>
              <a:t>, </a:t>
            </a:r>
            <a:r>
              <a:rPr lang="en-US" sz="2200" dirty="0" err="1">
                <a:solidFill>
                  <a:schemeClr val="tx1"/>
                </a:solidFill>
              </a:rPr>
              <a:t>SillaX</a:t>
            </a:r>
            <a:r>
              <a:rPr lang="en-US" sz="2200" dirty="0">
                <a:solidFill>
                  <a:schemeClr val="tx1"/>
                </a:solidFill>
              </a:rPr>
              <a:t> is best for </a:t>
            </a:r>
            <a:r>
              <a:rPr lang="en-US" sz="2200" dirty="0">
                <a:solidFill>
                  <a:srgbClr val="7030A0"/>
                </a:solidFill>
              </a:rPr>
              <a:t>short reads</a:t>
            </a:r>
          </a:p>
          <a:p>
            <a:pPr>
              <a:lnSpc>
                <a:spcPct val="110000"/>
              </a:lnSpc>
            </a:pPr>
            <a:endParaRPr lang="en-US" sz="2200" dirty="0"/>
          </a:p>
        </p:txBody>
      </p:sp>
      <p:sp>
        <p:nvSpPr>
          <p:cNvPr id="5" name="Slide Number Placeholder 4">
            <a:extLst>
              <a:ext uri="{FF2B5EF4-FFF2-40B4-BE49-F238E27FC236}">
                <a16:creationId xmlns:a16="http://schemas.microsoft.com/office/drawing/2014/main" id="{2E8DD9A6-446C-1F45-8DB1-056D723571CE}"/>
              </a:ext>
            </a:extLst>
          </p:cNvPr>
          <p:cNvSpPr>
            <a:spLocks noGrp="1"/>
          </p:cNvSpPr>
          <p:nvPr>
            <p:ph type="sldNum" sz="quarter" idx="10"/>
          </p:nvPr>
        </p:nvSpPr>
        <p:spPr/>
        <p:txBody>
          <a:bodyPr/>
          <a:lstStyle/>
          <a:p>
            <a:fld id="{BE67019E-6B59-9444-A8F8-0CFAB6B6981D}" type="slidenum">
              <a:rPr lang="en-US" smtClean="0"/>
              <a:pPr/>
              <a:t>72</a:t>
            </a:fld>
            <a:endParaRPr lang="en-US" dirty="0"/>
          </a:p>
        </p:txBody>
      </p:sp>
    </p:spTree>
    <p:extLst>
      <p:ext uri="{BB962C8B-B14F-4D97-AF65-F5344CB8AC3E}">
        <p14:creationId xmlns:p14="http://schemas.microsoft.com/office/powerpoint/2010/main" val="17490901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BB27-54EF-D84B-B276-582F0A440E9B}"/>
              </a:ext>
            </a:extLst>
          </p:cNvPr>
          <p:cNvSpPr>
            <a:spLocks noGrp="1"/>
          </p:cNvSpPr>
          <p:nvPr>
            <p:ph type="title"/>
          </p:nvPr>
        </p:nvSpPr>
        <p:spPr>
          <a:xfrm>
            <a:off x="366963" y="257434"/>
            <a:ext cx="8410073" cy="753467"/>
          </a:xfrm>
        </p:spPr>
        <p:txBody>
          <a:bodyPr>
            <a:normAutofit fontScale="90000"/>
          </a:bodyPr>
          <a:lstStyle/>
          <a:p>
            <a:r>
              <a:rPr lang="en-US" dirty="0"/>
              <a:t>Evaluation Methodology (cont’d.)</a:t>
            </a:r>
          </a:p>
        </p:txBody>
      </p:sp>
      <p:sp>
        <p:nvSpPr>
          <p:cNvPr id="3" name="Content Placeholder 2">
            <a:extLst>
              <a:ext uri="{FF2B5EF4-FFF2-40B4-BE49-F238E27FC236}">
                <a16:creationId xmlns:a16="http://schemas.microsoft.com/office/drawing/2014/main" id="{785AB0FB-CDB2-854B-BA22-041A994E2930}"/>
              </a:ext>
            </a:extLst>
          </p:cNvPr>
          <p:cNvSpPr>
            <a:spLocks noGrp="1"/>
          </p:cNvSpPr>
          <p:nvPr>
            <p:ph idx="1"/>
          </p:nvPr>
        </p:nvSpPr>
        <p:spPr>
          <a:xfrm>
            <a:off x="366963" y="1150883"/>
            <a:ext cx="8410073" cy="5249916"/>
          </a:xfrm>
        </p:spPr>
        <p:txBody>
          <a:bodyPr>
            <a:noAutofit/>
          </a:bodyPr>
          <a:lstStyle/>
          <a:p>
            <a:pPr marL="279400" indent="-279400">
              <a:lnSpc>
                <a:spcPct val="120000"/>
              </a:lnSpc>
              <a:spcBef>
                <a:spcPts val="0"/>
              </a:spcBef>
              <a:spcAft>
                <a:spcPts val="0"/>
              </a:spcAft>
            </a:pPr>
            <a:r>
              <a:rPr lang="en-US" sz="2200" b="1" dirty="0">
                <a:solidFill>
                  <a:srgbClr val="00B050"/>
                </a:solidFill>
              </a:rPr>
              <a:t>For Use Case 2: Pre-Alignment Filtering, </a:t>
            </a:r>
            <a:r>
              <a:rPr lang="en-US" sz="2200" dirty="0">
                <a:solidFill>
                  <a:schemeClr val="tx1"/>
                </a:solidFill>
              </a:rPr>
              <a:t>we compare GenASM with:</a:t>
            </a:r>
          </a:p>
          <a:p>
            <a:pPr marL="593725" lvl="1" indent="-231775">
              <a:lnSpc>
                <a:spcPct val="120000"/>
              </a:lnSpc>
              <a:spcBef>
                <a:spcPts val="600"/>
              </a:spcBef>
              <a:spcAft>
                <a:spcPts val="0"/>
              </a:spcAft>
            </a:pPr>
            <a:r>
              <a:rPr lang="en-US" sz="2200" dirty="0">
                <a:solidFill>
                  <a:srgbClr val="00B050"/>
                </a:solidFill>
              </a:rPr>
              <a:t>Shouji</a:t>
            </a:r>
            <a:r>
              <a:rPr lang="en-US" sz="2200" dirty="0">
                <a:solidFill>
                  <a:schemeClr val="tx1"/>
                </a:solidFill>
              </a:rPr>
              <a:t> (state-of-the-art </a:t>
            </a:r>
            <a:r>
              <a:rPr lang="en-US" sz="2200" b="1" dirty="0">
                <a:solidFill>
                  <a:srgbClr val="C00000"/>
                </a:solidFill>
              </a:rPr>
              <a:t>HW</a:t>
            </a:r>
            <a:r>
              <a:rPr lang="en-US" sz="2200" dirty="0">
                <a:solidFill>
                  <a:schemeClr val="tx1"/>
                </a:solidFill>
              </a:rPr>
              <a:t> – FPGA-based filter)</a:t>
            </a:r>
            <a:endParaRPr lang="en-US" sz="2200" baseline="30000" dirty="0">
              <a:solidFill>
                <a:schemeClr val="tx1"/>
              </a:solidFill>
            </a:endParaRPr>
          </a:p>
          <a:p>
            <a:pPr marL="808038" lvl="2" indent="-214313">
              <a:lnSpc>
                <a:spcPct val="120000"/>
              </a:lnSpc>
              <a:spcBef>
                <a:spcPts val="0"/>
              </a:spcBef>
              <a:spcAft>
                <a:spcPts val="0"/>
              </a:spcAft>
            </a:pPr>
            <a:r>
              <a:rPr lang="en-US" sz="2200" dirty="0">
                <a:solidFill>
                  <a:schemeClr val="tx1"/>
                </a:solidFill>
              </a:rPr>
              <a:t>Using two datasets provided as test cases:</a:t>
            </a:r>
          </a:p>
          <a:p>
            <a:pPr marL="1022350" lvl="3" indent="-165100">
              <a:lnSpc>
                <a:spcPct val="120000"/>
              </a:lnSpc>
              <a:spcBef>
                <a:spcPts val="0"/>
              </a:spcBef>
              <a:spcAft>
                <a:spcPts val="0"/>
              </a:spcAft>
              <a:buFont typeface="Arial" panose="020B0604020202020204" pitchFamily="34" charset="0"/>
              <a:buChar char="•"/>
            </a:pPr>
            <a:r>
              <a:rPr lang="en-US" sz="2200" dirty="0">
                <a:solidFill>
                  <a:srgbClr val="00B050"/>
                </a:solidFill>
                <a:latin typeface="Calibri" panose="020F0502020204030204" pitchFamily="34" charset="0"/>
              </a:rPr>
              <a:t>100</a:t>
            </a:r>
            <a:r>
              <a:rPr lang="en-US" sz="2200" dirty="0">
                <a:solidFill>
                  <a:srgbClr val="00B050"/>
                </a:solidFill>
              </a:rPr>
              <a:t>bp</a:t>
            </a:r>
            <a:r>
              <a:rPr lang="en-US" sz="2200" dirty="0">
                <a:solidFill>
                  <a:schemeClr val="tx1"/>
                </a:solidFill>
              </a:rPr>
              <a:t> reference-read pairs with </a:t>
            </a:r>
            <a:r>
              <a:rPr lang="en-US" sz="2200" dirty="0">
                <a:solidFill>
                  <a:srgbClr val="00B050"/>
                </a:solidFill>
              </a:rPr>
              <a:t>an edit distance threshold of </a:t>
            </a:r>
            <a:r>
              <a:rPr lang="en-US" sz="2200" dirty="0">
                <a:solidFill>
                  <a:srgbClr val="00B050"/>
                </a:solidFill>
                <a:latin typeface="Calibri" panose="020F0502020204030204" pitchFamily="34" charset="0"/>
              </a:rPr>
              <a:t>5</a:t>
            </a:r>
          </a:p>
          <a:p>
            <a:pPr marL="1022350" lvl="3" indent="-165100">
              <a:lnSpc>
                <a:spcPct val="120000"/>
              </a:lnSpc>
              <a:spcBef>
                <a:spcPts val="0"/>
              </a:spcBef>
              <a:spcAft>
                <a:spcPts val="0"/>
              </a:spcAft>
              <a:buFont typeface="Arial" panose="020B0604020202020204" pitchFamily="34" charset="0"/>
              <a:buChar char="•"/>
            </a:pPr>
            <a:r>
              <a:rPr lang="en-US" sz="2200" dirty="0">
                <a:solidFill>
                  <a:srgbClr val="00B050"/>
                </a:solidFill>
                <a:latin typeface="Calibri" panose="020F0502020204030204" pitchFamily="34" charset="0"/>
              </a:rPr>
              <a:t>250</a:t>
            </a:r>
            <a:r>
              <a:rPr lang="en-US" sz="2200" dirty="0">
                <a:solidFill>
                  <a:srgbClr val="00B050"/>
                </a:solidFill>
              </a:rPr>
              <a:t>bp</a:t>
            </a:r>
            <a:r>
              <a:rPr lang="en-US" sz="2200" dirty="0">
                <a:solidFill>
                  <a:schemeClr val="tx1"/>
                </a:solidFill>
              </a:rPr>
              <a:t> reference-read pairs with </a:t>
            </a:r>
            <a:r>
              <a:rPr lang="en-US" sz="2200" dirty="0">
                <a:solidFill>
                  <a:srgbClr val="00B050"/>
                </a:solidFill>
              </a:rPr>
              <a:t>an edit distance threshold of </a:t>
            </a:r>
            <a:r>
              <a:rPr lang="en-US" sz="2200" dirty="0">
                <a:solidFill>
                  <a:srgbClr val="00B050"/>
                </a:solidFill>
                <a:latin typeface="Calibri" panose="020F0502020204030204" pitchFamily="34" charset="0"/>
              </a:rPr>
              <a:t>15</a:t>
            </a:r>
            <a:endParaRPr lang="en-US" sz="2200" dirty="0">
              <a:latin typeface="Calibri" panose="020F0502020204030204" pitchFamily="34" charset="0"/>
            </a:endParaRPr>
          </a:p>
          <a:p>
            <a:pPr marL="279400" indent="-279400">
              <a:lnSpc>
                <a:spcPct val="120000"/>
              </a:lnSpc>
              <a:spcBef>
                <a:spcPts val="3000"/>
              </a:spcBef>
              <a:spcAft>
                <a:spcPts val="0"/>
              </a:spcAft>
            </a:pPr>
            <a:r>
              <a:rPr lang="en-US" sz="2200" b="1" dirty="0">
                <a:solidFill>
                  <a:srgbClr val="FE6200"/>
                </a:solidFill>
              </a:rPr>
              <a:t>For Use Case 3: Edit Distance Calculation</a:t>
            </a:r>
            <a:r>
              <a:rPr lang="en-US" sz="2200" dirty="0">
                <a:solidFill>
                  <a:srgbClr val="FE6200"/>
                </a:solidFill>
              </a:rPr>
              <a:t>,</a:t>
            </a:r>
            <a:r>
              <a:rPr lang="en-US" sz="2200" dirty="0">
                <a:solidFill>
                  <a:srgbClr val="7030A0"/>
                </a:solidFill>
              </a:rPr>
              <a:t> </a:t>
            </a:r>
            <a:r>
              <a:rPr lang="en-US" sz="2200" dirty="0">
                <a:solidFill>
                  <a:schemeClr val="tx1"/>
                </a:solidFill>
              </a:rPr>
              <a:t>we compare GenASM with:</a:t>
            </a:r>
          </a:p>
          <a:p>
            <a:pPr marL="593725" lvl="1" indent="-231775">
              <a:lnSpc>
                <a:spcPct val="120000"/>
              </a:lnSpc>
              <a:spcBef>
                <a:spcPts val="600"/>
              </a:spcBef>
              <a:spcAft>
                <a:spcPts val="0"/>
              </a:spcAft>
            </a:pPr>
            <a:r>
              <a:rPr lang="en-US" sz="2200" dirty="0">
                <a:solidFill>
                  <a:srgbClr val="FE6200"/>
                </a:solidFill>
              </a:rPr>
              <a:t>Edlib</a:t>
            </a:r>
            <a:r>
              <a:rPr lang="en-US" sz="2200" dirty="0">
                <a:solidFill>
                  <a:schemeClr val="tx1"/>
                </a:solidFill>
              </a:rPr>
              <a:t> (state-of-the-art </a:t>
            </a:r>
            <a:r>
              <a:rPr lang="en-US" sz="2200" b="1" dirty="0">
                <a:solidFill>
                  <a:srgbClr val="0070C0"/>
                </a:solidFill>
              </a:rPr>
              <a:t>SW</a:t>
            </a:r>
            <a:r>
              <a:rPr lang="en-US" sz="2200" dirty="0">
                <a:solidFill>
                  <a:schemeClr val="tx1"/>
                </a:solidFill>
              </a:rPr>
              <a:t>)</a:t>
            </a:r>
            <a:endParaRPr lang="en-US" sz="2200" baseline="30000" dirty="0">
              <a:solidFill>
                <a:schemeClr val="tx1"/>
              </a:solidFill>
            </a:endParaRPr>
          </a:p>
          <a:p>
            <a:pPr marL="808038" lvl="2" indent="-214313">
              <a:lnSpc>
                <a:spcPct val="120000"/>
              </a:lnSpc>
              <a:spcBef>
                <a:spcPts val="0"/>
              </a:spcBef>
              <a:spcAft>
                <a:spcPts val="0"/>
              </a:spcAft>
            </a:pPr>
            <a:r>
              <a:rPr lang="en-US" sz="2200" dirty="0">
                <a:solidFill>
                  <a:schemeClr val="tx1"/>
                </a:solidFill>
              </a:rPr>
              <a:t>Using two </a:t>
            </a:r>
            <a:r>
              <a:rPr lang="en-US" sz="2200" dirty="0">
                <a:solidFill>
                  <a:srgbClr val="FE6200"/>
                </a:solidFill>
                <a:latin typeface="Calibri" panose="020F0502020204030204" pitchFamily="34" charset="0"/>
              </a:rPr>
              <a:t>100</a:t>
            </a:r>
            <a:r>
              <a:rPr lang="en-US" sz="2200" dirty="0">
                <a:solidFill>
                  <a:srgbClr val="FE6200"/>
                </a:solidFill>
              </a:rPr>
              <a:t>Kbp and </a:t>
            </a:r>
            <a:r>
              <a:rPr lang="en-US" sz="2200" dirty="0">
                <a:solidFill>
                  <a:srgbClr val="FE6200"/>
                </a:solidFill>
                <a:latin typeface="Calibri" panose="020F0502020204030204" pitchFamily="34" charset="0"/>
              </a:rPr>
              <a:t>1</a:t>
            </a:r>
            <a:r>
              <a:rPr lang="en-US" sz="2200" dirty="0">
                <a:solidFill>
                  <a:srgbClr val="FE6200"/>
                </a:solidFill>
              </a:rPr>
              <a:t>Mbp </a:t>
            </a:r>
            <a:r>
              <a:rPr lang="en-US" sz="2200" dirty="0">
                <a:solidFill>
                  <a:schemeClr val="tx1"/>
                </a:solidFill>
              </a:rPr>
              <a:t>sequences with </a:t>
            </a:r>
            <a:r>
              <a:rPr lang="en-US" sz="2200" dirty="0">
                <a:solidFill>
                  <a:srgbClr val="FE6200"/>
                </a:solidFill>
              </a:rPr>
              <a:t>similarity ranging between </a:t>
            </a:r>
            <a:r>
              <a:rPr lang="en-US" sz="2200" dirty="0">
                <a:solidFill>
                  <a:srgbClr val="FE6200"/>
                </a:solidFill>
                <a:latin typeface="Calibri" panose="020F0502020204030204" pitchFamily="34" charset="0"/>
              </a:rPr>
              <a:t>60%-99%</a:t>
            </a:r>
          </a:p>
          <a:p>
            <a:pPr marL="593725" lvl="1" indent="-231775">
              <a:lnSpc>
                <a:spcPct val="120000"/>
              </a:lnSpc>
              <a:spcBef>
                <a:spcPts val="1200"/>
              </a:spcBef>
              <a:spcAft>
                <a:spcPts val="0"/>
              </a:spcAft>
            </a:pPr>
            <a:r>
              <a:rPr lang="en-US" sz="2200" dirty="0">
                <a:solidFill>
                  <a:srgbClr val="FE6200"/>
                </a:solidFill>
              </a:rPr>
              <a:t>ASAP</a:t>
            </a:r>
            <a:r>
              <a:rPr lang="en-US" sz="2200" baseline="30000" dirty="0">
                <a:solidFill>
                  <a:schemeClr val="tx1"/>
                </a:solidFill>
              </a:rPr>
              <a:t> </a:t>
            </a:r>
            <a:r>
              <a:rPr lang="en-US" sz="2200" dirty="0">
                <a:solidFill>
                  <a:schemeClr val="tx1"/>
                </a:solidFill>
              </a:rPr>
              <a:t>(state-of-the-art </a:t>
            </a:r>
            <a:r>
              <a:rPr lang="en-US" sz="2200" b="1" dirty="0">
                <a:solidFill>
                  <a:srgbClr val="C00000"/>
                </a:solidFill>
              </a:rPr>
              <a:t>HW</a:t>
            </a:r>
            <a:r>
              <a:rPr lang="en-US" sz="2200" dirty="0">
                <a:solidFill>
                  <a:schemeClr val="tx1"/>
                </a:solidFill>
              </a:rPr>
              <a:t> – FPGA-based accelerator)</a:t>
            </a:r>
            <a:r>
              <a:rPr lang="en-US" sz="2200" dirty="0"/>
              <a:t> </a:t>
            </a:r>
            <a:endParaRPr lang="en-US" sz="2200" dirty="0">
              <a:solidFill>
                <a:schemeClr val="tx1"/>
              </a:solidFill>
            </a:endParaRPr>
          </a:p>
          <a:p>
            <a:pPr marL="808038" lvl="2" indent="-214313">
              <a:lnSpc>
                <a:spcPct val="120000"/>
              </a:lnSpc>
              <a:spcBef>
                <a:spcPts val="0"/>
              </a:spcBef>
              <a:spcAft>
                <a:spcPts val="0"/>
              </a:spcAft>
            </a:pPr>
            <a:r>
              <a:rPr lang="en-US" sz="2200" dirty="0">
                <a:solidFill>
                  <a:schemeClr val="tx1"/>
                </a:solidFill>
              </a:rPr>
              <a:t>Using data reported by the original work</a:t>
            </a:r>
          </a:p>
          <a:p>
            <a:pPr lvl="2">
              <a:lnSpc>
                <a:spcPct val="120000"/>
              </a:lnSpc>
              <a:spcBef>
                <a:spcPts val="0"/>
              </a:spcBef>
              <a:spcAft>
                <a:spcPts val="0"/>
              </a:spcAft>
            </a:pPr>
            <a:endParaRPr lang="en-US" sz="2200" dirty="0"/>
          </a:p>
          <a:p>
            <a:pPr marL="717550" lvl="2" indent="0">
              <a:lnSpc>
                <a:spcPct val="120000"/>
              </a:lnSpc>
              <a:spcBef>
                <a:spcPts val="0"/>
              </a:spcBef>
              <a:spcAft>
                <a:spcPts val="0"/>
              </a:spcAft>
              <a:buNone/>
            </a:pPr>
            <a:endParaRPr lang="en-US" sz="2200" dirty="0"/>
          </a:p>
        </p:txBody>
      </p:sp>
      <p:sp>
        <p:nvSpPr>
          <p:cNvPr id="5" name="Slide Number Placeholder 4">
            <a:extLst>
              <a:ext uri="{FF2B5EF4-FFF2-40B4-BE49-F238E27FC236}">
                <a16:creationId xmlns:a16="http://schemas.microsoft.com/office/drawing/2014/main" id="{2E8DD9A6-446C-1F45-8DB1-056D723571CE}"/>
              </a:ext>
            </a:extLst>
          </p:cNvPr>
          <p:cNvSpPr>
            <a:spLocks noGrp="1"/>
          </p:cNvSpPr>
          <p:nvPr>
            <p:ph type="sldNum" sz="quarter" idx="10"/>
          </p:nvPr>
        </p:nvSpPr>
        <p:spPr/>
        <p:txBody>
          <a:bodyPr/>
          <a:lstStyle/>
          <a:p>
            <a:fld id="{BE67019E-6B59-9444-A8F8-0CFAB6B6981D}" type="slidenum">
              <a:rPr lang="en-US" smtClean="0"/>
              <a:pPr/>
              <a:t>73</a:t>
            </a:fld>
            <a:endParaRPr lang="en-US" dirty="0"/>
          </a:p>
        </p:txBody>
      </p:sp>
    </p:spTree>
    <p:extLst>
      <p:ext uri="{BB962C8B-B14F-4D97-AF65-F5344CB8AC3E}">
        <p14:creationId xmlns:p14="http://schemas.microsoft.com/office/powerpoint/2010/main" val="19086805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59DEC-4764-D047-BE94-404AA2F807CE}"/>
              </a:ext>
            </a:extLst>
          </p:cNvPr>
          <p:cNvSpPr>
            <a:spLocks noGrp="1"/>
          </p:cNvSpPr>
          <p:nvPr>
            <p:ph type="title"/>
          </p:nvPr>
        </p:nvSpPr>
        <p:spPr>
          <a:xfrm>
            <a:off x="366963" y="257434"/>
            <a:ext cx="8410073" cy="753467"/>
          </a:xfrm>
        </p:spPr>
        <p:txBody>
          <a:bodyPr>
            <a:normAutofit fontScale="90000"/>
          </a:bodyPr>
          <a:lstStyle/>
          <a:p>
            <a:r>
              <a:rPr lang="en-US" dirty="0"/>
              <a:t>Key Results – Area and Power</a:t>
            </a:r>
          </a:p>
        </p:txBody>
      </p:sp>
      <p:sp>
        <p:nvSpPr>
          <p:cNvPr id="3" name="Content Placeholder 2">
            <a:extLst>
              <a:ext uri="{FF2B5EF4-FFF2-40B4-BE49-F238E27FC236}">
                <a16:creationId xmlns:a16="http://schemas.microsoft.com/office/drawing/2014/main" id="{352355FD-8978-034C-A4F6-5DDD1F67AC9E}"/>
              </a:ext>
            </a:extLst>
          </p:cNvPr>
          <p:cNvSpPr>
            <a:spLocks noGrp="1"/>
          </p:cNvSpPr>
          <p:nvPr>
            <p:ph idx="1"/>
          </p:nvPr>
        </p:nvSpPr>
        <p:spPr>
          <a:xfrm>
            <a:off x="366963" y="1153551"/>
            <a:ext cx="8410073" cy="5281539"/>
          </a:xfrm>
        </p:spPr>
        <p:txBody>
          <a:bodyPr>
            <a:noAutofit/>
          </a:bodyPr>
          <a:lstStyle/>
          <a:p>
            <a:pPr marL="463550" indent="-285750">
              <a:lnSpc>
                <a:spcPct val="120000"/>
              </a:lnSpc>
              <a:spcBef>
                <a:spcPts val="0"/>
              </a:spcBef>
              <a:spcAft>
                <a:spcPts val="0"/>
              </a:spcAft>
            </a:pPr>
            <a:r>
              <a:rPr lang="en-US" dirty="0">
                <a:solidFill>
                  <a:schemeClr val="tx1"/>
                </a:solidFill>
              </a:rPr>
              <a:t>Based on our </a:t>
            </a:r>
            <a:r>
              <a:rPr lang="en-US" b="1" dirty="0">
                <a:solidFill>
                  <a:srgbClr val="0070C0"/>
                </a:solidFill>
              </a:rPr>
              <a:t>synthesis</a:t>
            </a:r>
            <a:r>
              <a:rPr lang="en-US" dirty="0">
                <a:solidFill>
                  <a:schemeClr val="tx1"/>
                </a:solidFill>
              </a:rPr>
              <a:t> of </a:t>
            </a:r>
            <a:r>
              <a:rPr lang="en-US" b="1" dirty="0">
                <a:solidFill>
                  <a:srgbClr val="0070C0"/>
                </a:solidFill>
              </a:rPr>
              <a:t>GenASM-DC</a:t>
            </a:r>
            <a:r>
              <a:rPr lang="en-US" b="1" dirty="0">
                <a:solidFill>
                  <a:srgbClr val="1F8DD3"/>
                </a:solidFill>
              </a:rPr>
              <a:t> </a:t>
            </a:r>
            <a:r>
              <a:rPr lang="en-US" dirty="0">
                <a:solidFill>
                  <a:schemeClr val="tx1"/>
                </a:solidFill>
              </a:rPr>
              <a:t>and</a:t>
            </a:r>
            <a:r>
              <a:rPr lang="en-US" b="1" dirty="0">
                <a:solidFill>
                  <a:srgbClr val="1F8DD3"/>
                </a:solidFill>
              </a:rPr>
              <a:t> </a:t>
            </a:r>
            <a:r>
              <a:rPr lang="en-US" b="1" dirty="0">
                <a:solidFill>
                  <a:srgbClr val="0070C0"/>
                </a:solidFill>
              </a:rPr>
              <a:t>GenASM-TB</a:t>
            </a:r>
            <a:r>
              <a:rPr lang="en-US" b="1" dirty="0">
                <a:solidFill>
                  <a:srgbClr val="1F8DD3"/>
                </a:solidFill>
              </a:rPr>
              <a:t> </a:t>
            </a:r>
            <a:r>
              <a:rPr lang="en-US" dirty="0">
                <a:solidFill>
                  <a:schemeClr val="tx1"/>
                </a:solidFill>
              </a:rPr>
              <a:t>accelerator datapaths using the Synopsys Design Compiler with a </a:t>
            </a:r>
            <a:r>
              <a:rPr lang="en-US" b="1" dirty="0">
                <a:solidFill>
                  <a:srgbClr val="0070C0"/>
                </a:solidFill>
                <a:latin typeface="Calibri" panose="020F0502020204030204" pitchFamily="34" charset="0"/>
              </a:rPr>
              <a:t>28</a:t>
            </a:r>
            <a:r>
              <a:rPr lang="en-US" b="1" dirty="0">
                <a:solidFill>
                  <a:srgbClr val="0070C0"/>
                </a:solidFill>
              </a:rPr>
              <a:t>nm</a:t>
            </a:r>
            <a:r>
              <a:rPr lang="en-US" dirty="0">
                <a:solidFill>
                  <a:srgbClr val="1F8DD3"/>
                </a:solidFill>
              </a:rPr>
              <a:t> </a:t>
            </a:r>
            <a:r>
              <a:rPr lang="en-US" dirty="0">
                <a:solidFill>
                  <a:schemeClr val="tx1"/>
                </a:solidFill>
              </a:rPr>
              <a:t>process:</a:t>
            </a:r>
          </a:p>
          <a:p>
            <a:pPr marL="727075" lvl="1" indent="-228600">
              <a:lnSpc>
                <a:spcPct val="120000"/>
              </a:lnSpc>
              <a:spcBef>
                <a:spcPts val="0"/>
              </a:spcBef>
              <a:spcAft>
                <a:spcPts val="0"/>
              </a:spcAft>
            </a:pPr>
            <a:r>
              <a:rPr lang="en-US" sz="2000" dirty="0">
                <a:solidFill>
                  <a:schemeClr val="tx1"/>
                </a:solidFill>
              </a:rPr>
              <a:t>Both GenASM-DC and GenASM-TB operate </a:t>
            </a:r>
            <a:r>
              <a:rPr lang="en-US" sz="2000" b="1" dirty="0">
                <a:solidFill>
                  <a:srgbClr val="0070C0"/>
                </a:solidFill>
              </a:rPr>
              <a:t>@ </a:t>
            </a:r>
            <a:r>
              <a:rPr lang="en-US" sz="2000" b="1" dirty="0">
                <a:solidFill>
                  <a:srgbClr val="0070C0"/>
                </a:solidFill>
                <a:latin typeface="Calibri" panose="020F0502020204030204" pitchFamily="34" charset="0"/>
              </a:rPr>
              <a:t>1</a:t>
            </a:r>
            <a:r>
              <a:rPr lang="en-US" sz="2000" b="1" dirty="0">
                <a:solidFill>
                  <a:srgbClr val="0070C0"/>
                </a:solidFill>
              </a:rPr>
              <a:t>GHz</a:t>
            </a: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441325" lvl="1" indent="0">
              <a:lnSpc>
                <a:spcPct val="120000"/>
              </a:lnSpc>
              <a:spcBef>
                <a:spcPts val="0"/>
              </a:spcBef>
              <a:spcAft>
                <a:spcPts val="0"/>
              </a:spcAft>
              <a:buNone/>
            </a:pPr>
            <a:endParaRPr lang="en-US" sz="2000" b="1" dirty="0">
              <a:solidFill>
                <a:srgbClr val="0070C0"/>
              </a:solidFill>
            </a:endParaRPr>
          </a:p>
          <a:p>
            <a:pPr marL="441325" lvl="1" indent="0">
              <a:lnSpc>
                <a:spcPct val="120000"/>
              </a:lnSpc>
              <a:spcBef>
                <a:spcPts val="0"/>
              </a:spcBef>
              <a:spcAft>
                <a:spcPts val="0"/>
              </a:spcAft>
              <a:buNone/>
            </a:pPr>
            <a:endParaRPr lang="en-US" sz="2000" b="1" dirty="0">
              <a:solidFill>
                <a:srgbClr val="0070C0"/>
              </a:solidFill>
            </a:endParaRPr>
          </a:p>
          <a:p>
            <a:pPr marL="177800" indent="0">
              <a:lnSpc>
                <a:spcPct val="120000"/>
              </a:lnSpc>
              <a:spcBef>
                <a:spcPts val="0"/>
              </a:spcBef>
              <a:spcAft>
                <a:spcPts val="0"/>
              </a:spcAft>
              <a:buNone/>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p:txBody>
      </p:sp>
      <p:sp>
        <p:nvSpPr>
          <p:cNvPr id="8" name="Slide Number Placeholder 7">
            <a:extLst>
              <a:ext uri="{FF2B5EF4-FFF2-40B4-BE49-F238E27FC236}">
                <a16:creationId xmlns:a16="http://schemas.microsoft.com/office/drawing/2014/main" id="{4598AF6C-2548-9C45-A22B-C27AD0E24FE0}"/>
              </a:ext>
            </a:extLst>
          </p:cNvPr>
          <p:cNvSpPr>
            <a:spLocks noGrp="1"/>
          </p:cNvSpPr>
          <p:nvPr>
            <p:ph type="sldNum" sz="quarter" idx="10"/>
          </p:nvPr>
        </p:nvSpPr>
        <p:spPr/>
        <p:txBody>
          <a:bodyPr/>
          <a:lstStyle/>
          <a:p>
            <a:fld id="{BE67019E-6B59-9444-A8F8-0CFAB6B6981D}" type="slidenum">
              <a:rPr lang="en-US" smtClean="0"/>
              <a:pPr/>
              <a:t>74</a:t>
            </a:fld>
            <a:endParaRPr lang="en-US" dirty="0"/>
          </a:p>
        </p:txBody>
      </p:sp>
      <p:pic>
        <p:nvPicPr>
          <p:cNvPr id="11" name="Picture 10">
            <a:extLst>
              <a:ext uri="{FF2B5EF4-FFF2-40B4-BE49-F238E27FC236}">
                <a16:creationId xmlns:a16="http://schemas.microsoft.com/office/drawing/2014/main" id="{248F1D6B-313E-B433-8570-A92016A67973}"/>
              </a:ext>
            </a:extLst>
          </p:cNvPr>
          <p:cNvPicPr>
            <a:picLocks noChangeAspect="1"/>
          </p:cNvPicPr>
          <p:nvPr/>
        </p:nvPicPr>
        <p:blipFill rotWithShape="1">
          <a:blip r:embed="rId4"/>
          <a:srcRect t="24510"/>
          <a:stretch/>
        </p:blipFill>
        <p:spPr>
          <a:xfrm>
            <a:off x="301752" y="2428857"/>
            <a:ext cx="8540496" cy="4040523"/>
          </a:xfrm>
          <a:prstGeom prst="rect">
            <a:avLst/>
          </a:prstGeom>
        </p:spPr>
      </p:pic>
    </p:spTree>
    <p:custDataLst>
      <p:tags r:id="rId1"/>
    </p:custDataLst>
    <p:extLst>
      <p:ext uri="{BB962C8B-B14F-4D97-AF65-F5344CB8AC3E}">
        <p14:creationId xmlns:p14="http://schemas.microsoft.com/office/powerpoint/2010/main" val="10423306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59DEC-4764-D047-BE94-404AA2F807CE}"/>
              </a:ext>
            </a:extLst>
          </p:cNvPr>
          <p:cNvSpPr>
            <a:spLocks noGrp="1"/>
          </p:cNvSpPr>
          <p:nvPr>
            <p:ph type="title"/>
          </p:nvPr>
        </p:nvSpPr>
        <p:spPr>
          <a:xfrm>
            <a:off x="366963" y="257434"/>
            <a:ext cx="8410073" cy="753467"/>
          </a:xfrm>
        </p:spPr>
        <p:txBody>
          <a:bodyPr>
            <a:normAutofit fontScale="90000"/>
          </a:bodyPr>
          <a:lstStyle/>
          <a:p>
            <a:r>
              <a:rPr lang="en-US" dirty="0"/>
              <a:t>Key Results – Area and Power</a:t>
            </a:r>
          </a:p>
        </p:txBody>
      </p:sp>
      <p:sp>
        <p:nvSpPr>
          <p:cNvPr id="3" name="Content Placeholder 2">
            <a:extLst>
              <a:ext uri="{FF2B5EF4-FFF2-40B4-BE49-F238E27FC236}">
                <a16:creationId xmlns:a16="http://schemas.microsoft.com/office/drawing/2014/main" id="{352355FD-8978-034C-A4F6-5DDD1F67AC9E}"/>
              </a:ext>
            </a:extLst>
          </p:cNvPr>
          <p:cNvSpPr>
            <a:spLocks noGrp="1"/>
          </p:cNvSpPr>
          <p:nvPr>
            <p:ph idx="1"/>
          </p:nvPr>
        </p:nvSpPr>
        <p:spPr>
          <a:xfrm>
            <a:off x="366963" y="1153551"/>
            <a:ext cx="8410073" cy="5281539"/>
          </a:xfrm>
        </p:spPr>
        <p:txBody>
          <a:bodyPr>
            <a:noAutofit/>
          </a:bodyPr>
          <a:lstStyle/>
          <a:p>
            <a:pPr marL="463550" indent="-285750">
              <a:lnSpc>
                <a:spcPct val="120000"/>
              </a:lnSpc>
              <a:spcBef>
                <a:spcPts val="0"/>
              </a:spcBef>
              <a:spcAft>
                <a:spcPts val="0"/>
              </a:spcAft>
            </a:pPr>
            <a:r>
              <a:rPr lang="en-US" dirty="0">
                <a:solidFill>
                  <a:schemeClr val="tx1"/>
                </a:solidFill>
              </a:rPr>
              <a:t>Based on our </a:t>
            </a:r>
            <a:r>
              <a:rPr lang="en-US" b="1" dirty="0">
                <a:solidFill>
                  <a:srgbClr val="0070C0"/>
                </a:solidFill>
              </a:rPr>
              <a:t>synthesis</a:t>
            </a:r>
            <a:r>
              <a:rPr lang="en-US" dirty="0">
                <a:solidFill>
                  <a:schemeClr val="tx1"/>
                </a:solidFill>
              </a:rPr>
              <a:t> of </a:t>
            </a:r>
            <a:r>
              <a:rPr lang="en-US" b="1" dirty="0">
                <a:solidFill>
                  <a:srgbClr val="0070C0"/>
                </a:solidFill>
              </a:rPr>
              <a:t>GenASM-DC</a:t>
            </a:r>
            <a:r>
              <a:rPr lang="en-US" b="1" dirty="0">
                <a:solidFill>
                  <a:srgbClr val="1F8DD3"/>
                </a:solidFill>
              </a:rPr>
              <a:t> </a:t>
            </a:r>
            <a:r>
              <a:rPr lang="en-US" dirty="0">
                <a:solidFill>
                  <a:schemeClr val="tx1"/>
                </a:solidFill>
              </a:rPr>
              <a:t>and</a:t>
            </a:r>
            <a:r>
              <a:rPr lang="en-US" b="1" dirty="0">
                <a:solidFill>
                  <a:srgbClr val="1F8DD3"/>
                </a:solidFill>
              </a:rPr>
              <a:t> </a:t>
            </a:r>
            <a:r>
              <a:rPr lang="en-US" b="1" dirty="0">
                <a:solidFill>
                  <a:srgbClr val="0070C0"/>
                </a:solidFill>
              </a:rPr>
              <a:t>GenASM-TB</a:t>
            </a:r>
            <a:r>
              <a:rPr lang="en-US" b="1" dirty="0">
                <a:solidFill>
                  <a:srgbClr val="1F8DD3"/>
                </a:solidFill>
              </a:rPr>
              <a:t> </a:t>
            </a:r>
            <a:r>
              <a:rPr lang="en-US" dirty="0">
                <a:solidFill>
                  <a:schemeClr val="tx1"/>
                </a:solidFill>
              </a:rPr>
              <a:t>accelerator datapaths using the Synopsys Design Compiler with a </a:t>
            </a:r>
            <a:r>
              <a:rPr lang="en-US" b="1" dirty="0">
                <a:solidFill>
                  <a:srgbClr val="0070C0"/>
                </a:solidFill>
                <a:latin typeface="Calibri" panose="020F0502020204030204" pitchFamily="34" charset="0"/>
              </a:rPr>
              <a:t>28</a:t>
            </a:r>
            <a:r>
              <a:rPr lang="en-US" b="1" dirty="0">
                <a:solidFill>
                  <a:srgbClr val="0070C0"/>
                </a:solidFill>
              </a:rPr>
              <a:t>nm</a:t>
            </a:r>
            <a:r>
              <a:rPr lang="en-US" dirty="0">
                <a:solidFill>
                  <a:srgbClr val="1F8DD3"/>
                </a:solidFill>
              </a:rPr>
              <a:t> </a:t>
            </a:r>
            <a:r>
              <a:rPr lang="en-US" dirty="0">
                <a:solidFill>
                  <a:schemeClr val="tx1"/>
                </a:solidFill>
              </a:rPr>
              <a:t>process:</a:t>
            </a:r>
          </a:p>
          <a:p>
            <a:pPr marL="727075" lvl="1" indent="-228600">
              <a:lnSpc>
                <a:spcPct val="120000"/>
              </a:lnSpc>
              <a:spcBef>
                <a:spcPts val="0"/>
              </a:spcBef>
              <a:spcAft>
                <a:spcPts val="0"/>
              </a:spcAft>
            </a:pPr>
            <a:r>
              <a:rPr lang="en-US" sz="2000" dirty="0">
                <a:solidFill>
                  <a:schemeClr val="tx1"/>
                </a:solidFill>
              </a:rPr>
              <a:t>Both GenASM-DC and GenASM-TB operate </a:t>
            </a:r>
            <a:r>
              <a:rPr lang="en-US" sz="2000" b="1" dirty="0">
                <a:solidFill>
                  <a:srgbClr val="0070C0"/>
                </a:solidFill>
              </a:rPr>
              <a:t>@ </a:t>
            </a:r>
            <a:r>
              <a:rPr lang="en-US" sz="2000" b="1" dirty="0">
                <a:solidFill>
                  <a:srgbClr val="0070C0"/>
                </a:solidFill>
                <a:latin typeface="Calibri" panose="020F0502020204030204" pitchFamily="34" charset="0"/>
              </a:rPr>
              <a:t>1</a:t>
            </a:r>
            <a:r>
              <a:rPr lang="en-US" sz="2000" b="1" dirty="0">
                <a:solidFill>
                  <a:srgbClr val="0070C0"/>
                </a:solidFill>
              </a:rPr>
              <a:t>GHz</a:t>
            </a: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441325" lvl="1" indent="0">
              <a:lnSpc>
                <a:spcPct val="120000"/>
              </a:lnSpc>
              <a:spcBef>
                <a:spcPts val="0"/>
              </a:spcBef>
              <a:spcAft>
                <a:spcPts val="0"/>
              </a:spcAft>
              <a:buNone/>
            </a:pPr>
            <a:endParaRPr lang="en-US" sz="2000" b="1" dirty="0">
              <a:solidFill>
                <a:srgbClr val="0070C0"/>
              </a:solidFill>
            </a:endParaRPr>
          </a:p>
          <a:p>
            <a:pPr marL="441325" lvl="1" indent="0">
              <a:lnSpc>
                <a:spcPct val="120000"/>
              </a:lnSpc>
              <a:spcBef>
                <a:spcPts val="0"/>
              </a:spcBef>
              <a:spcAft>
                <a:spcPts val="0"/>
              </a:spcAft>
              <a:buNone/>
            </a:pPr>
            <a:endParaRPr lang="en-US" sz="2000" b="1" dirty="0">
              <a:solidFill>
                <a:srgbClr val="0070C0"/>
              </a:solidFill>
            </a:endParaRPr>
          </a:p>
          <a:p>
            <a:pPr marL="177800" indent="0">
              <a:lnSpc>
                <a:spcPct val="120000"/>
              </a:lnSpc>
              <a:spcBef>
                <a:spcPts val="0"/>
              </a:spcBef>
              <a:spcAft>
                <a:spcPts val="0"/>
              </a:spcAft>
              <a:buNone/>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p:txBody>
      </p:sp>
      <p:sp>
        <p:nvSpPr>
          <p:cNvPr id="8" name="Slide Number Placeholder 7">
            <a:extLst>
              <a:ext uri="{FF2B5EF4-FFF2-40B4-BE49-F238E27FC236}">
                <a16:creationId xmlns:a16="http://schemas.microsoft.com/office/drawing/2014/main" id="{4598AF6C-2548-9C45-A22B-C27AD0E24FE0}"/>
              </a:ext>
            </a:extLst>
          </p:cNvPr>
          <p:cNvSpPr>
            <a:spLocks noGrp="1"/>
          </p:cNvSpPr>
          <p:nvPr>
            <p:ph type="sldNum" sz="quarter" idx="10"/>
          </p:nvPr>
        </p:nvSpPr>
        <p:spPr/>
        <p:txBody>
          <a:bodyPr/>
          <a:lstStyle/>
          <a:p>
            <a:fld id="{BE67019E-6B59-9444-A8F8-0CFAB6B6981D}" type="slidenum">
              <a:rPr lang="en-US" smtClean="0"/>
              <a:pPr/>
              <a:t>75</a:t>
            </a:fld>
            <a:endParaRPr lang="en-US" dirty="0"/>
          </a:p>
        </p:txBody>
      </p:sp>
      <p:pic>
        <p:nvPicPr>
          <p:cNvPr id="11" name="Picture 10">
            <a:extLst>
              <a:ext uri="{FF2B5EF4-FFF2-40B4-BE49-F238E27FC236}">
                <a16:creationId xmlns:a16="http://schemas.microsoft.com/office/drawing/2014/main" id="{248F1D6B-313E-B433-8570-A92016A67973}"/>
              </a:ext>
            </a:extLst>
          </p:cNvPr>
          <p:cNvPicPr>
            <a:picLocks noChangeAspect="1"/>
          </p:cNvPicPr>
          <p:nvPr/>
        </p:nvPicPr>
        <p:blipFill rotWithShape="1">
          <a:blip r:embed="rId4"/>
          <a:srcRect t="24510" b="23787"/>
          <a:stretch/>
        </p:blipFill>
        <p:spPr>
          <a:xfrm>
            <a:off x="301752" y="2428857"/>
            <a:ext cx="8540496" cy="2767363"/>
          </a:xfrm>
          <a:prstGeom prst="rect">
            <a:avLst/>
          </a:prstGeom>
        </p:spPr>
      </p:pic>
      <p:sp>
        <p:nvSpPr>
          <p:cNvPr id="6" name="Rounded Rectangle 6">
            <a:extLst>
              <a:ext uri="{FF2B5EF4-FFF2-40B4-BE49-F238E27FC236}">
                <a16:creationId xmlns:a16="http://schemas.microsoft.com/office/drawing/2014/main" id="{A0D72C91-1592-1F3C-6846-B6A356C07451}"/>
              </a:ext>
            </a:extLst>
          </p:cNvPr>
          <p:cNvSpPr/>
          <p:nvPr/>
        </p:nvSpPr>
        <p:spPr>
          <a:xfrm>
            <a:off x="366963" y="5196220"/>
            <a:ext cx="8410072" cy="1099078"/>
          </a:xfrm>
          <a:prstGeom prst="roundRect">
            <a:avLst>
              <a:gd name="adj" fmla="val 7378"/>
            </a:avLst>
          </a:prstGeom>
          <a:solidFill>
            <a:srgbClr val="0070C0">
              <a:alpha val="15000"/>
            </a:srgb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lvl="1" algn="ctr">
              <a:lnSpc>
                <a:spcPct val="110000"/>
              </a:lnSpc>
            </a:pPr>
            <a:r>
              <a:rPr lang="en-US" sz="2800" b="1" dirty="0">
                <a:solidFill>
                  <a:schemeClr val="tx1"/>
                </a:solidFill>
                <a:latin typeface="Calibri" panose="020F0502020204030204" pitchFamily="34" charset="0"/>
                <a:cs typeface="Calibri" panose="020F0502020204030204" pitchFamily="34" charset="0"/>
              </a:rPr>
              <a:t>GenASM has </a:t>
            </a:r>
            <a:r>
              <a:rPr lang="en-US" sz="2800" b="1" dirty="0">
                <a:solidFill>
                  <a:srgbClr val="0070C0"/>
                </a:solidFill>
                <a:latin typeface="Calibri" panose="020F0502020204030204" pitchFamily="34" charset="0"/>
                <a:cs typeface="Calibri" panose="020F0502020204030204" pitchFamily="34" charset="0"/>
              </a:rPr>
              <a:t>low area and power overheads</a:t>
            </a:r>
          </a:p>
        </p:txBody>
      </p:sp>
    </p:spTree>
    <p:custDataLst>
      <p:tags r:id="rId1"/>
    </p:custDataLst>
    <p:extLst>
      <p:ext uri="{BB962C8B-B14F-4D97-AF65-F5344CB8AC3E}">
        <p14:creationId xmlns:p14="http://schemas.microsoft.com/office/powerpoint/2010/main" val="6925730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E541-5CF7-F74E-80A4-C5A73C0D7960}"/>
              </a:ext>
            </a:extLst>
          </p:cNvPr>
          <p:cNvSpPr>
            <a:spLocks noGrp="1"/>
          </p:cNvSpPr>
          <p:nvPr>
            <p:ph type="title"/>
          </p:nvPr>
        </p:nvSpPr>
        <p:spPr/>
        <p:txBody>
          <a:bodyPr>
            <a:normAutofit fontScale="90000"/>
          </a:bodyPr>
          <a:lstStyle/>
          <a:p>
            <a:r>
              <a:rPr lang="en-US" dirty="0"/>
              <a:t>Key Results – Use Case </a:t>
            </a:r>
            <a:r>
              <a:rPr lang="en-US" dirty="0">
                <a:latin typeface="Calibri" panose="020F0502020204030204" pitchFamily="34" charset="0"/>
              </a:rPr>
              <a:t>1</a:t>
            </a:r>
            <a:endParaRPr lang="en-US" dirty="0"/>
          </a:p>
        </p:txBody>
      </p:sp>
      <p:sp>
        <p:nvSpPr>
          <p:cNvPr id="3" name="Content Placeholder 2">
            <a:extLst>
              <a:ext uri="{FF2B5EF4-FFF2-40B4-BE49-F238E27FC236}">
                <a16:creationId xmlns:a16="http://schemas.microsoft.com/office/drawing/2014/main" id="{43E239AE-4B1B-6747-91D7-4F9A84D75891}"/>
              </a:ext>
            </a:extLst>
          </p:cNvPr>
          <p:cNvSpPr>
            <a:spLocks noGrp="1"/>
          </p:cNvSpPr>
          <p:nvPr>
            <p:ph idx="1"/>
          </p:nvPr>
        </p:nvSpPr>
        <p:spPr>
          <a:xfrm>
            <a:off x="366963" y="1221283"/>
            <a:ext cx="8410073" cy="5275384"/>
          </a:xfrm>
        </p:spPr>
        <p:txBody>
          <a:bodyPr>
            <a:noAutofit/>
          </a:bodyPr>
          <a:lstStyle/>
          <a:p>
            <a:pPr marL="500063" indent="-360363">
              <a:lnSpc>
                <a:spcPct val="120000"/>
              </a:lnSpc>
              <a:spcBef>
                <a:spcPts val="0"/>
              </a:spcBef>
              <a:spcAft>
                <a:spcPts val="0"/>
              </a:spcAft>
              <a:buClr>
                <a:srgbClr val="7030A0"/>
              </a:buClr>
              <a:buAutoNum type="arabicParenBoth"/>
            </a:pPr>
            <a:r>
              <a:rPr lang="en-US" sz="2400" b="1" dirty="0">
                <a:solidFill>
                  <a:srgbClr val="7030A0"/>
                </a:solidFill>
              </a:rPr>
              <a:t>Read Alignment Step of Read Mapping</a:t>
            </a:r>
          </a:p>
          <a:p>
            <a:pPr lvl="1" indent="-217488">
              <a:lnSpc>
                <a:spcPct val="120000"/>
              </a:lnSpc>
              <a:spcBef>
                <a:spcPts val="0"/>
              </a:spcBef>
              <a:spcAft>
                <a:spcPts val="0"/>
              </a:spcAft>
              <a:buClr>
                <a:srgbClr val="7030A0"/>
              </a:buClr>
            </a:pPr>
            <a:r>
              <a:rPr lang="en-US" sz="2400" dirty="0">
                <a:solidFill>
                  <a:schemeClr val="tx1"/>
                </a:solidFill>
              </a:rPr>
              <a:t>Find the </a:t>
            </a:r>
            <a:r>
              <a:rPr lang="en-US" sz="2400" dirty="0">
                <a:solidFill>
                  <a:srgbClr val="7A20C9"/>
                </a:solidFill>
              </a:rPr>
              <a:t>optimal alignment</a:t>
            </a:r>
            <a:r>
              <a:rPr lang="en-US" sz="2400" dirty="0">
                <a:solidFill>
                  <a:schemeClr val="tx1"/>
                </a:solidFill>
              </a:rPr>
              <a:t> of how reads map to candidate reference regions</a:t>
            </a:r>
          </a:p>
          <a:p>
            <a:pPr marL="500063" indent="-360363">
              <a:lnSpc>
                <a:spcPct val="120000"/>
              </a:lnSpc>
              <a:spcBef>
                <a:spcPts val="4800"/>
              </a:spcBef>
              <a:spcAft>
                <a:spcPts val="0"/>
              </a:spcAft>
              <a:buClr>
                <a:schemeClr val="bg1">
                  <a:lumMod val="65000"/>
                </a:schemeClr>
              </a:buClr>
              <a:buFont typeface="Wingdings" pitchFamily="2" charset="2"/>
              <a:buAutoNum type="arabicParenBoth"/>
            </a:pPr>
            <a:r>
              <a:rPr lang="en-US" sz="2400" b="1" dirty="0">
                <a:solidFill>
                  <a:schemeClr val="bg1">
                    <a:lumMod val="65000"/>
                  </a:schemeClr>
                </a:solidFill>
              </a:rPr>
              <a:t>Pre-Alignment Filtering for Short Reads</a:t>
            </a:r>
          </a:p>
          <a:p>
            <a:pPr lvl="1" indent="-217488">
              <a:lnSpc>
                <a:spcPct val="120000"/>
              </a:lnSpc>
              <a:spcBef>
                <a:spcPts val="0"/>
              </a:spcBef>
              <a:spcAft>
                <a:spcPts val="0"/>
              </a:spcAft>
              <a:buClr>
                <a:schemeClr val="bg1">
                  <a:lumMod val="65000"/>
                </a:schemeClr>
              </a:buClr>
            </a:pPr>
            <a:r>
              <a:rPr lang="en-US" sz="2400" dirty="0">
                <a:solidFill>
                  <a:schemeClr val="bg1">
                    <a:lumMod val="65000"/>
                  </a:schemeClr>
                </a:solidFill>
              </a:rPr>
              <a:t>Quickly identify and filter out the unlikely candidate reference regions for each read</a:t>
            </a:r>
            <a:endParaRPr lang="en-US" sz="2400" b="1" dirty="0">
              <a:solidFill>
                <a:schemeClr val="bg1">
                  <a:lumMod val="65000"/>
                </a:schemeClr>
              </a:solidFill>
            </a:endParaRPr>
          </a:p>
          <a:p>
            <a:pPr marL="500063" indent="-360363">
              <a:lnSpc>
                <a:spcPct val="120000"/>
              </a:lnSpc>
              <a:spcBef>
                <a:spcPts val="4800"/>
              </a:spcBef>
              <a:spcAft>
                <a:spcPts val="0"/>
              </a:spcAft>
              <a:buClr>
                <a:schemeClr val="bg1">
                  <a:lumMod val="65000"/>
                </a:schemeClr>
              </a:buClr>
              <a:buFont typeface="Wingdings" pitchFamily="2" charset="2"/>
              <a:buAutoNum type="arabicParenBoth"/>
            </a:pPr>
            <a:r>
              <a:rPr lang="en-US" sz="2400" b="1" dirty="0">
                <a:solidFill>
                  <a:schemeClr val="bg1">
                    <a:lumMod val="65000"/>
                  </a:schemeClr>
                </a:solidFill>
              </a:rPr>
              <a:t>Edit Distance Calculation</a:t>
            </a:r>
          </a:p>
          <a:p>
            <a:pPr lvl="1" indent="-217488">
              <a:lnSpc>
                <a:spcPct val="120000"/>
              </a:lnSpc>
              <a:spcBef>
                <a:spcPts val="0"/>
              </a:spcBef>
              <a:spcAft>
                <a:spcPts val="0"/>
              </a:spcAft>
              <a:buClr>
                <a:schemeClr val="bg1">
                  <a:lumMod val="65000"/>
                </a:schemeClr>
              </a:buClr>
            </a:pPr>
            <a:r>
              <a:rPr lang="en-US" sz="2400" dirty="0">
                <a:solidFill>
                  <a:schemeClr val="bg1">
                    <a:lumMod val="65000"/>
                  </a:schemeClr>
                </a:solidFill>
              </a:rPr>
              <a:t>Measure the similarity or distance between two sequences</a:t>
            </a:r>
          </a:p>
        </p:txBody>
      </p:sp>
      <p:sp>
        <p:nvSpPr>
          <p:cNvPr id="5" name="Slide Number Placeholder 4">
            <a:extLst>
              <a:ext uri="{FF2B5EF4-FFF2-40B4-BE49-F238E27FC236}">
                <a16:creationId xmlns:a16="http://schemas.microsoft.com/office/drawing/2014/main" id="{5180F809-EA39-7F4B-A7C7-BB57D336D1D6}"/>
              </a:ext>
            </a:extLst>
          </p:cNvPr>
          <p:cNvSpPr>
            <a:spLocks noGrp="1"/>
          </p:cNvSpPr>
          <p:nvPr>
            <p:ph type="sldNum" sz="quarter" idx="10"/>
          </p:nvPr>
        </p:nvSpPr>
        <p:spPr/>
        <p:txBody>
          <a:bodyPr/>
          <a:lstStyle/>
          <a:p>
            <a:fld id="{BE67019E-6B59-9444-A8F8-0CFAB6B6981D}" type="slidenum">
              <a:rPr lang="en-US" smtClean="0"/>
              <a:pPr/>
              <a:t>76</a:t>
            </a:fld>
            <a:endParaRPr lang="en-US" dirty="0"/>
          </a:p>
        </p:txBody>
      </p:sp>
      <p:sp>
        <p:nvSpPr>
          <p:cNvPr id="6" name="Rounded Rectangle 5">
            <a:extLst>
              <a:ext uri="{FF2B5EF4-FFF2-40B4-BE49-F238E27FC236}">
                <a16:creationId xmlns:a16="http://schemas.microsoft.com/office/drawing/2014/main" id="{7774A94D-9602-EF43-9BF4-DA100BEDC884}"/>
              </a:ext>
            </a:extLst>
          </p:cNvPr>
          <p:cNvSpPr/>
          <p:nvPr/>
        </p:nvSpPr>
        <p:spPr>
          <a:xfrm>
            <a:off x="366963" y="1221236"/>
            <a:ext cx="8410072" cy="1440067"/>
          </a:xfrm>
          <a:prstGeom prst="roundRect">
            <a:avLst>
              <a:gd name="adj" fmla="val 7378"/>
            </a:avLst>
          </a:prstGeom>
          <a:solidFill>
            <a:srgbClr val="7030A0">
              <a:alpha val="15000"/>
            </a:srgb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lvl="1" algn="ctr">
              <a:lnSpc>
                <a:spcPct val="110000"/>
              </a:lnSpc>
              <a:spcBef>
                <a:spcPts val="0"/>
              </a:spcBef>
              <a:spcAft>
                <a:spcPts val="0"/>
              </a:spcAft>
            </a:pPr>
            <a:endParaRPr lang="en-US" sz="2800" b="1" dirty="0">
              <a:solidFill>
                <a:srgbClr val="7030A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3413135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59DEC-4764-D047-BE94-404AA2F807CE}"/>
              </a:ext>
            </a:extLst>
          </p:cNvPr>
          <p:cNvSpPr>
            <a:spLocks noGrp="1"/>
          </p:cNvSpPr>
          <p:nvPr>
            <p:ph type="title"/>
          </p:nvPr>
        </p:nvSpPr>
        <p:spPr>
          <a:xfrm>
            <a:off x="366963" y="257434"/>
            <a:ext cx="8410073" cy="753467"/>
          </a:xfrm>
        </p:spPr>
        <p:txBody>
          <a:bodyPr>
            <a:normAutofit/>
          </a:bodyPr>
          <a:lstStyle/>
          <a:p>
            <a:r>
              <a:rPr lang="en-US" sz="4200" dirty="0"/>
              <a:t>Key Results – Use Case </a:t>
            </a:r>
            <a:r>
              <a:rPr lang="en-US" sz="4200" dirty="0">
                <a:latin typeface="Calibri" panose="020F0502020204030204" pitchFamily="34" charset="0"/>
              </a:rPr>
              <a:t>1 (</a:t>
            </a:r>
            <a:r>
              <a:rPr lang="en-US" sz="4200" dirty="0"/>
              <a:t>Long Reads)</a:t>
            </a:r>
            <a:endParaRPr lang="en-US" sz="4200" dirty="0">
              <a:solidFill>
                <a:srgbClr val="C00000"/>
              </a:solidFill>
            </a:endParaRPr>
          </a:p>
        </p:txBody>
      </p:sp>
      <p:sp>
        <p:nvSpPr>
          <p:cNvPr id="12" name="Slide Number Placeholder 11">
            <a:extLst>
              <a:ext uri="{FF2B5EF4-FFF2-40B4-BE49-F238E27FC236}">
                <a16:creationId xmlns:a16="http://schemas.microsoft.com/office/drawing/2014/main" id="{491E8E0A-8148-3D46-B15C-6F7C335D466B}"/>
              </a:ext>
            </a:extLst>
          </p:cNvPr>
          <p:cNvSpPr>
            <a:spLocks noGrp="1"/>
          </p:cNvSpPr>
          <p:nvPr>
            <p:ph type="sldNum" sz="quarter" idx="10"/>
          </p:nvPr>
        </p:nvSpPr>
        <p:spPr/>
        <p:txBody>
          <a:bodyPr/>
          <a:lstStyle/>
          <a:p>
            <a:fld id="{BE67019E-6B59-9444-A8F8-0CFAB6B6981D}" type="slidenum">
              <a:rPr lang="en-US" smtClean="0"/>
              <a:pPr/>
              <a:t>77</a:t>
            </a:fld>
            <a:endParaRPr lang="en-US" dirty="0"/>
          </a:p>
        </p:txBody>
      </p:sp>
      <p:pic>
        <p:nvPicPr>
          <p:cNvPr id="4" name="Picture 3">
            <a:extLst>
              <a:ext uri="{FF2B5EF4-FFF2-40B4-BE49-F238E27FC236}">
                <a16:creationId xmlns:a16="http://schemas.microsoft.com/office/drawing/2014/main" id="{3DCA2E96-03B2-5646-9CC4-F8034F667D8B}"/>
              </a:ext>
            </a:extLst>
          </p:cNvPr>
          <p:cNvPicPr>
            <a:picLocks noChangeAspect="1"/>
          </p:cNvPicPr>
          <p:nvPr/>
        </p:nvPicPr>
        <p:blipFill>
          <a:blip r:embed="rId4"/>
          <a:stretch>
            <a:fillRect/>
          </a:stretch>
        </p:blipFill>
        <p:spPr>
          <a:xfrm>
            <a:off x="149020" y="1106201"/>
            <a:ext cx="8628016" cy="3207514"/>
          </a:xfrm>
          <a:prstGeom prst="rect">
            <a:avLst/>
          </a:prstGeom>
        </p:spPr>
      </p:pic>
      <p:sp>
        <p:nvSpPr>
          <p:cNvPr id="6" name="Rounded Rectangle 5">
            <a:extLst>
              <a:ext uri="{FF2B5EF4-FFF2-40B4-BE49-F238E27FC236}">
                <a16:creationId xmlns:a16="http://schemas.microsoft.com/office/drawing/2014/main" id="{A1DC52E5-B438-E64E-99E2-17C1EEB97B13}"/>
              </a:ext>
            </a:extLst>
          </p:cNvPr>
          <p:cNvSpPr/>
          <p:nvPr/>
        </p:nvSpPr>
        <p:spPr>
          <a:xfrm>
            <a:off x="366963" y="4392987"/>
            <a:ext cx="8410072" cy="1825280"/>
          </a:xfrm>
          <a:prstGeom prst="roundRect">
            <a:avLst>
              <a:gd name="adj" fmla="val 7378"/>
            </a:avLst>
          </a:prstGeom>
          <a:solidFill>
            <a:srgbClr val="7030A0">
              <a:alpha val="15000"/>
            </a:srgb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lvl="1" algn="ctr">
              <a:lnSpc>
                <a:spcPct val="110000"/>
              </a:lnSpc>
              <a:spcBef>
                <a:spcPts val="0"/>
              </a:spcBef>
              <a:spcAft>
                <a:spcPts val="0"/>
              </a:spcAft>
            </a:pPr>
            <a:r>
              <a:rPr lang="en-US" sz="2800" dirty="0">
                <a:solidFill>
                  <a:schemeClr val="tx1"/>
                </a:solidFill>
                <a:latin typeface="Corbel" panose="020B0503020204020204" pitchFamily="34" charset="0"/>
              </a:rPr>
              <a:t>GenASM </a:t>
            </a:r>
            <a:r>
              <a:rPr lang="en-US" sz="2800" b="1" dirty="0">
                <a:solidFill>
                  <a:srgbClr val="7030A0"/>
                </a:solidFill>
                <a:latin typeface="Corbel" panose="020B0503020204020204" pitchFamily="34" charset="0"/>
              </a:rPr>
              <a:t>achieves </a:t>
            </a:r>
            <a:r>
              <a:rPr lang="en-US" sz="2800" b="1" dirty="0">
                <a:solidFill>
                  <a:srgbClr val="7030A0"/>
                </a:solidFill>
                <a:latin typeface="Calibri" panose="020F0502020204030204" pitchFamily="34" charset="0"/>
                <a:cs typeface="Calibri" panose="020F0502020204030204" pitchFamily="34" charset="0"/>
              </a:rPr>
              <a:t>648× and 116× </a:t>
            </a:r>
            <a:r>
              <a:rPr lang="en-US" sz="2800" b="1" dirty="0">
                <a:solidFill>
                  <a:srgbClr val="7030A0"/>
                </a:solidFill>
                <a:latin typeface="Corbel" panose="020B0503020204020204" pitchFamily="34" charset="0"/>
              </a:rPr>
              <a:t>speedup </a:t>
            </a:r>
            <a:r>
              <a:rPr lang="en-US" sz="2800" dirty="0">
                <a:solidFill>
                  <a:schemeClr val="tx1"/>
                </a:solidFill>
                <a:latin typeface="Corbel" panose="020B0503020204020204" pitchFamily="34" charset="0"/>
              </a:rPr>
              <a:t>over </a:t>
            </a:r>
          </a:p>
          <a:p>
            <a:pPr marL="15875" lvl="1" algn="ctr">
              <a:lnSpc>
                <a:spcPct val="110000"/>
              </a:lnSpc>
              <a:spcBef>
                <a:spcPts val="0"/>
              </a:spcBef>
              <a:spcAft>
                <a:spcPts val="0"/>
              </a:spcAft>
            </a:pPr>
            <a:r>
              <a:rPr lang="en-US" sz="2800" dirty="0">
                <a:solidFill>
                  <a:schemeClr val="tx1"/>
                </a:solidFill>
                <a:latin typeface="Calibri" panose="020F0502020204030204" pitchFamily="34" charset="0"/>
                <a:cs typeface="Calibri" panose="020F0502020204030204" pitchFamily="34" charset="0"/>
              </a:rPr>
              <a:t>12</a:t>
            </a:r>
            <a:r>
              <a:rPr lang="en-US" sz="2800" dirty="0">
                <a:solidFill>
                  <a:schemeClr val="tx1"/>
                </a:solidFill>
                <a:latin typeface="Corbel" panose="020B0503020204020204" pitchFamily="34" charset="0"/>
              </a:rPr>
              <a:t>-thread runs of BWA-MEM and Minimap</a:t>
            </a:r>
            <a:r>
              <a:rPr lang="en-US" sz="2800" dirty="0">
                <a:solidFill>
                  <a:schemeClr val="tx1"/>
                </a:solidFill>
                <a:latin typeface="Calibri" panose="020F0502020204030204" pitchFamily="34" charset="0"/>
                <a:cs typeface="Calibri" panose="020F0502020204030204" pitchFamily="34" charset="0"/>
              </a:rPr>
              <a:t>2</a:t>
            </a:r>
            <a:r>
              <a:rPr lang="en-US" sz="2800" dirty="0">
                <a:solidFill>
                  <a:schemeClr val="tx1"/>
                </a:solidFill>
                <a:latin typeface="Corbel" panose="020B0503020204020204" pitchFamily="34" charset="0"/>
              </a:rPr>
              <a:t>, </a:t>
            </a:r>
          </a:p>
          <a:p>
            <a:pPr marL="15875" lvl="1" algn="ctr">
              <a:lnSpc>
                <a:spcPct val="110000"/>
              </a:lnSpc>
              <a:spcBef>
                <a:spcPts val="0"/>
              </a:spcBef>
              <a:spcAft>
                <a:spcPts val="0"/>
              </a:spcAft>
            </a:pPr>
            <a:r>
              <a:rPr lang="en-US" sz="2800" dirty="0">
                <a:solidFill>
                  <a:schemeClr val="tx1"/>
                </a:solidFill>
                <a:latin typeface="Corbel" panose="020B0503020204020204" pitchFamily="34" charset="0"/>
              </a:rPr>
              <a:t>while </a:t>
            </a:r>
            <a:r>
              <a:rPr lang="en-US" sz="2800" b="1" dirty="0">
                <a:solidFill>
                  <a:srgbClr val="7030A0"/>
                </a:solidFill>
                <a:latin typeface="Corbel" panose="020B0503020204020204" pitchFamily="34" charset="0"/>
              </a:rPr>
              <a:t>reducing power consumption by </a:t>
            </a:r>
            <a:r>
              <a:rPr lang="en-US" sz="2800" b="1" dirty="0">
                <a:solidFill>
                  <a:srgbClr val="7030A0"/>
                </a:solidFill>
                <a:latin typeface="Calibri" panose="020F0502020204030204" pitchFamily="34" charset="0"/>
                <a:cs typeface="Calibri" panose="020F0502020204030204" pitchFamily="34" charset="0"/>
              </a:rPr>
              <a:t>34× and 37×</a:t>
            </a:r>
          </a:p>
        </p:txBody>
      </p:sp>
      <p:cxnSp>
        <p:nvCxnSpPr>
          <p:cNvPr id="7" name="Straight Arrow Connector 6">
            <a:extLst>
              <a:ext uri="{FF2B5EF4-FFF2-40B4-BE49-F238E27FC236}">
                <a16:creationId xmlns:a16="http://schemas.microsoft.com/office/drawing/2014/main" id="{396C383D-5393-8146-B3F8-2498387081B9}"/>
              </a:ext>
            </a:extLst>
          </p:cNvPr>
          <p:cNvCxnSpPr/>
          <p:nvPr/>
        </p:nvCxnSpPr>
        <p:spPr>
          <a:xfrm>
            <a:off x="7525577" y="2407024"/>
            <a:ext cx="0" cy="927847"/>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7BEF53F-905B-D74A-B5DA-825F0F73EDB6}"/>
              </a:ext>
            </a:extLst>
          </p:cNvPr>
          <p:cNvCxnSpPr>
            <a:cxnSpLocks/>
          </p:cNvCxnSpPr>
          <p:nvPr/>
        </p:nvCxnSpPr>
        <p:spPr>
          <a:xfrm>
            <a:off x="8082132" y="2051085"/>
            <a:ext cx="0" cy="703656"/>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B1A1555-D6CA-8B43-B12D-8704A6727E86}"/>
              </a:ext>
            </a:extLst>
          </p:cNvPr>
          <p:cNvSpPr/>
          <p:nvPr/>
        </p:nvSpPr>
        <p:spPr>
          <a:xfrm>
            <a:off x="7243630" y="2076486"/>
            <a:ext cx="702436" cy="400110"/>
          </a:xfrm>
          <a:prstGeom prst="rect">
            <a:avLst/>
          </a:prstGeom>
        </p:spPr>
        <p:txBody>
          <a:bodyPr wrap="none">
            <a:spAutoFit/>
          </a:bodyPr>
          <a:lstStyle/>
          <a:p>
            <a:r>
              <a:rPr lang="en-US" sz="2000" b="1" dirty="0">
                <a:solidFill>
                  <a:srgbClr val="C00000"/>
                </a:solidFill>
                <a:latin typeface="Calibri" panose="020F0502020204030204" pitchFamily="34" charset="0"/>
                <a:cs typeface="Calibri" panose="020F0502020204030204" pitchFamily="34" charset="0"/>
              </a:rPr>
              <a:t>648×</a:t>
            </a:r>
            <a:endParaRPr lang="en-US" sz="2000" dirty="0">
              <a:solidFill>
                <a:srgbClr val="C00000"/>
              </a:solidFill>
            </a:endParaRPr>
          </a:p>
        </p:txBody>
      </p:sp>
      <p:sp>
        <p:nvSpPr>
          <p:cNvPr id="13" name="Rectangle 12">
            <a:extLst>
              <a:ext uri="{FF2B5EF4-FFF2-40B4-BE49-F238E27FC236}">
                <a16:creationId xmlns:a16="http://schemas.microsoft.com/office/drawing/2014/main" id="{8B46A1A0-A251-024D-9874-E477B5A6524D}"/>
              </a:ext>
            </a:extLst>
          </p:cNvPr>
          <p:cNvSpPr/>
          <p:nvPr/>
        </p:nvSpPr>
        <p:spPr>
          <a:xfrm>
            <a:off x="7793965" y="1739702"/>
            <a:ext cx="702436" cy="400110"/>
          </a:xfrm>
          <a:prstGeom prst="rect">
            <a:avLst/>
          </a:prstGeom>
        </p:spPr>
        <p:txBody>
          <a:bodyPr wrap="none">
            <a:spAutoFit/>
          </a:bodyPr>
          <a:lstStyle/>
          <a:p>
            <a:r>
              <a:rPr lang="en-US" sz="2000" b="1" dirty="0">
                <a:solidFill>
                  <a:srgbClr val="C00000"/>
                </a:solidFill>
                <a:latin typeface="Calibri" panose="020F0502020204030204" pitchFamily="34" charset="0"/>
                <a:cs typeface="Calibri" panose="020F0502020204030204" pitchFamily="34" charset="0"/>
              </a:rPr>
              <a:t>116×</a:t>
            </a:r>
            <a:endParaRPr lang="en-US" sz="2000" dirty="0">
              <a:solidFill>
                <a:srgbClr val="C00000"/>
              </a:solidFill>
            </a:endParaRPr>
          </a:p>
        </p:txBody>
      </p:sp>
      <p:sp>
        <p:nvSpPr>
          <p:cNvPr id="11" name="Rectangle 10">
            <a:extLst>
              <a:ext uri="{FF2B5EF4-FFF2-40B4-BE49-F238E27FC236}">
                <a16:creationId xmlns:a16="http://schemas.microsoft.com/office/drawing/2014/main" id="{BC4CAA08-2ECC-6A41-902E-FFDDF62FB5E2}"/>
              </a:ext>
            </a:extLst>
          </p:cNvPr>
          <p:cNvSpPr/>
          <p:nvPr/>
        </p:nvSpPr>
        <p:spPr>
          <a:xfrm>
            <a:off x="366963" y="4409015"/>
            <a:ext cx="537070" cy="400110"/>
          </a:xfrm>
          <a:prstGeom prst="rect">
            <a:avLst/>
          </a:prstGeom>
        </p:spPr>
        <p:txBody>
          <a:bodyPr wrap="none">
            <a:spAutoFit/>
          </a:bodyPr>
          <a:lstStyle/>
          <a:p>
            <a:r>
              <a:rPr lang="en-US" sz="2000" b="1" dirty="0">
                <a:solidFill>
                  <a:srgbClr val="0070C0"/>
                </a:solidFill>
                <a:latin typeface="Calibri" panose="020F0502020204030204" pitchFamily="34" charset="0"/>
                <a:cs typeface="Calibri" panose="020F0502020204030204" pitchFamily="34" charset="0"/>
              </a:rPr>
              <a:t>SW</a:t>
            </a:r>
            <a:endParaRPr lang="en-US" sz="2000" dirty="0">
              <a:solidFill>
                <a:srgbClr val="0070C0"/>
              </a:solidFill>
            </a:endParaRPr>
          </a:p>
        </p:txBody>
      </p:sp>
    </p:spTree>
    <p:custDataLst>
      <p:tags r:id="rId1"/>
    </p:custDataLst>
    <p:extLst>
      <p:ext uri="{BB962C8B-B14F-4D97-AF65-F5344CB8AC3E}">
        <p14:creationId xmlns:p14="http://schemas.microsoft.com/office/powerpoint/2010/main" val="25203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3" grpId="0"/>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59DEC-4764-D047-BE94-404AA2F807CE}"/>
              </a:ext>
            </a:extLst>
          </p:cNvPr>
          <p:cNvSpPr>
            <a:spLocks noGrp="1"/>
          </p:cNvSpPr>
          <p:nvPr>
            <p:ph type="title"/>
          </p:nvPr>
        </p:nvSpPr>
        <p:spPr>
          <a:xfrm>
            <a:off x="366963" y="257434"/>
            <a:ext cx="8410073" cy="753467"/>
          </a:xfrm>
        </p:spPr>
        <p:txBody>
          <a:bodyPr>
            <a:normAutofit/>
          </a:bodyPr>
          <a:lstStyle/>
          <a:p>
            <a:r>
              <a:rPr lang="en-US" sz="4200" dirty="0"/>
              <a:t>Key Results – Use Case </a:t>
            </a:r>
            <a:r>
              <a:rPr lang="en-US" sz="4200" dirty="0">
                <a:latin typeface="Calibri" panose="020F0502020204030204" pitchFamily="34" charset="0"/>
              </a:rPr>
              <a:t>1 (</a:t>
            </a:r>
            <a:r>
              <a:rPr lang="en-US" sz="4200" dirty="0"/>
              <a:t>Long Reads)</a:t>
            </a:r>
            <a:endParaRPr lang="en-US" sz="4200" dirty="0">
              <a:solidFill>
                <a:srgbClr val="C00000"/>
              </a:solidFill>
            </a:endParaRPr>
          </a:p>
        </p:txBody>
      </p:sp>
      <p:sp>
        <p:nvSpPr>
          <p:cNvPr id="12" name="Slide Number Placeholder 11">
            <a:extLst>
              <a:ext uri="{FF2B5EF4-FFF2-40B4-BE49-F238E27FC236}">
                <a16:creationId xmlns:a16="http://schemas.microsoft.com/office/drawing/2014/main" id="{491E8E0A-8148-3D46-B15C-6F7C335D466B}"/>
              </a:ext>
            </a:extLst>
          </p:cNvPr>
          <p:cNvSpPr>
            <a:spLocks noGrp="1"/>
          </p:cNvSpPr>
          <p:nvPr>
            <p:ph type="sldNum" sz="quarter" idx="10"/>
          </p:nvPr>
        </p:nvSpPr>
        <p:spPr/>
        <p:txBody>
          <a:bodyPr/>
          <a:lstStyle/>
          <a:p>
            <a:fld id="{BE67019E-6B59-9444-A8F8-0CFAB6B6981D}" type="slidenum">
              <a:rPr lang="en-US" smtClean="0"/>
              <a:pPr/>
              <a:t>78</a:t>
            </a:fld>
            <a:endParaRPr lang="en-US" dirty="0"/>
          </a:p>
        </p:txBody>
      </p:sp>
      <p:pic>
        <p:nvPicPr>
          <p:cNvPr id="13" name="Picture 12">
            <a:extLst>
              <a:ext uri="{FF2B5EF4-FFF2-40B4-BE49-F238E27FC236}">
                <a16:creationId xmlns:a16="http://schemas.microsoft.com/office/drawing/2014/main" id="{0672F822-8074-3E4C-BACB-AF21FFAE310E}"/>
              </a:ext>
            </a:extLst>
          </p:cNvPr>
          <p:cNvPicPr>
            <a:picLocks noChangeAspect="1"/>
          </p:cNvPicPr>
          <p:nvPr/>
        </p:nvPicPr>
        <p:blipFill>
          <a:blip r:embed="rId4"/>
          <a:stretch>
            <a:fillRect/>
          </a:stretch>
        </p:blipFill>
        <p:spPr>
          <a:xfrm>
            <a:off x="0" y="1074378"/>
            <a:ext cx="9144000" cy="2477954"/>
          </a:xfrm>
          <a:prstGeom prst="rect">
            <a:avLst/>
          </a:prstGeom>
        </p:spPr>
      </p:pic>
      <p:sp>
        <p:nvSpPr>
          <p:cNvPr id="14" name="Rounded Rectangle 13">
            <a:extLst>
              <a:ext uri="{FF2B5EF4-FFF2-40B4-BE49-F238E27FC236}">
                <a16:creationId xmlns:a16="http://schemas.microsoft.com/office/drawing/2014/main" id="{D17041D0-FB91-B540-B17C-34FFF01BD4D6}"/>
              </a:ext>
            </a:extLst>
          </p:cNvPr>
          <p:cNvSpPr/>
          <p:nvPr/>
        </p:nvSpPr>
        <p:spPr>
          <a:xfrm>
            <a:off x="366964" y="3880021"/>
            <a:ext cx="8410072" cy="2145406"/>
          </a:xfrm>
          <a:prstGeom prst="roundRect">
            <a:avLst>
              <a:gd name="adj" fmla="val 7378"/>
            </a:avLst>
          </a:prstGeom>
          <a:solidFill>
            <a:srgbClr val="7030A0">
              <a:alpha val="15000"/>
            </a:srgb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lvl="1" algn="ctr">
              <a:lnSpc>
                <a:spcPct val="110000"/>
              </a:lnSpc>
            </a:pPr>
            <a:r>
              <a:rPr lang="en-US" sz="2800" dirty="0">
                <a:solidFill>
                  <a:schemeClr val="tx1"/>
                </a:solidFill>
                <a:latin typeface="Corbel" panose="020B0503020204020204" pitchFamily="34" charset="0"/>
              </a:rPr>
              <a:t>GenASM provides </a:t>
            </a:r>
            <a:r>
              <a:rPr lang="en-US" sz="2800" b="1" dirty="0">
                <a:solidFill>
                  <a:srgbClr val="7030A0"/>
                </a:solidFill>
                <a:latin typeface="Calibri" panose="020F0502020204030204" pitchFamily="34" charset="0"/>
              </a:rPr>
              <a:t>3.9× better throughput</a:t>
            </a:r>
            <a:r>
              <a:rPr lang="en-US" sz="2800" b="1" dirty="0">
                <a:solidFill>
                  <a:schemeClr val="tx1"/>
                </a:solidFill>
                <a:latin typeface="Calibri" panose="020F0502020204030204" pitchFamily="34" charset="0"/>
              </a:rPr>
              <a:t>, </a:t>
            </a:r>
          </a:p>
          <a:p>
            <a:pPr marL="15875" lvl="1" algn="ctr">
              <a:lnSpc>
                <a:spcPct val="110000"/>
              </a:lnSpc>
            </a:pPr>
            <a:r>
              <a:rPr lang="en-US" sz="2800" b="1" dirty="0">
                <a:solidFill>
                  <a:srgbClr val="7030A0"/>
                </a:solidFill>
                <a:latin typeface="Corbel" panose="020B0503020204020204" pitchFamily="34" charset="0"/>
              </a:rPr>
              <a:t>6.6× the throughput per unit area</a:t>
            </a:r>
            <a:r>
              <a:rPr lang="en-US" sz="2800" dirty="0">
                <a:solidFill>
                  <a:schemeClr val="tx1"/>
                </a:solidFill>
                <a:latin typeface="Corbel" panose="020B0503020204020204" pitchFamily="34" charset="0"/>
              </a:rPr>
              <a:t>, and </a:t>
            </a:r>
          </a:p>
          <a:p>
            <a:pPr marL="15875" lvl="1" algn="ctr">
              <a:lnSpc>
                <a:spcPct val="110000"/>
              </a:lnSpc>
            </a:pPr>
            <a:r>
              <a:rPr lang="en-US" sz="2800" b="1" dirty="0">
                <a:solidFill>
                  <a:srgbClr val="7030A0"/>
                </a:solidFill>
                <a:latin typeface="Calibri" panose="020F0502020204030204" pitchFamily="34" charset="0"/>
                <a:cs typeface="Calibri" panose="020F0502020204030204" pitchFamily="34" charset="0"/>
              </a:rPr>
              <a:t>10.5×</a:t>
            </a:r>
            <a:r>
              <a:rPr lang="en-US" sz="2800" b="1" dirty="0">
                <a:solidFill>
                  <a:srgbClr val="7030A0"/>
                </a:solidFill>
                <a:latin typeface="Corbel" panose="020B0503020204020204" pitchFamily="34" charset="0"/>
              </a:rPr>
              <a:t> the throughput per unit power</a:t>
            </a:r>
            <a:r>
              <a:rPr lang="en-US" sz="2800" dirty="0">
                <a:solidFill>
                  <a:schemeClr val="tx1"/>
                </a:solidFill>
                <a:latin typeface="Corbel" panose="020B0503020204020204" pitchFamily="34" charset="0"/>
              </a:rPr>
              <a:t>, </a:t>
            </a:r>
          </a:p>
          <a:p>
            <a:pPr marL="15875" lvl="1" algn="ctr">
              <a:lnSpc>
                <a:spcPct val="110000"/>
              </a:lnSpc>
            </a:pPr>
            <a:r>
              <a:rPr lang="en-US" sz="2800" dirty="0">
                <a:solidFill>
                  <a:schemeClr val="tx1"/>
                </a:solidFill>
                <a:latin typeface="Corbel" panose="020B0503020204020204" pitchFamily="34" charset="0"/>
              </a:rPr>
              <a:t>compared to GACT of Darwin</a:t>
            </a:r>
            <a:endParaRPr lang="en-US" sz="2800" b="1" dirty="0">
              <a:solidFill>
                <a:schemeClr val="tx1"/>
              </a:solidFill>
              <a:latin typeface="Calibri" panose="020F0502020204030204" pitchFamily="34" charset="0"/>
              <a:cs typeface="Calibri" panose="020F0502020204030204" pitchFamily="34" charset="0"/>
            </a:endParaRPr>
          </a:p>
        </p:txBody>
      </p:sp>
      <p:cxnSp>
        <p:nvCxnSpPr>
          <p:cNvPr id="17" name="Straight Arrow Connector 16">
            <a:extLst>
              <a:ext uri="{FF2B5EF4-FFF2-40B4-BE49-F238E27FC236}">
                <a16:creationId xmlns:a16="http://schemas.microsoft.com/office/drawing/2014/main" id="{15B9D752-4B1D-1F40-A5B7-CE4FC01F130D}"/>
              </a:ext>
            </a:extLst>
          </p:cNvPr>
          <p:cNvCxnSpPr>
            <a:cxnSpLocks/>
          </p:cNvCxnSpPr>
          <p:nvPr/>
        </p:nvCxnSpPr>
        <p:spPr>
          <a:xfrm>
            <a:off x="8519772" y="1762751"/>
            <a:ext cx="0" cy="220019"/>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8F4213C-5933-F14F-B8A9-42CF7BFFEEF2}"/>
              </a:ext>
            </a:extLst>
          </p:cNvPr>
          <p:cNvSpPr/>
          <p:nvPr/>
        </p:nvSpPr>
        <p:spPr>
          <a:xfrm>
            <a:off x="8272110" y="1435062"/>
            <a:ext cx="641522" cy="400110"/>
          </a:xfrm>
          <a:prstGeom prst="rect">
            <a:avLst/>
          </a:prstGeom>
        </p:spPr>
        <p:txBody>
          <a:bodyPr wrap="none">
            <a:spAutoFit/>
          </a:bodyPr>
          <a:lstStyle/>
          <a:p>
            <a:r>
              <a:rPr lang="en-US" sz="2000" b="1" dirty="0">
                <a:solidFill>
                  <a:srgbClr val="C00000"/>
                </a:solidFill>
                <a:latin typeface="Calibri" panose="020F0502020204030204" pitchFamily="34" charset="0"/>
                <a:cs typeface="Calibri" panose="020F0502020204030204" pitchFamily="34" charset="0"/>
              </a:rPr>
              <a:t>3.9×</a:t>
            </a:r>
            <a:endParaRPr lang="en-US" sz="2000" dirty="0">
              <a:solidFill>
                <a:srgbClr val="C00000"/>
              </a:solidFill>
            </a:endParaRPr>
          </a:p>
        </p:txBody>
      </p:sp>
      <p:sp>
        <p:nvSpPr>
          <p:cNvPr id="9" name="Rectangle 8">
            <a:extLst>
              <a:ext uri="{FF2B5EF4-FFF2-40B4-BE49-F238E27FC236}">
                <a16:creationId xmlns:a16="http://schemas.microsoft.com/office/drawing/2014/main" id="{05E5780C-F6BB-E84F-A953-24566DF862BE}"/>
              </a:ext>
            </a:extLst>
          </p:cNvPr>
          <p:cNvSpPr/>
          <p:nvPr/>
        </p:nvSpPr>
        <p:spPr>
          <a:xfrm>
            <a:off x="366963" y="3880021"/>
            <a:ext cx="579005" cy="400110"/>
          </a:xfrm>
          <a:prstGeom prst="rect">
            <a:avLst/>
          </a:prstGeom>
        </p:spPr>
        <p:txBody>
          <a:bodyPr wrap="none">
            <a:spAutoFit/>
          </a:bodyPr>
          <a:lstStyle/>
          <a:p>
            <a:r>
              <a:rPr lang="en-US" sz="2000" b="1" dirty="0">
                <a:solidFill>
                  <a:srgbClr val="C00000"/>
                </a:solidFill>
                <a:latin typeface="Calibri" panose="020F0502020204030204" pitchFamily="34" charset="0"/>
                <a:cs typeface="Calibri" panose="020F0502020204030204" pitchFamily="34" charset="0"/>
              </a:rPr>
              <a:t>HW</a:t>
            </a:r>
            <a:endParaRPr lang="en-US" sz="2000" dirty="0">
              <a:solidFill>
                <a:srgbClr val="C00000"/>
              </a:solidFill>
            </a:endParaRPr>
          </a:p>
        </p:txBody>
      </p:sp>
    </p:spTree>
    <p:custDataLst>
      <p:tags r:id="rId1"/>
    </p:custDataLst>
    <p:extLst>
      <p:ext uri="{BB962C8B-B14F-4D97-AF65-F5344CB8AC3E}">
        <p14:creationId xmlns:p14="http://schemas.microsoft.com/office/powerpoint/2010/main" val="350662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bldP spid="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1B6E63-481F-E849-931B-31532AF4585F}"/>
              </a:ext>
            </a:extLst>
          </p:cNvPr>
          <p:cNvPicPr>
            <a:picLocks noChangeAspect="1"/>
          </p:cNvPicPr>
          <p:nvPr/>
        </p:nvPicPr>
        <p:blipFill>
          <a:blip r:embed="rId4"/>
          <a:stretch>
            <a:fillRect/>
          </a:stretch>
        </p:blipFill>
        <p:spPr>
          <a:xfrm>
            <a:off x="565141" y="1111757"/>
            <a:ext cx="8013717" cy="2686987"/>
          </a:xfrm>
          <a:prstGeom prst="rect">
            <a:avLst/>
          </a:prstGeom>
        </p:spPr>
      </p:pic>
      <p:sp>
        <p:nvSpPr>
          <p:cNvPr id="2" name="Title 1">
            <a:extLst>
              <a:ext uri="{FF2B5EF4-FFF2-40B4-BE49-F238E27FC236}">
                <a16:creationId xmlns:a16="http://schemas.microsoft.com/office/drawing/2014/main" id="{3BF59DEC-4764-D047-BE94-404AA2F807CE}"/>
              </a:ext>
            </a:extLst>
          </p:cNvPr>
          <p:cNvSpPr>
            <a:spLocks noGrp="1"/>
          </p:cNvSpPr>
          <p:nvPr>
            <p:ph type="title"/>
          </p:nvPr>
        </p:nvSpPr>
        <p:spPr>
          <a:xfrm>
            <a:off x="366963" y="257434"/>
            <a:ext cx="8410073" cy="753467"/>
          </a:xfrm>
        </p:spPr>
        <p:txBody>
          <a:bodyPr>
            <a:normAutofit/>
          </a:bodyPr>
          <a:lstStyle/>
          <a:p>
            <a:r>
              <a:rPr lang="en-US" sz="4200" dirty="0"/>
              <a:t>Key Results – Use Case </a:t>
            </a:r>
            <a:r>
              <a:rPr lang="en-US" sz="4200" dirty="0">
                <a:latin typeface="Calibri" panose="020F0502020204030204" pitchFamily="34" charset="0"/>
              </a:rPr>
              <a:t>1 (</a:t>
            </a:r>
            <a:r>
              <a:rPr lang="en-US" sz="4200" dirty="0"/>
              <a:t>Short Reads)</a:t>
            </a:r>
            <a:endParaRPr lang="en-US" sz="4200" dirty="0">
              <a:solidFill>
                <a:srgbClr val="C00000"/>
              </a:solidFill>
            </a:endParaRPr>
          </a:p>
        </p:txBody>
      </p:sp>
      <p:sp>
        <p:nvSpPr>
          <p:cNvPr id="12" name="Slide Number Placeholder 11">
            <a:extLst>
              <a:ext uri="{FF2B5EF4-FFF2-40B4-BE49-F238E27FC236}">
                <a16:creationId xmlns:a16="http://schemas.microsoft.com/office/drawing/2014/main" id="{491E8E0A-8148-3D46-B15C-6F7C335D466B}"/>
              </a:ext>
            </a:extLst>
          </p:cNvPr>
          <p:cNvSpPr>
            <a:spLocks noGrp="1"/>
          </p:cNvSpPr>
          <p:nvPr>
            <p:ph type="sldNum" sz="quarter" idx="10"/>
          </p:nvPr>
        </p:nvSpPr>
        <p:spPr/>
        <p:txBody>
          <a:bodyPr/>
          <a:lstStyle/>
          <a:p>
            <a:fld id="{BE67019E-6B59-9444-A8F8-0CFAB6B6981D}" type="slidenum">
              <a:rPr lang="en-US" smtClean="0"/>
              <a:pPr/>
              <a:t>79</a:t>
            </a:fld>
            <a:endParaRPr lang="en-US" dirty="0"/>
          </a:p>
        </p:txBody>
      </p:sp>
      <p:sp>
        <p:nvSpPr>
          <p:cNvPr id="6" name="Rounded Rectangle 5">
            <a:extLst>
              <a:ext uri="{FF2B5EF4-FFF2-40B4-BE49-F238E27FC236}">
                <a16:creationId xmlns:a16="http://schemas.microsoft.com/office/drawing/2014/main" id="{A1DC52E5-B438-E64E-99E2-17C1EEB97B13}"/>
              </a:ext>
            </a:extLst>
          </p:cNvPr>
          <p:cNvSpPr/>
          <p:nvPr/>
        </p:nvSpPr>
        <p:spPr>
          <a:xfrm>
            <a:off x="366963" y="3803791"/>
            <a:ext cx="8410072" cy="1260000"/>
          </a:xfrm>
          <a:prstGeom prst="roundRect">
            <a:avLst>
              <a:gd name="adj" fmla="val 7378"/>
            </a:avLst>
          </a:prstGeom>
          <a:solidFill>
            <a:srgbClr val="7030A0">
              <a:alpha val="15000"/>
            </a:srgb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lvl="1" algn="ctr">
              <a:lnSpc>
                <a:spcPct val="110000"/>
              </a:lnSpc>
              <a:spcBef>
                <a:spcPts val="0"/>
              </a:spcBef>
              <a:spcAft>
                <a:spcPts val="0"/>
              </a:spcAft>
            </a:pPr>
            <a:r>
              <a:rPr lang="en-US" sz="2350" dirty="0">
                <a:solidFill>
                  <a:schemeClr val="tx1"/>
                </a:solidFill>
                <a:latin typeface="Corbel" panose="020B0503020204020204" pitchFamily="34" charset="0"/>
              </a:rPr>
              <a:t>GenASM </a:t>
            </a:r>
            <a:r>
              <a:rPr lang="en-US" sz="2350" b="1" dirty="0">
                <a:solidFill>
                  <a:srgbClr val="7030A0"/>
                </a:solidFill>
                <a:latin typeface="Corbel" panose="020B0503020204020204" pitchFamily="34" charset="0"/>
              </a:rPr>
              <a:t>achieves </a:t>
            </a:r>
            <a:r>
              <a:rPr lang="en-US" sz="2350" b="1" dirty="0">
                <a:solidFill>
                  <a:srgbClr val="7030A0"/>
                </a:solidFill>
                <a:latin typeface="Calibri" panose="020F0502020204030204" pitchFamily="34" charset="0"/>
                <a:cs typeface="Calibri" panose="020F0502020204030204" pitchFamily="34" charset="0"/>
              </a:rPr>
              <a:t>111× and 158× </a:t>
            </a:r>
            <a:r>
              <a:rPr lang="en-US" sz="2350" b="1" dirty="0">
                <a:solidFill>
                  <a:srgbClr val="7030A0"/>
                </a:solidFill>
                <a:latin typeface="Corbel" panose="020B0503020204020204" pitchFamily="34" charset="0"/>
              </a:rPr>
              <a:t>speedup </a:t>
            </a:r>
            <a:r>
              <a:rPr lang="en-US" sz="2350" dirty="0">
                <a:solidFill>
                  <a:schemeClr val="tx1"/>
                </a:solidFill>
                <a:latin typeface="Corbel" panose="020B0503020204020204" pitchFamily="34" charset="0"/>
              </a:rPr>
              <a:t>over </a:t>
            </a:r>
          </a:p>
          <a:p>
            <a:pPr marL="15875" lvl="1" algn="ctr">
              <a:lnSpc>
                <a:spcPct val="110000"/>
              </a:lnSpc>
              <a:spcBef>
                <a:spcPts val="0"/>
              </a:spcBef>
              <a:spcAft>
                <a:spcPts val="0"/>
              </a:spcAft>
            </a:pPr>
            <a:r>
              <a:rPr lang="en-US" sz="2350" dirty="0">
                <a:solidFill>
                  <a:schemeClr val="tx1"/>
                </a:solidFill>
                <a:latin typeface="Calibri" panose="020F0502020204030204" pitchFamily="34" charset="0"/>
                <a:cs typeface="Calibri" panose="020F0502020204030204" pitchFamily="34" charset="0"/>
              </a:rPr>
              <a:t>12</a:t>
            </a:r>
            <a:r>
              <a:rPr lang="en-US" sz="2350" dirty="0">
                <a:solidFill>
                  <a:schemeClr val="tx1"/>
                </a:solidFill>
                <a:latin typeface="Corbel" panose="020B0503020204020204" pitchFamily="34" charset="0"/>
              </a:rPr>
              <a:t>-thread runs of BWA-MEM and Minimap</a:t>
            </a:r>
            <a:r>
              <a:rPr lang="en-US" sz="2350" dirty="0">
                <a:solidFill>
                  <a:schemeClr val="tx1"/>
                </a:solidFill>
                <a:latin typeface="Calibri" panose="020F0502020204030204" pitchFamily="34" charset="0"/>
                <a:cs typeface="Calibri" panose="020F0502020204030204" pitchFamily="34" charset="0"/>
              </a:rPr>
              <a:t>2</a:t>
            </a:r>
            <a:r>
              <a:rPr lang="en-US" sz="2350" dirty="0">
                <a:solidFill>
                  <a:schemeClr val="tx1"/>
                </a:solidFill>
                <a:latin typeface="Corbel" panose="020B0503020204020204" pitchFamily="34" charset="0"/>
              </a:rPr>
              <a:t>, </a:t>
            </a:r>
          </a:p>
          <a:p>
            <a:pPr marL="15875" lvl="1" algn="ctr">
              <a:lnSpc>
                <a:spcPct val="110000"/>
              </a:lnSpc>
              <a:spcBef>
                <a:spcPts val="0"/>
              </a:spcBef>
              <a:spcAft>
                <a:spcPts val="0"/>
              </a:spcAft>
            </a:pPr>
            <a:r>
              <a:rPr lang="en-US" sz="2350" dirty="0">
                <a:solidFill>
                  <a:schemeClr val="tx1"/>
                </a:solidFill>
                <a:latin typeface="Corbel" panose="020B0503020204020204" pitchFamily="34" charset="0"/>
              </a:rPr>
              <a:t>while </a:t>
            </a:r>
            <a:r>
              <a:rPr lang="en-US" sz="2350" b="1" dirty="0">
                <a:solidFill>
                  <a:srgbClr val="7030A0"/>
                </a:solidFill>
                <a:latin typeface="Corbel" panose="020B0503020204020204" pitchFamily="34" charset="0"/>
              </a:rPr>
              <a:t>reducing power consumption by </a:t>
            </a:r>
            <a:r>
              <a:rPr lang="en-US" sz="2350" b="1" dirty="0">
                <a:solidFill>
                  <a:srgbClr val="7030A0"/>
                </a:solidFill>
                <a:latin typeface="Calibri" panose="020F0502020204030204" pitchFamily="34" charset="0"/>
                <a:cs typeface="Calibri" panose="020F0502020204030204" pitchFamily="34" charset="0"/>
              </a:rPr>
              <a:t>33× and 31×</a:t>
            </a:r>
          </a:p>
        </p:txBody>
      </p:sp>
      <p:cxnSp>
        <p:nvCxnSpPr>
          <p:cNvPr id="7" name="Straight Arrow Connector 6">
            <a:extLst>
              <a:ext uri="{FF2B5EF4-FFF2-40B4-BE49-F238E27FC236}">
                <a16:creationId xmlns:a16="http://schemas.microsoft.com/office/drawing/2014/main" id="{396C383D-5393-8146-B3F8-2498387081B9}"/>
              </a:ext>
            </a:extLst>
          </p:cNvPr>
          <p:cNvCxnSpPr>
            <a:cxnSpLocks/>
          </p:cNvCxnSpPr>
          <p:nvPr/>
        </p:nvCxnSpPr>
        <p:spPr>
          <a:xfrm>
            <a:off x="7146939" y="2051222"/>
            <a:ext cx="0" cy="448422"/>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7BEF53F-905B-D74A-B5DA-825F0F73EDB6}"/>
              </a:ext>
            </a:extLst>
          </p:cNvPr>
          <p:cNvCxnSpPr>
            <a:cxnSpLocks/>
          </p:cNvCxnSpPr>
          <p:nvPr/>
        </p:nvCxnSpPr>
        <p:spPr>
          <a:xfrm>
            <a:off x="7802486" y="1865870"/>
            <a:ext cx="0" cy="475349"/>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B1A1555-D6CA-8B43-B12D-8704A6727E86}"/>
              </a:ext>
            </a:extLst>
          </p:cNvPr>
          <p:cNvSpPr/>
          <p:nvPr/>
        </p:nvSpPr>
        <p:spPr>
          <a:xfrm>
            <a:off x="6868735" y="1729010"/>
            <a:ext cx="702436" cy="400110"/>
          </a:xfrm>
          <a:prstGeom prst="rect">
            <a:avLst/>
          </a:prstGeom>
        </p:spPr>
        <p:txBody>
          <a:bodyPr wrap="none">
            <a:spAutoFit/>
          </a:bodyPr>
          <a:lstStyle/>
          <a:p>
            <a:r>
              <a:rPr lang="en-US" sz="2000" b="1" dirty="0">
                <a:solidFill>
                  <a:srgbClr val="C00000"/>
                </a:solidFill>
                <a:latin typeface="Calibri" panose="020F0502020204030204" pitchFamily="34" charset="0"/>
                <a:cs typeface="Calibri" panose="020F0502020204030204" pitchFamily="34" charset="0"/>
              </a:rPr>
              <a:t>111×</a:t>
            </a:r>
            <a:endParaRPr lang="en-US" sz="2000" dirty="0">
              <a:solidFill>
                <a:srgbClr val="C00000"/>
              </a:solidFill>
            </a:endParaRPr>
          </a:p>
        </p:txBody>
      </p:sp>
      <p:sp>
        <p:nvSpPr>
          <p:cNvPr id="13" name="Rectangle 12">
            <a:extLst>
              <a:ext uri="{FF2B5EF4-FFF2-40B4-BE49-F238E27FC236}">
                <a16:creationId xmlns:a16="http://schemas.microsoft.com/office/drawing/2014/main" id="{8B46A1A0-A251-024D-9874-E477B5A6524D}"/>
              </a:ext>
            </a:extLst>
          </p:cNvPr>
          <p:cNvSpPr/>
          <p:nvPr/>
        </p:nvSpPr>
        <p:spPr>
          <a:xfrm>
            <a:off x="7516375" y="1572686"/>
            <a:ext cx="702436" cy="400110"/>
          </a:xfrm>
          <a:prstGeom prst="rect">
            <a:avLst/>
          </a:prstGeom>
        </p:spPr>
        <p:txBody>
          <a:bodyPr wrap="none">
            <a:spAutoFit/>
          </a:bodyPr>
          <a:lstStyle/>
          <a:p>
            <a:r>
              <a:rPr lang="en-US" sz="2000" b="1" dirty="0">
                <a:solidFill>
                  <a:srgbClr val="C00000"/>
                </a:solidFill>
                <a:latin typeface="Calibri" panose="020F0502020204030204" pitchFamily="34" charset="0"/>
                <a:cs typeface="Calibri" panose="020F0502020204030204" pitchFamily="34" charset="0"/>
              </a:rPr>
              <a:t>158×</a:t>
            </a:r>
            <a:endParaRPr lang="en-US" sz="2000" dirty="0">
              <a:solidFill>
                <a:srgbClr val="C00000"/>
              </a:solidFill>
            </a:endParaRPr>
          </a:p>
        </p:txBody>
      </p:sp>
      <p:sp>
        <p:nvSpPr>
          <p:cNvPr id="14" name="Rounded Rectangle 13">
            <a:extLst>
              <a:ext uri="{FF2B5EF4-FFF2-40B4-BE49-F238E27FC236}">
                <a16:creationId xmlns:a16="http://schemas.microsoft.com/office/drawing/2014/main" id="{4055BDF3-E0DC-CA49-992C-78CF25492C70}"/>
              </a:ext>
            </a:extLst>
          </p:cNvPr>
          <p:cNvSpPr/>
          <p:nvPr/>
        </p:nvSpPr>
        <p:spPr>
          <a:xfrm>
            <a:off x="366963" y="5134110"/>
            <a:ext cx="8410072" cy="1263600"/>
          </a:xfrm>
          <a:prstGeom prst="roundRect">
            <a:avLst>
              <a:gd name="adj" fmla="val 7378"/>
            </a:avLst>
          </a:prstGeom>
          <a:solidFill>
            <a:srgbClr val="7030A0">
              <a:alpha val="15000"/>
            </a:srgb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lvl="1" algn="ctr">
              <a:lnSpc>
                <a:spcPct val="110000"/>
              </a:lnSpc>
            </a:pPr>
            <a:r>
              <a:rPr lang="en-US" sz="2350" dirty="0">
                <a:solidFill>
                  <a:schemeClr val="tx1"/>
                </a:solidFill>
                <a:latin typeface="Corbel" panose="020B0503020204020204" pitchFamily="34" charset="0"/>
              </a:rPr>
              <a:t>GenASM provides </a:t>
            </a:r>
            <a:r>
              <a:rPr lang="en-US" sz="2350" b="1" dirty="0">
                <a:solidFill>
                  <a:srgbClr val="7030A0"/>
                </a:solidFill>
                <a:latin typeface="Calibri" panose="020F0502020204030204" pitchFamily="34" charset="0"/>
              </a:rPr>
              <a:t>1.9× better throughput</a:t>
            </a:r>
            <a:r>
              <a:rPr lang="en-US" sz="2350" dirty="0">
                <a:solidFill>
                  <a:schemeClr val="tx1"/>
                </a:solidFill>
                <a:latin typeface="Calibri" panose="020F0502020204030204" pitchFamily="34" charset="0"/>
              </a:rPr>
              <a:t> and </a:t>
            </a:r>
          </a:p>
          <a:p>
            <a:pPr marL="15875" lvl="1" algn="ctr">
              <a:lnSpc>
                <a:spcPct val="110000"/>
              </a:lnSpc>
            </a:pPr>
            <a:r>
              <a:rPr lang="en-US" sz="2350" dirty="0">
                <a:solidFill>
                  <a:schemeClr val="tx1"/>
                </a:solidFill>
                <a:latin typeface="Calibri" panose="020F0502020204030204" pitchFamily="34" charset="0"/>
              </a:rPr>
              <a:t>uses</a:t>
            </a:r>
            <a:r>
              <a:rPr lang="en-US" sz="2350" b="1" dirty="0">
                <a:solidFill>
                  <a:schemeClr val="tx1"/>
                </a:solidFill>
                <a:latin typeface="Calibri" panose="020F0502020204030204" pitchFamily="34" charset="0"/>
              </a:rPr>
              <a:t> </a:t>
            </a:r>
            <a:r>
              <a:rPr lang="en-US" sz="2350" b="1" dirty="0">
                <a:solidFill>
                  <a:srgbClr val="7030A0"/>
                </a:solidFill>
                <a:latin typeface="Calibri" panose="020F0502020204030204" pitchFamily="34" charset="0"/>
              </a:rPr>
              <a:t>63% less logic area</a:t>
            </a:r>
            <a:r>
              <a:rPr lang="en-US" sz="2350" b="1" dirty="0">
                <a:solidFill>
                  <a:srgbClr val="7030A0"/>
                </a:solidFill>
                <a:latin typeface="Corbel" panose="020B0503020204020204" pitchFamily="34" charset="0"/>
              </a:rPr>
              <a:t> </a:t>
            </a:r>
            <a:r>
              <a:rPr lang="en-US" sz="2350" dirty="0">
                <a:solidFill>
                  <a:schemeClr val="tx1"/>
                </a:solidFill>
                <a:latin typeface="Corbel" panose="020B0503020204020204" pitchFamily="34" charset="0"/>
              </a:rPr>
              <a:t>and </a:t>
            </a:r>
            <a:r>
              <a:rPr lang="en-US" sz="2350" b="1" dirty="0">
                <a:solidFill>
                  <a:srgbClr val="7030A0"/>
                </a:solidFill>
                <a:latin typeface="Calibri" panose="020F0502020204030204" pitchFamily="34" charset="0"/>
              </a:rPr>
              <a:t>82% less logic power</a:t>
            </a:r>
            <a:r>
              <a:rPr lang="en-US" sz="2350" dirty="0">
                <a:solidFill>
                  <a:schemeClr val="tx1"/>
                </a:solidFill>
                <a:latin typeface="Calibri" panose="020F0502020204030204" pitchFamily="34" charset="0"/>
              </a:rPr>
              <a:t>, </a:t>
            </a:r>
          </a:p>
          <a:p>
            <a:pPr marL="15875" lvl="1" algn="ctr">
              <a:lnSpc>
                <a:spcPct val="110000"/>
              </a:lnSpc>
            </a:pPr>
            <a:r>
              <a:rPr lang="en-US" sz="2350" dirty="0">
                <a:solidFill>
                  <a:schemeClr val="tx1"/>
                </a:solidFill>
                <a:latin typeface="Corbel" panose="020B0503020204020204" pitchFamily="34" charset="0"/>
              </a:rPr>
              <a:t>compared to </a:t>
            </a:r>
            <a:r>
              <a:rPr lang="en-US" sz="2350" dirty="0" err="1">
                <a:solidFill>
                  <a:schemeClr val="tx1"/>
                </a:solidFill>
                <a:latin typeface="Corbel" panose="020B0503020204020204" pitchFamily="34" charset="0"/>
              </a:rPr>
              <a:t>SillaX</a:t>
            </a:r>
            <a:r>
              <a:rPr lang="en-US" sz="2350" dirty="0">
                <a:solidFill>
                  <a:schemeClr val="tx1"/>
                </a:solidFill>
                <a:latin typeface="Corbel" panose="020B0503020204020204" pitchFamily="34" charset="0"/>
              </a:rPr>
              <a:t> of </a:t>
            </a:r>
            <a:r>
              <a:rPr lang="en-US" sz="2350" dirty="0" err="1">
                <a:solidFill>
                  <a:schemeClr val="tx1"/>
                </a:solidFill>
                <a:latin typeface="Corbel" panose="020B0503020204020204" pitchFamily="34" charset="0"/>
              </a:rPr>
              <a:t>GenAx</a:t>
            </a:r>
            <a:endParaRPr lang="en-US" sz="2350" b="1" dirty="0">
              <a:solidFill>
                <a:schemeClr val="tx1"/>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022A682C-A102-E140-ADAE-2D60FDFA0E77}"/>
              </a:ext>
            </a:extLst>
          </p:cNvPr>
          <p:cNvSpPr/>
          <p:nvPr/>
        </p:nvSpPr>
        <p:spPr>
          <a:xfrm>
            <a:off x="366963" y="5134110"/>
            <a:ext cx="579005" cy="400110"/>
          </a:xfrm>
          <a:prstGeom prst="rect">
            <a:avLst/>
          </a:prstGeom>
        </p:spPr>
        <p:txBody>
          <a:bodyPr wrap="none">
            <a:spAutoFit/>
          </a:bodyPr>
          <a:lstStyle/>
          <a:p>
            <a:r>
              <a:rPr lang="en-US" sz="2000" b="1" dirty="0">
                <a:solidFill>
                  <a:srgbClr val="C00000"/>
                </a:solidFill>
                <a:latin typeface="Calibri" panose="020F0502020204030204" pitchFamily="34" charset="0"/>
                <a:cs typeface="Calibri" panose="020F0502020204030204" pitchFamily="34" charset="0"/>
              </a:rPr>
              <a:t>HW</a:t>
            </a:r>
            <a:endParaRPr lang="en-US" sz="2000" dirty="0">
              <a:solidFill>
                <a:srgbClr val="C00000"/>
              </a:solidFill>
            </a:endParaRPr>
          </a:p>
        </p:txBody>
      </p:sp>
      <p:sp>
        <p:nvSpPr>
          <p:cNvPr id="16" name="Rectangle 15">
            <a:extLst>
              <a:ext uri="{FF2B5EF4-FFF2-40B4-BE49-F238E27FC236}">
                <a16:creationId xmlns:a16="http://schemas.microsoft.com/office/drawing/2014/main" id="{9EBA66A9-88E1-174A-9648-199D0B1768EF}"/>
              </a:ext>
            </a:extLst>
          </p:cNvPr>
          <p:cNvSpPr/>
          <p:nvPr/>
        </p:nvSpPr>
        <p:spPr>
          <a:xfrm>
            <a:off x="366963" y="3798744"/>
            <a:ext cx="537070" cy="400110"/>
          </a:xfrm>
          <a:prstGeom prst="rect">
            <a:avLst/>
          </a:prstGeom>
        </p:spPr>
        <p:txBody>
          <a:bodyPr wrap="none">
            <a:spAutoFit/>
          </a:bodyPr>
          <a:lstStyle/>
          <a:p>
            <a:r>
              <a:rPr lang="en-US" sz="2000" b="1" dirty="0">
                <a:solidFill>
                  <a:srgbClr val="0070C0"/>
                </a:solidFill>
                <a:latin typeface="Calibri" panose="020F0502020204030204" pitchFamily="34" charset="0"/>
                <a:cs typeface="Calibri" panose="020F0502020204030204" pitchFamily="34" charset="0"/>
              </a:rPr>
              <a:t>SW</a:t>
            </a:r>
            <a:endParaRPr lang="en-US" sz="2000" dirty="0">
              <a:solidFill>
                <a:srgbClr val="0070C0"/>
              </a:solidFill>
            </a:endParaRPr>
          </a:p>
        </p:txBody>
      </p:sp>
    </p:spTree>
    <p:custDataLst>
      <p:tags r:id="rId1"/>
    </p:custDataLst>
    <p:extLst>
      <p:ext uri="{BB962C8B-B14F-4D97-AF65-F5344CB8AC3E}">
        <p14:creationId xmlns:p14="http://schemas.microsoft.com/office/powerpoint/2010/main" val="137741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3" grpId="0"/>
      <p:bldP spid="14" grpId="0" animBg="1"/>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title"/>
          </p:nvPr>
        </p:nvSpPr>
        <p:spPr>
          <a:xfrm>
            <a:off x="366963" y="257434"/>
            <a:ext cx="8410200" cy="753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0070C0"/>
              </a:buClr>
              <a:buSzPct val="100000"/>
              <a:buFont typeface="Corbel"/>
              <a:buNone/>
            </a:pPr>
            <a:r>
              <a:rPr lang="en-US"/>
              <a:t>Genome Graphs</a:t>
            </a:r>
            <a:endParaRPr/>
          </a:p>
        </p:txBody>
      </p:sp>
      <p:sp>
        <p:nvSpPr>
          <p:cNvPr id="111" name="Google Shape;111;p15"/>
          <p:cNvSpPr txBox="1">
            <a:spLocks noGrp="1"/>
          </p:cNvSpPr>
          <p:nvPr>
            <p:ph type="body" idx="1"/>
          </p:nvPr>
        </p:nvSpPr>
        <p:spPr>
          <a:xfrm>
            <a:off x="366963" y="1153550"/>
            <a:ext cx="8410200" cy="2631371"/>
          </a:xfrm>
          <a:prstGeom prst="rect">
            <a:avLst/>
          </a:prstGeom>
          <a:noFill/>
          <a:ln>
            <a:noFill/>
          </a:ln>
        </p:spPr>
        <p:txBody>
          <a:bodyPr spcFirstLastPara="1" wrap="square" lIns="0" tIns="45700" rIns="0" bIns="45700" anchor="t" anchorCtr="0">
            <a:noAutofit/>
          </a:bodyPr>
          <a:lstStyle/>
          <a:p>
            <a:pPr marL="153988" lvl="0" indent="0" algn="l" rtl="0">
              <a:lnSpc>
                <a:spcPct val="120000"/>
              </a:lnSpc>
              <a:spcBef>
                <a:spcPts val="0"/>
              </a:spcBef>
              <a:spcAft>
                <a:spcPts val="600"/>
              </a:spcAft>
              <a:buSzPts val="2200"/>
              <a:buNone/>
            </a:pPr>
            <a:r>
              <a:rPr lang="en-US" sz="2200" dirty="0">
                <a:solidFill>
                  <a:schemeClr val="tx1"/>
                </a:solidFill>
              </a:rPr>
              <a:t>Genome graphs:</a:t>
            </a:r>
          </a:p>
          <a:p>
            <a:pPr marL="496888" lvl="0" indent="-342900" algn="l" rtl="0">
              <a:lnSpc>
                <a:spcPct val="120000"/>
              </a:lnSpc>
              <a:spcBef>
                <a:spcPts val="0"/>
              </a:spcBef>
              <a:spcAft>
                <a:spcPts val="600"/>
              </a:spcAft>
              <a:buSzPts val="2200"/>
            </a:pPr>
            <a:r>
              <a:rPr lang="en-US" sz="2200" dirty="0">
                <a:solidFill>
                  <a:schemeClr val="tx1"/>
                </a:solidFill>
              </a:rPr>
              <a:t>Combine the </a:t>
            </a:r>
            <a:r>
              <a:rPr lang="en-US" sz="2200" dirty="0">
                <a:solidFill>
                  <a:srgbClr val="C00000"/>
                </a:solidFill>
              </a:rPr>
              <a:t>linear reference genome </a:t>
            </a:r>
            <a:r>
              <a:rPr lang="en-US" sz="2200" dirty="0">
                <a:solidFill>
                  <a:schemeClr val="tx1"/>
                </a:solidFill>
              </a:rPr>
              <a:t>with the </a:t>
            </a:r>
            <a:r>
              <a:rPr lang="en-US" sz="2200" dirty="0">
                <a:solidFill>
                  <a:srgbClr val="0070C0"/>
                </a:solidFill>
              </a:rPr>
              <a:t>known genetic variations in the entire population </a:t>
            </a:r>
            <a:r>
              <a:rPr lang="en-US" sz="2200" dirty="0">
                <a:solidFill>
                  <a:schemeClr val="tx1"/>
                </a:solidFill>
              </a:rPr>
              <a:t>as a graph-based data structure</a:t>
            </a:r>
          </a:p>
          <a:p>
            <a:pPr marL="496888" lvl="0" indent="-342900">
              <a:lnSpc>
                <a:spcPct val="120000"/>
              </a:lnSpc>
              <a:spcBef>
                <a:spcPts val="0"/>
              </a:spcBef>
              <a:spcAft>
                <a:spcPts val="600"/>
              </a:spcAft>
              <a:buSzPts val="2200"/>
            </a:pPr>
            <a:r>
              <a:rPr lang="en-US" sz="2200" dirty="0">
                <a:solidFill>
                  <a:schemeClr val="tx1"/>
                </a:solidFill>
              </a:rPr>
              <a:t>Enable us to move away from aligning with a single linear reference genome </a:t>
            </a:r>
            <a:r>
              <a:rPr lang="en-US" sz="2200" dirty="0">
                <a:solidFill>
                  <a:srgbClr val="C00000"/>
                </a:solidFill>
              </a:rPr>
              <a:t>(reference bias) </a:t>
            </a:r>
            <a:r>
              <a:rPr lang="en-US" sz="2200" dirty="0">
                <a:solidFill>
                  <a:schemeClr val="tx1"/>
                </a:solidFill>
              </a:rPr>
              <a:t>and </a:t>
            </a:r>
            <a:r>
              <a:rPr lang="en-US" sz="2200" dirty="0">
                <a:solidFill>
                  <a:srgbClr val="00B050"/>
                </a:solidFill>
              </a:rPr>
              <a:t>more accurately express the genetic diversity in a population</a:t>
            </a:r>
          </a:p>
        </p:txBody>
      </p:sp>
      <p:sp>
        <p:nvSpPr>
          <p:cNvPr id="2" name="Slide Number Placeholder 1">
            <a:extLst>
              <a:ext uri="{FF2B5EF4-FFF2-40B4-BE49-F238E27FC236}">
                <a16:creationId xmlns:a16="http://schemas.microsoft.com/office/drawing/2014/main" id="{FC4DCDA4-118C-D14D-8F71-4A54D1FC58BC}"/>
              </a:ext>
            </a:extLst>
          </p:cNvPr>
          <p:cNvSpPr>
            <a:spLocks noGrp="1"/>
          </p:cNvSpPr>
          <p:nvPr>
            <p:ph type="sldNum" sz="quarter" idx="10"/>
          </p:nvPr>
        </p:nvSpPr>
        <p:spPr/>
        <p:txBody>
          <a:bodyPr/>
          <a:lstStyle/>
          <a:p>
            <a:fld id="{BE67019E-6B59-9444-A8F8-0CFAB6B6981D}" type="slidenum">
              <a:rPr lang="en-US" smtClean="0"/>
              <a:pPr/>
              <a:t>8</a:t>
            </a:fld>
            <a:endParaRPr lang="en-US" dirty="0"/>
          </a:p>
        </p:txBody>
      </p:sp>
      <p:sp>
        <p:nvSpPr>
          <p:cNvPr id="5" name="Google Shape;111;p15">
            <a:extLst>
              <a:ext uri="{FF2B5EF4-FFF2-40B4-BE49-F238E27FC236}">
                <a16:creationId xmlns:a16="http://schemas.microsoft.com/office/drawing/2014/main" id="{FC693FE1-35A2-EC4E-BDF4-3EA0EEB5C5E5}"/>
              </a:ext>
            </a:extLst>
          </p:cNvPr>
          <p:cNvSpPr txBox="1">
            <a:spLocks/>
          </p:cNvSpPr>
          <p:nvPr/>
        </p:nvSpPr>
        <p:spPr>
          <a:xfrm>
            <a:off x="366963" y="3958839"/>
            <a:ext cx="3367441" cy="2331125"/>
          </a:xfrm>
          <a:prstGeom prst="rect">
            <a:avLst/>
          </a:prstGeom>
          <a:noFill/>
          <a:ln>
            <a:noFill/>
          </a:ln>
        </p:spPr>
        <p:txBody>
          <a:bodyPr spcFirstLastPara="1" vert="horz" wrap="square" lIns="0" tIns="45700" rIns="0" bIns="45700" rtlCol="0" anchor="t" anchorCtr="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53988" indent="0">
              <a:lnSpc>
                <a:spcPct val="120000"/>
              </a:lnSpc>
              <a:spcBef>
                <a:spcPts val="0"/>
              </a:spcBef>
              <a:spcAft>
                <a:spcPts val="600"/>
              </a:spcAft>
              <a:buSzPts val="2200"/>
              <a:buNone/>
            </a:pPr>
            <a:r>
              <a:rPr lang="en-US" sz="2200" b="1" dirty="0">
                <a:solidFill>
                  <a:srgbClr val="FE6200"/>
                </a:solidFill>
              </a:rPr>
              <a:t>Sequence #1: </a:t>
            </a:r>
            <a:r>
              <a:rPr lang="en-US" sz="2200" dirty="0">
                <a:solidFill>
                  <a:schemeClr val="tx1"/>
                </a:solidFill>
              </a:rPr>
              <a:t>ACG</a:t>
            </a:r>
            <a:r>
              <a:rPr lang="en-US" sz="2200" b="1" dirty="0">
                <a:solidFill>
                  <a:srgbClr val="FE6200"/>
                </a:solidFill>
              </a:rPr>
              <a:t>T</a:t>
            </a:r>
            <a:r>
              <a:rPr lang="en-US" sz="2200" dirty="0">
                <a:solidFill>
                  <a:schemeClr val="tx1"/>
                </a:solidFill>
              </a:rPr>
              <a:t>ACGT</a:t>
            </a:r>
          </a:p>
          <a:p>
            <a:pPr marL="153988" indent="0">
              <a:lnSpc>
                <a:spcPct val="120000"/>
              </a:lnSpc>
              <a:spcBef>
                <a:spcPts val="0"/>
              </a:spcBef>
              <a:spcAft>
                <a:spcPts val="600"/>
              </a:spcAft>
              <a:buSzPts val="2200"/>
              <a:buNone/>
            </a:pPr>
            <a:r>
              <a:rPr lang="en-US" sz="2200" b="1" dirty="0">
                <a:solidFill>
                  <a:srgbClr val="00B050"/>
                </a:solidFill>
              </a:rPr>
              <a:t>Sequence #2: </a:t>
            </a:r>
            <a:r>
              <a:rPr lang="en-US" sz="2200" dirty="0">
                <a:solidFill>
                  <a:schemeClr val="tx1"/>
                </a:solidFill>
              </a:rPr>
              <a:t>ACG</a:t>
            </a:r>
            <a:r>
              <a:rPr lang="en-US" sz="2200" b="1" dirty="0">
                <a:solidFill>
                  <a:srgbClr val="00B050"/>
                </a:solidFill>
              </a:rPr>
              <a:t>G</a:t>
            </a:r>
            <a:r>
              <a:rPr lang="en-US" sz="2200" dirty="0">
                <a:solidFill>
                  <a:schemeClr val="tx1"/>
                </a:solidFill>
              </a:rPr>
              <a:t>ACGT</a:t>
            </a:r>
          </a:p>
          <a:p>
            <a:pPr marL="153988" indent="0">
              <a:lnSpc>
                <a:spcPct val="120000"/>
              </a:lnSpc>
              <a:spcBef>
                <a:spcPts val="0"/>
              </a:spcBef>
              <a:spcAft>
                <a:spcPts val="600"/>
              </a:spcAft>
              <a:buSzPts val="2200"/>
              <a:buNone/>
            </a:pPr>
            <a:endParaRPr lang="en-US" sz="2200" dirty="0">
              <a:solidFill>
                <a:schemeClr val="tx1"/>
              </a:solidFill>
            </a:endParaRPr>
          </a:p>
        </p:txBody>
      </p:sp>
      <p:sp>
        <p:nvSpPr>
          <p:cNvPr id="3" name="TextBox 2">
            <a:extLst>
              <a:ext uri="{FF2B5EF4-FFF2-40B4-BE49-F238E27FC236}">
                <a16:creationId xmlns:a16="http://schemas.microsoft.com/office/drawing/2014/main" id="{27DE9D2F-B35D-C140-AE9A-D0D1DC5209F4}"/>
              </a:ext>
            </a:extLst>
          </p:cNvPr>
          <p:cNvSpPr txBox="1"/>
          <p:nvPr/>
        </p:nvSpPr>
        <p:spPr>
          <a:xfrm>
            <a:off x="5717247" y="3958839"/>
            <a:ext cx="1965434" cy="605909"/>
          </a:xfrm>
          <a:prstGeom prst="flowChartTerminator">
            <a:avLst/>
          </a:prstGeom>
          <a:noFill/>
          <a:ln w="38100">
            <a:solidFill>
              <a:schemeClr val="tx1"/>
            </a:solidFill>
          </a:ln>
        </p:spPr>
        <p:txBody>
          <a:bodyPr wrap="square" rtlCol="0">
            <a:spAutoFit/>
          </a:bodyPr>
          <a:lstStyle/>
          <a:p>
            <a:pPr algn="ctr"/>
            <a:r>
              <a:rPr lang="en-US" sz="2200" dirty="0"/>
              <a:t>ACGTACGT</a:t>
            </a:r>
          </a:p>
        </p:txBody>
      </p:sp>
    </p:spTree>
    <p:extLst>
      <p:ext uri="{BB962C8B-B14F-4D97-AF65-F5344CB8AC3E}">
        <p14:creationId xmlns:p14="http://schemas.microsoft.com/office/powerpoint/2010/main" val="22589096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E541-5CF7-F74E-80A4-C5A73C0D7960}"/>
              </a:ext>
            </a:extLst>
          </p:cNvPr>
          <p:cNvSpPr>
            <a:spLocks noGrp="1"/>
          </p:cNvSpPr>
          <p:nvPr>
            <p:ph type="title"/>
          </p:nvPr>
        </p:nvSpPr>
        <p:spPr/>
        <p:txBody>
          <a:bodyPr>
            <a:normAutofit fontScale="90000"/>
          </a:bodyPr>
          <a:lstStyle/>
          <a:p>
            <a:r>
              <a:rPr lang="en-US" dirty="0"/>
              <a:t>Key Results – Use Case </a:t>
            </a:r>
            <a:r>
              <a:rPr lang="en-US" dirty="0">
                <a:latin typeface="Calibri" panose="020F0502020204030204" pitchFamily="34" charset="0"/>
              </a:rPr>
              <a:t>2</a:t>
            </a:r>
            <a:endParaRPr lang="en-US" dirty="0"/>
          </a:p>
        </p:txBody>
      </p:sp>
      <p:sp>
        <p:nvSpPr>
          <p:cNvPr id="5" name="Slide Number Placeholder 4">
            <a:extLst>
              <a:ext uri="{FF2B5EF4-FFF2-40B4-BE49-F238E27FC236}">
                <a16:creationId xmlns:a16="http://schemas.microsoft.com/office/drawing/2014/main" id="{5180F809-EA39-7F4B-A7C7-BB57D336D1D6}"/>
              </a:ext>
            </a:extLst>
          </p:cNvPr>
          <p:cNvSpPr>
            <a:spLocks noGrp="1"/>
          </p:cNvSpPr>
          <p:nvPr>
            <p:ph type="sldNum" sz="quarter" idx="10"/>
          </p:nvPr>
        </p:nvSpPr>
        <p:spPr/>
        <p:txBody>
          <a:bodyPr/>
          <a:lstStyle/>
          <a:p>
            <a:fld id="{BE67019E-6B59-9444-A8F8-0CFAB6B6981D}" type="slidenum">
              <a:rPr lang="en-US" smtClean="0"/>
              <a:pPr/>
              <a:t>80</a:t>
            </a:fld>
            <a:endParaRPr lang="en-US" dirty="0"/>
          </a:p>
        </p:txBody>
      </p:sp>
      <p:sp>
        <p:nvSpPr>
          <p:cNvPr id="9" name="Content Placeholder 2">
            <a:extLst>
              <a:ext uri="{FF2B5EF4-FFF2-40B4-BE49-F238E27FC236}">
                <a16:creationId xmlns:a16="http://schemas.microsoft.com/office/drawing/2014/main" id="{DC87ED84-73FC-5F4E-969A-F4CFD8B0BC0F}"/>
              </a:ext>
            </a:extLst>
          </p:cNvPr>
          <p:cNvSpPr>
            <a:spLocks noGrp="1"/>
          </p:cNvSpPr>
          <p:nvPr>
            <p:ph idx="1"/>
          </p:nvPr>
        </p:nvSpPr>
        <p:spPr>
          <a:xfrm>
            <a:off x="366963" y="1221283"/>
            <a:ext cx="8410073" cy="5275384"/>
          </a:xfrm>
        </p:spPr>
        <p:txBody>
          <a:bodyPr>
            <a:noAutofit/>
          </a:bodyPr>
          <a:lstStyle/>
          <a:p>
            <a:pPr marL="500063" indent="-360363">
              <a:lnSpc>
                <a:spcPct val="120000"/>
              </a:lnSpc>
              <a:spcAft>
                <a:spcPts val="0"/>
              </a:spcAft>
              <a:buClr>
                <a:schemeClr val="bg1">
                  <a:lumMod val="65000"/>
                </a:schemeClr>
              </a:buClr>
              <a:buFont typeface="Wingdings" pitchFamily="2" charset="2"/>
              <a:buAutoNum type="arabicParenBoth"/>
            </a:pPr>
            <a:r>
              <a:rPr lang="en-US" sz="2400" b="1" dirty="0">
                <a:solidFill>
                  <a:schemeClr val="bg1">
                    <a:lumMod val="65000"/>
                  </a:schemeClr>
                </a:solidFill>
              </a:rPr>
              <a:t>Read Alignment Step of Read Mapping</a:t>
            </a:r>
          </a:p>
          <a:p>
            <a:pPr lvl="1" indent="-217488">
              <a:lnSpc>
                <a:spcPct val="120000"/>
              </a:lnSpc>
              <a:spcBef>
                <a:spcPts val="0"/>
              </a:spcBef>
              <a:spcAft>
                <a:spcPts val="0"/>
              </a:spcAft>
              <a:buClr>
                <a:schemeClr val="bg1">
                  <a:lumMod val="65000"/>
                </a:schemeClr>
              </a:buClr>
            </a:pPr>
            <a:r>
              <a:rPr lang="en-US" sz="2400" dirty="0">
                <a:solidFill>
                  <a:schemeClr val="bg1">
                    <a:lumMod val="65000"/>
                  </a:schemeClr>
                </a:solidFill>
              </a:rPr>
              <a:t>Find the optimal alignment of how reads map to candidate reference regions</a:t>
            </a:r>
          </a:p>
          <a:p>
            <a:pPr marL="500063" indent="-360363">
              <a:lnSpc>
                <a:spcPct val="120000"/>
              </a:lnSpc>
              <a:spcBef>
                <a:spcPts val="4800"/>
              </a:spcBef>
              <a:spcAft>
                <a:spcPts val="0"/>
              </a:spcAft>
              <a:buClr>
                <a:srgbClr val="00B050"/>
              </a:buClr>
              <a:buFont typeface="Wingdings" pitchFamily="2" charset="2"/>
              <a:buAutoNum type="arabicParenBoth"/>
            </a:pPr>
            <a:r>
              <a:rPr lang="en-US" sz="2400" b="1" dirty="0">
                <a:solidFill>
                  <a:srgbClr val="00B050"/>
                </a:solidFill>
              </a:rPr>
              <a:t>Pre-Alignment Filtering for Short Reads</a:t>
            </a:r>
          </a:p>
          <a:p>
            <a:pPr lvl="1" indent="-217488">
              <a:lnSpc>
                <a:spcPct val="120000"/>
              </a:lnSpc>
              <a:spcBef>
                <a:spcPts val="0"/>
              </a:spcBef>
              <a:spcAft>
                <a:spcPts val="0"/>
              </a:spcAft>
              <a:buClr>
                <a:srgbClr val="00B050"/>
              </a:buClr>
            </a:pPr>
            <a:r>
              <a:rPr lang="en-US" sz="2400" dirty="0">
                <a:solidFill>
                  <a:schemeClr val="tx1"/>
                </a:solidFill>
              </a:rPr>
              <a:t>Quickly identify and </a:t>
            </a:r>
            <a:r>
              <a:rPr lang="en-US" sz="2400" dirty="0">
                <a:solidFill>
                  <a:srgbClr val="00B050"/>
                </a:solidFill>
              </a:rPr>
              <a:t>filter out the unlikely</a:t>
            </a:r>
            <a:r>
              <a:rPr lang="en-US" sz="2400" dirty="0">
                <a:solidFill>
                  <a:schemeClr val="tx1"/>
                </a:solidFill>
              </a:rPr>
              <a:t> candidate reference regions for each read</a:t>
            </a:r>
            <a:endParaRPr lang="en-US" sz="2400" b="1" dirty="0">
              <a:solidFill>
                <a:schemeClr val="tx1"/>
              </a:solidFill>
            </a:endParaRPr>
          </a:p>
          <a:p>
            <a:pPr marL="500063" indent="-360363">
              <a:lnSpc>
                <a:spcPct val="120000"/>
              </a:lnSpc>
              <a:spcBef>
                <a:spcPts val="4800"/>
              </a:spcBef>
              <a:spcAft>
                <a:spcPts val="0"/>
              </a:spcAft>
              <a:buClr>
                <a:schemeClr val="bg1">
                  <a:lumMod val="65000"/>
                </a:schemeClr>
              </a:buClr>
              <a:buAutoNum type="arabicParenBoth"/>
            </a:pPr>
            <a:r>
              <a:rPr lang="en-US" sz="2400" b="1" dirty="0">
                <a:solidFill>
                  <a:schemeClr val="bg1">
                    <a:lumMod val="65000"/>
                  </a:schemeClr>
                </a:solidFill>
              </a:rPr>
              <a:t>Edit Distance Calculation</a:t>
            </a:r>
          </a:p>
          <a:p>
            <a:pPr lvl="1" indent="-217488">
              <a:lnSpc>
                <a:spcPct val="120000"/>
              </a:lnSpc>
              <a:spcBef>
                <a:spcPts val="0"/>
              </a:spcBef>
              <a:spcAft>
                <a:spcPts val="0"/>
              </a:spcAft>
              <a:buClr>
                <a:schemeClr val="bg1">
                  <a:lumMod val="65000"/>
                </a:schemeClr>
              </a:buClr>
            </a:pPr>
            <a:r>
              <a:rPr lang="en-US" sz="2400" dirty="0">
                <a:solidFill>
                  <a:schemeClr val="bg1">
                    <a:lumMod val="65000"/>
                  </a:schemeClr>
                </a:solidFill>
              </a:rPr>
              <a:t>Measure the similarity or distance between two sequences</a:t>
            </a:r>
          </a:p>
        </p:txBody>
      </p:sp>
      <p:sp>
        <p:nvSpPr>
          <p:cNvPr id="12" name="Rounded Rectangle 11">
            <a:extLst>
              <a:ext uri="{FF2B5EF4-FFF2-40B4-BE49-F238E27FC236}">
                <a16:creationId xmlns:a16="http://schemas.microsoft.com/office/drawing/2014/main" id="{B104FA84-4891-C24F-B768-EBDD84C118E6}"/>
              </a:ext>
            </a:extLst>
          </p:cNvPr>
          <p:cNvSpPr/>
          <p:nvPr/>
        </p:nvSpPr>
        <p:spPr>
          <a:xfrm>
            <a:off x="366963" y="3156194"/>
            <a:ext cx="8410072" cy="1440067"/>
          </a:xfrm>
          <a:prstGeom prst="roundRect">
            <a:avLst>
              <a:gd name="adj" fmla="val 7378"/>
            </a:avLst>
          </a:prstGeom>
          <a:solidFill>
            <a:srgbClr val="098B43">
              <a:alpha val="15000"/>
            </a:srgbClr>
          </a:solidFill>
          <a:ln w="28575">
            <a:solidFill>
              <a:srgbClr val="098B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lvl="1" algn="ctr">
              <a:lnSpc>
                <a:spcPct val="110000"/>
              </a:lnSpc>
              <a:spcBef>
                <a:spcPts val="0"/>
              </a:spcBef>
              <a:spcAft>
                <a:spcPts val="0"/>
              </a:spcAft>
            </a:pPr>
            <a:endParaRPr lang="en-US" sz="2800" b="1" dirty="0">
              <a:solidFill>
                <a:srgbClr val="7030A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315443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59DEC-4764-D047-BE94-404AA2F807CE}"/>
              </a:ext>
            </a:extLst>
          </p:cNvPr>
          <p:cNvSpPr>
            <a:spLocks noGrp="1"/>
          </p:cNvSpPr>
          <p:nvPr>
            <p:ph type="title"/>
          </p:nvPr>
        </p:nvSpPr>
        <p:spPr>
          <a:xfrm>
            <a:off x="366963" y="257434"/>
            <a:ext cx="8410073" cy="753467"/>
          </a:xfrm>
        </p:spPr>
        <p:txBody>
          <a:bodyPr>
            <a:normAutofit fontScale="90000"/>
          </a:bodyPr>
          <a:lstStyle/>
          <a:p>
            <a:r>
              <a:rPr lang="en-US" dirty="0"/>
              <a:t>Key Results – Use Case </a:t>
            </a:r>
            <a:r>
              <a:rPr lang="en-US" dirty="0">
                <a:latin typeface="Calibri" panose="020F0502020204030204" pitchFamily="34" charset="0"/>
              </a:rPr>
              <a:t>2</a:t>
            </a:r>
            <a:endParaRPr lang="en-US" dirty="0"/>
          </a:p>
        </p:txBody>
      </p:sp>
      <p:sp>
        <p:nvSpPr>
          <p:cNvPr id="3" name="Content Placeholder 2">
            <a:extLst>
              <a:ext uri="{FF2B5EF4-FFF2-40B4-BE49-F238E27FC236}">
                <a16:creationId xmlns:a16="http://schemas.microsoft.com/office/drawing/2014/main" id="{352355FD-8978-034C-A4F6-5DDD1F67AC9E}"/>
              </a:ext>
            </a:extLst>
          </p:cNvPr>
          <p:cNvSpPr>
            <a:spLocks noGrp="1"/>
          </p:cNvSpPr>
          <p:nvPr>
            <p:ph idx="1"/>
          </p:nvPr>
        </p:nvSpPr>
        <p:spPr>
          <a:xfrm>
            <a:off x="366963" y="1101792"/>
            <a:ext cx="8410073" cy="5275384"/>
          </a:xfrm>
        </p:spPr>
        <p:txBody>
          <a:bodyPr>
            <a:noAutofit/>
          </a:bodyPr>
          <a:lstStyle/>
          <a:p>
            <a:pPr marL="312738" indent="-296863">
              <a:lnSpc>
                <a:spcPct val="120000"/>
              </a:lnSpc>
              <a:spcBef>
                <a:spcPts val="0"/>
              </a:spcBef>
              <a:spcAft>
                <a:spcPts val="600"/>
              </a:spcAft>
            </a:pPr>
            <a:r>
              <a:rPr lang="en-US" sz="2200" dirty="0">
                <a:solidFill>
                  <a:schemeClr val="tx1"/>
                </a:solidFill>
              </a:rPr>
              <a:t>Compared to </a:t>
            </a:r>
            <a:r>
              <a:rPr lang="en-US" sz="2200" dirty="0">
                <a:solidFill>
                  <a:srgbClr val="00B050"/>
                </a:solidFill>
              </a:rPr>
              <a:t>Shouji</a:t>
            </a:r>
            <a:r>
              <a:rPr lang="en-US" sz="2200" dirty="0">
                <a:solidFill>
                  <a:schemeClr val="tx1"/>
                </a:solidFill>
              </a:rPr>
              <a:t>:</a:t>
            </a:r>
          </a:p>
          <a:p>
            <a:pPr marL="625475" lvl="1">
              <a:lnSpc>
                <a:spcPct val="120000"/>
              </a:lnSpc>
              <a:spcBef>
                <a:spcPts val="0"/>
              </a:spcBef>
              <a:spcAft>
                <a:spcPts val="600"/>
              </a:spcAft>
            </a:pPr>
            <a:r>
              <a:rPr lang="en-US" sz="2200" b="1" dirty="0">
                <a:solidFill>
                  <a:srgbClr val="00B050"/>
                </a:solidFill>
                <a:latin typeface="Calibri" panose="020F0502020204030204" pitchFamily="34" charset="0"/>
              </a:rPr>
              <a:t>3.7× </a:t>
            </a:r>
            <a:r>
              <a:rPr lang="en-US" sz="2200" dirty="0">
                <a:solidFill>
                  <a:schemeClr val="tx1"/>
                </a:solidFill>
                <a:latin typeface="Calibri" panose="020F0502020204030204" pitchFamily="34" charset="0"/>
              </a:rPr>
              <a:t>speedup</a:t>
            </a:r>
          </a:p>
          <a:p>
            <a:pPr marL="625475" lvl="1">
              <a:lnSpc>
                <a:spcPct val="120000"/>
              </a:lnSpc>
              <a:spcBef>
                <a:spcPts val="0"/>
              </a:spcBef>
              <a:spcAft>
                <a:spcPts val="600"/>
              </a:spcAft>
            </a:pPr>
            <a:r>
              <a:rPr lang="en-US" sz="2200" b="1" dirty="0">
                <a:solidFill>
                  <a:srgbClr val="00B050"/>
                </a:solidFill>
                <a:latin typeface="Calibri" panose="020F0502020204030204" pitchFamily="34" charset="0"/>
              </a:rPr>
              <a:t>1.7× </a:t>
            </a:r>
            <a:r>
              <a:rPr lang="en-US" sz="2200" dirty="0">
                <a:solidFill>
                  <a:schemeClr val="tx1"/>
                </a:solidFill>
                <a:latin typeface="Calibri" panose="020F0502020204030204" pitchFamily="34" charset="0"/>
              </a:rPr>
              <a:t>less power consumption</a:t>
            </a:r>
          </a:p>
          <a:p>
            <a:pPr marL="625475" lvl="1">
              <a:lnSpc>
                <a:spcPct val="120000"/>
              </a:lnSpc>
              <a:spcBef>
                <a:spcPts val="0"/>
              </a:spcBef>
              <a:spcAft>
                <a:spcPts val="600"/>
              </a:spcAft>
            </a:pPr>
            <a:r>
              <a:rPr lang="en-US" sz="2200" b="1" dirty="0">
                <a:solidFill>
                  <a:srgbClr val="00B050"/>
                </a:solidFill>
              </a:rPr>
              <a:t>False accept rate of </a:t>
            </a:r>
            <a:r>
              <a:rPr lang="en-US" sz="2200" b="1" dirty="0">
                <a:solidFill>
                  <a:srgbClr val="00B050"/>
                </a:solidFill>
                <a:latin typeface="Calibri" panose="020F0502020204030204" pitchFamily="34" charset="0"/>
              </a:rPr>
              <a:t>0.02% </a:t>
            </a:r>
            <a:r>
              <a:rPr lang="en-US" sz="2200" dirty="0">
                <a:solidFill>
                  <a:schemeClr val="tx1"/>
                </a:solidFill>
                <a:latin typeface="Calibri" panose="020F0502020204030204" pitchFamily="34" charset="0"/>
              </a:rPr>
              <a:t>for GenASM vs. 4% for Shouji</a:t>
            </a:r>
          </a:p>
          <a:p>
            <a:pPr marL="625475" lvl="1">
              <a:lnSpc>
                <a:spcPct val="120000"/>
              </a:lnSpc>
              <a:spcBef>
                <a:spcPts val="0"/>
              </a:spcBef>
              <a:spcAft>
                <a:spcPts val="600"/>
              </a:spcAft>
            </a:pPr>
            <a:r>
              <a:rPr lang="en-US" sz="2200" b="1" dirty="0">
                <a:solidFill>
                  <a:srgbClr val="00B050"/>
                </a:solidFill>
              </a:rPr>
              <a:t>False reject rate of </a:t>
            </a:r>
            <a:r>
              <a:rPr lang="en-US" sz="2200" b="1" dirty="0">
                <a:solidFill>
                  <a:srgbClr val="00B050"/>
                </a:solidFill>
                <a:latin typeface="Calibri" panose="020F0502020204030204" pitchFamily="34" charset="0"/>
              </a:rPr>
              <a:t>0</a:t>
            </a:r>
            <a:r>
              <a:rPr lang="en-US" sz="2200" b="1" dirty="0">
                <a:solidFill>
                  <a:srgbClr val="00B050"/>
                </a:solidFill>
              </a:rPr>
              <a:t>% </a:t>
            </a:r>
            <a:r>
              <a:rPr lang="en-US" sz="2200" dirty="0">
                <a:solidFill>
                  <a:schemeClr val="tx1"/>
                </a:solidFill>
                <a:latin typeface="Calibri" panose="020F0502020204030204" pitchFamily="34" charset="0"/>
              </a:rPr>
              <a:t>for both GenASM and Shouji</a:t>
            </a:r>
            <a:endParaRPr lang="en-US" sz="2200" b="1" dirty="0">
              <a:solidFill>
                <a:srgbClr val="00B050"/>
              </a:solidFill>
            </a:endParaRPr>
          </a:p>
          <a:p>
            <a:pPr marL="177800" indent="0">
              <a:lnSpc>
                <a:spcPct val="110000"/>
              </a:lnSpc>
              <a:spcBef>
                <a:spcPts val="0"/>
              </a:spcBef>
              <a:spcAft>
                <a:spcPts val="0"/>
              </a:spcAft>
              <a:buNone/>
            </a:pPr>
            <a:endParaRPr lang="en-US" sz="2200" dirty="0"/>
          </a:p>
        </p:txBody>
      </p:sp>
      <p:sp>
        <p:nvSpPr>
          <p:cNvPr id="8" name="Slide Number Placeholder 7">
            <a:extLst>
              <a:ext uri="{FF2B5EF4-FFF2-40B4-BE49-F238E27FC236}">
                <a16:creationId xmlns:a16="http://schemas.microsoft.com/office/drawing/2014/main" id="{4598AF6C-2548-9C45-A22B-C27AD0E24FE0}"/>
              </a:ext>
            </a:extLst>
          </p:cNvPr>
          <p:cNvSpPr>
            <a:spLocks noGrp="1"/>
          </p:cNvSpPr>
          <p:nvPr>
            <p:ph type="sldNum" sz="quarter" idx="10"/>
          </p:nvPr>
        </p:nvSpPr>
        <p:spPr/>
        <p:txBody>
          <a:bodyPr/>
          <a:lstStyle/>
          <a:p>
            <a:fld id="{BE67019E-6B59-9444-A8F8-0CFAB6B6981D}" type="slidenum">
              <a:rPr lang="en-US" smtClean="0"/>
              <a:pPr/>
              <a:t>81</a:t>
            </a:fld>
            <a:endParaRPr lang="en-US" dirty="0"/>
          </a:p>
        </p:txBody>
      </p:sp>
      <p:sp>
        <p:nvSpPr>
          <p:cNvPr id="5" name="Rounded Rectangle 4">
            <a:extLst>
              <a:ext uri="{FF2B5EF4-FFF2-40B4-BE49-F238E27FC236}">
                <a16:creationId xmlns:a16="http://schemas.microsoft.com/office/drawing/2014/main" id="{F45CFE04-D755-6244-8EA3-3EFD117CD737}"/>
              </a:ext>
            </a:extLst>
          </p:cNvPr>
          <p:cNvSpPr/>
          <p:nvPr/>
        </p:nvSpPr>
        <p:spPr>
          <a:xfrm>
            <a:off x="366963" y="3900232"/>
            <a:ext cx="8410073" cy="2195768"/>
          </a:xfrm>
          <a:prstGeom prst="roundRect">
            <a:avLst>
              <a:gd name="adj" fmla="val 7378"/>
            </a:avLst>
          </a:prstGeom>
          <a:solidFill>
            <a:srgbClr val="098B43">
              <a:alpha val="14902"/>
            </a:srgbClr>
          </a:solidFill>
          <a:ln w="28575">
            <a:solidFill>
              <a:srgbClr val="098B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lvl="1" algn="ctr">
              <a:lnSpc>
                <a:spcPct val="110000"/>
              </a:lnSpc>
              <a:spcBef>
                <a:spcPts val="0"/>
              </a:spcBef>
              <a:spcAft>
                <a:spcPts val="0"/>
              </a:spcAft>
            </a:pPr>
            <a:r>
              <a:rPr lang="en-US" sz="2800" dirty="0">
                <a:solidFill>
                  <a:schemeClr val="tx1"/>
                </a:solidFill>
                <a:latin typeface="Corbel" panose="020B0503020204020204" pitchFamily="34" charset="0"/>
              </a:rPr>
              <a:t>GenASM is </a:t>
            </a:r>
            <a:r>
              <a:rPr lang="en-US" sz="2800" b="1" dirty="0">
                <a:solidFill>
                  <a:srgbClr val="00B050"/>
                </a:solidFill>
              </a:rPr>
              <a:t>more efficient in terms of </a:t>
            </a:r>
          </a:p>
          <a:p>
            <a:pPr marL="15875" lvl="1" algn="ctr">
              <a:lnSpc>
                <a:spcPct val="110000"/>
              </a:lnSpc>
              <a:spcBef>
                <a:spcPts val="0"/>
              </a:spcBef>
              <a:spcAft>
                <a:spcPts val="0"/>
              </a:spcAft>
            </a:pPr>
            <a:r>
              <a:rPr lang="en-US" sz="2800" b="1" dirty="0">
                <a:solidFill>
                  <a:srgbClr val="00B050"/>
                </a:solidFill>
              </a:rPr>
              <a:t>both speed and power consumption</a:t>
            </a:r>
            <a:r>
              <a:rPr lang="en-US" sz="2800" dirty="0">
                <a:solidFill>
                  <a:schemeClr val="tx1"/>
                </a:solidFill>
              </a:rPr>
              <a:t>, </a:t>
            </a:r>
          </a:p>
          <a:p>
            <a:pPr marL="15875" lvl="1" algn="ctr">
              <a:lnSpc>
                <a:spcPct val="110000"/>
              </a:lnSpc>
              <a:spcBef>
                <a:spcPts val="0"/>
              </a:spcBef>
              <a:spcAft>
                <a:spcPts val="0"/>
              </a:spcAft>
            </a:pPr>
            <a:r>
              <a:rPr lang="en-US" sz="2800" dirty="0">
                <a:solidFill>
                  <a:schemeClr val="tx1"/>
                </a:solidFill>
                <a:latin typeface="Corbel" panose="020B0503020204020204" pitchFamily="34" charset="0"/>
              </a:rPr>
              <a:t>while </a:t>
            </a:r>
            <a:r>
              <a:rPr lang="en-US" sz="2800" b="1" dirty="0">
                <a:solidFill>
                  <a:srgbClr val="00B050"/>
                </a:solidFill>
                <a:latin typeface="Corbel" panose="020B0503020204020204" pitchFamily="34" charset="0"/>
              </a:rPr>
              <a:t>significantly improving the accuracy </a:t>
            </a:r>
          </a:p>
          <a:p>
            <a:pPr marL="15875" lvl="1" algn="ctr">
              <a:lnSpc>
                <a:spcPct val="110000"/>
              </a:lnSpc>
              <a:spcBef>
                <a:spcPts val="0"/>
              </a:spcBef>
              <a:spcAft>
                <a:spcPts val="0"/>
              </a:spcAft>
            </a:pPr>
            <a:r>
              <a:rPr lang="en-US" sz="2800" dirty="0">
                <a:solidFill>
                  <a:schemeClr val="tx1"/>
                </a:solidFill>
                <a:latin typeface="Corbel" panose="020B0503020204020204" pitchFamily="34" charset="0"/>
              </a:rPr>
              <a:t>of pre-alignment filtering</a:t>
            </a:r>
          </a:p>
        </p:txBody>
      </p:sp>
      <p:sp>
        <p:nvSpPr>
          <p:cNvPr id="9" name="Rectangle 8">
            <a:extLst>
              <a:ext uri="{FF2B5EF4-FFF2-40B4-BE49-F238E27FC236}">
                <a16:creationId xmlns:a16="http://schemas.microsoft.com/office/drawing/2014/main" id="{E0BC0EEA-0BC7-8A40-A9DF-9B721B6A1677}"/>
              </a:ext>
            </a:extLst>
          </p:cNvPr>
          <p:cNvSpPr/>
          <p:nvPr/>
        </p:nvSpPr>
        <p:spPr>
          <a:xfrm>
            <a:off x="366963" y="3917167"/>
            <a:ext cx="579005" cy="400110"/>
          </a:xfrm>
          <a:prstGeom prst="rect">
            <a:avLst/>
          </a:prstGeom>
        </p:spPr>
        <p:txBody>
          <a:bodyPr wrap="none">
            <a:spAutoFit/>
          </a:bodyPr>
          <a:lstStyle/>
          <a:p>
            <a:r>
              <a:rPr lang="en-US" sz="2000" b="1" dirty="0">
                <a:solidFill>
                  <a:srgbClr val="C00000"/>
                </a:solidFill>
                <a:latin typeface="Calibri" panose="020F0502020204030204" pitchFamily="34" charset="0"/>
                <a:cs typeface="Calibri" panose="020F0502020204030204" pitchFamily="34" charset="0"/>
              </a:rPr>
              <a:t>HW</a:t>
            </a:r>
            <a:endParaRPr lang="en-US" sz="2000" dirty="0">
              <a:solidFill>
                <a:srgbClr val="C00000"/>
              </a:solidFill>
            </a:endParaRPr>
          </a:p>
        </p:txBody>
      </p:sp>
    </p:spTree>
    <p:custDataLst>
      <p:tags r:id="rId1"/>
    </p:custDataLst>
    <p:extLst>
      <p:ext uri="{BB962C8B-B14F-4D97-AF65-F5344CB8AC3E}">
        <p14:creationId xmlns:p14="http://schemas.microsoft.com/office/powerpoint/2010/main" val="9413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E541-5CF7-F74E-80A4-C5A73C0D7960}"/>
              </a:ext>
            </a:extLst>
          </p:cNvPr>
          <p:cNvSpPr>
            <a:spLocks noGrp="1"/>
          </p:cNvSpPr>
          <p:nvPr>
            <p:ph type="title"/>
          </p:nvPr>
        </p:nvSpPr>
        <p:spPr/>
        <p:txBody>
          <a:bodyPr>
            <a:normAutofit fontScale="90000"/>
          </a:bodyPr>
          <a:lstStyle/>
          <a:p>
            <a:r>
              <a:rPr lang="en-US" dirty="0"/>
              <a:t>Key Results – Use Case </a:t>
            </a:r>
            <a:r>
              <a:rPr lang="en-US" dirty="0">
                <a:latin typeface="Calibri" panose="020F0502020204030204" pitchFamily="34" charset="0"/>
              </a:rPr>
              <a:t>3</a:t>
            </a:r>
            <a:endParaRPr lang="en-US" dirty="0"/>
          </a:p>
        </p:txBody>
      </p:sp>
      <p:sp>
        <p:nvSpPr>
          <p:cNvPr id="5" name="Slide Number Placeholder 4">
            <a:extLst>
              <a:ext uri="{FF2B5EF4-FFF2-40B4-BE49-F238E27FC236}">
                <a16:creationId xmlns:a16="http://schemas.microsoft.com/office/drawing/2014/main" id="{5180F809-EA39-7F4B-A7C7-BB57D336D1D6}"/>
              </a:ext>
            </a:extLst>
          </p:cNvPr>
          <p:cNvSpPr>
            <a:spLocks noGrp="1"/>
          </p:cNvSpPr>
          <p:nvPr>
            <p:ph type="sldNum" sz="quarter" idx="10"/>
          </p:nvPr>
        </p:nvSpPr>
        <p:spPr/>
        <p:txBody>
          <a:bodyPr/>
          <a:lstStyle/>
          <a:p>
            <a:fld id="{BE67019E-6B59-9444-A8F8-0CFAB6B6981D}" type="slidenum">
              <a:rPr lang="en-US" smtClean="0"/>
              <a:pPr/>
              <a:t>82</a:t>
            </a:fld>
            <a:endParaRPr lang="en-US" dirty="0"/>
          </a:p>
        </p:txBody>
      </p:sp>
      <p:sp>
        <p:nvSpPr>
          <p:cNvPr id="9" name="Content Placeholder 2">
            <a:extLst>
              <a:ext uri="{FF2B5EF4-FFF2-40B4-BE49-F238E27FC236}">
                <a16:creationId xmlns:a16="http://schemas.microsoft.com/office/drawing/2014/main" id="{DC87ED84-73FC-5F4E-969A-F4CFD8B0BC0F}"/>
              </a:ext>
            </a:extLst>
          </p:cNvPr>
          <p:cNvSpPr>
            <a:spLocks noGrp="1"/>
          </p:cNvSpPr>
          <p:nvPr>
            <p:ph idx="1"/>
          </p:nvPr>
        </p:nvSpPr>
        <p:spPr>
          <a:xfrm>
            <a:off x="366963" y="1221283"/>
            <a:ext cx="8410073" cy="5275384"/>
          </a:xfrm>
        </p:spPr>
        <p:txBody>
          <a:bodyPr>
            <a:noAutofit/>
          </a:bodyPr>
          <a:lstStyle/>
          <a:p>
            <a:pPr marL="500063" indent="-360363">
              <a:lnSpc>
                <a:spcPct val="120000"/>
              </a:lnSpc>
              <a:spcBef>
                <a:spcPts val="0"/>
              </a:spcBef>
              <a:spcAft>
                <a:spcPts val="0"/>
              </a:spcAft>
              <a:buClr>
                <a:schemeClr val="bg1">
                  <a:lumMod val="65000"/>
                </a:schemeClr>
              </a:buClr>
              <a:buAutoNum type="arabicParenBoth"/>
            </a:pPr>
            <a:r>
              <a:rPr lang="en-US" sz="2400" b="1" dirty="0">
                <a:solidFill>
                  <a:schemeClr val="bg1">
                    <a:lumMod val="65000"/>
                  </a:schemeClr>
                </a:solidFill>
              </a:rPr>
              <a:t>Read Alignment Step of Read Mapping</a:t>
            </a:r>
          </a:p>
          <a:p>
            <a:pPr lvl="1" indent="-217488">
              <a:lnSpc>
                <a:spcPct val="120000"/>
              </a:lnSpc>
              <a:spcBef>
                <a:spcPts val="0"/>
              </a:spcBef>
              <a:spcAft>
                <a:spcPts val="0"/>
              </a:spcAft>
              <a:buClr>
                <a:schemeClr val="bg1">
                  <a:lumMod val="65000"/>
                </a:schemeClr>
              </a:buClr>
            </a:pPr>
            <a:r>
              <a:rPr lang="en-US" sz="2400" dirty="0">
                <a:solidFill>
                  <a:schemeClr val="bg1">
                    <a:lumMod val="65000"/>
                  </a:schemeClr>
                </a:solidFill>
              </a:rPr>
              <a:t>Find the optimal alignment of how reads map to candidate reference regions</a:t>
            </a:r>
          </a:p>
          <a:p>
            <a:pPr marL="500063" indent="-360363">
              <a:lnSpc>
                <a:spcPct val="120000"/>
              </a:lnSpc>
              <a:spcBef>
                <a:spcPts val="4800"/>
              </a:spcBef>
              <a:spcAft>
                <a:spcPts val="0"/>
              </a:spcAft>
              <a:buClr>
                <a:schemeClr val="bg1">
                  <a:lumMod val="65000"/>
                </a:schemeClr>
              </a:buClr>
              <a:buFont typeface="Wingdings" pitchFamily="2" charset="2"/>
              <a:buAutoNum type="arabicParenBoth"/>
            </a:pPr>
            <a:r>
              <a:rPr lang="en-US" sz="2400" b="1" dirty="0">
                <a:solidFill>
                  <a:schemeClr val="bg1">
                    <a:lumMod val="65000"/>
                  </a:schemeClr>
                </a:solidFill>
              </a:rPr>
              <a:t>Pre-Alignment Filtering for Short Reads</a:t>
            </a:r>
          </a:p>
          <a:p>
            <a:pPr lvl="1" indent="-217488">
              <a:lnSpc>
                <a:spcPct val="120000"/>
              </a:lnSpc>
              <a:spcBef>
                <a:spcPts val="0"/>
              </a:spcBef>
              <a:spcAft>
                <a:spcPts val="0"/>
              </a:spcAft>
              <a:buClr>
                <a:schemeClr val="bg1">
                  <a:lumMod val="65000"/>
                </a:schemeClr>
              </a:buClr>
            </a:pPr>
            <a:r>
              <a:rPr lang="en-US" sz="2400" dirty="0">
                <a:solidFill>
                  <a:schemeClr val="bg1">
                    <a:lumMod val="65000"/>
                  </a:schemeClr>
                </a:solidFill>
              </a:rPr>
              <a:t>Quickly identify and filter out the unlikely candidate reference regions for each read</a:t>
            </a:r>
            <a:endParaRPr lang="en-US" sz="2400" b="1" dirty="0">
              <a:solidFill>
                <a:schemeClr val="bg1">
                  <a:lumMod val="65000"/>
                </a:schemeClr>
              </a:solidFill>
            </a:endParaRPr>
          </a:p>
          <a:p>
            <a:pPr marL="500063" indent="-360363">
              <a:lnSpc>
                <a:spcPct val="120000"/>
              </a:lnSpc>
              <a:spcBef>
                <a:spcPts val="4800"/>
              </a:spcBef>
              <a:spcAft>
                <a:spcPts val="0"/>
              </a:spcAft>
              <a:buClr>
                <a:srgbClr val="FE6200"/>
              </a:buClr>
              <a:buAutoNum type="arabicParenBoth"/>
            </a:pPr>
            <a:r>
              <a:rPr lang="en-US" sz="2400" b="1" dirty="0">
                <a:solidFill>
                  <a:srgbClr val="FE6200"/>
                </a:solidFill>
              </a:rPr>
              <a:t>Edit Distance Calculation</a:t>
            </a:r>
          </a:p>
          <a:p>
            <a:pPr lvl="1" indent="-217488">
              <a:lnSpc>
                <a:spcPct val="120000"/>
              </a:lnSpc>
              <a:spcBef>
                <a:spcPts val="0"/>
              </a:spcBef>
              <a:spcAft>
                <a:spcPts val="0"/>
              </a:spcAft>
              <a:buClr>
                <a:srgbClr val="FE6200"/>
              </a:buClr>
            </a:pPr>
            <a:r>
              <a:rPr lang="en-US" sz="2400" dirty="0">
                <a:solidFill>
                  <a:schemeClr val="tx1"/>
                </a:solidFill>
              </a:rPr>
              <a:t>Measure the </a:t>
            </a:r>
            <a:r>
              <a:rPr lang="en-US" sz="2400" dirty="0">
                <a:solidFill>
                  <a:srgbClr val="FE6200"/>
                </a:solidFill>
              </a:rPr>
              <a:t>similarity</a:t>
            </a:r>
            <a:r>
              <a:rPr lang="en-US" sz="2400" dirty="0"/>
              <a:t> or </a:t>
            </a:r>
            <a:r>
              <a:rPr lang="en-US" sz="2400" dirty="0">
                <a:solidFill>
                  <a:srgbClr val="FE6200"/>
                </a:solidFill>
              </a:rPr>
              <a:t>distance</a:t>
            </a:r>
            <a:r>
              <a:rPr lang="en-US" sz="2400" dirty="0"/>
              <a:t> </a:t>
            </a:r>
            <a:r>
              <a:rPr lang="en-US" sz="2400" dirty="0">
                <a:solidFill>
                  <a:schemeClr val="tx1"/>
                </a:solidFill>
              </a:rPr>
              <a:t>between two sequences</a:t>
            </a:r>
          </a:p>
        </p:txBody>
      </p:sp>
      <p:sp>
        <p:nvSpPr>
          <p:cNvPr id="12" name="Rounded Rectangle 11">
            <a:extLst>
              <a:ext uri="{FF2B5EF4-FFF2-40B4-BE49-F238E27FC236}">
                <a16:creationId xmlns:a16="http://schemas.microsoft.com/office/drawing/2014/main" id="{E8958949-062C-1D44-87E2-C5D0839F8949}"/>
              </a:ext>
            </a:extLst>
          </p:cNvPr>
          <p:cNvSpPr/>
          <p:nvPr/>
        </p:nvSpPr>
        <p:spPr>
          <a:xfrm>
            <a:off x="366963" y="5048623"/>
            <a:ext cx="8410072" cy="1047403"/>
          </a:xfrm>
          <a:prstGeom prst="roundRect">
            <a:avLst>
              <a:gd name="adj" fmla="val 7378"/>
            </a:avLst>
          </a:prstGeom>
          <a:solidFill>
            <a:srgbClr val="FE6200">
              <a:alpha val="15000"/>
            </a:srgbClr>
          </a:solidFill>
          <a:ln w="28575">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lvl="1" algn="ctr">
              <a:lnSpc>
                <a:spcPct val="110000"/>
              </a:lnSpc>
              <a:spcBef>
                <a:spcPts val="0"/>
              </a:spcBef>
              <a:spcAft>
                <a:spcPts val="0"/>
              </a:spcAft>
            </a:pPr>
            <a:endParaRPr lang="en-US" sz="2800" b="1" dirty="0">
              <a:solidFill>
                <a:srgbClr val="7030A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5893868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307316F-7014-A94A-A108-82568621BC26}"/>
              </a:ext>
            </a:extLst>
          </p:cNvPr>
          <p:cNvPicPr>
            <a:picLocks noChangeAspect="1"/>
          </p:cNvPicPr>
          <p:nvPr/>
        </p:nvPicPr>
        <p:blipFill rotWithShape="1">
          <a:blip r:embed="rId4"/>
          <a:srcRect t="3406"/>
          <a:stretch/>
        </p:blipFill>
        <p:spPr>
          <a:xfrm>
            <a:off x="460157" y="1182391"/>
            <a:ext cx="8223683" cy="2287872"/>
          </a:xfrm>
          <a:prstGeom prst="rect">
            <a:avLst/>
          </a:prstGeom>
        </p:spPr>
      </p:pic>
      <p:sp>
        <p:nvSpPr>
          <p:cNvPr id="2" name="Title 1">
            <a:extLst>
              <a:ext uri="{FF2B5EF4-FFF2-40B4-BE49-F238E27FC236}">
                <a16:creationId xmlns:a16="http://schemas.microsoft.com/office/drawing/2014/main" id="{3BF59DEC-4764-D047-BE94-404AA2F807CE}"/>
              </a:ext>
            </a:extLst>
          </p:cNvPr>
          <p:cNvSpPr>
            <a:spLocks noGrp="1"/>
          </p:cNvSpPr>
          <p:nvPr>
            <p:ph type="title"/>
          </p:nvPr>
        </p:nvSpPr>
        <p:spPr>
          <a:xfrm>
            <a:off x="366963" y="257434"/>
            <a:ext cx="8410073" cy="753467"/>
          </a:xfrm>
        </p:spPr>
        <p:txBody>
          <a:bodyPr>
            <a:normAutofit fontScale="90000"/>
          </a:bodyPr>
          <a:lstStyle/>
          <a:p>
            <a:r>
              <a:rPr lang="en-US" dirty="0"/>
              <a:t>Key Results – Use Case </a:t>
            </a:r>
            <a:r>
              <a:rPr lang="en-US" dirty="0">
                <a:latin typeface="Calibri" panose="020F0502020204030204" pitchFamily="34" charset="0"/>
              </a:rPr>
              <a:t>3</a:t>
            </a:r>
            <a:endParaRPr lang="en-US" dirty="0"/>
          </a:p>
        </p:txBody>
      </p:sp>
      <p:sp>
        <p:nvSpPr>
          <p:cNvPr id="8" name="Slide Number Placeholder 7">
            <a:extLst>
              <a:ext uri="{FF2B5EF4-FFF2-40B4-BE49-F238E27FC236}">
                <a16:creationId xmlns:a16="http://schemas.microsoft.com/office/drawing/2014/main" id="{4598AF6C-2548-9C45-A22B-C27AD0E24FE0}"/>
              </a:ext>
            </a:extLst>
          </p:cNvPr>
          <p:cNvSpPr>
            <a:spLocks noGrp="1"/>
          </p:cNvSpPr>
          <p:nvPr>
            <p:ph type="sldNum" sz="quarter" idx="10"/>
          </p:nvPr>
        </p:nvSpPr>
        <p:spPr/>
        <p:txBody>
          <a:bodyPr/>
          <a:lstStyle/>
          <a:p>
            <a:fld id="{BE67019E-6B59-9444-A8F8-0CFAB6B6981D}" type="slidenum">
              <a:rPr lang="en-US" smtClean="0"/>
              <a:pPr/>
              <a:t>83</a:t>
            </a:fld>
            <a:endParaRPr lang="en-US" dirty="0"/>
          </a:p>
        </p:txBody>
      </p:sp>
      <p:sp>
        <p:nvSpPr>
          <p:cNvPr id="10" name="Rounded Rectangle 9">
            <a:extLst>
              <a:ext uri="{FF2B5EF4-FFF2-40B4-BE49-F238E27FC236}">
                <a16:creationId xmlns:a16="http://schemas.microsoft.com/office/drawing/2014/main" id="{C3D176AC-ABB1-A74D-A195-A868900C5A58}"/>
              </a:ext>
            </a:extLst>
          </p:cNvPr>
          <p:cNvSpPr/>
          <p:nvPr/>
        </p:nvSpPr>
        <p:spPr>
          <a:xfrm>
            <a:off x="366962" y="3563073"/>
            <a:ext cx="8410072" cy="1695022"/>
          </a:xfrm>
          <a:prstGeom prst="roundRect">
            <a:avLst>
              <a:gd name="adj" fmla="val 3259"/>
            </a:avLst>
          </a:prstGeom>
          <a:solidFill>
            <a:srgbClr val="FE6200">
              <a:alpha val="15000"/>
            </a:srgbClr>
          </a:solidFill>
          <a:ln w="28575">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lvl="1" algn="ctr">
              <a:lnSpc>
                <a:spcPct val="110000"/>
              </a:lnSpc>
              <a:spcBef>
                <a:spcPts val="0"/>
              </a:spcBef>
              <a:spcAft>
                <a:spcPts val="0"/>
              </a:spcAft>
            </a:pPr>
            <a:r>
              <a:rPr lang="en-US" sz="2350" dirty="0">
                <a:solidFill>
                  <a:schemeClr val="tx1"/>
                </a:solidFill>
                <a:latin typeface="Corbel" panose="020B0503020204020204" pitchFamily="34" charset="0"/>
              </a:rPr>
              <a:t>GenASM provides </a:t>
            </a:r>
            <a:r>
              <a:rPr lang="en-US" sz="2350" b="1" dirty="0">
                <a:solidFill>
                  <a:srgbClr val="FE6200"/>
                </a:solidFill>
                <a:latin typeface="Calibri" panose="020F0502020204030204" pitchFamily="34" charset="0"/>
                <a:cs typeface="Calibri" panose="020F0502020204030204" pitchFamily="34" charset="0"/>
              </a:rPr>
              <a:t>146 – 1458×</a:t>
            </a:r>
            <a:r>
              <a:rPr lang="en-US" sz="2350" b="1" dirty="0">
                <a:solidFill>
                  <a:srgbClr val="FE6200"/>
                </a:solidFill>
                <a:latin typeface="Corbel" panose="020B0503020204020204" pitchFamily="34" charset="0"/>
              </a:rPr>
              <a:t> </a:t>
            </a:r>
            <a:r>
              <a:rPr lang="en-US" sz="2350" dirty="0">
                <a:solidFill>
                  <a:schemeClr val="tx1"/>
                </a:solidFill>
                <a:latin typeface="Corbel" panose="020B0503020204020204" pitchFamily="34" charset="0"/>
              </a:rPr>
              <a:t>and </a:t>
            </a:r>
            <a:r>
              <a:rPr lang="en-US" sz="2350" b="1" dirty="0">
                <a:solidFill>
                  <a:srgbClr val="FE6200"/>
                </a:solidFill>
                <a:latin typeface="Calibri" panose="020F0502020204030204" pitchFamily="34" charset="0"/>
                <a:cs typeface="Calibri" panose="020F0502020204030204" pitchFamily="34" charset="0"/>
              </a:rPr>
              <a:t>627 – 12501× </a:t>
            </a:r>
            <a:r>
              <a:rPr lang="en-US" sz="2350" b="1" dirty="0">
                <a:solidFill>
                  <a:srgbClr val="FE6200"/>
                </a:solidFill>
                <a:latin typeface="Corbel" panose="020B0503020204020204" pitchFamily="34" charset="0"/>
              </a:rPr>
              <a:t>speedup, </a:t>
            </a:r>
          </a:p>
          <a:p>
            <a:pPr marL="15875" lvl="1" algn="ctr">
              <a:lnSpc>
                <a:spcPct val="110000"/>
              </a:lnSpc>
              <a:spcBef>
                <a:spcPts val="0"/>
              </a:spcBef>
              <a:spcAft>
                <a:spcPts val="0"/>
              </a:spcAft>
            </a:pPr>
            <a:r>
              <a:rPr lang="en-US" sz="2350" b="1" dirty="0">
                <a:solidFill>
                  <a:srgbClr val="FE6200"/>
                </a:solidFill>
                <a:latin typeface="Corbel" panose="020B0503020204020204" pitchFamily="34" charset="0"/>
              </a:rPr>
              <a:t>while reducing power consumption by </a:t>
            </a:r>
            <a:r>
              <a:rPr lang="en-US" sz="2350" b="1" dirty="0">
                <a:solidFill>
                  <a:srgbClr val="FE6200"/>
                </a:solidFill>
                <a:latin typeface="Calibri" panose="020F0502020204030204" pitchFamily="34" charset="0"/>
                <a:cs typeface="Calibri" panose="020F0502020204030204" pitchFamily="34" charset="0"/>
              </a:rPr>
              <a:t>548× </a:t>
            </a:r>
            <a:r>
              <a:rPr lang="en-US" sz="2350" dirty="0">
                <a:solidFill>
                  <a:schemeClr val="tx1"/>
                </a:solidFill>
                <a:latin typeface="Corbel" panose="020B0503020204020204" pitchFamily="34" charset="0"/>
              </a:rPr>
              <a:t>and </a:t>
            </a:r>
            <a:r>
              <a:rPr lang="en-US" sz="2350" b="1" dirty="0">
                <a:solidFill>
                  <a:srgbClr val="FE6200"/>
                </a:solidFill>
                <a:latin typeface="Calibri" panose="020F0502020204030204" pitchFamily="34" charset="0"/>
                <a:cs typeface="Calibri" panose="020F0502020204030204" pitchFamily="34" charset="0"/>
              </a:rPr>
              <a:t>582× </a:t>
            </a:r>
          </a:p>
          <a:p>
            <a:pPr marL="15875" lvl="1" algn="ctr">
              <a:lnSpc>
                <a:spcPct val="110000"/>
              </a:lnSpc>
              <a:spcBef>
                <a:spcPts val="0"/>
              </a:spcBef>
              <a:spcAft>
                <a:spcPts val="0"/>
              </a:spcAft>
            </a:pPr>
            <a:r>
              <a:rPr lang="en-US" sz="2350" dirty="0">
                <a:solidFill>
                  <a:schemeClr val="tx1"/>
                </a:solidFill>
                <a:latin typeface="Corbel" panose="020B0503020204020204" pitchFamily="34" charset="0"/>
              </a:rPr>
              <a:t>for 100Kbp and </a:t>
            </a:r>
            <a:r>
              <a:rPr lang="en-US" sz="2350" dirty="0">
                <a:solidFill>
                  <a:schemeClr val="tx1"/>
                </a:solidFill>
                <a:latin typeface="Calibri" panose="020F0502020204030204" pitchFamily="34" charset="0"/>
                <a:cs typeface="Calibri" panose="020F0502020204030204" pitchFamily="34" charset="0"/>
              </a:rPr>
              <a:t>1</a:t>
            </a:r>
            <a:r>
              <a:rPr lang="en-US" sz="2350" dirty="0">
                <a:solidFill>
                  <a:schemeClr val="tx1"/>
                </a:solidFill>
                <a:latin typeface="Corbel" panose="020B0503020204020204" pitchFamily="34" charset="0"/>
              </a:rPr>
              <a:t>Mbp sequences, respectively, compared to Edlib</a:t>
            </a:r>
            <a:endParaRPr lang="en-US" sz="2350" b="1" dirty="0">
              <a:solidFill>
                <a:srgbClr val="FE6200"/>
              </a:solidFill>
              <a:latin typeface="Calibri" panose="020F0502020204030204" pitchFamily="34" charset="0"/>
              <a:cs typeface="Calibri" panose="020F0502020204030204" pitchFamily="34" charset="0"/>
            </a:endParaRPr>
          </a:p>
        </p:txBody>
      </p:sp>
      <p:sp>
        <p:nvSpPr>
          <p:cNvPr id="11" name="Rounded Rectangle 10">
            <a:extLst>
              <a:ext uri="{FF2B5EF4-FFF2-40B4-BE49-F238E27FC236}">
                <a16:creationId xmlns:a16="http://schemas.microsoft.com/office/drawing/2014/main" id="{DF0DA1E2-9379-934B-8CE2-EAB0A4EDA05F}"/>
              </a:ext>
            </a:extLst>
          </p:cNvPr>
          <p:cNvSpPr/>
          <p:nvPr/>
        </p:nvSpPr>
        <p:spPr>
          <a:xfrm>
            <a:off x="366964" y="5344772"/>
            <a:ext cx="8410072" cy="1043236"/>
          </a:xfrm>
          <a:prstGeom prst="roundRect">
            <a:avLst>
              <a:gd name="adj" fmla="val 7378"/>
            </a:avLst>
          </a:prstGeom>
          <a:solidFill>
            <a:srgbClr val="FE6200">
              <a:alpha val="15000"/>
            </a:srgbClr>
          </a:solidFill>
          <a:ln w="28575">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lvl="1" algn="ctr">
              <a:lnSpc>
                <a:spcPct val="110000"/>
              </a:lnSpc>
            </a:pPr>
            <a:r>
              <a:rPr lang="en-US" sz="2350" dirty="0">
                <a:solidFill>
                  <a:schemeClr val="tx1"/>
                </a:solidFill>
                <a:latin typeface="Corbel" panose="020B0503020204020204" pitchFamily="34" charset="0"/>
              </a:rPr>
              <a:t>GenASM provides </a:t>
            </a:r>
            <a:r>
              <a:rPr lang="en-US" sz="2350" b="1" dirty="0">
                <a:solidFill>
                  <a:srgbClr val="FE6200"/>
                </a:solidFill>
                <a:latin typeface="Calibri" panose="020F0502020204030204" pitchFamily="34" charset="0"/>
                <a:cs typeface="Calibri" panose="020F0502020204030204" pitchFamily="34" charset="0"/>
              </a:rPr>
              <a:t>9.3 – 400×</a:t>
            </a:r>
            <a:r>
              <a:rPr lang="en-US" sz="2350" b="1" dirty="0">
                <a:solidFill>
                  <a:srgbClr val="FE6200"/>
                </a:solidFill>
                <a:latin typeface="Corbel" panose="020B0503020204020204" pitchFamily="34" charset="0"/>
              </a:rPr>
              <a:t> speedup </a:t>
            </a:r>
            <a:r>
              <a:rPr lang="en-US" sz="2350" dirty="0">
                <a:solidFill>
                  <a:schemeClr val="tx1"/>
                </a:solidFill>
                <a:latin typeface="Corbel" panose="020B0503020204020204" pitchFamily="34" charset="0"/>
              </a:rPr>
              <a:t>over ASAP, </a:t>
            </a:r>
          </a:p>
          <a:p>
            <a:pPr marL="15875" lvl="1" algn="ctr">
              <a:lnSpc>
                <a:spcPct val="110000"/>
              </a:lnSpc>
            </a:pPr>
            <a:r>
              <a:rPr lang="en-US" sz="2350" dirty="0">
                <a:solidFill>
                  <a:schemeClr val="tx1"/>
                </a:solidFill>
                <a:latin typeface="Corbel" panose="020B0503020204020204" pitchFamily="34" charset="0"/>
              </a:rPr>
              <a:t>while consuming </a:t>
            </a:r>
            <a:r>
              <a:rPr lang="en-US" sz="2350" b="1" dirty="0">
                <a:solidFill>
                  <a:srgbClr val="FE6200"/>
                </a:solidFill>
                <a:latin typeface="Calibri" panose="020F0502020204030204" pitchFamily="34" charset="0"/>
                <a:cs typeface="Calibri" panose="020F0502020204030204" pitchFamily="34" charset="0"/>
              </a:rPr>
              <a:t>67×</a:t>
            </a:r>
            <a:r>
              <a:rPr lang="en-US" sz="2350" b="1" dirty="0">
                <a:solidFill>
                  <a:srgbClr val="FE6200"/>
                </a:solidFill>
                <a:latin typeface="Corbel" panose="020B0503020204020204" pitchFamily="34" charset="0"/>
              </a:rPr>
              <a:t> less power</a:t>
            </a:r>
            <a:endParaRPr lang="en-US" sz="2350" dirty="0">
              <a:solidFill>
                <a:schemeClr val="tx1"/>
              </a:solidFill>
              <a:latin typeface="Corbel" panose="020B0503020204020204" pitchFamily="34" charset="0"/>
            </a:endParaRPr>
          </a:p>
        </p:txBody>
      </p:sp>
      <p:cxnSp>
        <p:nvCxnSpPr>
          <p:cNvPr id="13" name="Straight Arrow Connector 12">
            <a:extLst>
              <a:ext uri="{FF2B5EF4-FFF2-40B4-BE49-F238E27FC236}">
                <a16:creationId xmlns:a16="http://schemas.microsoft.com/office/drawing/2014/main" id="{54E9AE0B-2E39-BD41-BFD8-DF74B9F60CC3}"/>
              </a:ext>
            </a:extLst>
          </p:cNvPr>
          <p:cNvCxnSpPr>
            <a:cxnSpLocks/>
          </p:cNvCxnSpPr>
          <p:nvPr/>
        </p:nvCxnSpPr>
        <p:spPr>
          <a:xfrm>
            <a:off x="1787494" y="2152055"/>
            <a:ext cx="0" cy="369269"/>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9CDBA74-CF55-5D46-8563-4418ED5E2D3F}"/>
              </a:ext>
            </a:extLst>
          </p:cNvPr>
          <p:cNvSpPr/>
          <p:nvPr/>
        </p:nvSpPr>
        <p:spPr>
          <a:xfrm>
            <a:off x="1420790" y="1782723"/>
            <a:ext cx="651140" cy="369332"/>
          </a:xfrm>
          <a:prstGeom prst="rect">
            <a:avLst/>
          </a:prstGeom>
        </p:spPr>
        <p:txBody>
          <a:bodyPr wrap="none">
            <a:spAutoFit/>
          </a:bodyPr>
          <a:lstStyle/>
          <a:p>
            <a:r>
              <a:rPr lang="en-US" b="1" dirty="0">
                <a:solidFill>
                  <a:srgbClr val="C00000"/>
                </a:solidFill>
                <a:latin typeface="Calibri" panose="020F0502020204030204" pitchFamily="34" charset="0"/>
                <a:cs typeface="Calibri" panose="020F0502020204030204" pitchFamily="34" charset="0"/>
              </a:rPr>
              <a:t>146×</a:t>
            </a:r>
            <a:endParaRPr lang="en-US" dirty="0">
              <a:solidFill>
                <a:srgbClr val="C00000"/>
              </a:solidFill>
            </a:endParaRPr>
          </a:p>
        </p:txBody>
      </p:sp>
      <p:cxnSp>
        <p:nvCxnSpPr>
          <p:cNvPr id="17" name="Straight Arrow Connector 16">
            <a:extLst>
              <a:ext uri="{FF2B5EF4-FFF2-40B4-BE49-F238E27FC236}">
                <a16:creationId xmlns:a16="http://schemas.microsoft.com/office/drawing/2014/main" id="{0A568736-0E9B-294C-B52D-6FA78460086E}"/>
              </a:ext>
            </a:extLst>
          </p:cNvPr>
          <p:cNvCxnSpPr>
            <a:cxnSpLocks/>
          </p:cNvCxnSpPr>
          <p:nvPr/>
        </p:nvCxnSpPr>
        <p:spPr>
          <a:xfrm>
            <a:off x="7927716" y="1964573"/>
            <a:ext cx="0" cy="521448"/>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C6E485A-4D3B-5D44-AF70-57C3C33F4197}"/>
              </a:ext>
            </a:extLst>
          </p:cNvPr>
          <p:cNvSpPr/>
          <p:nvPr/>
        </p:nvSpPr>
        <p:spPr>
          <a:xfrm>
            <a:off x="7365554" y="1652394"/>
            <a:ext cx="768159" cy="369332"/>
          </a:xfrm>
          <a:prstGeom prst="rect">
            <a:avLst/>
          </a:prstGeom>
        </p:spPr>
        <p:txBody>
          <a:bodyPr wrap="none">
            <a:spAutoFit/>
          </a:bodyPr>
          <a:lstStyle/>
          <a:p>
            <a:r>
              <a:rPr lang="en-US" b="1" dirty="0">
                <a:solidFill>
                  <a:srgbClr val="C00000"/>
                </a:solidFill>
                <a:latin typeface="Calibri" panose="020F0502020204030204" pitchFamily="34" charset="0"/>
                <a:cs typeface="Calibri" panose="020F0502020204030204" pitchFamily="34" charset="0"/>
              </a:rPr>
              <a:t>1458×</a:t>
            </a:r>
            <a:endParaRPr lang="en-US" dirty="0">
              <a:solidFill>
                <a:srgbClr val="C00000"/>
              </a:solidFill>
            </a:endParaRPr>
          </a:p>
        </p:txBody>
      </p:sp>
      <p:cxnSp>
        <p:nvCxnSpPr>
          <p:cNvPr id="22" name="Straight Arrow Connector 21">
            <a:extLst>
              <a:ext uri="{FF2B5EF4-FFF2-40B4-BE49-F238E27FC236}">
                <a16:creationId xmlns:a16="http://schemas.microsoft.com/office/drawing/2014/main" id="{F518B6DC-A07F-AF44-885C-CAAC0F1A2448}"/>
              </a:ext>
            </a:extLst>
          </p:cNvPr>
          <p:cNvCxnSpPr>
            <a:cxnSpLocks/>
          </p:cNvCxnSpPr>
          <p:nvPr/>
        </p:nvCxnSpPr>
        <p:spPr>
          <a:xfrm>
            <a:off x="8405559" y="1614488"/>
            <a:ext cx="0" cy="695800"/>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112353C-453B-B843-A1A7-38AB5B8AAD95}"/>
              </a:ext>
            </a:extLst>
          </p:cNvPr>
          <p:cNvCxnSpPr>
            <a:cxnSpLocks/>
          </p:cNvCxnSpPr>
          <p:nvPr/>
        </p:nvCxnSpPr>
        <p:spPr>
          <a:xfrm>
            <a:off x="2264246" y="1838325"/>
            <a:ext cx="0" cy="508187"/>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B18F6AAB-07FD-8C4C-8619-B1CF0907F158}"/>
              </a:ext>
            </a:extLst>
          </p:cNvPr>
          <p:cNvSpPr/>
          <p:nvPr/>
        </p:nvSpPr>
        <p:spPr>
          <a:xfrm>
            <a:off x="1909856" y="1506292"/>
            <a:ext cx="702436" cy="369332"/>
          </a:xfrm>
          <a:prstGeom prst="rect">
            <a:avLst/>
          </a:prstGeom>
        </p:spPr>
        <p:txBody>
          <a:bodyPr wrap="square">
            <a:spAutoFit/>
          </a:bodyPr>
          <a:lstStyle/>
          <a:p>
            <a:r>
              <a:rPr lang="en-US" b="1" dirty="0">
                <a:solidFill>
                  <a:srgbClr val="C00000"/>
                </a:solidFill>
                <a:latin typeface="Calibri" panose="020F0502020204030204" pitchFamily="34" charset="0"/>
                <a:cs typeface="Calibri" panose="020F0502020204030204" pitchFamily="34" charset="0"/>
              </a:rPr>
              <a:t>627×</a:t>
            </a:r>
            <a:endParaRPr lang="en-US" dirty="0">
              <a:solidFill>
                <a:srgbClr val="C00000"/>
              </a:solidFill>
            </a:endParaRPr>
          </a:p>
        </p:txBody>
      </p:sp>
      <p:sp>
        <p:nvSpPr>
          <p:cNvPr id="34" name="Rectangle 33">
            <a:extLst>
              <a:ext uri="{FF2B5EF4-FFF2-40B4-BE49-F238E27FC236}">
                <a16:creationId xmlns:a16="http://schemas.microsoft.com/office/drawing/2014/main" id="{0061F01B-E03E-544E-91CD-2B0FA93AEECD}"/>
              </a:ext>
            </a:extLst>
          </p:cNvPr>
          <p:cNvSpPr/>
          <p:nvPr/>
        </p:nvSpPr>
        <p:spPr>
          <a:xfrm>
            <a:off x="7798661" y="1332279"/>
            <a:ext cx="885179" cy="369332"/>
          </a:xfrm>
          <a:prstGeom prst="rect">
            <a:avLst/>
          </a:prstGeom>
        </p:spPr>
        <p:txBody>
          <a:bodyPr wrap="none">
            <a:spAutoFit/>
          </a:bodyPr>
          <a:lstStyle/>
          <a:p>
            <a:r>
              <a:rPr lang="en-US" b="1" dirty="0">
                <a:solidFill>
                  <a:srgbClr val="C00000"/>
                </a:solidFill>
                <a:latin typeface="Calibri" panose="020F0502020204030204" pitchFamily="34" charset="0"/>
                <a:cs typeface="Calibri" panose="020F0502020204030204" pitchFamily="34" charset="0"/>
              </a:rPr>
              <a:t>12501×</a:t>
            </a:r>
            <a:endParaRPr lang="en-US" dirty="0">
              <a:solidFill>
                <a:srgbClr val="C00000"/>
              </a:solidFill>
            </a:endParaRPr>
          </a:p>
        </p:txBody>
      </p:sp>
      <p:sp>
        <p:nvSpPr>
          <p:cNvPr id="37" name="Rectangle 36">
            <a:extLst>
              <a:ext uri="{FF2B5EF4-FFF2-40B4-BE49-F238E27FC236}">
                <a16:creationId xmlns:a16="http://schemas.microsoft.com/office/drawing/2014/main" id="{0B6BCC69-6097-594C-A6B1-D315E6B70FEA}"/>
              </a:ext>
            </a:extLst>
          </p:cNvPr>
          <p:cNvSpPr/>
          <p:nvPr/>
        </p:nvSpPr>
        <p:spPr>
          <a:xfrm>
            <a:off x="366961" y="5350905"/>
            <a:ext cx="579005" cy="400110"/>
          </a:xfrm>
          <a:prstGeom prst="rect">
            <a:avLst/>
          </a:prstGeom>
        </p:spPr>
        <p:txBody>
          <a:bodyPr wrap="none">
            <a:spAutoFit/>
          </a:bodyPr>
          <a:lstStyle/>
          <a:p>
            <a:r>
              <a:rPr lang="en-US" sz="2000" b="1" dirty="0">
                <a:solidFill>
                  <a:srgbClr val="C00000"/>
                </a:solidFill>
                <a:latin typeface="Calibri" panose="020F0502020204030204" pitchFamily="34" charset="0"/>
                <a:cs typeface="Calibri" panose="020F0502020204030204" pitchFamily="34" charset="0"/>
              </a:rPr>
              <a:t>HW</a:t>
            </a:r>
            <a:endParaRPr lang="en-US" sz="2000" dirty="0">
              <a:solidFill>
                <a:srgbClr val="C00000"/>
              </a:solidFill>
            </a:endParaRPr>
          </a:p>
        </p:txBody>
      </p:sp>
      <p:sp>
        <p:nvSpPr>
          <p:cNvPr id="38" name="Rectangle 37">
            <a:extLst>
              <a:ext uri="{FF2B5EF4-FFF2-40B4-BE49-F238E27FC236}">
                <a16:creationId xmlns:a16="http://schemas.microsoft.com/office/drawing/2014/main" id="{ECA88008-0FBA-3D4E-9EEC-997D56A0CD2B}"/>
              </a:ext>
            </a:extLst>
          </p:cNvPr>
          <p:cNvSpPr/>
          <p:nvPr/>
        </p:nvSpPr>
        <p:spPr>
          <a:xfrm>
            <a:off x="366961" y="3565669"/>
            <a:ext cx="537070" cy="400110"/>
          </a:xfrm>
          <a:prstGeom prst="rect">
            <a:avLst/>
          </a:prstGeom>
        </p:spPr>
        <p:txBody>
          <a:bodyPr wrap="none">
            <a:spAutoFit/>
          </a:bodyPr>
          <a:lstStyle/>
          <a:p>
            <a:r>
              <a:rPr lang="en-US" sz="2000" b="1" dirty="0">
                <a:solidFill>
                  <a:srgbClr val="0070C0"/>
                </a:solidFill>
                <a:latin typeface="Calibri" panose="020F0502020204030204" pitchFamily="34" charset="0"/>
                <a:cs typeface="Calibri" panose="020F0502020204030204" pitchFamily="34" charset="0"/>
              </a:rPr>
              <a:t>SW</a:t>
            </a:r>
            <a:endParaRPr lang="en-US" sz="2000" dirty="0">
              <a:solidFill>
                <a:srgbClr val="0070C0"/>
              </a:solidFill>
            </a:endParaRPr>
          </a:p>
        </p:txBody>
      </p:sp>
    </p:spTree>
    <p:custDataLst>
      <p:tags r:id="rId1"/>
    </p:custDataLst>
    <p:extLst>
      <p:ext uri="{BB962C8B-B14F-4D97-AF65-F5344CB8AC3E}">
        <p14:creationId xmlns:p14="http://schemas.microsoft.com/office/powerpoint/2010/main" val="62680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bg/>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animBg="1"/>
      <p:bldP spid="11" grpId="0" animBg="1"/>
      <p:bldP spid="14" grpId="0"/>
      <p:bldP spid="18" grpId="0"/>
      <p:bldP spid="31" grpId="0"/>
      <p:bldP spid="34" grpId="0"/>
      <p:bldP spid="37" grpId="0"/>
      <p:bldP spid="3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E541-5CF7-F74E-80A4-C5A73C0D7960}"/>
              </a:ext>
            </a:extLst>
          </p:cNvPr>
          <p:cNvSpPr>
            <a:spLocks noGrp="1"/>
          </p:cNvSpPr>
          <p:nvPr>
            <p:ph type="title"/>
          </p:nvPr>
        </p:nvSpPr>
        <p:spPr/>
        <p:txBody>
          <a:bodyPr>
            <a:normAutofit fontScale="90000"/>
          </a:bodyPr>
          <a:lstStyle/>
          <a:p>
            <a:r>
              <a:rPr lang="en-US" dirty="0"/>
              <a:t>Key </a:t>
            </a:r>
            <a:r>
              <a:rPr lang="en-US"/>
              <a:t>Results – Summary</a:t>
            </a:r>
            <a:endParaRPr lang="en-US" dirty="0"/>
          </a:p>
        </p:txBody>
      </p:sp>
      <p:sp>
        <p:nvSpPr>
          <p:cNvPr id="5" name="Slide Number Placeholder 4">
            <a:extLst>
              <a:ext uri="{FF2B5EF4-FFF2-40B4-BE49-F238E27FC236}">
                <a16:creationId xmlns:a16="http://schemas.microsoft.com/office/drawing/2014/main" id="{5180F809-EA39-7F4B-A7C7-BB57D336D1D6}"/>
              </a:ext>
            </a:extLst>
          </p:cNvPr>
          <p:cNvSpPr>
            <a:spLocks noGrp="1"/>
          </p:cNvSpPr>
          <p:nvPr>
            <p:ph type="sldNum" sz="quarter" idx="10"/>
          </p:nvPr>
        </p:nvSpPr>
        <p:spPr/>
        <p:txBody>
          <a:bodyPr/>
          <a:lstStyle/>
          <a:p>
            <a:fld id="{BE67019E-6B59-9444-A8F8-0CFAB6B6981D}" type="slidenum">
              <a:rPr lang="en-US" smtClean="0"/>
              <a:pPr/>
              <a:t>84</a:t>
            </a:fld>
            <a:endParaRPr lang="en-US" dirty="0"/>
          </a:p>
        </p:txBody>
      </p:sp>
      <p:sp>
        <p:nvSpPr>
          <p:cNvPr id="17" name="Content Placeholder 2">
            <a:extLst>
              <a:ext uri="{FF2B5EF4-FFF2-40B4-BE49-F238E27FC236}">
                <a16:creationId xmlns:a16="http://schemas.microsoft.com/office/drawing/2014/main" id="{1E72C4E4-5A27-494B-8463-EC7E529EBE6B}"/>
              </a:ext>
            </a:extLst>
          </p:cNvPr>
          <p:cNvSpPr txBox="1">
            <a:spLocks/>
          </p:cNvSpPr>
          <p:nvPr/>
        </p:nvSpPr>
        <p:spPr>
          <a:xfrm>
            <a:off x="366957" y="4338918"/>
            <a:ext cx="8410073" cy="387866"/>
          </a:xfrm>
          <a:prstGeom prst="rect">
            <a:avLst/>
          </a:prstGeom>
        </p:spPr>
        <p:txBody>
          <a:bodyPr vert="horz" lIns="0" tIns="45720" rIns="0" bIns="45720" numCol="1" rtlCol="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42925" indent="-395288">
              <a:lnSpc>
                <a:spcPct val="110000"/>
              </a:lnSpc>
              <a:spcBef>
                <a:spcPts val="0"/>
              </a:spcBef>
              <a:spcAft>
                <a:spcPts val="0"/>
              </a:spcAft>
              <a:buClr>
                <a:srgbClr val="00B050"/>
              </a:buClr>
              <a:buSzPct val="110000"/>
              <a:buFont typeface="Wingdings" pitchFamily="2" charset="2"/>
              <a:buAutoNum type="arabicParenBoth" startAt="2"/>
            </a:pPr>
            <a:endParaRPr lang="en-US" sz="2200" b="1" dirty="0">
              <a:solidFill>
                <a:srgbClr val="00B050"/>
              </a:solidFill>
            </a:endParaRPr>
          </a:p>
        </p:txBody>
      </p:sp>
      <p:sp>
        <p:nvSpPr>
          <p:cNvPr id="18" name="Content Placeholder 2">
            <a:extLst>
              <a:ext uri="{FF2B5EF4-FFF2-40B4-BE49-F238E27FC236}">
                <a16:creationId xmlns:a16="http://schemas.microsoft.com/office/drawing/2014/main" id="{2B3E9A52-8729-2A44-8282-625EC18B462E}"/>
              </a:ext>
            </a:extLst>
          </p:cNvPr>
          <p:cNvSpPr txBox="1">
            <a:spLocks/>
          </p:cNvSpPr>
          <p:nvPr/>
        </p:nvSpPr>
        <p:spPr>
          <a:xfrm>
            <a:off x="366957" y="7329700"/>
            <a:ext cx="8410073" cy="4744868"/>
          </a:xfrm>
          <a:prstGeom prst="rect">
            <a:avLst/>
          </a:prstGeom>
        </p:spPr>
        <p:txBody>
          <a:bodyPr vert="horz" lIns="0" tIns="45720" rIns="0" bIns="45720" numCol="1" rtlCol="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39913" lvl="1" indent="-204788">
              <a:lnSpc>
                <a:spcPct val="120000"/>
              </a:lnSpc>
              <a:spcBef>
                <a:spcPts val="0"/>
              </a:spcBef>
              <a:spcAft>
                <a:spcPts val="0"/>
              </a:spcAft>
            </a:pPr>
            <a:endParaRPr lang="en-US" sz="2200" dirty="0">
              <a:solidFill>
                <a:schemeClr val="tx1"/>
              </a:solidFill>
              <a:latin typeface="Calibri" panose="020F0502020204030204" pitchFamily="34" charset="0"/>
            </a:endParaRPr>
          </a:p>
        </p:txBody>
      </p:sp>
      <p:sp>
        <p:nvSpPr>
          <p:cNvPr id="19" name="Content Placeholder 2">
            <a:extLst>
              <a:ext uri="{FF2B5EF4-FFF2-40B4-BE49-F238E27FC236}">
                <a16:creationId xmlns:a16="http://schemas.microsoft.com/office/drawing/2014/main" id="{919840C4-EE80-8848-BA02-72B40A4324EC}"/>
              </a:ext>
            </a:extLst>
          </p:cNvPr>
          <p:cNvSpPr txBox="1">
            <a:spLocks/>
          </p:cNvSpPr>
          <p:nvPr/>
        </p:nvSpPr>
        <p:spPr>
          <a:xfrm>
            <a:off x="366957" y="6392226"/>
            <a:ext cx="8410073" cy="530516"/>
          </a:xfrm>
          <a:prstGeom prst="rect">
            <a:avLst/>
          </a:prstGeom>
        </p:spPr>
        <p:txBody>
          <a:bodyPr vert="horz" lIns="0" tIns="45720" rIns="0" bIns="45720" numCol="1" rtlCol="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42925" indent="-395288">
              <a:lnSpc>
                <a:spcPct val="110000"/>
              </a:lnSpc>
              <a:spcBef>
                <a:spcPts val="0"/>
              </a:spcBef>
              <a:spcAft>
                <a:spcPts val="0"/>
              </a:spcAft>
              <a:buClr>
                <a:srgbClr val="FE6200"/>
              </a:buClr>
              <a:buSzPct val="105000"/>
              <a:buFont typeface="Wingdings" pitchFamily="2" charset="2"/>
              <a:buAutoNum type="arabicParenBoth" startAt="3"/>
            </a:pPr>
            <a:endParaRPr lang="en-US" sz="2200" b="1" dirty="0">
              <a:solidFill>
                <a:srgbClr val="FE6200"/>
              </a:solidFill>
            </a:endParaRPr>
          </a:p>
        </p:txBody>
      </p:sp>
      <p:sp>
        <p:nvSpPr>
          <p:cNvPr id="42" name="TextBox 41">
            <a:extLst>
              <a:ext uri="{FF2B5EF4-FFF2-40B4-BE49-F238E27FC236}">
                <a16:creationId xmlns:a16="http://schemas.microsoft.com/office/drawing/2014/main" id="{63FDBC48-36D1-B740-A8FC-C7A31AA39D71}"/>
              </a:ext>
            </a:extLst>
          </p:cNvPr>
          <p:cNvSpPr txBox="1"/>
          <p:nvPr/>
        </p:nvSpPr>
        <p:spPr>
          <a:xfrm>
            <a:off x="366953" y="1233078"/>
            <a:ext cx="8410072" cy="2065604"/>
          </a:xfrm>
          <a:prstGeom prst="roundRect">
            <a:avLst>
              <a:gd name="adj" fmla="val 3822"/>
            </a:avLst>
          </a:prstGeom>
          <a:solidFill>
            <a:srgbClr val="7030A0">
              <a:alpha val="3000"/>
            </a:srgbClr>
          </a:solidFill>
          <a:ln w="38100">
            <a:solidFill>
              <a:srgbClr val="7030A0"/>
            </a:solidFill>
          </a:ln>
        </p:spPr>
        <p:txBody>
          <a:bodyPr wrap="square" rtlCol="0" anchor="t" anchorCtr="0">
            <a:noAutofit/>
          </a:bodyPr>
          <a:lstStyle/>
          <a:p>
            <a:pPr algn="r">
              <a:spcBef>
                <a:spcPts val="1200"/>
              </a:spcBef>
            </a:pPr>
            <a:endParaRPr lang="en-US" b="1" dirty="0">
              <a:solidFill>
                <a:srgbClr val="7030A0"/>
              </a:solidFill>
            </a:endParaRPr>
          </a:p>
        </p:txBody>
      </p:sp>
      <p:sp>
        <p:nvSpPr>
          <p:cNvPr id="43" name="TextBox 42">
            <a:extLst>
              <a:ext uri="{FF2B5EF4-FFF2-40B4-BE49-F238E27FC236}">
                <a16:creationId xmlns:a16="http://schemas.microsoft.com/office/drawing/2014/main" id="{26012F47-76F7-134A-8A14-86BF5961B16B}"/>
              </a:ext>
            </a:extLst>
          </p:cNvPr>
          <p:cNvSpPr txBox="1"/>
          <p:nvPr/>
        </p:nvSpPr>
        <p:spPr>
          <a:xfrm>
            <a:off x="366953" y="3618764"/>
            <a:ext cx="8410073" cy="956951"/>
          </a:xfrm>
          <a:prstGeom prst="roundRect">
            <a:avLst>
              <a:gd name="adj" fmla="val 4553"/>
            </a:avLst>
          </a:prstGeom>
          <a:solidFill>
            <a:srgbClr val="00B050">
              <a:alpha val="3000"/>
            </a:srgbClr>
          </a:solidFill>
          <a:ln w="38100">
            <a:solidFill>
              <a:srgbClr val="00B050"/>
            </a:solidFill>
          </a:ln>
        </p:spPr>
        <p:txBody>
          <a:bodyPr wrap="square" rtlCol="0" anchor="t" anchorCtr="0">
            <a:noAutofit/>
          </a:bodyPr>
          <a:lstStyle/>
          <a:p>
            <a:pPr algn="r"/>
            <a:endParaRPr lang="en-US" b="1" dirty="0">
              <a:solidFill>
                <a:srgbClr val="00B050"/>
              </a:solidFill>
            </a:endParaRPr>
          </a:p>
        </p:txBody>
      </p:sp>
      <p:sp>
        <p:nvSpPr>
          <p:cNvPr id="44" name="TextBox 43">
            <a:extLst>
              <a:ext uri="{FF2B5EF4-FFF2-40B4-BE49-F238E27FC236}">
                <a16:creationId xmlns:a16="http://schemas.microsoft.com/office/drawing/2014/main" id="{1A161E86-5513-4B43-A075-919C7ECE2438}"/>
              </a:ext>
            </a:extLst>
          </p:cNvPr>
          <p:cNvSpPr txBox="1"/>
          <p:nvPr/>
        </p:nvSpPr>
        <p:spPr>
          <a:xfrm>
            <a:off x="366951" y="4895798"/>
            <a:ext cx="8410073" cy="1345359"/>
          </a:xfrm>
          <a:prstGeom prst="roundRect">
            <a:avLst>
              <a:gd name="adj" fmla="val 4553"/>
            </a:avLst>
          </a:prstGeom>
          <a:solidFill>
            <a:srgbClr val="FE6200">
              <a:alpha val="3000"/>
            </a:srgbClr>
          </a:solidFill>
          <a:ln w="38100">
            <a:solidFill>
              <a:srgbClr val="FE6200"/>
            </a:solidFill>
          </a:ln>
        </p:spPr>
        <p:txBody>
          <a:bodyPr wrap="square" rtlCol="0" anchor="t" anchorCtr="0">
            <a:noAutofit/>
          </a:bodyPr>
          <a:lstStyle/>
          <a:p>
            <a:pPr algn="r"/>
            <a:endParaRPr lang="en-US" b="1" dirty="0">
              <a:solidFill>
                <a:srgbClr val="FE6200"/>
              </a:solidFill>
            </a:endParaRPr>
          </a:p>
        </p:txBody>
      </p:sp>
      <p:sp>
        <p:nvSpPr>
          <p:cNvPr id="3" name="Content Placeholder 2">
            <a:extLst>
              <a:ext uri="{FF2B5EF4-FFF2-40B4-BE49-F238E27FC236}">
                <a16:creationId xmlns:a16="http://schemas.microsoft.com/office/drawing/2014/main" id="{43E239AE-4B1B-6747-91D7-4F9A84D75891}"/>
              </a:ext>
            </a:extLst>
          </p:cNvPr>
          <p:cNvSpPr>
            <a:spLocks noGrp="1"/>
          </p:cNvSpPr>
          <p:nvPr>
            <p:ph idx="1"/>
          </p:nvPr>
        </p:nvSpPr>
        <p:spPr>
          <a:xfrm>
            <a:off x="366961" y="1233077"/>
            <a:ext cx="8410069" cy="5159149"/>
          </a:xfrm>
        </p:spPr>
        <p:txBody>
          <a:bodyPr numCol="1">
            <a:noAutofit/>
          </a:bodyPr>
          <a:lstStyle/>
          <a:p>
            <a:pPr marL="444500" indent="-306388">
              <a:lnSpc>
                <a:spcPct val="120000"/>
              </a:lnSpc>
              <a:spcBef>
                <a:spcPts val="0"/>
              </a:spcBef>
              <a:spcAft>
                <a:spcPts val="0"/>
              </a:spcAft>
              <a:buClr>
                <a:srgbClr val="7030A0"/>
              </a:buClr>
              <a:buSzPct val="100000"/>
              <a:buAutoNum type="arabicParenBoth"/>
            </a:pPr>
            <a:r>
              <a:rPr lang="en-US" sz="2100" b="1" dirty="0">
                <a:solidFill>
                  <a:srgbClr val="7030A0"/>
                </a:solidFill>
                <a:latin typeface="Calibri" panose="020F0502020204030204" pitchFamily="34" charset="0"/>
              </a:rPr>
              <a:t> </a:t>
            </a:r>
            <a:r>
              <a:rPr lang="en-US" sz="2100" b="1" dirty="0">
                <a:solidFill>
                  <a:srgbClr val="7030A0"/>
                </a:solidFill>
              </a:rPr>
              <a:t>Read Alignment</a:t>
            </a: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116×</a:t>
            </a:r>
            <a:r>
              <a:rPr lang="en-US" dirty="0">
                <a:solidFill>
                  <a:srgbClr val="FE6200"/>
                </a:solidFill>
              </a:rPr>
              <a:t> </a:t>
            </a:r>
            <a:r>
              <a:rPr lang="en-US" dirty="0">
                <a:solidFill>
                  <a:schemeClr val="tx1"/>
                </a:solidFill>
              </a:rPr>
              <a:t>speedup, </a:t>
            </a:r>
            <a:r>
              <a:rPr lang="en-US" b="1" dirty="0">
                <a:solidFill>
                  <a:srgbClr val="7030A0"/>
                </a:solidFill>
                <a:latin typeface="Calibri" panose="020F0502020204030204" pitchFamily="34" charset="0"/>
              </a:rPr>
              <a:t>37×</a:t>
            </a:r>
            <a:r>
              <a:rPr lang="en-US" dirty="0">
                <a:solidFill>
                  <a:srgbClr val="7A20C9"/>
                </a:solidFill>
              </a:rPr>
              <a:t> </a:t>
            </a:r>
            <a:r>
              <a:rPr lang="en-US" dirty="0">
                <a:solidFill>
                  <a:schemeClr val="tx1"/>
                </a:solidFill>
              </a:rPr>
              <a:t>less power than </a:t>
            </a:r>
            <a:r>
              <a:rPr lang="en-US" b="1" dirty="0">
                <a:solidFill>
                  <a:schemeClr val="tx1"/>
                </a:solidFill>
              </a:rPr>
              <a:t>Minimap</a:t>
            </a:r>
            <a:r>
              <a:rPr lang="en-US" b="1" dirty="0">
                <a:solidFill>
                  <a:schemeClr val="tx1"/>
                </a:solidFill>
                <a:latin typeface="Calibri" panose="020F0502020204030204" pitchFamily="34" charset="0"/>
              </a:rPr>
              <a:t>2</a:t>
            </a:r>
            <a:r>
              <a:rPr lang="en-US" dirty="0">
                <a:solidFill>
                  <a:schemeClr val="tx1"/>
                </a:solidFill>
              </a:rPr>
              <a:t>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111× </a:t>
            </a:r>
            <a:r>
              <a:rPr lang="en-US" dirty="0">
                <a:solidFill>
                  <a:schemeClr val="tx1"/>
                </a:solidFill>
              </a:rPr>
              <a:t>speedup, </a:t>
            </a:r>
            <a:r>
              <a:rPr lang="en-US" b="1" dirty="0">
                <a:solidFill>
                  <a:srgbClr val="7A20C9"/>
                </a:solidFill>
                <a:latin typeface="Calibri" panose="020F0502020204030204" pitchFamily="34" charset="0"/>
              </a:rPr>
              <a:t>33× </a:t>
            </a:r>
            <a:r>
              <a:rPr lang="en-US" dirty="0">
                <a:solidFill>
                  <a:schemeClr val="tx1"/>
                </a:solidFill>
              </a:rPr>
              <a:t>less power than </a:t>
            </a:r>
            <a:r>
              <a:rPr lang="en-US" b="1" dirty="0">
                <a:solidFill>
                  <a:schemeClr val="tx1"/>
                </a:solidFill>
              </a:rPr>
              <a:t>BWA-MEM</a:t>
            </a:r>
            <a:r>
              <a:rPr lang="en-US" dirty="0">
                <a:solidFill>
                  <a:schemeClr val="tx1"/>
                </a:solidFill>
              </a:rPr>
              <a:t>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3.9× </a:t>
            </a:r>
            <a:r>
              <a:rPr lang="en-US" dirty="0">
                <a:solidFill>
                  <a:schemeClr val="tx1"/>
                </a:solidFill>
                <a:latin typeface="Calibri" panose="020F0502020204030204" pitchFamily="34" charset="0"/>
              </a:rPr>
              <a:t>better throughput, </a:t>
            </a:r>
            <a:r>
              <a:rPr lang="en-US" b="1" dirty="0">
                <a:solidFill>
                  <a:srgbClr val="7A20C9"/>
                </a:solidFill>
                <a:latin typeface="Calibri" panose="020F0502020204030204" pitchFamily="34" charset="0"/>
              </a:rPr>
              <a:t>2.7× </a:t>
            </a:r>
            <a:r>
              <a:rPr lang="en-US" dirty="0">
                <a:solidFill>
                  <a:schemeClr val="tx1"/>
                </a:solidFill>
                <a:latin typeface="Calibri" panose="020F0502020204030204" pitchFamily="34" charset="0"/>
              </a:rPr>
              <a:t>less power than </a:t>
            </a:r>
            <a:r>
              <a:rPr lang="en-US" b="1" dirty="0">
                <a:solidFill>
                  <a:schemeClr val="tx1"/>
                </a:solidFill>
              </a:rPr>
              <a:t>Darwin </a:t>
            </a:r>
            <a:r>
              <a:rPr lang="en-US" sz="1600" dirty="0">
                <a:solidFill>
                  <a:schemeClr val="tx1"/>
                </a:solidFill>
              </a:rPr>
              <a:t>(state-of-the-art </a:t>
            </a:r>
            <a:r>
              <a:rPr lang="en-US" sz="1600" b="1" dirty="0">
                <a:solidFill>
                  <a:srgbClr val="C00000"/>
                </a:solidFill>
              </a:rPr>
              <a:t>HW</a:t>
            </a:r>
            <a:r>
              <a:rPr lang="en-US" sz="1600" dirty="0">
                <a:solidFill>
                  <a:schemeClr val="tx1"/>
                </a:solidFill>
              </a:rPr>
              <a:t>)</a:t>
            </a:r>
            <a:endParaRPr lang="en-US" sz="1600" dirty="0">
              <a:solidFill>
                <a:schemeClr val="tx1"/>
              </a:solidFill>
              <a:latin typeface="Calibri" panose="020F0502020204030204" pitchFamily="34" charset="0"/>
            </a:endParaRP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1.9× </a:t>
            </a:r>
            <a:r>
              <a:rPr lang="en-US" dirty="0">
                <a:solidFill>
                  <a:schemeClr val="tx1"/>
                </a:solidFill>
                <a:latin typeface="Calibri" panose="020F0502020204030204" pitchFamily="34" charset="0"/>
              </a:rPr>
              <a:t>better throughput, </a:t>
            </a:r>
            <a:r>
              <a:rPr lang="en-US" b="1" dirty="0">
                <a:solidFill>
                  <a:srgbClr val="7A20C9"/>
                </a:solidFill>
                <a:latin typeface="Calibri" panose="020F0502020204030204" pitchFamily="34" charset="0"/>
              </a:rPr>
              <a:t>82% </a:t>
            </a:r>
            <a:r>
              <a:rPr lang="en-US" dirty="0">
                <a:solidFill>
                  <a:schemeClr val="tx1"/>
                </a:solidFill>
                <a:latin typeface="Calibri" panose="020F0502020204030204" pitchFamily="34" charset="0"/>
              </a:rPr>
              <a:t>less logic power than </a:t>
            </a:r>
            <a:r>
              <a:rPr lang="en-US" b="1" dirty="0" err="1">
                <a:solidFill>
                  <a:schemeClr val="tx1"/>
                </a:solidFill>
              </a:rPr>
              <a:t>GenAx</a:t>
            </a:r>
            <a:r>
              <a:rPr lang="en-US" b="1" dirty="0">
                <a:solidFill>
                  <a:schemeClr val="tx1"/>
                </a:solidFill>
              </a:rPr>
              <a:t> </a:t>
            </a:r>
            <a:r>
              <a:rPr lang="en-US" sz="1600" dirty="0">
                <a:solidFill>
                  <a:schemeClr val="tx1"/>
                </a:solidFill>
              </a:rPr>
              <a:t>(state-of-the-art </a:t>
            </a:r>
            <a:r>
              <a:rPr lang="en-US" sz="1600" b="1" dirty="0">
                <a:solidFill>
                  <a:srgbClr val="C00000"/>
                </a:solidFill>
              </a:rPr>
              <a:t>HW</a:t>
            </a:r>
            <a:r>
              <a:rPr lang="en-US" sz="1600" dirty="0">
                <a:solidFill>
                  <a:schemeClr val="tx1"/>
                </a:solidFill>
              </a:rPr>
              <a:t>)</a:t>
            </a:r>
            <a:endParaRPr lang="en-US" sz="1600" dirty="0">
              <a:solidFill>
                <a:schemeClr val="tx1"/>
              </a:solidFill>
              <a:latin typeface="Calibri" panose="020F0502020204030204" pitchFamily="34" charset="0"/>
            </a:endParaRPr>
          </a:p>
          <a:p>
            <a:pPr marL="444500" indent="-306388">
              <a:lnSpc>
                <a:spcPct val="120000"/>
              </a:lnSpc>
              <a:spcBef>
                <a:spcPts val="4200"/>
              </a:spcBef>
              <a:spcAft>
                <a:spcPts val="0"/>
              </a:spcAft>
              <a:buClr>
                <a:srgbClr val="00B050"/>
              </a:buClr>
              <a:buSzPct val="100000"/>
              <a:buFont typeface="Wingdings" pitchFamily="2" charset="2"/>
              <a:buAutoNum type="arabicParenBoth" startAt="2"/>
            </a:pPr>
            <a:r>
              <a:rPr lang="en-US" sz="2100" b="1" dirty="0">
                <a:solidFill>
                  <a:srgbClr val="00B050"/>
                </a:solidFill>
                <a:latin typeface="Calibri" panose="020F0502020204030204" pitchFamily="34" charset="0"/>
              </a:rPr>
              <a:t> </a:t>
            </a:r>
            <a:r>
              <a:rPr lang="en-US" sz="2100" b="1" dirty="0">
                <a:solidFill>
                  <a:srgbClr val="00B050"/>
                </a:solidFill>
              </a:rPr>
              <a:t>Pre-Alignment Filtering</a:t>
            </a:r>
          </a:p>
          <a:p>
            <a:pPr marL="495300" indent="-311150">
              <a:lnSpc>
                <a:spcPct val="120000"/>
              </a:lnSpc>
              <a:spcBef>
                <a:spcPts val="0"/>
              </a:spcBef>
              <a:spcAft>
                <a:spcPts val="0"/>
              </a:spcAft>
              <a:buClr>
                <a:srgbClr val="00B050"/>
              </a:buClr>
            </a:pPr>
            <a:r>
              <a:rPr lang="en-US" b="1" dirty="0">
                <a:solidFill>
                  <a:srgbClr val="00B050"/>
                </a:solidFill>
                <a:latin typeface="Calibri" panose="020F0502020204030204" pitchFamily="34" charset="0"/>
              </a:rPr>
              <a:t>3.7×</a:t>
            </a:r>
            <a:r>
              <a:rPr lang="en-US" dirty="0">
                <a:solidFill>
                  <a:schemeClr val="tx1"/>
                </a:solidFill>
                <a:latin typeface="Calibri" panose="020F0502020204030204" pitchFamily="34" charset="0"/>
              </a:rPr>
              <a:t> speedup, </a:t>
            </a:r>
            <a:r>
              <a:rPr lang="en-US" b="1" dirty="0">
                <a:solidFill>
                  <a:srgbClr val="00B050"/>
                </a:solidFill>
                <a:latin typeface="Calibri" panose="020F0502020204030204" pitchFamily="34" charset="0"/>
              </a:rPr>
              <a:t>1.7×</a:t>
            </a:r>
            <a:r>
              <a:rPr lang="en-US" dirty="0">
                <a:solidFill>
                  <a:schemeClr val="tx1"/>
                </a:solidFill>
                <a:latin typeface="Calibri" panose="020F0502020204030204" pitchFamily="34" charset="0"/>
              </a:rPr>
              <a:t> less power than </a:t>
            </a:r>
            <a:r>
              <a:rPr lang="en-US" b="1" dirty="0">
                <a:solidFill>
                  <a:schemeClr val="tx1"/>
                </a:solidFill>
              </a:rPr>
              <a:t>Shouji </a:t>
            </a:r>
            <a:r>
              <a:rPr lang="en-US" sz="1600" dirty="0">
                <a:solidFill>
                  <a:schemeClr val="tx1"/>
                </a:solidFill>
              </a:rPr>
              <a:t>(state-of-the-art </a:t>
            </a:r>
            <a:r>
              <a:rPr lang="en-US" sz="1600" b="1" dirty="0">
                <a:solidFill>
                  <a:srgbClr val="C00000"/>
                </a:solidFill>
              </a:rPr>
              <a:t>HW</a:t>
            </a:r>
            <a:r>
              <a:rPr lang="en-US" sz="1600" dirty="0">
                <a:solidFill>
                  <a:schemeClr val="tx1"/>
                </a:solidFill>
              </a:rPr>
              <a:t>)</a:t>
            </a:r>
            <a:endParaRPr lang="en-US" sz="1600" b="1" dirty="0">
              <a:solidFill>
                <a:srgbClr val="00B050"/>
              </a:solidFill>
            </a:endParaRPr>
          </a:p>
          <a:p>
            <a:pPr marL="444500" indent="-306388">
              <a:lnSpc>
                <a:spcPct val="120000"/>
              </a:lnSpc>
              <a:spcBef>
                <a:spcPts val="4200"/>
              </a:spcBef>
              <a:spcAft>
                <a:spcPts val="0"/>
              </a:spcAft>
              <a:buClr>
                <a:srgbClr val="FE6200"/>
              </a:buClr>
              <a:buSzPct val="100000"/>
              <a:buFont typeface="Wingdings" pitchFamily="2" charset="2"/>
              <a:buAutoNum type="arabicParenBoth" startAt="3"/>
            </a:pPr>
            <a:r>
              <a:rPr lang="en-US" sz="2100" b="1" dirty="0">
                <a:solidFill>
                  <a:srgbClr val="FE6200"/>
                </a:solidFill>
                <a:latin typeface="Calibri" panose="020F0502020204030204" pitchFamily="34" charset="0"/>
              </a:rPr>
              <a:t> </a:t>
            </a:r>
            <a:r>
              <a:rPr lang="en-US" sz="2100" b="1" dirty="0">
                <a:solidFill>
                  <a:srgbClr val="FE6200"/>
                </a:solidFill>
              </a:rPr>
              <a:t>Edit Distance Calculation</a:t>
            </a:r>
          </a:p>
          <a:p>
            <a:pPr marL="495300" indent="-311150">
              <a:lnSpc>
                <a:spcPct val="120000"/>
              </a:lnSpc>
              <a:spcBef>
                <a:spcPts val="0"/>
              </a:spcBef>
              <a:spcAft>
                <a:spcPts val="0"/>
              </a:spcAft>
              <a:buClr>
                <a:srgbClr val="FE6200"/>
              </a:buClr>
            </a:pPr>
            <a:r>
              <a:rPr lang="en-US" b="1" dirty="0">
                <a:solidFill>
                  <a:srgbClr val="FE6200"/>
                </a:solidFill>
                <a:latin typeface="Calibri" panose="020F0502020204030204" pitchFamily="34" charset="0"/>
              </a:rPr>
              <a:t>22–12501× </a:t>
            </a:r>
            <a:r>
              <a:rPr lang="en-US" dirty="0">
                <a:solidFill>
                  <a:schemeClr val="tx1"/>
                </a:solidFill>
                <a:latin typeface="Calibri" panose="020F0502020204030204" pitchFamily="34" charset="0"/>
              </a:rPr>
              <a:t>speedup, </a:t>
            </a:r>
            <a:r>
              <a:rPr lang="en-US" b="1" dirty="0">
                <a:solidFill>
                  <a:srgbClr val="FE6200"/>
                </a:solidFill>
                <a:latin typeface="Calibri" panose="020F0502020204030204" pitchFamily="34" charset="0"/>
              </a:rPr>
              <a:t>548–582× </a:t>
            </a:r>
            <a:r>
              <a:rPr lang="en-US" dirty="0">
                <a:solidFill>
                  <a:schemeClr val="tx1"/>
                </a:solidFill>
                <a:latin typeface="Calibri" panose="020F0502020204030204" pitchFamily="34" charset="0"/>
              </a:rPr>
              <a:t>less power than </a:t>
            </a:r>
            <a:r>
              <a:rPr lang="en-US" b="1" dirty="0">
                <a:solidFill>
                  <a:schemeClr val="tx1"/>
                </a:solidFill>
              </a:rPr>
              <a:t>Edlib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p>
          <a:p>
            <a:pPr marL="495300" indent="-311150">
              <a:lnSpc>
                <a:spcPct val="120000"/>
              </a:lnSpc>
              <a:spcBef>
                <a:spcPts val="0"/>
              </a:spcBef>
              <a:spcAft>
                <a:spcPts val="0"/>
              </a:spcAft>
              <a:buClr>
                <a:srgbClr val="FE6200"/>
              </a:buClr>
            </a:pPr>
            <a:r>
              <a:rPr lang="en-US" b="1" dirty="0">
                <a:solidFill>
                  <a:srgbClr val="FE6200"/>
                </a:solidFill>
                <a:latin typeface="Calibri" panose="020F0502020204030204" pitchFamily="34" charset="0"/>
              </a:rPr>
              <a:t>9.3–400× </a:t>
            </a:r>
            <a:r>
              <a:rPr lang="en-US" dirty="0">
                <a:solidFill>
                  <a:schemeClr val="tx1"/>
                </a:solidFill>
                <a:latin typeface="Calibri" panose="020F0502020204030204" pitchFamily="34" charset="0"/>
              </a:rPr>
              <a:t>speedup, </a:t>
            </a:r>
            <a:r>
              <a:rPr lang="en-US" b="1" dirty="0">
                <a:solidFill>
                  <a:srgbClr val="FE6200"/>
                </a:solidFill>
                <a:latin typeface="Calibri" panose="020F0502020204030204" pitchFamily="34" charset="0"/>
              </a:rPr>
              <a:t>67×</a:t>
            </a:r>
            <a:r>
              <a:rPr lang="en-US" b="1" dirty="0">
                <a:solidFill>
                  <a:srgbClr val="7A20C9"/>
                </a:solidFill>
                <a:latin typeface="Calibri" panose="020F0502020204030204" pitchFamily="34" charset="0"/>
              </a:rPr>
              <a:t> </a:t>
            </a:r>
            <a:r>
              <a:rPr lang="en-US" dirty="0">
                <a:solidFill>
                  <a:schemeClr val="tx1"/>
                </a:solidFill>
                <a:latin typeface="Calibri" panose="020F0502020204030204" pitchFamily="34" charset="0"/>
              </a:rPr>
              <a:t>less power than </a:t>
            </a:r>
            <a:r>
              <a:rPr lang="en-US" b="1" dirty="0">
                <a:solidFill>
                  <a:schemeClr val="tx1"/>
                </a:solidFill>
                <a:latin typeface="Calibri" panose="020F0502020204030204" pitchFamily="34" charset="0"/>
              </a:rPr>
              <a:t>ASAP</a:t>
            </a:r>
            <a:r>
              <a:rPr lang="en-US" sz="2120" dirty="0">
                <a:solidFill>
                  <a:schemeClr val="tx1"/>
                </a:solidFill>
                <a:latin typeface="Calibri" panose="020F0502020204030204" pitchFamily="34" charset="0"/>
              </a:rPr>
              <a:t> </a:t>
            </a:r>
            <a:r>
              <a:rPr lang="en-US" sz="1600" dirty="0">
                <a:solidFill>
                  <a:schemeClr val="tx1"/>
                </a:solidFill>
                <a:latin typeface="Calibri" panose="020F0502020204030204" pitchFamily="34" charset="0"/>
              </a:rPr>
              <a:t>(state-of-the-art </a:t>
            </a:r>
            <a:r>
              <a:rPr lang="en-US" sz="1600" b="1" dirty="0">
                <a:solidFill>
                  <a:srgbClr val="C00000"/>
                </a:solidFill>
                <a:latin typeface="Calibri" panose="020F0502020204030204" pitchFamily="34" charset="0"/>
              </a:rPr>
              <a:t>HW</a:t>
            </a:r>
            <a:r>
              <a:rPr lang="en-US" sz="1600" dirty="0">
                <a:solidFill>
                  <a:schemeClr val="tx1"/>
                </a:solidFill>
                <a:latin typeface="Calibri" panose="020F0502020204030204" pitchFamily="34" charset="0"/>
              </a:rPr>
              <a:t>)</a:t>
            </a:r>
          </a:p>
          <a:p>
            <a:pPr marL="542925" indent="-403225">
              <a:lnSpc>
                <a:spcPct val="120000"/>
              </a:lnSpc>
              <a:spcBef>
                <a:spcPts val="0"/>
              </a:spcBef>
              <a:spcAft>
                <a:spcPts val="0"/>
              </a:spcAft>
              <a:buClr>
                <a:srgbClr val="7030A0"/>
              </a:buClr>
              <a:buSzPct val="110000"/>
              <a:buAutoNum type="arabicParenBoth"/>
            </a:pPr>
            <a:endParaRPr lang="en-US" sz="2120" b="1" dirty="0">
              <a:solidFill>
                <a:srgbClr val="7030A0"/>
              </a:solidFill>
            </a:endParaRPr>
          </a:p>
        </p:txBody>
      </p:sp>
    </p:spTree>
    <p:custDataLst>
      <p:tags r:id="rId1"/>
    </p:custDataLst>
    <p:extLst>
      <p:ext uri="{BB962C8B-B14F-4D97-AF65-F5344CB8AC3E}">
        <p14:creationId xmlns:p14="http://schemas.microsoft.com/office/powerpoint/2010/main" val="47428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5ECFC-059E-BD4D-BA5A-FFABF3616A27}"/>
              </a:ext>
            </a:extLst>
          </p:cNvPr>
          <p:cNvSpPr>
            <a:spLocks noGrp="1"/>
          </p:cNvSpPr>
          <p:nvPr>
            <p:ph type="title"/>
          </p:nvPr>
        </p:nvSpPr>
        <p:spPr/>
        <p:txBody>
          <a:bodyPr>
            <a:normAutofit fontScale="90000"/>
          </a:bodyPr>
          <a:lstStyle/>
          <a:p>
            <a:r>
              <a:rPr lang="en-US" dirty="0"/>
              <a:t>Additional Details in the Paper</a:t>
            </a:r>
          </a:p>
        </p:txBody>
      </p:sp>
      <p:sp>
        <p:nvSpPr>
          <p:cNvPr id="3" name="Content Placeholder 2">
            <a:extLst>
              <a:ext uri="{FF2B5EF4-FFF2-40B4-BE49-F238E27FC236}">
                <a16:creationId xmlns:a16="http://schemas.microsoft.com/office/drawing/2014/main" id="{8CDF7148-7833-1341-B69C-2C566B679BFD}"/>
              </a:ext>
            </a:extLst>
          </p:cNvPr>
          <p:cNvSpPr>
            <a:spLocks noGrp="1"/>
          </p:cNvSpPr>
          <p:nvPr>
            <p:ph idx="1"/>
          </p:nvPr>
        </p:nvSpPr>
        <p:spPr/>
        <p:txBody>
          <a:bodyPr>
            <a:normAutofit/>
          </a:bodyPr>
          <a:lstStyle/>
          <a:p>
            <a:pPr marL="549275" indent="-398463">
              <a:lnSpc>
                <a:spcPct val="120000"/>
              </a:lnSpc>
              <a:spcBef>
                <a:spcPts val="600"/>
              </a:spcBef>
              <a:spcAft>
                <a:spcPts val="600"/>
              </a:spcAft>
            </a:pPr>
            <a:r>
              <a:rPr lang="en-US" sz="2400" dirty="0"/>
              <a:t>Details of the </a:t>
            </a:r>
            <a:r>
              <a:rPr lang="en-US" sz="2400" b="1" dirty="0">
                <a:solidFill>
                  <a:srgbClr val="0070C0"/>
                </a:solidFill>
              </a:rPr>
              <a:t>GenASM-DC and GenASM-TB algorithms</a:t>
            </a:r>
          </a:p>
          <a:p>
            <a:pPr marL="549275" indent="-398463">
              <a:lnSpc>
                <a:spcPct val="120000"/>
              </a:lnSpc>
              <a:spcBef>
                <a:spcPts val="600"/>
              </a:spcBef>
              <a:spcAft>
                <a:spcPts val="600"/>
              </a:spcAft>
            </a:pPr>
            <a:r>
              <a:rPr lang="en-US" sz="2400" b="1" dirty="0">
                <a:solidFill>
                  <a:srgbClr val="0070C0"/>
                </a:solidFill>
              </a:rPr>
              <a:t>Big-O analysis </a:t>
            </a:r>
            <a:r>
              <a:rPr lang="en-US" sz="2400" dirty="0"/>
              <a:t>of the algorithms</a:t>
            </a:r>
          </a:p>
          <a:p>
            <a:pPr marL="549275" indent="-398463">
              <a:lnSpc>
                <a:spcPct val="120000"/>
              </a:lnSpc>
              <a:spcBef>
                <a:spcPts val="600"/>
              </a:spcBef>
              <a:spcAft>
                <a:spcPts val="600"/>
              </a:spcAft>
            </a:pPr>
            <a:r>
              <a:rPr lang="en-US" sz="2400" dirty="0"/>
              <a:t>Detailed explanation of </a:t>
            </a:r>
            <a:r>
              <a:rPr lang="en-US" sz="2400" b="1" dirty="0">
                <a:solidFill>
                  <a:srgbClr val="0070C0"/>
                </a:solidFill>
              </a:rPr>
              <a:t>evaluated use cases</a:t>
            </a:r>
          </a:p>
          <a:p>
            <a:pPr marL="549275" indent="-398463">
              <a:lnSpc>
                <a:spcPct val="120000"/>
              </a:lnSpc>
              <a:spcBef>
                <a:spcPts val="600"/>
              </a:spcBef>
              <a:spcAft>
                <a:spcPts val="600"/>
              </a:spcAft>
            </a:pPr>
            <a:r>
              <a:rPr lang="en-US" sz="2400" b="1" dirty="0">
                <a:solidFill>
                  <a:srgbClr val="0070C0"/>
                </a:solidFill>
              </a:rPr>
              <a:t>Evaluation methodology details                                             </a:t>
            </a:r>
            <a:r>
              <a:rPr lang="en-US" sz="2400" dirty="0"/>
              <a:t>(datasets, baselines, performance model)</a:t>
            </a:r>
          </a:p>
          <a:p>
            <a:pPr marL="549275" indent="-398463">
              <a:lnSpc>
                <a:spcPct val="120000"/>
              </a:lnSpc>
              <a:spcBef>
                <a:spcPts val="600"/>
              </a:spcBef>
              <a:spcAft>
                <a:spcPts val="600"/>
              </a:spcAft>
            </a:pPr>
            <a:r>
              <a:rPr lang="en-US" sz="2400" b="1" dirty="0">
                <a:solidFill>
                  <a:srgbClr val="0070C0"/>
                </a:solidFill>
              </a:rPr>
              <a:t>Additional results </a:t>
            </a:r>
            <a:r>
              <a:rPr lang="en-US" sz="2400" dirty="0"/>
              <a:t>for the three evaluated use cases</a:t>
            </a:r>
          </a:p>
          <a:p>
            <a:pPr marL="549275" indent="-398463">
              <a:lnSpc>
                <a:spcPct val="120000"/>
              </a:lnSpc>
              <a:spcBef>
                <a:spcPts val="600"/>
              </a:spcBef>
              <a:spcAft>
                <a:spcPts val="600"/>
              </a:spcAft>
            </a:pPr>
            <a:r>
              <a:rPr lang="en-US" sz="2400" b="1" dirty="0">
                <a:solidFill>
                  <a:srgbClr val="0070C0"/>
                </a:solidFill>
              </a:rPr>
              <a:t>Sources of improvements in GenASM                             </a:t>
            </a:r>
            <a:r>
              <a:rPr lang="en-US" sz="2400" dirty="0"/>
              <a:t>(algorithm-level, hardware-level, technology-level)</a:t>
            </a:r>
          </a:p>
          <a:p>
            <a:pPr marL="549275" indent="-398463">
              <a:lnSpc>
                <a:spcPct val="120000"/>
              </a:lnSpc>
              <a:spcBef>
                <a:spcPts val="600"/>
              </a:spcBef>
              <a:spcAft>
                <a:spcPts val="600"/>
              </a:spcAft>
            </a:pPr>
            <a:r>
              <a:rPr lang="en-US" sz="2400" dirty="0"/>
              <a:t>Discussion of </a:t>
            </a:r>
            <a:r>
              <a:rPr lang="en-US" sz="2400" b="1" dirty="0">
                <a:solidFill>
                  <a:srgbClr val="0070C0"/>
                </a:solidFill>
              </a:rPr>
              <a:t>four other potential use cases </a:t>
            </a:r>
            <a:r>
              <a:rPr lang="en-US" sz="2400" dirty="0"/>
              <a:t>of GenASM </a:t>
            </a:r>
          </a:p>
          <a:p>
            <a:pPr marL="549275" indent="-398463">
              <a:lnSpc>
                <a:spcPct val="120000"/>
              </a:lnSpc>
              <a:spcBef>
                <a:spcPts val="600"/>
              </a:spcBef>
              <a:spcAft>
                <a:spcPts val="600"/>
              </a:spcAft>
            </a:pPr>
            <a:endParaRPr lang="en-US" sz="2400" dirty="0"/>
          </a:p>
        </p:txBody>
      </p:sp>
      <p:sp>
        <p:nvSpPr>
          <p:cNvPr id="4" name="Slide Number Placeholder 3">
            <a:extLst>
              <a:ext uri="{FF2B5EF4-FFF2-40B4-BE49-F238E27FC236}">
                <a16:creationId xmlns:a16="http://schemas.microsoft.com/office/drawing/2014/main" id="{BACEBAC6-C6CC-8447-8BB5-38EE6E653D8A}"/>
              </a:ext>
            </a:extLst>
          </p:cNvPr>
          <p:cNvSpPr>
            <a:spLocks noGrp="1"/>
          </p:cNvSpPr>
          <p:nvPr>
            <p:ph type="sldNum" sz="quarter" idx="10"/>
          </p:nvPr>
        </p:nvSpPr>
        <p:spPr/>
        <p:txBody>
          <a:bodyPr/>
          <a:lstStyle/>
          <a:p>
            <a:fld id="{BE67019E-6B59-9444-A8F8-0CFAB6B6981D}" type="slidenum">
              <a:rPr lang="en-US" smtClean="0"/>
              <a:pPr/>
              <a:t>85</a:t>
            </a:fld>
            <a:endParaRPr lang="en-US" dirty="0"/>
          </a:p>
        </p:txBody>
      </p:sp>
    </p:spTree>
    <p:extLst>
      <p:ext uri="{BB962C8B-B14F-4D97-AF65-F5344CB8AC3E}">
        <p14:creationId xmlns:p14="http://schemas.microsoft.com/office/powerpoint/2010/main" val="28820397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C8C3D-B7CC-5341-AF65-C1B6B49BF658}"/>
              </a:ext>
            </a:extLst>
          </p:cNvPr>
          <p:cNvSpPr>
            <a:spLocks noGrp="1"/>
          </p:cNvSpPr>
          <p:nvPr>
            <p:ph type="title"/>
          </p:nvPr>
        </p:nvSpPr>
        <p:spPr>
          <a:xfrm>
            <a:off x="366963" y="257434"/>
            <a:ext cx="8410073" cy="753467"/>
          </a:xfrm>
        </p:spPr>
        <p:txBody>
          <a:bodyPr>
            <a:normAutofit fontScale="90000"/>
          </a:bodyPr>
          <a:lstStyle/>
          <a:p>
            <a:r>
              <a:rPr lang="en-US" dirty="0"/>
              <a:t>Summary of GenASM</a:t>
            </a:r>
          </a:p>
        </p:txBody>
      </p:sp>
      <p:sp>
        <p:nvSpPr>
          <p:cNvPr id="3" name="Content Placeholder 2">
            <a:extLst>
              <a:ext uri="{FF2B5EF4-FFF2-40B4-BE49-F238E27FC236}">
                <a16:creationId xmlns:a16="http://schemas.microsoft.com/office/drawing/2014/main" id="{83F9428F-C0C0-6A44-BBF7-1EF5C83C5A47}"/>
              </a:ext>
            </a:extLst>
          </p:cNvPr>
          <p:cNvSpPr>
            <a:spLocks noGrp="1"/>
          </p:cNvSpPr>
          <p:nvPr>
            <p:ph idx="1"/>
          </p:nvPr>
        </p:nvSpPr>
        <p:spPr>
          <a:xfrm>
            <a:off x="366963" y="1084539"/>
            <a:ext cx="8410073" cy="5275384"/>
          </a:xfrm>
        </p:spPr>
        <p:txBody>
          <a:bodyPr>
            <a:noAutofit/>
          </a:bodyPr>
          <a:lstStyle/>
          <a:p>
            <a:pPr>
              <a:lnSpc>
                <a:spcPct val="110000"/>
              </a:lnSpc>
              <a:spcBef>
                <a:spcPts val="0"/>
              </a:spcBef>
              <a:spcAft>
                <a:spcPts val="0"/>
              </a:spcAft>
            </a:pPr>
            <a:r>
              <a:rPr lang="en-US" sz="1900" b="1" dirty="0">
                <a:solidFill>
                  <a:srgbClr val="C00000"/>
                </a:solidFill>
              </a:rPr>
              <a:t>Problem: </a:t>
            </a:r>
          </a:p>
          <a:p>
            <a:pPr lvl="1" indent="-215900">
              <a:lnSpc>
                <a:spcPct val="110000"/>
              </a:lnSpc>
              <a:spcBef>
                <a:spcPts val="0"/>
              </a:spcBef>
              <a:spcAft>
                <a:spcPts val="0"/>
              </a:spcAft>
              <a:buClr>
                <a:srgbClr val="C00000"/>
              </a:buClr>
            </a:pPr>
            <a:r>
              <a:rPr lang="en-US" sz="1900" dirty="0">
                <a:solidFill>
                  <a:schemeClr val="tx1"/>
                </a:solidFill>
              </a:rPr>
              <a:t>Genome sequence analysis is bottlenecked by the </a:t>
            </a:r>
            <a:r>
              <a:rPr lang="en-US" sz="1900" dirty="0">
                <a:solidFill>
                  <a:srgbClr val="C00000"/>
                </a:solidFill>
              </a:rPr>
              <a:t>computational power </a:t>
            </a:r>
            <a:r>
              <a:rPr lang="en-US" sz="1900" dirty="0">
                <a:solidFill>
                  <a:schemeClr val="tx1"/>
                </a:solidFill>
              </a:rPr>
              <a:t>and</a:t>
            </a:r>
            <a:r>
              <a:rPr lang="en-US" sz="1900" dirty="0"/>
              <a:t> </a:t>
            </a:r>
            <a:r>
              <a:rPr lang="en-US" sz="1900" dirty="0">
                <a:solidFill>
                  <a:srgbClr val="C00000"/>
                </a:solidFill>
              </a:rPr>
              <a:t>memory bandwidth limitations </a:t>
            </a:r>
            <a:r>
              <a:rPr lang="en-US" sz="1900" dirty="0">
                <a:solidFill>
                  <a:schemeClr val="tx1"/>
                </a:solidFill>
              </a:rPr>
              <a:t>of existing systems</a:t>
            </a:r>
          </a:p>
          <a:p>
            <a:pPr lvl="1" indent="-215900">
              <a:lnSpc>
                <a:spcPct val="110000"/>
              </a:lnSpc>
              <a:spcBef>
                <a:spcPts val="0"/>
              </a:spcBef>
              <a:spcAft>
                <a:spcPts val="0"/>
              </a:spcAft>
              <a:buClr>
                <a:srgbClr val="C00000"/>
              </a:buClr>
            </a:pPr>
            <a:r>
              <a:rPr lang="en-US" sz="1900" dirty="0">
                <a:solidFill>
                  <a:schemeClr val="tx1"/>
                </a:solidFill>
              </a:rPr>
              <a:t>This bottleneck is particularly an issue for </a:t>
            </a:r>
            <a:r>
              <a:rPr lang="en-US" sz="1900" i="1" dirty="0">
                <a:solidFill>
                  <a:srgbClr val="C00000"/>
                </a:solidFill>
              </a:rPr>
              <a:t>approximate string matching</a:t>
            </a:r>
            <a:endParaRPr lang="en-US" sz="1900" dirty="0"/>
          </a:p>
          <a:p>
            <a:pPr>
              <a:lnSpc>
                <a:spcPct val="110000"/>
              </a:lnSpc>
              <a:spcBef>
                <a:spcPts val="1800"/>
              </a:spcBef>
              <a:spcAft>
                <a:spcPts val="0"/>
              </a:spcAft>
            </a:pPr>
            <a:r>
              <a:rPr lang="en-US" sz="1900" b="1" dirty="0">
                <a:solidFill>
                  <a:srgbClr val="0070C0"/>
                </a:solidFill>
              </a:rPr>
              <a:t>Key Contributions: </a:t>
            </a:r>
          </a:p>
          <a:p>
            <a:pPr lvl="1" indent="-215900">
              <a:lnSpc>
                <a:spcPct val="110000"/>
              </a:lnSpc>
              <a:spcBef>
                <a:spcPts val="0"/>
              </a:spcBef>
              <a:spcAft>
                <a:spcPts val="0"/>
              </a:spcAft>
              <a:buClr>
                <a:srgbClr val="0070C0"/>
              </a:buClr>
            </a:pPr>
            <a:r>
              <a:rPr lang="en-US" sz="1900" dirty="0">
                <a:solidFill>
                  <a:srgbClr val="0070C0"/>
                </a:solidFill>
              </a:rPr>
              <a:t>GenASM: </a:t>
            </a:r>
            <a:r>
              <a:rPr lang="en-US" sz="1900" dirty="0">
                <a:solidFill>
                  <a:schemeClr val="tx1"/>
                </a:solidFill>
              </a:rPr>
              <a:t>An approximate string matching (ASM) acceleration framework to accelerate </a:t>
            </a:r>
            <a:r>
              <a:rPr lang="en-US" sz="1900" dirty="0">
                <a:solidFill>
                  <a:srgbClr val="0070C0"/>
                </a:solidFill>
              </a:rPr>
              <a:t>multiple steps of genome sequence analysis</a:t>
            </a:r>
          </a:p>
          <a:p>
            <a:pPr marL="935038" lvl="2" indent="-217488">
              <a:lnSpc>
                <a:spcPct val="110000"/>
              </a:lnSpc>
              <a:spcBef>
                <a:spcPts val="0"/>
              </a:spcBef>
              <a:spcAft>
                <a:spcPts val="0"/>
              </a:spcAft>
            </a:pPr>
            <a:r>
              <a:rPr lang="en-US" sz="1900" i="1" dirty="0">
                <a:solidFill>
                  <a:srgbClr val="0070C0"/>
                </a:solidFill>
              </a:rPr>
              <a:t>First</a:t>
            </a:r>
            <a:r>
              <a:rPr lang="en-US" sz="1900" dirty="0"/>
              <a:t> </a:t>
            </a:r>
            <a:r>
              <a:rPr lang="en-US" sz="1900" dirty="0">
                <a:solidFill>
                  <a:schemeClr val="tx1"/>
                </a:solidFill>
              </a:rPr>
              <a:t>to enhance and accelerate Bitap for ASM with genomic sequences</a:t>
            </a:r>
          </a:p>
          <a:p>
            <a:pPr marL="935038" lvl="2" indent="-217488">
              <a:lnSpc>
                <a:spcPct val="110000"/>
              </a:lnSpc>
              <a:spcBef>
                <a:spcPts val="0"/>
              </a:spcBef>
              <a:spcAft>
                <a:spcPts val="0"/>
              </a:spcAft>
            </a:pPr>
            <a:r>
              <a:rPr lang="en-US" sz="1900" i="1" dirty="0">
                <a:solidFill>
                  <a:schemeClr val="tx1"/>
                </a:solidFill>
              </a:rPr>
              <a:t>Co-design</a:t>
            </a:r>
            <a:r>
              <a:rPr lang="en-US" sz="1900" dirty="0">
                <a:solidFill>
                  <a:schemeClr val="tx1"/>
                </a:solidFill>
              </a:rPr>
              <a:t> of our modified </a:t>
            </a:r>
            <a:r>
              <a:rPr lang="en-US" sz="1900" dirty="0">
                <a:solidFill>
                  <a:srgbClr val="0070C0"/>
                </a:solidFill>
              </a:rPr>
              <a:t>scalable</a:t>
            </a:r>
            <a:r>
              <a:rPr lang="en-US" sz="1900" dirty="0"/>
              <a:t> </a:t>
            </a:r>
            <a:r>
              <a:rPr lang="en-US" sz="1900" dirty="0">
                <a:solidFill>
                  <a:schemeClr val="tx1"/>
                </a:solidFill>
              </a:rPr>
              <a:t>and</a:t>
            </a:r>
            <a:r>
              <a:rPr lang="en-US" sz="1900" dirty="0"/>
              <a:t> </a:t>
            </a:r>
            <a:r>
              <a:rPr lang="en-US" sz="1900" dirty="0">
                <a:solidFill>
                  <a:srgbClr val="0070C0"/>
                </a:solidFill>
              </a:rPr>
              <a:t>memory-efficient</a:t>
            </a:r>
            <a:r>
              <a:rPr lang="en-US" sz="1900" dirty="0"/>
              <a:t> </a:t>
            </a:r>
            <a:r>
              <a:rPr lang="en-US" sz="1900" dirty="0">
                <a:solidFill>
                  <a:schemeClr val="tx1"/>
                </a:solidFill>
              </a:rPr>
              <a:t>algorithms with </a:t>
            </a:r>
            <a:r>
              <a:rPr lang="en-US" sz="1900" dirty="0">
                <a:solidFill>
                  <a:srgbClr val="0070C0"/>
                </a:solidFill>
              </a:rPr>
              <a:t>low-power</a:t>
            </a:r>
            <a:r>
              <a:rPr lang="en-US" sz="1900" dirty="0"/>
              <a:t> </a:t>
            </a:r>
            <a:r>
              <a:rPr lang="en-US" sz="1900" dirty="0">
                <a:solidFill>
                  <a:schemeClr val="tx1"/>
                </a:solidFill>
              </a:rPr>
              <a:t>and</a:t>
            </a:r>
            <a:r>
              <a:rPr lang="en-US" sz="1900" dirty="0"/>
              <a:t> </a:t>
            </a:r>
            <a:r>
              <a:rPr lang="en-US" sz="1900" dirty="0">
                <a:solidFill>
                  <a:srgbClr val="0070C0"/>
                </a:solidFill>
              </a:rPr>
              <a:t>area-efficient</a:t>
            </a:r>
            <a:r>
              <a:rPr lang="en-US" sz="1900" dirty="0"/>
              <a:t> </a:t>
            </a:r>
            <a:r>
              <a:rPr lang="en-US" sz="1900" dirty="0">
                <a:solidFill>
                  <a:schemeClr val="tx1"/>
                </a:solidFill>
              </a:rPr>
              <a:t>hardware accelerators</a:t>
            </a:r>
          </a:p>
          <a:p>
            <a:pPr marL="935038" lvl="2" indent="-217488">
              <a:lnSpc>
                <a:spcPct val="110000"/>
              </a:lnSpc>
              <a:spcBef>
                <a:spcPts val="0"/>
              </a:spcBef>
              <a:spcAft>
                <a:spcPts val="0"/>
              </a:spcAft>
            </a:pPr>
            <a:r>
              <a:rPr lang="en-US" sz="1900" dirty="0">
                <a:solidFill>
                  <a:schemeClr val="tx1"/>
                </a:solidFill>
              </a:rPr>
              <a:t>Evaluation of three different use cases: </a:t>
            </a:r>
            <a:r>
              <a:rPr lang="en-US" sz="1900" dirty="0">
                <a:solidFill>
                  <a:srgbClr val="7030A0"/>
                </a:solidFill>
              </a:rPr>
              <a:t>read alignment</a:t>
            </a:r>
            <a:r>
              <a:rPr lang="en-US" sz="1900" dirty="0">
                <a:solidFill>
                  <a:schemeClr val="tx1"/>
                </a:solidFill>
              </a:rPr>
              <a:t>, </a:t>
            </a:r>
            <a:r>
              <a:rPr lang="en-US" sz="1900" dirty="0">
                <a:solidFill>
                  <a:srgbClr val="00B050"/>
                </a:solidFill>
              </a:rPr>
              <a:t>pre-alignment filtering</a:t>
            </a:r>
            <a:r>
              <a:rPr lang="en-US" sz="1900" dirty="0">
                <a:solidFill>
                  <a:schemeClr val="tx1"/>
                </a:solidFill>
              </a:rPr>
              <a:t>, </a:t>
            </a:r>
            <a:r>
              <a:rPr lang="en-US" sz="1900" dirty="0">
                <a:solidFill>
                  <a:srgbClr val="FE6200"/>
                </a:solidFill>
              </a:rPr>
              <a:t>edit distance calculation</a:t>
            </a:r>
            <a:endParaRPr lang="en-US" sz="1900" dirty="0">
              <a:solidFill>
                <a:schemeClr val="tx1"/>
              </a:solidFill>
            </a:endParaRPr>
          </a:p>
          <a:p>
            <a:pPr>
              <a:lnSpc>
                <a:spcPct val="110000"/>
              </a:lnSpc>
              <a:spcBef>
                <a:spcPts val="1800"/>
              </a:spcBef>
              <a:spcAft>
                <a:spcPts val="0"/>
              </a:spcAft>
            </a:pPr>
            <a:r>
              <a:rPr lang="en-US" sz="1900" b="1" dirty="0">
                <a:solidFill>
                  <a:srgbClr val="00B050"/>
                </a:solidFill>
              </a:rPr>
              <a:t>Key Results: </a:t>
            </a:r>
            <a:r>
              <a:rPr lang="en-US" sz="1900" dirty="0">
                <a:solidFill>
                  <a:schemeClr val="tx1"/>
                </a:solidFill>
              </a:rPr>
              <a:t>GenASM is </a:t>
            </a:r>
            <a:r>
              <a:rPr lang="en-US" sz="1900" dirty="0">
                <a:solidFill>
                  <a:srgbClr val="00B050"/>
                </a:solidFill>
              </a:rPr>
              <a:t>significantly more efficient </a:t>
            </a:r>
            <a:r>
              <a:rPr lang="en-US" sz="1900" dirty="0">
                <a:solidFill>
                  <a:schemeClr val="tx1"/>
                </a:solidFill>
              </a:rPr>
              <a:t>for all the three use cases (in terms of </a:t>
            </a:r>
            <a:r>
              <a:rPr lang="en-US" sz="1900" dirty="0">
                <a:solidFill>
                  <a:srgbClr val="00B050"/>
                </a:solidFill>
              </a:rPr>
              <a:t>throughput</a:t>
            </a:r>
            <a:r>
              <a:rPr lang="en-US" sz="1900" dirty="0">
                <a:solidFill>
                  <a:srgbClr val="0070C0"/>
                </a:solidFill>
              </a:rPr>
              <a:t> </a:t>
            </a:r>
            <a:r>
              <a:rPr lang="en-US" sz="1900" dirty="0">
                <a:solidFill>
                  <a:schemeClr val="tx1"/>
                </a:solidFill>
              </a:rPr>
              <a:t>and</a:t>
            </a:r>
            <a:r>
              <a:rPr lang="en-US" sz="1900" dirty="0"/>
              <a:t> </a:t>
            </a:r>
            <a:r>
              <a:rPr lang="en-US" sz="1900" dirty="0">
                <a:solidFill>
                  <a:srgbClr val="00B050"/>
                </a:solidFill>
              </a:rPr>
              <a:t>throughput per unit power</a:t>
            </a:r>
            <a:r>
              <a:rPr lang="en-US" sz="1900" dirty="0"/>
              <a:t>) </a:t>
            </a:r>
            <a:r>
              <a:rPr lang="en-US" sz="1900" dirty="0">
                <a:solidFill>
                  <a:schemeClr val="tx1"/>
                </a:solidFill>
              </a:rPr>
              <a:t>than state-of-the-art </a:t>
            </a:r>
            <a:r>
              <a:rPr lang="en-US" sz="1900" dirty="0">
                <a:solidFill>
                  <a:srgbClr val="0070C0"/>
                </a:solidFill>
              </a:rPr>
              <a:t>software</a:t>
            </a:r>
            <a:r>
              <a:rPr lang="en-US" sz="1900" dirty="0">
                <a:solidFill>
                  <a:schemeClr val="tx1"/>
                </a:solidFill>
              </a:rPr>
              <a:t> and </a:t>
            </a:r>
            <a:r>
              <a:rPr lang="en-US" sz="1900" dirty="0">
                <a:solidFill>
                  <a:srgbClr val="C00000"/>
                </a:solidFill>
              </a:rPr>
              <a:t>hardware</a:t>
            </a:r>
            <a:r>
              <a:rPr lang="en-US" sz="1900" dirty="0">
                <a:solidFill>
                  <a:schemeClr val="tx1"/>
                </a:solidFill>
              </a:rPr>
              <a:t> baselines</a:t>
            </a:r>
          </a:p>
        </p:txBody>
      </p:sp>
      <p:sp>
        <p:nvSpPr>
          <p:cNvPr id="4" name="Slide Number Placeholder 3">
            <a:extLst>
              <a:ext uri="{FF2B5EF4-FFF2-40B4-BE49-F238E27FC236}">
                <a16:creationId xmlns:a16="http://schemas.microsoft.com/office/drawing/2014/main" id="{DBC85339-0960-2D4F-9702-117C5339C907}"/>
              </a:ext>
            </a:extLst>
          </p:cNvPr>
          <p:cNvSpPr>
            <a:spLocks noGrp="1"/>
          </p:cNvSpPr>
          <p:nvPr>
            <p:ph type="sldNum" sz="quarter" idx="10"/>
          </p:nvPr>
        </p:nvSpPr>
        <p:spPr/>
        <p:txBody>
          <a:bodyPr/>
          <a:lstStyle/>
          <a:p>
            <a:fld id="{BE67019E-6B59-9444-A8F8-0CFAB6B6981D}" type="slidenum">
              <a:rPr lang="en-US" smtClean="0"/>
              <a:pPr/>
              <a:t>86</a:t>
            </a:fld>
            <a:endParaRPr lang="en-US" dirty="0"/>
          </a:p>
        </p:txBody>
      </p:sp>
    </p:spTree>
    <p:custDataLst>
      <p:tags r:id="rId1"/>
    </p:custDataLst>
    <p:extLst>
      <p:ext uri="{BB962C8B-B14F-4D97-AF65-F5344CB8AC3E}">
        <p14:creationId xmlns:p14="http://schemas.microsoft.com/office/powerpoint/2010/main" val="328371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E1906-9EC0-874F-8773-3A316CBB1A12}"/>
              </a:ext>
            </a:extLst>
          </p:cNvPr>
          <p:cNvSpPr>
            <a:spLocks noGrp="1"/>
          </p:cNvSpPr>
          <p:nvPr>
            <p:ph type="title"/>
          </p:nvPr>
        </p:nvSpPr>
        <p:spPr/>
        <p:txBody>
          <a:bodyPr>
            <a:normAutofit/>
          </a:bodyPr>
          <a:lstStyle/>
          <a:p>
            <a:r>
              <a:rPr lang="en-US" sz="4300" dirty="0"/>
              <a:t>GenASM [MICRO </a:t>
            </a:r>
            <a:r>
              <a:rPr lang="en-US" sz="4300" dirty="0">
                <a:latin typeface="Calibri" panose="020F0502020204030204" pitchFamily="34" charset="0"/>
              </a:rPr>
              <a:t>2020</a:t>
            </a:r>
            <a:r>
              <a:rPr lang="en-US" sz="4300" dirty="0"/>
              <a:t>]</a:t>
            </a:r>
          </a:p>
        </p:txBody>
      </p:sp>
      <p:sp>
        <p:nvSpPr>
          <p:cNvPr id="4" name="Slide Number Placeholder 3">
            <a:extLst>
              <a:ext uri="{FF2B5EF4-FFF2-40B4-BE49-F238E27FC236}">
                <a16:creationId xmlns:a16="http://schemas.microsoft.com/office/drawing/2014/main" id="{0A6275C2-216A-024B-BB93-67A06F43CD2C}"/>
              </a:ext>
            </a:extLst>
          </p:cNvPr>
          <p:cNvSpPr>
            <a:spLocks noGrp="1"/>
          </p:cNvSpPr>
          <p:nvPr>
            <p:ph type="sldNum" sz="quarter" idx="10"/>
          </p:nvPr>
        </p:nvSpPr>
        <p:spPr/>
        <p:txBody>
          <a:bodyPr/>
          <a:lstStyle/>
          <a:p>
            <a:fld id="{BE67019E-6B59-9444-A8F8-0CFAB6B6981D}" type="slidenum">
              <a:rPr lang="en-US" smtClean="0"/>
              <a:pPr/>
              <a:t>87</a:t>
            </a:fld>
            <a:endParaRPr lang="en-US" dirty="0"/>
          </a:p>
        </p:txBody>
      </p:sp>
      <p:sp>
        <p:nvSpPr>
          <p:cNvPr id="5" name="Rectangle 4">
            <a:extLst>
              <a:ext uri="{FF2B5EF4-FFF2-40B4-BE49-F238E27FC236}">
                <a16:creationId xmlns:a16="http://schemas.microsoft.com/office/drawing/2014/main" id="{6E4C2C41-975F-8F44-943F-FFC171CDD148}"/>
              </a:ext>
            </a:extLst>
          </p:cNvPr>
          <p:cNvSpPr/>
          <p:nvPr/>
        </p:nvSpPr>
        <p:spPr>
          <a:xfrm>
            <a:off x="366963" y="1158087"/>
            <a:ext cx="8410073" cy="2735877"/>
          </a:xfrm>
          <a:prstGeom prst="rect">
            <a:avLst/>
          </a:prstGeom>
        </p:spPr>
        <p:txBody>
          <a:bodyPr wrap="square">
            <a:spAutoFit/>
          </a:bodyPr>
          <a:lstStyle/>
          <a:p>
            <a:pPr>
              <a:lnSpc>
                <a:spcPct val="110000"/>
              </a:lnSpc>
              <a:spcBef>
                <a:spcPts val="300"/>
              </a:spcBef>
            </a:pPr>
            <a:r>
              <a:rPr lang="en-US" sz="1850" u="sng" dirty="0">
                <a:latin typeface="+mj-lt"/>
              </a:rPr>
              <a:t>Damla Senol Cali</a:t>
            </a:r>
            <a:r>
              <a:rPr lang="en-US" sz="1850" dirty="0">
                <a:latin typeface="+mj-lt"/>
              </a:rPr>
              <a:t>, Gurpreet S. Kalsi, </a:t>
            </a:r>
            <a:r>
              <a:rPr lang="en-US" sz="1850" dirty="0" err="1">
                <a:latin typeface="+mj-lt"/>
              </a:rPr>
              <a:t>Zulal</a:t>
            </a:r>
            <a:r>
              <a:rPr lang="en-US" sz="1850" dirty="0">
                <a:latin typeface="+mj-lt"/>
              </a:rPr>
              <a:t> </a:t>
            </a:r>
            <a:r>
              <a:rPr lang="en-US" sz="1850" dirty="0" err="1">
                <a:latin typeface="+mj-lt"/>
              </a:rPr>
              <a:t>Bingol</a:t>
            </a:r>
            <a:r>
              <a:rPr lang="en-US" sz="1850" dirty="0">
                <a:latin typeface="+mj-lt"/>
              </a:rPr>
              <a:t>, Can </a:t>
            </a:r>
            <a:r>
              <a:rPr lang="en-US" sz="1850" dirty="0" err="1">
                <a:latin typeface="+mj-lt"/>
              </a:rPr>
              <a:t>Firtina</a:t>
            </a:r>
            <a:r>
              <a:rPr lang="en-US" sz="1850" dirty="0">
                <a:latin typeface="+mj-lt"/>
              </a:rPr>
              <a:t>, Lavanya Subramanian, Jeremie S. Kim, Rachata </a:t>
            </a:r>
            <a:r>
              <a:rPr lang="en-US" sz="1850" dirty="0" err="1">
                <a:latin typeface="+mj-lt"/>
              </a:rPr>
              <a:t>Ausavarungnirun</a:t>
            </a:r>
            <a:r>
              <a:rPr lang="en-US" sz="1850" dirty="0">
                <a:latin typeface="+mj-lt"/>
              </a:rPr>
              <a:t>, Mohammed </a:t>
            </a:r>
            <a:r>
              <a:rPr lang="en-US" sz="1850" dirty="0" err="1">
                <a:latin typeface="+mj-lt"/>
              </a:rPr>
              <a:t>Alser</a:t>
            </a:r>
            <a:r>
              <a:rPr lang="en-US" sz="1850" dirty="0">
                <a:latin typeface="+mj-lt"/>
              </a:rPr>
              <a:t>, Juan Gomez-Luna, </a:t>
            </a:r>
            <a:r>
              <a:rPr lang="en-US" sz="1850" dirty="0" err="1">
                <a:latin typeface="+mj-lt"/>
              </a:rPr>
              <a:t>Amirali</a:t>
            </a:r>
            <a:r>
              <a:rPr lang="en-US" sz="1850" dirty="0">
                <a:latin typeface="+mj-lt"/>
              </a:rPr>
              <a:t> </a:t>
            </a:r>
            <a:r>
              <a:rPr lang="en-US" sz="1850" dirty="0" err="1">
                <a:latin typeface="+mj-lt"/>
              </a:rPr>
              <a:t>Boroumand</a:t>
            </a:r>
            <a:r>
              <a:rPr lang="en-US" sz="1850" dirty="0">
                <a:latin typeface="+mj-lt"/>
              </a:rPr>
              <a:t>, Anant Nori, Allison </a:t>
            </a:r>
            <a:r>
              <a:rPr lang="en-US" sz="1850" dirty="0" err="1">
                <a:latin typeface="+mj-lt"/>
              </a:rPr>
              <a:t>Scibisz</a:t>
            </a:r>
            <a:r>
              <a:rPr lang="en-US" sz="1850" dirty="0">
                <a:latin typeface="+mj-lt"/>
              </a:rPr>
              <a:t>, Sreenivas </a:t>
            </a:r>
            <a:r>
              <a:rPr lang="en-US" sz="1850" dirty="0" err="1">
                <a:latin typeface="+mj-lt"/>
              </a:rPr>
              <a:t>Subramoney</a:t>
            </a:r>
            <a:r>
              <a:rPr lang="en-US" sz="1850" dirty="0">
                <a:latin typeface="+mj-lt"/>
              </a:rPr>
              <a:t>, Can Alkan, Saugata Ghose, and Onur Mutlu,</a:t>
            </a:r>
          </a:p>
          <a:p>
            <a:pPr>
              <a:lnSpc>
                <a:spcPct val="110000"/>
              </a:lnSpc>
              <a:spcBef>
                <a:spcPts val="300"/>
              </a:spcBef>
            </a:pPr>
            <a:r>
              <a:rPr lang="en-US" sz="1850" b="1" dirty="0">
                <a:solidFill>
                  <a:srgbClr val="0070C0"/>
                </a:solidFill>
                <a:latin typeface="+mj-lt"/>
                <a:hlinkClick r:id="rId3">
                  <a:extLst>
                    <a:ext uri="{A12FA001-AC4F-418D-AE19-62706E023703}">
                      <ahyp:hlinkClr xmlns:ahyp="http://schemas.microsoft.com/office/drawing/2018/hyperlinkcolor" val="tx"/>
                    </a:ext>
                  </a:extLst>
                </a:hlinkClick>
              </a:rPr>
              <a:t>"GenASM: A High-Performance, Low-Power Approximate String Matching Acceleration Framework for Genome Sequence Analysis”</a:t>
            </a:r>
            <a:endParaRPr lang="en-US" sz="1850" b="1" dirty="0">
              <a:solidFill>
                <a:srgbClr val="0070C0"/>
              </a:solidFill>
              <a:latin typeface="+mj-lt"/>
            </a:endParaRPr>
          </a:p>
          <a:p>
            <a:pPr>
              <a:lnSpc>
                <a:spcPct val="110000"/>
              </a:lnSpc>
              <a:spcBef>
                <a:spcPts val="300"/>
              </a:spcBef>
            </a:pPr>
            <a:r>
              <a:rPr lang="en-US" sz="1850" i="1" dirty="0">
                <a:latin typeface="+mj-lt"/>
              </a:rPr>
              <a:t>Proceedings of the </a:t>
            </a:r>
            <a:r>
              <a:rPr lang="en-US" sz="1850" i="1" dirty="0">
                <a:solidFill>
                  <a:srgbClr val="0070C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53</a:t>
            </a:r>
            <a:r>
              <a:rPr lang="en-US" sz="1850" i="1" dirty="0">
                <a:solidFill>
                  <a:srgbClr val="0070C0"/>
                </a:solidFill>
                <a:latin typeface="+mj-lt"/>
                <a:hlinkClick r:id="rId4">
                  <a:extLst>
                    <a:ext uri="{A12FA001-AC4F-418D-AE19-62706E023703}">
                      <ahyp:hlinkClr xmlns:ahyp="http://schemas.microsoft.com/office/drawing/2018/hyperlinkcolor" val="tx"/>
                    </a:ext>
                  </a:extLst>
                </a:hlinkClick>
              </a:rPr>
              <a:t>rd International Symposium on Microarchitecture</a:t>
            </a:r>
            <a:r>
              <a:rPr lang="en-US" sz="1850" i="1" dirty="0">
                <a:solidFill>
                  <a:srgbClr val="0070C0"/>
                </a:solidFill>
                <a:latin typeface="+mj-lt"/>
              </a:rPr>
              <a:t> </a:t>
            </a:r>
            <a:r>
              <a:rPr lang="en-US" sz="1850" i="1" dirty="0">
                <a:latin typeface="+mj-lt"/>
              </a:rPr>
              <a:t>(</a:t>
            </a:r>
            <a:r>
              <a:rPr lang="en-US" sz="1850" b="1" i="1" dirty="0">
                <a:latin typeface="+mj-lt"/>
              </a:rPr>
              <a:t>MICRO</a:t>
            </a:r>
            <a:r>
              <a:rPr lang="en-US" sz="1850" i="1" dirty="0">
                <a:latin typeface="+mj-lt"/>
              </a:rPr>
              <a:t>)</a:t>
            </a:r>
            <a:r>
              <a:rPr lang="en-US" sz="1850" dirty="0">
                <a:latin typeface="+mj-lt"/>
              </a:rPr>
              <a:t>, Virtual, October </a:t>
            </a:r>
            <a:r>
              <a:rPr lang="en-US" sz="1850" dirty="0">
                <a:latin typeface="Calibri" panose="020F0502020204030204" pitchFamily="34" charset="0"/>
                <a:cs typeface="Calibri" panose="020F0502020204030204" pitchFamily="34" charset="0"/>
              </a:rPr>
              <a:t>2020.</a:t>
            </a:r>
            <a:endParaRPr lang="en-US" sz="1850" b="0" i="0" u="none" strike="noStrike" dirty="0">
              <a:effectLst/>
              <a:latin typeface="Calibri" panose="020F0502020204030204" pitchFamily="34" charset="0"/>
              <a:cs typeface="Calibri" panose="020F0502020204030204" pitchFamily="34" charset="0"/>
            </a:endParaRPr>
          </a:p>
        </p:txBody>
      </p:sp>
      <p:pic>
        <p:nvPicPr>
          <p:cNvPr id="7" name="Picture 6" descr="A screenshot of a cell phone&#10;&#10;Description automatically generated">
            <a:extLst>
              <a:ext uri="{FF2B5EF4-FFF2-40B4-BE49-F238E27FC236}">
                <a16:creationId xmlns:a16="http://schemas.microsoft.com/office/drawing/2014/main" id="{75D7AD2E-6C1B-B44D-A9AD-3636D8503539}"/>
              </a:ext>
            </a:extLst>
          </p:cNvPr>
          <p:cNvPicPr>
            <a:picLocks noChangeAspect="1"/>
          </p:cNvPicPr>
          <p:nvPr/>
        </p:nvPicPr>
        <p:blipFill>
          <a:blip r:embed="rId5"/>
          <a:stretch>
            <a:fillRect/>
          </a:stretch>
        </p:blipFill>
        <p:spPr>
          <a:xfrm>
            <a:off x="366963" y="4041150"/>
            <a:ext cx="8410073" cy="2214137"/>
          </a:xfrm>
          <a:prstGeom prst="rect">
            <a:avLst/>
          </a:prstGeom>
        </p:spPr>
      </p:pic>
    </p:spTree>
    <p:extLst>
      <p:ext uri="{BB962C8B-B14F-4D97-AF65-F5344CB8AC3E}">
        <p14:creationId xmlns:p14="http://schemas.microsoft.com/office/powerpoint/2010/main" val="35642570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4BCF1-0A8F-9722-FE6B-C6004947F745}"/>
              </a:ext>
            </a:extLst>
          </p:cNvPr>
          <p:cNvSpPr>
            <a:spLocks noGrp="1"/>
          </p:cNvSpPr>
          <p:nvPr>
            <p:ph type="title"/>
          </p:nvPr>
        </p:nvSpPr>
        <p:spPr/>
        <p:txBody>
          <a:bodyPr>
            <a:normAutofit fontScale="90000"/>
          </a:bodyPr>
          <a:lstStyle/>
          <a:p>
            <a:r>
              <a:rPr lang="en-US" dirty="0"/>
              <a:t>GenASM – GitHub Page</a:t>
            </a:r>
          </a:p>
        </p:txBody>
      </p:sp>
      <p:sp>
        <p:nvSpPr>
          <p:cNvPr id="4" name="Slide Number Placeholder 3">
            <a:extLst>
              <a:ext uri="{FF2B5EF4-FFF2-40B4-BE49-F238E27FC236}">
                <a16:creationId xmlns:a16="http://schemas.microsoft.com/office/drawing/2014/main" id="{F5B4AC9F-E597-F7E3-0460-E833FED791FB}"/>
              </a:ext>
            </a:extLst>
          </p:cNvPr>
          <p:cNvSpPr>
            <a:spLocks noGrp="1"/>
          </p:cNvSpPr>
          <p:nvPr>
            <p:ph type="sldNum" sz="quarter" idx="10"/>
          </p:nvPr>
        </p:nvSpPr>
        <p:spPr/>
        <p:txBody>
          <a:bodyPr/>
          <a:lstStyle/>
          <a:p>
            <a:fld id="{BE67019E-6B59-9444-A8F8-0CFAB6B6981D}" type="slidenum">
              <a:rPr lang="en-US" smtClean="0"/>
              <a:pPr/>
              <a:t>88</a:t>
            </a:fld>
            <a:endParaRPr lang="en-US" dirty="0"/>
          </a:p>
        </p:txBody>
      </p:sp>
      <p:pic>
        <p:nvPicPr>
          <p:cNvPr id="6" name="Picture 5">
            <a:extLst>
              <a:ext uri="{FF2B5EF4-FFF2-40B4-BE49-F238E27FC236}">
                <a16:creationId xmlns:a16="http://schemas.microsoft.com/office/drawing/2014/main" id="{4B3B65F3-28F6-F1E2-056B-949B37B7FBBA}"/>
              </a:ext>
            </a:extLst>
          </p:cNvPr>
          <p:cNvPicPr>
            <a:picLocks noChangeAspect="1"/>
          </p:cNvPicPr>
          <p:nvPr/>
        </p:nvPicPr>
        <p:blipFill>
          <a:blip r:embed="rId2"/>
          <a:stretch>
            <a:fillRect/>
          </a:stretch>
        </p:blipFill>
        <p:spPr>
          <a:xfrm>
            <a:off x="0" y="1745830"/>
            <a:ext cx="9144000" cy="4532200"/>
          </a:xfrm>
          <a:prstGeom prst="rect">
            <a:avLst/>
          </a:prstGeom>
        </p:spPr>
      </p:pic>
      <p:sp>
        <p:nvSpPr>
          <p:cNvPr id="8" name="TextBox 7">
            <a:extLst>
              <a:ext uri="{FF2B5EF4-FFF2-40B4-BE49-F238E27FC236}">
                <a16:creationId xmlns:a16="http://schemas.microsoft.com/office/drawing/2014/main" id="{52C50843-2A0C-2164-A27D-A3C89FEF2907}"/>
              </a:ext>
            </a:extLst>
          </p:cNvPr>
          <p:cNvSpPr txBox="1"/>
          <p:nvPr/>
        </p:nvSpPr>
        <p:spPr>
          <a:xfrm>
            <a:off x="366963" y="1235490"/>
            <a:ext cx="4572000" cy="369332"/>
          </a:xfrm>
          <a:prstGeom prst="rect">
            <a:avLst/>
          </a:prstGeom>
          <a:noFill/>
        </p:spPr>
        <p:txBody>
          <a:bodyPr wrap="square">
            <a:spAutoFit/>
          </a:bodyPr>
          <a:lstStyle/>
          <a:p>
            <a:r>
              <a:rPr lang="en-US" b="1" dirty="0">
                <a:solidFill>
                  <a:srgbClr val="0070C0"/>
                </a:solidFill>
                <a:hlinkClick r:id="rId3">
                  <a:extLst>
                    <a:ext uri="{A12FA001-AC4F-418D-AE19-62706E023703}">
                      <ahyp:hlinkClr xmlns:ahyp="http://schemas.microsoft.com/office/drawing/2018/hyperlinkcolor" val="tx"/>
                    </a:ext>
                  </a:extLst>
                </a:hlinkClick>
              </a:rPr>
              <a:t>https://github.com/CMU-SAFARI/GenASM</a:t>
            </a:r>
            <a:r>
              <a:rPr lang="en-US" b="1" dirty="0">
                <a:solidFill>
                  <a:srgbClr val="0070C0"/>
                </a:solidFill>
              </a:rPr>
              <a:t> </a:t>
            </a:r>
          </a:p>
        </p:txBody>
      </p:sp>
    </p:spTree>
    <p:extLst>
      <p:ext uri="{BB962C8B-B14F-4D97-AF65-F5344CB8AC3E}">
        <p14:creationId xmlns:p14="http://schemas.microsoft.com/office/powerpoint/2010/main" val="26573140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E3E9A-BB67-D64D-B9CD-3F955BC2F713}"/>
              </a:ext>
            </a:extLst>
          </p:cNvPr>
          <p:cNvSpPr>
            <a:spLocks noGrp="1"/>
          </p:cNvSpPr>
          <p:nvPr>
            <p:ph type="title"/>
          </p:nvPr>
        </p:nvSpPr>
        <p:spPr/>
        <p:txBody>
          <a:bodyPr/>
          <a:lstStyle/>
          <a:p>
            <a:r>
              <a:rPr lang="en-US" dirty="0">
                <a:solidFill>
                  <a:schemeClr val="accent1"/>
                </a:solidFill>
              </a:rPr>
              <a:t>Backup Slides</a:t>
            </a:r>
            <a:br>
              <a:rPr lang="en-US" dirty="0">
                <a:solidFill>
                  <a:schemeClr val="accent1"/>
                </a:solidFill>
              </a:rPr>
            </a:br>
            <a:r>
              <a:rPr lang="en-US" sz="4000" dirty="0">
                <a:solidFill>
                  <a:schemeClr val="accent1"/>
                </a:solidFill>
              </a:rPr>
              <a:t>(Sequencing)</a:t>
            </a:r>
          </a:p>
        </p:txBody>
      </p:sp>
    </p:spTree>
    <p:extLst>
      <p:ext uri="{BB962C8B-B14F-4D97-AF65-F5344CB8AC3E}">
        <p14:creationId xmlns:p14="http://schemas.microsoft.com/office/powerpoint/2010/main" val="3293567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title"/>
          </p:nvPr>
        </p:nvSpPr>
        <p:spPr>
          <a:xfrm>
            <a:off x="366963" y="257434"/>
            <a:ext cx="8410200" cy="753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0070C0"/>
              </a:buClr>
              <a:buSzPct val="100000"/>
              <a:buFont typeface="Corbel"/>
              <a:buNone/>
            </a:pPr>
            <a:r>
              <a:rPr lang="en-US"/>
              <a:t>Genome Graphs</a:t>
            </a:r>
            <a:endParaRPr/>
          </a:p>
        </p:txBody>
      </p:sp>
      <p:sp>
        <p:nvSpPr>
          <p:cNvPr id="111" name="Google Shape;111;p15"/>
          <p:cNvSpPr txBox="1">
            <a:spLocks noGrp="1"/>
          </p:cNvSpPr>
          <p:nvPr>
            <p:ph type="body" idx="1"/>
          </p:nvPr>
        </p:nvSpPr>
        <p:spPr>
          <a:xfrm>
            <a:off x="366963" y="1153551"/>
            <a:ext cx="8410200" cy="2470182"/>
          </a:xfrm>
          <a:prstGeom prst="rect">
            <a:avLst/>
          </a:prstGeom>
          <a:noFill/>
          <a:ln>
            <a:noFill/>
          </a:ln>
        </p:spPr>
        <p:txBody>
          <a:bodyPr spcFirstLastPara="1" wrap="square" lIns="0" tIns="45700" rIns="0" bIns="45700" anchor="t" anchorCtr="0">
            <a:noAutofit/>
          </a:bodyPr>
          <a:lstStyle/>
          <a:p>
            <a:pPr marL="153988" lvl="0" indent="0" algn="l" rtl="0">
              <a:lnSpc>
                <a:spcPct val="120000"/>
              </a:lnSpc>
              <a:spcBef>
                <a:spcPts val="0"/>
              </a:spcBef>
              <a:spcAft>
                <a:spcPts val="600"/>
              </a:spcAft>
              <a:buSzPts val="2200"/>
              <a:buNone/>
            </a:pPr>
            <a:r>
              <a:rPr lang="en-US" sz="2200" dirty="0">
                <a:solidFill>
                  <a:schemeClr val="tx1"/>
                </a:solidFill>
              </a:rPr>
              <a:t>Genome graphs:</a:t>
            </a:r>
          </a:p>
          <a:p>
            <a:pPr marL="496888" lvl="0" indent="-342900" algn="l" rtl="0">
              <a:lnSpc>
                <a:spcPct val="120000"/>
              </a:lnSpc>
              <a:spcBef>
                <a:spcPts val="0"/>
              </a:spcBef>
              <a:spcAft>
                <a:spcPts val="600"/>
              </a:spcAft>
              <a:buSzPts val="2200"/>
            </a:pPr>
            <a:r>
              <a:rPr lang="en-US" sz="2200" dirty="0">
                <a:solidFill>
                  <a:schemeClr val="tx1"/>
                </a:solidFill>
              </a:rPr>
              <a:t>Combine the </a:t>
            </a:r>
            <a:r>
              <a:rPr lang="en-US" sz="2200" dirty="0">
                <a:solidFill>
                  <a:srgbClr val="C00000"/>
                </a:solidFill>
              </a:rPr>
              <a:t>linear reference genome </a:t>
            </a:r>
            <a:r>
              <a:rPr lang="en-US" sz="2200" dirty="0">
                <a:solidFill>
                  <a:schemeClr val="tx1"/>
                </a:solidFill>
              </a:rPr>
              <a:t>with the </a:t>
            </a:r>
            <a:r>
              <a:rPr lang="en-US" sz="2200" dirty="0">
                <a:solidFill>
                  <a:srgbClr val="0070C0"/>
                </a:solidFill>
              </a:rPr>
              <a:t>known genetic variations in the entire population </a:t>
            </a:r>
            <a:r>
              <a:rPr lang="en-US" sz="2200" dirty="0">
                <a:solidFill>
                  <a:schemeClr val="tx1"/>
                </a:solidFill>
              </a:rPr>
              <a:t>as a graph-based data structure</a:t>
            </a:r>
          </a:p>
          <a:p>
            <a:pPr marL="496888" lvl="0" indent="-342900">
              <a:lnSpc>
                <a:spcPct val="120000"/>
              </a:lnSpc>
              <a:spcBef>
                <a:spcPts val="0"/>
              </a:spcBef>
              <a:spcAft>
                <a:spcPts val="600"/>
              </a:spcAft>
              <a:buSzPts val="2200"/>
            </a:pPr>
            <a:r>
              <a:rPr lang="en-US" sz="2200" dirty="0">
                <a:solidFill>
                  <a:schemeClr val="tx1"/>
                </a:solidFill>
              </a:rPr>
              <a:t>Enable us to move away from aligning with a single linear reference genome </a:t>
            </a:r>
            <a:r>
              <a:rPr lang="en-US" sz="2200" dirty="0">
                <a:solidFill>
                  <a:srgbClr val="C00000"/>
                </a:solidFill>
              </a:rPr>
              <a:t>(reference bias) </a:t>
            </a:r>
            <a:r>
              <a:rPr lang="en-US" sz="2200" dirty="0">
                <a:solidFill>
                  <a:schemeClr val="tx1"/>
                </a:solidFill>
              </a:rPr>
              <a:t>and </a:t>
            </a:r>
            <a:r>
              <a:rPr lang="en-US" sz="2200" dirty="0">
                <a:solidFill>
                  <a:srgbClr val="00B050"/>
                </a:solidFill>
              </a:rPr>
              <a:t>more accurately express the genetic diversity in a population</a:t>
            </a:r>
          </a:p>
        </p:txBody>
      </p:sp>
      <p:sp>
        <p:nvSpPr>
          <p:cNvPr id="2" name="Slide Number Placeholder 1">
            <a:extLst>
              <a:ext uri="{FF2B5EF4-FFF2-40B4-BE49-F238E27FC236}">
                <a16:creationId xmlns:a16="http://schemas.microsoft.com/office/drawing/2014/main" id="{FC4DCDA4-118C-D14D-8F71-4A54D1FC58BC}"/>
              </a:ext>
            </a:extLst>
          </p:cNvPr>
          <p:cNvSpPr>
            <a:spLocks noGrp="1"/>
          </p:cNvSpPr>
          <p:nvPr>
            <p:ph type="sldNum" sz="quarter" idx="10"/>
          </p:nvPr>
        </p:nvSpPr>
        <p:spPr/>
        <p:txBody>
          <a:bodyPr/>
          <a:lstStyle/>
          <a:p>
            <a:fld id="{BE67019E-6B59-9444-A8F8-0CFAB6B6981D}" type="slidenum">
              <a:rPr lang="en-US" smtClean="0"/>
              <a:pPr/>
              <a:t>9</a:t>
            </a:fld>
            <a:endParaRPr lang="en-US" dirty="0"/>
          </a:p>
        </p:txBody>
      </p:sp>
      <p:sp>
        <p:nvSpPr>
          <p:cNvPr id="3" name="TextBox 2">
            <a:extLst>
              <a:ext uri="{FF2B5EF4-FFF2-40B4-BE49-F238E27FC236}">
                <a16:creationId xmlns:a16="http://schemas.microsoft.com/office/drawing/2014/main" id="{27DE9D2F-B35D-C140-AE9A-D0D1DC5209F4}"/>
              </a:ext>
            </a:extLst>
          </p:cNvPr>
          <p:cNvSpPr txBox="1"/>
          <p:nvPr/>
        </p:nvSpPr>
        <p:spPr>
          <a:xfrm>
            <a:off x="4308760" y="4188772"/>
            <a:ext cx="1311350" cy="605909"/>
          </a:xfrm>
          <a:prstGeom prst="flowChartTerminator">
            <a:avLst/>
          </a:prstGeom>
          <a:noFill/>
          <a:ln w="38100">
            <a:solidFill>
              <a:schemeClr val="tx1"/>
            </a:solidFill>
          </a:ln>
        </p:spPr>
        <p:txBody>
          <a:bodyPr wrap="square" rtlCol="0">
            <a:spAutoFit/>
          </a:bodyPr>
          <a:lstStyle/>
          <a:p>
            <a:pPr algn="ctr"/>
            <a:r>
              <a:rPr lang="en-US" sz="2200" dirty="0"/>
              <a:t>ACG</a:t>
            </a:r>
          </a:p>
        </p:txBody>
      </p:sp>
      <p:sp>
        <p:nvSpPr>
          <p:cNvPr id="7" name="TextBox 6">
            <a:extLst>
              <a:ext uri="{FF2B5EF4-FFF2-40B4-BE49-F238E27FC236}">
                <a16:creationId xmlns:a16="http://schemas.microsoft.com/office/drawing/2014/main" id="{925AD122-D9AE-C448-9D67-9EEE51A835C7}"/>
              </a:ext>
            </a:extLst>
          </p:cNvPr>
          <p:cNvSpPr txBox="1"/>
          <p:nvPr/>
        </p:nvSpPr>
        <p:spPr>
          <a:xfrm>
            <a:off x="7409218" y="4174735"/>
            <a:ext cx="1260661" cy="605909"/>
          </a:xfrm>
          <a:prstGeom prst="flowChartTerminator">
            <a:avLst/>
          </a:prstGeom>
          <a:noFill/>
          <a:ln w="38100">
            <a:solidFill>
              <a:schemeClr val="tx1"/>
            </a:solidFill>
          </a:ln>
        </p:spPr>
        <p:txBody>
          <a:bodyPr wrap="square" rtlCol="0">
            <a:spAutoFit/>
          </a:bodyPr>
          <a:lstStyle/>
          <a:p>
            <a:pPr algn="ctr"/>
            <a:r>
              <a:rPr lang="en-US" sz="2200" dirty="0"/>
              <a:t>ACGT</a:t>
            </a:r>
          </a:p>
        </p:txBody>
      </p:sp>
      <p:sp>
        <p:nvSpPr>
          <p:cNvPr id="8" name="TextBox 7">
            <a:extLst>
              <a:ext uri="{FF2B5EF4-FFF2-40B4-BE49-F238E27FC236}">
                <a16:creationId xmlns:a16="http://schemas.microsoft.com/office/drawing/2014/main" id="{FBC3D6C5-52A5-134C-9E1A-A96336D01445}"/>
              </a:ext>
            </a:extLst>
          </p:cNvPr>
          <p:cNvSpPr txBox="1"/>
          <p:nvPr/>
        </p:nvSpPr>
        <p:spPr>
          <a:xfrm>
            <a:off x="5989473" y="3597658"/>
            <a:ext cx="611875" cy="605909"/>
          </a:xfrm>
          <a:prstGeom prst="flowChartTerminator">
            <a:avLst/>
          </a:prstGeom>
          <a:noFill/>
          <a:ln w="38100">
            <a:solidFill>
              <a:schemeClr val="tx1"/>
            </a:solidFill>
          </a:ln>
        </p:spPr>
        <p:txBody>
          <a:bodyPr wrap="square" rtlCol="0">
            <a:spAutoFit/>
          </a:bodyPr>
          <a:lstStyle/>
          <a:p>
            <a:pPr algn="ctr"/>
            <a:r>
              <a:rPr lang="en-US" sz="2200" b="1" dirty="0">
                <a:solidFill>
                  <a:srgbClr val="FE6200"/>
                </a:solidFill>
              </a:rPr>
              <a:t>T</a:t>
            </a:r>
          </a:p>
        </p:txBody>
      </p:sp>
      <p:sp>
        <p:nvSpPr>
          <p:cNvPr id="9" name="TextBox 8">
            <a:extLst>
              <a:ext uri="{FF2B5EF4-FFF2-40B4-BE49-F238E27FC236}">
                <a16:creationId xmlns:a16="http://schemas.microsoft.com/office/drawing/2014/main" id="{663FD748-D271-3D48-A6E5-F6A385504E34}"/>
              </a:ext>
            </a:extLst>
          </p:cNvPr>
          <p:cNvSpPr txBox="1"/>
          <p:nvPr/>
        </p:nvSpPr>
        <p:spPr>
          <a:xfrm>
            <a:off x="5989473" y="5401494"/>
            <a:ext cx="611875" cy="605909"/>
          </a:xfrm>
          <a:prstGeom prst="flowChartTerminator">
            <a:avLst/>
          </a:prstGeom>
          <a:noFill/>
          <a:ln w="38100">
            <a:solidFill>
              <a:schemeClr val="tx1"/>
            </a:solidFill>
          </a:ln>
        </p:spPr>
        <p:txBody>
          <a:bodyPr wrap="square" rtlCol="0">
            <a:spAutoFit/>
          </a:bodyPr>
          <a:lstStyle/>
          <a:p>
            <a:pPr algn="ctr"/>
            <a:r>
              <a:rPr lang="en-US" sz="2200" b="1" dirty="0">
                <a:solidFill>
                  <a:srgbClr val="00B050"/>
                </a:solidFill>
              </a:rPr>
              <a:t>G</a:t>
            </a:r>
          </a:p>
        </p:txBody>
      </p:sp>
      <p:cxnSp>
        <p:nvCxnSpPr>
          <p:cNvPr id="6" name="Curved Connector 5">
            <a:extLst>
              <a:ext uri="{FF2B5EF4-FFF2-40B4-BE49-F238E27FC236}">
                <a16:creationId xmlns:a16="http://schemas.microsoft.com/office/drawing/2014/main" id="{7572CBE8-808F-2142-8675-82B9013DD9BD}"/>
              </a:ext>
            </a:extLst>
          </p:cNvPr>
          <p:cNvCxnSpPr>
            <a:stCxn id="3" idx="0"/>
            <a:endCxn id="8" idx="1"/>
          </p:cNvCxnSpPr>
          <p:nvPr/>
        </p:nvCxnSpPr>
        <p:spPr>
          <a:xfrm rot="5400000" flipH="1" flipV="1">
            <a:off x="5332875" y="3532174"/>
            <a:ext cx="288159" cy="1025038"/>
          </a:xfrm>
          <a:prstGeom prst="curvedConnector2">
            <a:avLst/>
          </a:prstGeom>
          <a:ln w="38100">
            <a:solidFill>
              <a:srgbClr val="FE62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1CFF7F6F-BFD4-614D-8470-D753B5DC3874}"/>
              </a:ext>
            </a:extLst>
          </p:cNvPr>
          <p:cNvCxnSpPr>
            <a:cxnSpLocks/>
            <a:stCxn id="3" idx="2"/>
            <a:endCxn id="9" idx="1"/>
          </p:cNvCxnSpPr>
          <p:nvPr/>
        </p:nvCxnSpPr>
        <p:spPr>
          <a:xfrm rot="16200000" flipH="1">
            <a:off x="5022070" y="4737046"/>
            <a:ext cx="909768" cy="1025038"/>
          </a:xfrm>
          <a:prstGeom prst="curvedConnector2">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6D9A26CE-E295-AA45-82A8-B78C312A3E84}"/>
              </a:ext>
            </a:extLst>
          </p:cNvPr>
          <p:cNvCxnSpPr>
            <a:cxnSpLocks/>
            <a:stCxn id="8" idx="3"/>
            <a:endCxn id="7" idx="0"/>
          </p:cNvCxnSpPr>
          <p:nvPr/>
        </p:nvCxnSpPr>
        <p:spPr>
          <a:xfrm>
            <a:off x="6601348" y="3900613"/>
            <a:ext cx="1438201" cy="274122"/>
          </a:xfrm>
          <a:prstGeom prst="curvedConnector2">
            <a:avLst/>
          </a:prstGeom>
          <a:ln w="38100">
            <a:solidFill>
              <a:srgbClr val="FE62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8E766EDD-4CB3-BD48-A382-5814587A7E55}"/>
              </a:ext>
            </a:extLst>
          </p:cNvPr>
          <p:cNvCxnSpPr>
            <a:cxnSpLocks/>
            <a:stCxn id="9" idx="3"/>
            <a:endCxn id="7" idx="2"/>
          </p:cNvCxnSpPr>
          <p:nvPr/>
        </p:nvCxnSpPr>
        <p:spPr>
          <a:xfrm flipV="1">
            <a:off x="6601348" y="4780644"/>
            <a:ext cx="1438201" cy="923805"/>
          </a:xfrm>
          <a:prstGeom prst="curvedConnector2">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2" name="Google Shape;111;p15">
            <a:extLst>
              <a:ext uri="{FF2B5EF4-FFF2-40B4-BE49-F238E27FC236}">
                <a16:creationId xmlns:a16="http://schemas.microsoft.com/office/drawing/2014/main" id="{D9760FDA-0EAF-5549-9F25-970B7A2C419E}"/>
              </a:ext>
            </a:extLst>
          </p:cNvPr>
          <p:cNvSpPr txBox="1">
            <a:spLocks/>
          </p:cNvSpPr>
          <p:nvPr/>
        </p:nvSpPr>
        <p:spPr>
          <a:xfrm>
            <a:off x="366963" y="3958839"/>
            <a:ext cx="3549363" cy="2331125"/>
          </a:xfrm>
          <a:prstGeom prst="rect">
            <a:avLst/>
          </a:prstGeom>
          <a:noFill/>
          <a:ln>
            <a:noFill/>
          </a:ln>
        </p:spPr>
        <p:txBody>
          <a:bodyPr spcFirstLastPara="1" vert="horz" wrap="square" lIns="0" tIns="45700" rIns="0" bIns="45700" rtlCol="0" anchor="t" anchorCtr="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53988" indent="0">
              <a:lnSpc>
                <a:spcPct val="120000"/>
              </a:lnSpc>
              <a:spcBef>
                <a:spcPts val="0"/>
              </a:spcBef>
              <a:spcAft>
                <a:spcPts val="600"/>
              </a:spcAft>
              <a:buSzPts val="2200"/>
              <a:buNone/>
            </a:pPr>
            <a:r>
              <a:rPr lang="en-US" sz="2200" b="1" dirty="0">
                <a:solidFill>
                  <a:srgbClr val="FE6200"/>
                </a:solidFill>
              </a:rPr>
              <a:t>Sequence #1: </a:t>
            </a:r>
            <a:r>
              <a:rPr lang="en-US" sz="2200" dirty="0">
                <a:solidFill>
                  <a:schemeClr val="tx1"/>
                </a:solidFill>
              </a:rPr>
              <a:t>ACG</a:t>
            </a:r>
            <a:r>
              <a:rPr lang="en-US" sz="2200" b="1" dirty="0">
                <a:solidFill>
                  <a:srgbClr val="FE6200"/>
                </a:solidFill>
              </a:rPr>
              <a:t>T</a:t>
            </a:r>
            <a:r>
              <a:rPr lang="en-US" sz="2200" dirty="0">
                <a:solidFill>
                  <a:schemeClr val="tx1"/>
                </a:solidFill>
              </a:rPr>
              <a:t>ACGT</a:t>
            </a:r>
          </a:p>
          <a:p>
            <a:pPr marL="153988" indent="0">
              <a:lnSpc>
                <a:spcPct val="120000"/>
              </a:lnSpc>
              <a:spcBef>
                <a:spcPts val="0"/>
              </a:spcBef>
              <a:spcAft>
                <a:spcPts val="600"/>
              </a:spcAft>
              <a:buSzPts val="2200"/>
              <a:buNone/>
            </a:pPr>
            <a:r>
              <a:rPr lang="en-US" sz="2200" b="1" dirty="0">
                <a:solidFill>
                  <a:srgbClr val="00B050"/>
                </a:solidFill>
              </a:rPr>
              <a:t>Sequence #2: </a:t>
            </a:r>
            <a:r>
              <a:rPr lang="en-US" sz="2200" dirty="0">
                <a:solidFill>
                  <a:schemeClr val="tx1"/>
                </a:solidFill>
              </a:rPr>
              <a:t>ACG</a:t>
            </a:r>
            <a:r>
              <a:rPr lang="en-US" sz="2200" b="1" dirty="0">
                <a:solidFill>
                  <a:srgbClr val="00B050"/>
                </a:solidFill>
              </a:rPr>
              <a:t>G</a:t>
            </a:r>
            <a:r>
              <a:rPr lang="en-US" sz="2200" dirty="0">
                <a:solidFill>
                  <a:schemeClr val="tx1"/>
                </a:solidFill>
              </a:rPr>
              <a:t>ACGT</a:t>
            </a:r>
          </a:p>
          <a:p>
            <a:pPr marL="153988" indent="0">
              <a:lnSpc>
                <a:spcPct val="120000"/>
              </a:lnSpc>
              <a:spcBef>
                <a:spcPts val="0"/>
              </a:spcBef>
              <a:spcAft>
                <a:spcPts val="600"/>
              </a:spcAft>
              <a:buSzPts val="2200"/>
              <a:buNone/>
            </a:pPr>
            <a:endParaRPr lang="en-US" sz="2200" dirty="0">
              <a:solidFill>
                <a:schemeClr val="tx1"/>
              </a:solidFill>
            </a:endParaRPr>
          </a:p>
        </p:txBody>
      </p:sp>
    </p:spTree>
    <p:extLst>
      <p:ext uri="{BB962C8B-B14F-4D97-AF65-F5344CB8AC3E}">
        <p14:creationId xmlns:p14="http://schemas.microsoft.com/office/powerpoint/2010/main" val="114292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2EC2C2AD-DE34-3D45-B867-327873E9CCFD}"/>
              </a:ext>
            </a:extLst>
          </p:cNvPr>
          <p:cNvPicPr>
            <a:picLocks noChangeAspect="1"/>
          </p:cNvPicPr>
          <p:nvPr/>
        </p:nvPicPr>
        <p:blipFill>
          <a:blip r:embed="rId2"/>
          <a:stretch>
            <a:fillRect/>
          </a:stretch>
        </p:blipFill>
        <p:spPr>
          <a:xfrm>
            <a:off x="569320" y="1531300"/>
            <a:ext cx="1835272" cy="1933716"/>
          </a:xfrm>
          <a:prstGeom prst="rect">
            <a:avLst/>
          </a:prstGeom>
        </p:spPr>
      </p:pic>
      <p:pic>
        <p:nvPicPr>
          <p:cNvPr id="12" name="Picture 11" descr="A picture containing Teams&#10;&#10;Description automatically generated">
            <a:extLst>
              <a:ext uri="{FF2B5EF4-FFF2-40B4-BE49-F238E27FC236}">
                <a16:creationId xmlns:a16="http://schemas.microsoft.com/office/drawing/2014/main" id="{68708CD2-00C9-A848-B84A-9DE9E9B58C09}"/>
              </a:ext>
            </a:extLst>
          </p:cNvPr>
          <p:cNvPicPr>
            <a:picLocks noChangeAspect="1"/>
          </p:cNvPicPr>
          <p:nvPr/>
        </p:nvPicPr>
        <p:blipFill>
          <a:blip r:embed="rId3"/>
          <a:stretch>
            <a:fillRect/>
          </a:stretch>
        </p:blipFill>
        <p:spPr>
          <a:xfrm>
            <a:off x="2762580" y="3677905"/>
            <a:ext cx="2064415" cy="2115478"/>
          </a:xfrm>
          <a:prstGeom prst="rect">
            <a:avLst/>
          </a:prstGeom>
        </p:spPr>
      </p:pic>
      <p:pic>
        <p:nvPicPr>
          <p:cNvPr id="14" name="Picture 13" descr="Diagram&#10;&#10;Description automatically generated">
            <a:extLst>
              <a:ext uri="{FF2B5EF4-FFF2-40B4-BE49-F238E27FC236}">
                <a16:creationId xmlns:a16="http://schemas.microsoft.com/office/drawing/2014/main" id="{734A5031-3999-CE42-A724-B3E1F7D39445}"/>
              </a:ext>
            </a:extLst>
          </p:cNvPr>
          <p:cNvPicPr>
            <a:picLocks noChangeAspect="1"/>
          </p:cNvPicPr>
          <p:nvPr/>
        </p:nvPicPr>
        <p:blipFill>
          <a:blip r:embed="rId4"/>
          <a:stretch>
            <a:fillRect/>
          </a:stretch>
        </p:blipFill>
        <p:spPr>
          <a:xfrm>
            <a:off x="5027623" y="1742254"/>
            <a:ext cx="1767469" cy="1933716"/>
          </a:xfrm>
          <a:prstGeom prst="rect">
            <a:avLst/>
          </a:prstGeom>
        </p:spPr>
      </p:pic>
      <p:sp>
        <p:nvSpPr>
          <p:cNvPr id="2" name="Title 1">
            <a:extLst>
              <a:ext uri="{FF2B5EF4-FFF2-40B4-BE49-F238E27FC236}">
                <a16:creationId xmlns:a16="http://schemas.microsoft.com/office/drawing/2014/main" id="{19DD18AA-5CF4-3342-92DE-9CFADC004700}"/>
              </a:ext>
            </a:extLst>
          </p:cNvPr>
          <p:cNvSpPr>
            <a:spLocks noGrp="1"/>
          </p:cNvSpPr>
          <p:nvPr>
            <p:ph type="title"/>
          </p:nvPr>
        </p:nvSpPr>
        <p:spPr/>
        <p:txBody>
          <a:bodyPr>
            <a:normAutofit fontScale="90000"/>
          </a:bodyPr>
          <a:lstStyle/>
          <a:p>
            <a:r>
              <a:rPr lang="en-US" dirty="0"/>
              <a:t>Genome Sequencing</a:t>
            </a:r>
          </a:p>
        </p:txBody>
      </p:sp>
      <p:sp>
        <p:nvSpPr>
          <p:cNvPr id="4" name="Slide Number Placeholder 3">
            <a:extLst>
              <a:ext uri="{FF2B5EF4-FFF2-40B4-BE49-F238E27FC236}">
                <a16:creationId xmlns:a16="http://schemas.microsoft.com/office/drawing/2014/main" id="{CDEDF1AB-C002-5543-A04B-2FEAFACC8C42}"/>
              </a:ext>
            </a:extLst>
          </p:cNvPr>
          <p:cNvSpPr>
            <a:spLocks noGrp="1"/>
          </p:cNvSpPr>
          <p:nvPr>
            <p:ph type="sldNum" sz="quarter" idx="10"/>
          </p:nvPr>
        </p:nvSpPr>
        <p:spPr/>
        <p:txBody>
          <a:bodyPr/>
          <a:lstStyle/>
          <a:p>
            <a:fld id="{BE67019E-6B59-9444-A8F8-0CFAB6B6981D}" type="slidenum">
              <a:rPr lang="en-US" smtClean="0"/>
              <a:pPr/>
              <a:t>90</a:t>
            </a:fld>
            <a:endParaRPr lang="en-US" dirty="0"/>
          </a:p>
        </p:txBody>
      </p:sp>
      <p:sp>
        <p:nvSpPr>
          <p:cNvPr id="5" name="TextBox 4">
            <a:extLst>
              <a:ext uri="{FF2B5EF4-FFF2-40B4-BE49-F238E27FC236}">
                <a16:creationId xmlns:a16="http://schemas.microsoft.com/office/drawing/2014/main" id="{6C99F960-F9D4-DD4D-8075-D084ADC9E26B}"/>
              </a:ext>
            </a:extLst>
          </p:cNvPr>
          <p:cNvSpPr txBox="1"/>
          <p:nvPr/>
        </p:nvSpPr>
        <p:spPr>
          <a:xfrm>
            <a:off x="267957" y="3518505"/>
            <a:ext cx="2293993"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mj-lt"/>
                <a:ea typeface="+mn-ea"/>
                <a:cs typeface="+mn-cs"/>
              </a:rPr>
              <a:t>Sample Collection</a:t>
            </a:r>
          </a:p>
        </p:txBody>
      </p:sp>
      <p:sp>
        <p:nvSpPr>
          <p:cNvPr id="6" name="TextBox 5">
            <a:extLst>
              <a:ext uri="{FF2B5EF4-FFF2-40B4-BE49-F238E27FC236}">
                <a16:creationId xmlns:a16="http://schemas.microsoft.com/office/drawing/2014/main" id="{CD6AFFD6-A903-C641-94CD-0BFA72ADCCDD}"/>
              </a:ext>
            </a:extLst>
          </p:cNvPr>
          <p:cNvSpPr txBox="1"/>
          <p:nvPr/>
        </p:nvSpPr>
        <p:spPr>
          <a:xfrm>
            <a:off x="2982112" y="5795465"/>
            <a:ext cx="163314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noProof="0" dirty="0">
                <a:ln>
                  <a:noFill/>
                </a:ln>
                <a:solidFill>
                  <a:srgbClr val="FE6200"/>
                </a:solidFill>
                <a:effectLst/>
                <a:uLnTx/>
                <a:uFillTx/>
                <a:latin typeface="+mj-lt"/>
                <a:ea typeface="+mn-ea"/>
                <a:cs typeface="+mn-cs"/>
              </a:rPr>
              <a:t>Preparation</a:t>
            </a:r>
            <a:endParaRPr kumimoji="0" lang="en-US" sz="2000" b="1" i="0" u="none" strike="noStrike" kern="1200" cap="none" spc="0" normalizeH="0" baseline="0" noProof="0" dirty="0">
              <a:ln>
                <a:noFill/>
              </a:ln>
              <a:solidFill>
                <a:srgbClr val="FE6200"/>
              </a:solidFill>
              <a:effectLst/>
              <a:uLnTx/>
              <a:uFillTx/>
              <a:latin typeface="+mj-lt"/>
              <a:ea typeface="+mn-ea"/>
              <a:cs typeface="+mn-cs"/>
            </a:endParaRPr>
          </a:p>
        </p:txBody>
      </p:sp>
      <p:sp>
        <p:nvSpPr>
          <p:cNvPr id="7" name="TextBox 6">
            <a:extLst>
              <a:ext uri="{FF2B5EF4-FFF2-40B4-BE49-F238E27FC236}">
                <a16:creationId xmlns:a16="http://schemas.microsoft.com/office/drawing/2014/main" id="{C482F1AA-9D5A-5B43-B03C-27ACE6F5BDF7}"/>
              </a:ext>
            </a:extLst>
          </p:cNvPr>
          <p:cNvSpPr txBox="1"/>
          <p:nvPr/>
        </p:nvSpPr>
        <p:spPr>
          <a:xfrm>
            <a:off x="5094787" y="3518505"/>
            <a:ext cx="163314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dirty="0">
                <a:solidFill>
                  <a:srgbClr val="7030A0"/>
                </a:solidFill>
                <a:latin typeface="+mj-lt"/>
              </a:rPr>
              <a:t>Sequencing</a:t>
            </a:r>
            <a:endParaRPr kumimoji="0" lang="en-US" sz="2000" b="1" i="0" u="none" strike="noStrike" kern="1200" cap="none" spc="0" normalizeH="0" baseline="0" noProof="0" dirty="0">
              <a:ln>
                <a:noFill/>
              </a:ln>
              <a:solidFill>
                <a:srgbClr val="7030A0"/>
              </a:solidFill>
              <a:effectLst/>
              <a:uLnTx/>
              <a:uFillTx/>
              <a:latin typeface="+mj-lt"/>
            </a:endParaRPr>
          </a:p>
        </p:txBody>
      </p:sp>
      <p:sp>
        <p:nvSpPr>
          <p:cNvPr id="8" name="TextBox 7">
            <a:extLst>
              <a:ext uri="{FF2B5EF4-FFF2-40B4-BE49-F238E27FC236}">
                <a16:creationId xmlns:a16="http://schemas.microsoft.com/office/drawing/2014/main" id="{60F99D06-BB2D-594C-B115-3F158F0CB381}"/>
              </a:ext>
            </a:extLst>
          </p:cNvPr>
          <p:cNvSpPr txBox="1"/>
          <p:nvPr/>
        </p:nvSpPr>
        <p:spPr>
          <a:xfrm>
            <a:off x="6778100" y="5767154"/>
            <a:ext cx="2441904"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dirty="0">
                <a:solidFill>
                  <a:srgbClr val="0070C0"/>
                </a:solidFill>
                <a:latin typeface="+mj-lt"/>
              </a:rPr>
              <a:t>Genome Sequence Analysis</a:t>
            </a:r>
            <a:endParaRPr kumimoji="0" lang="en-US" sz="2000" b="1" i="0" u="none" strike="noStrike" kern="1200" cap="none" spc="0" normalizeH="0" baseline="0" noProof="0" dirty="0">
              <a:ln>
                <a:noFill/>
              </a:ln>
              <a:solidFill>
                <a:srgbClr val="0070C0"/>
              </a:solidFill>
              <a:effectLst/>
              <a:uLnTx/>
              <a:uFillTx/>
              <a:latin typeface="+mj-lt"/>
            </a:endParaRPr>
          </a:p>
        </p:txBody>
      </p:sp>
      <p:pic>
        <p:nvPicPr>
          <p:cNvPr id="16" name="Picture 15" descr="Icon&#10;&#10;Description automatically generated">
            <a:extLst>
              <a:ext uri="{FF2B5EF4-FFF2-40B4-BE49-F238E27FC236}">
                <a16:creationId xmlns:a16="http://schemas.microsoft.com/office/drawing/2014/main" id="{ADB20CBC-AD51-644E-8C79-5A46C5133E62}"/>
              </a:ext>
            </a:extLst>
          </p:cNvPr>
          <p:cNvPicPr>
            <a:picLocks noChangeAspect="1"/>
          </p:cNvPicPr>
          <p:nvPr/>
        </p:nvPicPr>
        <p:blipFill>
          <a:blip r:embed="rId5"/>
          <a:stretch>
            <a:fillRect/>
          </a:stretch>
        </p:blipFill>
        <p:spPr>
          <a:xfrm>
            <a:off x="7259878" y="4259492"/>
            <a:ext cx="1517158" cy="1533891"/>
          </a:xfrm>
          <a:prstGeom prst="rect">
            <a:avLst/>
          </a:prstGeom>
        </p:spPr>
      </p:pic>
      <p:cxnSp>
        <p:nvCxnSpPr>
          <p:cNvPr id="28" name="Curved Connector 27">
            <a:extLst>
              <a:ext uri="{FF2B5EF4-FFF2-40B4-BE49-F238E27FC236}">
                <a16:creationId xmlns:a16="http://schemas.microsoft.com/office/drawing/2014/main" id="{A3B54E0E-5D92-7E45-A900-FA923BAFF8B3}"/>
              </a:ext>
            </a:extLst>
          </p:cNvPr>
          <p:cNvCxnSpPr/>
          <p:nvPr/>
        </p:nvCxnSpPr>
        <p:spPr>
          <a:xfrm>
            <a:off x="1414953" y="4145280"/>
            <a:ext cx="1347627" cy="1203960"/>
          </a:xfrm>
          <a:prstGeom prst="curvedConnector3">
            <a:avLst>
              <a:gd name="adj1" fmla="val -1219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C5CD0179-5F38-7548-B97D-F00041ED10C3}"/>
              </a:ext>
            </a:extLst>
          </p:cNvPr>
          <p:cNvCxnSpPr>
            <a:cxnSpLocks/>
          </p:cNvCxnSpPr>
          <p:nvPr/>
        </p:nvCxnSpPr>
        <p:spPr>
          <a:xfrm flipV="1">
            <a:off x="3747160" y="2472904"/>
            <a:ext cx="1347627" cy="1203960"/>
          </a:xfrm>
          <a:prstGeom prst="curvedConnector3">
            <a:avLst>
              <a:gd name="adj1" fmla="val -1219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4948178C-59C9-7044-8F7D-E77BF9A98410}"/>
              </a:ext>
            </a:extLst>
          </p:cNvPr>
          <p:cNvCxnSpPr>
            <a:cxnSpLocks/>
          </p:cNvCxnSpPr>
          <p:nvPr/>
        </p:nvCxnSpPr>
        <p:spPr>
          <a:xfrm rot="5400000" flipV="1">
            <a:off x="6723258" y="2981617"/>
            <a:ext cx="1347627" cy="1203960"/>
          </a:xfrm>
          <a:prstGeom prst="curvedConnector3">
            <a:avLst>
              <a:gd name="adj1" fmla="val -1219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9D49FA3-639D-AB4F-9601-A12386401595}"/>
              </a:ext>
            </a:extLst>
          </p:cNvPr>
          <p:cNvSpPr txBox="1"/>
          <p:nvPr/>
        </p:nvSpPr>
        <p:spPr>
          <a:xfrm>
            <a:off x="759644" y="5252739"/>
            <a:ext cx="134762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j-lt"/>
                <a:ea typeface="+mn-ea"/>
                <a:cs typeface="+mn-cs"/>
              </a:rPr>
              <a:t>Large DNA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j-lt"/>
                <a:ea typeface="+mn-ea"/>
                <a:cs typeface="+mn-cs"/>
              </a:rPr>
              <a:t>molecule</a:t>
            </a:r>
          </a:p>
        </p:txBody>
      </p:sp>
      <p:sp>
        <p:nvSpPr>
          <p:cNvPr id="33" name="TextBox 32">
            <a:extLst>
              <a:ext uri="{FF2B5EF4-FFF2-40B4-BE49-F238E27FC236}">
                <a16:creationId xmlns:a16="http://schemas.microsoft.com/office/drawing/2014/main" id="{A60CD105-1C91-7B49-8620-8062A1FD9007}"/>
              </a:ext>
            </a:extLst>
          </p:cNvPr>
          <p:cNvSpPr txBox="1"/>
          <p:nvPr/>
        </p:nvSpPr>
        <p:spPr>
          <a:xfrm>
            <a:off x="3106579" y="1946749"/>
            <a:ext cx="172041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j-lt"/>
                <a:ea typeface="+mn-ea"/>
                <a:cs typeface="+mn-cs"/>
              </a:rPr>
              <a:t>Chopped DNA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j-lt"/>
                <a:ea typeface="+mn-ea"/>
                <a:cs typeface="+mn-cs"/>
              </a:rPr>
              <a:t>fragments</a:t>
            </a:r>
          </a:p>
        </p:txBody>
      </p:sp>
      <p:sp>
        <p:nvSpPr>
          <p:cNvPr id="34" name="TextBox 33">
            <a:extLst>
              <a:ext uri="{FF2B5EF4-FFF2-40B4-BE49-F238E27FC236}">
                <a16:creationId xmlns:a16="http://schemas.microsoft.com/office/drawing/2014/main" id="{C0BB8816-5189-4D45-9E09-A500DDC0662C}"/>
              </a:ext>
            </a:extLst>
          </p:cNvPr>
          <p:cNvSpPr txBox="1"/>
          <p:nvPr/>
        </p:nvSpPr>
        <p:spPr>
          <a:xfrm>
            <a:off x="7541415" y="2566269"/>
            <a:ext cx="134762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mj-lt"/>
              </a:rPr>
              <a:t>Sequenced reads</a:t>
            </a:r>
            <a:endParaRPr kumimoji="0" lang="en-US" sz="1800" b="1" i="0" u="none" strike="noStrike" kern="1200" cap="none" spc="0" normalizeH="0" baseline="0" noProof="0" dirty="0">
              <a:ln>
                <a:noFill/>
              </a:ln>
              <a:solidFill>
                <a:prstClr val="black"/>
              </a:solidFill>
              <a:effectLst/>
              <a:uLnTx/>
              <a:uFillTx/>
              <a:latin typeface="+mj-lt"/>
              <a:ea typeface="+mn-ea"/>
              <a:cs typeface="+mn-cs"/>
            </a:endParaRPr>
          </a:p>
        </p:txBody>
      </p:sp>
      <p:pic>
        <p:nvPicPr>
          <p:cNvPr id="36" name="Picture 35">
            <a:extLst>
              <a:ext uri="{FF2B5EF4-FFF2-40B4-BE49-F238E27FC236}">
                <a16:creationId xmlns:a16="http://schemas.microsoft.com/office/drawing/2014/main" id="{97142965-8503-6B46-B81B-B7E9E10DF3B3}"/>
              </a:ext>
            </a:extLst>
          </p:cNvPr>
          <p:cNvPicPr>
            <a:picLocks noChangeAspect="1"/>
          </p:cNvPicPr>
          <p:nvPr/>
        </p:nvPicPr>
        <p:blipFill>
          <a:blip r:embed="rId6"/>
          <a:stretch>
            <a:fillRect/>
          </a:stretch>
        </p:blipFill>
        <p:spPr>
          <a:xfrm rot="21164725">
            <a:off x="2982124" y="1458650"/>
            <a:ext cx="1835272" cy="492690"/>
          </a:xfrm>
          <a:prstGeom prst="rect">
            <a:avLst/>
          </a:prstGeom>
        </p:spPr>
      </p:pic>
      <p:pic>
        <p:nvPicPr>
          <p:cNvPr id="37" name="Picture 36">
            <a:extLst>
              <a:ext uri="{FF2B5EF4-FFF2-40B4-BE49-F238E27FC236}">
                <a16:creationId xmlns:a16="http://schemas.microsoft.com/office/drawing/2014/main" id="{77A9CD6B-578D-D14A-87E5-47941B79EFA1}"/>
              </a:ext>
            </a:extLst>
          </p:cNvPr>
          <p:cNvPicPr>
            <a:picLocks noChangeAspect="1"/>
          </p:cNvPicPr>
          <p:nvPr/>
        </p:nvPicPr>
        <p:blipFill>
          <a:blip r:embed="rId7"/>
          <a:stretch>
            <a:fillRect/>
          </a:stretch>
        </p:blipFill>
        <p:spPr>
          <a:xfrm>
            <a:off x="7011484" y="1211167"/>
            <a:ext cx="2013945" cy="1359595"/>
          </a:xfrm>
          <a:prstGeom prst="rect">
            <a:avLst/>
          </a:prstGeom>
        </p:spPr>
      </p:pic>
      <p:pic>
        <p:nvPicPr>
          <p:cNvPr id="39" name="Picture 38" descr="Icon&#10;&#10;Description automatically generated">
            <a:extLst>
              <a:ext uri="{FF2B5EF4-FFF2-40B4-BE49-F238E27FC236}">
                <a16:creationId xmlns:a16="http://schemas.microsoft.com/office/drawing/2014/main" id="{52E14D73-77EB-AF4F-8940-8B0C35D5A503}"/>
              </a:ext>
            </a:extLst>
          </p:cNvPr>
          <p:cNvPicPr>
            <a:picLocks noChangeAspect="1"/>
          </p:cNvPicPr>
          <p:nvPr/>
        </p:nvPicPr>
        <p:blipFill rotWithShape="1">
          <a:blip r:embed="rId8"/>
          <a:srcRect l="12998" r="19218"/>
          <a:stretch/>
        </p:blipFill>
        <p:spPr>
          <a:xfrm>
            <a:off x="347908" y="5080604"/>
            <a:ext cx="446576" cy="990600"/>
          </a:xfrm>
          <a:prstGeom prst="rect">
            <a:avLst/>
          </a:prstGeom>
        </p:spPr>
      </p:pic>
    </p:spTree>
    <p:extLst>
      <p:ext uri="{BB962C8B-B14F-4D97-AF65-F5344CB8AC3E}">
        <p14:creationId xmlns:p14="http://schemas.microsoft.com/office/powerpoint/2010/main" val="28144392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All nanopore sequencing devices">
            <a:extLst>
              <a:ext uri="{FF2B5EF4-FFF2-40B4-BE49-F238E27FC236}">
                <a16:creationId xmlns:a16="http://schemas.microsoft.com/office/drawing/2014/main" id="{65E8F293-F8F2-3949-A3FA-92EF679E8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139" y="1269595"/>
            <a:ext cx="7923722" cy="16535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B250207-A49B-48C8-B287-F2C929920EA8}"/>
              </a:ext>
            </a:extLst>
          </p:cNvPr>
          <p:cNvSpPr>
            <a:spLocks noGrp="1"/>
          </p:cNvSpPr>
          <p:nvPr>
            <p:ph type="title"/>
          </p:nvPr>
        </p:nvSpPr>
        <p:spPr/>
        <p:txBody>
          <a:bodyPr>
            <a:normAutofit fontScale="90000"/>
          </a:bodyPr>
          <a:lstStyle/>
          <a:p>
            <a:r>
              <a:rPr lang="en-US" dirty="0"/>
              <a:t>Sequencing Technologies</a:t>
            </a:r>
          </a:p>
        </p:txBody>
      </p:sp>
      <p:sp>
        <p:nvSpPr>
          <p:cNvPr id="4" name="Slide Number Placeholder 3">
            <a:extLst>
              <a:ext uri="{FF2B5EF4-FFF2-40B4-BE49-F238E27FC236}">
                <a16:creationId xmlns:a16="http://schemas.microsoft.com/office/drawing/2014/main" id="{3A7D66C6-BCF1-45AD-BE5F-E6E8900E9940}"/>
              </a:ext>
            </a:extLst>
          </p:cNvPr>
          <p:cNvSpPr>
            <a:spLocks noGrp="1"/>
          </p:cNvSpPr>
          <p:nvPr>
            <p:ph type="sldNum" sz="quarter" idx="10"/>
          </p:nvPr>
        </p:nvSpPr>
        <p:spPr/>
        <p:txBody>
          <a:bodyPr/>
          <a:lstStyle/>
          <a:p>
            <a:fld id="{BE67019E-6B59-9444-A8F8-0CFAB6B6981D}" type="slidenum">
              <a:rPr lang="en-US" smtClean="0"/>
              <a:pPr/>
              <a:t>91</a:t>
            </a:fld>
            <a:endParaRPr lang="en-US" dirty="0"/>
          </a:p>
        </p:txBody>
      </p:sp>
      <p:sp>
        <p:nvSpPr>
          <p:cNvPr id="42" name="Content Placeholder 2">
            <a:extLst>
              <a:ext uri="{FF2B5EF4-FFF2-40B4-BE49-F238E27FC236}">
                <a16:creationId xmlns:a16="http://schemas.microsoft.com/office/drawing/2014/main" id="{66B2D06E-05B3-0548-970D-25ED2FA211D3}"/>
              </a:ext>
            </a:extLst>
          </p:cNvPr>
          <p:cNvSpPr>
            <a:spLocks noGrp="1"/>
          </p:cNvSpPr>
          <p:nvPr>
            <p:ph idx="1"/>
          </p:nvPr>
        </p:nvSpPr>
        <p:spPr>
          <a:xfrm>
            <a:off x="330926" y="5484539"/>
            <a:ext cx="8410073" cy="883153"/>
          </a:xfrm>
          <a:prstGeom prst="roundRect">
            <a:avLst>
              <a:gd name="adj" fmla="val 5860"/>
            </a:avLst>
          </a:prstGeom>
          <a:solidFill>
            <a:schemeClr val="bg1">
              <a:lumMod val="85000"/>
            </a:schemeClr>
          </a:solidFill>
        </p:spPr>
        <p:txBody>
          <a:bodyPr anchor="ctr" anchorCtr="0">
            <a:noAutofit/>
          </a:bodyPr>
          <a:lstStyle/>
          <a:p>
            <a:pPr marL="0" indent="0" algn="ctr">
              <a:lnSpc>
                <a:spcPct val="110000"/>
              </a:lnSpc>
              <a:spcBef>
                <a:spcPts val="1800"/>
              </a:spcBef>
              <a:spcAft>
                <a:spcPts val="0"/>
              </a:spcAft>
              <a:buNone/>
            </a:pPr>
            <a:r>
              <a:rPr lang="en-US" b="1" i="1" dirty="0">
                <a:solidFill>
                  <a:schemeClr val="tx1"/>
                </a:solidFill>
              </a:rPr>
              <a:t>Short reads: </a:t>
            </a:r>
            <a:r>
              <a:rPr lang="en-US" b="1" dirty="0">
                <a:solidFill>
                  <a:srgbClr val="C00000"/>
                </a:solidFill>
              </a:rPr>
              <a:t>a few hundred base pairs</a:t>
            </a:r>
            <a:r>
              <a:rPr lang="en-US" b="1" dirty="0">
                <a:solidFill>
                  <a:schemeClr val="tx1"/>
                </a:solidFill>
              </a:rPr>
              <a:t> </a:t>
            </a:r>
            <a:r>
              <a:rPr lang="en-US" dirty="0">
                <a:solidFill>
                  <a:schemeClr val="tx1"/>
                </a:solidFill>
              </a:rPr>
              <a:t>and</a:t>
            </a:r>
            <a:r>
              <a:rPr lang="en-US" b="1" dirty="0">
                <a:solidFill>
                  <a:schemeClr val="tx1"/>
                </a:solidFill>
              </a:rPr>
              <a:t> </a:t>
            </a:r>
            <a:r>
              <a:rPr lang="en-US" b="1" dirty="0">
                <a:solidFill>
                  <a:srgbClr val="00B050"/>
                </a:solidFill>
              </a:rPr>
              <a:t>error rate of </a:t>
            </a:r>
            <a:r>
              <a:rPr lang="en-US" b="1" dirty="0">
                <a:solidFill>
                  <a:srgbClr val="00B050"/>
                </a:solidFill>
                <a:latin typeface="Calibri" panose="020F0502020204030204" pitchFamily="34" charset="0"/>
              </a:rPr>
              <a:t>∼0.1%</a:t>
            </a:r>
            <a:endParaRPr lang="en-US" b="1" dirty="0">
              <a:solidFill>
                <a:schemeClr val="tx1"/>
              </a:solidFill>
            </a:endParaRPr>
          </a:p>
          <a:p>
            <a:pPr marL="503238" lvl="1" indent="0">
              <a:lnSpc>
                <a:spcPct val="120000"/>
              </a:lnSpc>
              <a:spcBef>
                <a:spcPts val="0"/>
              </a:spcBef>
              <a:spcAft>
                <a:spcPts val="0"/>
              </a:spcAft>
              <a:buNone/>
            </a:pPr>
            <a:r>
              <a:rPr lang="en-US" sz="2000" b="1" i="1" dirty="0">
                <a:solidFill>
                  <a:schemeClr val="tx1"/>
                </a:solidFill>
              </a:rPr>
              <a:t>Long reads: </a:t>
            </a:r>
            <a:r>
              <a:rPr lang="en-US" sz="2000" b="1" dirty="0">
                <a:solidFill>
                  <a:srgbClr val="00B050"/>
                </a:solidFill>
              </a:rPr>
              <a:t>thousands to millions of base pairs</a:t>
            </a:r>
            <a:r>
              <a:rPr lang="en-US" sz="2000" b="1" dirty="0">
                <a:solidFill>
                  <a:schemeClr val="tx1"/>
                </a:solidFill>
              </a:rPr>
              <a:t> </a:t>
            </a:r>
            <a:r>
              <a:rPr lang="en-US" sz="2000" dirty="0">
                <a:solidFill>
                  <a:schemeClr val="tx1"/>
                </a:solidFill>
              </a:rPr>
              <a:t>and</a:t>
            </a:r>
            <a:r>
              <a:rPr lang="en-US" sz="2000" b="1" dirty="0">
                <a:solidFill>
                  <a:srgbClr val="00B050"/>
                </a:solidFill>
              </a:rPr>
              <a:t> </a:t>
            </a:r>
            <a:r>
              <a:rPr lang="en-US" sz="2000" b="1" dirty="0">
                <a:solidFill>
                  <a:srgbClr val="C00000"/>
                </a:solidFill>
              </a:rPr>
              <a:t>error rate of </a:t>
            </a:r>
            <a:r>
              <a:rPr lang="en-US" sz="2000" b="1" dirty="0">
                <a:solidFill>
                  <a:srgbClr val="C00000"/>
                </a:solidFill>
                <a:latin typeface="Calibri" panose="020F0502020204030204" pitchFamily="34" charset="0"/>
              </a:rPr>
              <a:t>5–10%</a:t>
            </a:r>
            <a:endParaRPr lang="en-US" sz="2000" b="1" i="1" dirty="0">
              <a:solidFill>
                <a:srgbClr val="0070C0"/>
              </a:solidFill>
            </a:endParaRPr>
          </a:p>
        </p:txBody>
      </p:sp>
      <p:pic>
        <p:nvPicPr>
          <p:cNvPr id="11268" name="Picture 4" descr="Instruments">
            <a:extLst>
              <a:ext uri="{FF2B5EF4-FFF2-40B4-BE49-F238E27FC236}">
                <a16:creationId xmlns:a16="http://schemas.microsoft.com/office/drawing/2014/main" id="{CC0851B3-60E2-824A-BE7D-2803E73F90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0639" y="3066008"/>
            <a:ext cx="3406397" cy="231635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FAFE62BC-9A6F-8F41-B7E1-C9E3512F8748}"/>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2192405" y="3618274"/>
            <a:ext cx="2019864" cy="1570979"/>
          </a:xfrm>
          <a:prstGeom prst="rect">
            <a:avLst/>
          </a:prstGeom>
        </p:spPr>
      </p:pic>
      <p:pic>
        <p:nvPicPr>
          <p:cNvPr id="46" name="Picture 45">
            <a:extLst>
              <a:ext uri="{FF2B5EF4-FFF2-40B4-BE49-F238E27FC236}">
                <a16:creationId xmlns:a16="http://schemas.microsoft.com/office/drawing/2014/main" id="{07B34340-077E-5C4E-9D5F-96B81D795134}"/>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46027" y="3177149"/>
            <a:ext cx="1393037" cy="2205209"/>
          </a:xfrm>
          <a:prstGeom prst="rect">
            <a:avLst/>
          </a:prstGeom>
        </p:spPr>
      </p:pic>
      <p:sp>
        <p:nvSpPr>
          <p:cNvPr id="47" name="TextBox 46">
            <a:extLst>
              <a:ext uri="{FF2B5EF4-FFF2-40B4-BE49-F238E27FC236}">
                <a16:creationId xmlns:a16="http://schemas.microsoft.com/office/drawing/2014/main" id="{9302C736-B6B5-254B-9174-7488DBE7BDF4}"/>
              </a:ext>
            </a:extLst>
          </p:cNvPr>
          <p:cNvSpPr txBox="1"/>
          <p:nvPr/>
        </p:nvSpPr>
        <p:spPr>
          <a:xfrm>
            <a:off x="6721135" y="1266833"/>
            <a:ext cx="201986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mj-lt"/>
                <a:ea typeface="+mn-ea"/>
                <a:cs typeface="+mn-cs"/>
              </a:rPr>
              <a:t>Oxford Nanopore (ONT)</a:t>
            </a:r>
          </a:p>
        </p:txBody>
      </p:sp>
      <p:sp>
        <p:nvSpPr>
          <p:cNvPr id="48" name="TextBox 47">
            <a:extLst>
              <a:ext uri="{FF2B5EF4-FFF2-40B4-BE49-F238E27FC236}">
                <a16:creationId xmlns:a16="http://schemas.microsoft.com/office/drawing/2014/main" id="{77A7B23A-A5D9-854A-A303-9E1EA3E72B58}"/>
              </a:ext>
            </a:extLst>
          </p:cNvPr>
          <p:cNvSpPr txBox="1"/>
          <p:nvPr/>
        </p:nvSpPr>
        <p:spPr>
          <a:xfrm>
            <a:off x="3081038" y="3207849"/>
            <a:ext cx="134762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j-lt"/>
                <a:ea typeface="+mn-ea"/>
                <a:cs typeface="+mn-cs"/>
              </a:rPr>
              <a:t>PacBio</a:t>
            </a:r>
          </a:p>
        </p:txBody>
      </p:sp>
      <p:sp>
        <p:nvSpPr>
          <p:cNvPr id="49" name="TextBox 48">
            <a:extLst>
              <a:ext uri="{FF2B5EF4-FFF2-40B4-BE49-F238E27FC236}">
                <a16:creationId xmlns:a16="http://schemas.microsoft.com/office/drawing/2014/main" id="{8149AD99-E90D-0946-A26D-1977A470545E}"/>
              </a:ext>
            </a:extLst>
          </p:cNvPr>
          <p:cNvSpPr txBox="1"/>
          <p:nvPr/>
        </p:nvSpPr>
        <p:spPr>
          <a:xfrm>
            <a:off x="5254255" y="3072402"/>
            <a:ext cx="134762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j-lt"/>
                <a:ea typeface="+mn-ea"/>
                <a:cs typeface="+mn-cs"/>
              </a:rPr>
              <a:t>Illumina</a:t>
            </a:r>
          </a:p>
        </p:txBody>
      </p:sp>
    </p:spTree>
    <p:extLst>
      <p:ext uri="{BB962C8B-B14F-4D97-AF65-F5344CB8AC3E}">
        <p14:creationId xmlns:p14="http://schemas.microsoft.com/office/powerpoint/2010/main" val="26692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bg/>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uiExpand="1" build="p" animBg="1"/>
      <p:bldP spid="47" grpId="0"/>
      <p:bldP spid="48" grpId="0"/>
      <p:bldP spid="4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533D-6578-9244-9E1E-65F2A91829C2}"/>
              </a:ext>
            </a:extLst>
          </p:cNvPr>
          <p:cNvSpPr>
            <a:spLocks noGrp="1"/>
          </p:cNvSpPr>
          <p:nvPr>
            <p:ph type="title"/>
          </p:nvPr>
        </p:nvSpPr>
        <p:spPr>
          <a:xfrm>
            <a:off x="366963" y="257434"/>
            <a:ext cx="8410073" cy="753467"/>
          </a:xfrm>
        </p:spPr>
        <p:txBody>
          <a:bodyPr>
            <a:normAutofit fontScale="90000"/>
          </a:bodyPr>
          <a:lstStyle/>
          <a:p>
            <a:r>
              <a:rPr lang="en-US" dirty="0"/>
              <a:t>Current State of Sequencing (cont’d.)</a:t>
            </a:r>
          </a:p>
        </p:txBody>
      </p:sp>
      <p:sp>
        <p:nvSpPr>
          <p:cNvPr id="3" name="Content Placeholder 2">
            <a:extLst>
              <a:ext uri="{FF2B5EF4-FFF2-40B4-BE49-F238E27FC236}">
                <a16:creationId xmlns:a16="http://schemas.microsoft.com/office/drawing/2014/main" id="{3D9248F6-5736-8940-A0E5-90DF88C81348}"/>
              </a:ext>
            </a:extLst>
          </p:cNvPr>
          <p:cNvSpPr>
            <a:spLocks noGrp="1"/>
          </p:cNvSpPr>
          <p:nvPr>
            <p:ph idx="1"/>
          </p:nvPr>
        </p:nvSpPr>
        <p:spPr>
          <a:xfrm>
            <a:off x="366963" y="6158167"/>
            <a:ext cx="8410073" cy="270768"/>
          </a:xfrm>
        </p:spPr>
        <p:txBody>
          <a:bodyPr>
            <a:normAutofit fontScale="70000" lnSpcReduction="20000"/>
          </a:bodyPr>
          <a:lstStyle/>
          <a:p>
            <a:pPr marL="179387" indent="0" algn="r">
              <a:buNone/>
            </a:pPr>
            <a:r>
              <a:rPr lang="en-US" dirty="0"/>
              <a:t>*From NIH (</a:t>
            </a:r>
            <a:r>
              <a:rPr lang="en-US" dirty="0">
                <a:hlinkClick r:id="rId3"/>
              </a:rPr>
              <a:t>https://www.genome.gov/about-genomics/fact-sheets/DNA-Sequencing-Costs-Data</a:t>
            </a:r>
            <a:r>
              <a:rPr lang="en-US" dirty="0"/>
              <a:t>)</a:t>
            </a:r>
          </a:p>
        </p:txBody>
      </p:sp>
      <p:sp>
        <p:nvSpPr>
          <p:cNvPr id="4" name="Slide Number Placeholder 3">
            <a:extLst>
              <a:ext uri="{FF2B5EF4-FFF2-40B4-BE49-F238E27FC236}">
                <a16:creationId xmlns:a16="http://schemas.microsoft.com/office/drawing/2014/main" id="{B2815424-7A83-4648-A35C-4267CACD2F06}"/>
              </a:ext>
            </a:extLst>
          </p:cNvPr>
          <p:cNvSpPr>
            <a:spLocks noGrp="1"/>
          </p:cNvSpPr>
          <p:nvPr>
            <p:ph type="sldNum" sz="quarter" idx="10"/>
          </p:nvPr>
        </p:nvSpPr>
        <p:spPr/>
        <p:txBody>
          <a:bodyPr/>
          <a:lstStyle/>
          <a:p>
            <a:fld id="{BE67019E-6B59-9444-A8F8-0CFAB6B6981D}" type="slidenum">
              <a:rPr lang="en-US" smtClean="0"/>
              <a:pPr/>
              <a:t>92</a:t>
            </a:fld>
            <a:endParaRPr lang="en-US" dirty="0"/>
          </a:p>
        </p:txBody>
      </p:sp>
      <p:pic>
        <p:nvPicPr>
          <p:cNvPr id="2050" name="Picture 2" descr="Cost Per Genome">
            <a:extLst>
              <a:ext uri="{FF2B5EF4-FFF2-40B4-BE49-F238E27FC236}">
                <a16:creationId xmlns:a16="http://schemas.microsoft.com/office/drawing/2014/main" id="{4C91838C-D5EF-7D4A-BF49-482D0886AB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871" y="1214617"/>
            <a:ext cx="8660255" cy="487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5090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533D-6578-9244-9E1E-65F2A91829C2}"/>
              </a:ext>
            </a:extLst>
          </p:cNvPr>
          <p:cNvSpPr>
            <a:spLocks noGrp="1"/>
          </p:cNvSpPr>
          <p:nvPr>
            <p:ph type="title"/>
          </p:nvPr>
        </p:nvSpPr>
        <p:spPr>
          <a:xfrm>
            <a:off x="366963" y="257434"/>
            <a:ext cx="8410073" cy="753467"/>
          </a:xfrm>
        </p:spPr>
        <p:txBody>
          <a:bodyPr>
            <a:normAutofit fontScale="90000"/>
          </a:bodyPr>
          <a:lstStyle/>
          <a:p>
            <a:r>
              <a:rPr lang="en-US" dirty="0"/>
              <a:t>Current State of Sequencing (cont’d.)</a:t>
            </a:r>
          </a:p>
        </p:txBody>
      </p:sp>
      <p:sp>
        <p:nvSpPr>
          <p:cNvPr id="3" name="Content Placeholder 2">
            <a:extLst>
              <a:ext uri="{FF2B5EF4-FFF2-40B4-BE49-F238E27FC236}">
                <a16:creationId xmlns:a16="http://schemas.microsoft.com/office/drawing/2014/main" id="{3D9248F6-5736-8940-A0E5-90DF88C81348}"/>
              </a:ext>
            </a:extLst>
          </p:cNvPr>
          <p:cNvSpPr>
            <a:spLocks noGrp="1"/>
          </p:cNvSpPr>
          <p:nvPr>
            <p:ph idx="1"/>
          </p:nvPr>
        </p:nvSpPr>
        <p:spPr>
          <a:xfrm>
            <a:off x="366963" y="6158167"/>
            <a:ext cx="8410073" cy="270768"/>
          </a:xfrm>
        </p:spPr>
        <p:txBody>
          <a:bodyPr>
            <a:normAutofit fontScale="70000" lnSpcReduction="20000"/>
          </a:bodyPr>
          <a:lstStyle/>
          <a:p>
            <a:pPr marL="179387" indent="0" algn="r">
              <a:buNone/>
            </a:pPr>
            <a:r>
              <a:rPr lang="en-US" dirty="0"/>
              <a:t>*From NIH (</a:t>
            </a:r>
            <a:r>
              <a:rPr lang="en-US" dirty="0">
                <a:hlinkClick r:id="rId3"/>
              </a:rPr>
              <a:t>https://www.genome.gov/about-genomics/fact-sheets/DNA-Sequencing-Costs-Data</a:t>
            </a:r>
            <a:r>
              <a:rPr lang="en-US" dirty="0"/>
              <a:t>)</a:t>
            </a:r>
          </a:p>
        </p:txBody>
      </p:sp>
      <p:sp>
        <p:nvSpPr>
          <p:cNvPr id="4" name="Slide Number Placeholder 3">
            <a:extLst>
              <a:ext uri="{FF2B5EF4-FFF2-40B4-BE49-F238E27FC236}">
                <a16:creationId xmlns:a16="http://schemas.microsoft.com/office/drawing/2014/main" id="{B2815424-7A83-4648-A35C-4267CACD2F06}"/>
              </a:ext>
            </a:extLst>
          </p:cNvPr>
          <p:cNvSpPr>
            <a:spLocks noGrp="1"/>
          </p:cNvSpPr>
          <p:nvPr>
            <p:ph type="sldNum" sz="quarter" idx="10"/>
          </p:nvPr>
        </p:nvSpPr>
        <p:spPr/>
        <p:txBody>
          <a:bodyPr/>
          <a:lstStyle/>
          <a:p>
            <a:fld id="{BE67019E-6B59-9444-A8F8-0CFAB6B6981D}" type="slidenum">
              <a:rPr lang="en-US" smtClean="0"/>
              <a:pPr/>
              <a:t>93</a:t>
            </a:fld>
            <a:endParaRPr lang="en-US" dirty="0"/>
          </a:p>
        </p:txBody>
      </p:sp>
      <p:pic>
        <p:nvPicPr>
          <p:cNvPr id="2050" name="Picture 2" descr="Cost Per Genome">
            <a:extLst>
              <a:ext uri="{FF2B5EF4-FFF2-40B4-BE49-F238E27FC236}">
                <a16:creationId xmlns:a16="http://schemas.microsoft.com/office/drawing/2014/main" id="{4C91838C-D5EF-7D4A-BF49-482D0886AB03}"/>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241871" y="1214617"/>
            <a:ext cx="8660255" cy="4874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6841527-C536-DD44-8022-D13DD89EC1C1}"/>
              </a:ext>
            </a:extLst>
          </p:cNvPr>
          <p:cNvSpPr txBox="1"/>
          <p:nvPr/>
        </p:nvSpPr>
        <p:spPr>
          <a:xfrm>
            <a:off x="241870" y="3003807"/>
            <a:ext cx="8660255" cy="1296019"/>
          </a:xfrm>
          <a:prstGeom prst="roundRect">
            <a:avLst>
              <a:gd name="adj" fmla="val 4777"/>
            </a:avLst>
          </a:prstGeom>
          <a:solidFill>
            <a:srgbClr val="C00000">
              <a:alpha val="72007"/>
            </a:srgbClr>
          </a:solidFill>
          <a:ln w="38100">
            <a:solidFill>
              <a:schemeClr val="tx1"/>
            </a:solidFill>
          </a:ln>
        </p:spPr>
        <p:txBody>
          <a:bodyPr wrap="square" rtlCol="0" anchor="ctr" anchorCtr="0">
            <a:noAutofit/>
          </a:bodyPr>
          <a:lstStyle>
            <a:defPPr>
              <a:defRPr lang="en-US"/>
            </a:defPPr>
            <a:lvl1pPr algn="ctr">
              <a:defRPr sz="2200">
                <a:latin typeface="Corbel" panose="020B0503020204020204" pitchFamily="34" charset="0"/>
                <a:cs typeface="Calibri" panose="020F0502020204030204" pitchFamily="34" charset="0"/>
              </a:defRPr>
            </a:lvl1pPr>
          </a:lstStyle>
          <a:p>
            <a:r>
              <a:rPr lang="en-US" sz="4000" b="1" dirty="0"/>
              <a:t>Computation is a bottleneck!</a:t>
            </a:r>
          </a:p>
        </p:txBody>
      </p:sp>
    </p:spTree>
    <p:extLst>
      <p:ext uri="{BB962C8B-B14F-4D97-AF65-F5344CB8AC3E}">
        <p14:creationId xmlns:p14="http://schemas.microsoft.com/office/powerpoint/2010/main" val="35367318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Arrow Connector 19"/>
          <p:cNvCxnSpPr/>
          <p:nvPr/>
        </p:nvCxnSpPr>
        <p:spPr>
          <a:xfrm flipH="1">
            <a:off x="1620982" y="2371199"/>
            <a:ext cx="3097196" cy="2546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718178" y="2371204"/>
            <a:ext cx="3097196" cy="2546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40421" y="2645047"/>
            <a:ext cx="3703319" cy="892552"/>
          </a:xfrm>
          <a:prstGeom prst="rect">
            <a:avLst/>
          </a:prstGeom>
          <a:noFill/>
        </p:spPr>
        <p:txBody>
          <a:bodyPr wrap="square" rtlCol="0">
            <a:spAutoFit/>
          </a:bodyPr>
          <a:lstStyle/>
          <a:p>
            <a:pPr algn="ctr"/>
            <a:r>
              <a:rPr lang="en-US" b="1" dirty="0"/>
              <a:t>Read Mapping, </a:t>
            </a:r>
            <a:r>
              <a:rPr lang="en-US" sz="1600" dirty="0"/>
              <a:t>method of aligning the reads against the reference genome in order to </a:t>
            </a:r>
            <a:r>
              <a:rPr lang="en-US" sz="1600" b="1" dirty="0">
                <a:solidFill>
                  <a:srgbClr val="C00000"/>
                </a:solidFill>
              </a:rPr>
              <a:t>detect matches and variations.</a:t>
            </a:r>
            <a:r>
              <a:rPr lang="en-US" b="1" dirty="0">
                <a:solidFill>
                  <a:srgbClr val="C00000"/>
                </a:solidFill>
              </a:rPr>
              <a:t> </a:t>
            </a:r>
          </a:p>
        </p:txBody>
      </p:sp>
      <p:grpSp>
        <p:nvGrpSpPr>
          <p:cNvPr id="65" name="Group 64"/>
          <p:cNvGrpSpPr/>
          <p:nvPr/>
        </p:nvGrpSpPr>
        <p:grpSpPr>
          <a:xfrm>
            <a:off x="2843016" y="1439301"/>
            <a:ext cx="1562077" cy="338554"/>
            <a:chOff x="2188389" y="4545756"/>
            <a:chExt cx="1562077" cy="338554"/>
          </a:xfrm>
        </p:grpSpPr>
        <p:sp>
          <p:nvSpPr>
            <p:cNvPr id="66" name="Rectangle 65"/>
            <p:cNvSpPr/>
            <p:nvPr/>
          </p:nvSpPr>
          <p:spPr>
            <a:xfrm>
              <a:off x="2250608" y="4593349"/>
              <a:ext cx="1373688" cy="222956"/>
            </a:xfrm>
            <a:prstGeom prst="rect">
              <a:avLst/>
            </a:prstGeom>
            <a:solidFill>
              <a:srgbClr val="E3E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2188389" y="4545756"/>
              <a:ext cx="1562077" cy="338554"/>
            </a:xfrm>
            <a:prstGeom prst="rect">
              <a:avLst/>
            </a:prstGeom>
            <a:noFill/>
          </p:spPr>
          <p:txBody>
            <a:bodyPr wrap="square" rtlCol="0">
              <a:spAutoFit/>
            </a:bodyPr>
            <a:lstStyle/>
            <a:p>
              <a:r>
                <a:rPr lang="en-US" sz="1600" b="1" dirty="0">
                  <a:solidFill>
                    <a:schemeClr val="bg1"/>
                  </a:solidFill>
                </a:rPr>
                <a:t>ACGTACCCCGT</a:t>
              </a:r>
            </a:p>
          </p:txBody>
        </p:sp>
      </p:grpSp>
      <p:grpSp>
        <p:nvGrpSpPr>
          <p:cNvPr id="68" name="Group 67"/>
          <p:cNvGrpSpPr/>
          <p:nvPr/>
        </p:nvGrpSpPr>
        <p:grpSpPr>
          <a:xfrm>
            <a:off x="4051404" y="1725959"/>
            <a:ext cx="1561509" cy="338554"/>
            <a:chOff x="3128483" y="5309496"/>
            <a:chExt cx="1561509" cy="338554"/>
          </a:xfrm>
        </p:grpSpPr>
        <p:sp>
          <p:nvSpPr>
            <p:cNvPr id="69" name="Rectangle 68"/>
            <p:cNvSpPr/>
            <p:nvPr/>
          </p:nvSpPr>
          <p:spPr>
            <a:xfrm>
              <a:off x="3203322" y="5362917"/>
              <a:ext cx="1375200" cy="223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3128483" y="5309496"/>
              <a:ext cx="1561509" cy="338554"/>
            </a:xfrm>
            <a:prstGeom prst="rect">
              <a:avLst/>
            </a:prstGeom>
            <a:noFill/>
          </p:spPr>
          <p:txBody>
            <a:bodyPr wrap="square" rtlCol="0">
              <a:spAutoFit/>
            </a:bodyPr>
            <a:lstStyle/>
            <a:p>
              <a:r>
                <a:rPr lang="en-US" sz="1600" b="1" dirty="0">
                  <a:solidFill>
                    <a:schemeClr val="bg1"/>
                  </a:solidFill>
                </a:rPr>
                <a:t>GATACACTGTG</a:t>
              </a:r>
            </a:p>
          </p:txBody>
        </p:sp>
      </p:grpSp>
      <p:grpSp>
        <p:nvGrpSpPr>
          <p:cNvPr id="71" name="Group 70"/>
          <p:cNvGrpSpPr/>
          <p:nvPr/>
        </p:nvGrpSpPr>
        <p:grpSpPr>
          <a:xfrm>
            <a:off x="5018321" y="1410560"/>
            <a:ext cx="1539765" cy="338554"/>
            <a:chOff x="4477482" y="4534478"/>
            <a:chExt cx="1539765" cy="338554"/>
          </a:xfrm>
        </p:grpSpPr>
        <p:sp>
          <p:nvSpPr>
            <p:cNvPr id="72" name="Rectangle 71"/>
            <p:cNvSpPr/>
            <p:nvPr/>
          </p:nvSpPr>
          <p:spPr>
            <a:xfrm>
              <a:off x="4541403" y="4588375"/>
              <a:ext cx="1375200" cy="223200"/>
            </a:xfrm>
            <a:prstGeom prst="rect">
              <a:avLst/>
            </a:prstGeom>
            <a:solidFill>
              <a:srgbClr val="D5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4477482" y="4534478"/>
              <a:ext cx="1539765" cy="338554"/>
            </a:xfrm>
            <a:prstGeom prst="rect">
              <a:avLst/>
            </a:prstGeom>
            <a:noFill/>
          </p:spPr>
          <p:txBody>
            <a:bodyPr wrap="square" rtlCol="0">
              <a:spAutoFit/>
            </a:bodyPr>
            <a:lstStyle/>
            <a:p>
              <a:r>
                <a:rPr lang="en-US" sz="1600" b="1" dirty="0">
                  <a:solidFill>
                    <a:schemeClr val="bg1"/>
                  </a:solidFill>
                </a:rPr>
                <a:t>TTTTTTTAATT</a:t>
              </a:r>
            </a:p>
          </p:txBody>
        </p:sp>
      </p:grpSp>
      <p:grpSp>
        <p:nvGrpSpPr>
          <p:cNvPr id="74" name="Group 73"/>
          <p:cNvGrpSpPr/>
          <p:nvPr/>
        </p:nvGrpSpPr>
        <p:grpSpPr>
          <a:xfrm>
            <a:off x="2840933" y="2073962"/>
            <a:ext cx="1564160" cy="338554"/>
            <a:chOff x="3857124" y="4997083"/>
            <a:chExt cx="1564160" cy="338554"/>
          </a:xfrm>
        </p:grpSpPr>
        <p:sp>
          <p:nvSpPr>
            <p:cNvPr id="75" name="Rectangle 74"/>
            <p:cNvSpPr/>
            <p:nvPr/>
          </p:nvSpPr>
          <p:spPr>
            <a:xfrm>
              <a:off x="3938690" y="5047731"/>
              <a:ext cx="1375200" cy="223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3857124" y="4997083"/>
              <a:ext cx="1564160" cy="338554"/>
            </a:xfrm>
            <a:prstGeom prst="rect">
              <a:avLst/>
            </a:prstGeom>
            <a:noFill/>
          </p:spPr>
          <p:txBody>
            <a:bodyPr wrap="square" rtlCol="0">
              <a:spAutoFit/>
            </a:bodyPr>
            <a:lstStyle/>
            <a:p>
              <a:r>
                <a:rPr lang="en-US" sz="1600" b="1" dirty="0">
                  <a:solidFill>
                    <a:schemeClr val="bg1"/>
                  </a:solidFill>
                </a:rPr>
                <a:t>CTAGGGACCTT</a:t>
              </a:r>
            </a:p>
          </p:txBody>
        </p:sp>
      </p:grpSp>
      <p:grpSp>
        <p:nvGrpSpPr>
          <p:cNvPr id="77" name="Group 76"/>
          <p:cNvGrpSpPr/>
          <p:nvPr/>
        </p:nvGrpSpPr>
        <p:grpSpPr>
          <a:xfrm>
            <a:off x="5054358" y="2066933"/>
            <a:ext cx="1658240" cy="338554"/>
            <a:chOff x="4551147" y="5294189"/>
            <a:chExt cx="1658240" cy="338554"/>
          </a:xfrm>
        </p:grpSpPr>
        <p:sp>
          <p:nvSpPr>
            <p:cNvPr id="78" name="Rectangle 77"/>
            <p:cNvSpPr/>
            <p:nvPr/>
          </p:nvSpPr>
          <p:spPr>
            <a:xfrm>
              <a:off x="4642047" y="5344410"/>
              <a:ext cx="1375200" cy="2232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4551147" y="5294189"/>
              <a:ext cx="1658240" cy="338554"/>
            </a:xfrm>
            <a:prstGeom prst="rect">
              <a:avLst/>
            </a:prstGeom>
            <a:noFill/>
          </p:spPr>
          <p:txBody>
            <a:bodyPr wrap="square" rtlCol="0">
              <a:spAutoFit/>
            </a:bodyPr>
            <a:lstStyle/>
            <a:p>
              <a:r>
                <a:rPr lang="en-US" sz="1600" b="1" dirty="0">
                  <a:solidFill>
                    <a:schemeClr val="bg1"/>
                  </a:solidFill>
                </a:rPr>
                <a:t>ACGACGTAGCT</a:t>
              </a:r>
            </a:p>
          </p:txBody>
        </p:sp>
      </p:grpSp>
      <p:grpSp>
        <p:nvGrpSpPr>
          <p:cNvPr id="80" name="Group 79"/>
          <p:cNvGrpSpPr/>
          <p:nvPr/>
        </p:nvGrpSpPr>
        <p:grpSpPr>
          <a:xfrm>
            <a:off x="5769842" y="1720086"/>
            <a:ext cx="1577052" cy="338554"/>
            <a:chOff x="5390191" y="5006202"/>
            <a:chExt cx="1577052" cy="338554"/>
          </a:xfrm>
        </p:grpSpPr>
        <p:sp>
          <p:nvSpPr>
            <p:cNvPr id="81" name="Rectangle 80"/>
            <p:cNvSpPr/>
            <p:nvPr/>
          </p:nvSpPr>
          <p:spPr>
            <a:xfrm>
              <a:off x="5473122" y="5071106"/>
              <a:ext cx="1375200" cy="223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5390191" y="5006202"/>
              <a:ext cx="1577052" cy="338554"/>
            </a:xfrm>
            <a:prstGeom prst="rect">
              <a:avLst/>
            </a:prstGeom>
            <a:noFill/>
          </p:spPr>
          <p:txBody>
            <a:bodyPr wrap="square" rtlCol="0">
              <a:spAutoFit/>
            </a:bodyPr>
            <a:lstStyle/>
            <a:p>
              <a:r>
                <a:rPr lang="en-US" sz="1600" b="1" dirty="0">
                  <a:solidFill>
                    <a:schemeClr val="bg1"/>
                  </a:solidFill>
                </a:rPr>
                <a:t>AAAAAAAAAA</a:t>
              </a:r>
            </a:p>
          </p:txBody>
        </p:sp>
      </p:grpSp>
      <p:grpSp>
        <p:nvGrpSpPr>
          <p:cNvPr id="83" name="Group 82"/>
          <p:cNvGrpSpPr/>
          <p:nvPr/>
        </p:nvGrpSpPr>
        <p:grpSpPr>
          <a:xfrm>
            <a:off x="2340812" y="1730518"/>
            <a:ext cx="1488373" cy="338554"/>
            <a:chOff x="2517296" y="5024271"/>
            <a:chExt cx="1488373" cy="338554"/>
          </a:xfrm>
        </p:grpSpPr>
        <p:sp>
          <p:nvSpPr>
            <p:cNvPr id="84" name="Rectangle 83"/>
            <p:cNvSpPr/>
            <p:nvPr/>
          </p:nvSpPr>
          <p:spPr>
            <a:xfrm>
              <a:off x="2582826" y="5074208"/>
              <a:ext cx="1375200" cy="223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2517296" y="5024271"/>
              <a:ext cx="1488373" cy="338554"/>
            </a:xfrm>
            <a:prstGeom prst="rect">
              <a:avLst/>
            </a:prstGeom>
            <a:noFill/>
          </p:spPr>
          <p:txBody>
            <a:bodyPr wrap="square" rtlCol="0">
              <a:spAutoFit/>
            </a:bodyPr>
            <a:lstStyle/>
            <a:p>
              <a:r>
                <a:rPr lang="en-US" sz="1600" b="1">
                  <a:solidFill>
                    <a:schemeClr val="bg1"/>
                  </a:solidFill>
                </a:rPr>
                <a:t>ACGAGCGGGT</a:t>
              </a:r>
              <a:endParaRPr lang="en-US" sz="1600" b="1" dirty="0">
                <a:solidFill>
                  <a:schemeClr val="bg1"/>
                </a:solidFill>
              </a:endParaRPr>
            </a:p>
          </p:txBody>
        </p:sp>
      </p:grpSp>
      <p:sp>
        <p:nvSpPr>
          <p:cNvPr id="51" name="TextBox 50"/>
          <p:cNvSpPr txBox="1"/>
          <p:nvPr/>
        </p:nvSpPr>
        <p:spPr>
          <a:xfrm>
            <a:off x="7955064" y="1738605"/>
            <a:ext cx="812697" cy="369332"/>
          </a:xfrm>
          <a:prstGeom prst="rect">
            <a:avLst/>
          </a:prstGeom>
          <a:noFill/>
        </p:spPr>
        <p:txBody>
          <a:bodyPr wrap="square" rtlCol="0">
            <a:spAutoFit/>
          </a:bodyPr>
          <a:lstStyle/>
          <a:p>
            <a:r>
              <a:rPr lang="en-US"/>
              <a:t>Reads</a:t>
            </a:r>
            <a:endParaRPr lang="en-US" dirty="0"/>
          </a:p>
        </p:txBody>
      </p:sp>
      <p:sp>
        <p:nvSpPr>
          <p:cNvPr id="52" name="Right Brace 51"/>
          <p:cNvSpPr/>
          <p:nvPr/>
        </p:nvSpPr>
        <p:spPr>
          <a:xfrm>
            <a:off x="7346894" y="1434027"/>
            <a:ext cx="652304" cy="97848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p:cNvSpPr txBox="1"/>
          <p:nvPr/>
        </p:nvSpPr>
        <p:spPr>
          <a:xfrm>
            <a:off x="5282360" y="2638924"/>
            <a:ext cx="3605738" cy="861774"/>
          </a:xfrm>
          <a:prstGeom prst="rect">
            <a:avLst/>
          </a:prstGeom>
          <a:noFill/>
        </p:spPr>
        <p:txBody>
          <a:bodyPr wrap="square" rtlCol="0">
            <a:spAutoFit/>
          </a:bodyPr>
          <a:lstStyle/>
          <a:p>
            <a:pPr algn="ctr"/>
            <a:r>
              <a:rPr lang="en-US" b="1" i="1" dirty="0"/>
              <a:t>De novo</a:t>
            </a:r>
            <a:r>
              <a:rPr lang="en-US" b="1" dirty="0"/>
              <a:t> Assembly, </a:t>
            </a:r>
            <a:r>
              <a:rPr lang="en-US" sz="1600" dirty="0"/>
              <a:t>method of merging the reads in order to </a:t>
            </a:r>
            <a:r>
              <a:rPr lang="en-US" sz="1600" b="1" dirty="0">
                <a:solidFill>
                  <a:srgbClr val="C00000"/>
                </a:solidFill>
              </a:rPr>
              <a:t>construct</a:t>
            </a:r>
            <a:r>
              <a:rPr lang="en-US" sz="1600" dirty="0">
                <a:solidFill>
                  <a:srgbClr val="C00000"/>
                </a:solidFill>
              </a:rPr>
              <a:t> </a:t>
            </a:r>
            <a:r>
              <a:rPr lang="en-US" sz="1600" dirty="0"/>
              <a:t>the original sequence.</a:t>
            </a:r>
            <a:endParaRPr lang="en-US" sz="1600" b="1" dirty="0"/>
          </a:p>
        </p:txBody>
      </p:sp>
      <p:sp>
        <p:nvSpPr>
          <p:cNvPr id="34" name="Rectangle 33">
            <a:extLst>
              <a:ext uri="{FF2B5EF4-FFF2-40B4-BE49-F238E27FC236}">
                <a16:creationId xmlns:a16="http://schemas.microsoft.com/office/drawing/2014/main" id="{975DD671-195F-BE45-8AC5-24BF2E38251A}"/>
              </a:ext>
            </a:extLst>
          </p:cNvPr>
          <p:cNvSpPr/>
          <p:nvPr/>
        </p:nvSpPr>
        <p:spPr>
          <a:xfrm rot="5400000">
            <a:off x="2253236" y="4789498"/>
            <a:ext cx="2520000" cy="14408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35DBE31E-2AE8-824E-81D4-CEA02E0BA8AE}"/>
              </a:ext>
            </a:extLst>
          </p:cNvPr>
          <p:cNvSpPr txBox="1"/>
          <p:nvPr/>
        </p:nvSpPr>
        <p:spPr>
          <a:xfrm>
            <a:off x="3547629" y="5629099"/>
            <a:ext cx="914400" cy="492443"/>
          </a:xfrm>
          <a:prstGeom prst="rect">
            <a:avLst/>
          </a:prstGeom>
          <a:noFill/>
        </p:spPr>
        <p:txBody>
          <a:bodyPr wrap="square" rtlCol="0">
            <a:spAutoFit/>
          </a:bodyPr>
          <a:lstStyle/>
          <a:p>
            <a:r>
              <a:rPr lang="en-US" sz="1300" dirty="0"/>
              <a:t>Reference</a:t>
            </a:r>
          </a:p>
          <a:p>
            <a:r>
              <a:rPr lang="en-US" sz="1300" dirty="0"/>
              <a:t>Genome</a:t>
            </a:r>
          </a:p>
        </p:txBody>
      </p:sp>
      <p:sp>
        <p:nvSpPr>
          <p:cNvPr id="36" name="Rectangle 35">
            <a:extLst>
              <a:ext uri="{FF2B5EF4-FFF2-40B4-BE49-F238E27FC236}">
                <a16:creationId xmlns:a16="http://schemas.microsoft.com/office/drawing/2014/main" id="{DC75BFC8-5934-3949-AC04-21F9DAD72C6B}"/>
              </a:ext>
            </a:extLst>
          </p:cNvPr>
          <p:cNvSpPr/>
          <p:nvPr/>
        </p:nvSpPr>
        <p:spPr>
          <a:xfrm rot="5400000" flipH="1">
            <a:off x="575820" y="3948663"/>
            <a:ext cx="539999" cy="45719"/>
          </a:xfrm>
          <a:prstGeom prst="rect">
            <a:avLst/>
          </a:prstGeom>
          <a:solidFill>
            <a:srgbClr val="E3E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FFC78D0-0B56-1845-9212-1B3712D4F32E}"/>
              </a:ext>
            </a:extLst>
          </p:cNvPr>
          <p:cNvSpPr/>
          <p:nvPr/>
        </p:nvSpPr>
        <p:spPr>
          <a:xfrm rot="5400000" flipH="1">
            <a:off x="782914" y="4098101"/>
            <a:ext cx="859088" cy="457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A08F44B-57DE-6F4B-BE41-267B614529D7}"/>
              </a:ext>
            </a:extLst>
          </p:cNvPr>
          <p:cNvSpPr/>
          <p:nvPr/>
        </p:nvSpPr>
        <p:spPr>
          <a:xfrm rot="5400000" flipH="1">
            <a:off x="485462" y="4218123"/>
            <a:ext cx="1080000" cy="46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CAEE677-A9D2-0542-B757-8D51FA977CFC}"/>
              </a:ext>
            </a:extLst>
          </p:cNvPr>
          <p:cNvSpPr/>
          <p:nvPr/>
        </p:nvSpPr>
        <p:spPr>
          <a:xfrm rot="5400000" flipH="1">
            <a:off x="59224" y="5245156"/>
            <a:ext cx="1574169" cy="45719"/>
          </a:xfrm>
          <a:prstGeom prst="rect">
            <a:avLst/>
          </a:prstGeom>
          <a:solidFill>
            <a:srgbClr val="D5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C1CECB6-C55B-C24D-98C0-74D2A66D0F41}"/>
              </a:ext>
            </a:extLst>
          </p:cNvPr>
          <p:cNvSpPr/>
          <p:nvPr/>
        </p:nvSpPr>
        <p:spPr>
          <a:xfrm rot="5400000" flipH="1">
            <a:off x="635768" y="4989380"/>
            <a:ext cx="1541434" cy="457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ECE41DC-0C08-A341-BC0C-92E72ECBA423}"/>
              </a:ext>
            </a:extLst>
          </p:cNvPr>
          <p:cNvSpPr/>
          <p:nvPr/>
        </p:nvSpPr>
        <p:spPr>
          <a:xfrm rot="5400000" flipH="1">
            <a:off x="534162" y="5353943"/>
            <a:ext cx="1355512" cy="468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54D0229-9C67-4044-90E1-11CE84F065A8}"/>
              </a:ext>
            </a:extLst>
          </p:cNvPr>
          <p:cNvSpPr/>
          <p:nvPr/>
        </p:nvSpPr>
        <p:spPr>
          <a:xfrm rot="16200000" flipH="1">
            <a:off x="488281" y="5491699"/>
            <a:ext cx="1080000" cy="468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04BE173-DA15-654E-8D13-F2531940D541}"/>
              </a:ext>
            </a:extLst>
          </p:cNvPr>
          <p:cNvSpPr/>
          <p:nvPr/>
        </p:nvSpPr>
        <p:spPr>
          <a:xfrm rot="16200000">
            <a:off x="5119029" y="3918220"/>
            <a:ext cx="539999" cy="45719"/>
          </a:xfrm>
          <a:prstGeom prst="rect">
            <a:avLst/>
          </a:prstGeom>
          <a:solidFill>
            <a:srgbClr val="E3E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873816C-BDD0-0D4A-B792-F691CF4EE896}"/>
              </a:ext>
            </a:extLst>
          </p:cNvPr>
          <p:cNvSpPr/>
          <p:nvPr/>
        </p:nvSpPr>
        <p:spPr>
          <a:xfrm rot="16200000">
            <a:off x="5326123" y="4067658"/>
            <a:ext cx="859088"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794389F-E3EC-E041-A22D-13DF44DA85FA}"/>
              </a:ext>
            </a:extLst>
          </p:cNvPr>
          <p:cNvSpPr/>
          <p:nvPr/>
        </p:nvSpPr>
        <p:spPr>
          <a:xfrm rot="16200000">
            <a:off x="5028671" y="4187680"/>
            <a:ext cx="1080000" cy="46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FB8BD113-569A-C743-A2BC-FA16829106DD}"/>
              </a:ext>
            </a:extLst>
          </p:cNvPr>
          <p:cNvSpPr/>
          <p:nvPr/>
        </p:nvSpPr>
        <p:spPr>
          <a:xfrm rot="16200000">
            <a:off x="4602433" y="5214712"/>
            <a:ext cx="1574170" cy="45719"/>
          </a:xfrm>
          <a:prstGeom prst="rect">
            <a:avLst/>
          </a:prstGeom>
          <a:solidFill>
            <a:srgbClr val="D5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D9C83E3-019F-1C46-B1CE-7AC51B50A9C1}"/>
              </a:ext>
            </a:extLst>
          </p:cNvPr>
          <p:cNvSpPr/>
          <p:nvPr/>
        </p:nvSpPr>
        <p:spPr>
          <a:xfrm rot="16200000">
            <a:off x="5177408" y="4958937"/>
            <a:ext cx="1541434" cy="457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79A73C1-BC6A-0D42-A3BB-02DD8A9BF59E}"/>
              </a:ext>
            </a:extLst>
          </p:cNvPr>
          <p:cNvSpPr/>
          <p:nvPr/>
        </p:nvSpPr>
        <p:spPr>
          <a:xfrm rot="16200000">
            <a:off x="5076829" y="5324040"/>
            <a:ext cx="1355513" cy="4571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E444E41-4B11-4A45-B2C7-E496B67C4DE2}"/>
              </a:ext>
            </a:extLst>
          </p:cNvPr>
          <p:cNvSpPr/>
          <p:nvPr/>
        </p:nvSpPr>
        <p:spPr>
          <a:xfrm rot="5400000">
            <a:off x="5031490" y="5461256"/>
            <a:ext cx="1080000" cy="468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A81B5E7-3AC7-2943-8069-AFB6B18EBC09}"/>
              </a:ext>
            </a:extLst>
          </p:cNvPr>
          <p:cNvSpPr/>
          <p:nvPr/>
        </p:nvSpPr>
        <p:spPr>
          <a:xfrm rot="5400000">
            <a:off x="6916574" y="4789542"/>
            <a:ext cx="2520000" cy="144000"/>
          </a:xfrm>
          <a:prstGeom prst="rect">
            <a:avLst/>
          </a:prstGeom>
          <a:gradFill flip="none" rotWithShape="1">
            <a:gsLst>
              <a:gs pos="0">
                <a:srgbClr val="FFFF00"/>
              </a:gs>
              <a:gs pos="27000">
                <a:srgbClr val="D580DB"/>
              </a:gs>
              <a:gs pos="63000">
                <a:srgbClr val="00B0F0"/>
              </a:gs>
              <a:gs pos="89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E1E766D8-32B9-2044-BAEE-677444058B5F}"/>
              </a:ext>
            </a:extLst>
          </p:cNvPr>
          <p:cNvSpPr txBox="1"/>
          <p:nvPr/>
        </p:nvSpPr>
        <p:spPr>
          <a:xfrm>
            <a:off x="8229600" y="5717360"/>
            <a:ext cx="914400" cy="492443"/>
          </a:xfrm>
          <a:prstGeom prst="rect">
            <a:avLst/>
          </a:prstGeom>
          <a:noFill/>
        </p:spPr>
        <p:txBody>
          <a:bodyPr wrap="square" rtlCol="0">
            <a:spAutoFit/>
          </a:bodyPr>
          <a:lstStyle/>
          <a:p>
            <a:r>
              <a:rPr lang="en-US" sz="1300" dirty="0"/>
              <a:t>Original</a:t>
            </a:r>
          </a:p>
          <a:p>
            <a:r>
              <a:rPr lang="en-US" sz="1300" dirty="0"/>
              <a:t>Sequence</a:t>
            </a:r>
          </a:p>
        </p:txBody>
      </p:sp>
      <p:sp>
        <p:nvSpPr>
          <p:cNvPr id="5" name="Title 4">
            <a:extLst>
              <a:ext uri="{FF2B5EF4-FFF2-40B4-BE49-F238E27FC236}">
                <a16:creationId xmlns:a16="http://schemas.microsoft.com/office/drawing/2014/main" id="{60BA0EEF-D298-5743-9ECA-343E607FE94F}"/>
              </a:ext>
            </a:extLst>
          </p:cNvPr>
          <p:cNvSpPr>
            <a:spLocks noGrp="1"/>
          </p:cNvSpPr>
          <p:nvPr>
            <p:ph type="title"/>
          </p:nvPr>
        </p:nvSpPr>
        <p:spPr/>
        <p:txBody>
          <a:bodyPr>
            <a:normAutofit fontScale="90000"/>
          </a:bodyPr>
          <a:lstStyle/>
          <a:p>
            <a:r>
              <a:rPr lang="en-US" dirty="0"/>
              <a:t>Genome Sequence Analysis</a:t>
            </a:r>
          </a:p>
        </p:txBody>
      </p:sp>
      <p:sp>
        <p:nvSpPr>
          <p:cNvPr id="2" name="Slide Number Placeholder 1">
            <a:extLst>
              <a:ext uri="{FF2B5EF4-FFF2-40B4-BE49-F238E27FC236}">
                <a16:creationId xmlns:a16="http://schemas.microsoft.com/office/drawing/2014/main" id="{63237238-5C1B-934B-83DB-B047065E27D4}"/>
              </a:ext>
            </a:extLst>
          </p:cNvPr>
          <p:cNvSpPr>
            <a:spLocks noGrp="1"/>
          </p:cNvSpPr>
          <p:nvPr>
            <p:ph type="sldNum" sz="quarter" idx="10"/>
          </p:nvPr>
        </p:nvSpPr>
        <p:spPr/>
        <p:txBody>
          <a:bodyPr/>
          <a:lstStyle/>
          <a:p>
            <a:fld id="{BE67019E-6B59-9444-A8F8-0CFAB6B6981D}" type="slidenum">
              <a:rPr lang="en-US" smtClean="0"/>
              <a:pPr/>
              <a:t>94</a:t>
            </a:fld>
            <a:endParaRPr lang="en-US" dirty="0"/>
          </a:p>
        </p:txBody>
      </p:sp>
      <p:sp>
        <p:nvSpPr>
          <p:cNvPr id="55" name="TextBox 54">
            <a:extLst>
              <a:ext uri="{FF2B5EF4-FFF2-40B4-BE49-F238E27FC236}">
                <a16:creationId xmlns:a16="http://schemas.microsoft.com/office/drawing/2014/main" id="{7DFF70F8-71F9-9546-8F6F-FCA7CAA6734C}"/>
              </a:ext>
            </a:extLst>
          </p:cNvPr>
          <p:cNvSpPr txBox="1"/>
          <p:nvPr/>
        </p:nvSpPr>
        <p:spPr>
          <a:xfrm>
            <a:off x="722708" y="6173102"/>
            <a:ext cx="605507" cy="292388"/>
          </a:xfrm>
          <a:prstGeom prst="rect">
            <a:avLst/>
          </a:prstGeom>
          <a:noFill/>
        </p:spPr>
        <p:txBody>
          <a:bodyPr wrap="square" rtlCol="0">
            <a:spAutoFit/>
          </a:bodyPr>
          <a:lstStyle/>
          <a:p>
            <a:r>
              <a:rPr lang="en-US" sz="1300" dirty="0"/>
              <a:t>Reads</a:t>
            </a:r>
          </a:p>
        </p:txBody>
      </p:sp>
      <p:sp>
        <p:nvSpPr>
          <p:cNvPr id="56" name="TextBox 55">
            <a:extLst>
              <a:ext uri="{FF2B5EF4-FFF2-40B4-BE49-F238E27FC236}">
                <a16:creationId xmlns:a16="http://schemas.microsoft.com/office/drawing/2014/main" id="{687D58E4-58F6-4948-A8B4-4639AAA45D97}"/>
              </a:ext>
            </a:extLst>
          </p:cNvPr>
          <p:cNvSpPr txBox="1"/>
          <p:nvPr/>
        </p:nvSpPr>
        <p:spPr>
          <a:xfrm>
            <a:off x="2192080" y="6168134"/>
            <a:ext cx="1478944" cy="292388"/>
          </a:xfrm>
          <a:prstGeom prst="rect">
            <a:avLst/>
          </a:prstGeom>
          <a:noFill/>
        </p:spPr>
        <p:txBody>
          <a:bodyPr wrap="square" rtlCol="0">
            <a:spAutoFit/>
          </a:bodyPr>
          <a:lstStyle/>
          <a:p>
            <a:pPr algn="ctr"/>
            <a:r>
              <a:rPr lang="en-US" sz="1300" dirty="0"/>
              <a:t>Mapped Reads</a:t>
            </a:r>
          </a:p>
        </p:txBody>
      </p:sp>
      <p:sp>
        <p:nvSpPr>
          <p:cNvPr id="57" name="TextBox 56">
            <a:extLst>
              <a:ext uri="{FF2B5EF4-FFF2-40B4-BE49-F238E27FC236}">
                <a16:creationId xmlns:a16="http://schemas.microsoft.com/office/drawing/2014/main" id="{C8022A8A-3A39-A645-856E-22DAC76424F7}"/>
              </a:ext>
            </a:extLst>
          </p:cNvPr>
          <p:cNvSpPr txBox="1"/>
          <p:nvPr/>
        </p:nvSpPr>
        <p:spPr>
          <a:xfrm>
            <a:off x="5300259" y="6173102"/>
            <a:ext cx="605507" cy="292388"/>
          </a:xfrm>
          <a:prstGeom prst="rect">
            <a:avLst/>
          </a:prstGeom>
          <a:noFill/>
        </p:spPr>
        <p:txBody>
          <a:bodyPr wrap="square" rtlCol="0">
            <a:spAutoFit/>
          </a:bodyPr>
          <a:lstStyle/>
          <a:p>
            <a:r>
              <a:rPr lang="en-US" sz="1300" dirty="0"/>
              <a:t>Reads</a:t>
            </a:r>
          </a:p>
        </p:txBody>
      </p:sp>
      <p:sp>
        <p:nvSpPr>
          <p:cNvPr id="58" name="TextBox 57">
            <a:extLst>
              <a:ext uri="{FF2B5EF4-FFF2-40B4-BE49-F238E27FC236}">
                <a16:creationId xmlns:a16="http://schemas.microsoft.com/office/drawing/2014/main" id="{C59AE20F-A5BF-6A4D-9440-CAE00FACBD4C}"/>
              </a:ext>
            </a:extLst>
          </p:cNvPr>
          <p:cNvSpPr txBox="1"/>
          <p:nvPr/>
        </p:nvSpPr>
        <p:spPr>
          <a:xfrm>
            <a:off x="6769631" y="6168134"/>
            <a:ext cx="1478944" cy="292388"/>
          </a:xfrm>
          <a:prstGeom prst="rect">
            <a:avLst/>
          </a:prstGeom>
          <a:noFill/>
        </p:spPr>
        <p:txBody>
          <a:bodyPr wrap="square" rtlCol="0">
            <a:spAutoFit/>
          </a:bodyPr>
          <a:lstStyle/>
          <a:p>
            <a:pPr algn="ctr"/>
            <a:r>
              <a:rPr lang="en-US" sz="1300" dirty="0"/>
              <a:t>Assembled Reads</a:t>
            </a:r>
          </a:p>
        </p:txBody>
      </p:sp>
    </p:spTree>
    <p:extLst>
      <p:ext uri="{BB962C8B-B14F-4D97-AF65-F5344CB8AC3E}">
        <p14:creationId xmlns:p14="http://schemas.microsoft.com/office/powerpoint/2010/main" val="427251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55"/>
                                        </p:tgtEl>
                                        <p:attrNameLst>
                                          <p:attrName>style.visibility</p:attrName>
                                        </p:attrNameLst>
                                      </p:cBhvr>
                                      <p:to>
                                        <p:strVal val="hidden"/>
                                      </p:to>
                                    </p:set>
                                  </p:childTnLst>
                                </p:cTn>
                              </p:par>
                              <p:par>
                                <p:cTn id="31" presetID="0" presetClass="path" presetSubtype="0" accel="50000" decel="50000" fill="hold" grpId="1" nodeType="withEffect">
                                  <p:stCondLst>
                                    <p:cond delay="0"/>
                                  </p:stCondLst>
                                  <p:childTnLst>
                                    <p:animMotion origin="layout" path="M 1.38889E-6 -1.85185E-6 L 0.2717 -0.02083 " pathEditMode="relative" rAng="0" ptsTypes="AA">
                                      <p:cBhvr>
                                        <p:cTn id="32" dur="700" fill="hold"/>
                                        <p:tgtEl>
                                          <p:spTgt spid="36"/>
                                        </p:tgtEl>
                                        <p:attrNameLst>
                                          <p:attrName>ppt_x</p:attrName>
                                          <p:attrName>ppt_y</p:attrName>
                                        </p:attrNameLst>
                                      </p:cBhvr>
                                      <p:rCtr x="13576" y="-1042"/>
                                    </p:animMotion>
                                  </p:childTnLst>
                                </p:cTn>
                              </p:par>
                            </p:childTnLst>
                          </p:cTn>
                        </p:par>
                        <p:par>
                          <p:cTn id="33" fill="hold">
                            <p:stCondLst>
                              <p:cond delay="700"/>
                            </p:stCondLst>
                            <p:childTnLst>
                              <p:par>
                                <p:cTn id="34" presetID="0" presetClass="path" presetSubtype="0" accel="50000" decel="50000" fill="hold" grpId="1" nodeType="afterEffect">
                                  <p:stCondLst>
                                    <p:cond delay="0"/>
                                  </p:stCondLst>
                                  <p:childTnLst>
                                    <p:animMotion origin="layout" path="M 8.33333E-7 -2.59259E-6 L 0.23299 0.23125 " pathEditMode="relative" rAng="0" ptsTypes="AA">
                                      <p:cBhvr>
                                        <p:cTn id="35" dur="700" fill="hold"/>
                                        <p:tgtEl>
                                          <p:spTgt spid="37"/>
                                        </p:tgtEl>
                                        <p:attrNameLst>
                                          <p:attrName>ppt_x</p:attrName>
                                          <p:attrName>ppt_y</p:attrName>
                                        </p:attrNameLst>
                                      </p:cBhvr>
                                      <p:rCtr x="11649" y="11551"/>
                                    </p:animMotion>
                                  </p:childTnLst>
                                </p:cTn>
                              </p:par>
                              <p:par>
                                <p:cTn id="36" presetID="1" presetClass="entr" presetSubtype="0" fill="hold" grpId="0" nodeType="withEffect">
                                  <p:stCondLst>
                                    <p:cond delay="0"/>
                                  </p:stCondLst>
                                  <p:childTnLst>
                                    <p:set>
                                      <p:cBhvr>
                                        <p:cTn id="37" dur="1" fill="hold">
                                          <p:stCondLst>
                                            <p:cond delay="0"/>
                                          </p:stCondLst>
                                        </p:cTn>
                                        <p:tgtEl>
                                          <p:spTgt spid="56"/>
                                        </p:tgtEl>
                                        <p:attrNameLst>
                                          <p:attrName>style.visibility</p:attrName>
                                        </p:attrNameLst>
                                      </p:cBhvr>
                                      <p:to>
                                        <p:strVal val="visible"/>
                                      </p:to>
                                    </p:set>
                                  </p:childTnLst>
                                </p:cTn>
                              </p:par>
                            </p:childTnLst>
                          </p:cTn>
                        </p:par>
                        <p:par>
                          <p:cTn id="38" fill="hold">
                            <p:stCondLst>
                              <p:cond delay="1400"/>
                            </p:stCondLst>
                            <p:childTnLst>
                              <p:par>
                                <p:cTn id="39" presetID="0" presetClass="path" presetSubtype="0" accel="50000" decel="50000" fill="hold" grpId="1" nodeType="afterEffect">
                                  <p:stCondLst>
                                    <p:cond delay="0"/>
                                  </p:stCondLst>
                                  <p:childTnLst>
                                    <p:animMotion origin="layout" path="M 3.33333E-6 4.81481E-6 L 0.21267 0.01134 " pathEditMode="relative" rAng="0" ptsTypes="AA">
                                      <p:cBhvr>
                                        <p:cTn id="40" dur="700" fill="hold"/>
                                        <p:tgtEl>
                                          <p:spTgt spid="38"/>
                                        </p:tgtEl>
                                        <p:attrNameLst>
                                          <p:attrName>ppt_x</p:attrName>
                                          <p:attrName>ppt_y</p:attrName>
                                        </p:attrNameLst>
                                      </p:cBhvr>
                                      <p:rCtr x="10625" y="556"/>
                                    </p:animMotion>
                                  </p:childTnLst>
                                </p:cTn>
                              </p:par>
                            </p:childTnLst>
                          </p:cTn>
                        </p:par>
                        <p:par>
                          <p:cTn id="41" fill="hold">
                            <p:stCondLst>
                              <p:cond delay="2100"/>
                            </p:stCondLst>
                            <p:childTnLst>
                              <p:par>
                                <p:cTn id="42" presetID="0" presetClass="path" presetSubtype="0" accel="50000" decel="50000" fill="hold" grpId="1" nodeType="afterEffect">
                                  <p:stCondLst>
                                    <p:cond delay="0"/>
                                  </p:stCondLst>
                                  <p:childTnLst>
                                    <p:animMotion origin="layout" path="M 1.38889E-6 -2.22222E-6 L 0.25521 -0.06967 " pathEditMode="relative" rAng="0" ptsTypes="AA">
                                      <p:cBhvr>
                                        <p:cTn id="43" dur="700" fill="hold"/>
                                        <p:tgtEl>
                                          <p:spTgt spid="39"/>
                                        </p:tgtEl>
                                        <p:attrNameLst>
                                          <p:attrName>ppt_x</p:attrName>
                                          <p:attrName>ppt_y</p:attrName>
                                        </p:attrNameLst>
                                      </p:cBhvr>
                                      <p:rCtr x="12760" y="-3495"/>
                                    </p:animMotion>
                                  </p:childTnLst>
                                </p:cTn>
                              </p:par>
                            </p:childTnLst>
                          </p:cTn>
                        </p:par>
                        <p:par>
                          <p:cTn id="44" fill="hold">
                            <p:stCondLst>
                              <p:cond delay="2800"/>
                            </p:stCondLst>
                            <p:childTnLst>
                              <p:par>
                                <p:cTn id="45" presetID="0" presetClass="path" presetSubtype="0" accel="50000" decel="50000" fill="hold" grpId="1" nodeType="afterEffect">
                                  <p:stCondLst>
                                    <p:cond delay="0"/>
                                  </p:stCondLst>
                                  <p:childTnLst>
                                    <p:animMotion origin="layout" path="M -3.33333E-6 -3.7037E-6 L 0.13907 -0.07731 " pathEditMode="relative" rAng="0" ptsTypes="AA">
                                      <p:cBhvr>
                                        <p:cTn id="46" dur="700" fill="hold"/>
                                        <p:tgtEl>
                                          <p:spTgt spid="40"/>
                                        </p:tgtEl>
                                        <p:attrNameLst>
                                          <p:attrName>ppt_x</p:attrName>
                                          <p:attrName>ppt_y</p:attrName>
                                        </p:attrNameLst>
                                      </p:cBhvr>
                                      <p:rCtr x="6944" y="-3866"/>
                                    </p:animMotion>
                                  </p:childTnLst>
                                </p:cTn>
                              </p:par>
                            </p:childTnLst>
                          </p:cTn>
                        </p:par>
                        <p:par>
                          <p:cTn id="47" fill="hold">
                            <p:stCondLst>
                              <p:cond delay="3500"/>
                            </p:stCondLst>
                            <p:childTnLst>
                              <p:par>
                                <p:cTn id="48" presetID="0" presetClass="path" presetSubtype="0" accel="50000" decel="50000" fill="hold" grpId="1" nodeType="afterEffect">
                                  <p:stCondLst>
                                    <p:cond delay="0"/>
                                  </p:stCondLst>
                                  <p:childTnLst>
                                    <p:animMotion origin="layout" path="M 8.33333E-7 -4.44444E-6 L 0.18038 0.00695 " pathEditMode="relative" rAng="0" ptsTypes="AA">
                                      <p:cBhvr>
                                        <p:cTn id="49" dur="700" fill="hold"/>
                                        <p:tgtEl>
                                          <p:spTgt spid="41"/>
                                        </p:tgtEl>
                                        <p:attrNameLst>
                                          <p:attrName>ppt_x</p:attrName>
                                          <p:attrName>ppt_y</p:attrName>
                                        </p:attrNameLst>
                                      </p:cBhvr>
                                      <p:rCtr x="9010" y="347"/>
                                    </p:animMotion>
                                  </p:childTnLst>
                                </p:cTn>
                              </p:par>
                            </p:childTnLst>
                          </p:cTn>
                        </p:par>
                        <p:par>
                          <p:cTn id="50" fill="hold">
                            <p:stCondLst>
                              <p:cond delay="4200"/>
                            </p:stCondLst>
                            <p:childTnLst>
                              <p:par>
                                <p:cTn id="51" presetID="0" presetClass="path" presetSubtype="0" accel="50000" decel="50000" fill="hold" grpId="1" nodeType="afterEffect">
                                  <p:stCondLst>
                                    <p:cond delay="0"/>
                                  </p:stCondLst>
                                  <p:childTnLst>
                                    <p:animMotion origin="layout" path="M -3.88889E-6 -3.33333E-6 L 0.25296 -0.11875 " pathEditMode="relative" rAng="0" ptsTypes="AA">
                                      <p:cBhvr>
                                        <p:cTn id="52" dur="700" fill="hold"/>
                                        <p:tgtEl>
                                          <p:spTgt spid="42"/>
                                        </p:tgtEl>
                                        <p:attrNameLst>
                                          <p:attrName>ppt_x</p:attrName>
                                          <p:attrName>ppt_y</p:attrName>
                                        </p:attrNameLst>
                                      </p:cBhvr>
                                      <p:rCtr x="12639" y="-5949"/>
                                    </p:animMotion>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57"/>
                                        </p:tgtEl>
                                        <p:attrNameLst>
                                          <p:attrName>style.visibility</p:attrName>
                                        </p:attrNameLst>
                                      </p:cBhvr>
                                      <p:to>
                                        <p:strVal val="hidden"/>
                                      </p:to>
                                    </p:set>
                                  </p:childTnLst>
                                </p:cTn>
                              </p:par>
                              <p:par>
                                <p:cTn id="77" presetID="0" presetClass="path" presetSubtype="0" accel="50000" decel="50000" fill="hold" grpId="1" nodeType="withEffect">
                                  <p:stCondLst>
                                    <p:cond delay="0"/>
                                  </p:stCondLst>
                                  <p:childTnLst>
                                    <p:animMotion origin="layout" path="M 1.11111E-6 3.7037E-7 L 0.28455 -0.00903 " pathEditMode="relative" rAng="0" ptsTypes="AA">
                                      <p:cBhvr>
                                        <p:cTn id="78" dur="700" fill="hold"/>
                                        <p:tgtEl>
                                          <p:spTgt spid="43"/>
                                        </p:tgtEl>
                                        <p:attrNameLst>
                                          <p:attrName>ppt_x</p:attrName>
                                          <p:attrName>ppt_y</p:attrName>
                                        </p:attrNameLst>
                                      </p:cBhvr>
                                      <p:rCtr x="14219" y="-463"/>
                                    </p:animMotion>
                                  </p:childTnLst>
                                </p:cTn>
                              </p:par>
                            </p:childTnLst>
                          </p:cTn>
                        </p:par>
                        <p:par>
                          <p:cTn id="79" fill="hold">
                            <p:stCondLst>
                              <p:cond delay="700"/>
                            </p:stCondLst>
                            <p:childTnLst>
                              <p:par>
                                <p:cTn id="80" presetID="0" presetClass="path" presetSubtype="0" accel="50000" decel="50000" fill="hold" grpId="1" nodeType="afterEffect">
                                  <p:stCondLst>
                                    <p:cond delay="0"/>
                                  </p:stCondLst>
                                  <p:childTnLst>
                                    <p:animMotion origin="layout" path="M 5.55556E-7 1.11111E-6 L 0.22587 0.03079 " pathEditMode="relative" rAng="0" ptsTypes="AA">
                                      <p:cBhvr>
                                        <p:cTn id="81" dur="700" fill="hold"/>
                                        <p:tgtEl>
                                          <p:spTgt spid="44"/>
                                        </p:tgtEl>
                                        <p:attrNameLst>
                                          <p:attrName>ppt_x</p:attrName>
                                          <p:attrName>ppt_y</p:attrName>
                                        </p:attrNameLst>
                                      </p:cBhvr>
                                      <p:rCtr x="11285" y="1528"/>
                                    </p:animMotion>
                                  </p:childTnLst>
                                </p:cTn>
                              </p:par>
                              <p:par>
                                <p:cTn id="82" presetID="1" presetClass="entr" presetSubtype="0" fill="hold" grpId="0" nodeType="withEffect">
                                  <p:stCondLst>
                                    <p:cond delay="0"/>
                                  </p:stCondLst>
                                  <p:childTnLst>
                                    <p:set>
                                      <p:cBhvr>
                                        <p:cTn id="83" dur="1" fill="hold">
                                          <p:stCondLst>
                                            <p:cond delay="0"/>
                                          </p:stCondLst>
                                        </p:cTn>
                                        <p:tgtEl>
                                          <p:spTgt spid="58"/>
                                        </p:tgtEl>
                                        <p:attrNameLst>
                                          <p:attrName>style.visibility</p:attrName>
                                        </p:attrNameLst>
                                      </p:cBhvr>
                                      <p:to>
                                        <p:strVal val="visible"/>
                                      </p:to>
                                    </p:set>
                                  </p:childTnLst>
                                </p:cTn>
                              </p:par>
                            </p:childTnLst>
                          </p:cTn>
                        </p:par>
                        <p:par>
                          <p:cTn id="84" fill="hold">
                            <p:stCondLst>
                              <p:cond delay="1400"/>
                            </p:stCondLst>
                            <p:childTnLst>
                              <p:par>
                                <p:cTn id="85" presetID="0" presetClass="path" presetSubtype="0" accel="50000" decel="50000" fill="hold" grpId="1" nodeType="afterEffect">
                                  <p:stCondLst>
                                    <p:cond delay="0"/>
                                  </p:stCondLst>
                                  <p:childTnLst>
                                    <p:animMotion origin="layout" path="M 3.05556E-6 -1.48148E-6 L 0.22239 0.04792 " pathEditMode="relative" rAng="0" ptsTypes="AA">
                                      <p:cBhvr>
                                        <p:cTn id="86" dur="700" fill="hold"/>
                                        <p:tgtEl>
                                          <p:spTgt spid="45"/>
                                        </p:tgtEl>
                                        <p:attrNameLst>
                                          <p:attrName>ppt_x</p:attrName>
                                          <p:attrName>ppt_y</p:attrName>
                                        </p:attrNameLst>
                                      </p:cBhvr>
                                      <p:rCtr x="11111" y="2384"/>
                                    </p:animMotion>
                                  </p:childTnLst>
                                </p:cTn>
                              </p:par>
                            </p:childTnLst>
                          </p:cTn>
                        </p:par>
                        <p:par>
                          <p:cTn id="87" fill="hold">
                            <p:stCondLst>
                              <p:cond delay="2100"/>
                            </p:stCondLst>
                            <p:childTnLst>
                              <p:par>
                                <p:cTn id="88" presetID="0" presetClass="path" presetSubtype="0" accel="50000" decel="50000" fill="hold" grpId="1" nodeType="afterEffect">
                                  <p:stCondLst>
                                    <p:cond delay="0"/>
                                  </p:stCondLst>
                                  <p:childTnLst>
                                    <p:animMotion origin="layout" path="M 1.11111E-6 1.11022E-16 L 0.21788 -0.04977 " pathEditMode="relative" rAng="0" ptsTypes="AA">
                                      <p:cBhvr>
                                        <p:cTn id="89" dur="700" fill="hold"/>
                                        <p:tgtEl>
                                          <p:spTgt spid="46"/>
                                        </p:tgtEl>
                                        <p:attrNameLst>
                                          <p:attrName>ppt_x</p:attrName>
                                          <p:attrName>ppt_y</p:attrName>
                                        </p:attrNameLst>
                                      </p:cBhvr>
                                      <p:rCtr x="10885" y="-2500"/>
                                    </p:animMotion>
                                  </p:childTnLst>
                                </p:cTn>
                              </p:par>
                            </p:childTnLst>
                          </p:cTn>
                        </p:par>
                        <p:par>
                          <p:cTn id="90" fill="hold">
                            <p:stCondLst>
                              <p:cond delay="2800"/>
                            </p:stCondLst>
                            <p:childTnLst>
                              <p:par>
                                <p:cTn id="91" presetID="0" presetClass="path" presetSubtype="0" accel="50000" decel="50000" fill="hold" grpId="1" nodeType="afterEffect">
                                  <p:stCondLst>
                                    <p:cond delay="0"/>
                                  </p:stCondLst>
                                  <p:childTnLst>
                                    <p:animMotion origin="layout" path="M 3.61111E-6 -1.48148E-6 L 0.12899 0.00463 " pathEditMode="relative" rAng="0" ptsTypes="AA">
                                      <p:cBhvr>
                                        <p:cTn id="92" dur="700" fill="hold"/>
                                        <p:tgtEl>
                                          <p:spTgt spid="47"/>
                                        </p:tgtEl>
                                        <p:attrNameLst>
                                          <p:attrName>ppt_x</p:attrName>
                                          <p:attrName>ppt_y</p:attrName>
                                        </p:attrNameLst>
                                      </p:cBhvr>
                                      <p:rCtr x="6441" y="231"/>
                                    </p:animMotion>
                                  </p:childTnLst>
                                </p:cTn>
                              </p:par>
                            </p:childTnLst>
                          </p:cTn>
                        </p:par>
                        <p:par>
                          <p:cTn id="93" fill="hold">
                            <p:stCondLst>
                              <p:cond delay="3500"/>
                            </p:stCondLst>
                            <p:childTnLst>
                              <p:par>
                                <p:cTn id="94" presetID="0" presetClass="path" presetSubtype="0" accel="50000" decel="50000" fill="hold" grpId="1" nodeType="afterEffect">
                                  <p:stCondLst>
                                    <p:cond delay="0"/>
                                  </p:stCondLst>
                                  <p:childTnLst>
                                    <p:animMotion origin="layout" path="M 5.55556E-7 -2.22222E-6 L 0.12431 -0.01389 " pathEditMode="relative" rAng="0" ptsTypes="AA">
                                      <p:cBhvr>
                                        <p:cTn id="95" dur="700" fill="hold"/>
                                        <p:tgtEl>
                                          <p:spTgt spid="48"/>
                                        </p:tgtEl>
                                        <p:attrNameLst>
                                          <p:attrName>ppt_x</p:attrName>
                                          <p:attrName>ppt_y</p:attrName>
                                        </p:attrNameLst>
                                      </p:cBhvr>
                                      <p:rCtr x="6215" y="-694"/>
                                    </p:animMotion>
                                  </p:childTnLst>
                                </p:cTn>
                              </p:par>
                            </p:childTnLst>
                          </p:cTn>
                        </p:par>
                        <p:par>
                          <p:cTn id="96" fill="hold">
                            <p:stCondLst>
                              <p:cond delay="4200"/>
                            </p:stCondLst>
                            <p:childTnLst>
                              <p:par>
                                <p:cTn id="97" presetID="0" presetClass="path" presetSubtype="0" accel="50000" decel="50000" fill="hold" grpId="1" nodeType="afterEffect">
                                  <p:stCondLst>
                                    <p:cond delay="0"/>
                                  </p:stCondLst>
                                  <p:childTnLst>
                                    <p:animMotion origin="layout" path="M -4.16667E-6 -1.11111E-6 L 0.11459 0.00046 " pathEditMode="relative" rAng="0" ptsTypes="AA">
                                      <p:cBhvr>
                                        <p:cTn id="98" dur="700" fill="hold"/>
                                        <p:tgtEl>
                                          <p:spTgt spid="49"/>
                                        </p:tgtEl>
                                        <p:attrNameLst>
                                          <p:attrName>ppt_x</p:attrName>
                                          <p:attrName>ppt_y</p:attrName>
                                        </p:attrNameLst>
                                      </p:cBhvr>
                                      <p:rCtr x="5729" y="23"/>
                                    </p:animMotion>
                                  </p:childTnLst>
                                </p:cTn>
                              </p:par>
                            </p:childTnLst>
                          </p:cTn>
                        </p:par>
                        <p:par>
                          <p:cTn id="99" fill="hold">
                            <p:stCondLst>
                              <p:cond delay="4900"/>
                            </p:stCondLst>
                            <p:childTnLst>
                              <p:par>
                                <p:cTn id="100" presetID="1" presetClass="entr" presetSubtype="0" fill="hold" grpId="0" nodeType="afterEffect">
                                  <p:stCondLst>
                                    <p:cond delay="0"/>
                                  </p:stCondLst>
                                  <p:childTnLst>
                                    <p:set>
                                      <p:cBhvr>
                                        <p:cTn id="101" dur="1" fill="hold">
                                          <p:stCondLst>
                                            <p:cond delay="0"/>
                                          </p:stCondLst>
                                        </p:cTn>
                                        <p:tgtEl>
                                          <p:spTgt spid="50"/>
                                        </p:tgtEl>
                                        <p:attrNameLst>
                                          <p:attrName>style.visibility</p:attrName>
                                        </p:attrNameLst>
                                      </p:cBhvr>
                                      <p:to>
                                        <p:strVal val="visible"/>
                                      </p:to>
                                    </p:set>
                                  </p:childTnLst>
                                </p:cTn>
                              </p:par>
                            </p:childTnLst>
                          </p:cTn>
                        </p:par>
                        <p:par>
                          <p:cTn id="102" fill="hold">
                            <p:stCondLst>
                              <p:cond delay="4900"/>
                            </p:stCondLst>
                            <p:childTnLst>
                              <p:par>
                                <p:cTn id="103" presetID="1" presetClass="entr" presetSubtype="0" fill="hold" grpId="0" nodeType="afterEffect">
                                  <p:stCondLst>
                                    <p:cond delay="0"/>
                                  </p:stCondLst>
                                  <p:childTnLst>
                                    <p:set>
                                      <p:cBhvr>
                                        <p:cTn id="10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3" grpId="0"/>
      <p:bldP spid="34" grpId="0" animBg="1"/>
      <p:bldP spid="35" grpId="0"/>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4" grpId="0"/>
      <p:bldP spid="55" grpId="0"/>
      <p:bldP spid="55" grpId="1"/>
      <p:bldP spid="56" grpId="0"/>
      <p:bldP spid="57" grpId="0"/>
      <p:bldP spid="57" grpId="1"/>
      <p:bldP spid="58"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BA8B-0698-D349-9205-A74EBA6580FE}"/>
              </a:ext>
            </a:extLst>
          </p:cNvPr>
          <p:cNvSpPr>
            <a:spLocks noGrp="1"/>
          </p:cNvSpPr>
          <p:nvPr>
            <p:ph type="title"/>
          </p:nvPr>
        </p:nvSpPr>
        <p:spPr>
          <a:xfrm>
            <a:off x="366963" y="257434"/>
            <a:ext cx="8410073" cy="753467"/>
          </a:xfrm>
        </p:spPr>
        <p:txBody>
          <a:bodyPr>
            <a:normAutofit fontScale="90000"/>
          </a:bodyPr>
          <a:lstStyle/>
          <a:p>
            <a:r>
              <a:rPr lang="en-US" dirty="0"/>
              <a:t>Read Mapping Pipeline</a:t>
            </a:r>
          </a:p>
        </p:txBody>
      </p:sp>
      <p:sp>
        <p:nvSpPr>
          <p:cNvPr id="4" name="Slide Number Placeholder 3">
            <a:extLst>
              <a:ext uri="{FF2B5EF4-FFF2-40B4-BE49-F238E27FC236}">
                <a16:creationId xmlns:a16="http://schemas.microsoft.com/office/drawing/2014/main" id="{2E1C568A-8161-DC45-9CE8-49E57D3396FF}"/>
              </a:ext>
            </a:extLst>
          </p:cNvPr>
          <p:cNvSpPr>
            <a:spLocks noGrp="1"/>
          </p:cNvSpPr>
          <p:nvPr>
            <p:ph type="sldNum" sz="quarter" idx="10"/>
          </p:nvPr>
        </p:nvSpPr>
        <p:spPr/>
        <p:txBody>
          <a:bodyPr/>
          <a:lstStyle/>
          <a:p>
            <a:fld id="{BE67019E-6B59-9444-A8F8-0CFAB6B6981D}" type="slidenum">
              <a:rPr lang="en-US" smtClean="0"/>
              <a:pPr/>
              <a:t>95</a:t>
            </a:fld>
            <a:endParaRPr lang="en-US" dirty="0"/>
          </a:p>
        </p:txBody>
      </p:sp>
      <p:sp>
        <p:nvSpPr>
          <p:cNvPr id="5" name="Text Box 5">
            <a:extLst>
              <a:ext uri="{FF2B5EF4-FFF2-40B4-BE49-F238E27FC236}">
                <a16:creationId xmlns:a16="http://schemas.microsoft.com/office/drawing/2014/main" id="{7310741F-6C37-5F4F-BD15-002DE9458E8A}"/>
              </a:ext>
            </a:extLst>
          </p:cNvPr>
          <p:cNvSpPr txBox="1"/>
          <p:nvPr/>
        </p:nvSpPr>
        <p:spPr>
          <a:xfrm>
            <a:off x="2542479" y="1301500"/>
            <a:ext cx="3847922" cy="649149"/>
          </a:xfrm>
          <a:prstGeom prst="roundRect">
            <a:avLst/>
          </a:prstGeom>
          <a:solidFill>
            <a:srgbClr val="E0085F"/>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rPr>
              <a:t>Indexing</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prstClr val="white"/>
                </a:solidFill>
                <a:latin typeface="Corbel" panose="020B0503020204020204" pitchFamily="34" charset="0"/>
                <a:ea typeface="Calibri" panose="020F0502020204030204" pitchFamily="34" charset="0"/>
                <a:cs typeface="Calibri" panose="020F0502020204030204" pitchFamily="34" charset="0"/>
              </a:rPr>
              <a:t>(Pre-processing step to generate </a:t>
            </a:r>
            <a:r>
              <a:rPr lang="en-US" sz="1200" b="1" dirty="0">
                <a:solidFill>
                  <a:prstClr val="white"/>
                </a:solidFill>
                <a:latin typeface="Corbel" panose="020B0503020204020204" pitchFamily="34" charset="0"/>
                <a:ea typeface="Calibri" panose="020F0502020204030204" pitchFamily="34" charset="0"/>
                <a:cs typeface="Calibri" panose="020F0502020204030204" pitchFamily="34" charset="0"/>
                <a:sym typeface="Wingdings" pitchFamily="2" charset="2"/>
              </a:rPr>
              <a:t>index of reference</a:t>
            </a:r>
            <a:r>
              <a:rPr lang="en-US" sz="1200" b="1" dirty="0">
                <a:solidFill>
                  <a:prstClr val="white"/>
                </a:solidFill>
                <a:latin typeface="Corbel" panose="020B0503020204020204" pitchFamily="34" charset="0"/>
                <a:ea typeface="Calibri" panose="020F0502020204030204" pitchFamily="34" charset="0"/>
                <a:cs typeface="Calibri" panose="020F0502020204030204" pitchFamily="34" charset="0"/>
              </a:rPr>
              <a:t>)</a:t>
            </a:r>
            <a:endParaRPr kumimoji="0" lang="en-US" sz="12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6" name="Text Box 7">
            <a:extLst>
              <a:ext uri="{FF2B5EF4-FFF2-40B4-BE49-F238E27FC236}">
                <a16:creationId xmlns:a16="http://schemas.microsoft.com/office/drawing/2014/main" id="{E0861587-957D-784A-8ADA-2B40711C2574}"/>
              </a:ext>
            </a:extLst>
          </p:cNvPr>
          <p:cNvSpPr txBox="1"/>
          <p:nvPr/>
        </p:nvSpPr>
        <p:spPr>
          <a:xfrm>
            <a:off x="2542474" y="2651621"/>
            <a:ext cx="3847934" cy="649147"/>
          </a:xfrm>
          <a:prstGeom prst="roundRect">
            <a:avLst/>
          </a:prstGeom>
          <a:solidFill>
            <a:srgbClr val="0070C0"/>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rPr>
              <a:t>Seeding</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prstClr val="white"/>
                </a:solidFill>
                <a:latin typeface="Corbel" panose="020B0503020204020204" pitchFamily="34" charset="0"/>
                <a:ea typeface="Calibri" panose="020F0502020204030204" pitchFamily="34" charset="0"/>
                <a:cs typeface="Calibri" panose="020F0502020204030204" pitchFamily="34" charset="0"/>
              </a:rPr>
              <a:t>(Query the index)</a:t>
            </a:r>
            <a:endParaRPr kumimoji="0" lang="en-US" sz="12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7" name="Text Box 8">
            <a:extLst>
              <a:ext uri="{FF2B5EF4-FFF2-40B4-BE49-F238E27FC236}">
                <a16:creationId xmlns:a16="http://schemas.microsoft.com/office/drawing/2014/main" id="{7AF52C67-0ADF-8843-9FB5-33CD043515E1}"/>
              </a:ext>
            </a:extLst>
          </p:cNvPr>
          <p:cNvSpPr txBox="1"/>
          <p:nvPr/>
        </p:nvSpPr>
        <p:spPr>
          <a:xfrm>
            <a:off x="2515310" y="4106275"/>
            <a:ext cx="3847914" cy="649145"/>
          </a:xfrm>
          <a:prstGeom prst="roundRect">
            <a:avLst/>
          </a:prstGeom>
          <a:solidFill>
            <a:srgbClr val="00B050"/>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rPr>
              <a:t>Pre-Alignment Filtering</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prstClr val="white"/>
                </a:solidFill>
                <a:latin typeface="Corbel" panose="020B0503020204020204" pitchFamily="34" charset="0"/>
                <a:ea typeface="Calibri" panose="020F0502020204030204" pitchFamily="34" charset="0"/>
                <a:cs typeface="Calibri" panose="020F0502020204030204" pitchFamily="34" charset="0"/>
              </a:rPr>
              <a:t>(Filter out dissimilar sequences)</a:t>
            </a:r>
            <a:endParaRPr kumimoji="0" lang="en-US" sz="12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8" name="Text Box 9">
            <a:extLst>
              <a:ext uri="{FF2B5EF4-FFF2-40B4-BE49-F238E27FC236}">
                <a16:creationId xmlns:a16="http://schemas.microsoft.com/office/drawing/2014/main" id="{F033AC1C-2764-1C4F-9DFC-2EB4B15DF8EC}"/>
              </a:ext>
            </a:extLst>
          </p:cNvPr>
          <p:cNvSpPr txBox="1"/>
          <p:nvPr/>
        </p:nvSpPr>
        <p:spPr>
          <a:xfrm>
            <a:off x="2542474" y="5456395"/>
            <a:ext cx="3847908" cy="649131"/>
          </a:xfrm>
          <a:prstGeom prst="roundRect">
            <a:avLst/>
          </a:prstGeom>
          <a:solidFill>
            <a:srgbClr val="7030A0"/>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defRPr>
            </a:lvl1pPr>
          </a:lstStyle>
          <a:p>
            <a:r>
              <a:rPr lang="en-US" sz="2200" dirty="0"/>
              <a:t>Read Alignment</a:t>
            </a:r>
          </a:p>
          <a:p>
            <a:r>
              <a:rPr lang="en-US" sz="1200" dirty="0"/>
              <a:t>(Perform distance/score calculation &amp; traceback)</a:t>
            </a:r>
          </a:p>
        </p:txBody>
      </p:sp>
      <p:cxnSp>
        <p:nvCxnSpPr>
          <p:cNvPr id="9" name="Straight Arrow Connector 8">
            <a:extLst>
              <a:ext uri="{FF2B5EF4-FFF2-40B4-BE49-F238E27FC236}">
                <a16:creationId xmlns:a16="http://schemas.microsoft.com/office/drawing/2014/main" id="{3663F867-3FDD-A043-9125-14459CE72150}"/>
              </a:ext>
            </a:extLst>
          </p:cNvPr>
          <p:cNvCxnSpPr/>
          <p:nvPr/>
        </p:nvCxnSpPr>
        <p:spPr>
          <a:xfrm>
            <a:off x="2193394" y="1589392"/>
            <a:ext cx="321924" cy="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 Box 19">
            <a:extLst>
              <a:ext uri="{FF2B5EF4-FFF2-40B4-BE49-F238E27FC236}">
                <a16:creationId xmlns:a16="http://schemas.microsoft.com/office/drawing/2014/main" id="{B0DDCA0B-151A-2E4C-BA43-1228339A8BCF}"/>
              </a:ext>
            </a:extLst>
          </p:cNvPr>
          <p:cNvSpPr txBox="1"/>
          <p:nvPr/>
        </p:nvSpPr>
        <p:spPr>
          <a:xfrm>
            <a:off x="962066" y="1240110"/>
            <a:ext cx="1348902" cy="57203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1016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Reference</a:t>
            </a:r>
            <a:r>
              <a:rPr kumimoji="0" lang="en-US" sz="1800" b="0" i="0" u="none" strike="noStrike" kern="1200" cap="none" spc="0" normalizeH="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 genome</a:t>
            </a: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2" name="Text Box 22">
            <a:extLst>
              <a:ext uri="{FF2B5EF4-FFF2-40B4-BE49-F238E27FC236}">
                <a16:creationId xmlns:a16="http://schemas.microsoft.com/office/drawing/2014/main" id="{F7E52F9A-20FE-4D4F-A2F8-434344E39DD2}"/>
              </a:ext>
            </a:extLst>
          </p:cNvPr>
          <p:cNvSpPr txBox="1"/>
          <p:nvPr/>
        </p:nvSpPr>
        <p:spPr>
          <a:xfrm>
            <a:off x="6690314" y="1950652"/>
            <a:ext cx="1555769" cy="635233"/>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Hash-table based index</a:t>
            </a: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4" name="Text Box 28">
            <a:extLst>
              <a:ext uri="{FF2B5EF4-FFF2-40B4-BE49-F238E27FC236}">
                <a16:creationId xmlns:a16="http://schemas.microsoft.com/office/drawing/2014/main" id="{3BF7982F-CEFA-794D-B271-A7AF41EA81BF}"/>
              </a:ext>
            </a:extLst>
          </p:cNvPr>
          <p:cNvSpPr txBox="1"/>
          <p:nvPr/>
        </p:nvSpPr>
        <p:spPr>
          <a:xfrm>
            <a:off x="6690314" y="3349336"/>
            <a:ext cx="1921498" cy="63523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Potential mapping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locations</a:t>
            </a: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5" name="Text Box 30">
            <a:extLst>
              <a:ext uri="{FF2B5EF4-FFF2-40B4-BE49-F238E27FC236}">
                <a16:creationId xmlns:a16="http://schemas.microsoft.com/office/drawing/2014/main" id="{D319116F-880C-E84C-AD77-2105F34D1414}"/>
              </a:ext>
            </a:extLst>
          </p:cNvPr>
          <p:cNvSpPr txBox="1"/>
          <p:nvPr/>
        </p:nvSpPr>
        <p:spPr>
          <a:xfrm>
            <a:off x="6363224" y="5802968"/>
            <a:ext cx="1768534" cy="57203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Optimal alignment</a:t>
            </a: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7" name="Text Box 32">
            <a:extLst>
              <a:ext uri="{FF2B5EF4-FFF2-40B4-BE49-F238E27FC236}">
                <a16:creationId xmlns:a16="http://schemas.microsoft.com/office/drawing/2014/main" id="{7DDB4D89-67B3-8646-94EE-DA6752AFFDCC}"/>
              </a:ext>
            </a:extLst>
          </p:cNvPr>
          <p:cNvSpPr txBox="1"/>
          <p:nvPr/>
        </p:nvSpPr>
        <p:spPr>
          <a:xfrm>
            <a:off x="6690314" y="4667978"/>
            <a:ext cx="2070211" cy="87864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Remaining potential mapping locations</a:t>
            </a: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FBB18E88-BF73-BD48-A2C9-8A6D90D2FD86}"/>
              </a:ext>
            </a:extLst>
          </p:cNvPr>
          <p:cNvCxnSpPr>
            <a:cxnSpLocks/>
          </p:cNvCxnSpPr>
          <p:nvPr/>
        </p:nvCxnSpPr>
        <p:spPr>
          <a:xfrm>
            <a:off x="6417546" y="5978782"/>
            <a:ext cx="321924" cy="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Curved Connector 19">
            <a:extLst>
              <a:ext uri="{FF2B5EF4-FFF2-40B4-BE49-F238E27FC236}">
                <a16:creationId xmlns:a16="http://schemas.microsoft.com/office/drawing/2014/main" id="{4A234C52-224A-774D-A87D-CC2C34FCC2B0}"/>
              </a:ext>
            </a:extLst>
          </p:cNvPr>
          <p:cNvCxnSpPr>
            <a:cxnSpLocks/>
          </p:cNvCxnSpPr>
          <p:nvPr/>
        </p:nvCxnSpPr>
        <p:spPr>
          <a:xfrm flipH="1">
            <a:off x="6417559" y="1828946"/>
            <a:ext cx="3" cy="878647"/>
          </a:xfrm>
          <a:prstGeom prst="curvedConnector3">
            <a:avLst>
              <a:gd name="adj1" fmla="val -762000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5FF2D40F-2481-9246-904F-4B4049B8C64B}"/>
              </a:ext>
            </a:extLst>
          </p:cNvPr>
          <p:cNvCxnSpPr>
            <a:cxnSpLocks/>
          </p:cNvCxnSpPr>
          <p:nvPr/>
        </p:nvCxnSpPr>
        <p:spPr>
          <a:xfrm flipH="1">
            <a:off x="6417556" y="3227629"/>
            <a:ext cx="3" cy="878647"/>
          </a:xfrm>
          <a:prstGeom prst="curvedConnector3">
            <a:avLst>
              <a:gd name="adj1" fmla="val -762000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F5D59D7C-ACED-8F4D-859C-5D985082FDF8}"/>
              </a:ext>
            </a:extLst>
          </p:cNvPr>
          <p:cNvCxnSpPr>
            <a:cxnSpLocks/>
          </p:cNvCxnSpPr>
          <p:nvPr/>
        </p:nvCxnSpPr>
        <p:spPr>
          <a:xfrm flipH="1">
            <a:off x="6417546" y="4667979"/>
            <a:ext cx="3" cy="878647"/>
          </a:xfrm>
          <a:prstGeom prst="curvedConnector3">
            <a:avLst>
              <a:gd name="adj1" fmla="val -762000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EF138C6-7330-634E-AA83-326E65627314}"/>
              </a:ext>
            </a:extLst>
          </p:cNvPr>
          <p:cNvCxnSpPr/>
          <p:nvPr/>
        </p:nvCxnSpPr>
        <p:spPr>
          <a:xfrm>
            <a:off x="2194350" y="2971408"/>
            <a:ext cx="321924" cy="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Text Box 19">
            <a:extLst>
              <a:ext uri="{FF2B5EF4-FFF2-40B4-BE49-F238E27FC236}">
                <a16:creationId xmlns:a16="http://schemas.microsoft.com/office/drawing/2014/main" id="{C686FC58-3056-614C-B546-C2FE5256987B}"/>
              </a:ext>
            </a:extLst>
          </p:cNvPr>
          <p:cNvSpPr txBox="1"/>
          <p:nvPr/>
        </p:nvSpPr>
        <p:spPr>
          <a:xfrm>
            <a:off x="1132796" y="2776562"/>
            <a:ext cx="1348902" cy="63144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1016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Reads</a:t>
            </a: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26" name="Text Box 19">
            <a:extLst>
              <a:ext uri="{FF2B5EF4-FFF2-40B4-BE49-F238E27FC236}">
                <a16:creationId xmlns:a16="http://schemas.microsoft.com/office/drawing/2014/main" id="{DBD606FC-6238-D740-9069-F471821A17F2}"/>
              </a:ext>
            </a:extLst>
          </p:cNvPr>
          <p:cNvSpPr txBox="1"/>
          <p:nvPr/>
        </p:nvSpPr>
        <p:spPr>
          <a:xfrm>
            <a:off x="1030026" y="3789567"/>
            <a:ext cx="1348902" cy="57203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1016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Reference</a:t>
            </a:r>
          </a:p>
          <a:p>
            <a:pPr marL="0" marR="1016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orbel" panose="020B0503020204020204" pitchFamily="34" charset="0"/>
                <a:ea typeface="Calibri" panose="020F0502020204030204" pitchFamily="34" charset="0"/>
                <a:cs typeface="Calibri" panose="020F0502020204030204" pitchFamily="34" charset="0"/>
              </a:rPr>
              <a:t>segment</a:t>
            </a: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27" name="Text Box 19">
            <a:extLst>
              <a:ext uri="{FF2B5EF4-FFF2-40B4-BE49-F238E27FC236}">
                <a16:creationId xmlns:a16="http://schemas.microsoft.com/office/drawing/2014/main" id="{1C96030B-4E1D-9540-9E8E-606FD4EDB0D3}"/>
              </a:ext>
            </a:extLst>
          </p:cNvPr>
          <p:cNvSpPr txBox="1"/>
          <p:nvPr/>
        </p:nvSpPr>
        <p:spPr>
          <a:xfrm>
            <a:off x="1030026" y="4637159"/>
            <a:ext cx="1348902" cy="63144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1016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Query read</a:t>
            </a: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cxnSp>
        <p:nvCxnSpPr>
          <p:cNvPr id="29" name="Straight Arrow Connector 28">
            <a:extLst>
              <a:ext uri="{FF2B5EF4-FFF2-40B4-BE49-F238E27FC236}">
                <a16:creationId xmlns:a16="http://schemas.microsoft.com/office/drawing/2014/main" id="{C6951B32-8300-EB44-810E-64BE004CAFC0}"/>
              </a:ext>
            </a:extLst>
          </p:cNvPr>
          <p:cNvCxnSpPr>
            <a:cxnSpLocks/>
          </p:cNvCxnSpPr>
          <p:nvPr/>
        </p:nvCxnSpPr>
        <p:spPr>
          <a:xfrm>
            <a:off x="2193394" y="4152489"/>
            <a:ext cx="321916" cy="209116"/>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6AFE961-362A-1B4D-A439-926EBDC53A04}"/>
              </a:ext>
            </a:extLst>
          </p:cNvPr>
          <p:cNvCxnSpPr>
            <a:cxnSpLocks/>
          </p:cNvCxnSpPr>
          <p:nvPr/>
        </p:nvCxnSpPr>
        <p:spPr>
          <a:xfrm flipV="1">
            <a:off x="2196304" y="4484533"/>
            <a:ext cx="321916" cy="209116"/>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97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0" presetClass="path" presetSubtype="0" accel="50000" decel="50000" fill="hold" grpId="1" nodeType="clickEffect">
                                  <p:stCondLst>
                                    <p:cond delay="0"/>
                                  </p:stCondLst>
                                  <p:childTnLst>
                                    <p:animMotion origin="layout" path="M 0 0 L 0 0.19676 " pathEditMode="relative" ptsTypes="AA">
                                      <p:cBhvr>
                                        <p:cTn id="56" dur="2000" fill="hold"/>
                                        <p:tgtEl>
                                          <p:spTgt spid="26"/>
                                        </p:tgtEl>
                                        <p:attrNameLst>
                                          <p:attrName>ppt_x</p:attrName>
                                          <p:attrName>ppt_y</p:attrName>
                                        </p:attrNameLst>
                                      </p:cBhvr>
                                    </p:animMotion>
                                  </p:childTnLst>
                                </p:cTn>
                              </p:par>
                              <p:par>
                                <p:cTn id="57" presetID="0" presetClass="path" presetSubtype="0" accel="50000" decel="50000" fill="hold" grpId="1" nodeType="withEffect">
                                  <p:stCondLst>
                                    <p:cond delay="0"/>
                                  </p:stCondLst>
                                  <p:childTnLst>
                                    <p:animMotion origin="layout" path="M 0 0 L 0 0.19676 " pathEditMode="relative" ptsTypes="AA">
                                      <p:cBhvr>
                                        <p:cTn id="58" dur="2000" fill="hold"/>
                                        <p:tgtEl>
                                          <p:spTgt spid="27"/>
                                        </p:tgtEl>
                                        <p:attrNameLst>
                                          <p:attrName>ppt_x</p:attrName>
                                          <p:attrName>ppt_y</p:attrName>
                                        </p:attrNameLst>
                                      </p:cBhvr>
                                    </p:animMotion>
                                  </p:childTnLst>
                                </p:cTn>
                              </p:par>
                              <p:par>
                                <p:cTn id="59" presetID="0" presetClass="path" presetSubtype="0" accel="50000" decel="50000" fill="hold" nodeType="withEffect">
                                  <p:stCondLst>
                                    <p:cond delay="0"/>
                                  </p:stCondLst>
                                  <p:childTnLst>
                                    <p:animMotion origin="layout" path="M 0 0 L 0 0.19676 " pathEditMode="relative" ptsTypes="AA">
                                      <p:cBhvr>
                                        <p:cTn id="60" dur="2000" fill="hold"/>
                                        <p:tgtEl>
                                          <p:spTgt spid="29"/>
                                        </p:tgtEl>
                                        <p:attrNameLst>
                                          <p:attrName>ppt_x</p:attrName>
                                          <p:attrName>ppt_y</p:attrName>
                                        </p:attrNameLst>
                                      </p:cBhvr>
                                    </p:animMotion>
                                  </p:childTnLst>
                                </p:cTn>
                              </p:par>
                              <p:par>
                                <p:cTn id="61" presetID="0" presetClass="path" presetSubtype="0" accel="50000" decel="50000" fill="hold" nodeType="withEffect">
                                  <p:stCondLst>
                                    <p:cond delay="0"/>
                                  </p:stCondLst>
                                  <p:childTnLst>
                                    <p:animMotion origin="layout" path="M 0 0 L 0 0.19676 " pathEditMode="relative" ptsTypes="AA">
                                      <p:cBhvr>
                                        <p:cTn id="62" dur="2000" fill="hold"/>
                                        <p:tgtEl>
                                          <p:spTgt spid="31"/>
                                        </p:tgtEl>
                                        <p:attrNameLst>
                                          <p:attrName>ppt_x</p:attrName>
                                          <p:attrName>ppt_y</p:attrName>
                                        </p:attrNameLst>
                                      </p:cBhvr>
                                    </p:animMotion>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p:bldP spid="12" grpId="0"/>
      <p:bldP spid="14" grpId="0"/>
      <p:bldP spid="15" grpId="0"/>
      <p:bldP spid="17" grpId="0"/>
      <p:bldP spid="25" grpId="0"/>
      <p:bldP spid="26" grpId="0"/>
      <p:bldP spid="26" grpId="1"/>
      <p:bldP spid="27" grpId="0"/>
      <p:bldP spid="27" grpId="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62B3F-CDB3-084D-84A7-CA383F8010C7}"/>
              </a:ext>
            </a:extLst>
          </p:cNvPr>
          <p:cNvSpPr>
            <a:spLocks noGrp="1"/>
          </p:cNvSpPr>
          <p:nvPr>
            <p:ph type="title"/>
          </p:nvPr>
        </p:nvSpPr>
        <p:spPr/>
        <p:txBody>
          <a:bodyPr>
            <a:noAutofit/>
          </a:bodyPr>
          <a:lstStyle/>
          <a:p>
            <a:r>
              <a:rPr lang="en-US" sz="3500" dirty="0"/>
              <a:t>Genome Assembly Pipeline Using Long Reads</a:t>
            </a:r>
          </a:p>
        </p:txBody>
      </p:sp>
      <p:sp>
        <p:nvSpPr>
          <p:cNvPr id="5" name="Text Box 5">
            <a:extLst>
              <a:ext uri="{FF2B5EF4-FFF2-40B4-BE49-F238E27FC236}">
                <a16:creationId xmlns:a16="http://schemas.microsoft.com/office/drawing/2014/main" id="{39F36CA3-F0B5-CD4E-91D5-32F6A8DCA8F9}"/>
              </a:ext>
            </a:extLst>
          </p:cNvPr>
          <p:cNvSpPr txBox="1"/>
          <p:nvPr/>
        </p:nvSpPr>
        <p:spPr>
          <a:xfrm>
            <a:off x="2336594" y="2083165"/>
            <a:ext cx="4299805" cy="575782"/>
          </a:xfrm>
          <a:prstGeom prst="roundRect">
            <a:avLst/>
          </a:prstGeom>
          <a:noFill/>
          <a:ln w="28575">
            <a:solidFill>
              <a:srgbClr val="E0085F"/>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0085F"/>
                </a:solidFill>
                <a:effectLst/>
                <a:uLnTx/>
                <a:uFillTx/>
                <a:latin typeface="Corbel" panose="020B0503020204020204" pitchFamily="34" charset="0"/>
                <a:ea typeface="Calibri" panose="020F0502020204030204" pitchFamily="34" charset="0"/>
                <a:cs typeface="Calibri" panose="020F0502020204030204" pitchFamily="34" charset="0"/>
              </a:rPr>
              <a:t>Basecalling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(Translates</a:t>
            </a:r>
            <a:r>
              <a:rPr kumimoji="0" lang="en-US" sz="1200" b="1" i="0" u="none" strike="noStrike" kern="1200" cap="none" spc="0" normalizeH="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 signal data into bases: A,C,G,T)</a:t>
            </a:r>
            <a:endParaRPr kumimoji="0" lang="en-US" sz="12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6" name="Text Box 7">
            <a:extLst>
              <a:ext uri="{FF2B5EF4-FFF2-40B4-BE49-F238E27FC236}">
                <a16:creationId xmlns:a16="http://schemas.microsoft.com/office/drawing/2014/main" id="{8CC674EC-A25C-6746-96AB-D992620BC6AA}"/>
              </a:ext>
            </a:extLst>
          </p:cNvPr>
          <p:cNvSpPr txBox="1"/>
          <p:nvPr/>
        </p:nvSpPr>
        <p:spPr>
          <a:xfrm>
            <a:off x="2336591" y="2961812"/>
            <a:ext cx="4299805" cy="575782"/>
          </a:xfrm>
          <a:prstGeom prst="roundRect">
            <a:avLst/>
          </a:prstGeom>
          <a:noFill/>
          <a:ln w="28575">
            <a:solidFill>
              <a:srgbClr val="0070C0"/>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orbel" panose="020B0503020204020204" pitchFamily="34" charset="0"/>
                <a:ea typeface="Calibri" panose="020F0502020204030204" pitchFamily="34" charset="0"/>
                <a:cs typeface="Calibri" panose="020F0502020204030204" pitchFamily="34" charset="0"/>
              </a:rPr>
              <a:t>Read-to-Read Overlap Finding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(Finds pairwise</a:t>
            </a:r>
            <a:r>
              <a:rPr kumimoji="0" lang="en-US" sz="1200" b="1" i="0" u="none" strike="noStrike" kern="1200" cap="none" spc="0" normalizeH="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 read alignments for each pair of read)</a:t>
            </a:r>
            <a:endParaRPr kumimoji="0" lang="en-US" sz="12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7" name="Text Box 8">
            <a:extLst>
              <a:ext uri="{FF2B5EF4-FFF2-40B4-BE49-F238E27FC236}">
                <a16:creationId xmlns:a16="http://schemas.microsoft.com/office/drawing/2014/main" id="{C5BBE66E-CB92-284E-B8EF-8F968982F6AB}"/>
              </a:ext>
            </a:extLst>
          </p:cNvPr>
          <p:cNvSpPr txBox="1"/>
          <p:nvPr/>
        </p:nvSpPr>
        <p:spPr>
          <a:xfrm>
            <a:off x="2336590" y="3843477"/>
            <a:ext cx="4299805" cy="575782"/>
          </a:xfrm>
          <a:prstGeom prst="roundRect">
            <a:avLst/>
          </a:prstGeom>
          <a:noFill/>
          <a:ln w="28575">
            <a:solidFill>
              <a:srgbClr val="00B050"/>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orbel" panose="020B0503020204020204" pitchFamily="34" charset="0"/>
                <a:ea typeface="Calibri" panose="020F0502020204030204" pitchFamily="34" charset="0"/>
                <a:cs typeface="Calibri" panose="020F0502020204030204" pitchFamily="34" charset="0"/>
              </a:rPr>
              <a:t>Assembly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(Traverses the overlap graph</a:t>
            </a:r>
            <a:r>
              <a:rPr kumimoji="0" lang="en-US" sz="1200" b="1" i="0" u="none" strike="noStrike" kern="1200" cap="none" spc="0" normalizeH="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 &amp; constructs the draft assembly)</a:t>
            </a:r>
            <a:endParaRPr kumimoji="0" lang="en-US" sz="12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8" name="Text Box 9">
            <a:extLst>
              <a:ext uri="{FF2B5EF4-FFF2-40B4-BE49-F238E27FC236}">
                <a16:creationId xmlns:a16="http://schemas.microsoft.com/office/drawing/2014/main" id="{A6AC76F7-5466-6641-9933-F0ADB81960FD}"/>
              </a:ext>
            </a:extLst>
          </p:cNvPr>
          <p:cNvSpPr txBox="1"/>
          <p:nvPr/>
        </p:nvSpPr>
        <p:spPr>
          <a:xfrm>
            <a:off x="2336589" y="4663860"/>
            <a:ext cx="4299805" cy="575782"/>
          </a:xfrm>
          <a:prstGeom prst="roundRect">
            <a:avLst/>
          </a:prstGeom>
          <a:noFill/>
          <a:ln w="28575">
            <a:solidFill>
              <a:srgbClr val="C96C20"/>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96C20"/>
                </a:solidFill>
                <a:effectLst/>
                <a:uLnTx/>
                <a:uFillTx/>
                <a:latin typeface="Corbel" panose="020B0503020204020204" pitchFamily="34" charset="0"/>
                <a:ea typeface="Calibri" panose="020F0502020204030204" pitchFamily="34" charset="0"/>
                <a:cs typeface="Calibri" panose="020F0502020204030204" pitchFamily="34" charset="0"/>
              </a:rPr>
              <a:t>Read Mapping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(Maps the reads to the draft assembly)</a:t>
            </a:r>
            <a:endParaRPr kumimoji="0" lang="en-US" sz="12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28BF46F9-BE50-7941-A394-E67763ECC6F5}"/>
              </a:ext>
            </a:extLst>
          </p:cNvPr>
          <p:cNvCxnSpPr/>
          <p:nvPr/>
        </p:nvCxnSpPr>
        <p:spPr>
          <a:xfrm>
            <a:off x="1987510" y="2371056"/>
            <a:ext cx="321924" cy="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 Box 19">
            <a:extLst>
              <a:ext uri="{FF2B5EF4-FFF2-40B4-BE49-F238E27FC236}">
                <a16:creationId xmlns:a16="http://schemas.microsoft.com/office/drawing/2014/main" id="{126AA58E-A9AD-B24E-BCDA-36EDA6EE6295}"/>
              </a:ext>
            </a:extLst>
          </p:cNvPr>
          <p:cNvSpPr txBox="1"/>
          <p:nvPr/>
        </p:nvSpPr>
        <p:spPr>
          <a:xfrm>
            <a:off x="549729" y="2054250"/>
            <a:ext cx="1578872" cy="57203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1016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Raw signal data</a:t>
            </a: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1" name="Text Box 21">
            <a:extLst>
              <a:ext uri="{FF2B5EF4-FFF2-40B4-BE49-F238E27FC236}">
                <a16:creationId xmlns:a16="http://schemas.microsoft.com/office/drawing/2014/main" id="{2865F305-F2B2-1246-96D2-1F378380964B}"/>
              </a:ext>
            </a:extLst>
          </p:cNvPr>
          <p:cNvSpPr txBox="1"/>
          <p:nvPr/>
        </p:nvSpPr>
        <p:spPr>
          <a:xfrm>
            <a:off x="549729" y="3913083"/>
            <a:ext cx="1582177" cy="33582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1016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Assembly</a:t>
            </a: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2" name="Text Box 22">
            <a:extLst>
              <a:ext uri="{FF2B5EF4-FFF2-40B4-BE49-F238E27FC236}">
                <a16:creationId xmlns:a16="http://schemas.microsoft.com/office/drawing/2014/main" id="{063A065A-E170-EF49-932E-8F2FCCC1DF2C}"/>
              </a:ext>
            </a:extLst>
          </p:cNvPr>
          <p:cNvSpPr txBox="1"/>
          <p:nvPr/>
        </p:nvSpPr>
        <p:spPr>
          <a:xfrm>
            <a:off x="6949691" y="2390344"/>
            <a:ext cx="1555769" cy="41030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DNA reads</a:t>
            </a: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3" name="Text Box 25">
            <a:extLst>
              <a:ext uri="{FF2B5EF4-FFF2-40B4-BE49-F238E27FC236}">
                <a16:creationId xmlns:a16="http://schemas.microsoft.com/office/drawing/2014/main" id="{754C554E-9B8B-164F-A279-CE1E22B41F94}"/>
              </a:ext>
            </a:extLst>
          </p:cNvPr>
          <p:cNvSpPr txBox="1"/>
          <p:nvPr/>
        </p:nvSpPr>
        <p:spPr>
          <a:xfrm>
            <a:off x="6949691" y="3425460"/>
            <a:ext cx="1555769" cy="365543"/>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Overlaps</a:t>
            </a: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4" name="Text Box 28">
            <a:extLst>
              <a:ext uri="{FF2B5EF4-FFF2-40B4-BE49-F238E27FC236}">
                <a16:creationId xmlns:a16="http://schemas.microsoft.com/office/drawing/2014/main" id="{642631C0-10FA-D040-9850-9A5A667E232B}"/>
              </a:ext>
            </a:extLst>
          </p:cNvPr>
          <p:cNvSpPr txBox="1"/>
          <p:nvPr/>
        </p:nvSpPr>
        <p:spPr>
          <a:xfrm>
            <a:off x="6950837" y="4377366"/>
            <a:ext cx="1921498" cy="38665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Draft assembly</a:t>
            </a: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5" name="Text Box 30">
            <a:extLst>
              <a:ext uri="{FF2B5EF4-FFF2-40B4-BE49-F238E27FC236}">
                <a16:creationId xmlns:a16="http://schemas.microsoft.com/office/drawing/2014/main" id="{CECF611F-1D6B-D446-A12B-37B0841CAE09}"/>
              </a:ext>
            </a:extLst>
          </p:cNvPr>
          <p:cNvSpPr txBox="1"/>
          <p:nvPr/>
        </p:nvSpPr>
        <p:spPr>
          <a:xfrm>
            <a:off x="524334" y="5463722"/>
            <a:ext cx="1768534" cy="57203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Improved assembly</a:t>
            </a: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6" name="Text Box 31">
            <a:extLst>
              <a:ext uri="{FF2B5EF4-FFF2-40B4-BE49-F238E27FC236}">
                <a16:creationId xmlns:a16="http://schemas.microsoft.com/office/drawing/2014/main" id="{0ECD83FD-182F-C243-B6AF-54D6ED29E0A5}"/>
              </a:ext>
            </a:extLst>
          </p:cNvPr>
          <p:cNvSpPr txBox="1"/>
          <p:nvPr/>
        </p:nvSpPr>
        <p:spPr>
          <a:xfrm>
            <a:off x="2309434" y="5525134"/>
            <a:ext cx="4326960" cy="575782"/>
          </a:xfrm>
          <a:prstGeom prst="roundRect">
            <a:avLst/>
          </a:prstGeom>
          <a:noFill/>
          <a:ln w="19050">
            <a:solidFill>
              <a:srgbClr val="7030A0"/>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orbel" panose="020B0503020204020204" pitchFamily="34" charset="0"/>
                <a:ea typeface="Calibri" panose="020F0502020204030204" pitchFamily="34" charset="0"/>
                <a:cs typeface="Calibri" panose="020F0502020204030204" pitchFamily="34" charset="0"/>
              </a:rPr>
              <a:t>Polishing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(Polishes</a:t>
            </a:r>
            <a:r>
              <a:rPr kumimoji="0" lang="en-US" sz="1200" b="1" i="0" u="none" strike="noStrike" kern="1200" cap="none" spc="0" normalizeH="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 the draft assembly &amp; increases the accuracy)</a:t>
            </a:r>
            <a:endParaRPr kumimoji="0" lang="en-US" sz="12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7" name="Text Box 32">
            <a:extLst>
              <a:ext uri="{FF2B5EF4-FFF2-40B4-BE49-F238E27FC236}">
                <a16:creationId xmlns:a16="http://schemas.microsoft.com/office/drawing/2014/main" id="{8C39924B-A18C-C94D-8E54-E05CD1CED5CD}"/>
              </a:ext>
            </a:extLst>
          </p:cNvPr>
          <p:cNvSpPr txBox="1"/>
          <p:nvPr/>
        </p:nvSpPr>
        <p:spPr>
          <a:xfrm>
            <a:off x="6957946" y="5142578"/>
            <a:ext cx="1921498" cy="67044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Mappings of reads against draft assembly</a:t>
            </a: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5874E061-853B-B345-88DE-D785CB9FB00B}"/>
              </a:ext>
            </a:extLst>
          </p:cNvPr>
          <p:cNvCxnSpPr/>
          <p:nvPr/>
        </p:nvCxnSpPr>
        <p:spPr>
          <a:xfrm flipH="1">
            <a:off x="1987510" y="4119702"/>
            <a:ext cx="321924" cy="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40A948E-CF28-C940-80E3-D692437A7EE4}"/>
              </a:ext>
            </a:extLst>
          </p:cNvPr>
          <p:cNvCxnSpPr/>
          <p:nvPr/>
        </p:nvCxnSpPr>
        <p:spPr>
          <a:xfrm flipH="1">
            <a:off x="1970944" y="5827532"/>
            <a:ext cx="321924" cy="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Curved Connector 19">
            <a:extLst>
              <a:ext uri="{FF2B5EF4-FFF2-40B4-BE49-F238E27FC236}">
                <a16:creationId xmlns:a16="http://schemas.microsoft.com/office/drawing/2014/main" id="{CFB6545A-C1A6-934F-9ADF-11176B1430D2}"/>
              </a:ext>
            </a:extLst>
          </p:cNvPr>
          <p:cNvCxnSpPr>
            <a:cxnSpLocks/>
          </p:cNvCxnSpPr>
          <p:nvPr/>
        </p:nvCxnSpPr>
        <p:spPr>
          <a:xfrm flipH="1">
            <a:off x="6678062" y="2219623"/>
            <a:ext cx="3" cy="878647"/>
          </a:xfrm>
          <a:prstGeom prst="curvedConnector3">
            <a:avLst>
              <a:gd name="adj1" fmla="val -762000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6CDDD213-7A68-D74A-8D81-07E037C8AEBF}"/>
              </a:ext>
            </a:extLst>
          </p:cNvPr>
          <p:cNvCxnSpPr>
            <a:cxnSpLocks/>
          </p:cNvCxnSpPr>
          <p:nvPr/>
        </p:nvCxnSpPr>
        <p:spPr>
          <a:xfrm flipH="1">
            <a:off x="6705670" y="3181353"/>
            <a:ext cx="3" cy="878647"/>
          </a:xfrm>
          <a:prstGeom prst="curvedConnector3">
            <a:avLst>
              <a:gd name="adj1" fmla="val -762000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0E582DCE-081D-A144-A2B2-BDBC762BEC04}"/>
              </a:ext>
            </a:extLst>
          </p:cNvPr>
          <p:cNvCxnSpPr>
            <a:cxnSpLocks/>
          </p:cNvCxnSpPr>
          <p:nvPr/>
        </p:nvCxnSpPr>
        <p:spPr>
          <a:xfrm flipH="1">
            <a:off x="6705670" y="4131368"/>
            <a:ext cx="3" cy="878647"/>
          </a:xfrm>
          <a:prstGeom prst="curvedConnector3">
            <a:avLst>
              <a:gd name="adj1" fmla="val -762000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800E5D37-8A34-EF47-A278-4A313B00FDA5}"/>
              </a:ext>
            </a:extLst>
          </p:cNvPr>
          <p:cNvCxnSpPr>
            <a:cxnSpLocks/>
          </p:cNvCxnSpPr>
          <p:nvPr/>
        </p:nvCxnSpPr>
        <p:spPr>
          <a:xfrm flipH="1">
            <a:off x="6712414" y="5128499"/>
            <a:ext cx="3" cy="878647"/>
          </a:xfrm>
          <a:prstGeom prst="curvedConnector3">
            <a:avLst>
              <a:gd name="adj1" fmla="val -762000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A7676B3-F9CB-D245-B434-DCE037CD6481}"/>
              </a:ext>
            </a:extLst>
          </p:cNvPr>
          <p:cNvSpPr/>
          <p:nvPr/>
        </p:nvSpPr>
        <p:spPr>
          <a:xfrm>
            <a:off x="366963" y="1110566"/>
            <a:ext cx="8512481" cy="752514"/>
          </a:xfrm>
          <a:prstGeom prst="rect">
            <a:avLst/>
          </a:prstGeom>
        </p:spPr>
        <p:txBody>
          <a:bodyPr wrap="square">
            <a:spAutoFit/>
          </a:bodyPr>
          <a:lstStyle/>
          <a:p>
            <a:pPr marL="285750" marR="0" lvl="0" indent="-285750" algn="l" defTabSz="914400" rtl="0" eaLnBrk="1" fontAlgn="auto" latinLnBrk="0" hangingPunct="1">
              <a:lnSpc>
                <a:spcPct val="110000"/>
              </a:lnSpc>
              <a:spcBef>
                <a:spcPts val="0"/>
              </a:spcBef>
              <a:spcAft>
                <a:spcPts val="0"/>
              </a:spcAft>
              <a:buClr>
                <a:srgbClr val="4A66AC"/>
              </a:buClr>
              <a:buSzPct val="90000"/>
              <a:buFont typeface="Wingdings" pitchFamily="2" charset="2"/>
              <a:buChar char="q"/>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cs typeface="Calibri" panose="020F0502020204030204" pitchFamily="34" charset="0"/>
              </a:rPr>
              <a:t>With the emergence of long read sequencing technologies, </a:t>
            </a:r>
            <a:r>
              <a:rPr kumimoji="0" lang="en-US" sz="2000" b="0" i="1" u="none" strike="noStrike" kern="1200" cap="none" spc="0" normalizeH="0" baseline="0" noProof="0" dirty="0">
                <a:ln>
                  <a:noFill/>
                </a:ln>
                <a:solidFill>
                  <a:prstClr val="black"/>
                </a:solidFill>
                <a:effectLst/>
                <a:uLnTx/>
                <a:uFillTx/>
                <a:latin typeface="Corbel" panose="020B0503020204020204" pitchFamily="34" charset="0"/>
                <a:cs typeface="Calibri" panose="020F0502020204030204" pitchFamily="34" charset="0"/>
              </a:rPr>
              <a:t>de novo </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cs typeface="Calibri" panose="020F0502020204030204" pitchFamily="34" charset="0"/>
              </a:rPr>
              <a:t>assembly becomes a promising way of constructing the original genome. </a:t>
            </a:r>
          </a:p>
        </p:txBody>
      </p:sp>
      <p:pic>
        <p:nvPicPr>
          <p:cNvPr id="24" name="Picture 23">
            <a:extLst>
              <a:ext uri="{FF2B5EF4-FFF2-40B4-BE49-F238E27FC236}">
                <a16:creationId xmlns:a16="http://schemas.microsoft.com/office/drawing/2014/main" id="{C3B05D2A-D643-6543-BCD5-F18784401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80" y="2788734"/>
            <a:ext cx="1302241" cy="571410"/>
          </a:xfrm>
          <a:prstGeom prst="rect">
            <a:avLst/>
          </a:prstGeom>
        </p:spPr>
      </p:pic>
      <p:sp>
        <p:nvSpPr>
          <p:cNvPr id="25" name="Slide Number Placeholder 24">
            <a:extLst>
              <a:ext uri="{FF2B5EF4-FFF2-40B4-BE49-F238E27FC236}">
                <a16:creationId xmlns:a16="http://schemas.microsoft.com/office/drawing/2014/main" id="{65232D21-FA0A-A84A-B854-E5E7BED38BFF}"/>
              </a:ext>
            </a:extLst>
          </p:cNvPr>
          <p:cNvSpPr>
            <a:spLocks noGrp="1"/>
          </p:cNvSpPr>
          <p:nvPr>
            <p:ph type="sldNum" sz="quarter" idx="10"/>
          </p:nvPr>
        </p:nvSpPr>
        <p:spPr/>
        <p:txBody>
          <a:bodyPr/>
          <a:lstStyle/>
          <a:p>
            <a:fld id="{BE67019E-6B59-9444-A8F8-0CFAB6B6981D}" type="slidenum">
              <a:rPr lang="en-US" smtClean="0"/>
              <a:pPr/>
              <a:t>96</a:t>
            </a:fld>
            <a:endParaRPr lang="en-US" dirty="0"/>
          </a:p>
        </p:txBody>
      </p:sp>
    </p:spTree>
    <p:extLst>
      <p:ext uri="{BB962C8B-B14F-4D97-AF65-F5344CB8AC3E}">
        <p14:creationId xmlns:p14="http://schemas.microsoft.com/office/powerpoint/2010/main" val="112348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p:bldP spid="11" grpId="0"/>
      <p:bldP spid="12" grpId="0"/>
      <p:bldP spid="13" grpId="0"/>
      <p:bldP spid="14" grpId="0"/>
      <p:bldP spid="15" grpId="0"/>
      <p:bldP spid="16" grpId="0" animBg="1"/>
      <p:bldP spid="1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Our Contributions</a:t>
            </a:r>
          </a:p>
        </p:txBody>
      </p:sp>
      <p:sp>
        <p:nvSpPr>
          <p:cNvPr id="4" name="Content Placeholder 2"/>
          <p:cNvSpPr txBox="1">
            <a:spLocks/>
          </p:cNvSpPr>
          <p:nvPr/>
        </p:nvSpPr>
        <p:spPr>
          <a:xfrm>
            <a:off x="366963" y="1242598"/>
            <a:ext cx="8410073" cy="500580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37307" marR="0" lvl="0" indent="-457200" algn="l" defTabSz="914400" rtl="0" eaLnBrk="1" fontAlgn="auto" latinLnBrk="0" hangingPunct="1">
              <a:lnSpc>
                <a:spcPct val="120000"/>
              </a:lnSpc>
              <a:spcBef>
                <a:spcPts val="0"/>
              </a:spcBef>
              <a:spcAft>
                <a:spcPts val="3400"/>
              </a:spcAft>
              <a:buClr>
                <a:srgbClr val="4A66AC"/>
              </a:buClr>
              <a:buSzPct val="100000"/>
              <a:buFont typeface="Wingdings" pitchFamily="2" charset="2"/>
              <a:buChar char="q"/>
              <a:tabLst/>
              <a:defRPr/>
            </a:pPr>
            <a:r>
              <a:rPr kumimoji="0" lang="en-US" sz="2500" b="0" i="0" u="none" strike="noStrike" kern="1200" cap="none" spc="0" normalizeH="0" baseline="0" noProof="0" dirty="0">
                <a:ln>
                  <a:noFill/>
                </a:ln>
                <a:solidFill>
                  <a:schemeClr val="tx1"/>
                </a:solidFill>
                <a:effectLst/>
                <a:uLnTx/>
                <a:uFillTx/>
                <a:latin typeface="Corbel" panose="020B0503020204020204" pitchFamily="34" charset="0"/>
                <a:ea typeface="Century" charset="0"/>
                <a:cs typeface="Calibri" panose="020F0502020204030204" pitchFamily="34" charset="0"/>
              </a:rPr>
              <a:t>Analyze</a:t>
            </a:r>
            <a:r>
              <a:rPr kumimoji="0" lang="en-US" sz="2500" b="0" i="0" u="none" strike="noStrike" kern="1200" cap="none" spc="0" normalizeH="0" baseline="0" noProof="0" dirty="0">
                <a:ln>
                  <a:noFill/>
                </a:ln>
                <a:solidFill>
                  <a:srgbClr val="FE6200"/>
                </a:solidFill>
                <a:effectLst/>
                <a:uLnTx/>
                <a:uFillTx/>
                <a:latin typeface="Corbel" panose="020B0503020204020204" pitchFamily="34" charset="0"/>
                <a:ea typeface="Century" charset="0"/>
                <a:cs typeface="Calibri" panose="020F0502020204030204" pitchFamily="34" charset="0"/>
              </a:rPr>
              <a:t> </a:t>
            </a:r>
            <a:r>
              <a:rPr kumimoji="0" lang="en-US" sz="2500" b="0" i="0" u="none" strike="noStrike" kern="1200" cap="none" spc="0" normalizeH="0" baseline="0" noProof="0" dirty="0">
                <a:ln>
                  <a:noFill/>
                </a:ln>
                <a:solidFill>
                  <a:schemeClr val="tx1"/>
                </a:solidFill>
                <a:effectLst/>
                <a:uLnTx/>
                <a:uFillTx/>
                <a:latin typeface="Corbel" panose="020B0503020204020204" pitchFamily="34" charset="0"/>
                <a:ea typeface="Century" charset="0"/>
                <a:cs typeface="Calibri" panose="020F0502020204030204" pitchFamily="34" charset="0"/>
              </a:rPr>
              <a:t>the tools in multiple dimensions: </a:t>
            </a:r>
            <a:r>
              <a:rPr kumimoji="0" lang="en-US" sz="2500" b="0" i="0" u="none" strike="noStrike" kern="1200" cap="none" spc="0" normalizeH="0" baseline="0" noProof="0" dirty="0">
                <a:ln>
                  <a:noFill/>
                </a:ln>
                <a:solidFill>
                  <a:srgbClr val="FE6200"/>
                </a:solidFill>
                <a:effectLst/>
                <a:uLnTx/>
                <a:uFillTx/>
                <a:latin typeface="Corbel" panose="020B0503020204020204" pitchFamily="34" charset="0"/>
                <a:ea typeface="Century" charset="0"/>
                <a:cs typeface="Calibri" panose="020F0502020204030204" pitchFamily="34" charset="0"/>
              </a:rPr>
              <a:t>accuracy</a:t>
            </a:r>
            <a:r>
              <a:rPr kumimoji="0" lang="en-US" sz="2500" b="0" i="0" u="none" strike="noStrike" kern="1200" cap="none" spc="0" normalizeH="0" baseline="0" noProof="0" dirty="0">
                <a:ln>
                  <a:noFill/>
                </a:ln>
                <a:solidFill>
                  <a:schemeClr val="tx1"/>
                </a:solidFill>
                <a:effectLst/>
                <a:uLnTx/>
                <a:uFillTx/>
                <a:latin typeface="Corbel" panose="020B0503020204020204" pitchFamily="34" charset="0"/>
                <a:ea typeface="Century" charset="0"/>
                <a:cs typeface="Calibri" panose="020F0502020204030204" pitchFamily="34" charset="0"/>
              </a:rPr>
              <a:t>, </a:t>
            </a:r>
            <a:r>
              <a:rPr kumimoji="0" lang="en-US" sz="2500" b="0" i="0" u="none" strike="noStrike" kern="1200" cap="none" spc="0" normalizeH="0" baseline="0" noProof="0" dirty="0">
                <a:ln>
                  <a:noFill/>
                </a:ln>
                <a:solidFill>
                  <a:srgbClr val="FE6200"/>
                </a:solidFill>
                <a:effectLst/>
                <a:uLnTx/>
                <a:uFillTx/>
                <a:latin typeface="Corbel" panose="020B0503020204020204" pitchFamily="34" charset="0"/>
                <a:ea typeface="Century" charset="0"/>
                <a:cs typeface="Calibri" panose="020F0502020204030204" pitchFamily="34" charset="0"/>
              </a:rPr>
              <a:t>performance</a:t>
            </a:r>
            <a:r>
              <a:rPr kumimoji="0" lang="en-US" sz="2500" b="0" i="0" u="none" strike="noStrike" kern="1200" cap="none" spc="0" normalizeH="0" baseline="0" noProof="0" dirty="0">
                <a:ln>
                  <a:noFill/>
                </a:ln>
                <a:solidFill>
                  <a:schemeClr val="tx1"/>
                </a:solidFill>
                <a:effectLst/>
                <a:uLnTx/>
                <a:uFillTx/>
                <a:latin typeface="Corbel" panose="020B0503020204020204" pitchFamily="34" charset="0"/>
                <a:ea typeface="Century" charset="0"/>
                <a:cs typeface="Calibri" panose="020F0502020204030204" pitchFamily="34" charset="0"/>
              </a:rPr>
              <a:t>, </a:t>
            </a:r>
            <a:r>
              <a:rPr kumimoji="0" lang="en-US" sz="2500" b="0" i="0" u="none" strike="noStrike" kern="1200" cap="none" spc="0" normalizeH="0" baseline="0" noProof="0" dirty="0">
                <a:ln>
                  <a:noFill/>
                </a:ln>
                <a:solidFill>
                  <a:srgbClr val="FE6200"/>
                </a:solidFill>
                <a:effectLst/>
                <a:uLnTx/>
                <a:uFillTx/>
                <a:latin typeface="Corbel" panose="020B0503020204020204" pitchFamily="34" charset="0"/>
                <a:ea typeface="Century" charset="0"/>
                <a:cs typeface="Calibri" panose="020F0502020204030204" pitchFamily="34" charset="0"/>
              </a:rPr>
              <a:t>memory usage</a:t>
            </a:r>
            <a:r>
              <a:rPr kumimoji="0" lang="en-US" sz="2500" b="0" i="0" u="none" strike="noStrike" kern="1200" cap="none" spc="0" normalizeH="0" baseline="0" noProof="0" dirty="0">
                <a:ln>
                  <a:noFill/>
                </a:ln>
                <a:solidFill>
                  <a:schemeClr val="tx1"/>
                </a:solidFill>
                <a:effectLst/>
                <a:uLnTx/>
                <a:uFillTx/>
                <a:latin typeface="Corbel" panose="020B0503020204020204" pitchFamily="34" charset="0"/>
                <a:ea typeface="Century" charset="0"/>
                <a:cs typeface="Calibri" panose="020F0502020204030204" pitchFamily="34" charset="0"/>
              </a:rPr>
              <a:t>, and </a:t>
            </a:r>
            <a:r>
              <a:rPr kumimoji="0" lang="en-US" sz="2500" b="0" i="0" u="none" strike="noStrike" kern="1200" cap="none" spc="0" normalizeH="0" baseline="0" noProof="0" dirty="0">
                <a:ln>
                  <a:noFill/>
                </a:ln>
                <a:solidFill>
                  <a:srgbClr val="FE6200"/>
                </a:solidFill>
                <a:effectLst/>
                <a:uLnTx/>
                <a:uFillTx/>
                <a:latin typeface="Corbel" panose="020B0503020204020204" pitchFamily="34" charset="0"/>
                <a:ea typeface="Century" charset="0"/>
                <a:cs typeface="Calibri" panose="020F0502020204030204" pitchFamily="34" charset="0"/>
              </a:rPr>
              <a:t>scalability</a:t>
            </a:r>
          </a:p>
          <a:p>
            <a:pPr marL="537307" marR="0" lvl="0" indent="-457200" algn="l" defTabSz="914400" rtl="0" eaLnBrk="1" fontAlgn="auto" latinLnBrk="0" hangingPunct="1">
              <a:lnSpc>
                <a:spcPct val="120000"/>
              </a:lnSpc>
              <a:spcBef>
                <a:spcPts val="0"/>
              </a:spcBef>
              <a:spcAft>
                <a:spcPts val="3400"/>
              </a:spcAft>
              <a:buClr>
                <a:srgbClr val="4A66AC"/>
              </a:buClr>
              <a:buSzPct val="100000"/>
              <a:buFont typeface="Wingdings" pitchFamily="2" charset="2"/>
              <a:buChar char="q"/>
              <a:tabLst/>
              <a:defRPr/>
            </a:pPr>
            <a:r>
              <a:rPr kumimoji="0" lang="en-US" sz="2500" b="0" i="0" u="none" strike="noStrike" kern="1200" cap="none" spc="0" normalizeH="0" baseline="0" noProof="0" dirty="0">
                <a:ln>
                  <a:noFill/>
                </a:ln>
                <a:solidFill>
                  <a:schemeClr val="tx1"/>
                </a:solidFill>
                <a:effectLst/>
                <a:uLnTx/>
                <a:uFillTx/>
                <a:latin typeface="Corbel" panose="020B0503020204020204" pitchFamily="34" charset="0"/>
                <a:ea typeface="Century" charset="0"/>
                <a:cs typeface="Calibri" panose="020F0502020204030204" pitchFamily="34" charset="0"/>
              </a:rPr>
              <a:t>Reveal</a:t>
            </a:r>
            <a:r>
              <a:rPr kumimoji="0" lang="en-US" sz="2500" b="0" i="0" u="none" strike="noStrike" kern="1200" cap="none" spc="0" normalizeH="0" baseline="0" noProof="0" dirty="0">
                <a:ln>
                  <a:noFill/>
                </a:ln>
                <a:solidFill>
                  <a:srgbClr val="C00000"/>
                </a:solidFill>
                <a:effectLst/>
                <a:uLnTx/>
                <a:uFillTx/>
                <a:latin typeface="Corbel" panose="020B0503020204020204" pitchFamily="34" charset="0"/>
                <a:ea typeface="Century" charset="0"/>
                <a:cs typeface="Calibri" panose="020F0502020204030204" pitchFamily="34" charset="0"/>
              </a:rPr>
              <a:t> new bottlenecks </a:t>
            </a:r>
            <a:r>
              <a:rPr kumimoji="0" lang="en-US" sz="2500" b="0" i="0" u="none" strike="noStrike" kern="1200" cap="none" spc="0" normalizeH="0" baseline="0" noProof="0" dirty="0">
                <a:ln>
                  <a:noFill/>
                </a:ln>
                <a:solidFill>
                  <a:schemeClr val="tx1"/>
                </a:solidFill>
                <a:effectLst/>
                <a:uLnTx/>
                <a:uFillTx/>
                <a:latin typeface="Corbel" panose="020B0503020204020204" pitchFamily="34" charset="0"/>
                <a:ea typeface="Century" charset="0"/>
                <a:cs typeface="Calibri" panose="020F0502020204030204" pitchFamily="34" charset="0"/>
              </a:rPr>
              <a:t>and</a:t>
            </a:r>
            <a:r>
              <a:rPr kumimoji="0" lang="en-US" sz="2500" b="0" i="0" u="none" strike="noStrike" kern="1200" cap="none" spc="0" normalizeH="0" baseline="0" noProof="0" dirty="0">
                <a:ln>
                  <a:noFill/>
                </a:ln>
                <a:solidFill>
                  <a:srgbClr val="C00000"/>
                </a:solidFill>
                <a:effectLst/>
                <a:uLnTx/>
                <a:uFillTx/>
                <a:latin typeface="Corbel" panose="020B0503020204020204" pitchFamily="34" charset="0"/>
                <a:ea typeface="Century" charset="0"/>
                <a:cs typeface="Calibri" panose="020F0502020204030204" pitchFamily="34" charset="0"/>
              </a:rPr>
              <a:t> trade-offs</a:t>
            </a:r>
            <a:endParaRPr kumimoji="0" lang="en-US" sz="2500" b="0" i="0" u="none" strike="noStrike" kern="1200" cap="none" spc="0" normalizeH="0" baseline="0" noProof="0" dirty="0">
              <a:ln>
                <a:noFill/>
              </a:ln>
              <a:solidFill>
                <a:schemeClr val="tx1"/>
              </a:solidFill>
              <a:effectLst/>
              <a:uLnTx/>
              <a:uFillTx/>
              <a:latin typeface="Corbel" panose="020B0503020204020204" pitchFamily="34" charset="0"/>
              <a:ea typeface="Century" charset="0"/>
              <a:cs typeface="Calibri" panose="020F0502020204030204" pitchFamily="34" charset="0"/>
            </a:endParaRPr>
          </a:p>
          <a:p>
            <a:pPr marL="537307" marR="0" lvl="0" indent="-457200" algn="l" defTabSz="914400" rtl="0" eaLnBrk="1" fontAlgn="auto" latinLnBrk="0" hangingPunct="1">
              <a:lnSpc>
                <a:spcPct val="120000"/>
              </a:lnSpc>
              <a:spcBef>
                <a:spcPts val="0"/>
              </a:spcBef>
              <a:spcAft>
                <a:spcPts val="3400"/>
              </a:spcAft>
              <a:buClr>
                <a:srgbClr val="4A66AC"/>
              </a:buClr>
              <a:buSzPct val="100000"/>
              <a:buFont typeface="Wingdings" pitchFamily="2" charset="2"/>
              <a:buChar char="q"/>
              <a:tabLst/>
              <a:defRPr/>
            </a:pPr>
            <a:r>
              <a:rPr kumimoji="0" lang="en-US" sz="2500" b="0" i="0" u="none" strike="noStrike" kern="1200" cap="none" spc="0" normalizeH="0" baseline="0" noProof="0" dirty="0">
                <a:ln>
                  <a:noFill/>
                </a:ln>
                <a:solidFill>
                  <a:srgbClr val="00B050"/>
                </a:solidFill>
                <a:effectLst/>
                <a:uLnTx/>
                <a:uFillTx/>
                <a:latin typeface="Corbel" panose="020B0503020204020204" pitchFamily="34" charset="0"/>
                <a:ea typeface="Century" charset="0"/>
                <a:cs typeface="Calibri" panose="020F0502020204030204" pitchFamily="34" charset="0"/>
              </a:rPr>
              <a:t>First study on bottleneck analysis </a:t>
            </a:r>
            <a:r>
              <a:rPr kumimoji="0" lang="en-US" sz="2500" b="0" i="0" u="none" strike="noStrike" kern="1200" cap="none" spc="0" normalizeH="0" baseline="0" noProof="0" dirty="0">
                <a:ln>
                  <a:noFill/>
                </a:ln>
                <a:solidFill>
                  <a:schemeClr val="tx1"/>
                </a:solidFill>
                <a:effectLst/>
                <a:uLnTx/>
                <a:uFillTx/>
                <a:latin typeface="Corbel" panose="020B0503020204020204" pitchFamily="34" charset="0"/>
                <a:ea typeface="Century" charset="0"/>
                <a:cs typeface="Calibri" panose="020F0502020204030204" pitchFamily="34" charset="0"/>
              </a:rPr>
              <a:t>of nanopore sequence analysis pipeline on real machines</a:t>
            </a:r>
          </a:p>
          <a:p>
            <a:pPr marL="537307" marR="0" lvl="0" indent="-457200" algn="l" defTabSz="914400" rtl="0" eaLnBrk="1" fontAlgn="auto" latinLnBrk="0" hangingPunct="1">
              <a:lnSpc>
                <a:spcPct val="120000"/>
              </a:lnSpc>
              <a:spcBef>
                <a:spcPts val="0"/>
              </a:spcBef>
              <a:spcAft>
                <a:spcPts val="3400"/>
              </a:spcAft>
              <a:buClr>
                <a:srgbClr val="4A66AC"/>
              </a:buClr>
              <a:buSzPct val="100000"/>
              <a:buFont typeface="Wingdings" pitchFamily="2" charset="2"/>
              <a:buChar char="q"/>
              <a:tabLst/>
              <a:defRPr/>
            </a:pPr>
            <a:r>
              <a:rPr kumimoji="0" lang="en-US" sz="2500" b="0" i="0" u="none" strike="noStrike" kern="1200" cap="none" spc="0" normalizeH="0" baseline="0" noProof="0" dirty="0">
                <a:ln>
                  <a:noFill/>
                </a:ln>
                <a:solidFill>
                  <a:schemeClr val="tx1"/>
                </a:solidFill>
                <a:effectLst/>
                <a:uLnTx/>
                <a:uFillTx/>
                <a:latin typeface="Corbel" panose="020B0503020204020204" pitchFamily="34" charset="0"/>
                <a:ea typeface="Century" charset="0"/>
                <a:cs typeface="Calibri" panose="020F0502020204030204" pitchFamily="34" charset="0"/>
              </a:rPr>
              <a:t>Provide guidelines for </a:t>
            </a:r>
            <a:r>
              <a:rPr kumimoji="0" lang="en-US" sz="2500" b="0" i="0" u="none" strike="noStrike" kern="1200" cap="none" spc="0" normalizeH="0" baseline="0" noProof="0" dirty="0">
                <a:ln>
                  <a:noFill/>
                </a:ln>
                <a:solidFill>
                  <a:srgbClr val="0070C0"/>
                </a:solidFill>
                <a:effectLst/>
                <a:uLnTx/>
                <a:uFillTx/>
                <a:latin typeface="Corbel" panose="020B0503020204020204" pitchFamily="34" charset="0"/>
                <a:ea typeface="Century" charset="0"/>
                <a:cs typeface="Calibri" panose="020F0502020204030204" pitchFamily="34" charset="0"/>
              </a:rPr>
              <a:t>practitioners</a:t>
            </a:r>
          </a:p>
          <a:p>
            <a:pPr marL="537307" marR="0" lvl="0" indent="-457200" algn="l" defTabSz="914400" rtl="0" eaLnBrk="1" fontAlgn="auto" latinLnBrk="0" hangingPunct="1">
              <a:lnSpc>
                <a:spcPct val="120000"/>
              </a:lnSpc>
              <a:spcBef>
                <a:spcPts val="0"/>
              </a:spcBef>
              <a:spcAft>
                <a:spcPts val="3400"/>
              </a:spcAft>
              <a:buClr>
                <a:srgbClr val="4A66AC"/>
              </a:buClr>
              <a:buSzPct val="100000"/>
              <a:buFont typeface="Wingdings" pitchFamily="2" charset="2"/>
              <a:buChar char="q"/>
              <a:tabLst/>
              <a:defRPr/>
            </a:pPr>
            <a:r>
              <a:rPr kumimoji="0" lang="en-US" sz="2500" b="0" i="0" u="none" strike="noStrike" kern="1200" cap="none" spc="0" normalizeH="0" baseline="0" noProof="0" dirty="0">
                <a:ln>
                  <a:noFill/>
                </a:ln>
                <a:solidFill>
                  <a:schemeClr val="tx1"/>
                </a:solidFill>
                <a:effectLst/>
                <a:uLnTx/>
                <a:uFillTx/>
                <a:latin typeface="Corbel" panose="020B0503020204020204" pitchFamily="34" charset="0"/>
                <a:ea typeface="Century" charset="0"/>
                <a:cs typeface="Calibri" panose="020F0502020204030204" pitchFamily="34" charset="0"/>
              </a:rPr>
              <a:t>Provide guidelines for </a:t>
            </a:r>
            <a:r>
              <a:rPr kumimoji="0" lang="en-US" sz="2500" b="0" i="0" u="none" strike="noStrike" kern="1200" cap="none" spc="0" normalizeH="0" baseline="0" noProof="0" dirty="0">
                <a:ln>
                  <a:noFill/>
                </a:ln>
                <a:solidFill>
                  <a:srgbClr val="7030A0"/>
                </a:solidFill>
                <a:effectLst/>
                <a:uLnTx/>
                <a:uFillTx/>
                <a:latin typeface="Corbel" panose="020B0503020204020204" pitchFamily="34" charset="0"/>
                <a:ea typeface="Century" charset="0"/>
                <a:cs typeface="Calibri" panose="020F0502020204030204" pitchFamily="34" charset="0"/>
              </a:rPr>
              <a:t>tool developers</a:t>
            </a:r>
            <a:endParaRPr kumimoji="0" lang="en-US" sz="2500" b="0" i="0" u="none" strike="noStrike" kern="1200" cap="none" spc="0" normalizeH="0" baseline="0" noProof="0" dirty="0">
              <a:ln>
                <a:noFill/>
              </a:ln>
              <a:solidFill>
                <a:schemeClr val="tx1"/>
              </a:solidFill>
              <a:effectLst/>
              <a:uLnTx/>
              <a:uFillTx/>
              <a:latin typeface="Corbel" panose="020B050302020402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39FF3853-2CAC-0742-B8C8-2B22ABD36F07}"/>
              </a:ext>
            </a:extLst>
          </p:cNvPr>
          <p:cNvSpPr>
            <a:spLocks noGrp="1"/>
          </p:cNvSpPr>
          <p:nvPr>
            <p:ph type="sldNum" sz="quarter" idx="10"/>
          </p:nvPr>
        </p:nvSpPr>
        <p:spPr/>
        <p:txBody>
          <a:bodyPr/>
          <a:lstStyle/>
          <a:p>
            <a:fld id="{BE67019E-6B59-9444-A8F8-0CFAB6B6981D}" type="slidenum">
              <a:rPr lang="en-US" smtClean="0"/>
              <a:pPr/>
              <a:t>97</a:t>
            </a:fld>
            <a:endParaRPr lang="en-US" dirty="0"/>
          </a:p>
        </p:txBody>
      </p:sp>
    </p:spTree>
    <p:extLst>
      <p:ext uri="{BB962C8B-B14F-4D97-AF65-F5344CB8AC3E}">
        <p14:creationId xmlns:p14="http://schemas.microsoft.com/office/powerpoint/2010/main" val="98746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DEBC-24E0-F14A-9B09-0C884A81AEEC}"/>
              </a:ext>
            </a:extLst>
          </p:cNvPr>
          <p:cNvSpPr>
            <a:spLocks noGrp="1"/>
          </p:cNvSpPr>
          <p:nvPr>
            <p:ph type="title"/>
          </p:nvPr>
        </p:nvSpPr>
        <p:spPr/>
        <p:txBody>
          <a:bodyPr>
            <a:normAutofit fontScale="90000"/>
          </a:bodyPr>
          <a:lstStyle/>
          <a:p>
            <a:r>
              <a:rPr lang="en-US" dirty="0"/>
              <a:t>Key Findings</a:t>
            </a:r>
          </a:p>
        </p:txBody>
      </p:sp>
      <p:sp>
        <p:nvSpPr>
          <p:cNvPr id="3" name="Content Placeholder 2">
            <a:extLst>
              <a:ext uri="{FF2B5EF4-FFF2-40B4-BE49-F238E27FC236}">
                <a16:creationId xmlns:a16="http://schemas.microsoft.com/office/drawing/2014/main" id="{48515F80-B9C1-DE42-B201-310A709EDBBE}"/>
              </a:ext>
            </a:extLst>
          </p:cNvPr>
          <p:cNvSpPr>
            <a:spLocks noGrp="1"/>
          </p:cNvSpPr>
          <p:nvPr>
            <p:ph idx="1"/>
          </p:nvPr>
        </p:nvSpPr>
        <p:spPr/>
        <p:txBody>
          <a:bodyPr>
            <a:noAutofit/>
          </a:bodyPr>
          <a:lstStyle/>
          <a:p>
            <a:pPr marL="407988" indent="-352425" algn="just">
              <a:lnSpc>
                <a:spcPct val="100000"/>
              </a:lnSpc>
              <a:spcBef>
                <a:spcPts val="0"/>
              </a:spcBef>
              <a:spcAft>
                <a:spcPts val="0"/>
              </a:spcAft>
              <a:buFont typeface="Wingdings" charset="2"/>
              <a:buChar char="q"/>
            </a:pPr>
            <a:r>
              <a:rPr lang="en-US" dirty="0">
                <a:solidFill>
                  <a:srgbClr val="FE6200"/>
                </a:solidFill>
              </a:rPr>
              <a:t>Laptops</a:t>
            </a:r>
            <a:r>
              <a:rPr lang="en-US" dirty="0"/>
              <a:t> are becoming a popular platform for running genome assembly tools, as the </a:t>
            </a:r>
            <a:r>
              <a:rPr lang="en-US" dirty="0">
                <a:solidFill>
                  <a:srgbClr val="FE6200"/>
                </a:solidFill>
              </a:rPr>
              <a:t>portability</a:t>
            </a:r>
            <a:r>
              <a:rPr lang="en-US" dirty="0"/>
              <a:t> of a laptop makes it a good fit for </a:t>
            </a:r>
            <a:r>
              <a:rPr lang="en-US" dirty="0">
                <a:solidFill>
                  <a:srgbClr val="FE6200"/>
                </a:solidFill>
              </a:rPr>
              <a:t>in-field analysis </a:t>
            </a:r>
          </a:p>
          <a:p>
            <a:pPr marL="700088" lvl="1" indent="-292100" algn="just">
              <a:lnSpc>
                <a:spcPct val="100000"/>
              </a:lnSpc>
              <a:spcBef>
                <a:spcPts val="600"/>
              </a:spcBef>
              <a:spcAft>
                <a:spcPts val="0"/>
              </a:spcAft>
            </a:pPr>
            <a:r>
              <a:rPr lang="en-US" dirty="0"/>
              <a:t>Greater memory constraints</a:t>
            </a:r>
          </a:p>
          <a:p>
            <a:pPr marL="700088" lvl="1" indent="-292100" algn="just">
              <a:lnSpc>
                <a:spcPct val="100000"/>
              </a:lnSpc>
              <a:spcBef>
                <a:spcPts val="0"/>
              </a:spcBef>
              <a:spcAft>
                <a:spcPts val="0"/>
              </a:spcAft>
            </a:pPr>
            <a:r>
              <a:rPr lang="en-US" dirty="0"/>
              <a:t>Lower computational power </a:t>
            </a:r>
          </a:p>
          <a:p>
            <a:pPr marL="700088" lvl="1" indent="-292100" algn="just">
              <a:lnSpc>
                <a:spcPct val="100000"/>
              </a:lnSpc>
              <a:spcBef>
                <a:spcPts val="0"/>
              </a:spcBef>
              <a:spcAft>
                <a:spcPts val="0"/>
              </a:spcAft>
            </a:pPr>
            <a:r>
              <a:rPr lang="en-US" dirty="0"/>
              <a:t>Limited battery life</a:t>
            </a:r>
          </a:p>
          <a:p>
            <a:pPr marL="407988" lvl="1" indent="0" algn="just">
              <a:lnSpc>
                <a:spcPct val="100000"/>
              </a:lnSpc>
              <a:spcBef>
                <a:spcPts val="0"/>
              </a:spcBef>
              <a:spcAft>
                <a:spcPts val="0"/>
              </a:spcAft>
              <a:buNone/>
            </a:pPr>
            <a:endParaRPr lang="en-US" sz="2000" dirty="0"/>
          </a:p>
          <a:p>
            <a:pPr marL="407988" indent="-352425" algn="just">
              <a:lnSpc>
                <a:spcPct val="100000"/>
              </a:lnSpc>
              <a:spcBef>
                <a:spcPts val="0"/>
              </a:spcBef>
              <a:spcAft>
                <a:spcPts val="0"/>
              </a:spcAft>
              <a:buFont typeface="Wingdings" charset="2"/>
              <a:buChar char="q"/>
            </a:pPr>
            <a:r>
              <a:rPr lang="en-US" dirty="0">
                <a:solidFill>
                  <a:srgbClr val="00B050"/>
                </a:solidFill>
              </a:rPr>
              <a:t>Memory usage </a:t>
            </a:r>
            <a:r>
              <a:rPr lang="en-US" dirty="0"/>
              <a:t>is an important factor that greatly affects the performance and the usability of the tool </a:t>
            </a:r>
          </a:p>
          <a:p>
            <a:pPr marL="700088" lvl="1" indent="-292100" algn="just">
              <a:lnSpc>
                <a:spcPct val="100000"/>
              </a:lnSpc>
              <a:spcBef>
                <a:spcPts val="600"/>
              </a:spcBef>
              <a:spcAft>
                <a:spcPts val="0"/>
              </a:spcAft>
            </a:pPr>
            <a:r>
              <a:rPr lang="en-US" dirty="0"/>
              <a:t>Data structure choices that increase the memory requirements</a:t>
            </a:r>
          </a:p>
          <a:p>
            <a:pPr marL="700088" lvl="1" indent="-292100" algn="just">
              <a:lnSpc>
                <a:spcPct val="100000"/>
              </a:lnSpc>
              <a:spcBef>
                <a:spcPts val="0"/>
              </a:spcBef>
              <a:spcAft>
                <a:spcPts val="0"/>
              </a:spcAft>
            </a:pPr>
            <a:r>
              <a:rPr lang="en-US" dirty="0"/>
              <a:t>Algorithms that are not cache-efficient</a:t>
            </a:r>
          </a:p>
          <a:p>
            <a:pPr marL="700088" lvl="1" indent="-292100" algn="just">
              <a:lnSpc>
                <a:spcPct val="100000"/>
              </a:lnSpc>
              <a:spcBef>
                <a:spcPts val="0"/>
              </a:spcBef>
              <a:spcAft>
                <a:spcPts val="0"/>
              </a:spcAft>
            </a:pPr>
            <a:r>
              <a:rPr lang="en-US" dirty="0"/>
              <a:t>Not keeping memory usage in check with the number of threads </a:t>
            </a:r>
          </a:p>
          <a:p>
            <a:pPr marL="700088" lvl="1" indent="-292100" algn="just">
              <a:lnSpc>
                <a:spcPct val="100000"/>
              </a:lnSpc>
              <a:spcBef>
                <a:spcPts val="0"/>
              </a:spcBef>
              <a:spcAft>
                <a:spcPts val="0"/>
              </a:spcAft>
            </a:pPr>
            <a:endParaRPr lang="en-US" sz="2000" dirty="0"/>
          </a:p>
          <a:p>
            <a:pPr marL="436563" indent="-292100" algn="just">
              <a:lnSpc>
                <a:spcPct val="100000"/>
              </a:lnSpc>
              <a:spcBef>
                <a:spcPts val="0"/>
              </a:spcBef>
              <a:spcAft>
                <a:spcPts val="0"/>
              </a:spcAft>
            </a:pPr>
            <a:r>
              <a:rPr lang="en-US" dirty="0">
                <a:solidFill>
                  <a:srgbClr val="0070C0"/>
                </a:solidFill>
              </a:rPr>
              <a:t>Scalability of the tool </a:t>
            </a:r>
            <a:r>
              <a:rPr lang="en-US" dirty="0"/>
              <a:t>with the number of cores is an important requirement. However, parallelizing the tool can </a:t>
            </a:r>
            <a:r>
              <a:rPr lang="en-US" dirty="0">
                <a:solidFill>
                  <a:srgbClr val="C00000"/>
                </a:solidFill>
              </a:rPr>
              <a:t>increase the memory usage</a:t>
            </a:r>
            <a:endParaRPr lang="en-US" dirty="0"/>
          </a:p>
          <a:p>
            <a:pPr marL="700088" lvl="1" indent="-292100" algn="just">
              <a:lnSpc>
                <a:spcPct val="100000"/>
              </a:lnSpc>
              <a:spcBef>
                <a:spcPts val="600"/>
              </a:spcBef>
              <a:spcAft>
                <a:spcPts val="0"/>
              </a:spcAft>
            </a:pPr>
            <a:r>
              <a:rPr lang="en-US" dirty="0"/>
              <a:t>Not dividing the input data into batches</a:t>
            </a:r>
          </a:p>
          <a:p>
            <a:pPr marL="700088" lvl="1" indent="-292100" algn="just">
              <a:lnSpc>
                <a:spcPct val="100000"/>
              </a:lnSpc>
              <a:spcBef>
                <a:spcPts val="0"/>
              </a:spcBef>
              <a:spcAft>
                <a:spcPts val="0"/>
              </a:spcAft>
            </a:pPr>
            <a:r>
              <a:rPr lang="en-US" dirty="0"/>
              <a:t>Not limiting the memory usage of each thread</a:t>
            </a:r>
          </a:p>
          <a:p>
            <a:pPr marL="700088" lvl="1" indent="-292100" algn="just">
              <a:lnSpc>
                <a:spcPct val="100000"/>
              </a:lnSpc>
              <a:spcBef>
                <a:spcPts val="0"/>
              </a:spcBef>
              <a:spcAft>
                <a:spcPts val="0"/>
              </a:spcAft>
            </a:pPr>
            <a:r>
              <a:rPr lang="en-US" dirty="0"/>
              <a:t>Dividing the dataset instead of the computation between simultaneous threads</a:t>
            </a:r>
          </a:p>
        </p:txBody>
      </p:sp>
      <p:sp>
        <p:nvSpPr>
          <p:cNvPr id="4" name="Slide Number Placeholder 3">
            <a:extLst>
              <a:ext uri="{FF2B5EF4-FFF2-40B4-BE49-F238E27FC236}">
                <a16:creationId xmlns:a16="http://schemas.microsoft.com/office/drawing/2014/main" id="{646E96D2-AEE4-C344-A584-E8418C0B022F}"/>
              </a:ext>
            </a:extLst>
          </p:cNvPr>
          <p:cNvSpPr>
            <a:spLocks noGrp="1"/>
          </p:cNvSpPr>
          <p:nvPr>
            <p:ph type="sldNum" sz="quarter" idx="10"/>
          </p:nvPr>
        </p:nvSpPr>
        <p:spPr/>
        <p:txBody>
          <a:bodyPr/>
          <a:lstStyle/>
          <a:p>
            <a:fld id="{BE67019E-6B59-9444-A8F8-0CFAB6B6981D}" type="slidenum">
              <a:rPr lang="en-US" smtClean="0"/>
              <a:pPr/>
              <a:t>98</a:t>
            </a:fld>
            <a:endParaRPr lang="en-US" dirty="0"/>
          </a:p>
        </p:txBody>
      </p:sp>
    </p:spTree>
    <p:extLst>
      <p:ext uri="{BB962C8B-B14F-4D97-AF65-F5344CB8AC3E}">
        <p14:creationId xmlns:p14="http://schemas.microsoft.com/office/powerpoint/2010/main" val="210926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DEBC-24E0-F14A-9B09-0C884A81AEEC}"/>
              </a:ext>
            </a:extLst>
          </p:cNvPr>
          <p:cNvSpPr>
            <a:spLocks noGrp="1"/>
          </p:cNvSpPr>
          <p:nvPr>
            <p:ph type="title"/>
          </p:nvPr>
        </p:nvSpPr>
        <p:spPr/>
        <p:txBody>
          <a:bodyPr>
            <a:normAutofit fontScale="90000"/>
          </a:bodyPr>
          <a:lstStyle/>
          <a:p>
            <a:r>
              <a:rPr lang="en-US" dirty="0"/>
              <a:t>Key Findings</a:t>
            </a:r>
          </a:p>
        </p:txBody>
      </p:sp>
      <p:sp>
        <p:nvSpPr>
          <p:cNvPr id="3" name="Content Placeholder 2">
            <a:extLst>
              <a:ext uri="{FF2B5EF4-FFF2-40B4-BE49-F238E27FC236}">
                <a16:creationId xmlns:a16="http://schemas.microsoft.com/office/drawing/2014/main" id="{48515F80-B9C1-DE42-B201-310A709EDBBE}"/>
              </a:ext>
            </a:extLst>
          </p:cNvPr>
          <p:cNvSpPr>
            <a:spLocks noGrp="1"/>
          </p:cNvSpPr>
          <p:nvPr>
            <p:ph idx="1"/>
          </p:nvPr>
        </p:nvSpPr>
        <p:spPr/>
        <p:txBody>
          <a:bodyPr>
            <a:noAutofit/>
          </a:bodyPr>
          <a:lstStyle/>
          <a:p>
            <a:pPr marL="407988" indent="-352425" algn="just">
              <a:lnSpc>
                <a:spcPct val="100000"/>
              </a:lnSpc>
              <a:spcBef>
                <a:spcPts val="0"/>
              </a:spcBef>
              <a:spcAft>
                <a:spcPts val="0"/>
              </a:spcAft>
              <a:buFont typeface="Wingdings" charset="2"/>
              <a:buChar char="q"/>
            </a:pPr>
            <a:r>
              <a:rPr lang="en-US" dirty="0">
                <a:solidFill>
                  <a:srgbClr val="FE6200"/>
                </a:solidFill>
              </a:rPr>
              <a:t>Laptops</a:t>
            </a:r>
            <a:r>
              <a:rPr lang="en-US" dirty="0"/>
              <a:t> are becoming a popular platform for running genome assembly tools, as the </a:t>
            </a:r>
            <a:r>
              <a:rPr lang="en-US" dirty="0">
                <a:solidFill>
                  <a:srgbClr val="FE6200"/>
                </a:solidFill>
              </a:rPr>
              <a:t>portability</a:t>
            </a:r>
            <a:r>
              <a:rPr lang="en-US" dirty="0"/>
              <a:t> of a laptop makes it a good fit for </a:t>
            </a:r>
            <a:r>
              <a:rPr lang="en-US" dirty="0">
                <a:solidFill>
                  <a:srgbClr val="FE6200"/>
                </a:solidFill>
              </a:rPr>
              <a:t>in-field analysis </a:t>
            </a:r>
          </a:p>
          <a:p>
            <a:pPr marL="700088" lvl="1" indent="-292100" algn="just">
              <a:lnSpc>
                <a:spcPct val="100000"/>
              </a:lnSpc>
              <a:spcBef>
                <a:spcPts val="600"/>
              </a:spcBef>
              <a:spcAft>
                <a:spcPts val="0"/>
              </a:spcAft>
            </a:pPr>
            <a:r>
              <a:rPr lang="en-US" dirty="0"/>
              <a:t>Greater memory constraints,</a:t>
            </a:r>
          </a:p>
          <a:p>
            <a:pPr marL="700088" lvl="1" indent="-292100" algn="just">
              <a:lnSpc>
                <a:spcPct val="100000"/>
              </a:lnSpc>
              <a:spcBef>
                <a:spcPts val="0"/>
              </a:spcBef>
              <a:spcAft>
                <a:spcPts val="0"/>
              </a:spcAft>
            </a:pPr>
            <a:r>
              <a:rPr lang="en-US" dirty="0"/>
              <a:t>Lower computational power </a:t>
            </a:r>
          </a:p>
          <a:p>
            <a:pPr marL="700088" lvl="1" indent="-292100" algn="just">
              <a:lnSpc>
                <a:spcPct val="100000"/>
              </a:lnSpc>
              <a:spcBef>
                <a:spcPts val="0"/>
              </a:spcBef>
              <a:spcAft>
                <a:spcPts val="0"/>
              </a:spcAft>
            </a:pPr>
            <a:r>
              <a:rPr lang="en-US" dirty="0"/>
              <a:t>Limited battery life</a:t>
            </a:r>
          </a:p>
          <a:p>
            <a:pPr marL="407988" lvl="1" indent="0" algn="just">
              <a:lnSpc>
                <a:spcPct val="100000"/>
              </a:lnSpc>
              <a:spcBef>
                <a:spcPts val="0"/>
              </a:spcBef>
              <a:spcAft>
                <a:spcPts val="0"/>
              </a:spcAft>
              <a:buNone/>
            </a:pPr>
            <a:endParaRPr lang="en-US" sz="2000" dirty="0"/>
          </a:p>
          <a:p>
            <a:pPr marL="407988" indent="-352425" algn="just">
              <a:lnSpc>
                <a:spcPct val="100000"/>
              </a:lnSpc>
              <a:spcBef>
                <a:spcPts val="0"/>
              </a:spcBef>
              <a:spcAft>
                <a:spcPts val="0"/>
              </a:spcAft>
              <a:buFont typeface="Wingdings" charset="2"/>
              <a:buChar char="q"/>
            </a:pPr>
            <a:r>
              <a:rPr lang="en-US" dirty="0">
                <a:solidFill>
                  <a:srgbClr val="00B050"/>
                </a:solidFill>
              </a:rPr>
              <a:t>Memory usage </a:t>
            </a:r>
            <a:r>
              <a:rPr lang="en-US" dirty="0"/>
              <a:t>is an important factor that greatly affects the performance and the usability of the tool </a:t>
            </a:r>
          </a:p>
          <a:p>
            <a:pPr marL="700088" lvl="1" indent="-292100" algn="just">
              <a:lnSpc>
                <a:spcPct val="100000"/>
              </a:lnSpc>
              <a:spcBef>
                <a:spcPts val="600"/>
              </a:spcBef>
              <a:spcAft>
                <a:spcPts val="0"/>
              </a:spcAft>
            </a:pPr>
            <a:r>
              <a:rPr lang="en-US" dirty="0"/>
              <a:t>Data structure choices that can minimize the memory requirements</a:t>
            </a:r>
          </a:p>
          <a:p>
            <a:pPr marL="700088" lvl="1" indent="-292100" algn="just">
              <a:lnSpc>
                <a:spcPct val="100000"/>
              </a:lnSpc>
              <a:spcBef>
                <a:spcPts val="0"/>
              </a:spcBef>
              <a:spcAft>
                <a:spcPts val="0"/>
              </a:spcAft>
            </a:pPr>
            <a:r>
              <a:rPr lang="en-US" dirty="0"/>
              <a:t>Cache-efficient algorithms</a:t>
            </a:r>
          </a:p>
          <a:p>
            <a:pPr marL="700088" lvl="1" indent="-292100" algn="just">
              <a:lnSpc>
                <a:spcPct val="100000"/>
              </a:lnSpc>
              <a:spcBef>
                <a:spcPts val="0"/>
              </a:spcBef>
              <a:spcAft>
                <a:spcPts val="0"/>
              </a:spcAft>
            </a:pPr>
            <a:r>
              <a:rPr lang="en-US" dirty="0"/>
              <a:t>Keeping memory usage in check with the number of threads </a:t>
            </a:r>
          </a:p>
          <a:p>
            <a:pPr marL="700088" lvl="1" indent="-292100" algn="just">
              <a:lnSpc>
                <a:spcPct val="100000"/>
              </a:lnSpc>
              <a:spcBef>
                <a:spcPts val="0"/>
              </a:spcBef>
              <a:spcAft>
                <a:spcPts val="0"/>
              </a:spcAft>
            </a:pPr>
            <a:endParaRPr lang="en-US" sz="2000" dirty="0"/>
          </a:p>
          <a:p>
            <a:pPr marL="436563" indent="-292100" algn="just">
              <a:lnSpc>
                <a:spcPct val="100000"/>
              </a:lnSpc>
              <a:spcBef>
                <a:spcPts val="0"/>
              </a:spcBef>
              <a:spcAft>
                <a:spcPts val="0"/>
              </a:spcAft>
            </a:pPr>
            <a:r>
              <a:rPr lang="en-US" dirty="0">
                <a:solidFill>
                  <a:srgbClr val="0070C0"/>
                </a:solidFill>
              </a:rPr>
              <a:t>Scalability of the tool </a:t>
            </a:r>
            <a:r>
              <a:rPr lang="en-US" dirty="0"/>
              <a:t>with the number of cores is an important requirement. However, parallelizing the tool can </a:t>
            </a:r>
            <a:r>
              <a:rPr lang="en-US" dirty="0">
                <a:solidFill>
                  <a:srgbClr val="C00000"/>
                </a:solidFill>
              </a:rPr>
              <a:t>increase the memory usage.</a:t>
            </a:r>
            <a:endParaRPr lang="en-US" dirty="0"/>
          </a:p>
          <a:p>
            <a:pPr marL="700088" lvl="1" indent="-292100" algn="just">
              <a:lnSpc>
                <a:spcPct val="100000"/>
              </a:lnSpc>
              <a:spcBef>
                <a:spcPts val="600"/>
              </a:spcBef>
              <a:spcAft>
                <a:spcPts val="0"/>
              </a:spcAft>
            </a:pPr>
            <a:r>
              <a:rPr lang="en-US" dirty="0"/>
              <a:t>Dividing the input data into batches</a:t>
            </a:r>
          </a:p>
          <a:p>
            <a:pPr marL="700088" lvl="1" indent="-292100" algn="just">
              <a:lnSpc>
                <a:spcPct val="100000"/>
              </a:lnSpc>
              <a:spcBef>
                <a:spcPts val="0"/>
              </a:spcBef>
              <a:spcAft>
                <a:spcPts val="0"/>
              </a:spcAft>
            </a:pPr>
            <a:r>
              <a:rPr lang="en-US" dirty="0"/>
              <a:t>Limiting the memory usage of each thread</a:t>
            </a:r>
          </a:p>
          <a:p>
            <a:pPr marL="700088" lvl="1" indent="-292100" algn="just">
              <a:lnSpc>
                <a:spcPct val="100000"/>
              </a:lnSpc>
              <a:spcBef>
                <a:spcPts val="0"/>
              </a:spcBef>
              <a:spcAft>
                <a:spcPts val="0"/>
              </a:spcAft>
            </a:pPr>
            <a:r>
              <a:rPr lang="en-US" dirty="0"/>
              <a:t>Dividing the computation instead of the dataset between simultaneous threads</a:t>
            </a:r>
          </a:p>
        </p:txBody>
      </p:sp>
      <p:sp>
        <p:nvSpPr>
          <p:cNvPr id="13" name="TextBox 12">
            <a:extLst>
              <a:ext uri="{FF2B5EF4-FFF2-40B4-BE49-F238E27FC236}">
                <a16:creationId xmlns:a16="http://schemas.microsoft.com/office/drawing/2014/main" id="{D77CBC08-D034-D448-82B3-C82ADE861D50}"/>
              </a:ext>
            </a:extLst>
          </p:cNvPr>
          <p:cNvSpPr txBox="1"/>
          <p:nvPr/>
        </p:nvSpPr>
        <p:spPr>
          <a:xfrm>
            <a:off x="366962" y="1153504"/>
            <a:ext cx="8410073" cy="1635416"/>
          </a:xfrm>
          <a:prstGeom prst="roundRect">
            <a:avLst>
              <a:gd name="adj" fmla="val 4777"/>
            </a:avLst>
          </a:prstGeom>
          <a:solidFill>
            <a:schemeClr val="bg1"/>
          </a:solidFill>
          <a:ln w="28575">
            <a:solidFill>
              <a:schemeClr val="bg1"/>
            </a:solidFill>
          </a:ln>
        </p:spPr>
        <p:txBody>
          <a:bodyPr wrap="square" rtlCol="0" anchor="ctr" anchorCtr="0">
            <a:noAutofit/>
          </a:bodyPr>
          <a:lstStyle>
            <a:defPPr>
              <a:defRPr lang="en-US"/>
            </a:defPPr>
            <a:lvl1pPr algn="ctr">
              <a:defRPr sz="2200">
                <a:latin typeface="Corbel" panose="020B0503020204020204" pitchFamily="34" charset="0"/>
                <a:cs typeface="Calibri" panose="020F0502020204030204" pitchFamily="34" charset="0"/>
              </a:defRPr>
            </a:lvl1pPr>
          </a:lstStyle>
          <a:p>
            <a:endParaRPr lang="en-US" sz="4000" b="1" dirty="0"/>
          </a:p>
        </p:txBody>
      </p:sp>
      <p:sp>
        <p:nvSpPr>
          <p:cNvPr id="4" name="Slide Number Placeholder 3">
            <a:extLst>
              <a:ext uri="{FF2B5EF4-FFF2-40B4-BE49-F238E27FC236}">
                <a16:creationId xmlns:a16="http://schemas.microsoft.com/office/drawing/2014/main" id="{646E96D2-AEE4-C344-A584-E8418C0B022F}"/>
              </a:ext>
            </a:extLst>
          </p:cNvPr>
          <p:cNvSpPr>
            <a:spLocks noGrp="1"/>
          </p:cNvSpPr>
          <p:nvPr>
            <p:ph type="sldNum" sz="quarter" idx="10"/>
          </p:nvPr>
        </p:nvSpPr>
        <p:spPr/>
        <p:txBody>
          <a:bodyPr/>
          <a:lstStyle/>
          <a:p>
            <a:fld id="{BE67019E-6B59-9444-A8F8-0CFAB6B6981D}" type="slidenum">
              <a:rPr lang="en-US" smtClean="0"/>
              <a:pPr/>
              <a:t>99</a:t>
            </a:fld>
            <a:endParaRPr lang="en-US" dirty="0"/>
          </a:p>
        </p:txBody>
      </p:sp>
      <p:sp>
        <p:nvSpPr>
          <p:cNvPr id="6" name="TextBox 5">
            <a:extLst>
              <a:ext uri="{FF2B5EF4-FFF2-40B4-BE49-F238E27FC236}">
                <a16:creationId xmlns:a16="http://schemas.microsoft.com/office/drawing/2014/main" id="{1F5611E2-0BBD-BF45-97C8-DB4E67F89012}"/>
              </a:ext>
            </a:extLst>
          </p:cNvPr>
          <p:cNvSpPr txBox="1"/>
          <p:nvPr/>
        </p:nvSpPr>
        <p:spPr>
          <a:xfrm>
            <a:off x="366963" y="1153504"/>
            <a:ext cx="8410073" cy="1635416"/>
          </a:xfrm>
          <a:prstGeom prst="roundRect">
            <a:avLst>
              <a:gd name="adj" fmla="val 4777"/>
            </a:avLst>
          </a:prstGeom>
          <a:solidFill>
            <a:srgbClr val="FE6200">
              <a:alpha val="29806"/>
            </a:srgbClr>
          </a:solidFill>
          <a:ln w="28575">
            <a:solidFill>
              <a:srgbClr val="FE6200"/>
            </a:solidFill>
          </a:ln>
        </p:spPr>
        <p:txBody>
          <a:bodyPr wrap="square" rtlCol="0" anchor="ctr" anchorCtr="0">
            <a:noAutofit/>
          </a:bodyPr>
          <a:lstStyle>
            <a:defPPr>
              <a:defRPr lang="en-US"/>
            </a:defPPr>
            <a:lvl1pPr algn="ctr">
              <a:defRPr sz="2200">
                <a:latin typeface="Corbel" panose="020B0503020204020204" pitchFamily="34" charset="0"/>
                <a:cs typeface="Calibri" panose="020F0502020204030204" pitchFamily="34" charset="0"/>
              </a:defRPr>
            </a:lvl1pPr>
          </a:lstStyle>
          <a:p>
            <a:r>
              <a:rPr lang="en-US" sz="4000" b="1" dirty="0"/>
              <a:t>Goal </a:t>
            </a:r>
            <a:r>
              <a:rPr lang="en-US" sz="4000" b="1" dirty="0">
                <a:latin typeface="Calibri" panose="020F0502020204030204" pitchFamily="34" charset="0"/>
              </a:rPr>
              <a:t>1</a:t>
            </a:r>
            <a:r>
              <a:rPr lang="en-US" sz="4000" b="1" dirty="0"/>
              <a:t>:</a:t>
            </a:r>
          </a:p>
          <a:p>
            <a:r>
              <a:rPr lang="en-US" sz="4000" b="1" dirty="0"/>
              <a:t>High-performance and low-power</a:t>
            </a:r>
          </a:p>
        </p:txBody>
      </p:sp>
      <p:sp>
        <p:nvSpPr>
          <p:cNvPr id="7" name="TextBox 6">
            <a:extLst>
              <a:ext uri="{FF2B5EF4-FFF2-40B4-BE49-F238E27FC236}">
                <a16:creationId xmlns:a16="http://schemas.microsoft.com/office/drawing/2014/main" id="{AE78A5BD-CDCB-9A4D-A47E-80DF69B28E6D}"/>
              </a:ext>
            </a:extLst>
          </p:cNvPr>
          <p:cNvSpPr txBox="1"/>
          <p:nvPr/>
        </p:nvSpPr>
        <p:spPr>
          <a:xfrm>
            <a:off x="366962" y="2931523"/>
            <a:ext cx="8410073" cy="1635416"/>
          </a:xfrm>
          <a:prstGeom prst="roundRect">
            <a:avLst>
              <a:gd name="adj" fmla="val 4777"/>
            </a:avLst>
          </a:prstGeom>
          <a:solidFill>
            <a:schemeClr val="bg1"/>
          </a:solidFill>
          <a:ln w="28575">
            <a:solidFill>
              <a:schemeClr val="bg1"/>
            </a:solidFill>
          </a:ln>
        </p:spPr>
        <p:txBody>
          <a:bodyPr wrap="square" rtlCol="0" anchor="ctr" anchorCtr="0">
            <a:noAutofit/>
          </a:bodyPr>
          <a:lstStyle>
            <a:defPPr>
              <a:defRPr lang="en-US"/>
            </a:defPPr>
            <a:lvl1pPr algn="ctr">
              <a:defRPr sz="2200">
                <a:latin typeface="Corbel" panose="020B0503020204020204" pitchFamily="34" charset="0"/>
                <a:cs typeface="Calibri" panose="020F0502020204030204" pitchFamily="34" charset="0"/>
              </a:defRPr>
            </a:lvl1pPr>
          </a:lstStyle>
          <a:p>
            <a:endParaRPr lang="en-US" sz="4000" b="1" dirty="0"/>
          </a:p>
        </p:txBody>
      </p:sp>
      <p:sp>
        <p:nvSpPr>
          <p:cNvPr id="8" name="TextBox 7">
            <a:extLst>
              <a:ext uri="{FF2B5EF4-FFF2-40B4-BE49-F238E27FC236}">
                <a16:creationId xmlns:a16="http://schemas.microsoft.com/office/drawing/2014/main" id="{B01D8D54-F63B-4148-A362-A83536900F84}"/>
              </a:ext>
            </a:extLst>
          </p:cNvPr>
          <p:cNvSpPr txBox="1"/>
          <p:nvPr/>
        </p:nvSpPr>
        <p:spPr>
          <a:xfrm>
            <a:off x="366961" y="2931523"/>
            <a:ext cx="8410073" cy="1635416"/>
          </a:xfrm>
          <a:prstGeom prst="roundRect">
            <a:avLst>
              <a:gd name="adj" fmla="val 4777"/>
            </a:avLst>
          </a:prstGeom>
          <a:solidFill>
            <a:srgbClr val="00B050">
              <a:alpha val="29806"/>
            </a:srgbClr>
          </a:solidFill>
          <a:ln w="28575">
            <a:solidFill>
              <a:srgbClr val="00B050"/>
            </a:solidFill>
          </a:ln>
        </p:spPr>
        <p:txBody>
          <a:bodyPr wrap="square" rtlCol="0" anchor="ctr" anchorCtr="0">
            <a:noAutofit/>
          </a:bodyPr>
          <a:lstStyle>
            <a:defPPr>
              <a:defRPr lang="en-US"/>
            </a:defPPr>
            <a:lvl1pPr algn="ctr">
              <a:defRPr sz="2200">
                <a:latin typeface="Corbel" panose="020B0503020204020204" pitchFamily="34" charset="0"/>
                <a:cs typeface="Calibri" panose="020F0502020204030204" pitchFamily="34" charset="0"/>
              </a:defRPr>
            </a:lvl1pPr>
          </a:lstStyle>
          <a:p>
            <a:r>
              <a:rPr lang="en-US" sz="4000" b="1" dirty="0"/>
              <a:t>Goal </a:t>
            </a:r>
            <a:r>
              <a:rPr lang="en-US" sz="4000" b="1" dirty="0">
                <a:latin typeface="Calibri" panose="020F0502020204030204" pitchFamily="34" charset="0"/>
              </a:rPr>
              <a:t>2</a:t>
            </a:r>
            <a:r>
              <a:rPr lang="en-US" sz="4000" b="1" dirty="0"/>
              <a:t>:</a:t>
            </a:r>
          </a:p>
          <a:p>
            <a:r>
              <a:rPr lang="en-US" sz="4000" b="1" dirty="0"/>
              <a:t>Memory-efficient</a:t>
            </a:r>
          </a:p>
        </p:txBody>
      </p:sp>
      <p:sp>
        <p:nvSpPr>
          <p:cNvPr id="9" name="TextBox 8">
            <a:extLst>
              <a:ext uri="{FF2B5EF4-FFF2-40B4-BE49-F238E27FC236}">
                <a16:creationId xmlns:a16="http://schemas.microsoft.com/office/drawing/2014/main" id="{17AE2A18-478E-5B48-91BF-2184849C4C76}"/>
              </a:ext>
            </a:extLst>
          </p:cNvPr>
          <p:cNvSpPr txBox="1"/>
          <p:nvPr/>
        </p:nvSpPr>
        <p:spPr>
          <a:xfrm>
            <a:off x="366961" y="4709542"/>
            <a:ext cx="8410073" cy="1635416"/>
          </a:xfrm>
          <a:prstGeom prst="roundRect">
            <a:avLst>
              <a:gd name="adj" fmla="val 4777"/>
            </a:avLst>
          </a:prstGeom>
          <a:solidFill>
            <a:schemeClr val="bg1"/>
          </a:solidFill>
          <a:ln w="28575">
            <a:solidFill>
              <a:schemeClr val="bg1"/>
            </a:solidFill>
          </a:ln>
        </p:spPr>
        <p:txBody>
          <a:bodyPr wrap="square" rtlCol="0" anchor="ctr" anchorCtr="0">
            <a:noAutofit/>
          </a:bodyPr>
          <a:lstStyle>
            <a:defPPr>
              <a:defRPr lang="en-US"/>
            </a:defPPr>
            <a:lvl1pPr algn="ctr">
              <a:defRPr sz="2200">
                <a:latin typeface="Corbel" panose="020B0503020204020204" pitchFamily="34" charset="0"/>
                <a:cs typeface="Calibri" panose="020F0502020204030204" pitchFamily="34" charset="0"/>
              </a:defRPr>
            </a:lvl1pPr>
          </a:lstStyle>
          <a:p>
            <a:endParaRPr lang="en-US" sz="4000" b="1" dirty="0"/>
          </a:p>
        </p:txBody>
      </p:sp>
      <p:sp>
        <p:nvSpPr>
          <p:cNvPr id="10" name="TextBox 9">
            <a:extLst>
              <a:ext uri="{FF2B5EF4-FFF2-40B4-BE49-F238E27FC236}">
                <a16:creationId xmlns:a16="http://schemas.microsoft.com/office/drawing/2014/main" id="{0070DEEB-1B97-B644-8B49-C9E79A871C42}"/>
              </a:ext>
            </a:extLst>
          </p:cNvPr>
          <p:cNvSpPr txBox="1"/>
          <p:nvPr/>
        </p:nvSpPr>
        <p:spPr>
          <a:xfrm>
            <a:off x="366962" y="4709542"/>
            <a:ext cx="8410073" cy="1635416"/>
          </a:xfrm>
          <a:prstGeom prst="roundRect">
            <a:avLst>
              <a:gd name="adj" fmla="val 4777"/>
            </a:avLst>
          </a:prstGeom>
          <a:solidFill>
            <a:srgbClr val="0070C0">
              <a:alpha val="29806"/>
            </a:srgbClr>
          </a:solidFill>
          <a:ln w="28575">
            <a:solidFill>
              <a:srgbClr val="0070C0"/>
            </a:solidFill>
          </a:ln>
        </p:spPr>
        <p:txBody>
          <a:bodyPr wrap="square" rtlCol="0" anchor="ctr" anchorCtr="0">
            <a:noAutofit/>
          </a:bodyPr>
          <a:lstStyle>
            <a:defPPr>
              <a:defRPr lang="en-US"/>
            </a:defPPr>
            <a:lvl1pPr algn="ctr">
              <a:defRPr sz="2200">
                <a:latin typeface="Corbel" panose="020B0503020204020204" pitchFamily="34" charset="0"/>
                <a:cs typeface="Calibri" panose="020F0502020204030204" pitchFamily="34" charset="0"/>
              </a:defRPr>
            </a:lvl1pPr>
          </a:lstStyle>
          <a:p>
            <a:r>
              <a:rPr lang="en-US" sz="4000" b="1" dirty="0"/>
              <a:t>Goal </a:t>
            </a:r>
            <a:r>
              <a:rPr lang="en-US" sz="4000" b="1" dirty="0">
                <a:latin typeface="Calibri" panose="020F0502020204030204" pitchFamily="34" charset="0"/>
              </a:rPr>
              <a:t>3</a:t>
            </a:r>
            <a:r>
              <a:rPr lang="en-US" sz="4000" b="1" dirty="0"/>
              <a:t>:</a:t>
            </a:r>
          </a:p>
          <a:p>
            <a:r>
              <a:rPr lang="en-US" sz="4000" b="1" dirty="0"/>
              <a:t>Scalable/highly-parallel</a:t>
            </a:r>
          </a:p>
        </p:txBody>
      </p:sp>
    </p:spTree>
    <p:extLst>
      <p:ext uri="{BB962C8B-B14F-4D97-AF65-F5344CB8AC3E}">
        <p14:creationId xmlns:p14="http://schemas.microsoft.com/office/powerpoint/2010/main" val="13161537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8|4|8.7|7.6"/>
</p:tagLst>
</file>

<file path=ppt/tags/tag10.xml><?xml version="1.0" encoding="utf-8"?>
<p:tagLst xmlns:a="http://schemas.openxmlformats.org/drawingml/2006/main" xmlns:r="http://schemas.openxmlformats.org/officeDocument/2006/relationships" xmlns:p="http://schemas.openxmlformats.org/presentationml/2006/main">
  <p:tag name="TIMING" val="|5.6|9.1|7.5|1.1|1.2|3.2|7|5.9|2.6|6|14"/>
</p:tagLst>
</file>

<file path=ppt/tags/tag11.xml><?xml version="1.0" encoding="utf-8"?>
<p:tagLst xmlns:a="http://schemas.openxmlformats.org/drawingml/2006/main" xmlns:r="http://schemas.openxmlformats.org/officeDocument/2006/relationships" xmlns:p="http://schemas.openxmlformats.org/presentationml/2006/main">
  <p:tag name="TIMING" val="|4.5|9.9|11|4.3|20.1|3.7|2.1|8.2"/>
</p:tagLst>
</file>

<file path=ppt/tags/tag12.xml><?xml version="1.0" encoding="utf-8"?>
<p:tagLst xmlns:a="http://schemas.openxmlformats.org/drawingml/2006/main" xmlns:r="http://schemas.openxmlformats.org/officeDocument/2006/relationships" xmlns:p="http://schemas.openxmlformats.org/presentationml/2006/main">
  <p:tag name="TIMING" val="|4.5|13.5"/>
</p:tagLst>
</file>

<file path=ppt/tags/tag13.xml><?xml version="1.0" encoding="utf-8"?>
<p:tagLst xmlns:a="http://schemas.openxmlformats.org/drawingml/2006/main" xmlns:r="http://schemas.openxmlformats.org/officeDocument/2006/relationships" xmlns:p="http://schemas.openxmlformats.org/presentationml/2006/main">
  <p:tag name="TIMING" val="|16.5|0.4|4.5|24.9|20.9|18.1|8.8"/>
</p:tagLst>
</file>

<file path=ppt/tags/tag14.xml><?xml version="1.0" encoding="utf-8"?>
<p:tagLst xmlns:a="http://schemas.openxmlformats.org/drawingml/2006/main" xmlns:r="http://schemas.openxmlformats.org/officeDocument/2006/relationships" xmlns:p="http://schemas.openxmlformats.org/presentationml/2006/main">
  <p:tag name="TIMING" val="|2.3|9.4|2.4|15.2|9.8"/>
</p:tagLst>
</file>

<file path=ppt/tags/tag15.xml><?xml version="1.0" encoding="utf-8"?>
<p:tagLst xmlns:a="http://schemas.openxmlformats.org/drawingml/2006/main" xmlns:r="http://schemas.openxmlformats.org/officeDocument/2006/relationships" xmlns:p="http://schemas.openxmlformats.org/presentationml/2006/main">
  <p:tag name="TIMING" val="|2.2|2.5|4.8|4|4.2|3.2|16.4|8.7|1.9"/>
</p:tagLst>
</file>

<file path=ppt/tags/tag16.xml><?xml version="1.0" encoding="utf-8"?>
<p:tagLst xmlns:a="http://schemas.openxmlformats.org/drawingml/2006/main" xmlns:r="http://schemas.openxmlformats.org/officeDocument/2006/relationships" xmlns:p="http://schemas.openxmlformats.org/presentationml/2006/main">
  <p:tag name="TIMING" val="|6.8|8.4|11.3|1.1"/>
</p:tagLst>
</file>

<file path=ppt/tags/tag17.xml><?xml version="1.0" encoding="utf-8"?>
<p:tagLst xmlns:a="http://schemas.openxmlformats.org/drawingml/2006/main" xmlns:r="http://schemas.openxmlformats.org/officeDocument/2006/relationships" xmlns:p="http://schemas.openxmlformats.org/presentationml/2006/main">
  <p:tag name="TIMING" val="|1.9|8.3|10|7.4|7.3|8|3.5|12.1|4.7|3.7|3.3"/>
</p:tagLst>
</file>

<file path=ppt/tags/tag18.xml><?xml version="1.0" encoding="utf-8"?>
<p:tagLst xmlns:a="http://schemas.openxmlformats.org/drawingml/2006/main" xmlns:r="http://schemas.openxmlformats.org/officeDocument/2006/relationships" xmlns:p="http://schemas.openxmlformats.org/presentationml/2006/main">
  <p:tag name="TIMING" val="|1.9|8.3|10|7.4|7.3|8|3.5|12.1|4.7|3.7|3.3"/>
</p:tagLst>
</file>

<file path=ppt/tags/tag19.xml><?xml version="1.0" encoding="utf-8"?>
<p:tagLst xmlns:a="http://schemas.openxmlformats.org/drawingml/2006/main" xmlns:r="http://schemas.openxmlformats.org/officeDocument/2006/relationships" xmlns:p="http://schemas.openxmlformats.org/presentationml/2006/main">
  <p:tag name="TIMING" val="|2|7.5|6.6|9.2|7.1|5.3|7.5"/>
</p:tagLst>
</file>

<file path=ppt/tags/tag2.xml><?xml version="1.0" encoding="utf-8"?>
<p:tagLst xmlns:a="http://schemas.openxmlformats.org/drawingml/2006/main" xmlns:r="http://schemas.openxmlformats.org/officeDocument/2006/relationships" xmlns:p="http://schemas.openxmlformats.org/presentationml/2006/main">
  <p:tag name="TIMING" val="|1.9|2.9|11.3|11.7"/>
</p:tagLst>
</file>

<file path=ppt/tags/tag20.xml><?xml version="1.0" encoding="utf-8"?>
<p:tagLst xmlns:a="http://schemas.openxmlformats.org/drawingml/2006/main" xmlns:r="http://schemas.openxmlformats.org/officeDocument/2006/relationships" xmlns:p="http://schemas.openxmlformats.org/presentationml/2006/main">
  <p:tag name="TIMING" val="|4.4|2.6|3.7|5.6|10.3"/>
</p:tagLst>
</file>

<file path=ppt/tags/tag21.xml><?xml version="1.0" encoding="utf-8"?>
<p:tagLst xmlns:a="http://schemas.openxmlformats.org/drawingml/2006/main" xmlns:r="http://schemas.openxmlformats.org/officeDocument/2006/relationships" xmlns:p="http://schemas.openxmlformats.org/presentationml/2006/main">
  <p:tag name="TIMING" val="|10.8|14|15.7|13.7"/>
</p:tagLst>
</file>

<file path=ppt/tags/tag22.xml><?xml version="1.0" encoding="utf-8"?>
<p:tagLst xmlns:a="http://schemas.openxmlformats.org/drawingml/2006/main" xmlns:r="http://schemas.openxmlformats.org/officeDocument/2006/relationships" xmlns:p="http://schemas.openxmlformats.org/presentationml/2006/main">
  <p:tag name="TIMING" val="|1.9|9.8|27.1"/>
</p:tagLst>
</file>

<file path=ppt/tags/tag23.xml><?xml version="1.0" encoding="utf-8"?>
<p:tagLst xmlns:a="http://schemas.openxmlformats.org/drawingml/2006/main" xmlns:r="http://schemas.openxmlformats.org/officeDocument/2006/relationships" xmlns:p="http://schemas.openxmlformats.org/presentationml/2006/main">
  <p:tag name="TIMING" val="|3.7|5.2|3.8"/>
</p:tagLst>
</file>

<file path=ppt/tags/tag24.xml><?xml version="1.0" encoding="utf-8"?>
<p:tagLst xmlns:a="http://schemas.openxmlformats.org/drawingml/2006/main" xmlns:r="http://schemas.openxmlformats.org/officeDocument/2006/relationships" xmlns:p="http://schemas.openxmlformats.org/presentationml/2006/main">
  <p:tag name="TIMING" val="|3.7|5.2|3.8"/>
</p:tagLst>
</file>

<file path=ppt/tags/tag25.xml><?xml version="1.0" encoding="utf-8"?>
<p:tagLst xmlns:a="http://schemas.openxmlformats.org/drawingml/2006/main" xmlns:r="http://schemas.openxmlformats.org/officeDocument/2006/relationships" xmlns:p="http://schemas.openxmlformats.org/presentationml/2006/main">
  <p:tag name="TIMING" val="|5.1|0.7|0.9|2.1"/>
</p:tagLst>
</file>

<file path=ppt/tags/tag26.xml><?xml version="1.0" encoding="utf-8"?>
<p:tagLst xmlns:a="http://schemas.openxmlformats.org/drawingml/2006/main" xmlns:r="http://schemas.openxmlformats.org/officeDocument/2006/relationships" xmlns:p="http://schemas.openxmlformats.org/presentationml/2006/main">
  <p:tag name="TIMING" val="|1.6|9.1|1.9|2.8"/>
</p:tagLst>
</file>

<file path=ppt/tags/tag27.xml><?xml version="1.0" encoding="utf-8"?>
<p:tagLst xmlns:a="http://schemas.openxmlformats.org/drawingml/2006/main" xmlns:r="http://schemas.openxmlformats.org/officeDocument/2006/relationships" xmlns:p="http://schemas.openxmlformats.org/presentationml/2006/main">
  <p:tag name="TIMING" val="|2.6|4.3|2.8"/>
</p:tagLst>
</file>

<file path=ppt/tags/tag28.xml><?xml version="1.0" encoding="utf-8"?>
<p:tagLst xmlns:a="http://schemas.openxmlformats.org/drawingml/2006/main" xmlns:r="http://schemas.openxmlformats.org/officeDocument/2006/relationships" xmlns:p="http://schemas.openxmlformats.org/presentationml/2006/main">
  <p:tag name="TIMING" val="|2.1|2.5|0.5|0.7|3.2"/>
</p:tagLst>
</file>

<file path=ppt/tags/tag29.xml><?xml version="1.0" encoding="utf-8"?>
<p:tagLst xmlns:a="http://schemas.openxmlformats.org/drawingml/2006/main" xmlns:r="http://schemas.openxmlformats.org/officeDocument/2006/relationships" xmlns:p="http://schemas.openxmlformats.org/presentationml/2006/main">
  <p:tag name="TIMING" val="|5.1|0.7|0.9|2.1"/>
</p:tagLst>
</file>

<file path=ppt/tags/tag3.xml><?xml version="1.0" encoding="utf-8"?>
<p:tagLst xmlns:a="http://schemas.openxmlformats.org/drawingml/2006/main" xmlns:r="http://schemas.openxmlformats.org/officeDocument/2006/relationships" xmlns:p="http://schemas.openxmlformats.org/presentationml/2006/main">
  <p:tag name="TIMING" val="|8.7|0.9|1.1|3|0.5|0.5"/>
</p:tagLst>
</file>

<file path=ppt/tags/tag30.xml><?xml version="1.0" encoding="utf-8"?>
<p:tagLst xmlns:a="http://schemas.openxmlformats.org/drawingml/2006/main" xmlns:r="http://schemas.openxmlformats.org/officeDocument/2006/relationships" xmlns:p="http://schemas.openxmlformats.org/presentationml/2006/main">
  <p:tag name="TIMING" val="|2.2|28.3|15.4"/>
</p:tagLst>
</file>

<file path=ppt/tags/tag31.xml><?xml version="1.0" encoding="utf-8"?>
<p:tagLst xmlns:a="http://schemas.openxmlformats.org/drawingml/2006/main" xmlns:r="http://schemas.openxmlformats.org/officeDocument/2006/relationships" xmlns:p="http://schemas.openxmlformats.org/presentationml/2006/main">
  <p:tag name="TIMING" val="|5.1|0.7|0.9|2.1"/>
</p:tagLst>
</file>

<file path=ppt/tags/tag32.xml><?xml version="1.0" encoding="utf-8"?>
<p:tagLst xmlns:a="http://schemas.openxmlformats.org/drawingml/2006/main" xmlns:r="http://schemas.openxmlformats.org/officeDocument/2006/relationships" xmlns:p="http://schemas.openxmlformats.org/presentationml/2006/main">
  <p:tag name="TIMING" val="|0.7|4.2|17.7|10.5"/>
</p:tagLst>
</file>

<file path=ppt/tags/tag33.xml><?xml version="1.0" encoding="utf-8"?>
<p:tagLst xmlns:a="http://schemas.openxmlformats.org/drawingml/2006/main" xmlns:r="http://schemas.openxmlformats.org/officeDocument/2006/relationships" xmlns:p="http://schemas.openxmlformats.org/presentationml/2006/main">
  <p:tag name="TIMING" val="|8.7|0.9|1.1|3|0.5|0.5"/>
</p:tagLst>
</file>

<file path=ppt/tags/tag34.xml><?xml version="1.0" encoding="utf-8"?>
<p:tagLst xmlns:a="http://schemas.openxmlformats.org/drawingml/2006/main" xmlns:r="http://schemas.openxmlformats.org/officeDocument/2006/relationships" xmlns:p="http://schemas.openxmlformats.org/presentationml/2006/main">
  <p:tag name="TIMING" val="|1.8|6.6|7.4|5.8|7.7|2.8"/>
</p:tagLst>
</file>

<file path=ppt/tags/tag4.xml><?xml version="1.0" encoding="utf-8"?>
<p:tagLst xmlns:a="http://schemas.openxmlformats.org/drawingml/2006/main" xmlns:r="http://schemas.openxmlformats.org/officeDocument/2006/relationships" xmlns:p="http://schemas.openxmlformats.org/presentationml/2006/main">
  <p:tag name="TIMING" val="|1.9|8.3|7.8|8.9|13.3|3.7|6"/>
</p:tagLst>
</file>

<file path=ppt/tags/tag5.xml><?xml version="1.0" encoding="utf-8"?>
<p:tagLst xmlns:a="http://schemas.openxmlformats.org/drawingml/2006/main" xmlns:r="http://schemas.openxmlformats.org/officeDocument/2006/relationships" xmlns:p="http://schemas.openxmlformats.org/presentationml/2006/main">
  <p:tag name="TIMING" val="|10.8|14|15.7|13.7"/>
</p:tagLst>
</file>

<file path=ppt/tags/tag6.xml><?xml version="1.0" encoding="utf-8"?>
<p:tagLst xmlns:a="http://schemas.openxmlformats.org/drawingml/2006/main" xmlns:r="http://schemas.openxmlformats.org/officeDocument/2006/relationships" xmlns:p="http://schemas.openxmlformats.org/presentationml/2006/main">
  <p:tag name="TIMING" val="|1.9|9.8|27.1"/>
</p:tagLst>
</file>

<file path=ppt/tags/tag7.xml><?xml version="1.0" encoding="utf-8"?>
<p:tagLst xmlns:a="http://schemas.openxmlformats.org/drawingml/2006/main" xmlns:r="http://schemas.openxmlformats.org/officeDocument/2006/relationships" xmlns:p="http://schemas.openxmlformats.org/presentationml/2006/main">
  <p:tag name="TIMING" val="|1.8|6.6|7.4|5.8|7.7|2.8"/>
</p:tagLst>
</file>

<file path=ppt/tags/tag8.xml><?xml version="1.0" encoding="utf-8"?>
<p:tagLst xmlns:a="http://schemas.openxmlformats.org/drawingml/2006/main" xmlns:r="http://schemas.openxmlformats.org/officeDocument/2006/relationships" xmlns:p="http://schemas.openxmlformats.org/presentationml/2006/main">
  <p:tag name="TIMING" val="|1.9|2.9|11.3|11.7"/>
</p:tagLst>
</file>

<file path=ppt/tags/tag9.xml><?xml version="1.0" encoding="utf-8"?>
<p:tagLst xmlns:a="http://schemas.openxmlformats.org/drawingml/2006/main" xmlns:r="http://schemas.openxmlformats.org/officeDocument/2006/relationships" xmlns:p="http://schemas.openxmlformats.org/presentationml/2006/main">
  <p:tag name="TIMING" val="|10.8|14|15.7|13.7"/>
</p:tagLst>
</file>

<file path=ppt/theme/theme1.xml><?xml version="1.0" encoding="utf-8"?>
<a:theme xmlns:a="http://schemas.openxmlformats.org/drawingml/2006/main" name="Theme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heme1" id="{A5489879-DDF1-3B47-B3F5-DB6F6D612493}" vid="{33DDE609-D0E8-C249-A9C7-B34B636B08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30054</TotalTime>
  <Words>15007</Words>
  <Application>Microsoft Office PowerPoint</Application>
  <PresentationFormat>On-screen Show (4:3)</PresentationFormat>
  <Paragraphs>1903</Paragraphs>
  <Slides>100</Slides>
  <Notes>85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100</vt:i4>
      </vt:variant>
    </vt:vector>
  </HeadingPairs>
  <TitlesOfParts>
    <vt:vector size="111" baseType="lpstr">
      <vt:lpstr>Arial</vt:lpstr>
      <vt:lpstr>Calibri</vt:lpstr>
      <vt:lpstr>Calibri Light</vt:lpstr>
      <vt:lpstr>Corbel</vt:lpstr>
      <vt:lpstr>Courier New</vt:lpstr>
      <vt:lpstr>LinLibertineT</vt:lpstr>
      <vt:lpstr>LinLibertineTB</vt:lpstr>
      <vt:lpstr>LinLibertineTI</vt:lpstr>
      <vt:lpstr>Linux Libertine O Semibold</vt:lpstr>
      <vt:lpstr>Wingdings</vt:lpstr>
      <vt:lpstr>Theme1</vt:lpstr>
      <vt:lpstr>SeGraM: A Universal Hardware Accelerator for Genomic Sequence-to-Graph and  Sequence-to-Sequence Mapping</vt:lpstr>
      <vt:lpstr>Genome Sequencing</vt:lpstr>
      <vt:lpstr>Genome Sequence Analysis</vt:lpstr>
      <vt:lpstr>SeGraM: First Graph Mapping Accelerator</vt:lpstr>
      <vt:lpstr>Use Cases &amp; Key Results</vt:lpstr>
      <vt:lpstr>Outline</vt:lpstr>
      <vt:lpstr>Genome Graphs</vt:lpstr>
      <vt:lpstr>Genome Graphs</vt:lpstr>
      <vt:lpstr>Genome Graphs</vt:lpstr>
      <vt:lpstr>Genome Graphs</vt:lpstr>
      <vt:lpstr>Genome Graphs</vt:lpstr>
      <vt:lpstr>Genome Graphs</vt:lpstr>
      <vt:lpstr>Genome Graphs</vt:lpstr>
      <vt:lpstr>Sequence-to-Graph Mapping Pipeline</vt:lpstr>
      <vt:lpstr>S2S vs. S2G Alignment</vt:lpstr>
      <vt:lpstr>S2S vs. S2G Alignment</vt:lpstr>
      <vt:lpstr>Analysis of State-of-the-Art Tools</vt:lpstr>
      <vt:lpstr>Outline</vt:lpstr>
      <vt:lpstr>SeGraM: Universal Genomic Mapping Accelerator</vt:lpstr>
      <vt:lpstr>SeGraM Hardware Design</vt:lpstr>
      <vt:lpstr>SeGraM Hardware Design</vt:lpstr>
      <vt:lpstr>MinSeed HW</vt:lpstr>
      <vt:lpstr>BitAlign HW</vt:lpstr>
      <vt:lpstr>Overall System Design of SeGraM</vt:lpstr>
      <vt:lpstr>Use Cases of SeGraM</vt:lpstr>
      <vt:lpstr>Outline</vt:lpstr>
      <vt:lpstr>Evaluation Methodology</vt:lpstr>
      <vt:lpstr>Key Results – Area &amp; Power</vt:lpstr>
      <vt:lpstr>Key Results – SeGraM with Long Reads</vt:lpstr>
      <vt:lpstr>Key Results – SeGraM with Short Reads</vt:lpstr>
      <vt:lpstr>Key Results – BitAlign (S2G Alignment)</vt:lpstr>
      <vt:lpstr>Key Results – BitAlign (S2S Alignment)</vt:lpstr>
      <vt:lpstr>Outline</vt:lpstr>
      <vt:lpstr>Additional Details in the Paper</vt:lpstr>
      <vt:lpstr>Conclusion</vt:lpstr>
      <vt:lpstr>SeGraM [ISCA 2022]</vt:lpstr>
      <vt:lpstr>SeGraM – GitHub Page</vt:lpstr>
      <vt:lpstr>SeGraM: A Universal Hardware Accelerator for Genomic Sequence-to-Graph and  Sequence-to-Sequence Mapping</vt:lpstr>
      <vt:lpstr>Backup Slides (SeGraM)</vt:lpstr>
      <vt:lpstr>Genome Sequence Analysis</vt:lpstr>
      <vt:lpstr>SeGraM – Graph Structure</vt:lpstr>
      <vt:lpstr>SeGraM – Index Structure</vt:lpstr>
      <vt:lpstr>SeGraM – Selection of #Buckets</vt:lpstr>
      <vt:lpstr>Minimizers</vt:lpstr>
      <vt:lpstr>MinSeed – Region Calculation</vt:lpstr>
      <vt:lpstr>BitAlign Algorithm</vt:lpstr>
      <vt:lpstr>BitAlign – HopBits </vt:lpstr>
      <vt:lpstr>BitAlign – Hop Length Selection</vt:lpstr>
      <vt:lpstr>Use Cases of SeGraM</vt:lpstr>
      <vt:lpstr>Sources of Improvement</vt:lpstr>
      <vt:lpstr>Sources of Improvement (cont’d.)</vt:lpstr>
      <vt:lpstr>Backup Slides (GenASM)</vt:lpstr>
      <vt:lpstr>Approximate String Matching</vt:lpstr>
      <vt:lpstr>Bitap Algorithm</vt:lpstr>
      <vt:lpstr>Bitap Algorithm (cont’d.)</vt:lpstr>
      <vt:lpstr>Bitap Algorithm (cont’d.)</vt:lpstr>
      <vt:lpstr>Bitap Algorithm (cont’d.)</vt:lpstr>
      <vt:lpstr>Example for the Bitap Algorithm</vt:lpstr>
      <vt:lpstr>Limitations of Bitap</vt:lpstr>
      <vt:lpstr>GenASM: ASM Framework for GSA</vt:lpstr>
      <vt:lpstr>GenASM Algorithm</vt:lpstr>
      <vt:lpstr>Loop Unrolling in GenASM-DC</vt:lpstr>
      <vt:lpstr>Traceback Example with GenASM-TB</vt:lpstr>
      <vt:lpstr>GenASM Hardware Design</vt:lpstr>
      <vt:lpstr>GenASM Hardware Design</vt:lpstr>
      <vt:lpstr>GenASM Hardware Design</vt:lpstr>
      <vt:lpstr>GenASM-DC: Hardware Design</vt:lpstr>
      <vt:lpstr>GenASM-TB: Hardware Design</vt:lpstr>
      <vt:lpstr>Use Cases of GenASM</vt:lpstr>
      <vt:lpstr>Evaluation Methodology</vt:lpstr>
      <vt:lpstr>Evaluation Methodology (cont’d.)</vt:lpstr>
      <vt:lpstr>Evaluation Methodology (cont’d.)</vt:lpstr>
      <vt:lpstr>Evaluation Methodology (cont’d.)</vt:lpstr>
      <vt:lpstr>Key Results – Area and Power</vt:lpstr>
      <vt:lpstr>Key Results – Area and Power</vt:lpstr>
      <vt:lpstr>Key Results – Use Case 1</vt:lpstr>
      <vt:lpstr>Key Results – Use Case 1 (Long Reads)</vt:lpstr>
      <vt:lpstr>Key Results – Use Case 1 (Long Reads)</vt:lpstr>
      <vt:lpstr>Key Results – Use Case 1 (Short Reads)</vt:lpstr>
      <vt:lpstr>Key Results – Use Case 2</vt:lpstr>
      <vt:lpstr>Key Results – Use Case 2</vt:lpstr>
      <vt:lpstr>Key Results – Use Case 3</vt:lpstr>
      <vt:lpstr>Key Results – Use Case 3</vt:lpstr>
      <vt:lpstr>Key Results – Summary</vt:lpstr>
      <vt:lpstr>Additional Details in the Paper</vt:lpstr>
      <vt:lpstr>Summary of GenASM</vt:lpstr>
      <vt:lpstr>GenASM [MICRO 2020]</vt:lpstr>
      <vt:lpstr>GenASM – GitHub Page</vt:lpstr>
      <vt:lpstr>Backup Slides (Sequencing)</vt:lpstr>
      <vt:lpstr>Genome Sequencing</vt:lpstr>
      <vt:lpstr>Sequencing Technologies</vt:lpstr>
      <vt:lpstr>Current State of Sequencing (cont’d.)</vt:lpstr>
      <vt:lpstr>Current State of Sequencing (cont’d.)</vt:lpstr>
      <vt:lpstr>Genome Sequence Analysis</vt:lpstr>
      <vt:lpstr>Read Mapping Pipeline</vt:lpstr>
      <vt:lpstr>Genome Assembly Pipeline Using Long Reads</vt:lpstr>
      <vt:lpstr>Our Contributions</vt:lpstr>
      <vt:lpstr>Key Findings</vt:lpstr>
      <vt:lpstr>Key Findings</vt:lpstr>
      <vt:lpstr>Nanopore Sequencing  &amp; Tools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GenASM: A Low-Power, Memory-Efficient Approximate String Matching Acceleration Framework for Genome Sequence Analysis     </dc:title>
  <dc:creator>Damla Senol Cali</dc:creator>
  <cp:lastModifiedBy>Damla Senol Cali</cp:lastModifiedBy>
  <cp:revision>791</cp:revision>
  <cp:lastPrinted>2022-06-20T15:35:23Z</cp:lastPrinted>
  <dcterms:created xsi:type="dcterms:W3CDTF">2020-08-18T13:49:09Z</dcterms:created>
  <dcterms:modified xsi:type="dcterms:W3CDTF">2022-06-22T14:44:25Z</dcterms:modified>
</cp:coreProperties>
</file>