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4.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6.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7.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8.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9.xml" ContentType="application/vnd.openxmlformats-officedocument.theme+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10.xml" ContentType="application/vnd.openxmlformats-officedocument.theme+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11.xml" ContentType="application/vnd.openxmlformats-officedocument.theme+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theme/theme12.xml" ContentType="application/vnd.openxmlformats-officedocument.theme+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theme/theme13.xml" ContentType="application/vnd.openxmlformats-officedocument.theme+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theme/theme14.xml" ContentType="application/vnd.openxmlformats-officedocument.theme+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theme/theme15.xml" ContentType="application/vnd.openxmlformats-officedocument.theme+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theme/theme16.xml" ContentType="application/vnd.openxmlformats-officedocument.theme+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theme/theme17.xml" ContentType="application/vnd.openxmlformats-officedocument.theme+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theme/theme18.xml" ContentType="application/vnd.openxmlformats-officedocument.theme+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theme/theme19.xml" ContentType="application/vnd.openxmlformats-officedocument.theme+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theme/theme20.xml" ContentType="application/vnd.openxmlformats-officedocument.theme+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theme/theme21.xml" ContentType="application/vnd.openxmlformats-officedocument.theme+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theme/theme22.xml" ContentType="application/vnd.openxmlformats-officedocument.theme+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theme/theme23.xml" ContentType="application/vnd.openxmlformats-officedocument.theme+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theme/theme24.xml" ContentType="application/vnd.openxmlformats-officedocument.theme+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theme/theme25.xml" ContentType="application/vnd.openxmlformats-officedocument.theme+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theme/theme26.xml" ContentType="application/vnd.openxmlformats-officedocument.theme+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theme/theme27.xml" ContentType="application/vnd.openxmlformats-officedocument.theme+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theme/theme28.xml" ContentType="application/vnd.openxmlformats-officedocument.theme+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theme/theme29.xml" ContentType="application/vnd.openxmlformats-officedocument.theme+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theme/theme30.xml" ContentType="application/vnd.openxmlformats-officedocument.theme+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theme/theme31.xml" ContentType="application/vnd.openxmlformats-officedocument.theme+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theme/theme32.xml" ContentType="application/vnd.openxmlformats-officedocument.theme+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theme/theme33.xml" ContentType="application/vnd.openxmlformats-officedocument.theme+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theme/theme34.xml" ContentType="application/vnd.openxmlformats-officedocument.theme+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theme/theme35.xml" ContentType="application/vnd.openxmlformats-officedocument.theme+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theme/theme36.xml" ContentType="application/vnd.openxmlformats-officedocument.theme+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theme/theme37.xml" ContentType="application/vnd.openxmlformats-officedocument.theme+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theme/theme38.xml" ContentType="application/vnd.openxmlformats-officedocument.theme+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theme/theme39.xml" ContentType="application/vnd.openxmlformats-officedocument.theme+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theme/theme40.xml" ContentType="application/vnd.openxmlformats-officedocument.theme+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theme/theme41.xml" ContentType="application/vnd.openxmlformats-officedocument.theme+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theme/theme42.xml" ContentType="application/vnd.openxmlformats-officedocument.theme+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theme/theme43.xml" ContentType="application/vnd.openxmlformats-officedocument.theme+xml"/>
  <Override PartName="/ppt/theme/theme44.xml" ContentType="application/vnd.openxmlformats-officedocument.theme+xml"/>
  <Override PartName="/ppt/theme/theme4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1.xml" ContentType="application/vnd.openxmlformats-officedocument.presentationml.tags+xml"/>
  <Override PartName="/ppt/notesSlides/notesSlide19.xml" ContentType="application/vnd.openxmlformats-officedocument.presentationml.notesSlide+xml"/>
  <Override PartName="/ppt/tags/tag2.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tags/tag3.xml" ContentType="application/vnd.openxmlformats-officedocument.presentationml.tags+xml"/>
  <Override PartName="/ppt/notesSlides/notesSlide32.xml" ContentType="application/vnd.openxmlformats-officedocument.presentationml.notesSlide+xml"/>
  <Override PartName="/ppt/tags/tag4.xml" ContentType="application/vnd.openxmlformats-officedocument.presentationml.tags+xml"/>
  <Override PartName="/ppt/notesSlides/notesSlide33.xml" ContentType="application/vnd.openxmlformats-officedocument.presentationml.notesSlide+xml"/>
  <Override PartName="/ppt/tags/tag5.xml" ContentType="application/vnd.openxmlformats-officedocument.presentationml.tags+xml"/>
  <Override PartName="/ppt/notesSlides/notesSlide34.xml" ContentType="application/vnd.openxmlformats-officedocument.presentationml.notesSlide+xml"/>
  <Override PartName="/ppt/tags/tag6.xml" ContentType="application/vnd.openxmlformats-officedocument.presentationml.tags+xml"/>
  <Override PartName="/ppt/notesSlides/notesSlide35.xml" ContentType="application/vnd.openxmlformats-officedocument.presentationml.notesSlide+xml"/>
  <Override PartName="/ppt/tags/tag7.xml" ContentType="application/vnd.openxmlformats-officedocument.presentationml.tags+xml"/>
  <Override PartName="/ppt/notesSlides/notesSlide36.xml" ContentType="application/vnd.openxmlformats-officedocument.presentationml.notesSlide+xml"/>
  <Override PartName="/ppt/tags/tag8.xml" ContentType="application/vnd.openxmlformats-officedocument.presentationml.tags+xml"/>
  <Override PartName="/ppt/notesSlides/notesSlide37.xml" ContentType="application/vnd.openxmlformats-officedocument.presentationml.notesSlide+xml"/>
  <Override PartName="/ppt/tags/tag9.xml" ContentType="application/vnd.openxmlformats-officedocument.presentationml.tags+xml"/>
  <Override PartName="/ppt/notesSlides/notesSlide38.xml" ContentType="application/vnd.openxmlformats-officedocument.presentationml.notesSlide+xml"/>
  <Override PartName="/ppt/tags/tag10.xml" ContentType="application/vnd.openxmlformats-officedocument.presentationml.tags+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tags/tag11.xml" ContentType="application/vnd.openxmlformats-officedocument.presentationml.tags+xml"/>
  <Override PartName="/ppt/notesSlides/notesSlide41.xml" ContentType="application/vnd.openxmlformats-officedocument.presentationml.notesSlide+xml"/>
  <Override PartName="/ppt/tags/tag12.xml" ContentType="application/vnd.openxmlformats-officedocument.presentationml.tags+xml"/>
  <Override PartName="/ppt/notesSlides/notesSlide42.xml" ContentType="application/vnd.openxmlformats-officedocument.presentationml.notesSlide+xml"/>
  <Override PartName="/ppt/tags/tag13.xml" ContentType="application/vnd.openxmlformats-officedocument.presentationml.tags+xml"/>
  <Override PartName="/ppt/notesSlides/notesSlide43.xml" ContentType="application/vnd.openxmlformats-officedocument.presentationml.notesSlide+xml"/>
  <Override PartName="/ppt/tags/tag14.xml" ContentType="application/vnd.openxmlformats-officedocument.presentationml.tags+xml"/>
  <Override PartName="/ppt/notesSlides/notesSlide44.xml" ContentType="application/vnd.openxmlformats-officedocument.presentationml.notesSlide+xml"/>
  <Override PartName="/ppt/tags/tag15.xml" ContentType="application/vnd.openxmlformats-officedocument.presentationml.tags+xml"/>
  <Override PartName="/ppt/notesSlides/notesSlide45.xml" ContentType="application/vnd.openxmlformats-officedocument.presentationml.notesSlide+xml"/>
  <Override PartName="/ppt/tags/tag16.xml" ContentType="application/vnd.openxmlformats-officedocument.presentationml.tags+xml"/>
  <Override PartName="/ppt/notesSlides/notesSlide46.xml" ContentType="application/vnd.openxmlformats-officedocument.presentationml.notesSlide+xml"/>
  <Override PartName="/ppt/tags/tag17.xml" ContentType="application/vnd.openxmlformats-officedocument.presentationml.tags+xml"/>
  <Override PartName="/ppt/notesSlides/notesSlide47.xml" ContentType="application/vnd.openxmlformats-officedocument.presentationml.notesSlide+xml"/>
  <Override PartName="/ppt/tags/tag18.xml" ContentType="application/vnd.openxmlformats-officedocument.presentationml.tags+xml"/>
  <Override PartName="/ppt/notesSlides/notesSlide48.xml" ContentType="application/vnd.openxmlformats-officedocument.presentationml.notesSlide+xml"/>
  <Override PartName="/ppt/tags/tag19.xml" ContentType="application/vnd.openxmlformats-officedocument.presentationml.tags+xml"/>
  <Override PartName="/ppt/notesSlides/notesSlide49.xml" ContentType="application/vnd.openxmlformats-officedocument.presentationml.notesSlide+xml"/>
  <Override PartName="/ppt/tags/tag20.xml" ContentType="application/vnd.openxmlformats-officedocument.presentationml.tags+xml"/>
  <Override PartName="/ppt/notesSlides/notesSlide50.xml" ContentType="application/vnd.openxmlformats-officedocument.presentationml.notesSlide+xml"/>
  <Override PartName="/ppt/tags/tag21.xml" ContentType="application/vnd.openxmlformats-officedocument.presentationml.tags+xml"/>
  <Override PartName="/ppt/notesSlides/notesSlide51.xml" ContentType="application/vnd.openxmlformats-officedocument.presentationml.notesSlide+xml"/>
  <Override PartName="/ppt/tags/tag22.xml" ContentType="application/vnd.openxmlformats-officedocument.presentationml.tags+xml"/>
  <Override PartName="/ppt/notesSlides/notesSlide52.xml" ContentType="application/vnd.openxmlformats-officedocument.presentationml.notesSlide+xml"/>
  <Override PartName="/ppt/tags/tag23.xml" ContentType="application/vnd.openxmlformats-officedocument.presentationml.tags+xml"/>
  <Override PartName="/ppt/notesSlides/notesSlide53.xml" ContentType="application/vnd.openxmlformats-officedocument.presentationml.notesSlide+xml"/>
  <Override PartName="/ppt/tags/tag24.xml" ContentType="application/vnd.openxmlformats-officedocument.presentationml.tags+xml"/>
  <Override PartName="/ppt/notesSlides/notesSlide54.xml" ContentType="application/vnd.openxmlformats-officedocument.presentationml.notesSlide+xml"/>
  <Override PartName="/ppt/tags/tag25.xml" ContentType="application/vnd.openxmlformats-officedocument.presentationml.tags+xml"/>
  <Override PartName="/ppt/notesSlides/notesSlide55.xml" ContentType="application/vnd.openxmlformats-officedocument.presentationml.notesSlide+xml"/>
  <Override PartName="/ppt/tags/tag26.xml" ContentType="application/vnd.openxmlformats-officedocument.presentationml.tags+xml"/>
  <Override PartName="/ppt/notesSlides/notesSlide56.xml" ContentType="application/vnd.openxmlformats-officedocument.presentationml.notesSlide+xml"/>
  <Override PartName="/ppt/tags/tag27.xml" ContentType="application/vnd.openxmlformats-officedocument.presentationml.tags+xml"/>
  <Override PartName="/ppt/notesSlides/notesSlide57.xml" ContentType="application/vnd.openxmlformats-officedocument.presentationml.notesSlide+xml"/>
  <Override PartName="/ppt/tags/tag28.xml" ContentType="application/vnd.openxmlformats-officedocument.presentationml.tags+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tags/tag29.xml" ContentType="application/vnd.openxmlformats-officedocument.presentationml.tags+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tags/tag30.xml" ContentType="application/vnd.openxmlformats-officedocument.presentationml.tags+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tags/tag31.xml" ContentType="application/vnd.openxmlformats-officedocument.presentationml.tags+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tags/tag32.xml" ContentType="application/vnd.openxmlformats-officedocument.presentationml.tags+xml"/>
  <Override PartName="/ppt/notesSlides/notesSlide88.xml" ContentType="application/vnd.openxmlformats-officedocument.presentationml.notesSlide+xml"/>
  <Override PartName="/ppt/tags/tag33.xml" ContentType="application/vnd.openxmlformats-officedocument.presentationml.tags+xml"/>
  <Override PartName="/ppt/notesSlides/notesSlide89.xml" ContentType="application/vnd.openxmlformats-officedocument.presentationml.notesSlide+xml"/>
  <Override PartName="/ppt/tags/tag34.xml" ContentType="application/vnd.openxmlformats-officedocument.presentationml.tags+xml"/>
  <Override PartName="/ppt/notesSlides/notesSlide90.xml" ContentType="application/vnd.openxmlformats-officedocument.presentationml.notesSlide+xml"/>
  <Override PartName="/ppt/tags/tag35.xml" ContentType="application/vnd.openxmlformats-officedocument.presentationml.tags+xml"/>
  <Override PartName="/ppt/notesSlides/notesSlide91.xml" ContentType="application/vnd.openxmlformats-officedocument.presentationml.notesSlide+xml"/>
  <Override PartName="/ppt/tags/tag36.xml" ContentType="application/vnd.openxmlformats-officedocument.presentationml.tags+xml"/>
  <Override PartName="/ppt/notesSlides/notesSlide92.xml" ContentType="application/vnd.openxmlformats-officedocument.presentationml.notesSlide+xml"/>
  <Override PartName="/ppt/tags/tag37.xml" ContentType="application/vnd.openxmlformats-officedocument.presentationml.tags+xml"/>
  <Override PartName="/ppt/notesSlides/notesSlide93.xml" ContentType="application/vnd.openxmlformats-officedocument.presentationml.notesSlide+xml"/>
  <Override PartName="/ppt/tags/tag38.xml" ContentType="application/vnd.openxmlformats-officedocument.presentationml.tags+xml"/>
  <Override PartName="/ppt/notesSlides/notesSlide94.xml" ContentType="application/vnd.openxmlformats-officedocument.presentationml.notesSlide+xml"/>
  <Override PartName="/ppt/tags/tag39.xml" ContentType="application/vnd.openxmlformats-officedocument.presentationml.tags+xml"/>
  <Override PartName="/ppt/notesSlides/notesSlide95.xml" ContentType="application/vnd.openxmlformats-officedocument.presentationml.notesSlide+xml"/>
  <Override PartName="/ppt/tags/tag40.xml" ContentType="application/vnd.openxmlformats-officedocument.presentationml.tags+xml"/>
  <Override PartName="/ppt/notesSlides/notesSlide96.xml" ContentType="application/vnd.openxmlformats-officedocument.presentationml.notesSlide+xml"/>
  <Override PartName="/ppt/tags/tag41.xml" ContentType="application/vnd.openxmlformats-officedocument.presentationml.tags+xml"/>
  <Override PartName="/ppt/notesSlides/notesSlide97.xml" ContentType="application/vnd.openxmlformats-officedocument.presentationml.notesSlide+xml"/>
  <Override PartName="/ppt/tags/tag42.xml" ContentType="application/vnd.openxmlformats-officedocument.presentationml.tags+xml"/>
  <Override PartName="/ppt/notesSlides/notesSlide98.xml" ContentType="application/vnd.openxmlformats-officedocument.presentationml.notesSlide+xml"/>
  <Override PartName="/ppt/tags/tag43.xml" ContentType="application/vnd.openxmlformats-officedocument.presentationml.tags+xml"/>
  <Override PartName="/ppt/notesSlides/notesSlide99.xml" ContentType="application/vnd.openxmlformats-officedocument.presentationml.notesSlide+xml"/>
  <Override PartName="/ppt/tags/tag44.xml" ContentType="application/vnd.openxmlformats-officedocument.presentationml.tags+xml"/>
  <Override PartName="/ppt/notesSlides/notesSlide100.xml" ContentType="application/vnd.openxmlformats-officedocument.presentationml.notesSlide+xml"/>
  <Override PartName="/ppt/tags/tag45.xml" ContentType="application/vnd.openxmlformats-officedocument.presentationml.tags+xml"/>
  <Override PartName="/ppt/notesSlides/notesSlide101.xml" ContentType="application/vnd.openxmlformats-officedocument.presentationml.notesSlide+xml"/>
  <Override PartName="/ppt/tags/tag46.xml" ContentType="application/vnd.openxmlformats-officedocument.presentationml.tags+xml"/>
  <Override PartName="/ppt/notesSlides/notesSlide102.xml" ContentType="application/vnd.openxmlformats-officedocument.presentationml.notesSlide+xml"/>
  <Override PartName="/ppt/tags/tag47.xml" ContentType="application/vnd.openxmlformats-officedocument.presentationml.tags+xml"/>
  <Override PartName="/ppt/notesSlides/notesSlide103.xml" ContentType="application/vnd.openxmlformats-officedocument.presentationml.notesSlide+xml"/>
  <Override PartName="/ppt/tags/tag48.xml" ContentType="application/vnd.openxmlformats-officedocument.presentationml.tags+xml"/>
  <Override PartName="/ppt/notesSlides/notesSlide104.xml" ContentType="application/vnd.openxmlformats-officedocument.presentationml.notesSlide+xml"/>
  <Override PartName="/ppt/tags/tag49.xml" ContentType="application/vnd.openxmlformats-officedocument.presentationml.tags+xml"/>
  <Override PartName="/ppt/notesSlides/notesSlide105.xml" ContentType="application/vnd.openxmlformats-officedocument.presentationml.notesSlide+xml"/>
  <Override PartName="/ppt/tags/tag50.xml" ContentType="application/vnd.openxmlformats-officedocument.presentationml.tags+xml"/>
  <Override PartName="/ppt/notesSlides/notesSlide106.xml" ContentType="application/vnd.openxmlformats-officedocument.presentationml.notesSlide+xml"/>
  <Override PartName="/ppt/tags/tag51.xml" ContentType="application/vnd.openxmlformats-officedocument.presentationml.tags+xml"/>
  <Override PartName="/ppt/notesSlides/notesSlide107.xml" ContentType="application/vnd.openxmlformats-officedocument.presentationml.notesSlide+xml"/>
  <Override PartName="/ppt/tags/tag52.xml" ContentType="application/vnd.openxmlformats-officedocument.presentationml.tags+xml"/>
  <Override PartName="/ppt/notesSlides/notesSlide108.xml" ContentType="application/vnd.openxmlformats-officedocument.presentationml.notesSlide+xml"/>
  <Override PartName="/ppt/tags/tag53.xml" ContentType="application/vnd.openxmlformats-officedocument.presentationml.tags+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tags/tag54.xml" ContentType="application/vnd.openxmlformats-officedocument.presentationml.tags+xml"/>
  <Override PartName="/ppt/notesSlides/notesSlide111.xml" ContentType="application/vnd.openxmlformats-officedocument.presentationml.notesSlide+xml"/>
  <Override PartName="/ppt/tags/tag55.xml" ContentType="application/vnd.openxmlformats-officedocument.presentationml.tags+xml"/>
  <Override PartName="/ppt/notesSlides/notesSlide112.xml" ContentType="application/vnd.openxmlformats-officedocument.presentationml.notesSlide+xml"/>
  <Override PartName="/ppt/tags/tag56.xml" ContentType="application/vnd.openxmlformats-officedocument.presentationml.tags+xml"/>
  <Override PartName="/ppt/notesSlides/notesSlide113.xml" ContentType="application/vnd.openxmlformats-officedocument.presentationml.notesSlide+xml"/>
  <Override PartName="/ppt/tags/tag57.xml" ContentType="application/vnd.openxmlformats-officedocument.presentationml.tags+xml"/>
  <Override PartName="/ppt/notesSlides/notesSlide114.xml" ContentType="application/vnd.openxmlformats-officedocument.presentationml.notesSlide+xml"/>
  <Override PartName="/ppt/tags/tag58.xml" ContentType="application/vnd.openxmlformats-officedocument.presentationml.tags+xml"/>
  <Override PartName="/ppt/notesSlides/notesSlide115.xml" ContentType="application/vnd.openxmlformats-officedocument.presentationml.notesSlide+xml"/>
  <Override PartName="/ppt/tags/tag59.xml" ContentType="application/vnd.openxmlformats-officedocument.presentationml.tags+xml"/>
  <Override PartName="/ppt/notesSlides/notesSlide116.xml" ContentType="application/vnd.openxmlformats-officedocument.presentationml.notesSlide+xml"/>
  <Override PartName="/ppt/tags/tag60.xml" ContentType="application/vnd.openxmlformats-officedocument.presentationml.tags+xml"/>
  <Override PartName="/ppt/notesSlides/notesSlide117.xml" ContentType="application/vnd.openxmlformats-officedocument.presentationml.notesSlide+xml"/>
  <Override PartName="/ppt/tags/tag61.xml" ContentType="application/vnd.openxmlformats-officedocument.presentationml.tags+xml"/>
  <Override PartName="/ppt/notesSlides/notesSlide118.xml" ContentType="application/vnd.openxmlformats-officedocument.presentationml.notesSlide+xml"/>
  <Override PartName="/ppt/tags/tag62.xml" ContentType="application/vnd.openxmlformats-officedocument.presentationml.tags+xml"/>
  <Override PartName="/ppt/notesSlides/notesSlide119.xml" ContentType="application/vnd.openxmlformats-officedocument.presentationml.notesSlide+xml"/>
  <Override PartName="/ppt/tags/tag63.xml" ContentType="application/vnd.openxmlformats-officedocument.presentationml.tags+xml"/>
  <Override PartName="/ppt/notesSlides/notesSlide120.xml" ContentType="application/vnd.openxmlformats-officedocument.presentationml.notesSlide+xml"/>
  <Override PartName="/ppt/tags/tag64.xml" ContentType="application/vnd.openxmlformats-officedocument.presentationml.tags+xml"/>
  <Override PartName="/ppt/notesSlides/notesSlide121.xml" ContentType="application/vnd.openxmlformats-officedocument.presentationml.notesSlide+xml"/>
  <Override PartName="/ppt/tags/tag65.xml" ContentType="application/vnd.openxmlformats-officedocument.presentationml.tags+xml"/>
  <Override PartName="/ppt/notesSlides/notesSlide122.xml" ContentType="application/vnd.openxmlformats-officedocument.presentationml.notesSlide+xml"/>
  <Override PartName="/ppt/tags/tag66.xml" ContentType="application/vnd.openxmlformats-officedocument.presentationml.tags+xml"/>
  <Override PartName="/ppt/notesSlides/notesSlide123.xml" ContentType="application/vnd.openxmlformats-officedocument.presentationml.notesSlide+xml"/>
  <Override PartName="/ppt/tags/tag67.xml" ContentType="application/vnd.openxmlformats-officedocument.presentationml.tags+xml"/>
  <Override PartName="/ppt/notesSlides/notesSlide124.xml" ContentType="application/vnd.openxmlformats-officedocument.presentationml.notesSlide+xml"/>
  <Override PartName="/ppt/tags/tag68.xml" ContentType="application/vnd.openxmlformats-officedocument.presentationml.tags+xml"/>
  <Override PartName="/ppt/notesSlides/notesSlide125.xml" ContentType="application/vnd.openxmlformats-officedocument.presentationml.notesSlide+xml"/>
  <Override PartName="/ppt/tags/tag69.xml" ContentType="application/vnd.openxmlformats-officedocument.presentationml.tags+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tags/tag70.xml" ContentType="application/vnd.openxmlformats-officedocument.presentationml.tags+xml"/>
  <Override PartName="/ppt/notesSlides/notesSlide129.xml" ContentType="application/vnd.openxmlformats-officedocument.presentationml.notesSlide+xml"/>
  <Override PartName="/ppt/tags/tag71.xml" ContentType="application/vnd.openxmlformats-officedocument.presentationml.tags+xml"/>
  <Override PartName="/ppt/notesSlides/notesSlide130.xml" ContentType="application/vnd.openxmlformats-officedocument.presentationml.notesSlide+xml"/>
  <Override PartName="/ppt/tags/tag72.xml" ContentType="application/vnd.openxmlformats-officedocument.presentationml.tags+xml"/>
  <Override PartName="/ppt/notesSlides/notesSlide131.xml" ContentType="application/vnd.openxmlformats-officedocument.presentationml.notesSlide+xml"/>
  <Override PartName="/ppt/tags/tag73.xml" ContentType="application/vnd.openxmlformats-officedocument.presentationml.tags+xml"/>
  <Override PartName="/ppt/notesSlides/notesSlide132.xml" ContentType="application/vnd.openxmlformats-officedocument.presentationml.notesSlide+xml"/>
  <Override PartName="/ppt/tags/tag74.xml" ContentType="application/vnd.openxmlformats-officedocument.presentationml.tags+xml"/>
  <Override PartName="/ppt/notesSlides/notesSlide133.xml" ContentType="application/vnd.openxmlformats-officedocument.presentationml.notesSlide+xml"/>
  <Override PartName="/ppt/tags/tag75.xml" ContentType="application/vnd.openxmlformats-officedocument.presentationml.tags+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tags/tag76.xml" ContentType="application/vnd.openxmlformats-officedocument.presentationml.tags+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0.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812" r:id="rId3"/>
    <p:sldMasterId id="2147483824" r:id="rId4"/>
    <p:sldMasterId id="2147483848" r:id="rId5"/>
    <p:sldMasterId id="2147483872" r:id="rId6"/>
    <p:sldMasterId id="2147483909" r:id="rId7"/>
    <p:sldMasterId id="2147483936" r:id="rId8"/>
    <p:sldMasterId id="2147484087" r:id="rId9"/>
    <p:sldMasterId id="2147484099" r:id="rId10"/>
    <p:sldMasterId id="2147484281" r:id="rId11"/>
    <p:sldMasterId id="2147484522" r:id="rId12"/>
    <p:sldMasterId id="2147484571" r:id="rId13"/>
    <p:sldMasterId id="2147484777" r:id="rId14"/>
    <p:sldMasterId id="2147484837" r:id="rId15"/>
    <p:sldMasterId id="2147484849" r:id="rId16"/>
    <p:sldMasterId id="2147484861" r:id="rId17"/>
    <p:sldMasterId id="2147484873" r:id="rId18"/>
    <p:sldMasterId id="2147484969" r:id="rId19"/>
    <p:sldMasterId id="2147485410" r:id="rId20"/>
    <p:sldMasterId id="2147485520" r:id="rId21"/>
    <p:sldMasterId id="2147485532" r:id="rId22"/>
    <p:sldMasterId id="2147485665" r:id="rId23"/>
    <p:sldMasterId id="2147485714" r:id="rId24"/>
    <p:sldMasterId id="2147486472" r:id="rId25"/>
    <p:sldMasterId id="2147486594" r:id="rId26"/>
    <p:sldMasterId id="2147486871" r:id="rId27"/>
    <p:sldMasterId id="2147487120" r:id="rId28"/>
    <p:sldMasterId id="2147487144" r:id="rId29"/>
    <p:sldMasterId id="2147487194" r:id="rId30"/>
    <p:sldMasterId id="2147487206" r:id="rId31"/>
    <p:sldMasterId id="2147487258" r:id="rId32"/>
    <p:sldMasterId id="2147487574" r:id="rId33"/>
    <p:sldMasterId id="2147487623" r:id="rId34"/>
    <p:sldMasterId id="2147488076" r:id="rId35"/>
    <p:sldMasterId id="2147488139" r:id="rId36"/>
    <p:sldMasterId id="2147488151" r:id="rId37"/>
    <p:sldMasterId id="2147488163" r:id="rId38"/>
    <p:sldMasterId id="2147488175" r:id="rId39"/>
    <p:sldMasterId id="2147488188" r:id="rId40"/>
    <p:sldMasterId id="2147488203" r:id="rId41"/>
    <p:sldMasterId id="2147488221" r:id="rId42"/>
    <p:sldMasterId id="2147488234" r:id="rId43"/>
  </p:sldMasterIdLst>
  <p:notesMasterIdLst>
    <p:notesMasterId r:id="rId283"/>
  </p:notesMasterIdLst>
  <p:handoutMasterIdLst>
    <p:handoutMasterId r:id="rId284"/>
  </p:handoutMasterIdLst>
  <p:sldIdLst>
    <p:sldId id="7177" r:id="rId44"/>
    <p:sldId id="7178" r:id="rId45"/>
    <p:sldId id="6021" r:id="rId46"/>
    <p:sldId id="6078" r:id="rId47"/>
    <p:sldId id="5907" r:id="rId48"/>
    <p:sldId id="5908" r:id="rId49"/>
    <p:sldId id="2146847448" r:id="rId50"/>
    <p:sldId id="5503" r:id="rId51"/>
    <p:sldId id="6175" r:id="rId52"/>
    <p:sldId id="5423" r:id="rId53"/>
    <p:sldId id="6174" r:id="rId54"/>
    <p:sldId id="7473" r:id="rId55"/>
    <p:sldId id="5501" r:id="rId56"/>
    <p:sldId id="6561" r:id="rId57"/>
    <p:sldId id="6562" r:id="rId58"/>
    <p:sldId id="2146847424" r:id="rId59"/>
    <p:sldId id="6051" r:id="rId60"/>
    <p:sldId id="7171" r:id="rId61"/>
    <p:sldId id="2146847434" r:id="rId62"/>
    <p:sldId id="6054" r:id="rId63"/>
    <p:sldId id="7477" r:id="rId64"/>
    <p:sldId id="2146847425" r:id="rId65"/>
    <p:sldId id="7474" r:id="rId66"/>
    <p:sldId id="5875" r:id="rId67"/>
    <p:sldId id="7418" r:id="rId68"/>
    <p:sldId id="6059" r:id="rId69"/>
    <p:sldId id="7478" r:id="rId70"/>
    <p:sldId id="2146847472" r:id="rId71"/>
    <p:sldId id="2146847473" r:id="rId72"/>
    <p:sldId id="7154" r:id="rId73"/>
    <p:sldId id="2146847399" r:id="rId74"/>
    <p:sldId id="2146847400" r:id="rId75"/>
    <p:sldId id="2146847426" r:id="rId76"/>
    <p:sldId id="7449" r:id="rId77"/>
    <p:sldId id="2146847427" r:id="rId78"/>
    <p:sldId id="6571" r:id="rId79"/>
    <p:sldId id="2146847437" r:id="rId80"/>
    <p:sldId id="2146847438" r:id="rId81"/>
    <p:sldId id="2146847447" r:id="rId82"/>
    <p:sldId id="2146847435" r:id="rId83"/>
    <p:sldId id="2146847445" r:id="rId84"/>
    <p:sldId id="6573" r:id="rId85"/>
    <p:sldId id="2146847441" r:id="rId86"/>
    <p:sldId id="2146847436" r:id="rId87"/>
    <p:sldId id="2146847442" r:id="rId88"/>
    <p:sldId id="2146847443" r:id="rId89"/>
    <p:sldId id="2146847444" r:id="rId90"/>
    <p:sldId id="2146847439" r:id="rId91"/>
    <p:sldId id="2146847440" r:id="rId92"/>
    <p:sldId id="2146847359" r:id="rId93"/>
    <p:sldId id="7349" r:id="rId94"/>
    <p:sldId id="4676" r:id="rId95"/>
    <p:sldId id="4677" r:id="rId96"/>
    <p:sldId id="7396" r:id="rId97"/>
    <p:sldId id="4678" r:id="rId98"/>
    <p:sldId id="7347" r:id="rId99"/>
    <p:sldId id="7397" r:id="rId100"/>
    <p:sldId id="7350" r:id="rId101"/>
    <p:sldId id="7398" r:id="rId102"/>
    <p:sldId id="7370" r:id="rId103"/>
    <p:sldId id="7345" r:id="rId104"/>
    <p:sldId id="7382" r:id="rId105"/>
    <p:sldId id="7399" r:id="rId106"/>
    <p:sldId id="7352" r:id="rId107"/>
    <p:sldId id="1220" r:id="rId108"/>
    <p:sldId id="7402" r:id="rId109"/>
    <p:sldId id="1222" r:id="rId110"/>
    <p:sldId id="1221" r:id="rId111"/>
    <p:sldId id="2146847450" r:id="rId112"/>
    <p:sldId id="7407" r:id="rId113"/>
    <p:sldId id="7403" r:id="rId114"/>
    <p:sldId id="1223" r:id="rId115"/>
    <p:sldId id="7404" r:id="rId116"/>
    <p:sldId id="7360" r:id="rId117"/>
    <p:sldId id="7405" r:id="rId118"/>
    <p:sldId id="7357" r:id="rId119"/>
    <p:sldId id="7400" r:id="rId120"/>
    <p:sldId id="7401" r:id="rId121"/>
    <p:sldId id="7355" r:id="rId122"/>
    <p:sldId id="7356" r:id="rId123"/>
    <p:sldId id="7378" r:id="rId124"/>
    <p:sldId id="1091" r:id="rId125"/>
    <p:sldId id="7358" r:id="rId126"/>
    <p:sldId id="4659" r:id="rId127"/>
    <p:sldId id="4683" r:id="rId128"/>
    <p:sldId id="4684" r:id="rId129"/>
    <p:sldId id="7337" r:id="rId130"/>
    <p:sldId id="7409" r:id="rId131"/>
    <p:sldId id="7408" r:id="rId132"/>
    <p:sldId id="7410" r:id="rId133"/>
    <p:sldId id="4685" r:id="rId134"/>
    <p:sldId id="1200" r:id="rId135"/>
    <p:sldId id="1201" r:id="rId136"/>
    <p:sldId id="7395" r:id="rId137"/>
    <p:sldId id="7379" r:id="rId138"/>
    <p:sldId id="7348" r:id="rId139"/>
    <p:sldId id="7411" r:id="rId140"/>
    <p:sldId id="2146847408" r:id="rId141"/>
    <p:sldId id="2146847451" r:id="rId142"/>
    <p:sldId id="2146847452" r:id="rId143"/>
    <p:sldId id="2146847414" r:id="rId144"/>
    <p:sldId id="2146847453" r:id="rId145"/>
    <p:sldId id="2146847416" r:id="rId146"/>
    <p:sldId id="2146847454" r:id="rId147"/>
    <p:sldId id="2146847471" r:id="rId148"/>
    <p:sldId id="2146847449" r:id="rId149"/>
    <p:sldId id="2146847455" r:id="rId150"/>
    <p:sldId id="2146847456" r:id="rId151"/>
    <p:sldId id="7471" r:id="rId152"/>
    <p:sldId id="2146847457" r:id="rId153"/>
    <p:sldId id="1116" r:id="rId154"/>
    <p:sldId id="7419" r:id="rId155"/>
    <p:sldId id="7423" r:id="rId156"/>
    <p:sldId id="7424" r:id="rId157"/>
    <p:sldId id="7427" r:id="rId158"/>
    <p:sldId id="7425" r:id="rId159"/>
    <p:sldId id="7426" r:id="rId160"/>
    <p:sldId id="7429" r:id="rId161"/>
    <p:sldId id="7430" r:id="rId162"/>
    <p:sldId id="7431" r:id="rId163"/>
    <p:sldId id="2146847458" r:id="rId164"/>
    <p:sldId id="7472" r:id="rId165"/>
    <p:sldId id="7432" r:id="rId166"/>
    <p:sldId id="7436" r:id="rId167"/>
    <p:sldId id="7475" r:id="rId168"/>
    <p:sldId id="7437" r:id="rId169"/>
    <p:sldId id="7438" r:id="rId170"/>
    <p:sldId id="7439" r:id="rId171"/>
    <p:sldId id="7443" r:id="rId172"/>
    <p:sldId id="7444" r:id="rId173"/>
    <p:sldId id="7442" r:id="rId174"/>
    <p:sldId id="2146847459" r:id="rId175"/>
    <p:sldId id="2146847460" r:id="rId176"/>
    <p:sldId id="2146847461" r:id="rId177"/>
    <p:sldId id="7487" r:id="rId178"/>
    <p:sldId id="7488" r:id="rId179"/>
    <p:sldId id="7450" r:id="rId180"/>
    <p:sldId id="7483" r:id="rId181"/>
    <p:sldId id="7484" r:id="rId182"/>
    <p:sldId id="7485" r:id="rId183"/>
    <p:sldId id="7486" r:id="rId184"/>
    <p:sldId id="7440" r:id="rId185"/>
    <p:sldId id="7451" r:id="rId186"/>
    <p:sldId id="7480" r:id="rId187"/>
    <p:sldId id="7482" r:id="rId188"/>
    <p:sldId id="7479" r:id="rId189"/>
    <p:sldId id="7452" r:id="rId190"/>
    <p:sldId id="7453" r:id="rId191"/>
    <p:sldId id="2146847462" r:id="rId192"/>
    <p:sldId id="7465" r:id="rId193"/>
    <p:sldId id="7454" r:id="rId194"/>
    <p:sldId id="7455" r:id="rId195"/>
    <p:sldId id="7457" r:id="rId196"/>
    <p:sldId id="7466" r:id="rId197"/>
    <p:sldId id="7456" r:id="rId198"/>
    <p:sldId id="7489" r:id="rId199"/>
    <p:sldId id="2146847463" r:id="rId200"/>
    <p:sldId id="2146847464" r:id="rId201"/>
    <p:sldId id="2146847465" r:id="rId202"/>
    <p:sldId id="2146847466" r:id="rId203"/>
    <p:sldId id="7492" r:id="rId204"/>
    <p:sldId id="7490" r:id="rId205"/>
    <p:sldId id="2146847467" r:id="rId206"/>
    <p:sldId id="7233" r:id="rId207"/>
    <p:sldId id="2146847391" r:id="rId208"/>
    <p:sldId id="7161" r:id="rId209"/>
    <p:sldId id="2146847392" r:id="rId210"/>
    <p:sldId id="7234" r:id="rId211"/>
    <p:sldId id="2146847350" r:id="rId212"/>
    <p:sldId id="7241" r:id="rId213"/>
    <p:sldId id="6201" r:id="rId214"/>
    <p:sldId id="5155" r:id="rId215"/>
    <p:sldId id="6203" r:id="rId216"/>
    <p:sldId id="5993" r:id="rId217"/>
    <p:sldId id="2146847410" r:id="rId218"/>
    <p:sldId id="7338" r:id="rId219"/>
    <p:sldId id="2146847382" r:id="rId220"/>
    <p:sldId id="2146847470" r:id="rId221"/>
    <p:sldId id="2146847381" r:id="rId222"/>
    <p:sldId id="7446" r:id="rId223"/>
    <p:sldId id="2146847468" r:id="rId224"/>
    <p:sldId id="2146847469" r:id="rId225"/>
    <p:sldId id="6120" r:id="rId226"/>
    <p:sldId id="5507" r:id="rId227"/>
    <p:sldId id="5533" r:id="rId228"/>
    <p:sldId id="5978" r:id="rId229"/>
    <p:sldId id="6091" r:id="rId230"/>
    <p:sldId id="6007" r:id="rId231"/>
    <p:sldId id="396" r:id="rId232"/>
    <p:sldId id="4410" r:id="rId233"/>
    <p:sldId id="6116" r:id="rId234"/>
    <p:sldId id="6104" r:id="rId235"/>
    <p:sldId id="6112" r:id="rId236"/>
    <p:sldId id="6113" r:id="rId237"/>
    <p:sldId id="6114" r:id="rId238"/>
    <p:sldId id="6126" r:id="rId239"/>
    <p:sldId id="6127" r:id="rId240"/>
    <p:sldId id="6117" r:id="rId241"/>
    <p:sldId id="6118" r:id="rId242"/>
    <p:sldId id="6032" r:id="rId243"/>
    <p:sldId id="6033" r:id="rId244"/>
    <p:sldId id="5536" r:id="rId245"/>
    <p:sldId id="4875" r:id="rId246"/>
    <p:sldId id="4489" r:id="rId247"/>
    <p:sldId id="4873" r:id="rId248"/>
    <p:sldId id="4861" r:id="rId249"/>
    <p:sldId id="4503" r:id="rId250"/>
    <p:sldId id="4512" r:id="rId251"/>
    <p:sldId id="5268" r:id="rId252"/>
    <p:sldId id="4826" r:id="rId253"/>
    <p:sldId id="4723" r:id="rId254"/>
    <p:sldId id="4724" r:id="rId255"/>
    <p:sldId id="4725" r:id="rId256"/>
    <p:sldId id="4722" r:id="rId257"/>
    <p:sldId id="4727" r:id="rId258"/>
    <p:sldId id="4816" r:id="rId259"/>
    <p:sldId id="4811" r:id="rId260"/>
    <p:sldId id="4791" r:id="rId261"/>
    <p:sldId id="4860" r:id="rId262"/>
    <p:sldId id="4813" r:id="rId263"/>
    <p:sldId id="4817" r:id="rId264"/>
    <p:sldId id="4819" r:id="rId265"/>
    <p:sldId id="5282" r:id="rId266"/>
    <p:sldId id="5284" r:id="rId267"/>
    <p:sldId id="4840" r:id="rId268"/>
    <p:sldId id="4842" r:id="rId269"/>
    <p:sldId id="4838" r:id="rId270"/>
    <p:sldId id="4841" r:id="rId271"/>
    <p:sldId id="4843" r:id="rId272"/>
    <p:sldId id="4844" r:id="rId273"/>
    <p:sldId id="4839" r:id="rId274"/>
    <p:sldId id="4846" r:id="rId275"/>
    <p:sldId id="5223" r:id="rId276"/>
    <p:sldId id="5224" r:id="rId277"/>
    <p:sldId id="271" r:id="rId278"/>
    <p:sldId id="264" r:id="rId279"/>
    <p:sldId id="266" r:id="rId280"/>
    <p:sldId id="275" r:id="rId281"/>
    <p:sldId id="4544" r:id="rId282"/>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BEA366A1-5444-9846-8E56-3436276134D1}">
          <p14:sldIdLst>
            <p14:sldId id="7177"/>
            <p14:sldId id="7178"/>
            <p14:sldId id="6021"/>
            <p14:sldId id="6078"/>
            <p14:sldId id="5907"/>
            <p14:sldId id="5908"/>
            <p14:sldId id="2146847448"/>
            <p14:sldId id="5503"/>
            <p14:sldId id="6175"/>
            <p14:sldId id="5423"/>
            <p14:sldId id="6174"/>
            <p14:sldId id="7473"/>
            <p14:sldId id="5501"/>
            <p14:sldId id="6561"/>
            <p14:sldId id="6562"/>
            <p14:sldId id="2146847424"/>
            <p14:sldId id="6051"/>
            <p14:sldId id="7171"/>
            <p14:sldId id="2146847434"/>
            <p14:sldId id="6054"/>
            <p14:sldId id="7477"/>
            <p14:sldId id="2146847425"/>
            <p14:sldId id="7474"/>
            <p14:sldId id="5875"/>
            <p14:sldId id="7418"/>
            <p14:sldId id="6059"/>
            <p14:sldId id="7478"/>
            <p14:sldId id="2146847472"/>
            <p14:sldId id="2146847473"/>
            <p14:sldId id="7154"/>
            <p14:sldId id="2146847399"/>
            <p14:sldId id="2146847400"/>
            <p14:sldId id="2146847426"/>
            <p14:sldId id="7449"/>
            <p14:sldId id="2146847427"/>
            <p14:sldId id="6571"/>
            <p14:sldId id="2146847437"/>
            <p14:sldId id="2146847438"/>
            <p14:sldId id="2146847447"/>
            <p14:sldId id="2146847435"/>
            <p14:sldId id="2146847445"/>
            <p14:sldId id="6573"/>
            <p14:sldId id="2146847441"/>
            <p14:sldId id="2146847436"/>
            <p14:sldId id="2146847442"/>
            <p14:sldId id="2146847443"/>
            <p14:sldId id="2146847444"/>
            <p14:sldId id="2146847439"/>
            <p14:sldId id="2146847440"/>
          </p14:sldIdLst>
        </p14:section>
        <p14:section name="RawHash" id="{CBF1C2A6-2512-984D-8CA7-6FEDD41ECE18}">
          <p14:sldIdLst>
            <p14:sldId id="2146847359"/>
            <p14:sldId id="7349"/>
            <p14:sldId id="4676"/>
            <p14:sldId id="4677"/>
            <p14:sldId id="7396"/>
            <p14:sldId id="4678"/>
            <p14:sldId id="7347"/>
            <p14:sldId id="7397"/>
            <p14:sldId id="7350"/>
            <p14:sldId id="7398"/>
            <p14:sldId id="7370"/>
            <p14:sldId id="7345"/>
            <p14:sldId id="7382"/>
            <p14:sldId id="7399"/>
            <p14:sldId id="7352"/>
            <p14:sldId id="1220"/>
            <p14:sldId id="7402"/>
            <p14:sldId id="1222"/>
            <p14:sldId id="1221"/>
            <p14:sldId id="2146847450"/>
            <p14:sldId id="7407"/>
            <p14:sldId id="7403"/>
            <p14:sldId id="1223"/>
            <p14:sldId id="7404"/>
            <p14:sldId id="7360"/>
            <p14:sldId id="7405"/>
            <p14:sldId id="7357"/>
            <p14:sldId id="7400"/>
            <p14:sldId id="7401"/>
            <p14:sldId id="7355"/>
            <p14:sldId id="7356"/>
            <p14:sldId id="7378"/>
            <p14:sldId id="1091"/>
            <p14:sldId id="7358"/>
            <p14:sldId id="4659"/>
            <p14:sldId id="4683"/>
            <p14:sldId id="4684"/>
            <p14:sldId id="7337"/>
            <p14:sldId id="7409"/>
            <p14:sldId id="7408"/>
            <p14:sldId id="7410"/>
            <p14:sldId id="4685"/>
            <p14:sldId id="1200"/>
            <p14:sldId id="1201"/>
            <p14:sldId id="7395"/>
            <p14:sldId id="7379"/>
            <p14:sldId id="7348"/>
            <p14:sldId id="7411"/>
            <p14:sldId id="2146847408"/>
            <p14:sldId id="2146847451"/>
            <p14:sldId id="2146847452"/>
            <p14:sldId id="2146847414"/>
            <p14:sldId id="2146847453"/>
            <p14:sldId id="2146847416"/>
            <p14:sldId id="2146847454"/>
            <p14:sldId id="2146847471"/>
          </p14:sldIdLst>
        </p14:section>
        <p14:section name="ApHMM" id="{939532D1-960C-7C4D-AA2D-F15B81653FE6}">
          <p14:sldIdLst>
            <p14:sldId id="2146847449"/>
            <p14:sldId id="2146847455"/>
            <p14:sldId id="2146847456"/>
            <p14:sldId id="7471"/>
            <p14:sldId id="2146847457"/>
            <p14:sldId id="1116"/>
            <p14:sldId id="7419"/>
            <p14:sldId id="7423"/>
            <p14:sldId id="7424"/>
            <p14:sldId id="7427"/>
            <p14:sldId id="7425"/>
            <p14:sldId id="7426"/>
            <p14:sldId id="7429"/>
            <p14:sldId id="7430"/>
            <p14:sldId id="7431"/>
            <p14:sldId id="2146847458"/>
            <p14:sldId id="7472"/>
            <p14:sldId id="7432"/>
            <p14:sldId id="7436"/>
            <p14:sldId id="7475"/>
            <p14:sldId id="7437"/>
            <p14:sldId id="7438"/>
            <p14:sldId id="7439"/>
            <p14:sldId id="7443"/>
            <p14:sldId id="7444"/>
            <p14:sldId id="7442"/>
            <p14:sldId id="2146847459"/>
            <p14:sldId id="2146847460"/>
            <p14:sldId id="2146847461"/>
            <p14:sldId id="7487"/>
            <p14:sldId id="7488"/>
            <p14:sldId id="7450"/>
            <p14:sldId id="7483"/>
            <p14:sldId id="7484"/>
            <p14:sldId id="7485"/>
            <p14:sldId id="7486"/>
            <p14:sldId id="7440"/>
            <p14:sldId id="7451"/>
            <p14:sldId id="7480"/>
            <p14:sldId id="7482"/>
            <p14:sldId id="7479"/>
            <p14:sldId id="7452"/>
            <p14:sldId id="7453"/>
            <p14:sldId id="2146847462"/>
            <p14:sldId id="7465"/>
            <p14:sldId id="7454"/>
            <p14:sldId id="7455"/>
            <p14:sldId id="7457"/>
            <p14:sldId id="7466"/>
            <p14:sldId id="7456"/>
            <p14:sldId id="7489"/>
            <p14:sldId id="2146847463"/>
            <p14:sldId id="2146847464"/>
            <p14:sldId id="2146847465"/>
            <p14:sldId id="2146847466"/>
            <p14:sldId id="7492"/>
            <p14:sldId id="7490"/>
          </p14:sldIdLst>
        </p14:section>
        <p14:section name="Conclusion" id="{1F48AB65-95E7-BF41-895B-E469E0221277}">
          <p14:sldIdLst>
            <p14:sldId id="2146847467"/>
            <p14:sldId id="7233"/>
            <p14:sldId id="2146847391"/>
            <p14:sldId id="7161"/>
            <p14:sldId id="2146847392"/>
            <p14:sldId id="7234"/>
            <p14:sldId id="2146847350"/>
            <p14:sldId id="7241"/>
            <p14:sldId id="6201"/>
            <p14:sldId id="5155"/>
            <p14:sldId id="6203"/>
            <p14:sldId id="5993"/>
            <p14:sldId id="2146847410"/>
            <p14:sldId id="7338"/>
            <p14:sldId id="2146847382"/>
            <p14:sldId id="2146847470"/>
            <p14:sldId id="2146847381"/>
            <p14:sldId id="7446"/>
            <p14:sldId id="2146847468"/>
            <p14:sldId id="2146847469"/>
          </p14:sldIdLst>
        </p14:section>
        <p14:section name="Backup" id="{F8D4FB61-0A3C-F04A-A76D-5E8C13D47748}">
          <p14:sldIdLst>
            <p14:sldId id="6120"/>
            <p14:sldId id="5507"/>
            <p14:sldId id="5533"/>
            <p14:sldId id="5978"/>
            <p14:sldId id="6091"/>
            <p14:sldId id="6007"/>
            <p14:sldId id="396"/>
            <p14:sldId id="4410"/>
            <p14:sldId id="6116"/>
            <p14:sldId id="6104"/>
            <p14:sldId id="6112"/>
            <p14:sldId id="6113"/>
            <p14:sldId id="6114"/>
            <p14:sldId id="6126"/>
            <p14:sldId id="6127"/>
            <p14:sldId id="6117"/>
            <p14:sldId id="6118"/>
            <p14:sldId id="6032"/>
            <p14:sldId id="6033"/>
            <p14:sldId id="5536"/>
            <p14:sldId id="4875"/>
            <p14:sldId id="4489"/>
            <p14:sldId id="4873"/>
            <p14:sldId id="4861"/>
            <p14:sldId id="4503"/>
            <p14:sldId id="4512"/>
            <p14:sldId id="5268"/>
            <p14:sldId id="4826"/>
            <p14:sldId id="4723"/>
            <p14:sldId id="4724"/>
            <p14:sldId id="4725"/>
            <p14:sldId id="4722"/>
            <p14:sldId id="4727"/>
            <p14:sldId id="4816"/>
            <p14:sldId id="4811"/>
            <p14:sldId id="4791"/>
            <p14:sldId id="4860"/>
            <p14:sldId id="4813"/>
            <p14:sldId id="4817"/>
            <p14:sldId id="4819"/>
            <p14:sldId id="5282"/>
            <p14:sldId id="5284"/>
            <p14:sldId id="4840"/>
            <p14:sldId id="4842"/>
            <p14:sldId id="4838"/>
            <p14:sldId id="4841"/>
            <p14:sldId id="4843"/>
            <p14:sldId id="4844"/>
            <p14:sldId id="4839"/>
            <p14:sldId id="4846"/>
            <p14:sldId id="5223"/>
            <p14:sldId id="5224"/>
            <p14:sldId id="271"/>
            <p14:sldId id="264"/>
            <p14:sldId id="266"/>
            <p14:sldId id="275"/>
            <p14:sldId id="4544"/>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00FF"/>
    <a:srgbClr val="FBE5D6"/>
    <a:srgbClr val="5B9CD5"/>
    <a:srgbClr val="FF7F00"/>
    <a:srgbClr val="FCEEE4"/>
    <a:srgbClr val="FFDDA7"/>
    <a:srgbClr val="FF0000"/>
    <a:srgbClr val="FF9B0F"/>
    <a:srgbClr val="FF5376"/>
    <a:srgbClr val="FC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397" autoAdjust="0"/>
    <p:restoredTop sz="72425" autoAdjust="0"/>
  </p:normalViewPr>
  <p:slideViewPr>
    <p:cSldViewPr>
      <p:cViewPr>
        <p:scale>
          <a:sx n="129" d="100"/>
          <a:sy n="129" d="100"/>
        </p:scale>
        <p:origin x="976" y="-16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101" d="100"/>
          <a:sy n="101" d="100"/>
        </p:scale>
        <p:origin x="-3228" y="-108"/>
      </p:cViewPr>
      <p:guideLst>
        <p:guide orient="horz" pos="2928"/>
        <p:guide pos="2208"/>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74.xml"/><Relationship Id="rId21" Type="http://schemas.openxmlformats.org/officeDocument/2006/relationships/slideMaster" Target="slideMasters/slideMaster21.xml"/><Relationship Id="rId63" Type="http://schemas.openxmlformats.org/officeDocument/2006/relationships/slide" Target="slides/slide20.xml"/><Relationship Id="rId159" Type="http://schemas.openxmlformats.org/officeDocument/2006/relationships/slide" Target="slides/slide116.xml"/><Relationship Id="rId170" Type="http://schemas.openxmlformats.org/officeDocument/2006/relationships/slide" Target="slides/slide127.xml"/><Relationship Id="rId226" Type="http://schemas.openxmlformats.org/officeDocument/2006/relationships/slide" Target="slides/slide183.xml"/><Relationship Id="rId268" Type="http://schemas.openxmlformats.org/officeDocument/2006/relationships/slide" Target="slides/slide225.xml"/><Relationship Id="rId32" Type="http://schemas.openxmlformats.org/officeDocument/2006/relationships/slideMaster" Target="slideMasters/slideMaster32.xml"/><Relationship Id="rId74" Type="http://schemas.openxmlformats.org/officeDocument/2006/relationships/slide" Target="slides/slide31.xml"/><Relationship Id="rId128" Type="http://schemas.openxmlformats.org/officeDocument/2006/relationships/slide" Target="slides/slide85.xml"/><Relationship Id="rId5" Type="http://schemas.openxmlformats.org/officeDocument/2006/relationships/slideMaster" Target="slideMasters/slideMaster5.xml"/><Relationship Id="rId181" Type="http://schemas.openxmlformats.org/officeDocument/2006/relationships/slide" Target="slides/slide138.xml"/><Relationship Id="rId237" Type="http://schemas.openxmlformats.org/officeDocument/2006/relationships/slide" Target="slides/slide194.xml"/><Relationship Id="rId279" Type="http://schemas.openxmlformats.org/officeDocument/2006/relationships/slide" Target="slides/slide236.xml"/><Relationship Id="rId43" Type="http://schemas.openxmlformats.org/officeDocument/2006/relationships/slideMaster" Target="slideMasters/slideMaster43.xml"/><Relationship Id="rId139" Type="http://schemas.openxmlformats.org/officeDocument/2006/relationships/slide" Target="slides/slide96.xml"/><Relationship Id="rId85" Type="http://schemas.openxmlformats.org/officeDocument/2006/relationships/slide" Target="slides/slide42.xml"/><Relationship Id="rId150" Type="http://schemas.openxmlformats.org/officeDocument/2006/relationships/slide" Target="slides/slide107.xml"/><Relationship Id="rId171" Type="http://schemas.openxmlformats.org/officeDocument/2006/relationships/slide" Target="slides/slide128.xml"/><Relationship Id="rId192" Type="http://schemas.openxmlformats.org/officeDocument/2006/relationships/slide" Target="slides/slide149.xml"/><Relationship Id="rId206" Type="http://schemas.openxmlformats.org/officeDocument/2006/relationships/slide" Target="slides/slide163.xml"/><Relationship Id="rId227" Type="http://schemas.openxmlformats.org/officeDocument/2006/relationships/slide" Target="slides/slide184.xml"/><Relationship Id="rId248" Type="http://schemas.openxmlformats.org/officeDocument/2006/relationships/slide" Target="slides/slide205.xml"/><Relationship Id="rId269" Type="http://schemas.openxmlformats.org/officeDocument/2006/relationships/slide" Target="slides/slide226.xml"/><Relationship Id="rId12" Type="http://schemas.openxmlformats.org/officeDocument/2006/relationships/slideMaster" Target="slideMasters/slideMaster12.xml"/><Relationship Id="rId33" Type="http://schemas.openxmlformats.org/officeDocument/2006/relationships/slideMaster" Target="slideMasters/slideMaster33.xml"/><Relationship Id="rId108" Type="http://schemas.openxmlformats.org/officeDocument/2006/relationships/slide" Target="slides/slide65.xml"/><Relationship Id="rId129" Type="http://schemas.openxmlformats.org/officeDocument/2006/relationships/slide" Target="slides/slide86.xml"/><Relationship Id="rId280" Type="http://schemas.openxmlformats.org/officeDocument/2006/relationships/slide" Target="slides/slide237.xml"/><Relationship Id="rId54" Type="http://schemas.openxmlformats.org/officeDocument/2006/relationships/slide" Target="slides/slide11.xml"/><Relationship Id="rId75" Type="http://schemas.openxmlformats.org/officeDocument/2006/relationships/slide" Target="slides/slide32.xml"/><Relationship Id="rId96" Type="http://schemas.openxmlformats.org/officeDocument/2006/relationships/slide" Target="slides/slide53.xml"/><Relationship Id="rId140" Type="http://schemas.openxmlformats.org/officeDocument/2006/relationships/slide" Target="slides/slide97.xml"/><Relationship Id="rId161" Type="http://schemas.openxmlformats.org/officeDocument/2006/relationships/slide" Target="slides/slide118.xml"/><Relationship Id="rId182" Type="http://schemas.openxmlformats.org/officeDocument/2006/relationships/slide" Target="slides/slide139.xml"/><Relationship Id="rId217" Type="http://schemas.openxmlformats.org/officeDocument/2006/relationships/slide" Target="slides/slide174.xml"/><Relationship Id="rId6" Type="http://schemas.openxmlformats.org/officeDocument/2006/relationships/slideMaster" Target="slideMasters/slideMaster6.xml"/><Relationship Id="rId238" Type="http://schemas.openxmlformats.org/officeDocument/2006/relationships/slide" Target="slides/slide195.xml"/><Relationship Id="rId259" Type="http://schemas.openxmlformats.org/officeDocument/2006/relationships/slide" Target="slides/slide216.xml"/><Relationship Id="rId23" Type="http://schemas.openxmlformats.org/officeDocument/2006/relationships/slideMaster" Target="slideMasters/slideMaster23.xml"/><Relationship Id="rId119" Type="http://schemas.openxmlformats.org/officeDocument/2006/relationships/slide" Target="slides/slide76.xml"/><Relationship Id="rId270" Type="http://schemas.openxmlformats.org/officeDocument/2006/relationships/slide" Target="slides/slide227.xml"/><Relationship Id="rId44" Type="http://schemas.openxmlformats.org/officeDocument/2006/relationships/slide" Target="slides/slide1.xml"/><Relationship Id="rId65" Type="http://schemas.openxmlformats.org/officeDocument/2006/relationships/slide" Target="slides/slide22.xml"/><Relationship Id="rId86" Type="http://schemas.openxmlformats.org/officeDocument/2006/relationships/slide" Target="slides/slide43.xml"/><Relationship Id="rId130" Type="http://schemas.openxmlformats.org/officeDocument/2006/relationships/slide" Target="slides/slide87.xml"/><Relationship Id="rId151" Type="http://schemas.openxmlformats.org/officeDocument/2006/relationships/slide" Target="slides/slide108.xml"/><Relationship Id="rId172" Type="http://schemas.openxmlformats.org/officeDocument/2006/relationships/slide" Target="slides/slide129.xml"/><Relationship Id="rId193" Type="http://schemas.openxmlformats.org/officeDocument/2006/relationships/slide" Target="slides/slide150.xml"/><Relationship Id="rId207" Type="http://schemas.openxmlformats.org/officeDocument/2006/relationships/slide" Target="slides/slide164.xml"/><Relationship Id="rId228" Type="http://schemas.openxmlformats.org/officeDocument/2006/relationships/slide" Target="slides/slide185.xml"/><Relationship Id="rId249" Type="http://schemas.openxmlformats.org/officeDocument/2006/relationships/slide" Target="slides/slide206.xml"/><Relationship Id="rId13" Type="http://schemas.openxmlformats.org/officeDocument/2006/relationships/slideMaster" Target="slideMasters/slideMaster13.xml"/><Relationship Id="rId109" Type="http://schemas.openxmlformats.org/officeDocument/2006/relationships/slide" Target="slides/slide66.xml"/><Relationship Id="rId260" Type="http://schemas.openxmlformats.org/officeDocument/2006/relationships/slide" Target="slides/slide217.xml"/><Relationship Id="rId281" Type="http://schemas.openxmlformats.org/officeDocument/2006/relationships/slide" Target="slides/slide238.xml"/><Relationship Id="rId34" Type="http://schemas.openxmlformats.org/officeDocument/2006/relationships/slideMaster" Target="slideMasters/slideMaster34.xml"/><Relationship Id="rId55" Type="http://schemas.openxmlformats.org/officeDocument/2006/relationships/slide" Target="slides/slide12.xml"/><Relationship Id="rId76" Type="http://schemas.openxmlformats.org/officeDocument/2006/relationships/slide" Target="slides/slide33.xml"/><Relationship Id="rId97" Type="http://schemas.openxmlformats.org/officeDocument/2006/relationships/slide" Target="slides/slide54.xml"/><Relationship Id="rId120" Type="http://schemas.openxmlformats.org/officeDocument/2006/relationships/slide" Target="slides/slide77.xml"/><Relationship Id="rId141" Type="http://schemas.openxmlformats.org/officeDocument/2006/relationships/slide" Target="slides/slide98.xml"/><Relationship Id="rId7" Type="http://schemas.openxmlformats.org/officeDocument/2006/relationships/slideMaster" Target="slideMasters/slideMaster7.xml"/><Relationship Id="rId162" Type="http://schemas.openxmlformats.org/officeDocument/2006/relationships/slide" Target="slides/slide119.xml"/><Relationship Id="rId183" Type="http://schemas.openxmlformats.org/officeDocument/2006/relationships/slide" Target="slides/slide140.xml"/><Relationship Id="rId218" Type="http://schemas.openxmlformats.org/officeDocument/2006/relationships/slide" Target="slides/slide175.xml"/><Relationship Id="rId239" Type="http://schemas.openxmlformats.org/officeDocument/2006/relationships/slide" Target="slides/slide196.xml"/><Relationship Id="rId250" Type="http://schemas.openxmlformats.org/officeDocument/2006/relationships/slide" Target="slides/slide207.xml"/><Relationship Id="rId271" Type="http://schemas.openxmlformats.org/officeDocument/2006/relationships/slide" Target="slides/slide228.xml"/><Relationship Id="rId24" Type="http://schemas.openxmlformats.org/officeDocument/2006/relationships/slideMaster" Target="slideMasters/slideMaster24.xml"/><Relationship Id="rId45" Type="http://schemas.openxmlformats.org/officeDocument/2006/relationships/slide" Target="slides/slide2.xml"/><Relationship Id="rId66" Type="http://schemas.openxmlformats.org/officeDocument/2006/relationships/slide" Target="slides/slide23.xml"/><Relationship Id="rId87" Type="http://schemas.openxmlformats.org/officeDocument/2006/relationships/slide" Target="slides/slide44.xml"/><Relationship Id="rId110" Type="http://schemas.openxmlformats.org/officeDocument/2006/relationships/slide" Target="slides/slide67.xml"/><Relationship Id="rId131" Type="http://schemas.openxmlformats.org/officeDocument/2006/relationships/slide" Target="slides/slide88.xml"/><Relationship Id="rId152" Type="http://schemas.openxmlformats.org/officeDocument/2006/relationships/slide" Target="slides/slide109.xml"/><Relationship Id="rId173" Type="http://schemas.openxmlformats.org/officeDocument/2006/relationships/slide" Target="slides/slide130.xml"/><Relationship Id="rId194" Type="http://schemas.openxmlformats.org/officeDocument/2006/relationships/slide" Target="slides/slide151.xml"/><Relationship Id="rId208" Type="http://schemas.openxmlformats.org/officeDocument/2006/relationships/slide" Target="slides/slide165.xml"/><Relationship Id="rId229" Type="http://schemas.openxmlformats.org/officeDocument/2006/relationships/slide" Target="slides/slide186.xml"/><Relationship Id="rId240" Type="http://schemas.openxmlformats.org/officeDocument/2006/relationships/slide" Target="slides/slide197.xml"/><Relationship Id="rId261" Type="http://schemas.openxmlformats.org/officeDocument/2006/relationships/slide" Target="slides/slide218.xml"/><Relationship Id="rId14" Type="http://schemas.openxmlformats.org/officeDocument/2006/relationships/slideMaster" Target="slideMasters/slideMaster14.xml"/><Relationship Id="rId35" Type="http://schemas.openxmlformats.org/officeDocument/2006/relationships/slideMaster" Target="slideMasters/slideMaster35.xml"/><Relationship Id="rId56" Type="http://schemas.openxmlformats.org/officeDocument/2006/relationships/slide" Target="slides/slide13.xml"/><Relationship Id="rId77" Type="http://schemas.openxmlformats.org/officeDocument/2006/relationships/slide" Target="slides/slide34.xml"/><Relationship Id="rId100" Type="http://schemas.openxmlformats.org/officeDocument/2006/relationships/slide" Target="slides/slide57.xml"/><Relationship Id="rId282" Type="http://schemas.openxmlformats.org/officeDocument/2006/relationships/slide" Target="slides/slide239.xml"/><Relationship Id="rId8" Type="http://schemas.openxmlformats.org/officeDocument/2006/relationships/slideMaster" Target="slideMasters/slideMaster8.xml"/><Relationship Id="rId98" Type="http://schemas.openxmlformats.org/officeDocument/2006/relationships/slide" Target="slides/slide55.xml"/><Relationship Id="rId121" Type="http://schemas.openxmlformats.org/officeDocument/2006/relationships/slide" Target="slides/slide78.xml"/><Relationship Id="rId142" Type="http://schemas.openxmlformats.org/officeDocument/2006/relationships/slide" Target="slides/slide99.xml"/><Relationship Id="rId163" Type="http://schemas.openxmlformats.org/officeDocument/2006/relationships/slide" Target="slides/slide120.xml"/><Relationship Id="rId184" Type="http://schemas.openxmlformats.org/officeDocument/2006/relationships/slide" Target="slides/slide141.xml"/><Relationship Id="rId219" Type="http://schemas.openxmlformats.org/officeDocument/2006/relationships/slide" Target="slides/slide176.xml"/><Relationship Id="rId230" Type="http://schemas.openxmlformats.org/officeDocument/2006/relationships/slide" Target="slides/slide187.xml"/><Relationship Id="rId251" Type="http://schemas.openxmlformats.org/officeDocument/2006/relationships/slide" Target="slides/slide208.xml"/><Relationship Id="rId25" Type="http://schemas.openxmlformats.org/officeDocument/2006/relationships/slideMaster" Target="slideMasters/slideMaster25.xml"/><Relationship Id="rId46" Type="http://schemas.openxmlformats.org/officeDocument/2006/relationships/slide" Target="slides/slide3.xml"/><Relationship Id="rId67" Type="http://schemas.openxmlformats.org/officeDocument/2006/relationships/slide" Target="slides/slide24.xml"/><Relationship Id="rId272" Type="http://schemas.openxmlformats.org/officeDocument/2006/relationships/slide" Target="slides/slide229.xml"/><Relationship Id="rId88" Type="http://schemas.openxmlformats.org/officeDocument/2006/relationships/slide" Target="slides/slide45.xml"/><Relationship Id="rId111" Type="http://schemas.openxmlformats.org/officeDocument/2006/relationships/slide" Target="slides/slide68.xml"/><Relationship Id="rId132" Type="http://schemas.openxmlformats.org/officeDocument/2006/relationships/slide" Target="slides/slide89.xml"/><Relationship Id="rId153" Type="http://schemas.openxmlformats.org/officeDocument/2006/relationships/slide" Target="slides/slide110.xml"/><Relationship Id="rId174" Type="http://schemas.openxmlformats.org/officeDocument/2006/relationships/slide" Target="slides/slide131.xml"/><Relationship Id="rId195" Type="http://schemas.openxmlformats.org/officeDocument/2006/relationships/slide" Target="slides/slide152.xml"/><Relationship Id="rId209" Type="http://schemas.openxmlformats.org/officeDocument/2006/relationships/slide" Target="slides/slide166.xml"/><Relationship Id="rId220" Type="http://schemas.openxmlformats.org/officeDocument/2006/relationships/slide" Target="slides/slide177.xml"/><Relationship Id="rId241" Type="http://schemas.openxmlformats.org/officeDocument/2006/relationships/slide" Target="slides/slide198.xml"/><Relationship Id="rId15" Type="http://schemas.openxmlformats.org/officeDocument/2006/relationships/slideMaster" Target="slideMasters/slideMaster15.xml"/><Relationship Id="rId36" Type="http://schemas.openxmlformats.org/officeDocument/2006/relationships/slideMaster" Target="slideMasters/slideMaster36.xml"/><Relationship Id="rId57" Type="http://schemas.openxmlformats.org/officeDocument/2006/relationships/slide" Target="slides/slide14.xml"/><Relationship Id="rId262" Type="http://schemas.openxmlformats.org/officeDocument/2006/relationships/slide" Target="slides/slide219.xml"/><Relationship Id="rId283" Type="http://schemas.openxmlformats.org/officeDocument/2006/relationships/notesMaster" Target="notesMasters/notesMaster1.xml"/><Relationship Id="rId78" Type="http://schemas.openxmlformats.org/officeDocument/2006/relationships/slide" Target="slides/slide35.xml"/><Relationship Id="rId99" Type="http://schemas.openxmlformats.org/officeDocument/2006/relationships/slide" Target="slides/slide56.xml"/><Relationship Id="rId101" Type="http://schemas.openxmlformats.org/officeDocument/2006/relationships/slide" Target="slides/slide58.xml"/><Relationship Id="rId122" Type="http://schemas.openxmlformats.org/officeDocument/2006/relationships/slide" Target="slides/slide79.xml"/><Relationship Id="rId143" Type="http://schemas.openxmlformats.org/officeDocument/2006/relationships/slide" Target="slides/slide100.xml"/><Relationship Id="rId164" Type="http://schemas.openxmlformats.org/officeDocument/2006/relationships/slide" Target="slides/slide121.xml"/><Relationship Id="rId185" Type="http://schemas.openxmlformats.org/officeDocument/2006/relationships/slide" Target="slides/slide142.xml"/><Relationship Id="rId9" Type="http://schemas.openxmlformats.org/officeDocument/2006/relationships/slideMaster" Target="slideMasters/slideMaster9.xml"/><Relationship Id="rId210" Type="http://schemas.openxmlformats.org/officeDocument/2006/relationships/slide" Target="slides/slide167.xml"/><Relationship Id="rId26" Type="http://schemas.openxmlformats.org/officeDocument/2006/relationships/slideMaster" Target="slideMasters/slideMaster26.xml"/><Relationship Id="rId231" Type="http://schemas.openxmlformats.org/officeDocument/2006/relationships/slide" Target="slides/slide188.xml"/><Relationship Id="rId252" Type="http://schemas.openxmlformats.org/officeDocument/2006/relationships/slide" Target="slides/slide209.xml"/><Relationship Id="rId273" Type="http://schemas.openxmlformats.org/officeDocument/2006/relationships/slide" Target="slides/slide230.xml"/><Relationship Id="rId47" Type="http://schemas.openxmlformats.org/officeDocument/2006/relationships/slide" Target="slides/slide4.xml"/><Relationship Id="rId68" Type="http://schemas.openxmlformats.org/officeDocument/2006/relationships/slide" Target="slides/slide25.xml"/><Relationship Id="rId89" Type="http://schemas.openxmlformats.org/officeDocument/2006/relationships/slide" Target="slides/slide46.xml"/><Relationship Id="rId112" Type="http://schemas.openxmlformats.org/officeDocument/2006/relationships/slide" Target="slides/slide69.xml"/><Relationship Id="rId133" Type="http://schemas.openxmlformats.org/officeDocument/2006/relationships/slide" Target="slides/slide90.xml"/><Relationship Id="rId154" Type="http://schemas.openxmlformats.org/officeDocument/2006/relationships/slide" Target="slides/slide111.xml"/><Relationship Id="rId175" Type="http://schemas.openxmlformats.org/officeDocument/2006/relationships/slide" Target="slides/slide132.xml"/><Relationship Id="rId196" Type="http://schemas.openxmlformats.org/officeDocument/2006/relationships/slide" Target="slides/slide153.xml"/><Relationship Id="rId200" Type="http://schemas.openxmlformats.org/officeDocument/2006/relationships/slide" Target="slides/slide157.xml"/><Relationship Id="rId16" Type="http://schemas.openxmlformats.org/officeDocument/2006/relationships/slideMaster" Target="slideMasters/slideMaster16.xml"/><Relationship Id="rId221" Type="http://schemas.openxmlformats.org/officeDocument/2006/relationships/slide" Target="slides/slide178.xml"/><Relationship Id="rId242" Type="http://schemas.openxmlformats.org/officeDocument/2006/relationships/slide" Target="slides/slide199.xml"/><Relationship Id="rId263" Type="http://schemas.openxmlformats.org/officeDocument/2006/relationships/slide" Target="slides/slide220.xml"/><Relationship Id="rId284" Type="http://schemas.openxmlformats.org/officeDocument/2006/relationships/handoutMaster" Target="handoutMasters/handoutMaster1.xml"/><Relationship Id="rId37" Type="http://schemas.openxmlformats.org/officeDocument/2006/relationships/slideMaster" Target="slideMasters/slideMaster37.xml"/><Relationship Id="rId58" Type="http://schemas.openxmlformats.org/officeDocument/2006/relationships/slide" Target="slides/slide15.xml"/><Relationship Id="rId79" Type="http://schemas.openxmlformats.org/officeDocument/2006/relationships/slide" Target="slides/slide36.xml"/><Relationship Id="rId102" Type="http://schemas.openxmlformats.org/officeDocument/2006/relationships/slide" Target="slides/slide59.xml"/><Relationship Id="rId123" Type="http://schemas.openxmlformats.org/officeDocument/2006/relationships/slide" Target="slides/slide80.xml"/><Relationship Id="rId144" Type="http://schemas.openxmlformats.org/officeDocument/2006/relationships/slide" Target="slides/slide101.xml"/><Relationship Id="rId90" Type="http://schemas.openxmlformats.org/officeDocument/2006/relationships/slide" Target="slides/slide47.xml"/><Relationship Id="rId165" Type="http://schemas.openxmlformats.org/officeDocument/2006/relationships/slide" Target="slides/slide122.xml"/><Relationship Id="rId186" Type="http://schemas.openxmlformats.org/officeDocument/2006/relationships/slide" Target="slides/slide143.xml"/><Relationship Id="rId211" Type="http://schemas.openxmlformats.org/officeDocument/2006/relationships/slide" Target="slides/slide168.xml"/><Relationship Id="rId232" Type="http://schemas.openxmlformats.org/officeDocument/2006/relationships/slide" Target="slides/slide189.xml"/><Relationship Id="rId253" Type="http://schemas.openxmlformats.org/officeDocument/2006/relationships/slide" Target="slides/slide210.xml"/><Relationship Id="rId274" Type="http://schemas.openxmlformats.org/officeDocument/2006/relationships/slide" Target="slides/slide231.xml"/><Relationship Id="rId27" Type="http://schemas.openxmlformats.org/officeDocument/2006/relationships/slideMaster" Target="slideMasters/slideMaster27.xml"/><Relationship Id="rId48" Type="http://schemas.openxmlformats.org/officeDocument/2006/relationships/slide" Target="slides/slide5.xml"/><Relationship Id="rId69" Type="http://schemas.openxmlformats.org/officeDocument/2006/relationships/slide" Target="slides/slide26.xml"/><Relationship Id="rId113" Type="http://schemas.openxmlformats.org/officeDocument/2006/relationships/slide" Target="slides/slide70.xml"/><Relationship Id="rId134" Type="http://schemas.openxmlformats.org/officeDocument/2006/relationships/slide" Target="slides/slide91.xml"/><Relationship Id="rId80" Type="http://schemas.openxmlformats.org/officeDocument/2006/relationships/slide" Target="slides/slide37.xml"/><Relationship Id="rId155" Type="http://schemas.openxmlformats.org/officeDocument/2006/relationships/slide" Target="slides/slide112.xml"/><Relationship Id="rId176" Type="http://schemas.openxmlformats.org/officeDocument/2006/relationships/slide" Target="slides/slide133.xml"/><Relationship Id="rId197" Type="http://schemas.openxmlformats.org/officeDocument/2006/relationships/slide" Target="slides/slide154.xml"/><Relationship Id="rId201" Type="http://schemas.openxmlformats.org/officeDocument/2006/relationships/slide" Target="slides/slide158.xml"/><Relationship Id="rId222" Type="http://schemas.openxmlformats.org/officeDocument/2006/relationships/slide" Target="slides/slide179.xml"/><Relationship Id="rId243" Type="http://schemas.openxmlformats.org/officeDocument/2006/relationships/slide" Target="slides/slide200.xml"/><Relationship Id="rId264" Type="http://schemas.openxmlformats.org/officeDocument/2006/relationships/slide" Target="slides/slide221.xml"/><Relationship Id="rId285" Type="http://schemas.openxmlformats.org/officeDocument/2006/relationships/presProps" Target="presProps.xml"/><Relationship Id="rId17" Type="http://schemas.openxmlformats.org/officeDocument/2006/relationships/slideMaster" Target="slideMasters/slideMaster17.xml"/><Relationship Id="rId38" Type="http://schemas.openxmlformats.org/officeDocument/2006/relationships/slideMaster" Target="slideMasters/slideMaster38.xml"/><Relationship Id="rId59" Type="http://schemas.openxmlformats.org/officeDocument/2006/relationships/slide" Target="slides/slide16.xml"/><Relationship Id="rId103" Type="http://schemas.openxmlformats.org/officeDocument/2006/relationships/slide" Target="slides/slide60.xml"/><Relationship Id="rId124" Type="http://schemas.openxmlformats.org/officeDocument/2006/relationships/slide" Target="slides/slide81.xml"/><Relationship Id="rId70" Type="http://schemas.openxmlformats.org/officeDocument/2006/relationships/slide" Target="slides/slide27.xml"/><Relationship Id="rId91" Type="http://schemas.openxmlformats.org/officeDocument/2006/relationships/slide" Target="slides/slide48.xml"/><Relationship Id="rId145" Type="http://schemas.openxmlformats.org/officeDocument/2006/relationships/slide" Target="slides/slide102.xml"/><Relationship Id="rId166" Type="http://schemas.openxmlformats.org/officeDocument/2006/relationships/slide" Target="slides/slide123.xml"/><Relationship Id="rId187" Type="http://schemas.openxmlformats.org/officeDocument/2006/relationships/slide" Target="slides/slide144.xml"/><Relationship Id="rId1" Type="http://schemas.openxmlformats.org/officeDocument/2006/relationships/slideMaster" Target="slideMasters/slideMaster1.xml"/><Relationship Id="rId212" Type="http://schemas.openxmlformats.org/officeDocument/2006/relationships/slide" Target="slides/slide169.xml"/><Relationship Id="rId233" Type="http://schemas.openxmlformats.org/officeDocument/2006/relationships/slide" Target="slides/slide190.xml"/><Relationship Id="rId254" Type="http://schemas.openxmlformats.org/officeDocument/2006/relationships/slide" Target="slides/slide211.xml"/><Relationship Id="rId28" Type="http://schemas.openxmlformats.org/officeDocument/2006/relationships/slideMaster" Target="slideMasters/slideMaster28.xml"/><Relationship Id="rId49" Type="http://schemas.openxmlformats.org/officeDocument/2006/relationships/slide" Target="slides/slide6.xml"/><Relationship Id="rId114" Type="http://schemas.openxmlformats.org/officeDocument/2006/relationships/slide" Target="slides/slide71.xml"/><Relationship Id="rId275" Type="http://schemas.openxmlformats.org/officeDocument/2006/relationships/slide" Target="slides/slide232.xml"/><Relationship Id="rId60" Type="http://schemas.openxmlformats.org/officeDocument/2006/relationships/slide" Target="slides/slide17.xml"/><Relationship Id="rId81" Type="http://schemas.openxmlformats.org/officeDocument/2006/relationships/slide" Target="slides/slide38.xml"/><Relationship Id="rId135" Type="http://schemas.openxmlformats.org/officeDocument/2006/relationships/slide" Target="slides/slide92.xml"/><Relationship Id="rId156" Type="http://schemas.openxmlformats.org/officeDocument/2006/relationships/slide" Target="slides/slide113.xml"/><Relationship Id="rId177" Type="http://schemas.openxmlformats.org/officeDocument/2006/relationships/slide" Target="slides/slide134.xml"/><Relationship Id="rId198" Type="http://schemas.openxmlformats.org/officeDocument/2006/relationships/slide" Target="slides/slide155.xml"/><Relationship Id="rId202" Type="http://schemas.openxmlformats.org/officeDocument/2006/relationships/slide" Target="slides/slide159.xml"/><Relationship Id="rId223" Type="http://schemas.openxmlformats.org/officeDocument/2006/relationships/slide" Target="slides/slide180.xml"/><Relationship Id="rId244" Type="http://schemas.openxmlformats.org/officeDocument/2006/relationships/slide" Target="slides/slide201.xml"/><Relationship Id="rId18" Type="http://schemas.openxmlformats.org/officeDocument/2006/relationships/slideMaster" Target="slideMasters/slideMaster18.xml"/><Relationship Id="rId39" Type="http://schemas.openxmlformats.org/officeDocument/2006/relationships/slideMaster" Target="slideMasters/slideMaster39.xml"/><Relationship Id="rId265" Type="http://schemas.openxmlformats.org/officeDocument/2006/relationships/slide" Target="slides/slide222.xml"/><Relationship Id="rId286" Type="http://schemas.openxmlformats.org/officeDocument/2006/relationships/viewProps" Target="viewProps.xml"/><Relationship Id="rId50" Type="http://schemas.openxmlformats.org/officeDocument/2006/relationships/slide" Target="slides/slide7.xml"/><Relationship Id="rId104" Type="http://schemas.openxmlformats.org/officeDocument/2006/relationships/slide" Target="slides/slide61.xml"/><Relationship Id="rId125" Type="http://schemas.openxmlformats.org/officeDocument/2006/relationships/slide" Target="slides/slide82.xml"/><Relationship Id="rId146" Type="http://schemas.openxmlformats.org/officeDocument/2006/relationships/slide" Target="slides/slide103.xml"/><Relationship Id="rId167" Type="http://schemas.openxmlformats.org/officeDocument/2006/relationships/slide" Target="slides/slide124.xml"/><Relationship Id="rId188" Type="http://schemas.openxmlformats.org/officeDocument/2006/relationships/slide" Target="slides/slide145.xml"/><Relationship Id="rId71" Type="http://schemas.openxmlformats.org/officeDocument/2006/relationships/slide" Target="slides/slide28.xml"/><Relationship Id="rId92" Type="http://schemas.openxmlformats.org/officeDocument/2006/relationships/slide" Target="slides/slide49.xml"/><Relationship Id="rId213" Type="http://schemas.openxmlformats.org/officeDocument/2006/relationships/slide" Target="slides/slide170.xml"/><Relationship Id="rId234" Type="http://schemas.openxmlformats.org/officeDocument/2006/relationships/slide" Target="slides/slide191.xml"/><Relationship Id="rId2" Type="http://schemas.openxmlformats.org/officeDocument/2006/relationships/slideMaster" Target="slideMasters/slideMaster2.xml"/><Relationship Id="rId29" Type="http://schemas.openxmlformats.org/officeDocument/2006/relationships/slideMaster" Target="slideMasters/slideMaster29.xml"/><Relationship Id="rId255" Type="http://schemas.openxmlformats.org/officeDocument/2006/relationships/slide" Target="slides/slide212.xml"/><Relationship Id="rId276" Type="http://schemas.openxmlformats.org/officeDocument/2006/relationships/slide" Target="slides/slide233.xml"/><Relationship Id="rId40" Type="http://schemas.openxmlformats.org/officeDocument/2006/relationships/slideMaster" Target="slideMasters/slideMaster40.xml"/><Relationship Id="rId115" Type="http://schemas.openxmlformats.org/officeDocument/2006/relationships/slide" Target="slides/slide72.xml"/><Relationship Id="rId136" Type="http://schemas.openxmlformats.org/officeDocument/2006/relationships/slide" Target="slides/slide93.xml"/><Relationship Id="rId157" Type="http://schemas.openxmlformats.org/officeDocument/2006/relationships/slide" Target="slides/slide114.xml"/><Relationship Id="rId178" Type="http://schemas.openxmlformats.org/officeDocument/2006/relationships/slide" Target="slides/slide135.xml"/><Relationship Id="rId61" Type="http://schemas.openxmlformats.org/officeDocument/2006/relationships/slide" Target="slides/slide18.xml"/><Relationship Id="rId82" Type="http://schemas.openxmlformats.org/officeDocument/2006/relationships/slide" Target="slides/slide39.xml"/><Relationship Id="rId199" Type="http://schemas.openxmlformats.org/officeDocument/2006/relationships/slide" Target="slides/slide156.xml"/><Relationship Id="rId203" Type="http://schemas.openxmlformats.org/officeDocument/2006/relationships/slide" Target="slides/slide160.xml"/><Relationship Id="rId19" Type="http://schemas.openxmlformats.org/officeDocument/2006/relationships/slideMaster" Target="slideMasters/slideMaster19.xml"/><Relationship Id="rId224" Type="http://schemas.openxmlformats.org/officeDocument/2006/relationships/slide" Target="slides/slide181.xml"/><Relationship Id="rId245" Type="http://schemas.openxmlformats.org/officeDocument/2006/relationships/slide" Target="slides/slide202.xml"/><Relationship Id="rId266" Type="http://schemas.openxmlformats.org/officeDocument/2006/relationships/slide" Target="slides/slide223.xml"/><Relationship Id="rId287" Type="http://schemas.openxmlformats.org/officeDocument/2006/relationships/theme" Target="theme/theme1.xml"/><Relationship Id="rId30" Type="http://schemas.openxmlformats.org/officeDocument/2006/relationships/slideMaster" Target="slideMasters/slideMaster30.xml"/><Relationship Id="rId105" Type="http://schemas.openxmlformats.org/officeDocument/2006/relationships/slide" Target="slides/slide62.xml"/><Relationship Id="rId126" Type="http://schemas.openxmlformats.org/officeDocument/2006/relationships/slide" Target="slides/slide83.xml"/><Relationship Id="rId147" Type="http://schemas.openxmlformats.org/officeDocument/2006/relationships/slide" Target="slides/slide104.xml"/><Relationship Id="rId168" Type="http://schemas.openxmlformats.org/officeDocument/2006/relationships/slide" Target="slides/slide125.xml"/><Relationship Id="rId51" Type="http://schemas.openxmlformats.org/officeDocument/2006/relationships/slide" Target="slides/slide8.xml"/><Relationship Id="rId72" Type="http://schemas.openxmlformats.org/officeDocument/2006/relationships/slide" Target="slides/slide29.xml"/><Relationship Id="rId93" Type="http://schemas.openxmlformats.org/officeDocument/2006/relationships/slide" Target="slides/slide50.xml"/><Relationship Id="rId189" Type="http://schemas.openxmlformats.org/officeDocument/2006/relationships/slide" Target="slides/slide146.xml"/><Relationship Id="rId3" Type="http://schemas.openxmlformats.org/officeDocument/2006/relationships/slideMaster" Target="slideMasters/slideMaster3.xml"/><Relationship Id="rId214" Type="http://schemas.openxmlformats.org/officeDocument/2006/relationships/slide" Target="slides/slide171.xml"/><Relationship Id="rId235" Type="http://schemas.openxmlformats.org/officeDocument/2006/relationships/slide" Target="slides/slide192.xml"/><Relationship Id="rId256" Type="http://schemas.openxmlformats.org/officeDocument/2006/relationships/slide" Target="slides/slide213.xml"/><Relationship Id="rId277" Type="http://schemas.openxmlformats.org/officeDocument/2006/relationships/slide" Target="slides/slide234.xml"/><Relationship Id="rId116" Type="http://schemas.openxmlformats.org/officeDocument/2006/relationships/slide" Target="slides/slide73.xml"/><Relationship Id="rId137" Type="http://schemas.openxmlformats.org/officeDocument/2006/relationships/slide" Target="slides/slide94.xml"/><Relationship Id="rId158" Type="http://schemas.openxmlformats.org/officeDocument/2006/relationships/slide" Target="slides/slide115.xml"/><Relationship Id="rId20" Type="http://schemas.openxmlformats.org/officeDocument/2006/relationships/slideMaster" Target="slideMasters/slideMaster20.xml"/><Relationship Id="rId41" Type="http://schemas.openxmlformats.org/officeDocument/2006/relationships/slideMaster" Target="slideMasters/slideMaster41.xml"/><Relationship Id="rId62" Type="http://schemas.openxmlformats.org/officeDocument/2006/relationships/slide" Target="slides/slide19.xml"/><Relationship Id="rId83" Type="http://schemas.openxmlformats.org/officeDocument/2006/relationships/slide" Target="slides/slide40.xml"/><Relationship Id="rId179" Type="http://schemas.openxmlformats.org/officeDocument/2006/relationships/slide" Target="slides/slide136.xml"/><Relationship Id="rId190" Type="http://schemas.openxmlformats.org/officeDocument/2006/relationships/slide" Target="slides/slide147.xml"/><Relationship Id="rId204" Type="http://schemas.openxmlformats.org/officeDocument/2006/relationships/slide" Target="slides/slide161.xml"/><Relationship Id="rId225" Type="http://schemas.openxmlformats.org/officeDocument/2006/relationships/slide" Target="slides/slide182.xml"/><Relationship Id="rId246" Type="http://schemas.openxmlformats.org/officeDocument/2006/relationships/slide" Target="slides/slide203.xml"/><Relationship Id="rId267" Type="http://schemas.openxmlformats.org/officeDocument/2006/relationships/slide" Target="slides/slide224.xml"/><Relationship Id="rId288" Type="http://schemas.openxmlformats.org/officeDocument/2006/relationships/tableStyles" Target="tableStyles.xml"/><Relationship Id="rId106" Type="http://schemas.openxmlformats.org/officeDocument/2006/relationships/slide" Target="slides/slide63.xml"/><Relationship Id="rId127" Type="http://schemas.openxmlformats.org/officeDocument/2006/relationships/slide" Target="slides/slide84.xml"/><Relationship Id="rId10" Type="http://schemas.openxmlformats.org/officeDocument/2006/relationships/slideMaster" Target="slideMasters/slideMaster10.xml"/><Relationship Id="rId31" Type="http://schemas.openxmlformats.org/officeDocument/2006/relationships/slideMaster" Target="slideMasters/slideMaster31.xml"/><Relationship Id="rId52" Type="http://schemas.openxmlformats.org/officeDocument/2006/relationships/slide" Target="slides/slide9.xml"/><Relationship Id="rId73" Type="http://schemas.openxmlformats.org/officeDocument/2006/relationships/slide" Target="slides/slide30.xml"/><Relationship Id="rId94" Type="http://schemas.openxmlformats.org/officeDocument/2006/relationships/slide" Target="slides/slide51.xml"/><Relationship Id="rId148" Type="http://schemas.openxmlformats.org/officeDocument/2006/relationships/slide" Target="slides/slide105.xml"/><Relationship Id="rId169" Type="http://schemas.openxmlformats.org/officeDocument/2006/relationships/slide" Target="slides/slide126.xml"/><Relationship Id="rId4" Type="http://schemas.openxmlformats.org/officeDocument/2006/relationships/slideMaster" Target="slideMasters/slideMaster4.xml"/><Relationship Id="rId180" Type="http://schemas.openxmlformats.org/officeDocument/2006/relationships/slide" Target="slides/slide137.xml"/><Relationship Id="rId215" Type="http://schemas.openxmlformats.org/officeDocument/2006/relationships/slide" Target="slides/slide172.xml"/><Relationship Id="rId236" Type="http://schemas.openxmlformats.org/officeDocument/2006/relationships/slide" Target="slides/slide193.xml"/><Relationship Id="rId257" Type="http://schemas.openxmlformats.org/officeDocument/2006/relationships/slide" Target="slides/slide214.xml"/><Relationship Id="rId278" Type="http://schemas.openxmlformats.org/officeDocument/2006/relationships/slide" Target="slides/slide235.xml"/><Relationship Id="rId42" Type="http://schemas.openxmlformats.org/officeDocument/2006/relationships/slideMaster" Target="slideMasters/slideMaster42.xml"/><Relationship Id="rId84" Type="http://schemas.openxmlformats.org/officeDocument/2006/relationships/slide" Target="slides/slide41.xml"/><Relationship Id="rId138" Type="http://schemas.openxmlformats.org/officeDocument/2006/relationships/slide" Target="slides/slide95.xml"/><Relationship Id="rId191" Type="http://schemas.openxmlformats.org/officeDocument/2006/relationships/slide" Target="slides/slide148.xml"/><Relationship Id="rId205" Type="http://schemas.openxmlformats.org/officeDocument/2006/relationships/slide" Target="slides/slide162.xml"/><Relationship Id="rId247" Type="http://schemas.openxmlformats.org/officeDocument/2006/relationships/slide" Target="slides/slide204.xml"/><Relationship Id="rId107" Type="http://schemas.openxmlformats.org/officeDocument/2006/relationships/slide" Target="slides/slide64.xml"/><Relationship Id="rId11" Type="http://schemas.openxmlformats.org/officeDocument/2006/relationships/slideMaster" Target="slideMasters/slideMaster11.xml"/><Relationship Id="rId53" Type="http://schemas.openxmlformats.org/officeDocument/2006/relationships/slide" Target="slides/slide10.xml"/><Relationship Id="rId149" Type="http://schemas.openxmlformats.org/officeDocument/2006/relationships/slide" Target="slides/slide106.xml"/><Relationship Id="rId95" Type="http://schemas.openxmlformats.org/officeDocument/2006/relationships/slide" Target="slides/slide52.xml"/><Relationship Id="rId160" Type="http://schemas.openxmlformats.org/officeDocument/2006/relationships/slide" Target="slides/slide117.xml"/><Relationship Id="rId216" Type="http://schemas.openxmlformats.org/officeDocument/2006/relationships/slide" Target="slides/slide173.xml"/><Relationship Id="rId258" Type="http://schemas.openxmlformats.org/officeDocument/2006/relationships/slide" Target="slides/slide215.xml"/><Relationship Id="rId22" Type="http://schemas.openxmlformats.org/officeDocument/2006/relationships/slideMaster" Target="slideMasters/slideMaster22.xml"/><Relationship Id="rId64" Type="http://schemas.openxmlformats.org/officeDocument/2006/relationships/slide" Target="slides/slide21.xml"/><Relationship Id="rId118" Type="http://schemas.openxmlformats.org/officeDocument/2006/relationships/slide" Target="slides/slide75.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ALSERCS\Desktop\ALSER%20Thesis\Thesis_September2017\Figures\fig17.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spPr>
            <a:solidFill>
              <a:srgbClr val="FFC000"/>
            </a:solidFill>
          </c:spPr>
          <c:dPt>
            <c:idx val="0"/>
            <c:bubble3D val="0"/>
            <c:spPr>
              <a:solidFill>
                <a:schemeClr val="bg1">
                  <a:lumMod val="75000"/>
                </a:schemeClr>
              </a:solidFill>
              <a:ln w="19050">
                <a:solidFill>
                  <a:schemeClr val="lt1"/>
                </a:solidFill>
              </a:ln>
              <a:effectLst/>
            </c:spPr>
            <c:extLst>
              <c:ext xmlns:c16="http://schemas.microsoft.com/office/drawing/2014/chart" uri="{C3380CC4-5D6E-409C-BE32-E72D297353CC}">
                <c16:uniqueId val="{00000002-98E5-4143-BBB7-E480641FD48F}"/>
              </c:ext>
            </c:extLst>
          </c:dPt>
          <c:dPt>
            <c:idx val="1"/>
            <c:bubble3D val="0"/>
            <c:explosion val="17"/>
            <c:spPr>
              <a:solidFill>
                <a:schemeClr val="bg1">
                  <a:lumMod val="50000"/>
                </a:schemeClr>
              </a:solidFill>
              <a:ln w="19050">
                <a:solidFill>
                  <a:schemeClr val="lt1"/>
                </a:solidFill>
              </a:ln>
              <a:effectLst/>
            </c:spPr>
            <c:extLst>
              <c:ext xmlns:c16="http://schemas.microsoft.com/office/drawing/2014/chart" uri="{C3380CC4-5D6E-409C-BE32-E72D297353CC}">
                <c16:uniqueId val="{00000001-98E5-4143-BBB7-E480641FD48F}"/>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Read Mapping</c:v>
                </c:pt>
                <c:pt idx="1">
                  <c:v>Others</c:v>
                </c:pt>
              </c:strCache>
            </c:strRef>
          </c:cat>
          <c:val>
            <c:numRef>
              <c:f>Sheet1!$B$2:$B$3</c:f>
              <c:numCache>
                <c:formatCode>0%</c:formatCode>
                <c:ptCount val="2"/>
                <c:pt idx="0">
                  <c:v>0.71</c:v>
                </c:pt>
                <c:pt idx="1">
                  <c:v>0.28999999999999998</c:v>
                </c:pt>
              </c:numCache>
            </c:numRef>
          </c:val>
          <c:extLst>
            <c:ext xmlns:c16="http://schemas.microsoft.com/office/drawing/2014/chart" uri="{C3380CC4-5D6E-409C-BE32-E72D297353CC}">
              <c16:uniqueId val="{00000000-98E5-4143-BBB7-E480641FD48F}"/>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576127861041013"/>
          <c:y val="5.0925925925925923E-2"/>
          <c:w val="0.8320170522473963"/>
          <c:h val="0.74393700787401562"/>
        </c:manualLayout>
      </c:layout>
      <c:lineChart>
        <c:grouping val="standard"/>
        <c:varyColors val="0"/>
        <c:ser>
          <c:idx val="0"/>
          <c:order val="0"/>
          <c:tx>
            <c:strRef>
              <c:f>'E:\Bilkent PhD\Publications\Slider_2018\[SLIDER_Window_Size_Sweep.xlsx]ReadLength100, E=5_8_20'!$B$1</c:f>
              <c:strCache>
                <c:ptCount val="1"/>
                <c:pt idx="0">
                  <c:v>FP</c:v>
                </c:pt>
              </c:strCache>
            </c:strRef>
          </c:tx>
          <c:spPr>
            <a:ln w="28575" cap="rnd">
              <a:solidFill>
                <a:schemeClr val="accent1"/>
              </a:solidFill>
              <a:prstDash val="sysDash"/>
              <a:round/>
            </a:ln>
            <a:effectLst/>
          </c:spPr>
          <c:marker>
            <c:symbol val="circle"/>
            <c:size val="14"/>
            <c:spPr>
              <a:solidFill>
                <a:schemeClr val="bg1"/>
              </a:solidFill>
              <a:ln w="19050">
                <a:solidFill>
                  <a:schemeClr val="accent1"/>
                </a:solidFill>
                <a:round/>
              </a:ln>
              <a:effectLst/>
            </c:spPr>
          </c:marker>
          <c:dPt>
            <c:idx val="0"/>
            <c:marker>
              <c:symbol val="circle"/>
              <c:size val="14"/>
              <c:spPr>
                <a:solidFill>
                  <a:schemeClr val="bg1"/>
                </a:solidFill>
                <a:ln w="19050">
                  <a:solidFill>
                    <a:schemeClr val="accent1"/>
                  </a:solidFill>
                  <a:round/>
                </a:ln>
                <a:effectLst/>
              </c:spPr>
            </c:marker>
            <c:bubble3D val="0"/>
            <c:extLst>
              <c:ext xmlns:c16="http://schemas.microsoft.com/office/drawing/2014/chart" uri="{C3380CC4-5D6E-409C-BE32-E72D297353CC}">
                <c16:uniqueId val="{00000000-C11D-1C4E-A06F-1903C56F363D}"/>
              </c:ext>
            </c:extLst>
          </c:dPt>
          <c:dPt>
            <c:idx val="1"/>
            <c:marker>
              <c:symbol val="circle"/>
              <c:size val="14"/>
              <c:spPr>
                <a:solidFill>
                  <a:schemeClr val="bg1"/>
                </a:solidFill>
                <a:ln w="19050">
                  <a:solidFill>
                    <a:schemeClr val="accent1"/>
                  </a:solidFill>
                  <a:round/>
                </a:ln>
                <a:effectLst/>
              </c:spPr>
            </c:marker>
            <c:bubble3D val="0"/>
            <c:extLst>
              <c:ext xmlns:c16="http://schemas.microsoft.com/office/drawing/2014/chart" uri="{C3380CC4-5D6E-409C-BE32-E72D297353CC}">
                <c16:uniqueId val="{00000001-C11D-1C4E-A06F-1903C56F363D}"/>
              </c:ext>
            </c:extLst>
          </c:dPt>
          <c:dPt>
            <c:idx val="2"/>
            <c:marker>
              <c:symbol val="circle"/>
              <c:size val="14"/>
              <c:spPr>
                <a:solidFill>
                  <a:schemeClr val="bg1"/>
                </a:solidFill>
                <a:ln w="19050">
                  <a:solidFill>
                    <a:schemeClr val="accent1"/>
                  </a:solidFill>
                  <a:round/>
                </a:ln>
                <a:effectLst/>
              </c:spPr>
            </c:marker>
            <c:bubble3D val="0"/>
            <c:extLst>
              <c:ext xmlns:c16="http://schemas.microsoft.com/office/drawing/2014/chart" uri="{C3380CC4-5D6E-409C-BE32-E72D297353CC}">
                <c16:uniqueId val="{00000002-C11D-1C4E-A06F-1903C56F363D}"/>
              </c:ext>
            </c:extLst>
          </c:dPt>
          <c:dPt>
            <c:idx val="3"/>
            <c:marker>
              <c:symbol val="circle"/>
              <c:size val="22"/>
              <c:spPr>
                <a:solidFill>
                  <a:srgbClr val="FF0000"/>
                </a:solidFill>
                <a:ln w="19050">
                  <a:solidFill>
                    <a:srgbClr val="FF0000"/>
                  </a:solidFill>
                  <a:round/>
                </a:ln>
                <a:effectLst/>
              </c:spPr>
            </c:marker>
            <c:bubble3D val="0"/>
            <c:extLst>
              <c:ext xmlns:c16="http://schemas.microsoft.com/office/drawing/2014/chart" uri="{C3380CC4-5D6E-409C-BE32-E72D297353CC}">
                <c16:uniqueId val="{00000003-C11D-1C4E-A06F-1903C56F363D}"/>
              </c:ext>
            </c:extLst>
          </c:dPt>
          <c:dLbls>
            <c:dLbl>
              <c:idx val="0"/>
              <c:layout>
                <c:manualLayout>
                  <c:x val="-3.9432853698717525E-3"/>
                  <c:y val="-2.223721395439380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11D-1C4E-A06F-1903C56F363D}"/>
                </c:ext>
              </c:extLst>
            </c:dLbl>
            <c:dLbl>
              <c:idx val="1"/>
              <c:layout>
                <c:manualLayout>
                  <c:x val="-3.8418613962847403E-2"/>
                  <c:y val="-6.293708171389061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11D-1C4E-A06F-1903C56F363D}"/>
                </c:ext>
              </c:extLst>
            </c:dLbl>
            <c:numFmt formatCode="0.00%" sourceLinked="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'[1]ReadLength100, E=5_8_20'!$A$2:$A$5</c:f>
              <c:numCache>
                <c:formatCode>General</c:formatCode>
                <c:ptCount val="4"/>
                <c:pt idx="0">
                  <c:v>1</c:v>
                </c:pt>
                <c:pt idx="1">
                  <c:v>2</c:v>
                </c:pt>
                <c:pt idx="2">
                  <c:v>3</c:v>
                </c:pt>
                <c:pt idx="3">
                  <c:v>4</c:v>
                </c:pt>
              </c:numCache>
            </c:numRef>
          </c:cat>
          <c:val>
            <c:numRef>
              <c:f>'[1]ReadLength100, E=5_8_20'!$B$2:$B$5</c:f>
              <c:numCache>
                <c:formatCode>General</c:formatCode>
                <c:ptCount val="4"/>
                <c:pt idx="0">
                  <c:v>0.52858899999999998</c:v>
                </c:pt>
                <c:pt idx="1">
                  <c:v>0.17299266666666666</c:v>
                </c:pt>
                <c:pt idx="2">
                  <c:v>3.6782666666666665E-2</c:v>
                </c:pt>
                <c:pt idx="3">
                  <c:v>1.1038666666666667E-2</c:v>
                </c:pt>
              </c:numCache>
            </c:numRef>
          </c:val>
          <c:smooth val="0"/>
          <c:extLst>
            <c:ext xmlns:c16="http://schemas.microsoft.com/office/drawing/2014/chart" uri="{C3380CC4-5D6E-409C-BE32-E72D297353CC}">
              <c16:uniqueId val="{00000004-C11D-1C4E-A06F-1903C56F363D}"/>
            </c:ext>
          </c:extLst>
        </c:ser>
        <c:dLbls>
          <c:dLblPos val="t"/>
          <c:showLegendKey val="0"/>
          <c:showVal val="1"/>
          <c:showCatName val="0"/>
          <c:showSerName val="0"/>
          <c:showPercent val="0"/>
          <c:showBubbleSize val="0"/>
        </c:dLbls>
        <c:marker val="1"/>
        <c:smooth val="0"/>
        <c:axId val="372567360"/>
        <c:axId val="372571672"/>
      </c:lineChart>
      <c:catAx>
        <c:axId val="372567360"/>
        <c:scaling>
          <c:orientation val="minMax"/>
        </c:scaling>
        <c:delete val="0"/>
        <c:axPos val="b"/>
        <c:title>
          <c:tx>
            <c:rich>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r>
                  <a:rPr lang="en-US"/>
                  <a:t>Window Size (bits)</a:t>
                </a:r>
              </a:p>
            </c:rich>
          </c:tx>
          <c:layout>
            <c:manualLayout>
              <c:xMode val="edge"/>
              <c:yMode val="edge"/>
              <c:x val="0.37773884621390541"/>
              <c:y val="0.8843683487633287"/>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bg1">
                <a:lumMod val="65000"/>
              </a:schemeClr>
            </a:solidFill>
            <a:round/>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372571672"/>
        <c:crosses val="autoZero"/>
        <c:auto val="1"/>
        <c:lblAlgn val="ctr"/>
        <c:lblOffset val="100"/>
        <c:tickMarkSkip val="1"/>
        <c:noMultiLvlLbl val="0"/>
      </c:catAx>
      <c:valAx>
        <c:axId val="372571672"/>
        <c:scaling>
          <c:orientation val="minMax"/>
          <c:max val="0.60000000000000009"/>
          <c:min val="0"/>
        </c:scaling>
        <c:delete val="0"/>
        <c:axPos val="l"/>
        <c:majorGridlines>
          <c:spPr>
            <a:ln w="9525" cap="flat" cmpd="sng" algn="ctr">
              <a:solidFill>
                <a:schemeClr val="tx2">
                  <a:lumMod val="15000"/>
                  <a:lumOff val="85000"/>
                </a:schemeClr>
              </a:solidFill>
              <a:prstDash val="dashDot"/>
              <a:round/>
            </a:ln>
            <a:effectLst/>
          </c:spPr>
        </c:majorGridlines>
        <c:title>
          <c:tx>
            <c:rich>
              <a:bodyPr rot="-5400000" spcFirstLastPara="1" vertOverflow="ellipsis" vert="horz" wrap="square" anchor="ctr" anchorCtr="1"/>
              <a:lstStyle/>
              <a:p>
                <a:pPr>
                  <a:defRPr sz="1400" b="0" i="0" u="none" strike="noStrike" kern="1200" baseline="0">
                    <a:solidFill>
                      <a:schemeClr val="tx1"/>
                    </a:solidFill>
                    <a:latin typeface="+mn-lt"/>
                    <a:ea typeface="+mn-ea"/>
                    <a:cs typeface="+mn-cs"/>
                  </a:defRPr>
                </a:pPr>
                <a:r>
                  <a:rPr lang="en-US"/>
                  <a:t>False Accept Rate</a:t>
                </a:r>
              </a:p>
            </c:rich>
          </c:tx>
          <c:overlay val="0"/>
          <c:spPr>
            <a:noFill/>
            <a:ln>
              <a:noFill/>
            </a:ln>
            <a:effectLst/>
          </c:spPr>
          <c:txPr>
            <a:bodyPr rot="-54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title>
        <c:numFmt formatCode="General" sourceLinked="1"/>
        <c:majorTickMark val="out"/>
        <c:minorTickMark val="in"/>
        <c:tickLblPos val="nextTo"/>
        <c:spPr>
          <a:noFill/>
          <a:ln>
            <a:solidFill>
              <a:schemeClr val="bg1">
                <a:lumMod val="65000"/>
              </a:schemeClr>
            </a:solidFill>
          </a:ln>
          <a:effectLst/>
        </c:spPr>
        <c:txPr>
          <a:bodyPr rot="-60000000" spcFirstLastPara="1" vertOverflow="ellipsis" vert="horz" wrap="square" anchor="ctr" anchorCtr="1"/>
          <a:lstStyle/>
          <a:p>
            <a:pPr>
              <a:defRPr sz="1400" b="0" i="0" u="none" strike="noStrike" kern="1200" baseline="0">
                <a:solidFill>
                  <a:schemeClr val="tx1"/>
                </a:solidFill>
                <a:latin typeface="+mn-lt"/>
                <a:ea typeface="+mn-ea"/>
                <a:cs typeface="+mn-cs"/>
              </a:defRPr>
            </a:pPr>
            <a:endParaRPr lang="en-US"/>
          </a:p>
        </c:txPr>
        <c:crossAx val="372567360"/>
        <c:crosses val="autoZero"/>
        <c:crossBetween val="between"/>
        <c:majorUnit val="0.15000000000000002"/>
      </c:valAx>
      <c:spPr>
        <a:noFill/>
        <a:ln>
          <a:solidFill>
            <a:schemeClr val="bg1">
              <a:lumMod val="65000"/>
            </a:schemeClr>
          </a:solidFill>
        </a:ln>
        <a:effectLst/>
      </c:spPr>
    </c:plotArea>
    <c:plotVisOnly val="1"/>
    <c:dispBlanksAs val="gap"/>
    <c:showDLblsOverMax val="0"/>
  </c:chart>
  <c:spPr>
    <a:solidFill>
      <a:schemeClr val="bg1"/>
    </a:solidFill>
    <a:ln w="9525" cap="flat" cmpd="sng" algn="ctr">
      <a:noFill/>
      <a:round/>
    </a:ln>
    <a:effectLst/>
  </c:spPr>
  <c:txPr>
    <a:bodyPr/>
    <a:lstStyle/>
    <a:p>
      <a:pPr>
        <a:defRPr sz="1400" b="0">
          <a:solidFill>
            <a:schemeClr val="tx1"/>
          </a:solidFill>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7">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D8D269-421E-4589-AB1F-A9BAE4D4F94B}" type="doc">
      <dgm:prSet loTypeId="urn:microsoft.com/office/officeart/2005/8/layout/chevron1" loCatId="process" qsTypeId="urn:microsoft.com/office/officeart/2005/8/quickstyle/simple4" qsCatId="simple" csTypeId="urn:microsoft.com/office/officeart/2005/8/colors/accent6_3" csCatId="accent6" phldr="1"/>
      <dgm:spPr/>
    </dgm:pt>
    <dgm:pt modelId="{A4EB02FC-E72F-40C5-8036-89057538B898}">
      <dgm:prSet phldrT="[Text]" custT="1"/>
      <dgm:spPr/>
      <dgm:t>
        <a:bodyPr/>
        <a:lstStyle/>
        <a:p>
          <a:r>
            <a:rPr lang="en-US" sz="1400"/>
            <a:t>Build Neighborhood Map</a:t>
          </a:r>
        </a:p>
      </dgm:t>
    </dgm:pt>
    <dgm:pt modelId="{977D1643-2FA3-462E-BB53-B26E18AABF7B}" type="parTrans" cxnId="{CFBA63D8-EC5F-40B7-B756-749435B10244}">
      <dgm:prSet/>
      <dgm:spPr/>
      <dgm:t>
        <a:bodyPr/>
        <a:lstStyle/>
        <a:p>
          <a:endParaRPr lang="en-US" sz="1400">
            <a:solidFill>
              <a:schemeClr val="tx1"/>
            </a:solidFill>
          </a:endParaRPr>
        </a:p>
      </dgm:t>
    </dgm:pt>
    <dgm:pt modelId="{31144255-BA62-4427-8ACB-0E279FC0E134}" type="sibTrans" cxnId="{CFBA63D8-EC5F-40B7-B756-749435B10244}">
      <dgm:prSet/>
      <dgm:spPr/>
      <dgm:t>
        <a:bodyPr/>
        <a:lstStyle/>
        <a:p>
          <a:endParaRPr lang="en-US" sz="1400">
            <a:solidFill>
              <a:schemeClr val="tx1"/>
            </a:solidFill>
          </a:endParaRPr>
        </a:p>
      </dgm:t>
    </dgm:pt>
    <dgm:pt modelId="{157059EA-B005-47F3-B359-ACEC246480F2}">
      <dgm:prSet phldrT="[Text]" custT="1"/>
      <dgm:spPr/>
      <dgm:t>
        <a:bodyPr/>
        <a:lstStyle/>
        <a:p>
          <a:r>
            <a:rPr lang="en-US" sz="1400"/>
            <a:t>Track the Diagonally Consecutive Matches</a:t>
          </a:r>
        </a:p>
      </dgm:t>
    </dgm:pt>
    <dgm:pt modelId="{72997F0D-0D52-4ED2-BF2E-86A70C224561}" type="parTrans" cxnId="{162B5200-239F-4992-AD97-9A5220D3260D}">
      <dgm:prSet/>
      <dgm:spPr/>
      <dgm:t>
        <a:bodyPr/>
        <a:lstStyle/>
        <a:p>
          <a:endParaRPr lang="en-US" sz="1400">
            <a:solidFill>
              <a:schemeClr val="tx1"/>
            </a:solidFill>
          </a:endParaRPr>
        </a:p>
      </dgm:t>
    </dgm:pt>
    <dgm:pt modelId="{38BB99EE-DFBF-4C85-9615-949A3FF3E026}" type="sibTrans" cxnId="{162B5200-239F-4992-AD97-9A5220D3260D}">
      <dgm:prSet/>
      <dgm:spPr/>
      <dgm:t>
        <a:bodyPr/>
        <a:lstStyle/>
        <a:p>
          <a:endParaRPr lang="en-US" sz="1400">
            <a:solidFill>
              <a:schemeClr val="tx1"/>
            </a:solidFill>
          </a:endParaRPr>
        </a:p>
      </dgm:t>
    </dgm:pt>
    <dgm:pt modelId="{7D2D55F8-FCC8-44D2-AD8F-0F719ACD1413}">
      <dgm:prSet phldrT="[Text]" custT="1"/>
      <dgm:spPr/>
      <dgm:t>
        <a:bodyPr/>
        <a:lstStyle/>
        <a:p>
          <a:pPr>
            <a:spcAft>
              <a:spcPts val="0"/>
            </a:spcAft>
          </a:pPr>
          <a:r>
            <a:rPr lang="en-US" sz="1400">
              <a:latin typeface="+mn-lt"/>
            </a:rPr>
            <a:t>ACCEPT iff number of ‘1’ </a:t>
          </a:r>
          <a:r>
            <a:rPr lang="en-US" sz="1400">
              <a:latin typeface="+mn-lt"/>
              <a:cs typeface="Consolas" panose="020B0609020204030204" pitchFamily="49" charset="0"/>
            </a:rPr>
            <a:t>≤ Threshold</a:t>
          </a:r>
          <a:endParaRPr lang="en-US" sz="1400">
            <a:latin typeface="+mn-lt"/>
          </a:endParaRPr>
        </a:p>
      </dgm:t>
    </dgm:pt>
    <dgm:pt modelId="{2C133FFD-5164-420B-8045-659E2701A636}" type="parTrans" cxnId="{AD1C545D-2FB7-4921-8477-77BC3E4E38C4}">
      <dgm:prSet/>
      <dgm:spPr/>
      <dgm:t>
        <a:bodyPr/>
        <a:lstStyle/>
        <a:p>
          <a:endParaRPr lang="en-US" sz="1400">
            <a:solidFill>
              <a:schemeClr val="tx1"/>
            </a:solidFill>
          </a:endParaRPr>
        </a:p>
      </dgm:t>
    </dgm:pt>
    <dgm:pt modelId="{5E57DC2B-1B88-4C47-8312-A6CD88E01A91}" type="sibTrans" cxnId="{AD1C545D-2FB7-4921-8477-77BC3E4E38C4}">
      <dgm:prSet/>
      <dgm:spPr/>
      <dgm:t>
        <a:bodyPr/>
        <a:lstStyle/>
        <a:p>
          <a:endParaRPr lang="en-US" sz="1400">
            <a:solidFill>
              <a:schemeClr val="tx1"/>
            </a:solidFill>
          </a:endParaRPr>
        </a:p>
      </dgm:t>
    </dgm:pt>
    <dgm:pt modelId="{4F7140BA-CD71-4ACC-82BF-B0F51D6E1104}" type="pres">
      <dgm:prSet presAssocID="{75D8D269-421E-4589-AB1F-A9BAE4D4F94B}" presName="Name0" presStyleCnt="0">
        <dgm:presLayoutVars>
          <dgm:dir/>
          <dgm:animLvl val="lvl"/>
          <dgm:resizeHandles val="exact"/>
        </dgm:presLayoutVars>
      </dgm:prSet>
      <dgm:spPr/>
    </dgm:pt>
    <dgm:pt modelId="{AA2636E1-05F7-40F6-B113-6ACD4DAE7C84}" type="pres">
      <dgm:prSet presAssocID="{A4EB02FC-E72F-40C5-8036-89057538B898}" presName="parTxOnly" presStyleLbl="node1" presStyleIdx="0" presStyleCnt="3" custScaleX="59071">
        <dgm:presLayoutVars>
          <dgm:chMax val="0"/>
          <dgm:chPref val="0"/>
          <dgm:bulletEnabled val="1"/>
        </dgm:presLayoutVars>
      </dgm:prSet>
      <dgm:spPr/>
    </dgm:pt>
    <dgm:pt modelId="{C22B9540-E5EC-44A2-85A8-DFD006AF2A50}" type="pres">
      <dgm:prSet presAssocID="{31144255-BA62-4427-8ACB-0E279FC0E134}" presName="parTxOnlySpace" presStyleCnt="0"/>
      <dgm:spPr/>
    </dgm:pt>
    <dgm:pt modelId="{B3F34F1A-EBD5-4210-B039-278AB970AC0A}" type="pres">
      <dgm:prSet presAssocID="{157059EA-B005-47F3-B359-ACEC246480F2}" presName="parTxOnly" presStyleLbl="node1" presStyleIdx="1" presStyleCnt="3" custScaleX="85769">
        <dgm:presLayoutVars>
          <dgm:chMax val="0"/>
          <dgm:chPref val="0"/>
          <dgm:bulletEnabled val="1"/>
        </dgm:presLayoutVars>
      </dgm:prSet>
      <dgm:spPr/>
    </dgm:pt>
    <dgm:pt modelId="{8D3A11D6-B107-4779-B1E1-97114FC09E3A}" type="pres">
      <dgm:prSet presAssocID="{38BB99EE-DFBF-4C85-9615-949A3FF3E026}" presName="parTxOnlySpace" presStyleCnt="0"/>
      <dgm:spPr/>
    </dgm:pt>
    <dgm:pt modelId="{010F66CE-98BD-4800-ACE1-BE56AF2153C7}" type="pres">
      <dgm:prSet presAssocID="{7D2D55F8-FCC8-44D2-AD8F-0F719ACD1413}" presName="parTxOnly" presStyleLbl="node1" presStyleIdx="2" presStyleCnt="3" custScaleX="88880">
        <dgm:presLayoutVars>
          <dgm:chMax val="0"/>
          <dgm:chPref val="0"/>
          <dgm:bulletEnabled val="1"/>
        </dgm:presLayoutVars>
      </dgm:prSet>
      <dgm:spPr/>
    </dgm:pt>
  </dgm:ptLst>
  <dgm:cxnLst>
    <dgm:cxn modelId="{162B5200-239F-4992-AD97-9A5220D3260D}" srcId="{75D8D269-421E-4589-AB1F-A9BAE4D4F94B}" destId="{157059EA-B005-47F3-B359-ACEC246480F2}" srcOrd="1" destOrd="0" parTransId="{72997F0D-0D52-4ED2-BF2E-86A70C224561}" sibTransId="{38BB99EE-DFBF-4C85-9615-949A3FF3E026}"/>
    <dgm:cxn modelId="{D601022F-1722-405B-86D1-AD00A8CB4F9E}" type="presOf" srcId="{7D2D55F8-FCC8-44D2-AD8F-0F719ACD1413}" destId="{010F66CE-98BD-4800-ACE1-BE56AF2153C7}" srcOrd="0" destOrd="0" presId="urn:microsoft.com/office/officeart/2005/8/layout/chevron1"/>
    <dgm:cxn modelId="{AD1C545D-2FB7-4921-8477-77BC3E4E38C4}" srcId="{75D8D269-421E-4589-AB1F-A9BAE4D4F94B}" destId="{7D2D55F8-FCC8-44D2-AD8F-0F719ACD1413}" srcOrd="2" destOrd="0" parTransId="{2C133FFD-5164-420B-8045-659E2701A636}" sibTransId="{5E57DC2B-1B88-4C47-8312-A6CD88E01A91}"/>
    <dgm:cxn modelId="{2DB6EDAE-DA31-4463-A59C-ADEF7A26D1DF}" type="presOf" srcId="{A4EB02FC-E72F-40C5-8036-89057538B898}" destId="{AA2636E1-05F7-40F6-B113-6ACD4DAE7C84}" srcOrd="0" destOrd="0" presId="urn:microsoft.com/office/officeart/2005/8/layout/chevron1"/>
    <dgm:cxn modelId="{6996ABC0-A495-4CEF-BCAC-0DE61CF4B127}" type="presOf" srcId="{75D8D269-421E-4589-AB1F-A9BAE4D4F94B}" destId="{4F7140BA-CD71-4ACC-82BF-B0F51D6E1104}" srcOrd="0" destOrd="0" presId="urn:microsoft.com/office/officeart/2005/8/layout/chevron1"/>
    <dgm:cxn modelId="{CFBA63D8-EC5F-40B7-B756-749435B10244}" srcId="{75D8D269-421E-4589-AB1F-A9BAE4D4F94B}" destId="{A4EB02FC-E72F-40C5-8036-89057538B898}" srcOrd="0" destOrd="0" parTransId="{977D1643-2FA3-462E-BB53-B26E18AABF7B}" sibTransId="{31144255-BA62-4427-8ACB-0E279FC0E134}"/>
    <dgm:cxn modelId="{783E18FD-0647-48FD-8FC1-7334EC23674D}" type="presOf" srcId="{157059EA-B005-47F3-B359-ACEC246480F2}" destId="{B3F34F1A-EBD5-4210-B039-278AB970AC0A}" srcOrd="0" destOrd="0" presId="urn:microsoft.com/office/officeart/2005/8/layout/chevron1"/>
    <dgm:cxn modelId="{F430A43D-1FC6-4ED3-81A7-9AC24F74D576}" type="presParOf" srcId="{4F7140BA-CD71-4ACC-82BF-B0F51D6E1104}" destId="{AA2636E1-05F7-40F6-B113-6ACD4DAE7C84}" srcOrd="0" destOrd="0" presId="urn:microsoft.com/office/officeart/2005/8/layout/chevron1"/>
    <dgm:cxn modelId="{48F8BDEC-BFBD-4046-8736-9A93AA7C4DEF}" type="presParOf" srcId="{4F7140BA-CD71-4ACC-82BF-B0F51D6E1104}" destId="{C22B9540-E5EC-44A2-85A8-DFD006AF2A50}" srcOrd="1" destOrd="0" presId="urn:microsoft.com/office/officeart/2005/8/layout/chevron1"/>
    <dgm:cxn modelId="{35222D70-E496-4EE2-8A0B-F3341B97682C}" type="presParOf" srcId="{4F7140BA-CD71-4ACC-82BF-B0F51D6E1104}" destId="{B3F34F1A-EBD5-4210-B039-278AB970AC0A}" srcOrd="2" destOrd="0" presId="urn:microsoft.com/office/officeart/2005/8/layout/chevron1"/>
    <dgm:cxn modelId="{EC5A07FD-CBAB-4F70-9ABD-86A0509A98E5}" type="presParOf" srcId="{4F7140BA-CD71-4ACC-82BF-B0F51D6E1104}" destId="{8D3A11D6-B107-4779-B1E1-97114FC09E3A}" srcOrd="3" destOrd="0" presId="urn:microsoft.com/office/officeart/2005/8/layout/chevron1"/>
    <dgm:cxn modelId="{C1925AE4-E0B0-4B7E-8DB8-E978295DB967}" type="presParOf" srcId="{4F7140BA-CD71-4ACC-82BF-B0F51D6E1104}" destId="{010F66CE-98BD-4800-ACE1-BE56AF2153C7}"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D8D269-421E-4589-AB1F-A9BAE4D4F94B}" type="doc">
      <dgm:prSet loTypeId="urn:microsoft.com/office/officeart/2005/8/layout/chevron1" loCatId="process" qsTypeId="urn:microsoft.com/office/officeart/2005/8/quickstyle/simple4" qsCatId="simple" csTypeId="urn:microsoft.com/office/officeart/2005/8/colors/accent6_3" csCatId="accent6" phldr="1"/>
      <dgm:spPr/>
    </dgm:pt>
    <dgm:pt modelId="{A4EB02FC-E72F-40C5-8036-89057538B898}">
      <dgm:prSet phldrT="[Text]" custT="1"/>
      <dgm:spPr/>
      <dgm:t>
        <a:bodyPr/>
        <a:lstStyle/>
        <a:p>
          <a:r>
            <a:rPr lang="en-US" sz="1400"/>
            <a:t>Build Neighborhood Map</a:t>
          </a:r>
        </a:p>
      </dgm:t>
    </dgm:pt>
    <dgm:pt modelId="{977D1643-2FA3-462E-BB53-B26E18AABF7B}" type="parTrans" cxnId="{CFBA63D8-EC5F-40B7-B756-749435B10244}">
      <dgm:prSet/>
      <dgm:spPr/>
      <dgm:t>
        <a:bodyPr/>
        <a:lstStyle/>
        <a:p>
          <a:endParaRPr lang="en-US" sz="1400"/>
        </a:p>
      </dgm:t>
    </dgm:pt>
    <dgm:pt modelId="{31144255-BA62-4427-8ACB-0E279FC0E134}" type="sibTrans" cxnId="{CFBA63D8-EC5F-40B7-B756-749435B10244}">
      <dgm:prSet/>
      <dgm:spPr/>
      <dgm:t>
        <a:bodyPr/>
        <a:lstStyle/>
        <a:p>
          <a:endParaRPr lang="en-US" sz="1400"/>
        </a:p>
      </dgm:t>
    </dgm:pt>
    <dgm:pt modelId="{157059EA-B005-47F3-B359-ACEC246480F2}">
      <dgm:prSet phldrT="[Text]" custT="1"/>
      <dgm:spPr/>
      <dgm:t>
        <a:bodyPr/>
        <a:lstStyle/>
        <a:p>
          <a:r>
            <a:rPr lang="en-US" sz="1400"/>
            <a:t>Identifying </a:t>
          </a:r>
          <a:r>
            <a:rPr lang="en-US" sz="1400" i="1"/>
            <a:t>E</a:t>
          </a:r>
          <a:r>
            <a:rPr lang="en-US" sz="1400"/>
            <a:t>+1 non-overlapping subsequences</a:t>
          </a:r>
        </a:p>
      </dgm:t>
    </dgm:pt>
    <dgm:pt modelId="{72997F0D-0D52-4ED2-BF2E-86A70C224561}" type="parTrans" cxnId="{162B5200-239F-4992-AD97-9A5220D3260D}">
      <dgm:prSet/>
      <dgm:spPr/>
      <dgm:t>
        <a:bodyPr/>
        <a:lstStyle/>
        <a:p>
          <a:endParaRPr lang="en-US" sz="1400"/>
        </a:p>
      </dgm:t>
    </dgm:pt>
    <dgm:pt modelId="{38BB99EE-DFBF-4C85-9615-949A3FF3E026}" type="sibTrans" cxnId="{162B5200-239F-4992-AD97-9A5220D3260D}">
      <dgm:prSet/>
      <dgm:spPr/>
      <dgm:t>
        <a:bodyPr/>
        <a:lstStyle/>
        <a:p>
          <a:endParaRPr lang="en-US" sz="1400"/>
        </a:p>
      </dgm:t>
    </dgm:pt>
    <dgm:pt modelId="{7D2D55F8-FCC8-44D2-AD8F-0F719ACD1413}">
      <dgm:prSet phldrT="[Text]" custT="1"/>
      <dgm:spPr/>
      <dgm:t>
        <a:bodyPr/>
        <a:lstStyle/>
        <a:p>
          <a:pPr>
            <a:spcAft>
              <a:spcPts val="0"/>
            </a:spcAft>
          </a:pPr>
          <a:r>
            <a:rPr lang="en-US" sz="1400">
              <a:latin typeface="+mn-lt"/>
            </a:rPr>
            <a:t>ACCEPT </a:t>
          </a:r>
          <a:r>
            <a:rPr lang="en-US" sz="1400" err="1">
              <a:latin typeface="+mn-lt"/>
            </a:rPr>
            <a:t>iff</a:t>
          </a:r>
          <a:r>
            <a:rPr lang="en-US" sz="1400">
              <a:latin typeface="+mn-lt"/>
            </a:rPr>
            <a:t> number of ‘1’ </a:t>
          </a:r>
          <a:r>
            <a:rPr lang="en-US" sz="1400">
              <a:latin typeface="+mn-lt"/>
              <a:cs typeface="Consolas" panose="020B0609020204030204" pitchFamily="49" charset="0"/>
            </a:rPr>
            <a:t>≤ Threshold</a:t>
          </a:r>
          <a:endParaRPr lang="en-US" sz="1400">
            <a:latin typeface="+mn-lt"/>
          </a:endParaRPr>
        </a:p>
      </dgm:t>
    </dgm:pt>
    <dgm:pt modelId="{2C133FFD-5164-420B-8045-659E2701A636}" type="parTrans" cxnId="{AD1C545D-2FB7-4921-8477-77BC3E4E38C4}">
      <dgm:prSet/>
      <dgm:spPr/>
      <dgm:t>
        <a:bodyPr/>
        <a:lstStyle/>
        <a:p>
          <a:endParaRPr lang="en-US" sz="1400"/>
        </a:p>
      </dgm:t>
    </dgm:pt>
    <dgm:pt modelId="{5E57DC2B-1B88-4C47-8312-A6CD88E01A91}" type="sibTrans" cxnId="{AD1C545D-2FB7-4921-8477-77BC3E4E38C4}">
      <dgm:prSet/>
      <dgm:spPr/>
      <dgm:t>
        <a:bodyPr/>
        <a:lstStyle/>
        <a:p>
          <a:endParaRPr lang="en-US" sz="1400"/>
        </a:p>
      </dgm:t>
    </dgm:pt>
    <dgm:pt modelId="{4F7140BA-CD71-4ACC-82BF-B0F51D6E1104}" type="pres">
      <dgm:prSet presAssocID="{75D8D269-421E-4589-AB1F-A9BAE4D4F94B}" presName="Name0" presStyleCnt="0">
        <dgm:presLayoutVars>
          <dgm:dir/>
          <dgm:animLvl val="lvl"/>
          <dgm:resizeHandles val="exact"/>
        </dgm:presLayoutVars>
      </dgm:prSet>
      <dgm:spPr/>
    </dgm:pt>
    <dgm:pt modelId="{AA2636E1-05F7-40F6-B113-6ACD4DAE7C84}" type="pres">
      <dgm:prSet presAssocID="{A4EB02FC-E72F-40C5-8036-89057538B898}" presName="parTxOnly" presStyleLbl="node1" presStyleIdx="0" presStyleCnt="3" custScaleX="59071">
        <dgm:presLayoutVars>
          <dgm:chMax val="0"/>
          <dgm:chPref val="0"/>
          <dgm:bulletEnabled val="1"/>
        </dgm:presLayoutVars>
      </dgm:prSet>
      <dgm:spPr/>
    </dgm:pt>
    <dgm:pt modelId="{C22B9540-E5EC-44A2-85A8-DFD006AF2A50}" type="pres">
      <dgm:prSet presAssocID="{31144255-BA62-4427-8ACB-0E279FC0E134}" presName="parTxOnlySpace" presStyleCnt="0"/>
      <dgm:spPr/>
    </dgm:pt>
    <dgm:pt modelId="{B3F34F1A-EBD5-4210-B039-278AB970AC0A}" type="pres">
      <dgm:prSet presAssocID="{157059EA-B005-47F3-B359-ACEC246480F2}" presName="parTxOnly" presStyleLbl="node1" presStyleIdx="1" presStyleCnt="3" custScaleX="85769">
        <dgm:presLayoutVars>
          <dgm:chMax val="0"/>
          <dgm:chPref val="0"/>
          <dgm:bulletEnabled val="1"/>
        </dgm:presLayoutVars>
      </dgm:prSet>
      <dgm:spPr/>
    </dgm:pt>
    <dgm:pt modelId="{8D3A11D6-B107-4779-B1E1-97114FC09E3A}" type="pres">
      <dgm:prSet presAssocID="{38BB99EE-DFBF-4C85-9615-949A3FF3E026}" presName="parTxOnlySpace" presStyleCnt="0"/>
      <dgm:spPr/>
    </dgm:pt>
    <dgm:pt modelId="{010F66CE-98BD-4800-ACE1-BE56AF2153C7}" type="pres">
      <dgm:prSet presAssocID="{7D2D55F8-FCC8-44D2-AD8F-0F719ACD1413}" presName="parTxOnly" presStyleLbl="node1" presStyleIdx="2" presStyleCnt="3" custScaleX="88880">
        <dgm:presLayoutVars>
          <dgm:chMax val="0"/>
          <dgm:chPref val="0"/>
          <dgm:bulletEnabled val="1"/>
        </dgm:presLayoutVars>
      </dgm:prSet>
      <dgm:spPr/>
    </dgm:pt>
  </dgm:ptLst>
  <dgm:cxnLst>
    <dgm:cxn modelId="{162B5200-239F-4992-AD97-9A5220D3260D}" srcId="{75D8D269-421E-4589-AB1F-A9BAE4D4F94B}" destId="{157059EA-B005-47F3-B359-ACEC246480F2}" srcOrd="1" destOrd="0" parTransId="{72997F0D-0D52-4ED2-BF2E-86A70C224561}" sibTransId="{38BB99EE-DFBF-4C85-9615-949A3FF3E026}"/>
    <dgm:cxn modelId="{E0C40B1A-EA4C-4467-8BCF-0180CC621CB7}" type="presOf" srcId="{157059EA-B005-47F3-B359-ACEC246480F2}" destId="{B3F34F1A-EBD5-4210-B039-278AB970AC0A}" srcOrd="0" destOrd="0" presId="urn:microsoft.com/office/officeart/2005/8/layout/chevron1"/>
    <dgm:cxn modelId="{FBF7091F-EC8F-4948-9BA7-BA93A8EE0A20}" type="presOf" srcId="{7D2D55F8-FCC8-44D2-AD8F-0F719ACD1413}" destId="{010F66CE-98BD-4800-ACE1-BE56AF2153C7}" srcOrd="0" destOrd="0" presId="urn:microsoft.com/office/officeart/2005/8/layout/chevron1"/>
    <dgm:cxn modelId="{AD1C545D-2FB7-4921-8477-77BC3E4E38C4}" srcId="{75D8D269-421E-4589-AB1F-A9BAE4D4F94B}" destId="{7D2D55F8-FCC8-44D2-AD8F-0F719ACD1413}" srcOrd="2" destOrd="0" parTransId="{2C133FFD-5164-420B-8045-659E2701A636}" sibTransId="{5E57DC2B-1B88-4C47-8312-A6CD88E01A91}"/>
    <dgm:cxn modelId="{B506FCC4-53A2-4FD8-9D52-D00892C089A7}" type="presOf" srcId="{A4EB02FC-E72F-40C5-8036-89057538B898}" destId="{AA2636E1-05F7-40F6-B113-6ACD4DAE7C84}" srcOrd="0" destOrd="0" presId="urn:microsoft.com/office/officeart/2005/8/layout/chevron1"/>
    <dgm:cxn modelId="{CFBA63D8-EC5F-40B7-B756-749435B10244}" srcId="{75D8D269-421E-4589-AB1F-A9BAE4D4F94B}" destId="{A4EB02FC-E72F-40C5-8036-89057538B898}" srcOrd="0" destOrd="0" parTransId="{977D1643-2FA3-462E-BB53-B26E18AABF7B}" sibTransId="{31144255-BA62-4427-8ACB-0E279FC0E134}"/>
    <dgm:cxn modelId="{FF717EF1-BC5E-420E-BA7E-D714D9A288CB}" type="presOf" srcId="{75D8D269-421E-4589-AB1F-A9BAE4D4F94B}" destId="{4F7140BA-CD71-4ACC-82BF-B0F51D6E1104}" srcOrd="0" destOrd="0" presId="urn:microsoft.com/office/officeart/2005/8/layout/chevron1"/>
    <dgm:cxn modelId="{77FCBF1B-1072-46A2-8593-D2515A172FD1}" type="presParOf" srcId="{4F7140BA-CD71-4ACC-82BF-B0F51D6E1104}" destId="{AA2636E1-05F7-40F6-B113-6ACD4DAE7C84}" srcOrd="0" destOrd="0" presId="urn:microsoft.com/office/officeart/2005/8/layout/chevron1"/>
    <dgm:cxn modelId="{1BC809B8-AA50-40B8-8110-2D3D01B34985}" type="presParOf" srcId="{4F7140BA-CD71-4ACC-82BF-B0F51D6E1104}" destId="{C22B9540-E5EC-44A2-85A8-DFD006AF2A50}" srcOrd="1" destOrd="0" presId="urn:microsoft.com/office/officeart/2005/8/layout/chevron1"/>
    <dgm:cxn modelId="{FF271BDC-640C-47D8-B33C-FD494BA0EA06}" type="presParOf" srcId="{4F7140BA-CD71-4ACC-82BF-B0F51D6E1104}" destId="{B3F34F1A-EBD5-4210-B039-278AB970AC0A}" srcOrd="2" destOrd="0" presId="urn:microsoft.com/office/officeart/2005/8/layout/chevron1"/>
    <dgm:cxn modelId="{4D683B43-7D47-4866-9BCD-6200F80C2B28}" type="presParOf" srcId="{4F7140BA-CD71-4ACC-82BF-B0F51D6E1104}" destId="{8D3A11D6-B107-4779-B1E1-97114FC09E3A}" srcOrd="3" destOrd="0" presId="urn:microsoft.com/office/officeart/2005/8/layout/chevron1"/>
    <dgm:cxn modelId="{00C5D005-1301-4832-8D66-EACEA96B01EF}" type="presParOf" srcId="{4F7140BA-CD71-4ACC-82BF-B0F51D6E1104}" destId="{010F66CE-98BD-4800-ACE1-BE56AF2153C7}" srcOrd="4" destOrd="0" presId="urn:microsoft.com/office/officeart/2005/8/layout/chevro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636E1-05F7-40F6-B113-6ACD4DAE7C84}">
      <dsp:nvSpPr>
        <dsp:cNvPr id="0" name=""/>
        <dsp:cNvSpPr/>
      </dsp:nvSpPr>
      <dsp:spPr>
        <a:xfrm>
          <a:off x="1234" y="0"/>
          <a:ext cx="2483629" cy="478942"/>
        </a:xfrm>
        <a:prstGeom prst="chevron">
          <a:avLst/>
        </a:prstGeom>
        <a:gradFill rotWithShape="0">
          <a:gsLst>
            <a:gs pos="0">
              <a:schemeClr val="accent6">
                <a:shade val="80000"/>
                <a:hueOff val="0"/>
                <a:satOff val="0"/>
                <a:lumOff val="0"/>
                <a:alphaOff val="0"/>
                <a:shade val="51000"/>
                <a:satMod val="130000"/>
              </a:schemeClr>
            </a:gs>
            <a:gs pos="80000">
              <a:schemeClr val="accent6">
                <a:shade val="80000"/>
                <a:hueOff val="0"/>
                <a:satOff val="0"/>
                <a:lumOff val="0"/>
                <a:alphaOff val="0"/>
                <a:shade val="93000"/>
                <a:satMod val="130000"/>
              </a:schemeClr>
            </a:gs>
            <a:gs pos="100000">
              <a:schemeClr val="accent6">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US" sz="1400" kern="1200"/>
            <a:t>Build Neighborhood Map</a:t>
          </a:r>
        </a:p>
      </dsp:txBody>
      <dsp:txXfrm>
        <a:off x="240705" y="0"/>
        <a:ext cx="2004687" cy="478942"/>
      </dsp:txXfrm>
    </dsp:sp>
    <dsp:sp modelId="{B3F34F1A-EBD5-4210-B039-278AB970AC0A}">
      <dsp:nvSpPr>
        <dsp:cNvPr id="0" name=""/>
        <dsp:cNvSpPr/>
      </dsp:nvSpPr>
      <dsp:spPr>
        <a:xfrm>
          <a:off x="2064415" y="0"/>
          <a:ext cx="3606142" cy="478942"/>
        </a:xfrm>
        <a:prstGeom prst="chevron">
          <a:avLst/>
        </a:prstGeom>
        <a:gradFill rotWithShape="0">
          <a:gsLst>
            <a:gs pos="0">
              <a:schemeClr val="accent6">
                <a:shade val="80000"/>
                <a:hueOff val="107576"/>
                <a:satOff val="-18027"/>
                <a:lumOff val="18120"/>
                <a:alphaOff val="0"/>
                <a:shade val="51000"/>
                <a:satMod val="130000"/>
              </a:schemeClr>
            </a:gs>
            <a:gs pos="80000">
              <a:schemeClr val="accent6">
                <a:shade val="80000"/>
                <a:hueOff val="107576"/>
                <a:satOff val="-18027"/>
                <a:lumOff val="18120"/>
                <a:alphaOff val="0"/>
                <a:shade val="93000"/>
                <a:satMod val="130000"/>
              </a:schemeClr>
            </a:gs>
            <a:gs pos="100000">
              <a:schemeClr val="accent6">
                <a:shade val="80000"/>
                <a:hueOff val="107576"/>
                <a:satOff val="-18027"/>
                <a:lumOff val="1812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US" sz="1400" kern="1200"/>
            <a:t>Track the Diagonally Consecutive Matches</a:t>
          </a:r>
        </a:p>
      </dsp:txBody>
      <dsp:txXfrm>
        <a:off x="2303886" y="0"/>
        <a:ext cx="3127200" cy="478942"/>
      </dsp:txXfrm>
    </dsp:sp>
    <dsp:sp modelId="{010F66CE-98BD-4800-ACE1-BE56AF2153C7}">
      <dsp:nvSpPr>
        <dsp:cNvPr id="0" name=""/>
        <dsp:cNvSpPr/>
      </dsp:nvSpPr>
      <dsp:spPr>
        <a:xfrm>
          <a:off x="5250109" y="0"/>
          <a:ext cx="3736943" cy="478942"/>
        </a:xfrm>
        <a:prstGeom prst="chevron">
          <a:avLst/>
        </a:prstGeom>
        <a:gradFill rotWithShape="0">
          <a:gsLst>
            <a:gs pos="0">
              <a:schemeClr val="accent6">
                <a:shade val="80000"/>
                <a:hueOff val="215152"/>
                <a:satOff val="-36054"/>
                <a:lumOff val="36240"/>
                <a:alphaOff val="0"/>
                <a:shade val="51000"/>
                <a:satMod val="130000"/>
              </a:schemeClr>
            </a:gs>
            <a:gs pos="80000">
              <a:schemeClr val="accent6">
                <a:shade val="80000"/>
                <a:hueOff val="215152"/>
                <a:satOff val="-36054"/>
                <a:lumOff val="36240"/>
                <a:alphaOff val="0"/>
                <a:shade val="93000"/>
                <a:satMod val="130000"/>
              </a:schemeClr>
            </a:gs>
            <a:gs pos="100000">
              <a:schemeClr val="accent6">
                <a:shade val="80000"/>
                <a:hueOff val="215152"/>
                <a:satOff val="-36054"/>
                <a:lumOff val="3624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ts val="0"/>
            </a:spcAft>
            <a:buNone/>
          </a:pPr>
          <a:r>
            <a:rPr lang="en-US" sz="1400" kern="1200">
              <a:latin typeface="+mn-lt"/>
            </a:rPr>
            <a:t>ACCEPT iff number of ‘1’ </a:t>
          </a:r>
          <a:r>
            <a:rPr lang="en-US" sz="1400" kern="1200">
              <a:latin typeface="+mn-lt"/>
              <a:cs typeface="Consolas" panose="020B0609020204030204" pitchFamily="49" charset="0"/>
            </a:rPr>
            <a:t>≤ Threshold</a:t>
          </a:r>
          <a:endParaRPr lang="en-US" sz="1400" kern="1200">
            <a:latin typeface="+mn-lt"/>
          </a:endParaRPr>
        </a:p>
      </dsp:txBody>
      <dsp:txXfrm>
        <a:off x="5489580" y="0"/>
        <a:ext cx="3258001" cy="4789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636E1-05F7-40F6-B113-6ACD4DAE7C84}">
      <dsp:nvSpPr>
        <dsp:cNvPr id="0" name=""/>
        <dsp:cNvSpPr/>
      </dsp:nvSpPr>
      <dsp:spPr>
        <a:xfrm>
          <a:off x="1234" y="0"/>
          <a:ext cx="2483629" cy="478942"/>
        </a:xfrm>
        <a:prstGeom prst="chevron">
          <a:avLst/>
        </a:prstGeom>
        <a:gradFill rotWithShape="0">
          <a:gsLst>
            <a:gs pos="0">
              <a:schemeClr val="accent6">
                <a:shade val="80000"/>
                <a:hueOff val="0"/>
                <a:satOff val="0"/>
                <a:lumOff val="0"/>
                <a:alphaOff val="0"/>
                <a:shade val="51000"/>
                <a:satMod val="130000"/>
              </a:schemeClr>
            </a:gs>
            <a:gs pos="80000">
              <a:schemeClr val="accent6">
                <a:shade val="80000"/>
                <a:hueOff val="0"/>
                <a:satOff val="0"/>
                <a:lumOff val="0"/>
                <a:alphaOff val="0"/>
                <a:shade val="93000"/>
                <a:satMod val="130000"/>
              </a:schemeClr>
            </a:gs>
            <a:gs pos="100000">
              <a:schemeClr val="accent6">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US" sz="1400" kern="1200"/>
            <a:t>Build Neighborhood Map</a:t>
          </a:r>
        </a:p>
      </dsp:txBody>
      <dsp:txXfrm>
        <a:off x="240705" y="0"/>
        <a:ext cx="2004687" cy="478942"/>
      </dsp:txXfrm>
    </dsp:sp>
    <dsp:sp modelId="{B3F34F1A-EBD5-4210-B039-278AB970AC0A}">
      <dsp:nvSpPr>
        <dsp:cNvPr id="0" name=""/>
        <dsp:cNvSpPr/>
      </dsp:nvSpPr>
      <dsp:spPr>
        <a:xfrm>
          <a:off x="2064415" y="0"/>
          <a:ext cx="3606142" cy="478942"/>
        </a:xfrm>
        <a:prstGeom prst="chevron">
          <a:avLst/>
        </a:prstGeom>
        <a:gradFill rotWithShape="0">
          <a:gsLst>
            <a:gs pos="0">
              <a:schemeClr val="accent6">
                <a:shade val="80000"/>
                <a:hueOff val="107576"/>
                <a:satOff val="-18027"/>
                <a:lumOff val="18120"/>
                <a:alphaOff val="0"/>
                <a:shade val="51000"/>
                <a:satMod val="130000"/>
              </a:schemeClr>
            </a:gs>
            <a:gs pos="80000">
              <a:schemeClr val="accent6">
                <a:shade val="80000"/>
                <a:hueOff val="107576"/>
                <a:satOff val="-18027"/>
                <a:lumOff val="18120"/>
                <a:alphaOff val="0"/>
                <a:shade val="93000"/>
                <a:satMod val="130000"/>
              </a:schemeClr>
            </a:gs>
            <a:gs pos="100000">
              <a:schemeClr val="accent6">
                <a:shade val="80000"/>
                <a:hueOff val="107576"/>
                <a:satOff val="-18027"/>
                <a:lumOff val="1812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US" sz="1400" kern="1200"/>
            <a:t>Identifying </a:t>
          </a:r>
          <a:r>
            <a:rPr lang="en-US" sz="1400" i="1" kern="1200"/>
            <a:t>E</a:t>
          </a:r>
          <a:r>
            <a:rPr lang="en-US" sz="1400" kern="1200"/>
            <a:t>+1 non-overlapping subsequences</a:t>
          </a:r>
        </a:p>
      </dsp:txBody>
      <dsp:txXfrm>
        <a:off x="2303886" y="0"/>
        <a:ext cx="3127200" cy="478942"/>
      </dsp:txXfrm>
    </dsp:sp>
    <dsp:sp modelId="{010F66CE-98BD-4800-ACE1-BE56AF2153C7}">
      <dsp:nvSpPr>
        <dsp:cNvPr id="0" name=""/>
        <dsp:cNvSpPr/>
      </dsp:nvSpPr>
      <dsp:spPr>
        <a:xfrm>
          <a:off x="5250109" y="0"/>
          <a:ext cx="3736943" cy="478942"/>
        </a:xfrm>
        <a:prstGeom prst="chevron">
          <a:avLst/>
        </a:prstGeom>
        <a:gradFill rotWithShape="0">
          <a:gsLst>
            <a:gs pos="0">
              <a:schemeClr val="accent6">
                <a:shade val="80000"/>
                <a:hueOff val="215152"/>
                <a:satOff val="-36054"/>
                <a:lumOff val="36240"/>
                <a:alphaOff val="0"/>
                <a:shade val="51000"/>
                <a:satMod val="130000"/>
              </a:schemeClr>
            </a:gs>
            <a:gs pos="80000">
              <a:schemeClr val="accent6">
                <a:shade val="80000"/>
                <a:hueOff val="215152"/>
                <a:satOff val="-36054"/>
                <a:lumOff val="36240"/>
                <a:alphaOff val="0"/>
                <a:shade val="93000"/>
                <a:satMod val="130000"/>
              </a:schemeClr>
            </a:gs>
            <a:gs pos="100000">
              <a:schemeClr val="accent6">
                <a:shade val="80000"/>
                <a:hueOff val="215152"/>
                <a:satOff val="-36054"/>
                <a:lumOff val="3624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ts val="0"/>
            </a:spcAft>
            <a:buNone/>
          </a:pPr>
          <a:r>
            <a:rPr lang="en-US" sz="1400" kern="1200">
              <a:latin typeface="+mn-lt"/>
            </a:rPr>
            <a:t>ACCEPT </a:t>
          </a:r>
          <a:r>
            <a:rPr lang="en-US" sz="1400" kern="1200" err="1">
              <a:latin typeface="+mn-lt"/>
            </a:rPr>
            <a:t>iff</a:t>
          </a:r>
          <a:r>
            <a:rPr lang="en-US" sz="1400" kern="1200">
              <a:latin typeface="+mn-lt"/>
            </a:rPr>
            <a:t> number of ‘1’ </a:t>
          </a:r>
          <a:r>
            <a:rPr lang="en-US" sz="1400" kern="1200">
              <a:latin typeface="+mn-lt"/>
              <a:cs typeface="Consolas" panose="020B0609020204030204" pitchFamily="49" charset="0"/>
            </a:rPr>
            <a:t>≤ Threshold</a:t>
          </a:r>
          <a:endParaRPr lang="en-US" sz="1400" kern="1200">
            <a:latin typeface="+mn-lt"/>
          </a:endParaRPr>
        </a:p>
      </dsp:txBody>
      <dsp:txXfrm>
        <a:off x="5489580" y="0"/>
        <a:ext cx="3258001" cy="478942"/>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AC167E78-EA36-40A1-A9A0-B443C6CB1F60}" type="datetimeFigureOut">
              <a:rPr lang="en-US" smtClean="0"/>
              <a:pPr/>
              <a:t>1/15/24</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1E401BE2-F7AC-4C50-A6E5-F6C806E13D7E}" type="slidenum">
              <a:rPr lang="en-US" smtClean="0"/>
              <a:pPr/>
              <a:t>‹#›</a:t>
            </a:fld>
            <a:endParaRPr lang="en-US"/>
          </a:p>
        </p:txBody>
      </p:sp>
    </p:spTree>
    <p:extLst>
      <p:ext uri="{BB962C8B-B14F-4D97-AF65-F5344CB8AC3E}">
        <p14:creationId xmlns:p14="http://schemas.microsoft.com/office/powerpoint/2010/main" val="1046298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88D89EF4-2B2A-4F54-A6DD-1EB35DCF17B3}" type="datetimeFigureOut">
              <a:rPr lang="en-US" smtClean="0"/>
              <a:pPr/>
              <a:t>1/15/24</a:t>
            </a:fld>
            <a:endParaRPr 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AB959945-7217-484B-8E74-88DC87A74BB0}" type="slidenum">
              <a:rPr lang="en-US" smtClean="0"/>
              <a:pPr/>
              <a:t>‹#›</a:t>
            </a:fld>
            <a:endParaRPr lang="en-US"/>
          </a:p>
        </p:txBody>
      </p:sp>
    </p:spTree>
    <p:extLst>
      <p:ext uri="{BB962C8B-B14F-4D97-AF65-F5344CB8AC3E}">
        <p14:creationId xmlns:p14="http://schemas.microsoft.com/office/powerpoint/2010/main" val="355807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97.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204.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205.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207.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212.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213.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214.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235.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236.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237.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238.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2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25">
              <a:spcBef>
                <a:spcPct val="30000"/>
              </a:spcBef>
              <a:defRPr sz="1200">
                <a:solidFill>
                  <a:schemeClr val="tx1"/>
                </a:solidFill>
                <a:latin typeface="Calibri" charset="0"/>
                <a:ea typeface="ＭＳ Ｐゴシック" charset="-128"/>
              </a:defRPr>
            </a:lvl1pPr>
            <a:lvl2pPr marL="742950" indent="-285750" defTabSz="911225">
              <a:spcBef>
                <a:spcPct val="30000"/>
              </a:spcBef>
              <a:defRPr sz="1200">
                <a:solidFill>
                  <a:schemeClr val="tx1"/>
                </a:solidFill>
                <a:latin typeface="Calibri" charset="0"/>
                <a:ea typeface="ＭＳ Ｐゴシック" charset="-128"/>
              </a:defRPr>
            </a:lvl2pPr>
            <a:lvl3pPr marL="1143000" indent="-228600" defTabSz="911225">
              <a:spcBef>
                <a:spcPct val="30000"/>
              </a:spcBef>
              <a:defRPr sz="1200">
                <a:solidFill>
                  <a:schemeClr val="tx1"/>
                </a:solidFill>
                <a:latin typeface="Calibri" charset="0"/>
                <a:ea typeface="ＭＳ Ｐゴシック" charset="-128"/>
              </a:defRPr>
            </a:lvl3pPr>
            <a:lvl4pPr marL="1600200" indent="-228600" defTabSz="911225">
              <a:spcBef>
                <a:spcPct val="30000"/>
              </a:spcBef>
              <a:defRPr sz="1200">
                <a:solidFill>
                  <a:schemeClr val="tx1"/>
                </a:solidFill>
                <a:latin typeface="Calibri" charset="0"/>
                <a:ea typeface="ＭＳ Ｐゴシック" charset="-128"/>
              </a:defRPr>
            </a:lvl4pPr>
            <a:lvl5pPr marL="2057400" indent="-228600" defTabSz="911225">
              <a:spcBef>
                <a:spcPct val="30000"/>
              </a:spcBef>
              <a:defRPr sz="1200">
                <a:solidFill>
                  <a:schemeClr val="tx1"/>
                </a:solidFill>
                <a:latin typeface="Calibri" charset="0"/>
                <a:ea typeface="ＭＳ Ｐゴシック" charset="-128"/>
              </a:defRPr>
            </a:lvl5pPr>
            <a:lvl6pPr marL="2514600" indent="-228600" defTabSz="911225" eaLnBrk="0" fontAlgn="base" hangingPunct="0">
              <a:spcBef>
                <a:spcPct val="30000"/>
              </a:spcBef>
              <a:spcAft>
                <a:spcPct val="0"/>
              </a:spcAft>
              <a:defRPr sz="1200">
                <a:solidFill>
                  <a:schemeClr val="tx1"/>
                </a:solidFill>
                <a:latin typeface="Calibri" charset="0"/>
                <a:ea typeface="ＭＳ Ｐゴシック" charset="-128"/>
              </a:defRPr>
            </a:lvl6pPr>
            <a:lvl7pPr marL="2971800" indent="-228600" defTabSz="911225" eaLnBrk="0" fontAlgn="base" hangingPunct="0">
              <a:spcBef>
                <a:spcPct val="30000"/>
              </a:spcBef>
              <a:spcAft>
                <a:spcPct val="0"/>
              </a:spcAft>
              <a:defRPr sz="1200">
                <a:solidFill>
                  <a:schemeClr val="tx1"/>
                </a:solidFill>
                <a:latin typeface="Calibri" charset="0"/>
                <a:ea typeface="ＭＳ Ｐゴシック" charset="-128"/>
              </a:defRPr>
            </a:lvl7pPr>
            <a:lvl8pPr marL="3429000" indent="-228600" defTabSz="911225" eaLnBrk="0" fontAlgn="base" hangingPunct="0">
              <a:spcBef>
                <a:spcPct val="30000"/>
              </a:spcBef>
              <a:spcAft>
                <a:spcPct val="0"/>
              </a:spcAft>
              <a:defRPr sz="1200">
                <a:solidFill>
                  <a:schemeClr val="tx1"/>
                </a:solidFill>
                <a:latin typeface="Calibri" charset="0"/>
                <a:ea typeface="ＭＳ Ｐゴシック" charset="-128"/>
              </a:defRPr>
            </a:lvl8pPr>
            <a:lvl9pPr marL="3886200" indent="-228600" defTabSz="911225" eaLnBrk="0" fontAlgn="base" hangingPunct="0">
              <a:spcBef>
                <a:spcPct val="30000"/>
              </a:spcBef>
              <a:spcAft>
                <a:spcPct val="0"/>
              </a:spcAft>
              <a:defRPr sz="1200">
                <a:solidFill>
                  <a:schemeClr val="tx1"/>
                </a:solidFill>
                <a:latin typeface="Calibri" charset="0"/>
                <a:ea typeface="ＭＳ Ｐゴシック" charset="-128"/>
              </a:defRPr>
            </a:lvl9pPr>
          </a:lstStyle>
          <a:p>
            <a:pPr marL="0" marR="0" lvl="0" indent="0" algn="r" defTabSz="911225" rtl="0" eaLnBrk="1" fontAlgn="base" latinLnBrk="0" hangingPunct="1">
              <a:lnSpc>
                <a:spcPct val="100000"/>
              </a:lnSpc>
              <a:spcBef>
                <a:spcPct val="0"/>
              </a:spcBef>
              <a:spcAft>
                <a:spcPct val="0"/>
              </a:spcAft>
              <a:buClrTx/>
              <a:buSzTx/>
              <a:buFontTx/>
              <a:buNone/>
              <a:tabLst/>
              <a:defRPr/>
            </a:pPr>
            <a:fld id="{F8EB913B-253C-AD49-B9C4-8FBF00D4106C}" type="slidenum">
              <a:rPr kumimoji="0" lang="en-US" altLang="en-US" sz="1200" b="0" i="0" u="none" strike="noStrike" kern="1200" cap="none" spc="0" normalizeH="0" baseline="0" noProof="0">
                <a:ln>
                  <a:noFill/>
                </a:ln>
                <a:solidFill>
                  <a:srgbClr val="000000"/>
                </a:solidFill>
                <a:effectLst/>
                <a:uLnTx/>
                <a:uFillTx/>
                <a:latin typeface="Arial" charset="0"/>
                <a:ea typeface="ＭＳ Ｐゴシック" charset="-128"/>
                <a:cs typeface="+mn-cs"/>
              </a:rPr>
              <a:pPr marL="0" marR="0" lvl="0" indent="0" algn="r" defTabSz="911225"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charset="0"/>
              <a:ea typeface="ＭＳ Ｐゴシック" charset="-128"/>
              <a:cs typeface="+mn-cs"/>
            </a:endParaRPr>
          </a:p>
        </p:txBody>
      </p:sp>
      <p:sp>
        <p:nvSpPr>
          <p:cNvPr id="9728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728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US" altLang="en-US">
              <a:latin typeface="Arial" charset="0"/>
              <a:ea typeface="ＭＳ Ｐゴシック" charset="-128"/>
            </a:endParaRPr>
          </a:p>
        </p:txBody>
      </p:sp>
    </p:spTree>
    <p:extLst>
      <p:ext uri="{BB962C8B-B14F-4D97-AF65-F5344CB8AC3E}">
        <p14:creationId xmlns:p14="http://schemas.microsoft.com/office/powerpoint/2010/main" val="1450161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2</a:t>
            </a:fld>
            <a:endParaRPr lang="en-US"/>
          </a:p>
        </p:txBody>
      </p:sp>
    </p:spTree>
    <p:extLst>
      <p:ext uri="{BB962C8B-B14F-4D97-AF65-F5344CB8AC3E}">
        <p14:creationId xmlns:p14="http://schemas.microsoft.com/office/powerpoint/2010/main" val="24086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Our group is led by Professor Onur Mutlu. He is a professor at ETH Zurich in the Information Tech. and Electrical Engineering department and also affifiliated with the CS department since 2015. Previously he was a professor at Carnegie Mellon university.</a:t>
            </a:r>
          </a:p>
          <a:p>
            <a:endParaRPr lang="en-CH" dirty="0"/>
          </a:p>
          <a:p>
            <a:r>
              <a:rPr lang="en-CH" dirty="0"/>
              <a:t>He received his PhD from UT-Austin and later worked at many companies such as Microsoft research, Google, V</a:t>
            </a:r>
            <a:r>
              <a:rPr lang="en-US" dirty="0"/>
              <a:t>m</a:t>
            </a:r>
            <a:r>
              <a:rPr lang="en-CH" dirty="0"/>
              <a:t>ware, Intel and AMD. You can find more about him using his personal website and you can contact him using his gmail.</a:t>
            </a:r>
          </a:p>
        </p:txBody>
      </p:sp>
      <p:sp>
        <p:nvSpPr>
          <p:cNvPr id="4" name="Slide Number Placeholder 3"/>
          <p:cNvSpPr>
            <a:spLocks noGrp="1"/>
          </p:cNvSpPr>
          <p:nvPr>
            <p:ph type="sldNum" sz="quarter" idx="5"/>
          </p:nvPr>
        </p:nvSpPr>
        <p:spPr/>
        <p:txBody>
          <a:bodyPr/>
          <a:lstStyle/>
          <a:p>
            <a:fld id="{AB959945-7217-484B-8E74-88DC87A74BB0}" type="slidenum">
              <a:rPr lang="en-US" smtClean="0"/>
              <a:pPr/>
              <a:t>3</a:t>
            </a:fld>
            <a:endParaRPr lang="en-US"/>
          </a:p>
        </p:txBody>
      </p:sp>
    </p:spTree>
    <p:extLst>
      <p:ext uri="{BB962C8B-B14F-4D97-AF65-F5344CB8AC3E}">
        <p14:creationId xmlns:p14="http://schemas.microsoft.com/office/powerpoint/2010/main" val="2359196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We have 40+ researches in SAFARI. Our group focuses on many topics such as computer architecture, security, and bioinformatics.</a:t>
            </a:r>
          </a:p>
          <a:p>
            <a:endParaRPr lang="en-CH" dirty="0"/>
          </a:p>
          <a:p>
            <a:r>
              <a:rPr lang="en-CH" dirty="0"/>
              <a:t>Our motto is Think big, Aim High </a:t>
            </a:r>
            <a:r>
              <a:rPr lang="en-CH" dirty="0">
                <a:sym typeface="Wingdings" pitchFamily="2" charset="2"/>
              </a:rPr>
              <a:t></a:t>
            </a:r>
          </a:p>
          <a:p>
            <a:endParaRPr lang="en-CH"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4</a:t>
            </a:fld>
            <a:endParaRPr lang="en-US"/>
          </a:p>
        </p:txBody>
      </p:sp>
    </p:spTree>
    <p:extLst>
      <p:ext uri="{BB962C8B-B14F-4D97-AF65-F5344CB8AC3E}">
        <p14:creationId xmlns:p14="http://schemas.microsoft.com/office/powerpoint/2010/main" val="3672367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1165225" y="676275"/>
            <a:ext cx="4713288" cy="3533775"/>
          </a:xfrm>
          <a:ln/>
        </p:spPr>
      </p:sp>
      <p:sp>
        <p:nvSpPr>
          <p:cNvPr id="27651" name="Rectangle 3"/>
          <p:cNvSpPr>
            <a:spLocks noGrp="1" noChangeArrowheads="1"/>
          </p:cNvSpPr>
          <p:nvPr>
            <p:ph type="body" idx="1"/>
          </p:nvPr>
        </p:nvSpPr>
        <p:spPr>
          <a:xfrm>
            <a:off x="897994" y="4434208"/>
            <a:ext cx="5166647" cy="4135091"/>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dirty="0"/>
              <a:t>One of the main goals of our group is to build …</a:t>
            </a:r>
          </a:p>
        </p:txBody>
      </p:sp>
    </p:spTree>
    <p:extLst>
      <p:ext uri="{BB962C8B-B14F-4D97-AF65-F5344CB8AC3E}">
        <p14:creationId xmlns:p14="http://schemas.microsoft.com/office/powerpoint/2010/main" val="3148442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achieve this we have 4 main key research directions.</a:t>
            </a:r>
          </a:p>
          <a:p>
            <a:endParaRPr lang="en-US" dirty="0"/>
          </a:p>
          <a:p>
            <a:r>
              <a:rPr lang="en-US" dirty="0"/>
              <a:t>I will talk more about the fourth direction today, which is…</a:t>
            </a:r>
            <a:endParaRPr lang="en-CH"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6</a:t>
            </a:fld>
            <a:endParaRPr lang="en-US"/>
          </a:p>
        </p:txBody>
      </p:sp>
    </p:spTree>
    <p:extLst>
      <p:ext uri="{BB962C8B-B14F-4D97-AF65-F5344CB8AC3E}">
        <p14:creationId xmlns:p14="http://schemas.microsoft.com/office/powerpoint/2010/main" val="4041002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ea typeface="ＭＳ Ｐゴシック" panose="020B0600070205080204" pitchFamily="34" charset="-128"/>
              </a:rPr>
              <a:t>The purpose of computing and analyzing data is always to gain insights and more knowledge.</a:t>
            </a:r>
          </a:p>
          <a:p>
            <a:endParaRPr lang="en-US" altLang="en-US" dirty="0">
              <a:ea typeface="ＭＳ Ｐゴシック" panose="020B0600070205080204" pitchFamily="34" charset="-128"/>
            </a:endParaRPr>
          </a:p>
        </p:txBody>
      </p:sp>
      <p:sp>
        <p:nvSpPr>
          <p:cNvPr id="4" name="Slide Number Placeholder 3"/>
          <p:cNvSpPr>
            <a:spLocks noGrp="1"/>
          </p:cNvSpPr>
          <p:nvPr>
            <p:ph type="sldNum" sz="quarter" idx="5"/>
          </p:nvPr>
        </p:nvSpPr>
        <p:spPr/>
        <p:txBody>
          <a:bodyPr/>
          <a:lstStyle/>
          <a:p>
            <a:fld id="{AB959945-7217-484B-8E74-88DC87A74BB0}" type="slidenum">
              <a:rPr lang="en-US" smtClean="0"/>
              <a:pPr/>
              <a:t>8</a:t>
            </a:fld>
            <a:endParaRPr lang="en-US"/>
          </a:p>
        </p:txBody>
      </p:sp>
    </p:spTree>
    <p:extLst>
      <p:ext uri="{BB962C8B-B14F-4D97-AF65-F5344CB8AC3E}">
        <p14:creationId xmlns:p14="http://schemas.microsoft.com/office/powerpoint/2010/main" val="2336241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need to process and understand information faster than before. This urgency is driven by the sheer volume and complexity of the 'big data' we now encounter.</a:t>
            </a:r>
          </a:p>
        </p:txBody>
      </p:sp>
      <p:sp>
        <p:nvSpPr>
          <p:cNvPr id="4" name="Slide Number Placeholder 3"/>
          <p:cNvSpPr>
            <a:spLocks noGrp="1"/>
          </p:cNvSpPr>
          <p:nvPr>
            <p:ph type="sldNum" sz="quarter" idx="5"/>
          </p:nvPr>
        </p:nvSpPr>
        <p:spPr/>
        <p:txBody>
          <a:bodyPr/>
          <a:lstStyle/>
          <a:p>
            <a:fld id="{AB959945-7217-484B-8E74-88DC87A74BB0}" type="slidenum">
              <a:rPr lang="en-US" smtClean="0"/>
              <a:pPr/>
              <a:t>9</a:t>
            </a:fld>
            <a:endParaRPr lang="en-US"/>
          </a:p>
        </p:txBody>
      </p:sp>
    </p:spTree>
    <p:extLst>
      <p:ext uri="{BB962C8B-B14F-4D97-AF65-F5344CB8AC3E}">
        <p14:creationId xmlns:p14="http://schemas.microsoft.com/office/powerpoint/2010/main" val="133575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a:t>If you look at AI, ML, Genomics: All important workloads are really data intensive.</a:t>
            </a:r>
          </a:p>
          <a:p>
            <a:endParaRPr lang="en-CH"/>
          </a:p>
          <a:p>
            <a:r>
              <a:rPr lang="en-CH"/>
              <a:t>They require rapid and efficient analysis of large amount of data. And data is increasing.</a:t>
            </a:r>
          </a:p>
          <a:p>
            <a:endParaRPr lang="en-CH"/>
          </a:p>
          <a:p>
            <a:r>
              <a:rPr lang="en-CH"/>
              <a:t>We can generate much more data than we can process today</a:t>
            </a:r>
          </a:p>
          <a:p>
            <a:endParaRPr lang="en-US" dirty="0"/>
          </a:p>
          <a:p>
            <a:r>
              <a:rPr lang="en-US" dirty="0"/>
              <a:t>To keep pace with this data explosion, we urgently need faster processing solutions.</a:t>
            </a:r>
            <a:endParaRPr lang="en-US" sz="2000"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10</a:t>
            </a:fld>
            <a:endParaRPr lang="en-US"/>
          </a:p>
        </p:txBody>
      </p:sp>
    </p:spTree>
    <p:extLst>
      <p:ext uri="{BB962C8B-B14F-4D97-AF65-F5344CB8AC3E}">
        <p14:creationId xmlns:p14="http://schemas.microsoft.com/office/powerpoint/2010/main" val="3101368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Intel's evolution in process technology.</a:t>
            </a:r>
          </a:p>
          <a:p>
            <a:endParaRPr lang="en-US" dirty="0"/>
          </a:p>
          <a:p>
            <a:r>
              <a:rPr lang="en-US" dirty="0"/>
              <a:t>Today, we see the push towards even sub-1 nm scale to improve performance and energy efficiency of computing</a:t>
            </a:r>
          </a:p>
        </p:txBody>
      </p:sp>
      <p:sp>
        <p:nvSpPr>
          <p:cNvPr id="4" name="Slide Number Placeholder 3"/>
          <p:cNvSpPr>
            <a:spLocks noGrp="1"/>
          </p:cNvSpPr>
          <p:nvPr>
            <p:ph type="sldNum" sz="quarter" idx="5"/>
          </p:nvPr>
        </p:nvSpPr>
        <p:spPr/>
        <p:txBody>
          <a:bodyPr/>
          <a:lstStyle/>
          <a:p>
            <a:fld id="{AB959945-7217-484B-8E74-88DC87A74BB0}" type="slidenum">
              <a:rPr lang="en-US" smtClean="0"/>
              <a:pPr/>
              <a:t>11</a:t>
            </a:fld>
            <a:endParaRPr lang="en-US"/>
          </a:p>
        </p:txBody>
      </p:sp>
    </p:spTree>
    <p:extLst>
      <p:ext uri="{BB962C8B-B14F-4D97-AF65-F5344CB8AC3E}">
        <p14:creationId xmlns:p14="http://schemas.microsoft.com/office/powerpoint/2010/main" val="22335434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left, we have a special-purpose machine, extremely efficient at generating data at rapid speeds.</a:t>
            </a:r>
          </a:p>
          <a:p>
            <a:endParaRPr lang="en-US" dirty="0"/>
          </a:p>
          <a:p>
            <a:r>
              <a:rPr lang="en-US" dirty="0"/>
              <a:t>However, this brings us to a significant challenge. The data generated needs to be analyzed. And for that, we often rely on general-purpose machines.</a:t>
            </a:r>
          </a:p>
          <a:p>
            <a:endParaRPr lang="en-US" dirty="0"/>
          </a:p>
          <a:p>
            <a:r>
              <a:rPr lang="en-US" dirty="0"/>
              <a:t>These machines, while versatile, often face bottlenecks due to large amounts of data movement, leading to slow and energy-inefficient processing.</a:t>
            </a:r>
          </a:p>
          <a:p>
            <a:endParaRPr lang="en-US" dirty="0"/>
          </a:p>
          <a:p>
            <a:r>
              <a:rPr lang="en-US" dirty="0"/>
              <a:t>This inefficiency becomes a critical roadblock when timely and efficient data analysis is needed.</a:t>
            </a:r>
          </a:p>
          <a:p>
            <a:endParaRPr lang="en-US" dirty="0"/>
          </a:p>
          <a:p>
            <a:r>
              <a:rPr lang="en-US" dirty="0"/>
              <a:t>Today, we are generating data faster than the speed that the transistors become much less costly</a:t>
            </a:r>
          </a:p>
          <a:p>
            <a:endParaRPr lang="en-US" dirty="0"/>
          </a:p>
          <a:p>
            <a:r>
              <a:rPr lang="en-US" dirty="0"/>
              <a:t>We need to process this data intelligently.</a:t>
            </a:r>
          </a:p>
          <a:p>
            <a:endParaRPr lang="en-US" dirty="0"/>
          </a:p>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12</a:t>
            </a:fld>
            <a:endParaRPr lang="en-US"/>
          </a:p>
        </p:txBody>
      </p:sp>
    </p:spTree>
    <p:extLst>
      <p:ext uri="{BB962C8B-B14F-4D97-AF65-F5344CB8AC3E}">
        <p14:creationId xmlns:p14="http://schemas.microsoft.com/office/powerpoint/2010/main" val="24266331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Today, data movement dominates the performance because large chunks of data need to be stored in storage systems and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moved between the CPU and main memory for genome analysis.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CPU accesses off-chip main memory through a pin-limited bus known as the memory channel,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a high amount of data movement across the memory channel is extremely costly in terms of both execution time and energy. </a:t>
            </a:r>
          </a:p>
        </p:txBody>
      </p:sp>
      <p:sp>
        <p:nvSpPr>
          <p:cNvPr id="4" name="Slide Number Placeholder 3"/>
          <p:cNvSpPr>
            <a:spLocks noGrp="1"/>
          </p:cNvSpPr>
          <p:nvPr>
            <p:ph type="sldNum" sz="quarter" idx="5"/>
          </p:nvPr>
        </p:nvSpPr>
        <p:spPr/>
        <p:txBody>
          <a:bodyPr/>
          <a:lstStyle/>
          <a:p>
            <a:fld id="{AB959945-7217-484B-8E74-88DC87A74BB0}" type="slidenum">
              <a:rPr lang="en-US" smtClean="0"/>
              <a:pPr/>
              <a:t>13</a:t>
            </a:fld>
            <a:endParaRPr lang="en-US"/>
          </a:p>
        </p:txBody>
      </p:sp>
    </p:spTree>
    <p:extLst>
      <p:ext uri="{BB962C8B-B14F-4D97-AF65-F5344CB8AC3E}">
        <p14:creationId xmlns:p14="http://schemas.microsoft.com/office/powerpoint/2010/main" val="35677292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You can read this paper if you are interested in learning more about t</a:t>
            </a:r>
            <a:r>
              <a:rPr lang="en-US" dirty="0"/>
              <a:t>h</a:t>
            </a:r>
            <a:r>
              <a:rPr lang="en-CH" dirty="0"/>
              <a:t>e overheads involved in when using high throughput sequencing technologies such as Oxford Nanopore Sequencing technologies</a:t>
            </a:r>
          </a:p>
        </p:txBody>
      </p:sp>
      <p:sp>
        <p:nvSpPr>
          <p:cNvPr id="4" name="Slide Number Placeholder 3"/>
          <p:cNvSpPr>
            <a:spLocks noGrp="1"/>
          </p:cNvSpPr>
          <p:nvPr>
            <p:ph type="sldNum" sz="quarter" idx="5"/>
          </p:nvPr>
        </p:nvSpPr>
        <p:spPr/>
        <p:txBody>
          <a:bodyPr/>
          <a:lstStyle/>
          <a:p>
            <a:fld id="{AB959945-7217-484B-8E74-88DC87A74BB0}" type="slidenum">
              <a:rPr lang="en-US" smtClean="0"/>
              <a:pPr/>
              <a:t>14</a:t>
            </a:fld>
            <a:endParaRPr lang="en-US"/>
          </a:p>
        </p:txBody>
      </p:sp>
    </p:spTree>
    <p:extLst>
      <p:ext uri="{BB962C8B-B14F-4D97-AF65-F5344CB8AC3E}">
        <p14:creationId xmlns:p14="http://schemas.microsoft.com/office/powerpoint/2010/main" val="28502225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However, the problem is really the analysis of data rather than the speed we generate this data.</a:t>
            </a:r>
          </a:p>
        </p:txBody>
      </p:sp>
      <p:sp>
        <p:nvSpPr>
          <p:cNvPr id="4" name="Slide Number Placeholder 3"/>
          <p:cNvSpPr>
            <a:spLocks noGrp="1"/>
          </p:cNvSpPr>
          <p:nvPr>
            <p:ph type="sldNum" sz="quarter" idx="5"/>
          </p:nvPr>
        </p:nvSpPr>
        <p:spPr/>
        <p:txBody>
          <a:bodyPr/>
          <a:lstStyle/>
          <a:p>
            <a:fld id="{AB959945-7217-484B-8E74-88DC87A74BB0}" type="slidenum">
              <a:rPr lang="en-US" smtClean="0"/>
              <a:pPr/>
              <a:t>15</a:t>
            </a:fld>
            <a:endParaRPr lang="en-US"/>
          </a:p>
        </p:txBody>
      </p:sp>
    </p:spTree>
    <p:extLst>
      <p:ext uri="{BB962C8B-B14F-4D97-AF65-F5344CB8AC3E}">
        <p14:creationId xmlns:p14="http://schemas.microsoft.com/office/powerpoint/2010/main" val="9195155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Thus we need both intelligent algorithms that minimize the redundant computations without sacrificing from accuracy and intelligent architectures that are best suitable for the intelligent algorithms for fast and accurate genome analysis. </a:t>
            </a:r>
          </a:p>
        </p:txBody>
      </p:sp>
      <p:sp>
        <p:nvSpPr>
          <p:cNvPr id="4" name="Slide Number Placeholder 3"/>
          <p:cNvSpPr>
            <a:spLocks noGrp="1"/>
          </p:cNvSpPr>
          <p:nvPr>
            <p:ph type="sldNum" sz="quarter" idx="5"/>
          </p:nvPr>
        </p:nvSpPr>
        <p:spPr/>
        <p:txBody>
          <a:bodyPr/>
          <a:lstStyle/>
          <a:p>
            <a:fld id="{47139A41-7A76-1D40-B3BE-29B670EC38FE}" type="slidenum">
              <a:rPr lang="en-US" smtClean="0"/>
              <a:t>16</a:t>
            </a:fld>
            <a:endParaRPr lang="en-US"/>
          </a:p>
        </p:txBody>
      </p:sp>
    </p:spTree>
    <p:extLst>
      <p:ext uri="{BB962C8B-B14F-4D97-AF65-F5344CB8AC3E}">
        <p14:creationId xmlns:p14="http://schemas.microsoft.com/office/powerpoint/2010/main" val="391448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need to think out of the box here</a:t>
            </a:r>
          </a:p>
        </p:txBody>
      </p:sp>
      <p:sp>
        <p:nvSpPr>
          <p:cNvPr id="4" name="Slide Number Placeholder 3"/>
          <p:cNvSpPr>
            <a:spLocks noGrp="1"/>
          </p:cNvSpPr>
          <p:nvPr>
            <p:ph type="sldNum" sz="quarter" idx="5"/>
          </p:nvPr>
        </p:nvSpPr>
        <p:spPr/>
        <p:txBody>
          <a:bodyPr/>
          <a:lstStyle/>
          <a:p>
            <a:fld id="{AB959945-7217-484B-8E74-88DC87A74BB0}" type="slidenum">
              <a:rPr lang="en-US" smtClean="0"/>
              <a:pPr/>
              <a:t>19</a:t>
            </a:fld>
            <a:endParaRPr lang="en-US"/>
          </a:p>
        </p:txBody>
      </p:sp>
    </p:spTree>
    <p:extLst>
      <p:ext uri="{BB962C8B-B14F-4D97-AF65-F5344CB8AC3E}">
        <p14:creationId xmlns:p14="http://schemas.microsoft.com/office/powerpoint/2010/main" val="30641577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u="none" strike="noStrike" dirty="0">
                <a:solidFill>
                  <a:srgbClr val="374151"/>
                </a:solidFill>
                <a:effectLst/>
                <a:latin typeface="Söhne"/>
              </a:rPr>
              <a:t>Understanding genetic variations enlightens us about human history and diversity. Predicting microbial presence in samples aids in environmental and health sciences. Quick disease outbreak surveillance is crucial in our globalized world, allowing prompt detection and action. Lastly, personalized medicine, tailored to individual genetics, represents the future of healthcare.</a:t>
            </a:r>
          </a:p>
          <a:p>
            <a:pPr algn="l"/>
            <a:r>
              <a:rPr lang="en-US" b="0" i="0" u="none" strike="noStrike" dirty="0">
                <a:solidFill>
                  <a:srgbClr val="374151"/>
                </a:solidFill>
                <a:effectLst/>
                <a:latin typeface="Söhne"/>
              </a:rPr>
              <a:t>Simply put, the need for swift, expansive genome analysis is imperative for both advancing knowledge and improving life.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68774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27</a:t>
            </a:fld>
            <a:endParaRPr lang="en-US"/>
          </a:p>
        </p:txBody>
      </p:sp>
    </p:spTree>
    <p:extLst>
      <p:ext uri="{BB962C8B-B14F-4D97-AF65-F5344CB8AC3E}">
        <p14:creationId xmlns:p14="http://schemas.microsoft.com/office/powerpoint/2010/main" val="5221167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86204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56955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31</a:t>
            </a:fld>
            <a:endParaRPr lang="en-US"/>
          </a:p>
        </p:txBody>
      </p:sp>
    </p:spTree>
    <p:extLst>
      <p:ext uri="{BB962C8B-B14F-4D97-AF65-F5344CB8AC3E}">
        <p14:creationId xmlns:p14="http://schemas.microsoft.com/office/powerpoint/2010/main" val="36405869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32</a:t>
            </a:fld>
            <a:endParaRPr lang="en-US"/>
          </a:p>
        </p:txBody>
      </p:sp>
    </p:spTree>
    <p:extLst>
      <p:ext uri="{BB962C8B-B14F-4D97-AF65-F5344CB8AC3E}">
        <p14:creationId xmlns:p14="http://schemas.microsoft.com/office/powerpoint/2010/main" val="27283711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Clearly we need both intelligent algorithms and intelligent architectures to solve the important problems in our field. We’ve covered some on what can be done in the architecture side. We believe that we should co-design intelligent architecture and the intelligent software together to maximize the benefits.</a:t>
            </a:r>
          </a:p>
        </p:txBody>
      </p:sp>
      <p:sp>
        <p:nvSpPr>
          <p:cNvPr id="4" name="Slide Number Placeholder 3"/>
          <p:cNvSpPr>
            <a:spLocks noGrp="1"/>
          </p:cNvSpPr>
          <p:nvPr>
            <p:ph type="sldNum" sz="quarter" idx="5"/>
          </p:nvPr>
        </p:nvSpPr>
        <p:spPr/>
        <p:txBody>
          <a:bodyPr/>
          <a:lstStyle/>
          <a:p>
            <a:fld id="{47139A41-7A76-1D40-B3BE-29B670EC38FE}" type="slidenum">
              <a:rPr lang="en-US" smtClean="0"/>
              <a:t>36</a:t>
            </a:fld>
            <a:endParaRPr lang="en-US"/>
          </a:p>
        </p:txBody>
      </p:sp>
    </p:spTree>
    <p:extLst>
      <p:ext uri="{BB962C8B-B14F-4D97-AF65-F5344CB8AC3E}">
        <p14:creationId xmlns:p14="http://schemas.microsoft.com/office/powerpoint/2010/main" val="6516507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5E676A0-33B1-4B4B-B1AA-B0B917FCAA93}" type="slidenum">
              <a:rPr lang="en-US" smtClean="0"/>
              <a:t>37</a:t>
            </a:fld>
            <a:endParaRPr lang="en-US"/>
          </a:p>
        </p:txBody>
      </p:sp>
    </p:spTree>
    <p:extLst>
      <p:ext uri="{BB962C8B-B14F-4D97-AF65-F5344CB8AC3E}">
        <p14:creationId xmlns:p14="http://schemas.microsoft.com/office/powerpoint/2010/main" val="37166443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5E676A0-33B1-4B4B-B1AA-B0B917FCAA93}" type="slidenum">
              <a:rPr lang="en-US" smtClean="0"/>
              <a:t>38</a:t>
            </a:fld>
            <a:endParaRPr lang="en-US"/>
          </a:p>
        </p:txBody>
      </p:sp>
    </p:spTree>
    <p:extLst>
      <p:ext uri="{BB962C8B-B14F-4D97-AF65-F5344CB8AC3E}">
        <p14:creationId xmlns:p14="http://schemas.microsoft.com/office/powerpoint/2010/main" val="12149733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5E676A0-33B1-4B4B-B1AA-B0B917FCAA93}" type="slidenum">
              <a:rPr lang="en-US" smtClean="0"/>
              <a:t>39</a:t>
            </a:fld>
            <a:endParaRPr lang="en-US"/>
          </a:p>
        </p:txBody>
      </p:sp>
    </p:spTree>
    <p:extLst>
      <p:ext uri="{BB962C8B-B14F-4D97-AF65-F5344CB8AC3E}">
        <p14:creationId xmlns:p14="http://schemas.microsoft.com/office/powerpoint/2010/main" val="16397102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40</a:t>
            </a:fld>
            <a:endParaRPr lang="en-US"/>
          </a:p>
        </p:txBody>
      </p:sp>
    </p:spTree>
    <p:extLst>
      <p:ext uri="{BB962C8B-B14F-4D97-AF65-F5344CB8AC3E}">
        <p14:creationId xmlns:p14="http://schemas.microsoft.com/office/powerpoint/2010/main" val="19290012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fld id="{AB959945-7217-484B-8E74-88DC87A74BB0}" type="slidenum">
              <a:rPr lang="en-US" smtClean="0"/>
              <a:pPr/>
              <a:t>41</a:t>
            </a:fld>
            <a:endParaRPr lang="en-US"/>
          </a:p>
        </p:txBody>
      </p:sp>
    </p:spTree>
    <p:extLst>
      <p:ext uri="{BB962C8B-B14F-4D97-AF65-F5344CB8AC3E}">
        <p14:creationId xmlns:p14="http://schemas.microsoft.com/office/powerpoint/2010/main" val="12766077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Apollo is a mechanism for correcting errors in genome assemblies using a machine learni</a:t>
            </a:r>
            <a:r>
              <a:rPr lang="en-US" dirty="0"/>
              <a:t>ng</a:t>
            </a:r>
            <a:r>
              <a:rPr lang="en-CH" dirty="0"/>
              <a:t> technique. It was published in the Bioinformatics journal in 2020.</a:t>
            </a:r>
          </a:p>
        </p:txBody>
      </p:sp>
      <p:sp>
        <p:nvSpPr>
          <p:cNvPr id="4" name="Slide Number Placeholder 3"/>
          <p:cNvSpPr>
            <a:spLocks noGrp="1"/>
          </p:cNvSpPr>
          <p:nvPr>
            <p:ph type="sldNum" sz="quarter" idx="5"/>
          </p:nvPr>
        </p:nvSpPr>
        <p:spPr/>
        <p:txBody>
          <a:bodyPr/>
          <a:lstStyle/>
          <a:p>
            <a:fld id="{AB959945-7217-484B-8E74-88DC87A74BB0}" type="slidenum">
              <a:rPr lang="en-US" smtClean="0"/>
              <a:pPr/>
              <a:t>42</a:t>
            </a:fld>
            <a:endParaRPr lang="en-US"/>
          </a:p>
        </p:txBody>
      </p:sp>
    </p:spTree>
    <p:extLst>
      <p:ext uri="{BB962C8B-B14F-4D97-AF65-F5344CB8AC3E}">
        <p14:creationId xmlns:p14="http://schemas.microsoft.com/office/powerpoint/2010/main" val="2404045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5E676A0-33B1-4B4B-B1AA-B0B917FCAA93}" type="slidenum">
              <a:rPr lang="en-US" smtClean="0"/>
              <a:t>48</a:t>
            </a:fld>
            <a:endParaRPr lang="en-US"/>
          </a:p>
        </p:txBody>
      </p:sp>
    </p:spTree>
    <p:extLst>
      <p:ext uri="{BB962C8B-B14F-4D97-AF65-F5344CB8AC3E}">
        <p14:creationId xmlns:p14="http://schemas.microsoft.com/office/powerpoint/2010/main" val="20584151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0177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31180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06484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7957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3721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293630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26723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87988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49279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28422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504734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193850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491768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49440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346428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79180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750956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85110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043189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473866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168689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55806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126158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787203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199493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333347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458612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227619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801392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endParaRPr lang="en-CH" dirty="0"/>
              </a:p>
            </p:txBody>
          </p:sp>
        </mc:Choice>
        <mc:Fallback xmlns="">
          <p:sp>
            <p:nvSpPr>
              <p:cNvPr id="3" name="Notes Placeholder 2"/>
              <p:cNvSpPr>
                <a:spLocks noGrp="1"/>
              </p:cNvSpPr>
              <p:nvPr>
                <p:ph type="body" idx="1"/>
              </p:nvPr>
            </p:nvSpPr>
            <p:spPr/>
            <p:txBody>
              <a:bodyPr/>
              <a:lstStyle/>
              <a:p>
                <a:r>
                  <a:rPr lang="en-US" b="0" i="0" u="none" strike="noStrike" dirty="0">
                    <a:solidFill>
                      <a:srgbClr val="374151"/>
                    </a:solidFill>
                    <a:effectLst/>
                    <a:latin typeface="Söhne"/>
                  </a:rPr>
                  <a:t>Considering the relative abundance estimation use case, the Sequence Until mechanism works in several steps</a:t>
                </a:r>
              </a:p>
              <a:p>
                <a:endParaRPr lang="en-US" b="0" i="0" u="none" strike="noStrike" dirty="0">
                  <a:solidFill>
                    <a:srgbClr val="374151"/>
                  </a:solidFill>
                  <a:effectLst/>
                  <a:latin typeface="Söhne"/>
                </a:endParaRPr>
              </a:p>
              <a:p>
                <a:r>
                  <a:rPr lang="en-US" b="0" i="0" u="none" strike="noStrike" dirty="0">
                    <a:solidFill>
                      <a:srgbClr val="374151"/>
                    </a:solidFill>
                    <a:effectLst/>
                    <a:latin typeface="Söhne"/>
                  </a:rPr>
                  <a:t>[CLICK] We generate ongoing relative abundance estimations after every sequencing of 𝑛 reads.</a:t>
                </a:r>
              </a:p>
              <a:p>
                <a:r>
                  <a:rPr lang="en-US" b="0" i="0" u="none" strike="noStrike" dirty="0">
                    <a:solidFill>
                      <a:srgbClr val="374151"/>
                    </a:solidFill>
                    <a:effectLst/>
                    <a:latin typeface="Söhne"/>
                  </a:rPr>
                  <a:t>[CLICK] We always retain the most recent </a:t>
                </a:r>
                <a:r>
                  <a:rPr lang="en-US" i="0" dirty="0">
                    <a:solidFill>
                      <a:prstClr val="black"/>
                    </a:solidFill>
                    <a:latin typeface="Cambria Math" panose="02040503050406030204" pitchFamily="18" charset="0"/>
                    <a:ea typeface="Cambria Math" panose="02040503050406030204" pitchFamily="18" charset="0"/>
                  </a:rPr>
                  <a:t>𝑡</a:t>
                </a:r>
                <a:r>
                  <a:rPr lang="en-US" b="0" i="0" u="none" strike="noStrike" dirty="0">
                    <a:solidFill>
                      <a:srgbClr val="374151"/>
                    </a:solidFill>
                    <a:effectLst/>
                    <a:latin typeface="Söhne"/>
                  </a:rPr>
                  <a:t> estimation results.</a:t>
                </a:r>
              </a:p>
              <a:p>
                <a:r>
                  <a:rPr lang="en-US" b="0" i="0" u="none" strike="noStrike" dirty="0">
                    <a:solidFill>
                      <a:srgbClr val="374151"/>
                    </a:solidFill>
                    <a:effectLst/>
                    <a:latin typeface="Söhne"/>
                  </a:rPr>
                  <a:t>[CLICK] The next step involves detecting any outliers in these results. This is achieved by performing a cross-correlation between the last </a:t>
                </a:r>
                <a:r>
                  <a:rPr lang="en-US" i="0" dirty="0">
                    <a:solidFill>
                      <a:prstClr val="black"/>
                    </a:solidFill>
                    <a:latin typeface="Cambria Math" panose="02040503050406030204" pitchFamily="18" charset="0"/>
                    <a:ea typeface="Cambria Math" panose="02040503050406030204" pitchFamily="18" charset="0"/>
                  </a:rPr>
                  <a:t>𝑡</a:t>
                </a:r>
                <a:r>
                  <a:rPr lang="en-US" b="0" i="0" u="none" strike="noStrike" dirty="0">
                    <a:solidFill>
                      <a:srgbClr val="374151"/>
                    </a:solidFill>
                    <a:effectLst/>
                    <a:latin typeface="Söhne"/>
                  </a:rPr>
                  <a:t> results.</a:t>
                </a:r>
              </a:p>
              <a:p>
                <a:r>
                  <a:rPr lang="en-US" b="0" i="0" u="none" strike="noStrike" dirty="0">
                    <a:solidFill>
                      <a:srgbClr val="374151"/>
                    </a:solidFill>
                    <a:effectLst/>
                    <a:latin typeface="Söhne"/>
                  </a:rPr>
                  <a:t>If we find no outliers, it indicates that we are consistently generating similar results. In other words, the recent sequencing of reads could not change the estimation result significantly.</a:t>
                </a:r>
              </a:p>
              <a:p>
                <a:r>
                  <a:rPr lang="en-US" b="0" i="0" u="none" strike="noStrike" dirty="0">
                    <a:solidFill>
                      <a:srgbClr val="374151"/>
                    </a:solidFill>
                    <a:effectLst/>
                    <a:latin typeface="Söhne"/>
                  </a:rPr>
                  <a:t>[CLICK] In such a scenario, it is unlikely that further sequencing of reads will produce an outlier. Therefore, we can make the decision to stop the sequencing process.</a:t>
                </a:r>
              </a:p>
              <a:p>
                <a:endParaRPr lang="en-US" b="0" i="0" u="none" strike="noStrike" dirty="0">
                  <a:solidFill>
                    <a:srgbClr val="374151"/>
                  </a:solidFill>
                  <a:effectLst/>
                  <a:latin typeface="Söhne"/>
                </a:endParaRPr>
              </a:p>
              <a:p>
                <a:r>
                  <a:rPr lang="en-US" b="0" i="0" u="none" strike="noStrike" dirty="0">
                    <a:solidFill>
                      <a:srgbClr val="374151"/>
                    </a:solidFill>
                    <a:effectLst/>
                    <a:latin typeface="Söhne"/>
                  </a:rPr>
                  <a:t>This approach allows us to optimize the sequencing process by stopping it when no new significant information is likely to be gained.</a:t>
                </a:r>
              </a:p>
              <a:p>
                <a:endParaRPr lang="en-US" b="0" i="0" u="none" strike="noStrike" dirty="0">
                  <a:solidFill>
                    <a:srgbClr val="374151"/>
                  </a:solidFill>
                  <a:effectLst/>
                  <a:latin typeface="Söhne"/>
                </a:endParaRPr>
              </a:p>
              <a:p>
                <a:r>
                  <a:rPr lang="en-US" b="0" i="0" u="none" strike="noStrike" dirty="0">
                    <a:solidFill>
                      <a:srgbClr val="374151"/>
                    </a:solidFill>
                    <a:effectLst/>
                    <a:latin typeface="Söhne"/>
                  </a:rPr>
                  <a:t>[CLICK] If there is an outlier, we simply keep sequencing as new reads keep changing the results.</a:t>
                </a:r>
                <a:endParaRPr lang="en-CH" dirty="0"/>
              </a:p>
            </p:txBody>
          </p:sp>
        </mc:Fallback>
      </mc:AlternateContent>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430192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10834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801988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761991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07619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406573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229414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72963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160827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5094649"/>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0147923"/>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562968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217409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651545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514824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598843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088446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436016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4031003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9183418"/>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6295754"/>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1080969"/>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224378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156201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9169852"/>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017760"/>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2936302"/>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0235756"/>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3118016"/>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8239898"/>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9321783"/>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1487022"/>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2689739"/>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1046372"/>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2115357"/>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7856340"/>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0906550"/>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8030442"/>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7062781"/>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0957248"/>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0918553"/>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6278759"/>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2151496"/>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0740505"/>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6633726"/>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4326216"/>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2407432"/>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2427795"/>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3833961"/>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8545965"/>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2842228"/>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5047343"/>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1938503"/>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4662787"/>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5768771"/>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818963"/>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0128311"/>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655828"/>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7605016"/>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5618279"/>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9442857"/>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8875715"/>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6875373"/>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9036087"/>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101583"/>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5588945"/>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2369866"/>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108344"/>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2954715"/>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2583891"/>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8489777"/>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9254064"/>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1379678"/>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726844"/>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3365856"/>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5629682"/>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2174098"/>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6515459"/>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5988431"/>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E676A0-33B1-4B4B-B1AA-B0B917FCAA9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7647607"/>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7F79D3-8C36-4CB5-B03B-F440DA7B71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8948310"/>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Partnership</a:t>
            </a:r>
          </a:p>
          <a:p>
            <a:endParaRPr lang="en-US"/>
          </a:p>
          <a:p>
            <a:r>
              <a:rPr lang="en-US"/>
              <a:t>Designed to scale from small labs that do not have datacenters to datacenters and cloud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6C6C65-0BC5-4E2E-BB86-9D3A9F331A8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945779"/>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medium-content-sans-serif-font"/>
              </a:rPr>
              <a:t>The Wafer-Scale Engine is the most massive AI chip ever produced</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7973AD7-D932-2641-9FAC-D90A34A34A63}" type="slidenum">
              <a:rPr kumimoji="0" lang="en-US" altLang="en-US" sz="1200" b="0" i="0" u="none" strike="noStrike" kern="1200" cap="none" spc="0" normalizeH="0" baseline="0" noProof="0" smtClean="0">
                <a:ln>
                  <a:noFill/>
                </a:ln>
                <a:solidFill>
                  <a:prstClr val="black"/>
                </a:solidFill>
                <a:effectLst/>
                <a:uLnTx/>
                <a:uFillTx/>
                <a:latin typeface="Calibri" charset="0"/>
                <a:ea typeface="ＭＳ Ｐゴシック"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170</a:t>
            </a:fld>
            <a:endParaRPr kumimoji="0" lang="en-US" altLang="en-US" sz="1200" b="0" i="0" u="none" strike="noStrike" kern="1200" cap="none" spc="0" normalizeH="0" baseline="0" noProof="0">
              <a:ln>
                <a:noFill/>
              </a:ln>
              <a:solidFill>
                <a:prstClr val="black"/>
              </a:solidFill>
              <a:effectLst/>
              <a:uLnTx/>
              <a:uFillTx/>
              <a:latin typeface="Calibri" charset="0"/>
              <a:ea typeface="ＭＳ Ｐゴシック" charset="-128"/>
              <a:cs typeface="Arial" panose="020B0604020202020204" pitchFamily="34" charset="0"/>
            </a:endParaRPr>
          </a:p>
        </p:txBody>
      </p:sp>
    </p:spTree>
    <p:extLst>
      <p:ext uri="{BB962C8B-B14F-4D97-AF65-F5344CB8AC3E}">
        <p14:creationId xmlns:p14="http://schemas.microsoft.com/office/powerpoint/2010/main" val="4133928371"/>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25">
              <a:spcBef>
                <a:spcPct val="30000"/>
              </a:spcBef>
              <a:defRPr sz="1200">
                <a:solidFill>
                  <a:schemeClr val="tx1"/>
                </a:solidFill>
                <a:latin typeface="Calibri" charset="0"/>
                <a:ea typeface="ＭＳ Ｐゴシック" charset="-128"/>
              </a:defRPr>
            </a:lvl1pPr>
            <a:lvl2pPr marL="742950" indent="-285750" defTabSz="911225">
              <a:spcBef>
                <a:spcPct val="30000"/>
              </a:spcBef>
              <a:defRPr sz="1200">
                <a:solidFill>
                  <a:schemeClr val="tx1"/>
                </a:solidFill>
                <a:latin typeface="Calibri" charset="0"/>
                <a:ea typeface="ＭＳ Ｐゴシック" charset="-128"/>
              </a:defRPr>
            </a:lvl2pPr>
            <a:lvl3pPr marL="1143000" indent="-228600" defTabSz="911225">
              <a:spcBef>
                <a:spcPct val="30000"/>
              </a:spcBef>
              <a:defRPr sz="1200">
                <a:solidFill>
                  <a:schemeClr val="tx1"/>
                </a:solidFill>
                <a:latin typeface="Calibri" charset="0"/>
                <a:ea typeface="ＭＳ Ｐゴシック" charset="-128"/>
              </a:defRPr>
            </a:lvl3pPr>
            <a:lvl4pPr marL="1600200" indent="-228600" defTabSz="911225">
              <a:spcBef>
                <a:spcPct val="30000"/>
              </a:spcBef>
              <a:defRPr sz="1200">
                <a:solidFill>
                  <a:schemeClr val="tx1"/>
                </a:solidFill>
                <a:latin typeface="Calibri" charset="0"/>
                <a:ea typeface="ＭＳ Ｐゴシック" charset="-128"/>
              </a:defRPr>
            </a:lvl4pPr>
            <a:lvl5pPr marL="2057400" indent="-228600" defTabSz="911225">
              <a:spcBef>
                <a:spcPct val="30000"/>
              </a:spcBef>
              <a:defRPr sz="1200">
                <a:solidFill>
                  <a:schemeClr val="tx1"/>
                </a:solidFill>
                <a:latin typeface="Calibri" charset="0"/>
                <a:ea typeface="ＭＳ Ｐゴシック" charset="-128"/>
              </a:defRPr>
            </a:lvl5pPr>
            <a:lvl6pPr marL="2514600" indent="-228600" defTabSz="911225" eaLnBrk="0" fontAlgn="base" hangingPunct="0">
              <a:spcBef>
                <a:spcPct val="30000"/>
              </a:spcBef>
              <a:spcAft>
                <a:spcPct val="0"/>
              </a:spcAft>
              <a:defRPr sz="1200">
                <a:solidFill>
                  <a:schemeClr val="tx1"/>
                </a:solidFill>
                <a:latin typeface="Calibri" charset="0"/>
                <a:ea typeface="ＭＳ Ｐゴシック" charset="-128"/>
              </a:defRPr>
            </a:lvl6pPr>
            <a:lvl7pPr marL="2971800" indent="-228600" defTabSz="911225" eaLnBrk="0" fontAlgn="base" hangingPunct="0">
              <a:spcBef>
                <a:spcPct val="30000"/>
              </a:spcBef>
              <a:spcAft>
                <a:spcPct val="0"/>
              </a:spcAft>
              <a:defRPr sz="1200">
                <a:solidFill>
                  <a:schemeClr val="tx1"/>
                </a:solidFill>
                <a:latin typeface="Calibri" charset="0"/>
                <a:ea typeface="ＭＳ Ｐゴシック" charset="-128"/>
              </a:defRPr>
            </a:lvl7pPr>
            <a:lvl8pPr marL="3429000" indent="-228600" defTabSz="911225" eaLnBrk="0" fontAlgn="base" hangingPunct="0">
              <a:spcBef>
                <a:spcPct val="30000"/>
              </a:spcBef>
              <a:spcAft>
                <a:spcPct val="0"/>
              </a:spcAft>
              <a:defRPr sz="1200">
                <a:solidFill>
                  <a:schemeClr val="tx1"/>
                </a:solidFill>
                <a:latin typeface="Calibri" charset="0"/>
                <a:ea typeface="ＭＳ Ｐゴシック" charset="-128"/>
              </a:defRPr>
            </a:lvl8pPr>
            <a:lvl9pPr marL="3886200" indent="-228600" defTabSz="911225" eaLnBrk="0" fontAlgn="base" hangingPunct="0">
              <a:spcBef>
                <a:spcPct val="30000"/>
              </a:spcBef>
              <a:spcAft>
                <a:spcPct val="0"/>
              </a:spcAft>
              <a:defRPr sz="1200">
                <a:solidFill>
                  <a:schemeClr val="tx1"/>
                </a:solidFill>
                <a:latin typeface="Calibri" charset="0"/>
                <a:ea typeface="ＭＳ Ｐゴシック" charset="-128"/>
              </a:defRPr>
            </a:lvl9pPr>
          </a:lstStyle>
          <a:p>
            <a:pPr marL="0" marR="0" lvl="0" indent="0" algn="r" defTabSz="911225" rtl="0" eaLnBrk="1" fontAlgn="base" latinLnBrk="0" hangingPunct="1">
              <a:lnSpc>
                <a:spcPct val="100000"/>
              </a:lnSpc>
              <a:spcBef>
                <a:spcPct val="0"/>
              </a:spcBef>
              <a:spcAft>
                <a:spcPct val="0"/>
              </a:spcAft>
              <a:buClrTx/>
              <a:buSzTx/>
              <a:buFontTx/>
              <a:buNone/>
              <a:tabLst/>
              <a:defRPr/>
            </a:pPr>
            <a:fld id="{F8EB913B-253C-AD49-B9C4-8FBF00D4106C}" type="slidenum">
              <a:rPr kumimoji="0" lang="en-US" altLang="en-US" sz="1200" b="0" i="0" u="none" strike="noStrike" kern="1200" cap="none" spc="0" normalizeH="0" baseline="0" noProof="0">
                <a:ln>
                  <a:noFill/>
                </a:ln>
                <a:solidFill>
                  <a:srgbClr val="000000"/>
                </a:solidFill>
                <a:effectLst/>
                <a:uLnTx/>
                <a:uFillTx/>
                <a:latin typeface="Arial" charset="0"/>
                <a:ea typeface="ＭＳ Ｐゴシック" charset="-128"/>
                <a:cs typeface="+mn-cs"/>
              </a:rPr>
              <a:pPr marL="0" marR="0" lvl="0" indent="0" algn="r" defTabSz="911225" rtl="0" eaLnBrk="1" fontAlgn="base" latinLnBrk="0" hangingPunct="1">
                <a:lnSpc>
                  <a:spcPct val="100000"/>
                </a:lnSpc>
                <a:spcBef>
                  <a:spcPct val="0"/>
                </a:spcBef>
                <a:spcAft>
                  <a:spcPct val="0"/>
                </a:spcAft>
                <a:buClrTx/>
                <a:buSzTx/>
                <a:buFontTx/>
                <a:buNone/>
                <a:tabLst/>
                <a:defRPr/>
              </a:pPr>
              <a:t>182</a:t>
            </a:fld>
            <a:endParaRPr kumimoji="0" lang="en-US" altLang="en-US" sz="1200" b="0" i="0" u="none" strike="noStrike" kern="1200" cap="none" spc="0" normalizeH="0" baseline="0" noProof="0">
              <a:ln>
                <a:noFill/>
              </a:ln>
              <a:solidFill>
                <a:srgbClr val="000000"/>
              </a:solidFill>
              <a:effectLst/>
              <a:uLnTx/>
              <a:uFillTx/>
              <a:latin typeface="Arial" charset="0"/>
              <a:ea typeface="ＭＳ Ｐゴシック" charset="-128"/>
              <a:cs typeface="+mn-cs"/>
            </a:endParaRPr>
          </a:p>
        </p:txBody>
      </p:sp>
      <p:sp>
        <p:nvSpPr>
          <p:cNvPr id="9728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728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US" altLang="en-US">
              <a:latin typeface="Arial" charset="0"/>
              <a:ea typeface="ＭＳ Ｐゴシック" charset="-128"/>
            </a:endParaRPr>
          </a:p>
        </p:txBody>
      </p:sp>
    </p:spTree>
    <p:extLst>
      <p:ext uri="{BB962C8B-B14F-4D97-AF65-F5344CB8AC3E}">
        <p14:creationId xmlns:p14="http://schemas.microsoft.com/office/powerpoint/2010/main" val="3965660124"/>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t>There are three main challenges.</a:t>
            </a:r>
            <a:endParaRPr lang="en-US" baseline="0"/>
          </a:p>
          <a:p>
            <a:endParaRPr lang="en-US" baseline="0"/>
          </a:p>
          <a:p>
            <a:r>
              <a:rPr lang="en-US" baseline="0"/>
              <a:t>First. The mapper needs to find many mappings for each read. Because the read is so short, they can map to multiple locations in the reference genome. How can we efficiently find all mappings of a read?</a:t>
            </a:r>
          </a:p>
          <a:p>
            <a:endParaRPr lang="en-US" baseline="0"/>
          </a:p>
          <a:p>
            <a:r>
              <a:rPr lang="en-US" baseline="0"/>
              <a:t>Second. The mapper needs to tolerate small variance or errors in each read. Since individuals are different, the subject’s DNA might slightly differs from the reference DNA, which can be mismatches, insertions or deletions of base pairs. How can we efficiently map each read with up to a number of e errors present?</a:t>
            </a:r>
          </a:p>
          <a:p>
            <a:endParaRPr lang="en-US" baseline="0"/>
          </a:p>
          <a:p>
            <a:r>
              <a:rPr lang="en-US" baseline="0"/>
              <a:t>Third. The mapper needs to map each read very fast. In another word, performance is important. Because the human DNA is 3.2 billion base-pairs long and each read is only hundreds of base-pairs long, there can be billions of reads subjected to mapping for an individual human. Current state of the art mappers take weeks to map a human’s DNA. So the question is, how can we design a much higher performance read mapper?</a:t>
            </a:r>
            <a:endParaRPr 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77513542"/>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sz="1200" dirty="0">
                <a:latin typeface="Calibri" panose="020F0502020204030204" pitchFamily="34" charset="0"/>
              </a:rPr>
              <a:t>12.48</a:t>
            </a:r>
          </a:p>
          <a:p>
            <a:pPr algn="ctr"/>
            <a:r>
              <a:rPr lang="en-US" sz="1200" dirty="0">
                <a:latin typeface="Calibri" panose="020F0502020204030204" pitchFamily="34" charset="0"/>
              </a:rPr>
              <a:t>5.2 CPU hours</a:t>
            </a:r>
          </a:p>
          <a:p>
            <a:pPr algn="ctr"/>
            <a:r>
              <a:rPr lang="en-US" sz="1200" dirty="0">
                <a:latin typeface="Calibri" panose="020F0502020204030204" pitchFamily="34" charset="0"/>
              </a:rPr>
              <a:t>144x</a:t>
            </a:r>
          </a:p>
          <a:p>
            <a:pPr algn="ctr"/>
            <a:r>
              <a:rPr lang="en-US" sz="1200" dirty="0">
                <a:latin typeface="Calibri" panose="020F0502020204030204" pitchFamily="34" charset="0"/>
              </a:rPr>
              <a:t>60 CPU hours</a:t>
            </a:r>
          </a:p>
          <a:p>
            <a:pPr algn="ctr"/>
            <a:endParaRPr lang="en-US" sz="1200" dirty="0">
              <a:latin typeface="Calibri" panose="020F0502020204030204" pitchFamily="34" charset="0"/>
            </a:endParaRPr>
          </a:p>
          <a:p>
            <a:pPr algn="ctr"/>
            <a:r>
              <a:rPr lang="en-US" sz="1200" dirty="0">
                <a:latin typeface="Calibri" panose="020F0502020204030204" pitchFamily="34" charset="0"/>
                <a:sym typeface="Wingdings" panose="05000000000000000000" pitchFamily="2" charset="2"/>
              </a:rPr>
              <a:t>BWA-MEM</a:t>
            </a:r>
          </a:p>
          <a:p>
            <a:pPr algn="ctr"/>
            <a:r>
              <a:rPr lang="en-US" dirty="0">
                <a:sym typeface="Wingdings" panose="05000000000000000000" pitchFamily="2" charset="2"/>
              </a:rPr>
              <a:t>25 minutes</a:t>
            </a:r>
          </a:p>
          <a:p>
            <a:pPr algn="ctr"/>
            <a:r>
              <a:rPr lang="en-US" dirty="0"/>
              <a:t>Illumine </a:t>
            </a:r>
            <a:r>
              <a:rPr lang="en-US" dirty="0" err="1"/>
              <a:t>HiSeq</a:t>
            </a:r>
            <a:r>
              <a:rPr lang="en-US" dirty="0"/>
              <a:t> X10</a:t>
            </a:r>
            <a:endParaRPr lang="en-US" dirty="0">
              <a:sym typeface="Wingdings" panose="05000000000000000000" pitchFamily="2" charset="2"/>
            </a:endParaRPr>
          </a:p>
          <a:p>
            <a:pPr algn="ctr"/>
            <a:endParaRPr lang="en-US" dirty="0">
              <a:sym typeface="Wingdings" panose="05000000000000000000" pitchFamily="2" charset="2"/>
            </a:endParaRPr>
          </a:p>
          <a:p>
            <a:pPr algn="ctr"/>
            <a:r>
              <a:rPr lang="en-US" dirty="0">
                <a:sym typeface="Wingdings" panose="05000000000000000000" pitchFamily="2" charset="2"/>
              </a:rPr>
              <a:t>25 minutes</a:t>
            </a:r>
          </a:p>
          <a:p>
            <a:pPr algn="ctr"/>
            <a:r>
              <a:rPr lang="en-US" dirty="0">
                <a:sym typeface="Wingdings" panose="05000000000000000000" pitchFamily="2" charset="2"/>
              </a:rPr>
              <a:t>Nanopore </a:t>
            </a:r>
            <a:r>
              <a:rPr lang="en-US" dirty="0" err="1">
                <a:sym typeface="Wingdings" panose="05000000000000000000" pitchFamily="2" charset="2"/>
              </a:rPr>
              <a:t>MinION</a:t>
            </a:r>
            <a:endParaRPr lang="en-US" dirty="0">
              <a:sym typeface="Wingdings" panose="05000000000000000000" pitchFamily="2" charset="2"/>
            </a:endParaRPr>
          </a:p>
          <a:p>
            <a:pPr algn="ctr"/>
            <a:endParaRPr lang="en-US" dirty="0">
              <a:sym typeface="Wingdings" panose="05000000000000000000" pitchFamily="2" charset="2"/>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t>Short reads generated in a day using today’s HTS machines (e.g., Illumine </a:t>
            </a:r>
            <a:r>
              <a:rPr lang="en-US" dirty="0" err="1"/>
              <a:t>HiSeq</a:t>
            </a:r>
            <a:r>
              <a:rPr lang="en-US" dirty="0"/>
              <a:t> X10) can be mapped to the human reference genome using BWA-MEM [36], a popular and widely-used read mapper, in 12.5 CPU (central processing unit) days when running on a single core [66, 67]. BWA-MEM also takes about 2.5 CPU days to map long reads that are generated in 25 minutes using today’s Nanopore </a:t>
            </a:r>
            <a:r>
              <a:rPr lang="en-US" dirty="0" err="1"/>
              <a:t>MinION</a:t>
            </a:r>
            <a:r>
              <a:rPr lang="en-US" dirty="0"/>
              <a:t> sequencer [68]</a:t>
            </a:r>
          </a:p>
          <a:p>
            <a:pPr algn="ctr"/>
            <a:endParaRPr lang="en-US" dirty="0"/>
          </a:p>
          <a:p>
            <a:pPr algn="ctr"/>
            <a:endParaRPr lang="en-US" sz="1200" dirty="0">
              <a:latin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AB959945-7217-484B-8E74-88DC87A74BB0}" type="slidenum">
              <a:rPr lang="en-US" smtClean="0">
                <a:solidFill>
                  <a:prstClr val="black"/>
                </a:solidFill>
              </a:rPr>
              <a:pPr/>
              <a:t>184</a:t>
            </a:fld>
            <a:endParaRPr lang="en-US">
              <a:solidFill>
                <a:prstClr val="black"/>
              </a:solidFill>
            </a:endParaRPr>
          </a:p>
        </p:txBody>
      </p:sp>
    </p:spTree>
    <p:extLst>
      <p:ext uri="{BB962C8B-B14F-4D97-AF65-F5344CB8AC3E}">
        <p14:creationId xmlns:p14="http://schemas.microsoft.com/office/powerpoint/2010/main" val="1980526793"/>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Rhinoceros</a:t>
            </a:r>
          </a:p>
        </p:txBody>
      </p:sp>
      <p:sp>
        <p:nvSpPr>
          <p:cNvPr id="4" name="Slide Number Placeholder 3"/>
          <p:cNvSpPr>
            <a:spLocks noGrp="1"/>
          </p:cNvSpPr>
          <p:nvPr>
            <p:ph type="sldNum" sz="quarter" idx="5"/>
          </p:nvPr>
        </p:nvSpPr>
        <p:spPr/>
        <p:txBody>
          <a:bodyPr/>
          <a:lstStyle/>
          <a:p>
            <a:fld id="{AB959945-7217-484B-8E74-88DC87A74BB0}" type="slidenum">
              <a:rPr lang="en-US" smtClean="0"/>
              <a:pPr/>
              <a:t>186</a:t>
            </a:fld>
            <a:endParaRPr lang="en-US"/>
          </a:p>
        </p:txBody>
      </p:sp>
    </p:spTree>
    <p:extLst>
      <p:ext uri="{BB962C8B-B14F-4D97-AF65-F5344CB8AC3E}">
        <p14:creationId xmlns:p14="http://schemas.microsoft.com/office/powerpoint/2010/main" val="13003550"/>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7" name="Slide Image Placeholder 1">
            <a:extLst>
              <a:ext uri="{FF2B5EF4-FFF2-40B4-BE49-F238E27FC236}">
                <a16:creationId xmlns:a16="http://schemas.microsoft.com/office/drawing/2014/main" id="{055C8EDD-2823-8A4E-9461-88742074E00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9618" name="Notes Placeholder 2">
            <a:extLst>
              <a:ext uri="{FF2B5EF4-FFF2-40B4-BE49-F238E27FC236}">
                <a16:creationId xmlns:a16="http://schemas.microsoft.com/office/drawing/2014/main" id="{11C4D3C4-2092-3547-B96B-3AD33F1F1FB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kern="0" dirty="0"/>
              <a:t>Today’s computing systems follow von Neumann model where the CPU can access data stored in an 0ff-chip memory only through power-hungry buses.</a:t>
            </a:r>
          </a:p>
          <a:p>
            <a:endParaRPr lang="en-US" kern="0" dirty="0"/>
          </a:p>
          <a:p>
            <a:endParaRPr lang="en-US" kern="0" dirty="0"/>
          </a:p>
          <a:p>
            <a:r>
              <a:rPr lang="en-US" kern="0" dirty="0"/>
              <a:t>We call this model a processor-centric.</a:t>
            </a:r>
          </a:p>
          <a:p>
            <a:endParaRPr lang="en-US" kern="0" dirty="0"/>
          </a:p>
          <a:p>
            <a:endParaRPr lang="en-US" kern="0" dirty="0"/>
          </a:p>
          <a:p>
            <a:pPr eaLnBrk="1" hangingPunct="1">
              <a:spcBef>
                <a:spcPct val="0"/>
              </a:spcBef>
            </a:pPr>
            <a:endParaRPr lang="en-US" altLang="en-US" dirty="0">
              <a:latin typeface="Arial" panose="020B0604020202020204" pitchFamily="34" charset="0"/>
              <a:ea typeface="ＭＳ Ｐゴシック" panose="020B0600070205080204" pitchFamily="34" charset="-128"/>
            </a:endParaRPr>
          </a:p>
        </p:txBody>
      </p:sp>
      <p:sp>
        <p:nvSpPr>
          <p:cNvPr id="239619" name="Slide Number Placeholder 3">
            <a:extLst>
              <a:ext uri="{FF2B5EF4-FFF2-40B4-BE49-F238E27FC236}">
                <a16:creationId xmlns:a16="http://schemas.microsoft.com/office/drawing/2014/main" id="{DA9BB6DC-695F-9746-8388-5185C82B33A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25">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defTabSz="9112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defTabSz="911225">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defTabSz="911225">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defTabSz="911225">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91122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91122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91122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91122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7A589B8F-8284-5342-A6CB-9374EC482CF1}" type="slidenum">
              <a:rPr lang="en-US" altLang="en-US" smtClean="0">
                <a:solidFill>
                  <a:srgbClr val="000000"/>
                </a:solidFill>
                <a:latin typeface="Arial" panose="020B0604020202020204" pitchFamily="34" charset="0"/>
              </a:rPr>
              <a:pPr>
                <a:spcBef>
                  <a:spcPct val="0"/>
                </a:spcBef>
              </a:pPr>
              <a:t>189</a:t>
            </a:fld>
            <a:endParaRPr lang="en-US" altLang="en-US">
              <a:solidFill>
                <a:srgbClr val="000000"/>
              </a:solidFill>
              <a:latin typeface="Arial" panose="020B0604020202020204" pitchFamily="34" charset="0"/>
            </a:endParaRPr>
          </a:p>
        </p:txBody>
      </p:sp>
    </p:spTree>
    <p:extLst>
      <p:ext uri="{BB962C8B-B14F-4D97-AF65-F5344CB8AC3E}">
        <p14:creationId xmlns:p14="http://schemas.microsoft.com/office/powerpoint/2010/main" val="3494325832"/>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baseline="0">
                <a:solidFill>
                  <a:schemeClr val="tx1"/>
                </a:solidFill>
                <a:latin typeface="+mn-lt"/>
                <a:ea typeface="+mn-ea"/>
                <a:cs typeface="+mn-cs"/>
              </a:rPr>
              <a:t>Read mapping is a post processing procedure after DNA sequencing. It maps the data output from a DNA sequencer, which are many short DNA fragments, to a known reference genome, with some minor differences allowed.</a:t>
            </a:r>
          </a:p>
          <a:p>
            <a:endParaRPr lang="en-US" sz="1200" kern="1200" baseline="0">
              <a:solidFill>
                <a:schemeClr val="tx1"/>
              </a:solidFill>
              <a:latin typeface="+mn-lt"/>
              <a:ea typeface="+mn-ea"/>
              <a:cs typeface="+mn-cs"/>
            </a:endParaRPr>
          </a:p>
          <a:p>
            <a:r>
              <a:rPr lang="en-US" sz="1200" kern="1200" baseline="0">
                <a:solidFill>
                  <a:schemeClr val="tx1"/>
                </a:solidFill>
                <a:latin typeface="+mn-lt"/>
                <a:ea typeface="+mn-ea"/>
                <a:cs typeface="+mn-cs"/>
              </a:rPr>
              <a:t>To illustrate the problem better, let us take a closer look at the DNA itself. Logically, the DNA is a double stranded long string. In reality, within a cell they folded into a sphere in the nucleus like a ball of wool. Since it is very hard to disentangle the DNA at molecular level, to extract the information out, a sequencer cuts the mass into many short DNA pieces which are called reads.</a:t>
            </a:r>
          </a:p>
          <a:p>
            <a:endParaRPr lang="en-US" sz="1200" kern="1200" baseline="0">
              <a:solidFill>
                <a:schemeClr val="tx1"/>
              </a:solidFill>
              <a:latin typeface="+mn-lt"/>
              <a:ea typeface="+mn-ea"/>
              <a:cs typeface="+mn-cs"/>
            </a:endParaRPr>
          </a:p>
          <a:p>
            <a:r>
              <a:rPr lang="en-US" sz="1200" kern="1200">
                <a:solidFill>
                  <a:schemeClr val="tx1"/>
                </a:solidFill>
                <a:latin typeface="+mn-lt"/>
                <a:ea typeface="+mn-ea"/>
                <a:cs typeface="+mn-cs"/>
              </a:rPr>
              <a:t>A mapper’s</a:t>
            </a:r>
            <a:r>
              <a:rPr lang="en-US" sz="1200" kern="1200" baseline="0">
                <a:solidFill>
                  <a:schemeClr val="tx1"/>
                </a:solidFill>
                <a:latin typeface="+mn-lt"/>
                <a:ea typeface="+mn-ea"/>
                <a:cs typeface="+mn-cs"/>
              </a:rPr>
              <a:t> job is to find where these DNA short reads are most likely to be originally placed so that later we can assemble them in the correct order to restore the original DNA.</a:t>
            </a:r>
          </a:p>
          <a:p>
            <a:endParaRPr lang="en-US"/>
          </a:p>
          <a:p>
            <a:r>
              <a:rPr lang="en-US"/>
              <a:t>Mapping these short reads,</a:t>
            </a:r>
            <a:r>
              <a:rPr lang="en-US" baseline="0"/>
              <a:t> up to billions of them</a:t>
            </a:r>
            <a:r>
              <a:rPr lang="en-US"/>
              <a:t>,</a:t>
            </a:r>
            <a:r>
              <a:rPr lang="en-US" baseline="0"/>
              <a:t> with each one being 50 to 300 base-pairs long, to the reference genome is challenging.</a:t>
            </a:r>
            <a:endParaRPr lang="en-US" sz="1200" kern="120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14048257"/>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It</a:t>
            </a:r>
            <a:r>
              <a:rPr lang="en-US" baseline="0"/>
              <a:t> turned out the Hash Table based mappers solve the first 2 challenges pretty well. They guarantee to find all mappings with no more than e errors present.</a:t>
            </a:r>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83495356"/>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Read alignment follows the basic dynamic-programming doctrine which runs in a quadratic time.</a:t>
            </a:r>
          </a:p>
          <a:p>
            <a:r>
              <a:rPr lang="en-US"/>
              <a:t>2- Data dependencies between the entries limits the parallelism. Each cell depends or three</a:t>
            </a:r>
            <a:r>
              <a:rPr lang="en-US" baseline="0"/>
              <a:t> pre-computed cells (immediate left, upper, and upper-left cells). Thus, we can compute the vectors one after another but not in parallel. Left-to-right, or top-to-bottom, anti-diagonal. </a:t>
            </a:r>
          </a:p>
          <a:p>
            <a:r>
              <a:rPr lang="en-US" baseline="0"/>
              <a:t>3- We can solve a significant amount of time, If we can find a way to detect the incorrect mappings with cheap heuristics, much cheaper than computing the alignment.</a:t>
            </a:r>
            <a:endParaRPr lang="en-US"/>
          </a:p>
        </p:txBody>
      </p:sp>
      <p:sp>
        <p:nvSpPr>
          <p:cNvPr id="4" name="Slide Number Placeholder 3"/>
          <p:cNvSpPr>
            <a:spLocks noGrp="1"/>
          </p:cNvSpPr>
          <p:nvPr>
            <p:ph type="sldNum" sz="quarter" idx="10"/>
          </p:nvPr>
        </p:nvSpPr>
        <p:spPr/>
        <p:txBody>
          <a:bodyPr/>
          <a:lstStyle/>
          <a:p>
            <a:fld id="{AB959945-7217-484B-8E74-88DC87A74BB0}" type="slidenum">
              <a:rPr lang="en-US" smtClean="0">
                <a:solidFill>
                  <a:prstClr val="black"/>
                </a:solidFill>
              </a:rPr>
              <a:pPr/>
              <a:t>196</a:t>
            </a:fld>
            <a:endParaRPr lang="en-US">
              <a:solidFill>
                <a:prstClr val="black"/>
              </a:solidFill>
            </a:endParaRPr>
          </a:p>
        </p:txBody>
      </p:sp>
    </p:spTree>
    <p:extLst>
      <p:ext uri="{BB962C8B-B14F-4D97-AF65-F5344CB8AC3E}">
        <p14:creationId xmlns:p14="http://schemas.microsoft.com/office/powerpoint/2010/main" val="3636449376"/>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Read alignment follows the basic dynamic-programming doctrine which runs in a quadratic time.</a:t>
            </a:r>
          </a:p>
          <a:p>
            <a:r>
              <a:rPr lang="en-US"/>
              <a:t>2- Data dependencies between the entries limits the parallelism. Each cell depends or three</a:t>
            </a:r>
            <a:r>
              <a:rPr lang="en-US" baseline="0"/>
              <a:t> pre-computed cells (immediate left, upper, and upper-left cells). Thus, we can compute the vectors one after another but not in parallel. Left-to-right, or top-to-bottom, anti-diagonal. </a:t>
            </a:r>
          </a:p>
          <a:p>
            <a:r>
              <a:rPr lang="en-US" baseline="0"/>
              <a:t>3- We can solve a significant amount of time, If we can find a way to detect the incorrect mappings with cheap heuristics, much cheaper than computing the alignment.</a:t>
            </a:r>
            <a:endParaRPr lang="en-US"/>
          </a:p>
        </p:txBody>
      </p:sp>
      <p:sp>
        <p:nvSpPr>
          <p:cNvPr id="4" name="Slide Number Placeholder 3"/>
          <p:cNvSpPr>
            <a:spLocks noGrp="1"/>
          </p:cNvSpPr>
          <p:nvPr>
            <p:ph type="sldNum" sz="quarter" idx="10"/>
          </p:nvPr>
        </p:nvSpPr>
        <p:spPr/>
        <p:txBody>
          <a:bodyPr/>
          <a:lstStyle/>
          <a:p>
            <a:fld id="{AB959945-7217-484B-8E74-88DC87A74BB0}" type="slidenum">
              <a:rPr lang="en-US" smtClean="0">
                <a:solidFill>
                  <a:prstClr val="black"/>
                </a:solidFill>
              </a:rPr>
              <a:pPr/>
              <a:t>197</a:t>
            </a:fld>
            <a:endParaRPr lang="en-US">
              <a:solidFill>
                <a:prstClr val="black"/>
              </a:solidFill>
            </a:endParaRPr>
          </a:p>
        </p:txBody>
      </p:sp>
    </p:spTree>
    <p:extLst>
      <p:ext uri="{BB962C8B-B14F-4D97-AF65-F5344CB8AC3E}">
        <p14:creationId xmlns:p14="http://schemas.microsoft.com/office/powerpoint/2010/main" val="146554318"/>
      </p:ext>
    </p:extLst>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baseline="0">
                <a:solidFill>
                  <a:schemeClr val="tx1"/>
                </a:solidFill>
                <a:latin typeface="+mn-lt"/>
                <a:ea typeface="+mn-ea"/>
                <a:cs typeface="+mn-cs"/>
              </a:rPr>
              <a:t>Read mapping is a post processing procedure after DNA sequencing. It maps the data output from a DNA sequencer, which are many short DNA fragments, to a known reference genome, with some minor differences allowed.</a:t>
            </a:r>
          </a:p>
          <a:p>
            <a:endParaRPr lang="en-US" sz="1200" kern="1200" baseline="0">
              <a:solidFill>
                <a:schemeClr val="tx1"/>
              </a:solidFill>
              <a:latin typeface="+mn-lt"/>
              <a:ea typeface="+mn-ea"/>
              <a:cs typeface="+mn-cs"/>
            </a:endParaRPr>
          </a:p>
          <a:p>
            <a:r>
              <a:rPr lang="en-US" sz="1200" kern="1200" baseline="0">
                <a:solidFill>
                  <a:schemeClr val="tx1"/>
                </a:solidFill>
                <a:latin typeface="+mn-lt"/>
                <a:ea typeface="+mn-ea"/>
                <a:cs typeface="+mn-cs"/>
              </a:rPr>
              <a:t>To illustrate the problem better, let us take a closer look at the DNA itself. Logically, the DNA is a double stranded long string. In reality, within a cell they folded into a sphere in the nucleus like a ball of wool. Since it is very hard to disentangle the DNA at molecular level, to extract the information out, a sequencer cuts the mass into many short DNA pieces which are called reads.</a:t>
            </a:r>
          </a:p>
          <a:p>
            <a:endParaRPr lang="en-US" sz="1200" kern="1200" baseline="0">
              <a:solidFill>
                <a:schemeClr val="tx1"/>
              </a:solidFill>
              <a:latin typeface="+mn-lt"/>
              <a:ea typeface="+mn-ea"/>
              <a:cs typeface="+mn-cs"/>
            </a:endParaRPr>
          </a:p>
          <a:p>
            <a:r>
              <a:rPr lang="en-US" sz="1200" kern="1200">
                <a:solidFill>
                  <a:schemeClr val="tx1"/>
                </a:solidFill>
                <a:latin typeface="+mn-lt"/>
                <a:ea typeface="+mn-ea"/>
                <a:cs typeface="+mn-cs"/>
              </a:rPr>
              <a:t>A mapper’s</a:t>
            </a:r>
            <a:r>
              <a:rPr lang="en-US" sz="1200" kern="1200" baseline="0">
                <a:solidFill>
                  <a:schemeClr val="tx1"/>
                </a:solidFill>
                <a:latin typeface="+mn-lt"/>
                <a:ea typeface="+mn-ea"/>
                <a:cs typeface="+mn-cs"/>
              </a:rPr>
              <a:t> job is to find where these DNA short reads are most likely to be originally placed so that later we can assemble them in the correct order to restore the original DNA.</a:t>
            </a:r>
          </a:p>
          <a:p>
            <a:endParaRPr lang="en-US"/>
          </a:p>
          <a:p>
            <a:r>
              <a:rPr lang="en-US"/>
              <a:t>Mapping these short reads,</a:t>
            </a:r>
            <a:r>
              <a:rPr lang="en-US" baseline="0"/>
              <a:t> up to billions of them</a:t>
            </a:r>
            <a:r>
              <a:rPr lang="en-US"/>
              <a:t>,</a:t>
            </a:r>
            <a:r>
              <a:rPr lang="en-US" baseline="0"/>
              <a:t> with each one being 50 to 300 base-pairs long, to the reference genome is challenging.</a:t>
            </a:r>
            <a:endParaRPr lang="en-US" sz="1200" kern="120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50228292"/>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B959945-7217-484B-8E74-88DC87A74BB0}" type="slidenum">
              <a:rPr lang="en-US" smtClean="0"/>
              <a:pPr/>
              <a:t>199</a:t>
            </a:fld>
            <a:endParaRPr lang="en-US"/>
          </a:p>
        </p:txBody>
      </p:sp>
    </p:spTree>
    <p:extLst>
      <p:ext uri="{BB962C8B-B14F-4D97-AF65-F5344CB8AC3E}">
        <p14:creationId xmlns:p14="http://schemas.microsoft.com/office/powerpoint/2010/main" val="2719677824"/>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Observation</a:t>
            </a:r>
            <a:r>
              <a:rPr lang="en-US" baseline="0"/>
              <a:t> 1: For valid mappings, Adjacent k-</a:t>
            </a:r>
            <a:r>
              <a:rPr lang="en-US" baseline="0" err="1"/>
              <a:t>mers</a:t>
            </a:r>
            <a:r>
              <a:rPr lang="en-US" baseline="0"/>
              <a:t> in the read should also be adjacent in the reference genome.</a:t>
            </a:r>
          </a:p>
          <a:p>
            <a:r>
              <a:rPr lang="en-US" baseline="0"/>
              <a:t>Hence, mapper can quickly reject mappings that do not satisfy this property.</a:t>
            </a:r>
          </a:p>
          <a:p>
            <a:endParaRPr lang="en-US" baseline="0"/>
          </a:p>
          <a:p>
            <a:r>
              <a:rPr lang="en-US" baseline="0"/>
              <a:t>Observation 2: Some k-</a:t>
            </a:r>
            <a:r>
              <a:rPr lang="en-US" baseline="0" err="1"/>
              <a:t>mers</a:t>
            </a:r>
            <a:r>
              <a:rPr lang="en-US" baseline="0"/>
              <a:t> are cheaper than others because they have shorter location lists, which means they occur less frequently in the reference genome. Previous work proved that the mapper only needs to examine e+1 k-</a:t>
            </a:r>
            <a:r>
              <a:rPr lang="en-US" baseline="0" err="1"/>
              <a:t>mers</a:t>
            </a:r>
            <a:r>
              <a:rPr lang="en-US" baseline="0"/>
              <a:t>’ locations to tolerate e errors.</a:t>
            </a:r>
          </a:p>
          <a:p>
            <a:r>
              <a:rPr lang="en-US" baseline="0" err="1"/>
              <a:t>Hense</a:t>
            </a:r>
            <a:r>
              <a:rPr lang="en-US" baseline="0"/>
              <a:t>, the mapper can choose the cheapest e+1 k-</a:t>
            </a:r>
            <a:r>
              <a:rPr lang="en-US" baseline="0" err="1"/>
              <a:t>mers</a:t>
            </a:r>
            <a:r>
              <a:rPr lang="en-US" baseline="0"/>
              <a:t> and verify their locations.</a:t>
            </a:r>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53484741"/>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Observation</a:t>
            </a:r>
            <a:r>
              <a:rPr lang="en-US" baseline="0"/>
              <a:t> 1: For valid mappings, Adjacent k-</a:t>
            </a:r>
            <a:r>
              <a:rPr lang="en-US" baseline="0" err="1"/>
              <a:t>mers</a:t>
            </a:r>
            <a:r>
              <a:rPr lang="en-US" baseline="0"/>
              <a:t> in the read should also be adjacent in the reference genome.</a:t>
            </a:r>
          </a:p>
          <a:p>
            <a:r>
              <a:rPr lang="en-US" baseline="0"/>
              <a:t>Hence, mapper can quickly reject mappings that do not satisfy this property.</a:t>
            </a:r>
          </a:p>
          <a:p>
            <a:endParaRPr lang="en-US" baseline="0"/>
          </a:p>
          <a:p>
            <a:r>
              <a:rPr lang="en-US" baseline="0"/>
              <a:t>Observation 2: Some k-</a:t>
            </a:r>
            <a:r>
              <a:rPr lang="en-US" baseline="0" err="1"/>
              <a:t>mers</a:t>
            </a:r>
            <a:r>
              <a:rPr lang="en-US" baseline="0"/>
              <a:t> are cheaper than others because they have shorter location lists, which means they occur less frequently in the reference genome. Previous work proved that the mapper only needs to examine e+1 k-</a:t>
            </a:r>
            <a:r>
              <a:rPr lang="en-US" baseline="0" err="1"/>
              <a:t>mers</a:t>
            </a:r>
            <a:r>
              <a:rPr lang="en-US" baseline="0"/>
              <a:t>’ locations to tolerate e errors.</a:t>
            </a:r>
          </a:p>
          <a:p>
            <a:r>
              <a:rPr lang="en-US" baseline="0" err="1"/>
              <a:t>Hense</a:t>
            </a:r>
            <a:r>
              <a:rPr lang="en-US" baseline="0"/>
              <a:t>, the mapper can choose the cheapest e+1 k-</a:t>
            </a:r>
            <a:r>
              <a:rPr lang="en-US" baseline="0" err="1"/>
              <a:t>mers</a:t>
            </a:r>
            <a:r>
              <a:rPr lang="en-US" baseline="0"/>
              <a:t> and verify their locations.</a:t>
            </a:r>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19882616"/>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example,</a:t>
            </a:r>
            <a:r>
              <a:rPr lang="en-US" baseline="0"/>
              <a:t> we have a longer read which can be divided into 6 k-</a:t>
            </a:r>
            <a:r>
              <a:rPr lang="en-US" baseline="0" err="1"/>
              <a:t>mers</a:t>
            </a:r>
            <a:r>
              <a:rPr lang="en-US" baseline="0"/>
              <a:t>. The error tolerance threshold e is set to 2, which means we need to select at least 3 k-</a:t>
            </a:r>
            <a:r>
              <a:rPr lang="en-US" baseline="0" err="1"/>
              <a:t>mers</a:t>
            </a:r>
            <a:r>
              <a:rPr lang="en-US" baseline="0"/>
              <a:t> to verify their locations. </a:t>
            </a:r>
          </a:p>
          <a:p>
            <a:endParaRPr lang="en-US" baseline="0"/>
          </a:p>
          <a:p>
            <a:r>
              <a:rPr lang="en-US" baseline="0"/>
              <a:t>Here is the location list of a k-mer. The first several entries here are locations while the last entry summarizes the number of locations of this k-mer.</a:t>
            </a:r>
          </a:p>
          <a:p>
            <a:endParaRPr lang="en-US" baseline="0"/>
          </a:p>
          <a:p>
            <a:r>
              <a:rPr lang="en-US" baseline="0"/>
              <a:t>We can see that for this read, some of the k-</a:t>
            </a:r>
            <a:r>
              <a:rPr lang="en-US" baseline="0" err="1"/>
              <a:t>mers</a:t>
            </a:r>
            <a:r>
              <a:rPr lang="en-US" baseline="0"/>
              <a:t> are cheap, having fewer than 10 locations, whereas some of them are expensive, having </a:t>
            </a:r>
            <a:r>
              <a:rPr lang="en-US" baseline="0" err="1"/>
              <a:t>morethan</a:t>
            </a:r>
            <a:r>
              <a:rPr lang="en-US" baseline="0"/>
              <a:t> thousands of locations.</a:t>
            </a:r>
          </a:p>
          <a:p>
            <a:endParaRPr lang="en-US" baseline="0"/>
          </a:p>
          <a:p>
            <a:r>
              <a:rPr lang="en-US" baseline="0"/>
              <a:t>Previous work selects k-</a:t>
            </a:r>
            <a:r>
              <a:rPr lang="en-US" baseline="0" err="1"/>
              <a:t>mers</a:t>
            </a:r>
            <a:r>
              <a:rPr lang="en-US" baseline="0"/>
              <a:t> at uniform locations, hence verifying 3004 locations. </a:t>
            </a:r>
            <a:r>
              <a:rPr lang="en-US" baseline="0" err="1"/>
              <a:t>FastHASH</a:t>
            </a:r>
            <a:r>
              <a:rPr lang="en-US" baseline="0"/>
              <a:t> however, selects only the cheap k-</a:t>
            </a:r>
            <a:r>
              <a:rPr lang="en-US" baseline="0" err="1"/>
              <a:t>mers</a:t>
            </a:r>
            <a:r>
              <a:rPr lang="en-US" baseline="0"/>
              <a:t> and verifies only 6 locations.</a:t>
            </a:r>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4621074"/>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aseline="0"/>
              <a:t>In this work, we talked about the problem, which is poor performance of existing </a:t>
            </a:r>
            <a:r>
              <a:rPr lang="en-US"/>
              <a:t>read mappers to map billion of short reads to the reference genome, in the presence of errors.</a:t>
            </a:r>
          </a:p>
          <a:p>
            <a:endParaRPr lang="en-US"/>
          </a:p>
          <a:p>
            <a:r>
              <a:rPr lang="en-US"/>
              <a:t>We made</a:t>
            </a:r>
            <a:r>
              <a:rPr lang="en-US" baseline="0"/>
              <a:t> the observation that most of the verification calculations are unnecessary.</a:t>
            </a:r>
          </a:p>
          <a:p>
            <a:endParaRPr lang="en-US" baseline="0"/>
          </a:p>
          <a:p>
            <a:r>
              <a:rPr lang="en-US" baseline="0"/>
              <a:t>The key idea of </a:t>
            </a:r>
            <a:r>
              <a:rPr lang="en-US" baseline="0" err="1"/>
              <a:t>FastHASH</a:t>
            </a:r>
            <a:r>
              <a:rPr lang="en-US" baseline="0"/>
              <a:t> is to reduce the cost of unnecessary verification calculations.</a:t>
            </a:r>
          </a:p>
          <a:p>
            <a:r>
              <a:rPr lang="en-US" baseline="0"/>
              <a:t>We have 2 mechanisms:</a:t>
            </a:r>
          </a:p>
          <a:p>
            <a:r>
              <a:rPr lang="en-US" baseline="0"/>
              <a:t>The first one rejects invalid mappings early, which is AF.</a:t>
            </a:r>
          </a:p>
          <a:p>
            <a:pPr marL="0" marR="0" lvl="1" indent="0" algn="l" defTabSz="914400" rtl="0" eaLnBrk="1" fontAlgn="auto" latinLnBrk="0" hangingPunct="1">
              <a:lnSpc>
                <a:spcPct val="100000"/>
              </a:lnSpc>
              <a:spcBef>
                <a:spcPts val="0"/>
              </a:spcBef>
              <a:spcAft>
                <a:spcPts val="0"/>
              </a:spcAft>
              <a:buClrTx/>
              <a:buSzTx/>
              <a:buFontTx/>
              <a:buNone/>
              <a:tabLst/>
              <a:defRPr/>
            </a:pPr>
            <a:r>
              <a:rPr lang="en-US" baseline="0"/>
              <a:t>The second one </a:t>
            </a:r>
            <a:r>
              <a:rPr lang="en-US"/>
              <a:t>Reduces the number of possible mappings to examine,</a:t>
            </a:r>
            <a:r>
              <a:rPr lang="en-US" baseline="0"/>
              <a:t> which is </a:t>
            </a:r>
            <a:r>
              <a:rPr lang="en-US"/>
              <a:t>Cheap K-</a:t>
            </a:r>
            <a:r>
              <a:rPr lang="en-US" err="1"/>
              <a:t>mer</a:t>
            </a:r>
            <a:r>
              <a:rPr lang="en-US"/>
              <a:t> Selection</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US"/>
          </a:p>
          <a:p>
            <a:pPr marL="0" marR="0" lvl="1" indent="0" algn="l" defTabSz="914400" rtl="0" eaLnBrk="1" fontAlgn="auto" latinLnBrk="0" hangingPunct="1">
              <a:lnSpc>
                <a:spcPct val="100000"/>
              </a:lnSpc>
              <a:spcBef>
                <a:spcPts val="0"/>
              </a:spcBef>
              <a:spcAft>
                <a:spcPts val="0"/>
              </a:spcAft>
              <a:buClrTx/>
              <a:buSzTx/>
              <a:buFontTx/>
              <a:buNone/>
              <a:tabLst/>
              <a:defRPr/>
            </a:pPr>
            <a:r>
              <a:rPr lang="en-US"/>
              <a:t>As</a:t>
            </a:r>
            <a:r>
              <a:rPr lang="en-US" baseline="0"/>
              <a:t> a result, we achieved up to 19x speedup over previous state-of-the-art mapper</a:t>
            </a:r>
            <a:endParaRPr lang="en-US"/>
          </a:p>
          <a:p>
            <a:endParaRPr lang="en-US" baseline="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959945-7217-484B-8E74-88DC87A74BB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07264411"/>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After computing the binary matrix of GateKeeper, we need to backtrack</a:t>
            </a:r>
            <a:r>
              <a:rPr lang="en-US" baseline="0"/>
              <a:t> all matches (consecutive zeros highlighted in green) between the two sequences. In GateKeeper, we AND all diagonal bit-vectors of the matrix together and produce a single bit-vector that represents the largest possible number of matches between the two sequences. Due to the use of AND operation, we need to ignore the meaningless short zeros (one or two zeros). Final step is to count the number of zeros in the AND mask and if exceeds the threshold then the filter passes the two sequences.</a:t>
            </a:r>
            <a:endParaRPr lang="en-US"/>
          </a:p>
        </p:txBody>
      </p:sp>
      <p:sp>
        <p:nvSpPr>
          <p:cNvPr id="4" name="Slide Number Placeholder 3"/>
          <p:cNvSpPr>
            <a:spLocks noGrp="1"/>
          </p:cNvSpPr>
          <p:nvPr>
            <p:ph type="sldNum" sz="quarter" idx="10"/>
          </p:nvPr>
        </p:nvSpPr>
        <p:spPr/>
        <p:txBody>
          <a:bodyPr/>
          <a:lstStyle/>
          <a:p>
            <a:fld id="{AB959945-7217-484B-8E74-88DC87A74BB0}" type="slidenum">
              <a:rPr lang="en-US" smtClean="0">
                <a:solidFill>
                  <a:prstClr val="black"/>
                </a:solidFill>
              </a:rPr>
              <a:pPr/>
              <a:t>212</a:t>
            </a:fld>
            <a:endParaRPr lang="en-US">
              <a:solidFill>
                <a:prstClr val="black"/>
              </a:solidFill>
            </a:endParaRPr>
          </a:p>
        </p:txBody>
      </p:sp>
    </p:spTree>
    <p:extLst>
      <p:ext uri="{BB962C8B-B14F-4D97-AF65-F5344CB8AC3E}">
        <p14:creationId xmlns:p14="http://schemas.microsoft.com/office/powerpoint/2010/main" val="3812115632"/>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After computing the binary matrix of GateKeeper, we need to backtrack</a:t>
            </a:r>
            <a:r>
              <a:rPr lang="en-US" baseline="0"/>
              <a:t> all matches (consecutive zeros highlighted in green) between the two sequences. In GateKeeper, we AND all diagonal bit-vectors of the matrix together and produce a single bit-vector that represents the largest possible number of matches between the two sequences. Due to the use of AND operation, we need to ignore the meaningless short zeros (one or two zeros). Final step is to count the number of zeros in the AND mask and if exceeds the threshold then the filter passes the two sequences.</a:t>
            </a:r>
            <a:endParaRPr lang="en-US"/>
          </a:p>
        </p:txBody>
      </p:sp>
      <p:sp>
        <p:nvSpPr>
          <p:cNvPr id="4" name="Slide Number Placeholder 3"/>
          <p:cNvSpPr>
            <a:spLocks noGrp="1"/>
          </p:cNvSpPr>
          <p:nvPr>
            <p:ph type="sldNum" sz="quarter" idx="10"/>
          </p:nvPr>
        </p:nvSpPr>
        <p:spPr/>
        <p:txBody>
          <a:bodyPr/>
          <a:lstStyle/>
          <a:p>
            <a:fld id="{AB959945-7217-484B-8E74-88DC87A74BB0}" type="slidenum">
              <a:rPr lang="en-US" smtClean="0">
                <a:solidFill>
                  <a:prstClr val="black"/>
                </a:solidFill>
              </a:rPr>
              <a:pPr/>
              <a:t>213</a:t>
            </a:fld>
            <a:endParaRPr lang="en-US">
              <a:solidFill>
                <a:prstClr val="black"/>
              </a:solidFill>
            </a:endParaRPr>
          </a:p>
        </p:txBody>
      </p:sp>
    </p:spTree>
    <p:extLst>
      <p:ext uri="{BB962C8B-B14F-4D97-AF65-F5344CB8AC3E}">
        <p14:creationId xmlns:p14="http://schemas.microsoft.com/office/powerpoint/2010/main" val="3934001329"/>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a:t>
            </a:r>
            <a:r>
              <a:rPr lang="en-US" baseline="0"/>
              <a:t> implement our algorithm in Verilog and design a hardware accelerator for it. </a:t>
            </a:r>
            <a:r>
              <a:rPr lang="en-US" sz="1200" b="0" i="0" kern="1200">
                <a:solidFill>
                  <a:schemeClr val="tx1"/>
                </a:solidFill>
                <a:effectLst/>
                <a:latin typeface="+mn-lt"/>
                <a:ea typeface="+mn-ea"/>
                <a:cs typeface="+mn-cs"/>
              </a:rPr>
              <a:t>Each processing core is able to examine a single mapping. We integrate many hardware processing cores in the architecture of MAGNET for examining many mappings in a parallel fashion.</a:t>
            </a:r>
            <a:br>
              <a:rPr lang="en-US"/>
            </a:br>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447B59-457F-4165-BB7E-2B5077C247D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10944759"/>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6fcdbd300b_0_142:notes"/>
          <p:cNvSpPr txBox="1">
            <a:spLocks noGrp="1"/>
          </p:cNvSpPr>
          <p:nvPr>
            <p:ph type="body" idx="1"/>
          </p:nvPr>
        </p:nvSpPr>
        <p:spPr>
          <a:xfrm>
            <a:off x="701040" y="4415790"/>
            <a:ext cx="5608200" cy="4183500"/>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205" name="Google Shape;205;g6fcdbd300b_0_142:notes"/>
          <p:cNvSpPr>
            <a:spLocks noGrp="1" noRot="1" noChangeAspect="1"/>
          </p:cNvSpPr>
          <p:nvPr>
            <p:ph type="sldImg" idx="2"/>
          </p:nvPr>
        </p:nvSpPr>
        <p:spPr>
          <a:xfrm>
            <a:off x="1181100" y="696913"/>
            <a:ext cx="4648200" cy="348615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7190157"/>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6fcdbd300b_0_67:notes"/>
          <p:cNvSpPr txBox="1">
            <a:spLocks noGrp="1"/>
          </p:cNvSpPr>
          <p:nvPr>
            <p:ph type="body" idx="1"/>
          </p:nvPr>
        </p:nvSpPr>
        <p:spPr>
          <a:xfrm>
            <a:off x="701040" y="4415790"/>
            <a:ext cx="5608200" cy="4183500"/>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52" name="Google Shape;152;g6fcdbd300b_0_67:notes"/>
          <p:cNvSpPr>
            <a:spLocks noGrp="1" noRot="1" noChangeAspect="1"/>
          </p:cNvSpPr>
          <p:nvPr>
            <p:ph type="sldImg" idx="2"/>
          </p:nvPr>
        </p:nvSpPr>
        <p:spPr>
          <a:xfrm>
            <a:off x="1181100" y="696913"/>
            <a:ext cx="4648200" cy="348615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93014973"/>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6fcdbd300b_0_82:notes"/>
          <p:cNvSpPr txBox="1">
            <a:spLocks noGrp="1"/>
          </p:cNvSpPr>
          <p:nvPr>
            <p:ph type="body" idx="1"/>
          </p:nvPr>
        </p:nvSpPr>
        <p:spPr>
          <a:xfrm>
            <a:off x="701040" y="4415790"/>
            <a:ext cx="5608200" cy="4183500"/>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167" name="Google Shape;167;g6fcdbd300b_0_82:notes"/>
          <p:cNvSpPr>
            <a:spLocks noGrp="1" noRot="1" noChangeAspect="1"/>
          </p:cNvSpPr>
          <p:nvPr>
            <p:ph type="sldImg" idx="2"/>
          </p:nvPr>
        </p:nvSpPr>
        <p:spPr>
          <a:xfrm>
            <a:off x="1181100" y="696913"/>
            <a:ext cx="4648200" cy="348615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45922856"/>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g6fcdbd300b_0_215:notes"/>
          <p:cNvSpPr txBox="1">
            <a:spLocks noGrp="1"/>
          </p:cNvSpPr>
          <p:nvPr>
            <p:ph type="body" idx="1"/>
          </p:nvPr>
        </p:nvSpPr>
        <p:spPr>
          <a:xfrm>
            <a:off x="701040" y="4415790"/>
            <a:ext cx="5608200" cy="4183500"/>
          </a:xfrm>
          <a:prstGeom prst="rect">
            <a:avLst/>
          </a:prstGeom>
        </p:spPr>
        <p:txBody>
          <a:bodyPr spcFirstLastPara="1" wrap="square" lIns="93175" tIns="46575" rIns="93175" bIns="46575" anchor="t" anchorCtr="0">
            <a:noAutofit/>
          </a:bodyPr>
          <a:lstStyle/>
          <a:p>
            <a:pPr marL="0" lvl="0" indent="0" algn="l" rtl="0">
              <a:spcBef>
                <a:spcPts val="0"/>
              </a:spcBef>
              <a:spcAft>
                <a:spcPts val="0"/>
              </a:spcAft>
              <a:buNone/>
            </a:pPr>
            <a:endParaRPr/>
          </a:p>
        </p:txBody>
      </p:sp>
      <p:sp>
        <p:nvSpPr>
          <p:cNvPr id="234" name="Google Shape;234;g6fcdbd300b_0_215:notes"/>
          <p:cNvSpPr>
            <a:spLocks noGrp="1" noRot="1" noChangeAspect="1"/>
          </p:cNvSpPr>
          <p:nvPr>
            <p:ph type="sldImg" idx="2"/>
          </p:nvPr>
        </p:nvSpPr>
        <p:spPr>
          <a:xfrm>
            <a:off x="1181100" y="696913"/>
            <a:ext cx="4648200" cy="348615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8214164"/>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REWRITE </a:t>
            </a:r>
          </a:p>
          <a:p>
            <a:endParaRPr lang="en-US"/>
          </a:p>
          <a:p>
            <a:r>
              <a:rPr lang="en-US"/>
              <a:t>In this example, we will use a token</a:t>
            </a:r>
            <a:r>
              <a:rPr lang="en-US" baseline="0"/>
              <a:t> size of 5 </a:t>
            </a:r>
            <a:endParaRPr lang="en-US"/>
          </a:p>
          <a:p>
            <a:r>
              <a:rPr lang="en-US"/>
              <a:t>We show how GRIM-Filter</a:t>
            </a:r>
            <a:r>
              <a:rPr lang="en-US" baseline="0"/>
              <a:t> determines the need for alignment in a bin X. We use the read to generate a mask to selectively sum bit vectors. </a:t>
            </a:r>
          </a:p>
          <a:p>
            <a:r>
              <a:rPr lang="en-US" b="1" i="1" u="sng" baseline="0"/>
              <a:t>[CLICK]</a:t>
            </a:r>
          </a:p>
          <a:p>
            <a:r>
              <a:rPr lang="en-US" baseline="0"/>
              <a:t>For the given read sequence in red, we find all indices corresponding to the q-grams found in the read. </a:t>
            </a:r>
          </a:p>
          <a:p>
            <a:r>
              <a:rPr lang="en-US" b="1" i="1" u="sng" baseline="0"/>
              <a:t>[CLICK]</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a:t>We then query and </a:t>
            </a:r>
            <a:r>
              <a:rPr lang="en-US" b="1" i="1" u="sng"/>
              <a:t>[CLICK]</a:t>
            </a:r>
            <a:r>
              <a:rPr lang="en-US" baseline="0"/>
              <a:t> sum the bits of bin X’s pre-computed bit vector of the reference genome.</a:t>
            </a:r>
          </a:p>
          <a:p>
            <a:r>
              <a:rPr lang="en-US" b="0" i="0" u="none"/>
              <a:t>This final value is then compared to a threshold to determine the likelihood</a:t>
            </a:r>
            <a:r>
              <a:rPr lang="en-US" b="0" i="0" u="none" baseline="0"/>
              <a:t> of this read’s existence in Bin X</a:t>
            </a:r>
          </a:p>
          <a:p>
            <a:r>
              <a:rPr lang="en-US" b="0" i="0" u="none" baseline="0"/>
              <a:t>These are all very simple operations and can be run in parallel across different bins</a:t>
            </a:r>
          </a:p>
          <a:p>
            <a:r>
              <a:rPr lang="en-US" b="1" i="1" u="sng" baseline="0"/>
              <a:t>[END-CLICK]</a:t>
            </a:r>
            <a:endParaRPr lang="en-US" b="1" i="1" u="sng"/>
          </a:p>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A3D9B9-CD49-6346-9B64-E0A0DC2E5A7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7152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png"/><Relationship Id="rId1" Type="http://schemas.openxmlformats.org/officeDocument/2006/relationships/slideMaster" Target="../slideMasters/slideMaster7.xml"/><Relationship Id="rId4" Type="http://schemas.openxmlformats.org/officeDocument/2006/relationships/image" Target="../media/image7.emf"/></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9.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8.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5.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Master" Target="../slideMasters/slideMaster41.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47.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Master" Target="../slideMasters/slideMaster42.xml"/></Relationships>
</file>

<file path=ppt/slideLayouts/_rels/slideLayout448.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Master" Target="../slideMasters/slideMaster42.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5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807959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Key Metrics Slide 4">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CECFC33-4EC2-5E08-6832-2F6AA178264F}"/>
              </a:ext>
            </a:extLst>
          </p:cNvPr>
          <p:cNvSpPr/>
          <p:nvPr userDrawn="1"/>
        </p:nvSpPr>
        <p:spPr>
          <a:xfrm>
            <a:off x="0" y="0"/>
            <a:ext cx="457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4" name="Oval 23">
            <a:extLst>
              <a:ext uri="{FF2B5EF4-FFF2-40B4-BE49-F238E27FC236}">
                <a16:creationId xmlns:a16="http://schemas.microsoft.com/office/drawing/2014/main" id="{26182C2F-C3FB-BA3B-06CD-5EFD792B3914}"/>
              </a:ext>
            </a:extLst>
          </p:cNvPr>
          <p:cNvSpPr/>
          <p:nvPr userDrawn="1"/>
        </p:nvSpPr>
        <p:spPr>
          <a:xfrm>
            <a:off x="800489" y="1359936"/>
            <a:ext cx="2971024" cy="396136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1" name="Text Placeholder 20">
            <a:extLst>
              <a:ext uri="{FF2B5EF4-FFF2-40B4-BE49-F238E27FC236}">
                <a16:creationId xmlns:a16="http://schemas.microsoft.com/office/drawing/2014/main" id="{8E4BFF6C-82DB-A585-6CB3-ECF7BF1413CF}"/>
              </a:ext>
            </a:extLst>
          </p:cNvPr>
          <p:cNvSpPr>
            <a:spLocks noGrp="1"/>
          </p:cNvSpPr>
          <p:nvPr>
            <p:ph type="body" sz="quarter" idx="17" hasCustomPrompt="1"/>
          </p:nvPr>
        </p:nvSpPr>
        <p:spPr>
          <a:xfrm>
            <a:off x="742950" y="2604009"/>
            <a:ext cx="3086100" cy="940467"/>
          </a:xfrm>
          <a:prstGeom prst="rect">
            <a:avLst/>
          </a:prstGeom>
        </p:spPr>
        <p:txBody>
          <a:bodyPr anchor="b"/>
          <a:lstStyle>
            <a:lvl1pPr algn="ctr">
              <a:lnSpc>
                <a:spcPct val="100000"/>
              </a:lnSpc>
              <a:defRPr sz="3500" b="1">
                <a:solidFill>
                  <a:schemeClr val="accent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Key Metrics</a:t>
            </a:r>
          </a:p>
        </p:txBody>
      </p:sp>
      <p:pic>
        <p:nvPicPr>
          <p:cNvPr id="7" name="Graphic 6">
            <a:extLst>
              <a:ext uri="{FF2B5EF4-FFF2-40B4-BE49-F238E27FC236}">
                <a16:creationId xmlns:a16="http://schemas.microsoft.com/office/drawing/2014/main" id="{8BD302D0-4035-7D52-5B6F-DBC1234CA2A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4904" y="6385186"/>
            <a:ext cx="621792" cy="169009"/>
          </a:xfrm>
          <a:prstGeom prst="rect">
            <a:avLst/>
          </a:prstGeom>
        </p:spPr>
      </p:pic>
      <p:sp>
        <p:nvSpPr>
          <p:cNvPr id="11" name="Text Placeholder 10">
            <a:extLst>
              <a:ext uri="{FF2B5EF4-FFF2-40B4-BE49-F238E27FC236}">
                <a16:creationId xmlns:a16="http://schemas.microsoft.com/office/drawing/2014/main" id="{AE5E8CAA-7269-8FAB-9DA6-676B895885E2}"/>
              </a:ext>
            </a:extLst>
          </p:cNvPr>
          <p:cNvSpPr>
            <a:spLocks noGrp="1"/>
          </p:cNvSpPr>
          <p:nvPr>
            <p:ph type="body" sz="quarter" idx="12"/>
          </p:nvPr>
        </p:nvSpPr>
        <p:spPr>
          <a:xfrm>
            <a:off x="5828599" y="1545007"/>
            <a:ext cx="2952750" cy="1065320"/>
          </a:xfrm>
          <a:prstGeom prst="rect">
            <a:avLst/>
          </a:prstGeom>
        </p:spPr>
        <p:txBody>
          <a:bodyPr/>
          <a:lstStyle>
            <a:lvl1pPr>
              <a:defRPr b="0"/>
            </a:lvl1pPr>
          </a:lstStyle>
          <a:p>
            <a:pPr lvl="0"/>
            <a:r>
              <a:rPr lang="en-US"/>
              <a:t>Click to edit Master text styles</a:t>
            </a:r>
          </a:p>
        </p:txBody>
      </p:sp>
      <p:sp>
        <p:nvSpPr>
          <p:cNvPr id="22" name="Text Placeholder 20">
            <a:extLst>
              <a:ext uri="{FF2B5EF4-FFF2-40B4-BE49-F238E27FC236}">
                <a16:creationId xmlns:a16="http://schemas.microsoft.com/office/drawing/2014/main" id="{8B5EAF93-E2D6-7CF7-9682-A501E855890E}"/>
              </a:ext>
            </a:extLst>
          </p:cNvPr>
          <p:cNvSpPr>
            <a:spLocks noGrp="1"/>
          </p:cNvSpPr>
          <p:nvPr>
            <p:ph type="body" sz="quarter" idx="18" hasCustomPrompt="1"/>
          </p:nvPr>
        </p:nvSpPr>
        <p:spPr>
          <a:xfrm>
            <a:off x="742950" y="3611390"/>
            <a:ext cx="3086100" cy="825803"/>
          </a:xfrm>
          <a:prstGeom prst="rect">
            <a:avLst/>
          </a:prstGeom>
        </p:spPr>
        <p:txBody>
          <a:bodyPr anchor="ctr"/>
          <a:lstStyle>
            <a:lvl1pPr algn="ctr">
              <a:lnSpc>
                <a:spcPct val="100000"/>
              </a:lnSpc>
              <a:defRPr sz="1800" b="1">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Descriptor</a:t>
            </a:r>
          </a:p>
        </p:txBody>
      </p:sp>
      <p:sp>
        <p:nvSpPr>
          <p:cNvPr id="12" name="Picture Placeholder 11">
            <a:extLst>
              <a:ext uri="{FF2B5EF4-FFF2-40B4-BE49-F238E27FC236}">
                <a16:creationId xmlns:a16="http://schemas.microsoft.com/office/drawing/2014/main" id="{44063C87-BC7E-03CD-A8E1-81327E9C6C96}"/>
              </a:ext>
            </a:extLst>
          </p:cNvPr>
          <p:cNvSpPr>
            <a:spLocks noGrp="1"/>
          </p:cNvSpPr>
          <p:nvPr>
            <p:ph type="pic" sz="quarter" idx="19" hasCustomPrompt="1"/>
          </p:nvPr>
        </p:nvSpPr>
        <p:spPr>
          <a:xfrm>
            <a:off x="5067302" y="1642141"/>
            <a:ext cx="572536" cy="763380"/>
          </a:xfrm>
          <a:prstGeom prst="ellipse">
            <a:avLst/>
          </a:prstGeom>
        </p:spPr>
        <p:txBody>
          <a:bodyPr anchor="ctr"/>
          <a:lstStyle>
            <a:lvl1pPr algn="ctr">
              <a:lnSpc>
                <a:spcPct val="100000"/>
              </a:lnSpc>
              <a:defRPr sz="1000"/>
            </a:lvl1pPr>
          </a:lstStyle>
          <a:p>
            <a:r>
              <a:rPr lang="en-US"/>
              <a:t>Add Icon</a:t>
            </a:r>
          </a:p>
        </p:txBody>
      </p:sp>
      <p:sp>
        <p:nvSpPr>
          <p:cNvPr id="13" name="Text Placeholder 10">
            <a:extLst>
              <a:ext uri="{FF2B5EF4-FFF2-40B4-BE49-F238E27FC236}">
                <a16:creationId xmlns:a16="http://schemas.microsoft.com/office/drawing/2014/main" id="{C7DA9FE0-F5FC-D527-7D89-708AA6C6CF2E}"/>
              </a:ext>
            </a:extLst>
          </p:cNvPr>
          <p:cNvSpPr>
            <a:spLocks noGrp="1"/>
          </p:cNvSpPr>
          <p:nvPr>
            <p:ph type="body" sz="quarter" idx="20"/>
          </p:nvPr>
        </p:nvSpPr>
        <p:spPr>
          <a:xfrm>
            <a:off x="5828599" y="2863247"/>
            <a:ext cx="2952750" cy="1065320"/>
          </a:xfrm>
          <a:prstGeom prst="rect">
            <a:avLst/>
          </a:prstGeom>
        </p:spPr>
        <p:txBody>
          <a:bodyPr/>
          <a:lstStyle>
            <a:lvl1pPr>
              <a:defRPr b="0"/>
            </a:lvl1pPr>
          </a:lstStyle>
          <a:p>
            <a:pPr lvl="0"/>
            <a:r>
              <a:rPr lang="en-US"/>
              <a:t>Click to edit Master text styles</a:t>
            </a:r>
          </a:p>
        </p:txBody>
      </p:sp>
      <p:sp>
        <p:nvSpPr>
          <p:cNvPr id="14" name="Picture Placeholder 11">
            <a:extLst>
              <a:ext uri="{FF2B5EF4-FFF2-40B4-BE49-F238E27FC236}">
                <a16:creationId xmlns:a16="http://schemas.microsoft.com/office/drawing/2014/main" id="{395C42FC-0D7C-1B24-9828-3B4AFE25F95A}"/>
              </a:ext>
            </a:extLst>
          </p:cNvPr>
          <p:cNvSpPr>
            <a:spLocks noGrp="1"/>
          </p:cNvSpPr>
          <p:nvPr>
            <p:ph type="pic" sz="quarter" idx="21" hasCustomPrompt="1"/>
          </p:nvPr>
        </p:nvSpPr>
        <p:spPr>
          <a:xfrm>
            <a:off x="5067302" y="2960381"/>
            <a:ext cx="572536" cy="763380"/>
          </a:xfrm>
          <a:prstGeom prst="ellipse">
            <a:avLst/>
          </a:prstGeom>
        </p:spPr>
        <p:txBody>
          <a:bodyPr anchor="ctr"/>
          <a:lstStyle>
            <a:lvl1pPr algn="ctr">
              <a:lnSpc>
                <a:spcPct val="100000"/>
              </a:lnSpc>
              <a:defRPr sz="1000"/>
            </a:lvl1pPr>
          </a:lstStyle>
          <a:p>
            <a:r>
              <a:rPr lang="en-US"/>
              <a:t>Add Icon</a:t>
            </a:r>
          </a:p>
        </p:txBody>
      </p:sp>
      <p:sp>
        <p:nvSpPr>
          <p:cNvPr id="20" name="Text Placeholder 10">
            <a:extLst>
              <a:ext uri="{FF2B5EF4-FFF2-40B4-BE49-F238E27FC236}">
                <a16:creationId xmlns:a16="http://schemas.microsoft.com/office/drawing/2014/main" id="{08E03D5A-B971-DE6D-54E1-DAEECC9BE6B1}"/>
              </a:ext>
            </a:extLst>
          </p:cNvPr>
          <p:cNvSpPr>
            <a:spLocks noGrp="1"/>
          </p:cNvSpPr>
          <p:nvPr>
            <p:ph type="body" sz="quarter" idx="22"/>
          </p:nvPr>
        </p:nvSpPr>
        <p:spPr>
          <a:xfrm>
            <a:off x="5828599" y="4205180"/>
            <a:ext cx="2952750" cy="1065320"/>
          </a:xfrm>
          <a:prstGeom prst="rect">
            <a:avLst/>
          </a:prstGeom>
        </p:spPr>
        <p:txBody>
          <a:bodyPr/>
          <a:lstStyle>
            <a:lvl1pPr>
              <a:defRPr b="0"/>
            </a:lvl1pPr>
          </a:lstStyle>
          <a:p>
            <a:pPr lvl="0"/>
            <a:r>
              <a:rPr lang="en-US"/>
              <a:t>Click to edit Master text styles</a:t>
            </a:r>
          </a:p>
        </p:txBody>
      </p:sp>
      <p:sp>
        <p:nvSpPr>
          <p:cNvPr id="23" name="Picture Placeholder 11">
            <a:extLst>
              <a:ext uri="{FF2B5EF4-FFF2-40B4-BE49-F238E27FC236}">
                <a16:creationId xmlns:a16="http://schemas.microsoft.com/office/drawing/2014/main" id="{DC122CAA-D654-D19A-F729-932DADD43460}"/>
              </a:ext>
            </a:extLst>
          </p:cNvPr>
          <p:cNvSpPr>
            <a:spLocks noGrp="1"/>
          </p:cNvSpPr>
          <p:nvPr>
            <p:ph type="pic" sz="quarter" idx="23" hasCustomPrompt="1"/>
          </p:nvPr>
        </p:nvSpPr>
        <p:spPr>
          <a:xfrm>
            <a:off x="5067302" y="4302314"/>
            <a:ext cx="572536" cy="763380"/>
          </a:xfrm>
          <a:prstGeom prst="ellipse">
            <a:avLst/>
          </a:prstGeom>
        </p:spPr>
        <p:txBody>
          <a:bodyPr anchor="ctr"/>
          <a:lstStyle>
            <a:lvl1pPr algn="ctr">
              <a:lnSpc>
                <a:spcPct val="100000"/>
              </a:lnSpc>
              <a:defRPr sz="1000"/>
            </a:lvl1pPr>
          </a:lstStyle>
          <a:p>
            <a:r>
              <a:rPr lang="en-US"/>
              <a:t>Add Icon</a:t>
            </a:r>
          </a:p>
        </p:txBody>
      </p:sp>
      <p:sp>
        <p:nvSpPr>
          <p:cNvPr id="4" name="TextBox 3">
            <a:extLst>
              <a:ext uri="{FF2B5EF4-FFF2-40B4-BE49-F238E27FC236}">
                <a16:creationId xmlns:a16="http://schemas.microsoft.com/office/drawing/2014/main" id="{AD5F33D5-5BDE-0C98-4BB7-E08542D7C684}"/>
              </a:ext>
            </a:extLst>
          </p:cNvPr>
          <p:cNvSpPr txBox="1"/>
          <p:nvPr userDrawn="1"/>
        </p:nvSpPr>
        <p:spPr>
          <a:xfrm>
            <a:off x="1125339" y="6426564"/>
            <a:ext cx="3435608" cy="107722"/>
          </a:xfrm>
          <a:prstGeom prst="rect">
            <a:avLst/>
          </a:prstGeom>
          <a:noFill/>
        </p:spPr>
        <p:txBody>
          <a:bodyPr wrap="square" lIns="0" tIns="0" rIns="0" bIns="0" rtlCol="0">
            <a:spAutoFit/>
          </a:bodyPr>
          <a:lstStyle/>
          <a:p>
            <a:pPr marL="0" marR="0" lvl="0" indent="0" algn="l" defTabSz="457189" rtl="0" eaLnBrk="1" fontAlgn="auto" latinLnBrk="0" hangingPunct="1">
              <a:lnSpc>
                <a:spcPct val="100000"/>
              </a:lnSpc>
              <a:spcBef>
                <a:spcPts val="0"/>
              </a:spcBef>
              <a:spcAft>
                <a:spcPts val="0"/>
              </a:spcAft>
              <a:buClrTx/>
              <a:buSzTx/>
              <a:buFontTx/>
              <a:buNone/>
              <a:tabLst/>
              <a:defRPr/>
            </a:pPr>
            <a:r>
              <a:rPr lang="en-US" sz="700">
                <a:solidFill>
                  <a:schemeClr val="bg1"/>
                </a:solidFill>
              </a:rPr>
              <a:t>FOR RESEARCH USE ONLY. NOT FOR USE IN DIAGNOSTIC PROCEDURES.</a:t>
            </a:r>
          </a:p>
        </p:txBody>
      </p:sp>
      <p:sp>
        <p:nvSpPr>
          <p:cNvPr id="5" name="Title 1">
            <a:extLst>
              <a:ext uri="{FF2B5EF4-FFF2-40B4-BE49-F238E27FC236}">
                <a16:creationId xmlns:a16="http://schemas.microsoft.com/office/drawing/2014/main" id="{19AE441B-AAF3-568A-F78C-2ABF514092ED}"/>
              </a:ext>
            </a:extLst>
          </p:cNvPr>
          <p:cNvSpPr>
            <a:spLocks noGrp="1"/>
          </p:cNvSpPr>
          <p:nvPr>
            <p:ph type="title" hasCustomPrompt="1"/>
          </p:nvPr>
        </p:nvSpPr>
        <p:spPr>
          <a:xfrm>
            <a:off x="5048251" y="344179"/>
            <a:ext cx="3733098" cy="876864"/>
          </a:xfrm>
        </p:spPr>
        <p:txBody>
          <a:bodyPr/>
          <a:lstStyle/>
          <a:p>
            <a:r>
              <a:rPr lang="en-US"/>
              <a:t>Key Metrics Slide Title Text </a:t>
            </a:r>
            <a:br>
              <a:rPr lang="en-US"/>
            </a:br>
            <a:r>
              <a:rPr lang="en-US"/>
              <a:t>Goes Here</a:t>
            </a:r>
          </a:p>
        </p:txBody>
      </p:sp>
    </p:spTree>
    <p:extLst>
      <p:ext uri="{BB962C8B-B14F-4D97-AF65-F5344CB8AC3E}">
        <p14:creationId xmlns:p14="http://schemas.microsoft.com/office/powerpoint/2010/main" val="7443142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737585"/>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594966"/>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13963788"/>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0197620"/>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64914348"/>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60563103"/>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60163028"/>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6337853"/>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1889560"/>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87858197"/>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02321076"/>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85399281"/>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49994594"/>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5493300"/>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053959205"/>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pic>
        <p:nvPicPr>
          <p:cNvPr id="9" name="Picture 8"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131580221"/>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pic>
        <p:nvPicPr>
          <p:cNvPr id="5" name="Picture 4"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266332104"/>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pic>
        <p:nvPicPr>
          <p:cNvPr id="4" name="Picture 3"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936326866"/>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pic>
        <p:nvPicPr>
          <p:cNvPr id="7" name="Picture 6"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519171892"/>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02755826"/>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5857697"/>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pic>
        <p:nvPicPr>
          <p:cNvPr id="6" name="Picture 5"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73851008"/>
      </p:ext>
    </p:extLst>
  </p:cSld>
  <p:clrMapOvr>
    <a:masterClrMapping/>
  </p:clrMapOv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94742916"/>
      </p:ext>
    </p:extLst>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6561647"/>
      </p:ext>
    </p:extLst>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8418393"/>
      </p:ext>
    </p:extLst>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90556249"/>
      </p:ext>
    </p:extLst>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4934606"/>
      </p:ext>
    </p:extLst>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67983501"/>
      </p:ext>
    </p:extLst>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9333776"/>
      </p:ext>
    </p:extLst>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42799048"/>
      </p:ext>
    </p:extLst>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99270323"/>
      </p:ext>
    </p:extLst>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8098509"/>
      </p:ext>
    </p:extLst>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21487723"/>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1378" name="Rectangle 2"/>
          <p:cNvSpPr>
            <a:spLocks noGrp="1" noChangeArrowheads="1"/>
          </p:cNvSpPr>
          <p:nvPr>
            <p:ph type="ctrTitle"/>
          </p:nvPr>
        </p:nvSpPr>
        <p:spPr>
          <a:xfrm>
            <a:off x="685800" y="1524000"/>
            <a:ext cx="7924800" cy="1752600"/>
          </a:xfrm>
        </p:spPr>
        <p:txBody>
          <a:bodyPr/>
          <a:lstStyle>
            <a:lvl1pPr algn="ctr">
              <a:defRPr sz="4800"/>
            </a:lvl1pPr>
          </a:lstStyle>
          <a:p>
            <a:r>
              <a:rPr lang="en-US" altLang="en-US" dirty="0"/>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285159992"/>
      </p:ext>
    </p:extLst>
  </p:cSld>
  <p:clrMapOvr>
    <a:masterClrMapping/>
  </p:clrMapOv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2pPr marL="669925" indent="-325438">
              <a:buFont typeface="Wingdings" charset="2"/>
              <a:buChar char="q"/>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cxnSp>
        <p:nvCxnSpPr>
          <p:cNvPr id="6" name="Straight Connector 5"/>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884214"/>
      </p:ext>
    </p:extLst>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490275371"/>
      </p:ext>
    </p:extLst>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cxnSp>
        <p:nvCxnSpPr>
          <p:cNvPr id="7" name="Straight Connector 6"/>
          <p:cNvCxnSpPr/>
          <p:nvPr userDrawn="1"/>
        </p:nvCxnSpPr>
        <p:spPr>
          <a:xfrm>
            <a:off x="228600" y="908720"/>
            <a:ext cx="8610600" cy="0"/>
          </a:xfrm>
          <a:prstGeom prst="line">
            <a:avLst/>
          </a:prstGeom>
          <a:ln w="19050" cmpd="sng">
            <a:solidFill>
              <a:schemeClr val="tx1"/>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9941544"/>
      </p:ext>
    </p:extLst>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513969514"/>
      </p:ext>
    </p:extLst>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429205284"/>
      </p:ext>
    </p:extLst>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670808844"/>
      </p:ext>
    </p:extLst>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412475374"/>
      </p:ext>
    </p:extLst>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138178713"/>
      </p:ext>
    </p:extLst>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178834339"/>
      </p:ext>
    </p:extLst>
  </p:cSld>
  <p:clrMapOvr>
    <a:masterClrMapping/>
  </p:clrMapOvr>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06403914"/>
      </p:ext>
    </p:extLst>
  </p:cSld>
  <p:clrMapOvr>
    <a:masterClrMapping/>
  </p:clrMapOvr>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black&amp;w.png"/>
          <p:cNvPicPr>
            <a:picLocks noChangeAspect="1"/>
          </p:cNvPicPr>
          <p:nvPr userDrawn="1"/>
        </p:nvPicPr>
        <p:blipFill>
          <a:blip r:embed="rId2">
            <a:extLst>
              <a:ext uri="{28A0092B-C50C-407E-A947-70E740481C1C}">
                <a14:useLocalDpi xmlns:a14="http://schemas.microsoft.com/office/drawing/2010/main"/>
              </a:ext>
            </a:extLst>
          </a:blip>
          <a:srcRect t="-30672"/>
          <a:stretch>
            <a:fillRect/>
          </a:stretch>
        </p:blipFill>
        <p:spPr>
          <a:xfrm>
            <a:off x="-1" y="0"/>
            <a:ext cx="9144001" cy="6858000"/>
          </a:xfrm>
          <a:prstGeom prst="rect">
            <a:avLst/>
          </a:prstGeom>
          <a:solidFill>
            <a:schemeClr val="bg1"/>
          </a:solidFill>
        </p:spPr>
      </p:pic>
      <p:sp>
        <p:nvSpPr>
          <p:cNvPr id="2" name="Title 1"/>
          <p:cNvSpPr>
            <a:spLocks noGrp="1"/>
          </p:cNvSpPr>
          <p:nvPr>
            <p:ph type="ctrTitle"/>
          </p:nvPr>
        </p:nvSpPr>
        <p:spPr>
          <a:xfrm>
            <a:off x="386494" y="469200"/>
            <a:ext cx="7772400" cy="1308232"/>
          </a:xfrm>
          <a:prstGeom prst="rect">
            <a:avLst/>
          </a:prstGeom>
        </p:spPr>
        <p:txBody>
          <a:bodyPr anchor="t"/>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386494" y="1941516"/>
            <a:ext cx="5009103" cy="1752600"/>
          </a:xfrm>
          <a:prstGeom prst="rect">
            <a:avLst/>
          </a:prstGeom>
        </p:spPr>
        <p:txBody>
          <a:bodyPr/>
          <a:lstStyle>
            <a:lvl1pPr marL="0" indent="0" algn="l">
              <a:buNone/>
              <a:defRPr sz="2800">
                <a:solidFill>
                  <a:schemeClr val="accent1"/>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Rectangle 7"/>
          <p:cNvSpPr/>
          <p:nvPr userDrawn="1"/>
        </p:nvSpPr>
        <p:spPr>
          <a:xfrm>
            <a:off x="-1" y="5967630"/>
            <a:ext cx="9144001" cy="890370"/>
          </a:xfrm>
          <a:prstGeom prst="rect">
            <a:avLst/>
          </a:prstGeom>
          <a:solidFill>
            <a:srgbClr val="FFFFFF">
              <a:alpha val="69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pic>
        <p:nvPicPr>
          <p:cNvPr id="9" name="Picture 8" descr="ecelogorb.psd"/>
          <p:cNvPicPr>
            <a:picLocks noChangeAspect="1"/>
          </p:cNvPicPr>
          <p:nvPr userDrawn="1"/>
        </p:nvPicPr>
        <p:blipFill>
          <a:blip r:embed="rId3">
            <a:lum bright="-8000"/>
          </a:blip>
          <a:stretch>
            <a:fillRect/>
          </a:stretch>
        </p:blipFill>
        <p:spPr>
          <a:xfrm>
            <a:off x="252528" y="6080245"/>
            <a:ext cx="3275179" cy="655036"/>
          </a:xfrm>
          <a:prstGeom prst="rect">
            <a:avLst/>
          </a:prstGeom>
          <a:effectLst/>
        </p:spPr>
      </p:pic>
      <p:pic>
        <p:nvPicPr>
          <p:cNvPr id="10" name="Picture 9" descr="CMU_logo_horiz_black.eps"/>
          <p:cNvPicPr>
            <a:picLocks noChangeAspect="1"/>
          </p:cNvPicPr>
          <p:nvPr userDrawn="1"/>
        </p:nvPicPr>
        <p:blipFill>
          <a:blip r:embed="rId4"/>
          <a:stretch>
            <a:fillRect/>
          </a:stretch>
        </p:blipFill>
        <p:spPr>
          <a:xfrm>
            <a:off x="5108519" y="6259200"/>
            <a:ext cx="3895838" cy="354413"/>
          </a:xfrm>
          <a:prstGeom prst="rect">
            <a:avLst/>
          </a:prstGeom>
          <a:effectLst/>
        </p:spPr>
      </p:pic>
    </p:spTree>
    <p:extLst>
      <p:ext uri="{BB962C8B-B14F-4D97-AF65-F5344CB8AC3E}">
        <p14:creationId xmlns:p14="http://schemas.microsoft.com/office/powerpoint/2010/main" val="141285909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4327"/>
          </a:xfrm>
          <a:prstGeom prst="rect">
            <a:avLst/>
          </a:prstGeom>
        </p:spPr>
        <p:txBody>
          <a:bodyPr/>
          <a:lstStyle>
            <a:lvl1pPr>
              <a:defRPr>
                <a:latin typeface="Arial"/>
              </a:defRPr>
            </a:lvl1pPr>
          </a:lstStyle>
          <a:p>
            <a:r>
              <a:rPr lang="en-US" dirty="0"/>
              <a:t>Click to edit Master title style</a:t>
            </a:r>
          </a:p>
        </p:txBody>
      </p:sp>
      <p:sp>
        <p:nvSpPr>
          <p:cNvPr id="3" name="Content Placeholder 2"/>
          <p:cNvSpPr>
            <a:spLocks noGrp="1"/>
          </p:cNvSpPr>
          <p:nvPr>
            <p:ph idx="1"/>
          </p:nvPr>
        </p:nvSpPr>
        <p:spPr>
          <a:xfrm>
            <a:off x="457200" y="1079500"/>
            <a:ext cx="8229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99945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800">
                <a:solidFill>
                  <a:schemeClr val="accent2"/>
                </a:solidFill>
                <a:latin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Tree>
    <p:extLst>
      <p:ext uri="{BB962C8B-B14F-4D97-AF65-F5344CB8AC3E}">
        <p14:creationId xmlns:p14="http://schemas.microsoft.com/office/powerpoint/2010/main" val="264748584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Content Placeholder 2"/>
          <p:cNvSpPr>
            <a:spLocks noGrp="1"/>
          </p:cNvSpPr>
          <p:nvPr>
            <p:ph idx="13"/>
          </p:nvPr>
        </p:nvSpPr>
        <p:spPr>
          <a:xfrm>
            <a:off x="457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xfrm>
            <a:off x="457200" y="274638"/>
            <a:ext cx="8229600" cy="532719"/>
          </a:xfrm>
          <a:prstGeom prst="rect">
            <a:avLst/>
          </a:prstGeom>
        </p:spPr>
        <p:txBody>
          <a:bodyPr/>
          <a:lstStyle>
            <a:lvl1pPr>
              <a:defRPr>
                <a:latin typeface="Arial"/>
              </a:defRPr>
            </a:lvl1pPr>
          </a:lstStyle>
          <a:p>
            <a:r>
              <a:rPr lang="en-US" dirty="0"/>
              <a:t>Click to edit Master title style</a:t>
            </a:r>
          </a:p>
        </p:txBody>
      </p:sp>
      <p:sp>
        <p:nvSpPr>
          <p:cNvPr id="10" name="Content Placeholder 2"/>
          <p:cNvSpPr>
            <a:spLocks noGrp="1"/>
          </p:cNvSpPr>
          <p:nvPr>
            <p:ph idx="14"/>
          </p:nvPr>
        </p:nvSpPr>
        <p:spPr>
          <a:xfrm>
            <a:off x="4648200" y="1079500"/>
            <a:ext cx="4038600" cy="5046663"/>
          </a:xfrm>
          <a:prstGeom prst="rect">
            <a:avLst/>
          </a:prstGeom>
        </p:spPr>
        <p:txBody>
          <a:bodyPr/>
          <a:lstStyle>
            <a:lvl1pPr>
              <a:buFont typeface="Wingdings" charset="2"/>
              <a:buChar char="§"/>
              <a:defRPr sz="2800">
                <a:solidFill>
                  <a:schemeClr val="accent1"/>
                </a:solidFill>
                <a:latin typeface="Arial"/>
              </a:defRPr>
            </a:lvl1pPr>
            <a:lvl2pPr>
              <a:buFont typeface="Wingdings" charset="2"/>
              <a:buChar char="§"/>
              <a:defRPr sz="2400">
                <a:solidFill>
                  <a:schemeClr val="accent2"/>
                </a:solidFill>
                <a:latin typeface="Arial"/>
              </a:defRPr>
            </a:lvl2pPr>
            <a:lvl3pPr>
              <a:buFont typeface="Wingdings" charset="2"/>
              <a:buChar char="§"/>
              <a:defRPr sz="2000">
                <a:solidFill>
                  <a:schemeClr val="accent5"/>
                </a:solidFill>
                <a:latin typeface="Arial"/>
              </a:defRPr>
            </a:lvl3pPr>
            <a:lvl4pPr>
              <a:buFont typeface="Wingdings" charset="2"/>
              <a:buChar char="§"/>
              <a:defRPr sz="1800">
                <a:latin typeface="Arial"/>
              </a:defRPr>
            </a:lvl4pPr>
            <a:lvl5pPr>
              <a:buFont typeface="Wingdings" charset="2"/>
              <a:buChar char="§"/>
              <a:defRPr sz="1600">
                <a:solidFill>
                  <a:schemeClr val="accent1"/>
                </a:solidFill>
                <a:latin typeface="Aria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3054212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
        <p:nvSpPr>
          <p:cNvPr id="3" name="Text Placeholder 2"/>
          <p:cNvSpPr>
            <a:spLocks noGrp="1"/>
          </p:cNvSpPr>
          <p:nvPr>
            <p:ph type="body" idx="1"/>
          </p:nvPr>
        </p:nvSpPr>
        <p:spPr>
          <a:xfrm>
            <a:off x="457200" y="1170214"/>
            <a:ext cx="4040188"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p:cNvSpPr>
            <a:spLocks noGrp="1"/>
          </p:cNvSpPr>
          <p:nvPr>
            <p:ph type="body" sz="quarter" idx="3"/>
          </p:nvPr>
        </p:nvSpPr>
        <p:spPr>
          <a:xfrm>
            <a:off x="4645025" y="1170214"/>
            <a:ext cx="4041775" cy="1004661"/>
          </a:xfrm>
          <a:prstGeom prst="rect">
            <a:avLst/>
          </a:prstGeom>
        </p:spPr>
        <p:txBody>
          <a:bodyPr anchor="t"/>
          <a:lstStyle>
            <a:lvl1pPr marL="0" indent="0">
              <a:buNone/>
              <a:defRPr sz="2400" b="0">
                <a:solidFill>
                  <a:srgbClr val="606060"/>
                </a:solidFill>
                <a:latin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Picture Placeholder 10"/>
          <p:cNvSpPr>
            <a:spLocks noGrp="1"/>
          </p:cNvSpPr>
          <p:nvPr>
            <p:ph type="pic" sz="quarter" idx="13"/>
          </p:nvPr>
        </p:nvSpPr>
        <p:spPr>
          <a:xfrm>
            <a:off x="457200"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
        <p:nvSpPr>
          <p:cNvPr id="12" name="Picture Placeholder 10"/>
          <p:cNvSpPr>
            <a:spLocks noGrp="1"/>
          </p:cNvSpPr>
          <p:nvPr>
            <p:ph type="pic" sz="quarter" idx="14"/>
          </p:nvPr>
        </p:nvSpPr>
        <p:spPr>
          <a:xfrm>
            <a:off x="4649788" y="2174875"/>
            <a:ext cx="4040188" cy="3903663"/>
          </a:xfrm>
          <a:prstGeom prst="rect">
            <a:avLst/>
          </a:prstGeom>
        </p:spPr>
        <p:txBody>
          <a:bodyPr vert="horz"/>
          <a:lstStyle>
            <a:lvl1pPr>
              <a:buFont typeface="Wingdings" charset="2"/>
              <a:buChar char="§"/>
              <a:defRPr>
                <a:solidFill>
                  <a:srgbClr val="606060"/>
                </a:solidFill>
                <a:latin typeface="Arial"/>
              </a:defRPr>
            </a:lvl1pPr>
          </a:lstStyle>
          <a:p>
            <a:endParaRPr lang="en-US" dirty="0"/>
          </a:p>
        </p:txBody>
      </p:sp>
    </p:spTree>
    <p:extLst>
      <p:ext uri="{BB962C8B-B14F-4D97-AF65-F5344CB8AC3E}">
        <p14:creationId xmlns:p14="http://schemas.microsoft.com/office/powerpoint/2010/main" val="128438292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a:prstGeom prst="rect">
            <a:avLst/>
          </a:prstGeo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75681358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25658794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userDrawn="1"/>
        </p:nvSpPr>
        <p:spPr>
          <a:xfrm>
            <a:off x="4254500" y="117929"/>
            <a:ext cx="4889500" cy="9525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atin typeface="Arial"/>
              </a:defRPr>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atin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atin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Tree>
    <p:extLst>
      <p:ext uri="{BB962C8B-B14F-4D97-AF65-F5344CB8AC3E}">
        <p14:creationId xmlns:p14="http://schemas.microsoft.com/office/powerpoint/2010/main" val="70072906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
        <p:nvSpPr>
          <p:cNvPr id="6" name="Text Placeholder 2"/>
          <p:cNvSpPr>
            <a:spLocks noGrp="1"/>
          </p:cNvSpPr>
          <p:nvPr>
            <p:ph idx="1" hasCustomPrompt="1"/>
          </p:nvPr>
        </p:nvSpPr>
        <p:spPr>
          <a:xfrm>
            <a:off x="457200" y="1161143"/>
            <a:ext cx="8229600" cy="4525963"/>
          </a:xfrm>
          <a:prstGeom prst="rect">
            <a:avLst/>
          </a:prstGeom>
        </p:spPr>
        <p:txBody>
          <a:bodyPr vert="horz" lIns="91440" tIns="45720" rIns="91440" bIns="45720" rtlCol="0">
            <a:normAutofit/>
          </a:bodyPr>
          <a:lstStyle>
            <a:lvl1pPr marL="342900" marR="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latin typeface="Arial"/>
              </a:defRPr>
            </a:lvl1pPr>
            <a:lvl2pPr>
              <a:defRPr>
                <a:latin typeface="Arial"/>
              </a:defRPr>
            </a:lvl2pPr>
            <a:lvl3pPr>
              <a:defRPr>
                <a:latin typeface="Arial"/>
              </a:defRPr>
            </a:lvl3pPr>
          </a:lstStyle>
          <a:p>
            <a:pPr marL="342900" marR="0" lvl="0" indent="-342900" algn="l" defTabSz="457200" rtl="0" eaLnBrk="1" fontAlgn="auto" latinLnBrk="0" hangingPunct="1">
              <a:lnSpc>
                <a:spcPct val="100000"/>
              </a:lnSpc>
              <a:spcBef>
                <a:spcPct val="20000"/>
              </a:spcBef>
              <a:spcAft>
                <a:spcPts val="0"/>
              </a:spcAft>
              <a:buClr>
                <a:srgbClr val="585858"/>
              </a:buClr>
              <a:buSzTx/>
              <a:buFont typeface="Wingdings" charset="2"/>
              <a:buChar char="§"/>
              <a:tabLst/>
              <a:defRPr/>
            </a:pPr>
            <a:r>
              <a:rPr kumimoji="0" lang="en-US" sz="2800" b="0" i="0" u="none" strike="noStrike" kern="1200" cap="none" spc="0" normalizeH="0" baseline="0" noProof="0" dirty="0">
                <a:ln>
                  <a:noFill/>
                </a:ln>
                <a:solidFill>
                  <a:srgbClr val="585858"/>
                </a:solidFill>
                <a:effectLst/>
                <a:uLnTx/>
                <a:uFillTx/>
                <a:latin typeface="Arial"/>
                <a:ea typeface="+mn-ea"/>
                <a:cs typeface="+mn-cs"/>
              </a:rPr>
              <a:t>Click to edit Master text styles</a:t>
            </a:r>
          </a:p>
          <a:p>
            <a:pPr marL="742950" marR="0" lvl="1" indent="-28575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400" b="0" i="0" u="none" strike="noStrike" kern="1200" cap="none" spc="0" normalizeH="0" baseline="0" noProof="0" dirty="0">
                <a:ln>
                  <a:noFill/>
                </a:ln>
                <a:solidFill>
                  <a:srgbClr val="A1A1A1"/>
                </a:solidFill>
                <a:effectLst/>
                <a:uLnTx/>
                <a:uFillTx/>
                <a:latin typeface="Arial"/>
                <a:ea typeface="+mn-ea"/>
                <a:cs typeface="+mn-cs"/>
              </a:rPr>
              <a:t>Second level</a:t>
            </a:r>
          </a:p>
          <a:p>
            <a:pPr marL="1143000" marR="0" lvl="2" indent="-228600" algn="l" defTabSz="457200" rtl="0" eaLnBrk="1" fontAlgn="auto" latinLnBrk="0" hangingPunct="1">
              <a:lnSpc>
                <a:spcPct val="100000"/>
              </a:lnSpc>
              <a:spcBef>
                <a:spcPct val="20000"/>
              </a:spcBef>
              <a:spcAft>
                <a:spcPts val="0"/>
              </a:spcAft>
              <a:buClrTx/>
              <a:buSzTx/>
              <a:buFont typeface="Wingdings" charset="2"/>
              <a:buChar char="§"/>
              <a:tabLst/>
              <a:defRPr/>
            </a:pPr>
            <a:r>
              <a:rPr kumimoji="0" lang="en-US" sz="2000" b="0" i="0" u="none" strike="noStrike" kern="1200" cap="none" spc="0" normalizeH="0" baseline="0" noProof="0" dirty="0">
                <a:ln>
                  <a:noFill/>
                </a:ln>
                <a:solidFill>
                  <a:srgbClr val="000000"/>
                </a:solidFill>
                <a:effectLst/>
                <a:uLnTx/>
                <a:uFillTx/>
                <a:latin typeface="Arial"/>
                <a:ea typeface="+mn-ea"/>
                <a:cs typeface="+mn-cs"/>
              </a:rPr>
              <a:t>Third level</a:t>
            </a:r>
          </a:p>
        </p:txBody>
      </p:sp>
    </p:spTree>
    <p:extLst>
      <p:ext uri="{BB962C8B-B14F-4D97-AF65-F5344CB8AC3E}">
        <p14:creationId xmlns:p14="http://schemas.microsoft.com/office/powerpoint/2010/main" val="63487551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57200" y="1197429"/>
            <a:ext cx="8229600" cy="4441371"/>
          </a:xfrm>
          <a:prstGeom prst="rect">
            <a:avLst/>
          </a:prstGeom>
        </p:spPr>
        <p:txBody>
          <a:bodyPr>
            <a:normAutofit/>
          </a:bodyPr>
          <a:lstStyle>
            <a:lvl1pPr marL="0" indent="0" algn="l">
              <a:buNone/>
              <a:defRPr sz="2400">
                <a:solidFill>
                  <a:schemeClr val="accent2"/>
                </a:solidFill>
                <a:latin typeface="Arial"/>
                <a:cs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334334518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137557"/>
            <a:ext cx="5486400" cy="4114800"/>
          </a:xfrm>
          <a:prstGeom prst="rect">
            <a:avLst/>
          </a:prstGeom>
        </p:spPr>
        <p:txBody>
          <a:bodyPr/>
          <a:lstStyle>
            <a:lvl1pPr marL="0" indent="0">
              <a:buNone/>
              <a:defRPr sz="3200">
                <a:latin typeface="Arial"/>
                <a:cs typeface="Aria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252357"/>
            <a:ext cx="5486400" cy="804862"/>
          </a:xfrm>
          <a:prstGeom prst="rect">
            <a:avLst/>
          </a:prstGeom>
        </p:spPr>
        <p:txBody>
          <a:bodyPr/>
          <a:lstStyle>
            <a:lvl1pPr marL="0" indent="0">
              <a:buNone/>
              <a:defRPr sz="1400">
                <a:latin typeface="Arial"/>
                <a:cs typeface="Aria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Title 1"/>
          <p:cNvSpPr>
            <a:spLocks noGrp="1"/>
          </p:cNvSpPr>
          <p:nvPr>
            <p:ph type="title"/>
          </p:nvPr>
        </p:nvSpPr>
        <p:spPr>
          <a:xfrm>
            <a:off x="457200" y="274638"/>
            <a:ext cx="8229600" cy="532719"/>
          </a:xfrm>
        </p:spPr>
        <p:txBody>
          <a:bodyPr/>
          <a:lstStyle>
            <a:lvl1pPr>
              <a:defRPr>
                <a:latin typeface="Arial"/>
              </a:defRPr>
            </a:lvl1pPr>
          </a:lstStyle>
          <a:p>
            <a:r>
              <a:rPr lang="en-US" dirty="0"/>
              <a:t>Click to edit Master title style</a:t>
            </a:r>
          </a:p>
        </p:txBody>
      </p:sp>
    </p:spTree>
    <p:extLst>
      <p:ext uri="{BB962C8B-B14F-4D97-AF65-F5344CB8AC3E}">
        <p14:creationId xmlns:p14="http://schemas.microsoft.com/office/powerpoint/2010/main" val="173308204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a:defRPr>
            </a:lvl1pPr>
          </a:lstStyle>
          <a:p>
            <a:r>
              <a:rPr lang="en-US" dirty="0"/>
              <a:t>Click to edit Master title style</a:t>
            </a:r>
          </a:p>
        </p:txBody>
      </p:sp>
      <p:sp>
        <p:nvSpPr>
          <p:cNvPr id="7" name="Picture Placeholder 2"/>
          <p:cNvSpPr>
            <a:spLocks noGrp="1"/>
          </p:cNvSpPr>
          <p:nvPr>
            <p:ph type="pic" idx="1"/>
          </p:nvPr>
        </p:nvSpPr>
        <p:spPr>
          <a:xfrm>
            <a:off x="3316288" y="1070426"/>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8" name="Text Placeholder 3"/>
          <p:cNvSpPr>
            <a:spLocks noGrp="1"/>
          </p:cNvSpPr>
          <p:nvPr>
            <p:ph type="body" sz="half" idx="2"/>
          </p:nvPr>
        </p:nvSpPr>
        <p:spPr>
          <a:xfrm>
            <a:off x="3316288" y="5185226"/>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3"/>
          <p:cNvSpPr>
            <a:spLocks noGrp="1"/>
          </p:cNvSpPr>
          <p:nvPr>
            <p:ph type="body" sz="half" idx="10"/>
          </p:nvPr>
        </p:nvSpPr>
        <p:spPr>
          <a:xfrm>
            <a:off x="457201" y="1070426"/>
            <a:ext cx="2859088" cy="49196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0864088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7" name="Rectangle 6"/>
          <p:cNvSpPr/>
          <p:nvPr userDrawn="1"/>
        </p:nvSpPr>
        <p:spPr>
          <a:xfrm>
            <a:off x="3184071" y="145143"/>
            <a:ext cx="5959929" cy="77107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FFFFFF"/>
              </a:solidFill>
              <a:latin typeface="Arial"/>
            </a:endParaRPr>
          </a:p>
        </p:txBody>
      </p:sp>
    </p:spTree>
    <p:extLst>
      <p:ext uri="{BB962C8B-B14F-4D97-AF65-F5344CB8AC3E}">
        <p14:creationId xmlns:p14="http://schemas.microsoft.com/office/powerpoint/2010/main" val="355835429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28330788"/>
      </p:ext>
    </p:extLst>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8626753"/>
      </p:ext>
    </p:extLst>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92073927"/>
      </p:ext>
    </p:extLst>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6813583"/>
      </p:ext>
    </p:extLst>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92685609"/>
      </p:ext>
    </p:extLst>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5252787"/>
      </p:ext>
    </p:extLst>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1690549"/>
      </p:ext>
    </p:extLst>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00113194"/>
      </p:ext>
    </p:extLst>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0437132"/>
      </p:ext>
    </p:extLst>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72594476"/>
      </p:ext>
    </p:extLst>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07013786"/>
      </p:ext>
    </p:extLst>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91700649"/>
      </p:ext>
    </p:extLst>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6690191"/>
      </p:ext>
    </p:extLst>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45754154"/>
      </p:ext>
    </p:extLst>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47945867"/>
      </p:ext>
    </p:extLst>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637371"/>
      </p:ext>
    </p:extLst>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36877408"/>
      </p:ext>
    </p:extLst>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09029212"/>
      </p:ext>
    </p:extLst>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38838355"/>
      </p:ext>
    </p:extLst>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45256693"/>
      </p:ext>
    </p:extLst>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30625"/>
      </p:ext>
    </p:extLst>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1494368"/>
      </p:ext>
    </p:extLst>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58396810"/>
      </p:ext>
    </p:extLst>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7678932"/>
      </p:ext>
    </p:extLst>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1486633"/>
      </p:ext>
    </p:extLst>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542156"/>
      </p:ext>
    </p:extLst>
  </p:cSld>
  <p:clrMapOvr>
    <a:masterClrMapping/>
  </p:clrMapOvr>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39204901"/>
      </p:ext>
    </p:extLst>
  </p:cSld>
  <p:clrMapOvr>
    <a:masterClrMapping/>
  </p:clrMapOvr>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1634217"/>
      </p:ext>
    </p:extLst>
  </p:cSld>
  <p:clrMapOvr>
    <a:masterClrMapping/>
  </p:clrMapOvr>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4237537"/>
      </p:ext>
    </p:extLst>
  </p:cSld>
  <p:clrMapOvr>
    <a:masterClrMapping/>
  </p:clrMapOvr>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7247826"/>
      </p:ext>
    </p:extLst>
  </p:cSld>
  <p:clrMapOvr>
    <a:masterClrMapping/>
  </p:clrMapOvr>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74798383"/>
      </p:ext>
    </p:extLst>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26820733"/>
      </p:ext>
    </p:extLst>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52077888"/>
      </p:ext>
    </p:extLst>
  </p:cSld>
  <p:clrMapOvr>
    <a:masterClrMapping/>
  </p:clrMapOvr>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25" tIns="45713" rIns="91425" bIns="45713"/>
          <a:lstStyle/>
          <a:p>
            <a:pPr defTabSz="914259"/>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25" tIns="45713" rIns="91425" bIns="45713" numCol="1" anchor="b" anchorCtr="0" compatLnSpc="1">
            <a:prstTxWarp prst="textNoShape">
              <a:avLst/>
            </a:prstTxWarp>
          </a:bodyPr>
          <a:lstStyle>
            <a:lvl1pPr>
              <a:defRPr sz="1200">
                <a:latin typeface="Garamond" pitchFamily="18" charset="0"/>
              </a:defRPr>
            </a:lvl1pPr>
          </a:lstStyle>
          <a:p>
            <a:pPr defTabSz="914259"/>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2606719"/>
      </p:ext>
    </p:extLst>
  </p:cSld>
  <p:clrMapOvr>
    <a:masterClrMapping/>
  </p:clrMapOv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69601064"/>
      </p:ext>
    </p:extLst>
  </p:cSld>
  <p:clrMapOvr>
    <a:masterClrMapping/>
  </p:clrMapOvr>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000"/>
            </a:lvl1pPr>
            <a:lvl2pPr marL="457130" indent="0">
              <a:buNone/>
              <a:defRPr sz="1800"/>
            </a:lvl2pPr>
            <a:lvl3pPr marL="914259" indent="0">
              <a:buNone/>
              <a:defRPr sz="1600"/>
            </a:lvl3pPr>
            <a:lvl4pPr marL="1371390" indent="0">
              <a:buNone/>
              <a:defRPr sz="1400"/>
            </a:lvl4pPr>
            <a:lvl5pPr marL="1828519" indent="0">
              <a:buNone/>
              <a:defRPr sz="1400"/>
            </a:lvl5pPr>
            <a:lvl6pPr marL="2285649" indent="0">
              <a:buNone/>
              <a:defRPr sz="1400"/>
            </a:lvl6pPr>
            <a:lvl7pPr marL="2742780" indent="0">
              <a:buNone/>
              <a:defRPr sz="1400"/>
            </a:lvl7pPr>
            <a:lvl8pPr marL="3199908" indent="0">
              <a:buNone/>
              <a:defRPr sz="1400"/>
            </a:lvl8pPr>
            <a:lvl9pPr marL="3657039"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7941158"/>
      </p:ext>
    </p:extLst>
  </p:cSld>
  <p:clrMapOvr>
    <a:masterClrMapping/>
  </p:clrMapOv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42369188"/>
      </p:ext>
    </p:extLst>
  </p:cSld>
  <p:clrMapOvr>
    <a:masterClrMapping/>
  </p:clrMapOvr>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0461306"/>
      </p:ext>
    </p:extLst>
  </p:cSld>
  <p:clrMapOvr>
    <a:masterClrMapping/>
  </p:clrMapOvr>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792512"/>
      </p:ext>
    </p:extLst>
  </p:cSld>
  <p:clrMapOvr>
    <a:masterClrMapping/>
  </p:clrMapOvr>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20236361"/>
      </p:ext>
    </p:extLst>
  </p:cSld>
  <p:clrMapOvr>
    <a:masterClrMapping/>
  </p:clrMapOvr>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6666256"/>
      </p:ext>
    </p:extLst>
  </p:cSld>
  <p:clrMapOvr>
    <a:masterClrMapping/>
  </p:clrMapOvr>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1785251"/>
      </p:ext>
    </p:extLst>
  </p:cSld>
  <p:clrMapOvr>
    <a:masterClrMapping/>
  </p:clrMapOvr>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3190055"/>
      </p:ext>
    </p:extLst>
  </p:cSld>
  <p:clrMapOvr>
    <a:masterClrMapping/>
  </p:clrMapOvr>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6774506"/>
      </p:ext>
    </p:extLst>
  </p:cSld>
  <p:clrMapOvr>
    <a:masterClrMapping/>
  </p:clrMapOvr>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dirty="0">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546172"/>
      </p:ext>
    </p:extLst>
  </p:cSld>
  <p:clrMapOvr>
    <a:masterClrMapping/>
  </p:clrMapOvr>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xfrm>
            <a:off x="3124200" y="6248400"/>
            <a:ext cx="2895600" cy="395310"/>
          </a:xfrm>
          <a:ln/>
        </p:spPr>
        <p:txBody>
          <a:bodyPr/>
          <a:lstStyle>
            <a:lvl1pPr>
              <a:defRPr/>
            </a:lvl1pPr>
          </a:lstStyle>
          <a:p>
            <a:endParaRPr lang="en-US" altLang="en-US" dirty="0">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2110258"/>
      </p:ext>
    </p:extLst>
  </p:cSld>
  <p:clrMapOvr>
    <a:masterClrMapping/>
  </p:clrMapOvr>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dirty="0">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64919528"/>
      </p:ext>
    </p:extLst>
  </p:cSld>
  <p:clrMapOvr>
    <a:masterClrMapping/>
  </p:clrMapOvr>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dirty="0">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91959976"/>
      </p:ext>
    </p:extLst>
  </p:cSld>
  <p:clrMapOvr>
    <a:masterClrMapping/>
  </p:clrMapOvr>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dirty="0">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40789655"/>
      </p:ext>
    </p:extLst>
  </p:cSld>
  <p:clrMapOvr>
    <a:masterClrMapping/>
  </p:clrMapOvr>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82437517"/>
      </p:ext>
    </p:extLst>
  </p:cSld>
  <p:clrMapOvr>
    <a:masterClrMapping/>
  </p:clrMapOvr>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79839402"/>
      </p:ext>
    </p:extLst>
  </p:cSld>
  <p:clrMapOvr>
    <a:masterClrMapping/>
  </p:clrMapOvr>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6838992"/>
      </p:ext>
    </p:extLst>
  </p:cSld>
  <p:clrMapOvr>
    <a:masterClrMapping/>
  </p:clrMapOvr>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253517"/>
      </p:ext>
    </p:extLst>
  </p:cSld>
  <p:clrMapOvr>
    <a:masterClrMapping/>
  </p:clrMapOvr>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92485112"/>
      </p:ext>
    </p:extLst>
  </p:cSld>
  <p:clrMapOvr>
    <a:masterClrMapping/>
  </p:clrMapOvr>
  <p:transition/>
</p:sldLayout>
</file>

<file path=ppt/slideLayouts/slideLayout1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65939329"/>
      </p:ext>
    </p:extLst>
  </p:cSld>
  <p:clrMapOvr>
    <a:masterClrMapping/>
  </p:clrMapOvr>
  <p:transition/>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97987462"/>
      </p:ext>
    </p:extLst>
  </p:cSld>
  <p:clrMapOvr>
    <a:masterClrMapping/>
  </p:clrMapOvr>
  <p:transition/>
</p:sldLayout>
</file>

<file path=ppt/slideLayouts/slideLayout1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67334739"/>
      </p:ext>
    </p:extLst>
  </p:cSld>
  <p:clrMapOvr>
    <a:masterClrMapping/>
  </p:clrMapOvr>
  <p:transition/>
</p:sldLayout>
</file>

<file path=ppt/slideLayouts/slideLayout1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974618"/>
      </p:ext>
    </p:extLst>
  </p:cSld>
  <p:clrMapOvr>
    <a:masterClrMapping/>
  </p:clrMapOvr>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2148924"/>
      </p:ext>
    </p:extLst>
  </p:cSld>
  <p:clrMapOvr>
    <a:masterClrMapping/>
  </p:clrMapOvr>
  <p:transition/>
</p:sldLayout>
</file>

<file path=ppt/slideLayouts/slideLayout1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46244487"/>
      </p:ext>
    </p:extLst>
  </p:cSld>
  <p:clrMapOvr>
    <a:masterClrMapping/>
  </p:clrMapOvr>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27776866"/>
      </p:ext>
    </p:extLst>
  </p:cSld>
  <p:clrMapOvr>
    <a:masterClrMapping/>
  </p:clrMapOvr>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9915277"/>
      </p:ext>
    </p:extLst>
  </p:cSld>
  <p:clrMapOvr>
    <a:masterClrMapping/>
  </p:clrMapOvr>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83009747"/>
      </p:ext>
    </p:extLst>
  </p:cSld>
  <p:clrMapOvr>
    <a:masterClrMapping/>
  </p:clrMapOvr>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938578"/>
      </p:ext>
    </p:extLst>
  </p:cSld>
  <p:clrMapOvr>
    <a:masterClrMapping/>
  </p:clrMapOvr>
  <p:transition/>
</p:sldLayout>
</file>

<file path=ppt/slideLayouts/slideLayout1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996562"/>
      </p:ext>
    </p:extLst>
  </p:cSld>
  <p:clrMapOvr>
    <a:masterClrMapping/>
  </p:clrMapOvr>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99823875"/>
      </p:ext>
    </p:extLst>
  </p:cSld>
  <p:clrMapOvr>
    <a:masterClrMapping/>
  </p:clrMapOvr>
  <p:transition/>
</p:sldLayout>
</file>

<file path=ppt/slideLayouts/slideLayout13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6627791"/>
      </p:ext>
    </p:extLst>
  </p:cSld>
  <p:clrMapOvr>
    <a:masterClrMapping/>
  </p:clrMapOvr>
  <p:transition/>
</p:sldLayout>
</file>

<file path=ppt/slideLayouts/slideLayout1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84908108"/>
      </p:ext>
    </p:extLst>
  </p:cSld>
  <p:clrMapOvr>
    <a:masterClrMapping/>
  </p:clrMapOvr>
  <p:transition/>
</p:sldLayout>
</file>

<file path=ppt/slideLayouts/slideLayout1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4252285"/>
      </p:ext>
    </p:extLst>
  </p:cSld>
  <p:clrMapOvr>
    <a:masterClrMapping/>
  </p:clrMapOvr>
  <p:transition/>
</p:sldLayout>
</file>

<file path=ppt/slideLayouts/slideLayout1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3481355"/>
      </p:ext>
    </p:extLst>
  </p:cSld>
  <p:clrMapOvr>
    <a:masterClrMapping/>
  </p:clrMapOvr>
  <p:transition/>
</p:sldLayout>
</file>

<file path=ppt/slideLayouts/slideLayout1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72680472"/>
      </p:ext>
    </p:extLst>
  </p:cSld>
  <p:clrMapOvr>
    <a:masterClrMapping/>
  </p:clrMapOvr>
  <p:transition/>
</p:sldLayout>
</file>

<file path=ppt/slideLayouts/slideLayout1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15242114"/>
      </p:ext>
    </p:extLst>
  </p:cSld>
  <p:clrMapOvr>
    <a:masterClrMapping/>
  </p:clrMapOvr>
  <p:transition/>
</p:sldLayout>
</file>

<file path=ppt/slideLayouts/slideLayout1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39464020"/>
      </p:ext>
    </p:extLst>
  </p:cSld>
  <p:clrMapOvr>
    <a:masterClrMapping/>
  </p:clrMapOvr>
  <p:transition/>
</p:sldLayout>
</file>

<file path=ppt/slideLayouts/slideLayout1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6771237"/>
      </p:ext>
    </p:extLst>
  </p:cSld>
  <p:clrMapOvr>
    <a:masterClrMapping/>
  </p:clrMapOvr>
  <p:transition/>
</p:sldLayout>
</file>

<file path=ppt/slideLayouts/slideLayout1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94381690"/>
      </p:ext>
    </p:extLst>
  </p:cSld>
  <p:clrMapOvr>
    <a:masterClrMapping/>
  </p:clrMapOvr>
  <p:transition/>
</p:sldLayout>
</file>

<file path=ppt/slideLayouts/slideLayout1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55737539"/>
      </p:ext>
    </p:extLst>
  </p:cSld>
  <p:clrMapOvr>
    <a:masterClrMapping/>
  </p:clrMapOvr>
  <p:transition/>
</p:sldLayout>
</file>

<file path=ppt/slideLayouts/slideLayout1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75964383"/>
      </p:ext>
    </p:extLst>
  </p:cSld>
  <p:clrMapOvr>
    <a:masterClrMapping/>
  </p:clrMapOvr>
  <p:transition/>
</p:sldLayout>
</file>

<file path=ppt/slideLayouts/slideLayout14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7102026"/>
      </p:ext>
    </p:extLst>
  </p:cSld>
  <p:clrMapOvr>
    <a:masterClrMapping/>
  </p:clrMapOvr>
  <p:transition/>
</p:sldLayout>
</file>

<file path=ppt/slideLayouts/slideLayout1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51157730"/>
      </p:ext>
    </p:extLst>
  </p:cSld>
  <p:clrMapOvr>
    <a:masterClrMapping/>
  </p:clrMapOvr>
  <p:transition/>
</p:sldLayout>
</file>

<file path=ppt/slideLayouts/slideLayout1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8104299"/>
      </p:ext>
    </p:extLst>
  </p:cSld>
  <p:clrMapOvr>
    <a:masterClrMapping/>
  </p:clrMapOvr>
  <p:transition/>
</p:sldLayout>
</file>

<file path=ppt/slideLayouts/slideLayout1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29900483"/>
      </p:ext>
    </p:extLst>
  </p:cSld>
  <p:clrMapOvr>
    <a:masterClrMapping/>
  </p:clrMapOvr>
  <p:transition/>
</p:sldLayout>
</file>

<file path=ppt/slideLayouts/slideLayout1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53385155"/>
      </p:ext>
    </p:extLst>
  </p:cSld>
  <p:clrMapOvr>
    <a:masterClrMapping/>
  </p:clrMapOvr>
  <p:transition/>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2013795"/>
      </p:ext>
    </p:extLst>
  </p:cSld>
  <p:clrMapOvr>
    <a:masterClrMapping/>
  </p:clrMapOvr>
  <p:transition/>
</p:sldLayout>
</file>

<file path=ppt/slideLayouts/slideLayout1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12506705"/>
      </p:ext>
    </p:extLst>
  </p:cSld>
  <p:clrMapOvr>
    <a:masterClrMapping/>
  </p:clrMapOvr>
  <p:transition/>
</p:sldLayout>
</file>

<file path=ppt/slideLayouts/slideLayout1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56184746"/>
      </p:ext>
    </p:extLst>
  </p:cSld>
  <p:clrMapOvr>
    <a:masterClrMapping/>
  </p:clrMapOvr>
  <p:transition/>
</p:sldLayout>
</file>

<file path=ppt/slideLayouts/slideLayout1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9774164"/>
      </p:ext>
    </p:extLst>
  </p:cSld>
  <p:clrMapOvr>
    <a:masterClrMapping/>
  </p:clrMapOvr>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9804165"/>
      </p:ext>
    </p:extLst>
  </p:cSld>
  <p:clrMapOvr>
    <a:masterClrMapping/>
  </p:clrMapOvr>
  <p:transition/>
</p:sldLayout>
</file>

<file path=ppt/slideLayouts/slideLayout1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45264924"/>
      </p:ext>
    </p:extLst>
  </p:cSld>
  <p:clrMapOvr>
    <a:masterClrMapping/>
  </p:clrMapOvr>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4588555"/>
      </p:ext>
    </p:extLst>
  </p:cSld>
  <p:clrMapOvr>
    <a:masterClrMapping/>
  </p:clrMapOvr>
  <p:transition/>
</p:sldLayout>
</file>

<file path=ppt/slideLayouts/slideLayout1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37595845"/>
      </p:ext>
    </p:extLst>
  </p:cSld>
  <p:clrMapOvr>
    <a:masterClrMapping/>
  </p:clrMapOvr>
  <p:transition/>
</p:sldLayout>
</file>

<file path=ppt/slideLayouts/slideLayout1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14865600"/>
      </p:ext>
    </p:extLst>
  </p:cSld>
  <p:clrMapOvr>
    <a:masterClrMapping/>
  </p:clrMapOvr>
  <p:transition/>
</p:sldLayout>
</file>

<file path=ppt/slideLayouts/slideLayout1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09087117"/>
      </p:ext>
    </p:extLst>
  </p:cSld>
  <p:clrMapOvr>
    <a:masterClrMapping/>
  </p:clrMapOvr>
  <p:transition/>
</p:sldLayout>
</file>

<file path=ppt/slideLayouts/slideLayout1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76221515"/>
      </p:ext>
    </p:extLst>
  </p:cSld>
  <p:clrMapOvr>
    <a:masterClrMapping/>
  </p:clrMapOvr>
  <p:transition/>
</p:sldLayout>
</file>

<file path=ppt/slideLayouts/slideLayout1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03218779"/>
      </p:ext>
    </p:extLst>
  </p:cSld>
  <p:clrMapOvr>
    <a:masterClrMapping/>
  </p:clrMapOvr>
  <p:transition/>
</p:sldLayout>
</file>

<file path=ppt/slideLayouts/slideLayout1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9316749"/>
      </p:ext>
    </p:extLst>
  </p:cSld>
  <p:clrMapOvr>
    <a:masterClrMapping/>
  </p:clrMapOvr>
  <p:transition/>
</p:sldLayout>
</file>

<file path=ppt/slideLayouts/slideLayout1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09382393"/>
      </p:ext>
    </p:extLst>
  </p:cSld>
  <p:clrMapOvr>
    <a:masterClrMapping/>
  </p:clrMapOvr>
  <p:transition/>
</p:sldLayout>
</file>

<file path=ppt/slideLayouts/slideLayout1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51510711"/>
      </p:ext>
    </p:extLst>
  </p:cSld>
  <p:clrMapOvr>
    <a:masterClrMapping/>
  </p:clrMapOvr>
  <p:transition/>
</p:sldLayout>
</file>

<file path=ppt/slideLayouts/slideLayout1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3736569"/>
      </p:ext>
    </p:extLst>
  </p:cSld>
  <p:clrMapOvr>
    <a:masterClrMapping/>
  </p:clrMapOvr>
  <p:transition/>
</p:sldLayout>
</file>

<file path=ppt/slideLayouts/slideLayout1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24059779"/>
      </p:ext>
    </p:extLst>
  </p:cSld>
  <p:clrMapOvr>
    <a:masterClrMapping/>
  </p:clrMapOvr>
  <p:transition/>
</p:sldLayout>
</file>

<file path=ppt/slideLayouts/slideLayout17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7974614"/>
      </p:ext>
    </p:extLst>
  </p:cSld>
  <p:clrMapOvr>
    <a:masterClrMapping/>
  </p:clrMapOvr>
  <p:transition/>
</p:sldLayout>
</file>

<file path=ppt/slideLayouts/slideLayout1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8307966"/>
      </p:ext>
    </p:extLst>
  </p:cSld>
  <p:clrMapOvr>
    <a:masterClrMapping/>
  </p:clrMapOvr>
  <p:transition/>
</p:sldLayout>
</file>

<file path=ppt/slideLayouts/slideLayout1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70766992"/>
      </p:ext>
    </p:extLst>
  </p:cSld>
  <p:clrMapOvr>
    <a:masterClrMapping/>
  </p:clrMapOvr>
  <p:transition/>
</p:sldLayout>
</file>

<file path=ppt/slideLayouts/slideLayout1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769532"/>
      </p:ext>
    </p:extLst>
  </p:cSld>
  <p:clrMapOvr>
    <a:masterClrMapping/>
  </p:clrMapOvr>
  <p:transition/>
</p:sldLayout>
</file>

<file path=ppt/slideLayouts/slideLayout1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8072713"/>
      </p:ext>
    </p:extLst>
  </p:cSld>
  <p:clrMapOvr>
    <a:masterClrMapping/>
  </p:clrMapOvr>
  <p:transition/>
</p:sldLayout>
</file>

<file path=ppt/slideLayouts/slideLayout1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4840216"/>
      </p:ext>
    </p:extLst>
  </p:cSld>
  <p:clrMapOvr>
    <a:masterClrMapping/>
  </p:clrMapOvr>
  <p:transition/>
</p:sldLayout>
</file>

<file path=ppt/slideLayouts/slideLayout1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63551887"/>
      </p:ext>
    </p:extLst>
  </p:cSld>
  <p:clrMapOvr>
    <a:masterClrMapping/>
  </p:clrMapOvr>
  <p:transition/>
</p:sldLayout>
</file>

<file path=ppt/slideLayouts/slideLayout1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12893416"/>
      </p:ext>
    </p:extLst>
  </p:cSld>
  <p:clrMapOvr>
    <a:masterClrMapping/>
  </p:clrMapOvr>
  <p:transition/>
</p:sldLayout>
</file>

<file path=ppt/slideLayouts/slideLayout1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55623611"/>
      </p:ext>
    </p:extLst>
  </p:cSld>
  <p:clrMapOvr>
    <a:masterClrMapping/>
  </p:clrMapOvr>
  <p:transition/>
</p:sldLayout>
</file>

<file path=ppt/slideLayouts/slideLayout1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1074657"/>
      </p:ext>
    </p:extLst>
  </p:cSld>
  <p:clrMapOvr>
    <a:masterClrMapping/>
  </p:clrMapOvr>
  <p:transition/>
</p:sldLayout>
</file>

<file path=ppt/slideLayouts/slideLayout1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44777081"/>
      </p:ext>
    </p:extLst>
  </p:cSld>
  <p:clrMapOvr>
    <a:masterClrMapping/>
  </p:clrMapOvr>
  <p:transition/>
</p:sldLayout>
</file>

<file path=ppt/slideLayouts/slideLayout18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82878914"/>
      </p:ext>
    </p:extLst>
  </p:cSld>
  <p:clrMapOvr>
    <a:masterClrMapping/>
  </p:clrMapOvr>
  <p:transition/>
</p:sldLayout>
</file>

<file path=ppt/slideLayouts/slideLayout1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0489629"/>
      </p:ext>
    </p:extLst>
  </p:cSld>
  <p:clrMapOvr>
    <a:masterClrMapping/>
  </p:clrMapOvr>
  <p:transition/>
</p:sldLayout>
</file>

<file path=ppt/slideLayouts/slideLayout1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15560"/>
      </p:ext>
    </p:extLst>
  </p:cSld>
  <p:clrMapOvr>
    <a:masterClrMapping/>
  </p:clrMapOvr>
  <p:transition/>
</p:sldLayout>
</file>

<file path=ppt/slideLayouts/slideLayout1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95459952"/>
      </p:ext>
    </p:extLst>
  </p:cSld>
  <p:clrMapOvr>
    <a:masterClrMapping/>
  </p:clrMapOvr>
  <p:transition/>
</p:sldLayout>
</file>

<file path=ppt/slideLayouts/slideLayout1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1123489"/>
      </p:ext>
    </p:extLst>
  </p:cSld>
  <p:clrMapOvr>
    <a:masterClrMapping/>
  </p:clrMapOvr>
  <p:transition/>
</p:sldLayout>
</file>

<file path=ppt/slideLayouts/slideLayout1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8066245"/>
      </p:ext>
    </p:extLst>
  </p:cSld>
  <p:clrMapOvr>
    <a:masterClrMapping/>
  </p:clrMapOvr>
  <p:transition/>
</p:sldLayout>
</file>

<file path=ppt/slideLayouts/slideLayout1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49883743"/>
      </p:ext>
    </p:extLst>
  </p:cSld>
  <p:clrMapOvr>
    <a:masterClrMapping/>
  </p:clrMapOvr>
  <p:transition/>
</p:sldLayout>
</file>

<file path=ppt/slideLayouts/slideLayout1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224853"/>
      </p:ext>
    </p:extLst>
  </p:cSld>
  <p:clrMapOvr>
    <a:masterClrMapping/>
  </p:clrMapOvr>
  <p:transition/>
</p:sldLayout>
</file>

<file path=ppt/slideLayouts/slideLayout1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2647908"/>
      </p:ext>
    </p:extLst>
  </p:cSld>
  <p:clrMapOvr>
    <a:masterClrMapping/>
  </p:clrMapOvr>
  <p:transition/>
</p:sldLayout>
</file>

<file path=ppt/slideLayouts/slideLayout19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70390558"/>
      </p:ext>
    </p:extLst>
  </p:cSld>
  <p:clrMapOvr>
    <a:masterClrMapping/>
  </p:clrMapOvr>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84037458"/>
      </p:ext>
    </p:extLst>
  </p:cSld>
  <p:clrMapOvr>
    <a:masterClrMapping/>
  </p:clrMapOvr>
  <p:transition/>
</p:sldLayout>
</file>

<file path=ppt/slideLayouts/slideLayout19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p>
        </p:txBody>
      </p:sp>
      <p:sp>
        <p:nvSpPr>
          <p:cNvPr id="6" name="Rectangle 1030"/>
          <p:cNvSpPr>
            <a:spLocks noGrp="1" noChangeArrowheads="1"/>
          </p:cNvSpPr>
          <p:nvPr>
            <p:ph type="sldNum" sz="quarter" idx="11"/>
          </p:nvPr>
        </p:nvSpPr>
        <p:spPr/>
        <p:txBody>
          <a:bodyPr/>
          <a:lstStyle>
            <a:lvl1pPr>
              <a:defRPr/>
            </a:lvl1pPr>
          </a:lstStyle>
          <a:p>
            <a:pPr>
              <a:defRPr/>
            </a:pPr>
            <a:fld id="{02CDD642-5717-9C43-BCF7-E4F88A58C1C2}" type="slidenum">
              <a:rPr lang="en-US"/>
              <a:pPr>
                <a:defRPr/>
              </a:pPr>
              <a:t>‹#›</a:t>
            </a:fld>
            <a:endParaRPr lang="en-US"/>
          </a:p>
        </p:txBody>
      </p:sp>
    </p:spTree>
    <p:extLst>
      <p:ext uri="{BB962C8B-B14F-4D97-AF65-F5344CB8AC3E}">
        <p14:creationId xmlns:p14="http://schemas.microsoft.com/office/powerpoint/2010/main" val="1254422593"/>
      </p:ext>
    </p:extLst>
  </p:cSld>
  <p:clrMapOvr>
    <a:masterClrMapping/>
  </p:clrMapOvr>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FD84AC23-9DE4-C746-BC02-D3085298AE85}" type="slidenum">
              <a:rPr lang="en-US"/>
              <a:pPr>
                <a:defRPr/>
              </a:pPr>
              <a:t>‹#›</a:t>
            </a:fld>
            <a:endParaRPr lang="en-US"/>
          </a:p>
        </p:txBody>
      </p:sp>
    </p:spTree>
    <p:extLst>
      <p:ext uri="{BB962C8B-B14F-4D97-AF65-F5344CB8AC3E}">
        <p14:creationId xmlns:p14="http://schemas.microsoft.com/office/powerpoint/2010/main" val="3369825448"/>
      </p:ext>
    </p:extLst>
  </p:cSld>
  <p:clrMapOvr>
    <a:masterClrMapping/>
  </p:clrMapOvr>
  <p:transition/>
</p:sldLayout>
</file>

<file path=ppt/slideLayouts/slideLayout1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39065027-C458-0F45-A175-76C38D629A02}" type="slidenum">
              <a:rPr lang="en-US"/>
              <a:pPr>
                <a:defRPr/>
              </a:pPr>
              <a:t>‹#›</a:t>
            </a:fld>
            <a:endParaRPr lang="en-US"/>
          </a:p>
        </p:txBody>
      </p:sp>
    </p:spTree>
    <p:extLst>
      <p:ext uri="{BB962C8B-B14F-4D97-AF65-F5344CB8AC3E}">
        <p14:creationId xmlns:p14="http://schemas.microsoft.com/office/powerpoint/2010/main" val="4240962719"/>
      </p:ext>
    </p:extLst>
  </p:cSld>
  <p:clrMapOvr>
    <a:masterClrMapping/>
  </p:clrMapOvr>
  <p:transition/>
</p:sldLayout>
</file>

<file path=ppt/slideLayouts/slideLayout1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0B3F2552-3716-B24B-9F3D-FF7B024E8C3A}" type="slidenum">
              <a:rPr lang="en-US"/>
              <a:pPr>
                <a:defRPr/>
              </a:pPr>
              <a:t>‹#›</a:t>
            </a:fld>
            <a:endParaRPr lang="en-US"/>
          </a:p>
        </p:txBody>
      </p:sp>
    </p:spTree>
    <p:extLst>
      <p:ext uri="{BB962C8B-B14F-4D97-AF65-F5344CB8AC3E}">
        <p14:creationId xmlns:p14="http://schemas.microsoft.com/office/powerpoint/2010/main" val="3349633555"/>
      </p:ext>
    </p:extLst>
  </p:cSld>
  <p:clrMapOvr>
    <a:masterClrMapping/>
  </p:clrMapOvr>
  <p:transition/>
</p:sldLayout>
</file>

<file path=ppt/slideLayouts/slideLayout1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p>
        </p:txBody>
      </p:sp>
      <p:sp>
        <p:nvSpPr>
          <p:cNvPr id="8" name="Rectangle 1030"/>
          <p:cNvSpPr>
            <a:spLocks noGrp="1" noChangeArrowheads="1"/>
          </p:cNvSpPr>
          <p:nvPr>
            <p:ph type="sldNum" sz="quarter" idx="11"/>
          </p:nvPr>
        </p:nvSpPr>
        <p:spPr>
          <a:ln/>
        </p:spPr>
        <p:txBody>
          <a:bodyPr/>
          <a:lstStyle>
            <a:lvl1pPr>
              <a:defRPr/>
            </a:lvl1pPr>
          </a:lstStyle>
          <a:p>
            <a:pPr>
              <a:defRPr/>
            </a:pPr>
            <a:fld id="{C07D5230-971F-2E41-8CFA-14A60A5B226D}" type="slidenum">
              <a:rPr lang="en-US"/>
              <a:pPr>
                <a:defRPr/>
              </a:pPr>
              <a:t>‹#›</a:t>
            </a:fld>
            <a:endParaRPr lang="en-US"/>
          </a:p>
        </p:txBody>
      </p:sp>
    </p:spTree>
    <p:extLst>
      <p:ext uri="{BB962C8B-B14F-4D97-AF65-F5344CB8AC3E}">
        <p14:creationId xmlns:p14="http://schemas.microsoft.com/office/powerpoint/2010/main" val="686320648"/>
      </p:ext>
    </p:extLst>
  </p:cSld>
  <p:clrMapOvr>
    <a:masterClrMapping/>
  </p:clrMapOvr>
  <p:transition/>
</p:sldLayout>
</file>

<file path=ppt/slideLayouts/slideLayout1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p>
        </p:txBody>
      </p:sp>
      <p:sp>
        <p:nvSpPr>
          <p:cNvPr id="4" name="Rectangle 1030"/>
          <p:cNvSpPr>
            <a:spLocks noGrp="1" noChangeArrowheads="1"/>
          </p:cNvSpPr>
          <p:nvPr>
            <p:ph type="sldNum" sz="quarter" idx="11"/>
          </p:nvPr>
        </p:nvSpPr>
        <p:spPr>
          <a:ln/>
        </p:spPr>
        <p:txBody>
          <a:bodyPr/>
          <a:lstStyle>
            <a:lvl1pPr>
              <a:defRPr/>
            </a:lvl1pPr>
          </a:lstStyle>
          <a:p>
            <a:pPr>
              <a:defRPr/>
            </a:pPr>
            <a:fld id="{380DEAA0-2A78-7C4C-AC1D-0745BDD65952}" type="slidenum">
              <a:rPr lang="en-US"/>
              <a:pPr>
                <a:defRPr/>
              </a:pPr>
              <a:t>‹#›</a:t>
            </a:fld>
            <a:endParaRPr lang="en-US"/>
          </a:p>
        </p:txBody>
      </p:sp>
    </p:spTree>
    <p:extLst>
      <p:ext uri="{BB962C8B-B14F-4D97-AF65-F5344CB8AC3E}">
        <p14:creationId xmlns:p14="http://schemas.microsoft.com/office/powerpoint/2010/main" val="1329154556"/>
      </p:ext>
    </p:extLst>
  </p:cSld>
  <p:clrMapOvr>
    <a:masterClrMapping/>
  </p:clrMapOvr>
  <p:transition/>
</p:sldLayout>
</file>

<file path=ppt/slideLayouts/slideLayout1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p>
        </p:txBody>
      </p:sp>
      <p:sp>
        <p:nvSpPr>
          <p:cNvPr id="3" name="Rectangle 1030"/>
          <p:cNvSpPr>
            <a:spLocks noGrp="1" noChangeArrowheads="1"/>
          </p:cNvSpPr>
          <p:nvPr>
            <p:ph type="sldNum" sz="quarter" idx="11"/>
          </p:nvPr>
        </p:nvSpPr>
        <p:spPr>
          <a:ln/>
        </p:spPr>
        <p:txBody>
          <a:bodyPr/>
          <a:lstStyle>
            <a:lvl1pPr>
              <a:defRPr/>
            </a:lvl1pPr>
          </a:lstStyle>
          <a:p>
            <a:pPr>
              <a:defRPr/>
            </a:pPr>
            <a:fld id="{A4DA15DC-7DB6-2E4F-8E40-D436CE9278D6}" type="slidenum">
              <a:rPr lang="en-US"/>
              <a:pPr>
                <a:defRPr/>
              </a:pPr>
              <a:t>‹#›</a:t>
            </a:fld>
            <a:endParaRPr lang="en-US"/>
          </a:p>
        </p:txBody>
      </p:sp>
    </p:spTree>
    <p:extLst>
      <p:ext uri="{BB962C8B-B14F-4D97-AF65-F5344CB8AC3E}">
        <p14:creationId xmlns:p14="http://schemas.microsoft.com/office/powerpoint/2010/main" val="1328609927"/>
      </p:ext>
    </p:extLst>
  </p:cSld>
  <p:clrMapOvr>
    <a:masterClrMapping/>
  </p:clrMapOvr>
  <p:transition/>
</p:sldLayout>
</file>

<file path=ppt/slideLayouts/slideLayout1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B69972F1-201A-1341-A138-68D5169749F5}" type="slidenum">
              <a:rPr lang="en-US"/>
              <a:pPr>
                <a:defRPr/>
              </a:pPr>
              <a:t>‹#›</a:t>
            </a:fld>
            <a:endParaRPr lang="en-US"/>
          </a:p>
        </p:txBody>
      </p:sp>
    </p:spTree>
    <p:extLst>
      <p:ext uri="{BB962C8B-B14F-4D97-AF65-F5344CB8AC3E}">
        <p14:creationId xmlns:p14="http://schemas.microsoft.com/office/powerpoint/2010/main" val="3583802723"/>
      </p:ext>
    </p:extLst>
  </p:cSld>
  <p:clrMapOvr>
    <a:masterClrMapping/>
  </p:clrMapOvr>
  <p:transition/>
</p:sldLayout>
</file>

<file path=ppt/slideLayouts/slideLayout2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p>
        </p:txBody>
      </p:sp>
      <p:sp>
        <p:nvSpPr>
          <p:cNvPr id="6" name="Rectangle 1030"/>
          <p:cNvSpPr>
            <a:spLocks noGrp="1" noChangeArrowheads="1"/>
          </p:cNvSpPr>
          <p:nvPr>
            <p:ph type="sldNum" sz="quarter" idx="11"/>
          </p:nvPr>
        </p:nvSpPr>
        <p:spPr>
          <a:ln/>
        </p:spPr>
        <p:txBody>
          <a:bodyPr/>
          <a:lstStyle>
            <a:lvl1pPr>
              <a:defRPr/>
            </a:lvl1pPr>
          </a:lstStyle>
          <a:p>
            <a:pPr>
              <a:defRPr/>
            </a:pPr>
            <a:fld id="{4E7A4686-03CC-5744-B2F1-C7CFBAB9DD97}" type="slidenum">
              <a:rPr lang="en-US"/>
              <a:pPr>
                <a:defRPr/>
              </a:pPr>
              <a:t>‹#›</a:t>
            </a:fld>
            <a:endParaRPr lang="en-US"/>
          </a:p>
        </p:txBody>
      </p:sp>
    </p:spTree>
    <p:extLst>
      <p:ext uri="{BB962C8B-B14F-4D97-AF65-F5344CB8AC3E}">
        <p14:creationId xmlns:p14="http://schemas.microsoft.com/office/powerpoint/2010/main" val="511547140"/>
      </p:ext>
    </p:extLst>
  </p:cSld>
  <p:clrMapOvr>
    <a:masterClrMapping/>
  </p:clrMapOvr>
  <p:transition/>
</p:sldLayout>
</file>

<file path=ppt/slideLayouts/slideLayout2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D4A60323-C27F-274D-98DD-E8A584096F1A}" type="slidenum">
              <a:rPr lang="en-US"/>
              <a:pPr>
                <a:defRPr/>
              </a:pPr>
              <a:t>‹#›</a:t>
            </a:fld>
            <a:endParaRPr lang="en-US"/>
          </a:p>
        </p:txBody>
      </p:sp>
    </p:spTree>
    <p:extLst>
      <p:ext uri="{BB962C8B-B14F-4D97-AF65-F5344CB8AC3E}">
        <p14:creationId xmlns:p14="http://schemas.microsoft.com/office/powerpoint/2010/main" val="2842246284"/>
      </p:ext>
    </p:extLst>
  </p:cSld>
  <p:clrMapOvr>
    <a:masterClrMapping/>
  </p:clrMapOvr>
  <p:transition/>
</p:sldLayout>
</file>

<file path=ppt/slideLayouts/slideLayout2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0198D1A2-8B05-D448-BEED-1DCCC56698B6}" type="slidenum">
              <a:rPr lang="en-US"/>
              <a:pPr>
                <a:defRPr/>
              </a:pPr>
              <a:t>‹#›</a:t>
            </a:fld>
            <a:endParaRPr lang="en-US"/>
          </a:p>
        </p:txBody>
      </p:sp>
    </p:spTree>
    <p:extLst>
      <p:ext uri="{BB962C8B-B14F-4D97-AF65-F5344CB8AC3E}">
        <p14:creationId xmlns:p14="http://schemas.microsoft.com/office/powerpoint/2010/main" val="276210459"/>
      </p:ext>
    </p:extLst>
  </p:cSld>
  <p:clrMapOvr>
    <a:masterClrMapping/>
  </p:clrMapOvr>
  <p:transition/>
</p:sldLayout>
</file>

<file path=ppt/slideLayouts/slideLayout20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p>
        </p:txBody>
      </p:sp>
      <p:sp>
        <p:nvSpPr>
          <p:cNvPr id="5" name="Rectangle 1030"/>
          <p:cNvSpPr>
            <a:spLocks noGrp="1" noChangeArrowheads="1"/>
          </p:cNvSpPr>
          <p:nvPr>
            <p:ph type="sldNum" sz="quarter" idx="11"/>
          </p:nvPr>
        </p:nvSpPr>
        <p:spPr>
          <a:ln/>
        </p:spPr>
        <p:txBody>
          <a:bodyPr/>
          <a:lstStyle>
            <a:lvl1pPr>
              <a:defRPr/>
            </a:lvl1pPr>
          </a:lstStyle>
          <a:p>
            <a:pPr>
              <a:defRPr/>
            </a:pPr>
            <a:fld id="{70B2FA06-CF86-2545-AF2A-570D639DE5A2}" type="slidenum">
              <a:rPr lang="en-US"/>
              <a:pPr>
                <a:defRPr/>
              </a:pPr>
              <a:t>‹#›</a:t>
            </a:fld>
            <a:endParaRPr lang="en-US"/>
          </a:p>
        </p:txBody>
      </p:sp>
    </p:spTree>
    <p:extLst>
      <p:ext uri="{BB962C8B-B14F-4D97-AF65-F5344CB8AC3E}">
        <p14:creationId xmlns:p14="http://schemas.microsoft.com/office/powerpoint/2010/main" val="2828830028"/>
      </p:ext>
    </p:extLst>
  </p:cSld>
  <p:clrMapOvr>
    <a:masterClrMapping/>
  </p:clrMapOvr>
  <p:transition/>
</p:sldLayout>
</file>

<file path=ppt/slideLayouts/slideLayout20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70461737"/>
      </p:ext>
    </p:extLst>
  </p:cSld>
  <p:clrMapOvr>
    <a:masterClrMapping/>
  </p:clrMapOvr>
  <p:transition/>
</p:sldLayout>
</file>

<file path=ppt/slideLayouts/slideLayout2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28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3977340"/>
      </p:ext>
    </p:extLst>
  </p:cSld>
  <p:clrMapOvr>
    <a:masterClrMapping/>
  </p:clrMapOvr>
  <p:transition/>
</p:sldLayout>
</file>

<file path=ppt/slideLayouts/slideLayout2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8964163"/>
      </p:ext>
    </p:extLst>
  </p:cSld>
  <p:clrMapOvr>
    <a:masterClrMapping/>
  </p:clrMapOvr>
  <p:transition/>
</p:sldLayout>
</file>

<file path=ppt/slideLayouts/slideLayout2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227174"/>
      </p:ext>
    </p:extLst>
  </p:cSld>
  <p:clrMapOvr>
    <a:masterClrMapping/>
  </p:clrMapOvr>
  <p:transition/>
</p:sldLayout>
</file>

<file path=ppt/slideLayouts/slideLayout2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3425256"/>
      </p:ext>
    </p:extLst>
  </p:cSld>
  <p:clrMapOvr>
    <a:masterClrMapping/>
  </p:clrMapOvr>
  <p:transition/>
</p:sldLayout>
</file>

<file path=ppt/slideLayouts/slideLayout2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0028508"/>
      </p:ext>
    </p:extLst>
  </p:cSld>
  <p:clrMapOvr>
    <a:masterClrMapping/>
  </p:clrMapOvr>
  <p:transition/>
</p:sldLayout>
</file>

<file path=ppt/slideLayouts/slideLayout2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1796304"/>
      </p:ext>
    </p:extLst>
  </p:cSld>
  <p:clrMapOvr>
    <a:masterClrMapping/>
  </p:clrMapOvr>
  <p:transition/>
</p:sldLayout>
</file>

<file path=ppt/slideLayouts/slideLayout2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19483577"/>
      </p:ext>
    </p:extLst>
  </p:cSld>
  <p:clrMapOvr>
    <a:masterClrMapping/>
  </p:clrMapOvr>
  <p:transition/>
</p:sldLayout>
</file>

<file path=ppt/slideLayouts/slideLayout2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82701788"/>
      </p:ext>
    </p:extLst>
  </p:cSld>
  <p:clrMapOvr>
    <a:masterClrMapping/>
  </p:clrMapOvr>
  <p:transition/>
</p:sldLayout>
</file>

<file path=ppt/slideLayouts/slideLayout2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9848879"/>
      </p:ext>
    </p:extLst>
  </p:cSld>
  <p:clrMapOvr>
    <a:masterClrMapping/>
  </p:clrMapOvr>
  <p:transition/>
</p:sldLayout>
</file>

<file path=ppt/slideLayouts/slideLayout2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6933164"/>
      </p:ext>
    </p:extLst>
  </p:cSld>
  <p:clrMapOvr>
    <a:masterClrMapping/>
  </p:clrMapOvr>
  <p:transition/>
</p:sldLayout>
</file>

<file path=ppt/slideLayouts/slideLayout21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02" tIns="45702" rIns="91402" bIns="45702"/>
          <a:lstStyle/>
          <a:p>
            <a:pPr defTabSz="914024"/>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02" tIns="45702" rIns="91402" bIns="45702" numCol="1" anchor="b" anchorCtr="0" compatLnSpc="1">
            <a:prstTxWarp prst="textNoShape">
              <a:avLst/>
            </a:prstTxWarp>
          </a:bodyPr>
          <a:lstStyle>
            <a:lvl1pPr>
              <a:defRPr sz="1200">
                <a:latin typeface="Garamond" pitchFamily="18" charset="0"/>
              </a:defRPr>
            </a:lvl1pPr>
          </a:lstStyle>
          <a:p>
            <a:pPr defTabSz="914024"/>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44599387"/>
      </p:ext>
    </p:extLst>
  </p:cSld>
  <p:clrMapOvr>
    <a:masterClrMapping/>
  </p:clrMapOvr>
  <p:transition/>
</p:sldLayout>
</file>

<file path=ppt/slideLayouts/slideLayout2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98560067"/>
      </p:ext>
    </p:extLst>
  </p:cSld>
  <p:clrMapOvr>
    <a:masterClrMapping/>
  </p:clrMapOvr>
  <p:transition/>
</p:sldLayout>
</file>

<file path=ppt/slideLayouts/slideLayout2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8"/>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21"/>
            <a:ext cx="7772400" cy="1500187"/>
          </a:xfrm>
        </p:spPr>
        <p:txBody>
          <a:bodyPr anchor="b"/>
          <a:lstStyle>
            <a:lvl1pPr marL="0" indent="0">
              <a:buNone/>
              <a:defRPr sz="2000"/>
            </a:lvl1pPr>
            <a:lvl2pPr marL="457011" indent="0">
              <a:buNone/>
              <a:defRPr sz="1800"/>
            </a:lvl2pPr>
            <a:lvl3pPr marL="914024" indent="0">
              <a:buNone/>
              <a:defRPr sz="1600"/>
            </a:lvl3pPr>
            <a:lvl4pPr marL="1371040" indent="0">
              <a:buNone/>
              <a:defRPr sz="1400"/>
            </a:lvl4pPr>
            <a:lvl5pPr marL="1828052" indent="0">
              <a:buNone/>
              <a:defRPr sz="1400"/>
            </a:lvl5pPr>
            <a:lvl6pPr marL="2285064" indent="0">
              <a:buNone/>
              <a:defRPr sz="1400"/>
            </a:lvl6pPr>
            <a:lvl7pPr marL="2742079" indent="0">
              <a:buNone/>
              <a:defRPr sz="1400"/>
            </a:lvl7pPr>
            <a:lvl8pPr marL="3199088" indent="0">
              <a:buNone/>
              <a:defRPr sz="1400"/>
            </a:lvl8pPr>
            <a:lvl9pPr marL="3656104"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17234862"/>
      </p:ext>
    </p:extLst>
  </p:cSld>
  <p:clrMapOvr>
    <a:masterClrMapping/>
  </p:clrMapOvr>
  <p:transition/>
</p:sldLayout>
</file>

<file path=ppt/slideLayouts/slideLayout2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03120778"/>
      </p:ext>
    </p:extLst>
  </p:cSld>
  <p:clrMapOvr>
    <a:masterClrMapping/>
  </p:clrMapOvr>
  <p:transition/>
</p:sldLayout>
</file>

<file path=ppt/slideLayouts/slideLayout2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11" indent="0">
              <a:buNone/>
              <a:defRPr sz="2000" b="1"/>
            </a:lvl2pPr>
            <a:lvl3pPr marL="914024" indent="0">
              <a:buNone/>
              <a:defRPr sz="1800" b="1"/>
            </a:lvl3pPr>
            <a:lvl4pPr marL="1371040" indent="0">
              <a:buNone/>
              <a:defRPr sz="1600" b="1"/>
            </a:lvl4pPr>
            <a:lvl5pPr marL="1828052" indent="0">
              <a:buNone/>
              <a:defRPr sz="1600" b="1"/>
            </a:lvl5pPr>
            <a:lvl6pPr marL="2285064" indent="0">
              <a:buNone/>
              <a:defRPr sz="1600" b="1"/>
            </a:lvl6pPr>
            <a:lvl7pPr marL="2742079" indent="0">
              <a:buNone/>
              <a:defRPr sz="1600" b="1"/>
            </a:lvl7pPr>
            <a:lvl8pPr marL="3199088" indent="0">
              <a:buNone/>
              <a:defRPr sz="1600" b="1"/>
            </a:lvl8pPr>
            <a:lvl9pPr marL="365610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07624576"/>
      </p:ext>
    </p:extLst>
  </p:cSld>
  <p:clrMapOvr>
    <a:masterClrMapping/>
  </p:clrMapOvr>
  <p:transition/>
</p:sldLayout>
</file>

<file path=ppt/slideLayouts/slideLayout2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88977436"/>
      </p:ext>
    </p:extLst>
  </p:cSld>
  <p:clrMapOvr>
    <a:masterClrMapping/>
  </p:clrMapOvr>
  <p:transition/>
</p:sldLayout>
</file>

<file path=ppt/slideLayouts/slideLayout2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79739623"/>
      </p:ext>
    </p:extLst>
  </p:cSld>
  <p:clrMapOvr>
    <a:masterClrMapping/>
  </p:clrMapOvr>
  <p:transition/>
</p:sldLayout>
</file>

<file path=ppt/slideLayouts/slideLayout2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50802086"/>
      </p:ext>
    </p:extLst>
  </p:cSld>
  <p:clrMapOvr>
    <a:masterClrMapping/>
  </p:clrMapOvr>
  <p:transition/>
</p:sldLayout>
</file>

<file path=ppt/slideLayouts/slideLayout2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11" indent="0">
              <a:buNone/>
              <a:defRPr sz="2800"/>
            </a:lvl2pPr>
            <a:lvl3pPr marL="914024" indent="0">
              <a:buNone/>
              <a:defRPr sz="2400"/>
            </a:lvl3pPr>
            <a:lvl4pPr marL="1371040" indent="0">
              <a:buNone/>
              <a:defRPr sz="2000"/>
            </a:lvl4pPr>
            <a:lvl5pPr marL="1828052" indent="0">
              <a:buNone/>
              <a:defRPr sz="2000"/>
            </a:lvl5pPr>
            <a:lvl6pPr marL="2285064" indent="0">
              <a:buNone/>
              <a:defRPr sz="2000"/>
            </a:lvl6pPr>
            <a:lvl7pPr marL="2742079" indent="0">
              <a:buNone/>
              <a:defRPr sz="2000"/>
            </a:lvl7pPr>
            <a:lvl8pPr marL="3199088" indent="0">
              <a:buNone/>
              <a:defRPr sz="2000"/>
            </a:lvl8pPr>
            <a:lvl9pPr marL="3656104"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11" indent="0">
              <a:buNone/>
              <a:defRPr sz="1200"/>
            </a:lvl2pPr>
            <a:lvl3pPr marL="914024" indent="0">
              <a:buNone/>
              <a:defRPr sz="1000"/>
            </a:lvl3pPr>
            <a:lvl4pPr marL="1371040" indent="0">
              <a:buNone/>
              <a:defRPr sz="900"/>
            </a:lvl4pPr>
            <a:lvl5pPr marL="1828052" indent="0">
              <a:buNone/>
              <a:defRPr sz="900"/>
            </a:lvl5pPr>
            <a:lvl6pPr marL="2285064" indent="0">
              <a:buNone/>
              <a:defRPr sz="900"/>
            </a:lvl6pPr>
            <a:lvl7pPr marL="2742079" indent="0">
              <a:buNone/>
              <a:defRPr sz="900"/>
            </a:lvl7pPr>
            <a:lvl8pPr marL="3199088" indent="0">
              <a:buNone/>
              <a:defRPr sz="900"/>
            </a:lvl8pPr>
            <a:lvl9pPr marL="3656104"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197001118"/>
      </p:ext>
    </p:extLst>
  </p:cSld>
  <p:clrMapOvr>
    <a:masterClrMapping/>
  </p:clrMapOvr>
  <p:transition/>
</p:sldLayout>
</file>

<file path=ppt/slideLayouts/slideLayout2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23235911"/>
      </p:ext>
    </p:extLst>
  </p:cSld>
  <p:clrMapOvr>
    <a:masterClrMapping/>
  </p:clrMapOvr>
  <p:transition/>
</p:sldLayout>
</file>

<file path=ppt/slideLayouts/slideLayout2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2948123"/>
      </p:ext>
    </p:extLst>
  </p:cSld>
  <p:clrMapOvr>
    <a:masterClrMapping/>
  </p:clrMapOvr>
  <p:transition/>
</p:sldLayout>
</file>

<file path=ppt/slideLayouts/slideLayout22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lIns="91416" tIns="45709" rIns="91416" bIns="45709"/>
          <a:lstStyle/>
          <a:p>
            <a:pPr defTabSz="914165"/>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1"/>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1"/>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16" tIns="45709" rIns="91416" bIns="45709" numCol="1" anchor="b" anchorCtr="0" compatLnSpc="1">
            <a:prstTxWarp prst="textNoShape">
              <a:avLst/>
            </a:prstTxWarp>
          </a:bodyPr>
          <a:lstStyle>
            <a:lvl1pPr>
              <a:defRPr sz="1200">
                <a:latin typeface="Garamond" pitchFamily="18" charset="0"/>
              </a:defRPr>
            </a:lvl1pPr>
          </a:lstStyle>
          <a:p>
            <a:pPr defTabSz="914165"/>
            <a:endParaRPr lang="en-US" altLang="en-US">
              <a:solidFill>
                <a:srgbClr val="000000"/>
              </a:solidFill>
            </a:endParaRPr>
          </a:p>
        </p:txBody>
      </p:sp>
      <p:sp>
        <p:nvSpPr>
          <p:cNvPr id="8" name="Rectangle 5"/>
          <p:cNvSpPr>
            <a:spLocks noGrp="1" noChangeArrowheads="1"/>
          </p:cNvSpPr>
          <p:nvPr>
            <p:ph type="ftr" sz="quarter" idx="11"/>
          </p:nvPr>
        </p:nvSpPr>
        <p:spPr>
          <a:xfrm>
            <a:off x="3124201"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9193878"/>
      </p:ext>
    </p:extLst>
  </p:cSld>
  <p:clrMapOvr>
    <a:masterClrMapping/>
  </p:clrMapOvr>
  <p:transition/>
</p:sldLayout>
</file>

<file path=ppt/slideLayouts/slideLayout2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31185237"/>
      </p:ext>
    </p:extLst>
  </p:cSld>
  <p:clrMapOvr>
    <a:masterClrMapping/>
  </p:clrMapOvr>
  <p:transition/>
</p:sldLayout>
</file>

<file path=ppt/slideLayouts/slideLayout2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5"/>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8"/>
            <a:ext cx="7772400" cy="1500187"/>
          </a:xfrm>
        </p:spPr>
        <p:txBody>
          <a:bodyPr anchor="b"/>
          <a:lstStyle>
            <a:lvl1pPr marL="0" indent="0">
              <a:buNone/>
              <a:defRPr sz="2000"/>
            </a:lvl1pPr>
            <a:lvl2pPr marL="457082" indent="0">
              <a:buNone/>
              <a:defRPr sz="1800"/>
            </a:lvl2pPr>
            <a:lvl3pPr marL="914165" indent="0">
              <a:buNone/>
              <a:defRPr sz="1600"/>
            </a:lvl3pPr>
            <a:lvl4pPr marL="1371250" indent="0">
              <a:buNone/>
              <a:defRPr sz="1400"/>
            </a:lvl4pPr>
            <a:lvl5pPr marL="1828332" indent="0">
              <a:buNone/>
              <a:defRPr sz="1400"/>
            </a:lvl5pPr>
            <a:lvl6pPr marL="2285415" indent="0">
              <a:buNone/>
              <a:defRPr sz="1400"/>
            </a:lvl6pPr>
            <a:lvl7pPr marL="2742500" indent="0">
              <a:buNone/>
              <a:defRPr sz="1400"/>
            </a:lvl7pPr>
            <a:lvl8pPr marL="3199580" indent="0">
              <a:buNone/>
              <a:defRPr sz="1400"/>
            </a:lvl8pPr>
            <a:lvl9pPr marL="3656665"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43883693"/>
      </p:ext>
    </p:extLst>
  </p:cSld>
  <p:clrMapOvr>
    <a:masterClrMapping/>
  </p:clrMapOvr>
  <p:transition/>
</p:sldLayout>
</file>

<file path=ppt/slideLayouts/slideLayout2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69650700"/>
      </p:ext>
    </p:extLst>
  </p:cSld>
  <p:clrMapOvr>
    <a:masterClrMapping/>
  </p:clrMapOvr>
  <p:transition/>
</p:sldLayout>
</file>

<file path=ppt/slideLayouts/slideLayout2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082" indent="0">
              <a:buNone/>
              <a:defRPr sz="2000" b="1"/>
            </a:lvl2pPr>
            <a:lvl3pPr marL="914165" indent="0">
              <a:buNone/>
              <a:defRPr sz="1800" b="1"/>
            </a:lvl3pPr>
            <a:lvl4pPr marL="1371250" indent="0">
              <a:buNone/>
              <a:defRPr sz="1600" b="1"/>
            </a:lvl4pPr>
            <a:lvl5pPr marL="1828332" indent="0">
              <a:buNone/>
              <a:defRPr sz="1600" b="1"/>
            </a:lvl5pPr>
            <a:lvl6pPr marL="2285415" indent="0">
              <a:buNone/>
              <a:defRPr sz="1600" b="1"/>
            </a:lvl6pPr>
            <a:lvl7pPr marL="2742500" indent="0">
              <a:buNone/>
              <a:defRPr sz="1600" b="1"/>
            </a:lvl7pPr>
            <a:lvl8pPr marL="3199580" indent="0">
              <a:buNone/>
              <a:defRPr sz="1600" b="1"/>
            </a:lvl8pPr>
            <a:lvl9pPr marL="365666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640384331"/>
      </p:ext>
    </p:extLst>
  </p:cSld>
  <p:clrMapOvr>
    <a:masterClrMapping/>
  </p:clrMapOvr>
  <p:transition/>
</p:sldLayout>
</file>

<file path=ppt/slideLayouts/slideLayout2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33802"/>
      </p:ext>
    </p:extLst>
  </p:cSld>
  <p:clrMapOvr>
    <a:masterClrMapping/>
  </p:clrMapOvr>
  <p:transition/>
</p:sldLayout>
</file>

<file path=ppt/slideLayouts/slideLayout2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09577748"/>
      </p:ext>
    </p:extLst>
  </p:cSld>
  <p:clrMapOvr>
    <a:masterClrMapping/>
  </p:clrMapOvr>
  <p:transition/>
</p:sldLayout>
</file>

<file path=ppt/slideLayouts/slideLayout2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14759025"/>
      </p:ext>
    </p:extLst>
  </p:cSld>
  <p:clrMapOvr>
    <a:masterClrMapping/>
  </p:clrMapOvr>
  <p:transition/>
</p:sldLayout>
</file>

<file path=ppt/slideLayouts/slideLayout2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082" indent="0">
              <a:buNone/>
              <a:defRPr sz="2800"/>
            </a:lvl2pPr>
            <a:lvl3pPr marL="914165" indent="0">
              <a:buNone/>
              <a:defRPr sz="2400"/>
            </a:lvl3pPr>
            <a:lvl4pPr marL="1371250" indent="0">
              <a:buNone/>
              <a:defRPr sz="2000"/>
            </a:lvl4pPr>
            <a:lvl5pPr marL="1828332" indent="0">
              <a:buNone/>
              <a:defRPr sz="2000"/>
            </a:lvl5pPr>
            <a:lvl6pPr marL="2285415" indent="0">
              <a:buNone/>
              <a:defRPr sz="2000"/>
            </a:lvl6pPr>
            <a:lvl7pPr marL="2742500" indent="0">
              <a:buNone/>
              <a:defRPr sz="2000"/>
            </a:lvl7pPr>
            <a:lvl8pPr marL="3199580" indent="0">
              <a:buNone/>
              <a:defRPr sz="2000"/>
            </a:lvl8pPr>
            <a:lvl9pPr marL="3656665"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082" indent="0">
              <a:buNone/>
              <a:defRPr sz="1200"/>
            </a:lvl2pPr>
            <a:lvl3pPr marL="914165" indent="0">
              <a:buNone/>
              <a:defRPr sz="1000"/>
            </a:lvl3pPr>
            <a:lvl4pPr marL="1371250" indent="0">
              <a:buNone/>
              <a:defRPr sz="900"/>
            </a:lvl4pPr>
            <a:lvl5pPr marL="1828332" indent="0">
              <a:buNone/>
              <a:defRPr sz="900"/>
            </a:lvl5pPr>
            <a:lvl6pPr marL="2285415" indent="0">
              <a:buNone/>
              <a:defRPr sz="900"/>
            </a:lvl6pPr>
            <a:lvl7pPr marL="2742500" indent="0">
              <a:buNone/>
              <a:defRPr sz="900"/>
            </a:lvl7pPr>
            <a:lvl8pPr marL="3199580" indent="0">
              <a:buNone/>
              <a:defRPr sz="900"/>
            </a:lvl8pPr>
            <a:lvl9pPr marL="3656665"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8220365"/>
      </p:ext>
    </p:extLst>
  </p:cSld>
  <p:clrMapOvr>
    <a:masterClrMapping/>
  </p:clrMapOvr>
  <p:transition/>
</p:sldLayout>
</file>

<file path=ppt/slideLayouts/slideLayout2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37159023"/>
      </p:ext>
    </p:extLst>
  </p:cSld>
  <p:clrMapOvr>
    <a:masterClrMapping/>
  </p:clrMapOvr>
  <p:transition/>
</p:sldLayout>
</file>

<file path=ppt/slideLayouts/slideLayout2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1"/>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1"/>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29583518"/>
      </p:ext>
    </p:extLst>
  </p:cSld>
  <p:clrMapOvr>
    <a:masterClrMapping/>
  </p:clrMapOvr>
  <p:transition/>
</p:sldLayout>
</file>

<file path=ppt/slideLayouts/slideLayout237.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956466987"/>
      </p:ext>
    </p:extLst>
  </p:cSld>
  <p:clrMapOvr>
    <a:overrideClrMapping bg1="lt1" tx1="dk1" bg2="lt2" tx2="dk2" accent1="accent1" accent2="accent2" accent3="accent3" accent4="accent4" accent5="accent5" accent6="accent6" hlink="hlink" folHlink="folHlink"/>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041047578"/>
      </p:ext>
    </p:extLst>
  </p:cSld>
  <p:clrMapOvr>
    <a:overrideClrMapping bg1="lt1" tx1="dk1" bg2="lt2" tx2="dk2" accent1="accent1" accent2="accent2" accent3="accent3" accent4="accent4" accent5="accent5" accent6="accent6" hlink="hlink" folHlink="folHlink"/>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774591281"/>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497539033"/>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344595767"/>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30774320"/>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68654668"/>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07955635"/>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828291441"/>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2058623853"/>
      </p:ext>
    </p:extLst>
  </p:cSld>
  <p:clrMapOvr>
    <a:overrideClrMapping bg1="dk1" tx1="lt1" bg2="dk2" tx2="lt2" accent1="accent1" accent2="accent2" accent3="accent3" accent4="accent4" accent5="accent5" accent6="accent6" hlink="hlink" folHlink="folHlink"/>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4262987500"/>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88769312"/>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safari.png"/>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bwMode="auto">
          <a:xfrm>
            <a:off x="180975" y="6411913"/>
            <a:ext cx="1025525" cy="2968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5" name="Rectangle 1029"/>
          <p:cNvSpPr>
            <a:spLocks noGrp="1" noChangeArrowheads="1"/>
          </p:cNvSpPr>
          <p:nvPr>
            <p:ph type="ftr" sz="quarter" idx="10"/>
          </p:nvPr>
        </p:nvSpPr>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p:txBody>
          <a:bodyPr/>
          <a:lstStyle>
            <a:lvl1pPr>
              <a:defRPr/>
            </a:lvl1pPr>
          </a:lstStyle>
          <a:p>
            <a:pPr>
              <a:defRPr/>
            </a:pPr>
            <a:fld id="{ACFCE054-F1E5-374D-A24E-887477C0532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21175784"/>
      </p:ext>
    </p:extLst>
  </p:cSld>
  <p:clrMapOvr>
    <a:masterClrMapping/>
  </p:clrMapOvr>
  <p:transition/>
</p:sldLayout>
</file>

<file path=ppt/slideLayouts/slideLayout2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292004D-7284-C244-B275-AB956C66515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867124249"/>
      </p:ext>
    </p:extLst>
  </p:cSld>
  <p:clrMapOvr>
    <a:masterClrMapping/>
  </p:clrMapOvr>
  <p:transition/>
</p:sldLayout>
</file>

<file path=ppt/slideLayouts/slideLayout2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B79817D1-13B0-D341-B1C4-34616D393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97265628"/>
      </p:ext>
    </p:extLst>
  </p:cSld>
  <p:clrMapOvr>
    <a:masterClrMapping/>
  </p:clrMapOvr>
  <p:transition/>
</p:sldLayout>
</file>

<file path=ppt/slideLayouts/slideLayout2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62067096-FD7F-A949-B565-8298951E6B8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676231"/>
      </p:ext>
    </p:extLst>
  </p:cSld>
  <p:clrMapOvr>
    <a:masterClrMapping/>
  </p:clrMapOvr>
  <p:transition/>
</p:sldLayout>
</file>

<file path=ppt/slideLayouts/slideLayout2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pPr>
              <a:defRPr/>
            </a:pPr>
            <a:fld id="{701077C3-3C60-8640-A1DD-3718D4D0D74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41575383"/>
      </p:ext>
    </p:extLst>
  </p:cSld>
  <p:clrMapOvr>
    <a:masterClrMapping/>
  </p:clrMapOvr>
  <p:transition/>
</p:sldLayout>
</file>

<file path=ppt/slideLayouts/slideLayout2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pPr>
              <a:defRPr/>
            </a:pPr>
            <a:fld id="{D4D41FDD-73B6-EC4A-BB35-BA0C8CCC36C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5011113"/>
      </p:ext>
    </p:extLst>
  </p:cSld>
  <p:clrMapOvr>
    <a:masterClrMapping/>
  </p:clrMapOvr>
  <p:transition/>
</p:sldLayout>
</file>

<file path=ppt/slideLayouts/slideLayout2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pPr>
              <a:defRPr/>
            </a:pPr>
            <a:fld id="{D88D2B92-4EF8-0940-9F90-1D39CCADBD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51265468"/>
      </p:ext>
    </p:extLst>
  </p:cSld>
  <p:clrMapOvr>
    <a:masterClrMapping/>
  </p:clrMapOvr>
  <p:transition/>
</p:sldLayout>
</file>

<file path=ppt/slideLayouts/slideLayout2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1224B1A2-EC3E-4448-972E-E198354A3E4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04952016"/>
      </p:ext>
    </p:extLst>
  </p:cSld>
  <p:clrMapOvr>
    <a:masterClrMapping/>
  </p:clrMapOvr>
  <p:transition/>
</p:sldLayout>
</file>

<file path=ppt/slideLayouts/slideLayout2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pPr>
              <a:defRPr/>
            </a:pPr>
            <a:fld id="{B25B71B7-33A4-004A-B24D-5E8A20C1D7A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604853053"/>
      </p:ext>
    </p:extLst>
  </p:cSld>
  <p:clrMapOvr>
    <a:masterClrMapping/>
  </p:clrMapOvr>
  <p:transition/>
</p:sldLayout>
</file>

<file path=ppt/slideLayouts/slideLayout2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1F5EE445-AD48-2049-A03E-4C865681EA4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6292141"/>
      </p:ext>
    </p:extLst>
  </p:cSld>
  <p:clrMapOvr>
    <a:masterClrMapping/>
  </p:clrMapOvr>
  <p:transition/>
</p:sldLayout>
</file>

<file path=ppt/slideLayouts/slideLayout2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EF8603A9-60B6-0741-B15F-17172804C1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5273888"/>
      </p:ext>
    </p:extLst>
  </p:cSld>
  <p:clrMapOvr>
    <a:masterClrMapping/>
  </p:clrMapOvr>
  <p:transition/>
</p:sldLayout>
</file>

<file path=ppt/slideLayouts/slideLayout260.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066800"/>
          </a:xfrm>
        </p:spPr>
        <p:txBody>
          <a:bodyPr/>
          <a:lstStyle/>
          <a:p>
            <a:r>
              <a:rPr lang="en-US"/>
              <a:t>Click to edit Master title style</a:t>
            </a:r>
          </a:p>
        </p:txBody>
      </p:sp>
      <p:sp>
        <p:nvSpPr>
          <p:cNvPr id="3" name="Table Placeholder 2"/>
          <p:cNvSpPr>
            <a:spLocks noGrp="1"/>
          </p:cNvSpPr>
          <p:nvPr>
            <p:ph type="tbl" idx="1"/>
          </p:nvPr>
        </p:nvSpPr>
        <p:spPr>
          <a:xfrm>
            <a:off x="228600" y="1371600"/>
            <a:ext cx="8610600" cy="4876800"/>
          </a:xfrm>
        </p:spPr>
        <p:txBody>
          <a:bodyPr/>
          <a:lstStyle/>
          <a:p>
            <a:pPr lvl="0"/>
            <a:endParaRPr lang="en-US" noProof="0"/>
          </a:p>
        </p:txBody>
      </p:sp>
      <p:sp>
        <p:nvSpPr>
          <p:cNvPr id="4" name="Rectangle 1029"/>
          <p:cNvSpPr>
            <a:spLocks noGrp="1" noChangeArrowheads="1"/>
          </p:cNvSpPr>
          <p:nvPr>
            <p:ph type="ftr" sz="quarter" idx="10"/>
          </p:nvPr>
        </p:nvSpPr>
        <p:spPr>
          <a:ln/>
        </p:spPr>
        <p:txBody>
          <a:bodyPr/>
          <a:lstStyle>
            <a:lvl1pPr>
              <a:defRPr/>
            </a:lvl1pPr>
          </a:lstStyle>
          <a:p>
            <a:pPr>
              <a:defRPr/>
            </a:pPr>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pPr>
              <a:defRPr/>
            </a:pPr>
            <a:fld id="{7066D58A-9B40-E846-A790-9B6CD5A585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69410633"/>
      </p:ext>
    </p:extLst>
  </p:cSld>
  <p:clrMapOvr>
    <a:masterClrMapping/>
  </p:clrMapOvr>
  <p:transition/>
</p:sldLayout>
</file>

<file path=ppt/slideLayouts/slideLayout261.xml><?xml version="1.0" encoding="utf-8"?>
<p:sldLayout xmlns:a="http://schemas.openxmlformats.org/drawingml/2006/main" xmlns:r="http://schemas.openxmlformats.org/officeDocument/2006/relationships" xmlns:p="http://schemas.openxmlformats.org/presentationml/2006/main" type="title" preserve="1">
  <p:cSld name="제목 슬라이드">
    <p:spTree>
      <p:nvGrpSpPr>
        <p:cNvPr id="1" name=""/>
        <p:cNvGrpSpPr/>
        <p:nvPr/>
      </p:nvGrpSpPr>
      <p:grpSpPr>
        <a:xfrm>
          <a:off x="0" y="0"/>
          <a:ext cx="0" cy="0"/>
          <a:chOff x="0" y="0"/>
          <a:chExt cx="0" cy="0"/>
        </a:xfrm>
      </p:grpSpPr>
      <p:sp>
        <p:nvSpPr>
          <p:cNvPr id="2" name="제목 1"/>
          <p:cNvSpPr>
            <a:spLocks noGrp="1"/>
          </p:cNvSpPr>
          <p:nvPr>
            <p:ph type="ctrTitle"/>
          </p:nvPr>
        </p:nvSpPr>
        <p:spPr>
          <a:xfrm>
            <a:off x="685800" y="1844824"/>
            <a:ext cx="7772400" cy="1470025"/>
          </a:xfrm>
        </p:spPr>
        <p:txBody>
          <a:bodyPr anchor="ctr"/>
          <a:lstStyle/>
          <a:p>
            <a:r>
              <a:rPr lang="ko-KR" altLang="en-US" dirty="0"/>
              <a:t>마스터 제목 스타일 편집</a:t>
            </a:r>
          </a:p>
        </p:txBody>
      </p:sp>
      <p:sp>
        <p:nvSpPr>
          <p:cNvPr id="3" name="부제목 2"/>
          <p:cNvSpPr>
            <a:spLocks noGrp="1"/>
          </p:cNvSpPr>
          <p:nvPr>
            <p:ph type="subTitle" idx="1"/>
          </p:nvPr>
        </p:nvSpPr>
        <p:spPr>
          <a:xfrm>
            <a:off x="1371600" y="4149080"/>
            <a:ext cx="6400800" cy="1656184"/>
          </a:xfrm>
        </p:spPr>
        <p:txBody>
          <a:bodyPr/>
          <a:lstStyle>
            <a:lvl1pPr marL="0" indent="0" algn="ctr">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ko-KR" altLang="en-US"/>
              <a:t>마스터 부제목 스타일 편집</a:t>
            </a:r>
          </a:p>
        </p:txBody>
      </p:sp>
      <p:sp>
        <p:nvSpPr>
          <p:cNvPr id="4" name="날짜 개체 틀 3"/>
          <p:cNvSpPr>
            <a:spLocks noGrp="1"/>
          </p:cNvSpPr>
          <p:nvPr>
            <p:ph type="dt" sz="half" idx="10"/>
          </p:nvPr>
        </p:nvSpPr>
        <p:spPr>
          <a:xfrm>
            <a:off x="457200" y="6453336"/>
            <a:ext cx="2133600" cy="268139"/>
          </a:xfrm>
        </p:spPr>
        <p:txBody>
          <a:bodyPr/>
          <a:lstStyle/>
          <a:p>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269450811"/>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obj" preserve="1">
  <p:cSld name="제목 및 내용">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dirty="0"/>
              <a:t>마스터 제목 스타일 편집</a:t>
            </a:r>
          </a:p>
        </p:txBody>
      </p:sp>
      <p:sp>
        <p:nvSpPr>
          <p:cNvPr id="3" name="내용 개체 틀 2"/>
          <p:cNvSpPr>
            <a:spLocks noGrp="1"/>
          </p:cNvSpPr>
          <p:nvPr>
            <p:ph idx="1"/>
          </p:nvPr>
        </p:nvSpPr>
        <p:spPr>
          <a:xfrm>
            <a:off x="457200" y="1340768"/>
            <a:ext cx="8229600" cy="4968552"/>
          </a:xfrm>
        </p:spPr>
        <p:txBody>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10"/>
          </p:nvPr>
        </p:nvSpPr>
        <p:spPr>
          <a:xfrm>
            <a:off x="457200" y="6453336"/>
            <a:ext cx="2133600" cy="268139"/>
          </a:xfrm>
        </p:spPr>
        <p:txBody>
          <a:bodyPr/>
          <a:lstStyle/>
          <a:p>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39307237"/>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secHead" preserve="1">
  <p:cSld name="구역 머리글">
    <p:spTree>
      <p:nvGrpSpPr>
        <p:cNvPr id="1" name=""/>
        <p:cNvGrpSpPr/>
        <p:nvPr/>
      </p:nvGrpSpPr>
      <p:grpSpPr>
        <a:xfrm>
          <a:off x="0" y="0"/>
          <a:ext cx="0" cy="0"/>
          <a:chOff x="0" y="0"/>
          <a:chExt cx="0" cy="0"/>
        </a:xfrm>
      </p:grpSpPr>
      <p:sp>
        <p:nvSpPr>
          <p:cNvPr id="2" name="제목 1"/>
          <p:cNvSpPr>
            <a:spLocks noGrp="1"/>
          </p:cNvSpPr>
          <p:nvPr>
            <p:ph type="title"/>
          </p:nvPr>
        </p:nvSpPr>
        <p:spPr>
          <a:xfrm>
            <a:off x="722313" y="4406900"/>
            <a:ext cx="7772400" cy="1362075"/>
          </a:xfrm>
        </p:spPr>
        <p:txBody>
          <a:bodyPr anchor="t"/>
          <a:lstStyle>
            <a:lvl1pPr algn="l">
              <a:defRPr sz="4000" b="1" cap="all"/>
            </a:lvl1pPr>
          </a:lstStyle>
          <a:p>
            <a:r>
              <a:rPr lang="ko-KR" altLang="en-US"/>
              <a:t>마스터 제목 스타일 편집</a:t>
            </a:r>
          </a:p>
        </p:txBody>
      </p:sp>
      <p:sp>
        <p:nvSpPr>
          <p:cNvPr id="3" name="텍스트 개체 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ko-KR" altLang="en-US"/>
              <a:t>마스터 텍스트 스타일을 편집합니다</a:t>
            </a:r>
          </a:p>
        </p:txBody>
      </p:sp>
      <p:sp>
        <p:nvSpPr>
          <p:cNvPr id="4" name="날짜 개체 틀 3"/>
          <p:cNvSpPr>
            <a:spLocks noGrp="1"/>
          </p:cNvSpPr>
          <p:nvPr>
            <p:ph type="dt" sz="half" idx="10"/>
          </p:nvPr>
        </p:nvSpPr>
        <p:spPr>
          <a:xfrm>
            <a:off x="457200" y="6453336"/>
            <a:ext cx="2133600" cy="268139"/>
          </a:xfrm>
        </p:spPr>
        <p:txBody>
          <a:bodyPr/>
          <a:lstStyle/>
          <a:p>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118285041"/>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twoObj" preserve="1">
  <p:cSld name="콘텐츠 2개">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내용 개체 틀 2"/>
          <p:cNvSpPr>
            <a:spLocks noGrp="1"/>
          </p:cNvSpPr>
          <p:nvPr>
            <p:ph sz="half" idx="1"/>
          </p:nvPr>
        </p:nvSpPr>
        <p:spPr>
          <a:xfrm>
            <a:off x="457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4" name="내용 개체 틀 3"/>
          <p:cNvSpPr>
            <a:spLocks noGrp="1"/>
          </p:cNvSpPr>
          <p:nvPr>
            <p:ph sz="half" idx="2"/>
          </p:nvPr>
        </p:nvSpPr>
        <p:spPr>
          <a:xfrm>
            <a:off x="4648200" y="1340768"/>
            <a:ext cx="4038600" cy="496855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날짜 개체 틀 4"/>
          <p:cNvSpPr>
            <a:spLocks noGrp="1"/>
          </p:cNvSpPr>
          <p:nvPr>
            <p:ph type="dt" sz="half" idx="10"/>
          </p:nvPr>
        </p:nvSpPr>
        <p:spPr>
          <a:xfrm>
            <a:off x="457200" y="6453336"/>
            <a:ext cx="2133600" cy="268139"/>
          </a:xfrm>
        </p:spPr>
        <p:txBody>
          <a:bodyPr/>
          <a:lstStyle/>
          <a:p>
            <a:endParaRPr lang="ko-KR" altLang="en-US">
              <a:solidFill>
                <a:prstClr val="black">
                  <a:tint val="75000"/>
                </a:prstClr>
              </a:solidFill>
              <a:latin typeface="Calibri"/>
              <a:ea typeface="나눔고딕"/>
            </a:endParaRPr>
          </a:p>
        </p:txBody>
      </p:sp>
      <p:sp>
        <p:nvSpPr>
          <p:cNvPr id="6" name="바닥글 개체 틀 5"/>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7" name="슬라이드 번호 개체 틀 6"/>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0" name="직선 연결선 9"/>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914290364"/>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twoTxTwoObj" preserve="1">
  <p:cSld name="비교">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lvl1pPr>
              <a:defRPr/>
            </a:lvl1pPr>
          </a:lstStyle>
          <a:p>
            <a:r>
              <a:rPr lang="ko-KR" altLang="en-US"/>
              <a:t>마스터 제목 스타일 편집</a:t>
            </a:r>
          </a:p>
        </p:txBody>
      </p:sp>
      <p:sp>
        <p:nvSpPr>
          <p:cNvPr id="3" name="텍스트 개체 틀 2"/>
          <p:cNvSpPr>
            <a:spLocks noGrp="1"/>
          </p:cNvSpPr>
          <p:nvPr>
            <p:ph type="body" idx="1"/>
          </p:nvPr>
        </p:nvSpPr>
        <p:spPr>
          <a:xfrm>
            <a:off x="457200" y="1340768"/>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dirty="0"/>
              <a:t>마스터 텍스트 스타일을 편집합니다</a:t>
            </a:r>
          </a:p>
        </p:txBody>
      </p:sp>
      <p:sp>
        <p:nvSpPr>
          <p:cNvPr id="4" name="내용 개체 틀 3"/>
          <p:cNvSpPr>
            <a:spLocks noGrp="1"/>
          </p:cNvSpPr>
          <p:nvPr>
            <p:ph sz="half" idx="2"/>
          </p:nvPr>
        </p:nvSpPr>
        <p:spPr>
          <a:xfrm>
            <a:off x="457200" y="1988840"/>
            <a:ext cx="4040188"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5" name="텍스트 개체 틀 4"/>
          <p:cNvSpPr>
            <a:spLocks noGrp="1"/>
          </p:cNvSpPr>
          <p:nvPr>
            <p:ph type="body" sz="quarter" idx="3"/>
          </p:nvPr>
        </p:nvSpPr>
        <p:spPr>
          <a:xfrm>
            <a:off x="4645025" y="1340768"/>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ltLang="en-US"/>
              <a:t>마스터 텍스트 스타일을 편집합니다</a:t>
            </a:r>
          </a:p>
        </p:txBody>
      </p:sp>
      <p:sp>
        <p:nvSpPr>
          <p:cNvPr id="6" name="내용 개체 틀 5"/>
          <p:cNvSpPr>
            <a:spLocks noGrp="1"/>
          </p:cNvSpPr>
          <p:nvPr>
            <p:ph sz="quarter" idx="4"/>
          </p:nvPr>
        </p:nvSpPr>
        <p:spPr>
          <a:xfrm>
            <a:off x="4645025" y="1988840"/>
            <a:ext cx="4041775" cy="432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7" name="날짜 개체 틀 6"/>
          <p:cNvSpPr>
            <a:spLocks noGrp="1"/>
          </p:cNvSpPr>
          <p:nvPr>
            <p:ph type="dt" sz="half" idx="10"/>
          </p:nvPr>
        </p:nvSpPr>
        <p:spPr>
          <a:xfrm>
            <a:off x="457200" y="6453336"/>
            <a:ext cx="2133600" cy="268139"/>
          </a:xfrm>
        </p:spPr>
        <p:txBody>
          <a:bodyPr/>
          <a:lstStyle/>
          <a:p>
            <a:endParaRPr lang="ko-KR" altLang="en-US">
              <a:solidFill>
                <a:prstClr val="black">
                  <a:tint val="75000"/>
                </a:prstClr>
              </a:solidFill>
              <a:latin typeface="Calibri"/>
              <a:ea typeface="나눔고딕"/>
            </a:endParaRPr>
          </a:p>
        </p:txBody>
      </p:sp>
      <p:sp>
        <p:nvSpPr>
          <p:cNvPr id="8" name="바닥글 개체 틀 7"/>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9" name="슬라이드 번호 개체 틀 8"/>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12" name="직선 연결선 11"/>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28857536"/>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titleOnly" preserve="1">
  <p:cSld name="제목만">
    <p:spTree>
      <p:nvGrpSpPr>
        <p:cNvPr id="1" name=""/>
        <p:cNvGrpSpPr/>
        <p:nvPr/>
      </p:nvGrpSpPr>
      <p:grpSpPr>
        <a:xfrm>
          <a:off x="0" y="0"/>
          <a:ext cx="0" cy="0"/>
          <a:chOff x="0" y="0"/>
          <a:chExt cx="0" cy="0"/>
        </a:xfrm>
      </p:grpSpPr>
      <p:sp>
        <p:nvSpPr>
          <p:cNvPr id="2" name="제목 1"/>
          <p:cNvSpPr>
            <a:spLocks noGrp="1"/>
          </p:cNvSpPr>
          <p:nvPr>
            <p:ph type="title"/>
          </p:nvPr>
        </p:nvSpPr>
        <p:spPr>
          <a:xfrm>
            <a:off x="457200" y="274638"/>
            <a:ext cx="8229600" cy="778098"/>
          </a:xfrm>
        </p:spPr>
        <p:txBody>
          <a:bodyPr anchor="b"/>
          <a:lstStyle/>
          <a:p>
            <a:r>
              <a:rPr lang="ko-KR" altLang="en-US"/>
              <a:t>마스터 제목 스타일 편집</a:t>
            </a:r>
          </a:p>
        </p:txBody>
      </p:sp>
      <p:sp>
        <p:nvSpPr>
          <p:cNvPr id="3" name="날짜 개체 틀 2"/>
          <p:cNvSpPr>
            <a:spLocks noGrp="1"/>
          </p:cNvSpPr>
          <p:nvPr>
            <p:ph type="dt" sz="half" idx="10"/>
          </p:nvPr>
        </p:nvSpPr>
        <p:spPr>
          <a:xfrm>
            <a:off x="457200" y="6453336"/>
            <a:ext cx="2133600" cy="268139"/>
          </a:xfrm>
        </p:spPr>
        <p:txBody>
          <a:bodyPr/>
          <a:lstStyle/>
          <a:p>
            <a:endParaRPr lang="ko-KR" altLang="en-US">
              <a:solidFill>
                <a:prstClr val="black">
                  <a:tint val="75000"/>
                </a:prstClr>
              </a:solidFill>
              <a:latin typeface="Calibri"/>
              <a:ea typeface="나눔고딕"/>
            </a:endParaRPr>
          </a:p>
        </p:txBody>
      </p:sp>
      <p:sp>
        <p:nvSpPr>
          <p:cNvPr id="4" name="바닥글 개체 틀 3"/>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5" name="슬라이드 번호 개체 틀 4"/>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cxnSp>
        <p:nvCxnSpPr>
          <p:cNvPr id="8" name="직선 연결선 7"/>
          <p:cNvCxnSpPr/>
          <p:nvPr userDrawn="1"/>
        </p:nvCxnSpPr>
        <p:spPr>
          <a:xfrm>
            <a:off x="251520" y="1052736"/>
            <a:ext cx="8640960" cy="0"/>
          </a:xfrm>
          <a:prstGeom prst="line">
            <a:avLst/>
          </a:prstGeom>
          <a:ln>
            <a:solidFill>
              <a:schemeClr val="dk1">
                <a:alpha val="70000"/>
              </a:schemeClr>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43871302"/>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blank" preserve="1">
  <p:cSld name="빈 화면">
    <p:spTree>
      <p:nvGrpSpPr>
        <p:cNvPr id="1" name=""/>
        <p:cNvGrpSpPr/>
        <p:nvPr/>
      </p:nvGrpSpPr>
      <p:grpSpPr>
        <a:xfrm>
          <a:off x="0" y="0"/>
          <a:ext cx="0" cy="0"/>
          <a:chOff x="0" y="0"/>
          <a:chExt cx="0" cy="0"/>
        </a:xfrm>
      </p:grpSpPr>
      <p:sp>
        <p:nvSpPr>
          <p:cNvPr id="2" name="날짜 개체 틀 1"/>
          <p:cNvSpPr>
            <a:spLocks noGrp="1"/>
          </p:cNvSpPr>
          <p:nvPr>
            <p:ph type="dt" sz="half" idx="10"/>
          </p:nvPr>
        </p:nvSpPr>
        <p:spPr>
          <a:xfrm>
            <a:off x="457200" y="6453336"/>
            <a:ext cx="2133600" cy="268139"/>
          </a:xfrm>
        </p:spPr>
        <p:txBody>
          <a:bodyPr/>
          <a:lstStyle/>
          <a:p>
            <a:endParaRPr lang="ko-KR" altLang="en-US">
              <a:solidFill>
                <a:prstClr val="black">
                  <a:tint val="75000"/>
                </a:prstClr>
              </a:solidFill>
              <a:latin typeface="Calibri"/>
              <a:ea typeface="나눔고딕"/>
            </a:endParaRPr>
          </a:p>
        </p:txBody>
      </p:sp>
      <p:sp>
        <p:nvSpPr>
          <p:cNvPr id="3" name="바닥글 개체 틀 2"/>
          <p:cNvSpPr>
            <a:spLocks noGrp="1"/>
          </p:cNvSpPr>
          <p:nvPr>
            <p:ph type="ftr" sz="quarter" idx="11"/>
          </p:nvPr>
        </p:nvSpPr>
        <p:spPr>
          <a:xfrm>
            <a:off x="3124200" y="6453336"/>
            <a:ext cx="2895600" cy="268139"/>
          </a:xfrm>
        </p:spPr>
        <p:txBody>
          <a:bodyPr/>
          <a:lstStyle/>
          <a:p>
            <a:endParaRPr lang="ko-KR" altLang="en-US">
              <a:solidFill>
                <a:prstClr val="black">
                  <a:tint val="75000"/>
                </a:prstClr>
              </a:solidFill>
              <a:latin typeface="Calibri"/>
              <a:ea typeface="나눔고딕"/>
            </a:endParaRPr>
          </a:p>
        </p:txBody>
      </p:sp>
      <p:sp>
        <p:nvSpPr>
          <p:cNvPr id="4" name="슬라이드 번호 개체 틀 3"/>
          <p:cNvSpPr>
            <a:spLocks noGrp="1"/>
          </p:cNvSpPr>
          <p:nvPr>
            <p:ph type="sldNum" sz="quarter" idx="12"/>
          </p:nvPr>
        </p:nvSpPr>
        <p:spPr>
          <a:xfrm>
            <a:off x="6553200" y="6453336"/>
            <a:ext cx="2133600" cy="268139"/>
          </a:xfrm>
        </p:spPr>
        <p:txBody>
          <a:bodyPr/>
          <a:lstStyle/>
          <a:p>
            <a:fld id="{4BEDD84E-25D4-4983-8AA1-2863C96F08D9}" type="slidenum">
              <a:rPr lang="ko-KR" altLang="en-US" smtClean="0">
                <a:solidFill>
                  <a:prstClr val="black">
                    <a:tint val="75000"/>
                  </a:prstClr>
                </a:solidFill>
                <a:latin typeface="Calibri"/>
                <a:ea typeface="나눔고딕"/>
              </a:rPr>
              <a:pPr/>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3560198658"/>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9479520"/>
      </p:ext>
    </p:extLst>
  </p:cSld>
  <p:clrMapOvr>
    <a:masterClrMapping/>
  </p:clrMapOvr>
  <p:transition/>
</p:sldLayout>
</file>

<file path=ppt/slideLayouts/slideLayout2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00556325"/>
      </p:ext>
    </p:extLst>
  </p:cSld>
  <p:clrMapOvr>
    <a:masterClrMapping/>
  </p:clrMapOvr>
  <p:transition/>
</p:sldLayout>
</file>

<file path=ppt/slideLayouts/slideLayout2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00379847"/>
      </p:ext>
    </p:extLst>
  </p:cSld>
  <p:clrMapOvr>
    <a:masterClrMapping/>
  </p:clrMapOvr>
  <p:transition/>
</p:sldLayout>
</file>

<file path=ppt/slideLayouts/slideLayout2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19572035"/>
      </p:ext>
    </p:extLst>
  </p:cSld>
  <p:clrMapOvr>
    <a:masterClrMapping/>
  </p:clrMapOvr>
  <p:transition/>
</p:sldLayout>
</file>

<file path=ppt/slideLayouts/slideLayout2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88566681"/>
      </p:ext>
    </p:extLst>
  </p:cSld>
  <p:clrMapOvr>
    <a:masterClrMapping/>
  </p:clrMapOvr>
  <p:transition/>
</p:sldLayout>
</file>

<file path=ppt/slideLayouts/slideLayout2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48079462"/>
      </p:ext>
    </p:extLst>
  </p:cSld>
  <p:clrMapOvr>
    <a:masterClrMapping/>
  </p:clrMapOvr>
  <p:transition/>
</p:sldLayout>
</file>

<file path=ppt/slideLayouts/slideLayout2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5569968"/>
      </p:ext>
    </p:extLst>
  </p:cSld>
  <p:clrMapOvr>
    <a:masterClrMapping/>
  </p:clrMapOvr>
  <p:transition/>
</p:sldLayout>
</file>

<file path=ppt/slideLayouts/slideLayout2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29015984"/>
      </p:ext>
    </p:extLst>
  </p:cSld>
  <p:clrMapOvr>
    <a:masterClrMapping/>
  </p:clrMapOvr>
  <p:transition/>
</p:sldLayout>
</file>

<file path=ppt/slideLayouts/slideLayout2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37952"/>
      </p:ext>
    </p:extLst>
  </p:cSld>
  <p:clrMapOvr>
    <a:masterClrMapping/>
  </p:clrMapOvr>
  <p:transition/>
</p:sldLayout>
</file>

<file path=ppt/slideLayouts/slideLayout2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875945983"/>
      </p:ext>
    </p:extLst>
  </p:cSld>
  <p:clrMapOvr>
    <a:masterClrMapping/>
  </p:clrMapOvr>
  <p:transition/>
</p:sldLayout>
</file>

<file path=ppt/slideLayouts/slideLayout2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32225097"/>
      </p:ext>
    </p:extLst>
  </p:cSld>
  <p:clrMapOvr>
    <a:masterClrMapping/>
  </p:clrMapOvr>
  <p:transition/>
</p:sldLayout>
</file>

<file path=ppt/slideLayouts/slideLayout2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latin typeface="Tahoma"/>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latin typeface="Tahoma"/>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286990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775157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712952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152414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513363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326171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558989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285745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2981015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80123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15115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9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2147483647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0E240D94-E5C6-2B45-92EB-F7FCCB9B6116}" type="slidenum">
              <a:rPr lang="en-US" altLang="en-US"/>
              <a:pPr>
                <a:defRPr/>
              </a:pPr>
              <a:t>‹#›</a:t>
            </a:fld>
            <a:endParaRPr lang="en-US" altLang="en-US"/>
          </a:p>
        </p:txBody>
      </p:sp>
    </p:spTree>
    <p:extLst>
      <p:ext uri="{BB962C8B-B14F-4D97-AF65-F5344CB8AC3E}">
        <p14:creationId xmlns:p14="http://schemas.microsoft.com/office/powerpoint/2010/main" val="1439261544"/>
      </p:ext>
    </p:extLst>
  </p:cSld>
  <p:clrMapOvr>
    <a:masterClrMapping/>
  </p:clrMapOvr>
  <p:transition/>
</p:sldLayout>
</file>

<file path=ppt/slideLayouts/slideLayout2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7B2952-2F74-D544-92BC-FBFBE9A340CC}" type="slidenum">
              <a:rPr lang="en-US" altLang="en-US"/>
              <a:pPr>
                <a:defRPr/>
              </a:pPr>
              <a:t>‹#›</a:t>
            </a:fld>
            <a:endParaRPr lang="en-US" altLang="en-US"/>
          </a:p>
        </p:txBody>
      </p:sp>
    </p:spTree>
    <p:extLst>
      <p:ext uri="{BB962C8B-B14F-4D97-AF65-F5344CB8AC3E}">
        <p14:creationId xmlns:p14="http://schemas.microsoft.com/office/powerpoint/2010/main" val="1244734131"/>
      </p:ext>
    </p:extLst>
  </p:cSld>
  <p:clrMapOvr>
    <a:masterClrMapping/>
  </p:clrMapOvr>
  <p:transition/>
</p:sldLayout>
</file>

<file path=ppt/slideLayouts/slideLayout2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F9F7682-838C-D145-8DB5-B49C18A130F8}" type="slidenum">
              <a:rPr lang="en-US" altLang="en-US"/>
              <a:pPr>
                <a:defRPr/>
              </a:pPr>
              <a:t>‹#›</a:t>
            </a:fld>
            <a:endParaRPr lang="en-US" altLang="en-US"/>
          </a:p>
        </p:txBody>
      </p:sp>
    </p:spTree>
    <p:extLst>
      <p:ext uri="{BB962C8B-B14F-4D97-AF65-F5344CB8AC3E}">
        <p14:creationId xmlns:p14="http://schemas.microsoft.com/office/powerpoint/2010/main" val="3758153688"/>
      </p:ext>
    </p:extLst>
  </p:cSld>
  <p:clrMapOvr>
    <a:masterClrMapping/>
  </p:clrMapOvr>
  <p:transition/>
</p:sldLayout>
</file>

<file path=ppt/slideLayouts/slideLayout2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E01938C-1825-4C47-ADAA-667501E8BB2D}" type="slidenum">
              <a:rPr lang="en-US" altLang="en-US"/>
              <a:pPr>
                <a:defRPr/>
              </a:pPr>
              <a:t>‹#›</a:t>
            </a:fld>
            <a:endParaRPr lang="en-US" altLang="en-US"/>
          </a:p>
        </p:txBody>
      </p:sp>
    </p:spTree>
    <p:extLst>
      <p:ext uri="{BB962C8B-B14F-4D97-AF65-F5344CB8AC3E}">
        <p14:creationId xmlns:p14="http://schemas.microsoft.com/office/powerpoint/2010/main" val="3906725712"/>
      </p:ext>
    </p:extLst>
  </p:cSld>
  <p:clrMapOvr>
    <a:masterClrMapping/>
  </p:clrMapOvr>
  <p:transition/>
</p:sldLayout>
</file>

<file path=ppt/slideLayouts/slideLayout2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2E44CBD-17AA-1C44-8BA0-F0313DF1E03A}" type="slidenum">
              <a:rPr lang="en-US" altLang="en-US"/>
              <a:pPr>
                <a:defRPr/>
              </a:pPr>
              <a:t>‹#›</a:t>
            </a:fld>
            <a:endParaRPr lang="en-US" altLang="en-US"/>
          </a:p>
        </p:txBody>
      </p:sp>
    </p:spTree>
    <p:extLst>
      <p:ext uri="{BB962C8B-B14F-4D97-AF65-F5344CB8AC3E}">
        <p14:creationId xmlns:p14="http://schemas.microsoft.com/office/powerpoint/2010/main" val="4069638184"/>
      </p:ext>
    </p:extLst>
  </p:cSld>
  <p:clrMapOvr>
    <a:masterClrMapping/>
  </p:clrMapOvr>
  <p:transition/>
</p:sldLayout>
</file>

<file path=ppt/slideLayouts/slideLayout2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14E6E70-902E-8E4C-B56A-EB171DB5C34A}" type="slidenum">
              <a:rPr lang="en-US" altLang="en-US"/>
              <a:pPr>
                <a:defRPr/>
              </a:pPr>
              <a:t>‹#›</a:t>
            </a:fld>
            <a:endParaRPr lang="en-US" altLang="en-US"/>
          </a:p>
        </p:txBody>
      </p:sp>
    </p:spTree>
    <p:extLst>
      <p:ext uri="{BB962C8B-B14F-4D97-AF65-F5344CB8AC3E}">
        <p14:creationId xmlns:p14="http://schemas.microsoft.com/office/powerpoint/2010/main" val="4280595539"/>
      </p:ext>
    </p:extLst>
  </p:cSld>
  <p:clrMapOvr>
    <a:masterClrMapping/>
  </p:clrMapOvr>
  <p:transition/>
</p:sldLayout>
</file>

<file path=ppt/slideLayouts/slideLayout2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1920B83-E5C7-4748-945F-F9585594732C}" type="slidenum">
              <a:rPr lang="en-US" altLang="en-US"/>
              <a:pPr>
                <a:defRPr/>
              </a:pPr>
              <a:t>‹#›</a:t>
            </a:fld>
            <a:endParaRPr lang="en-US" altLang="en-US"/>
          </a:p>
        </p:txBody>
      </p:sp>
    </p:spTree>
    <p:extLst>
      <p:ext uri="{BB962C8B-B14F-4D97-AF65-F5344CB8AC3E}">
        <p14:creationId xmlns:p14="http://schemas.microsoft.com/office/powerpoint/2010/main" val="2174433047"/>
      </p:ext>
    </p:extLst>
  </p:cSld>
  <p:clrMapOvr>
    <a:masterClrMapping/>
  </p:clrMapOvr>
  <p:transition/>
</p:sldLayout>
</file>

<file path=ppt/slideLayouts/slideLayout2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84C42A7-D582-E24E-B2AD-361121256527}" type="slidenum">
              <a:rPr lang="en-US" altLang="en-US"/>
              <a:pPr>
                <a:defRPr/>
              </a:pPr>
              <a:t>‹#›</a:t>
            </a:fld>
            <a:endParaRPr lang="en-US" altLang="en-US"/>
          </a:p>
        </p:txBody>
      </p:sp>
    </p:spTree>
    <p:extLst>
      <p:ext uri="{BB962C8B-B14F-4D97-AF65-F5344CB8AC3E}">
        <p14:creationId xmlns:p14="http://schemas.microsoft.com/office/powerpoint/2010/main" val="895594660"/>
      </p:ext>
    </p:extLst>
  </p:cSld>
  <p:clrMapOvr>
    <a:masterClrMapping/>
  </p:clrMapOvr>
  <p:transition/>
</p:sldLayout>
</file>

<file path=ppt/slideLayouts/slideLayout2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45B44AF-607F-D14C-BF32-685CA37DFF41}" type="slidenum">
              <a:rPr lang="en-US" altLang="en-US"/>
              <a:pPr>
                <a:defRPr/>
              </a:pPr>
              <a:t>‹#›</a:t>
            </a:fld>
            <a:endParaRPr lang="en-US" altLang="en-US"/>
          </a:p>
        </p:txBody>
      </p:sp>
    </p:spTree>
    <p:extLst>
      <p:ext uri="{BB962C8B-B14F-4D97-AF65-F5344CB8AC3E}">
        <p14:creationId xmlns:p14="http://schemas.microsoft.com/office/powerpoint/2010/main" val="3598801899"/>
      </p:ext>
    </p:extLst>
  </p:cSld>
  <p:clrMapOvr>
    <a:masterClrMapping/>
  </p:clrMapOvr>
  <p:transition/>
</p:sldLayout>
</file>

<file path=ppt/slideLayouts/slideLayout2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DCDFAA6-D8FF-694C-834A-ACCCD8522248}" type="slidenum">
              <a:rPr lang="en-US" altLang="en-US"/>
              <a:pPr>
                <a:defRPr/>
              </a:pPr>
              <a:t>‹#›</a:t>
            </a:fld>
            <a:endParaRPr lang="en-US" altLang="en-US"/>
          </a:p>
        </p:txBody>
      </p:sp>
    </p:spTree>
    <p:extLst>
      <p:ext uri="{BB962C8B-B14F-4D97-AF65-F5344CB8AC3E}">
        <p14:creationId xmlns:p14="http://schemas.microsoft.com/office/powerpoint/2010/main" val="1823007646"/>
      </p:ext>
    </p:extLst>
  </p:cSld>
  <p:clrMapOvr>
    <a:masterClrMapping/>
  </p:clrMapOvr>
  <p:transition/>
</p:sldLayout>
</file>

<file path=ppt/slideLayouts/slideLayout3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923AAA-1C55-7E45-B953-D9BFED328DD6}" type="slidenum">
              <a:rPr lang="en-US" altLang="en-US"/>
              <a:pPr>
                <a:defRPr/>
              </a:pPr>
              <a:t>‹#›</a:t>
            </a:fld>
            <a:endParaRPr lang="en-US" altLang="en-US"/>
          </a:p>
        </p:txBody>
      </p:sp>
    </p:spTree>
    <p:extLst>
      <p:ext uri="{BB962C8B-B14F-4D97-AF65-F5344CB8AC3E}">
        <p14:creationId xmlns:p14="http://schemas.microsoft.com/office/powerpoint/2010/main" val="2692791579"/>
      </p:ext>
    </p:extLst>
  </p:cSld>
  <p:clrMapOvr>
    <a:masterClrMapping/>
  </p:clrMapOvr>
  <p:transition/>
</p:sldLayout>
</file>

<file path=ppt/slideLayouts/slideLayout30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5"/>
          <p:cNvSpPr>
            <a:spLocks noGrp="1"/>
          </p:cNvSpPr>
          <p:nvPr>
            <p:ph type="dt" sz="half" idx="10"/>
          </p:nvPr>
        </p:nvSpPr>
        <p:spPr/>
        <p:txBody>
          <a:bodyPr/>
          <a:lstStyle/>
          <a:p>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6940971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2.xml><?xml version="1.0" encoding="utf-8"?>
<p:sldLayout xmlns:a="http://schemas.openxmlformats.org/drawingml/2006/main" xmlns:r="http://schemas.openxmlformats.org/officeDocument/2006/relationships" xmlns:p="http://schemas.openxmlformats.org/presentationml/2006/main" type="title" preserve="1">
  <p:cSld name="1_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28637" y="712594"/>
            <a:ext cx="8086725" cy="2898708"/>
          </a:xfrm>
          <a:noFill/>
        </p:spPr>
        <p:txBody>
          <a:bodyPr anchor="b">
            <a:noAutofit/>
          </a:bodyPr>
          <a:lstStyle>
            <a:lvl1pPr algn="ctr">
              <a:lnSpc>
                <a:spcPct val="80000"/>
              </a:lnSpc>
              <a:defRPr sz="80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528638" y="3897565"/>
            <a:ext cx="8086724" cy="1645920"/>
          </a:xfrm>
        </p:spPr>
        <p:txBody>
          <a:bodyPr>
            <a:normAutofit/>
          </a:bodyPr>
          <a:lstStyle>
            <a:lvl1pPr marL="0" indent="0" algn="ctr">
              <a:buNone/>
              <a:defRPr sz="28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5" name="Date Placeholder 4"/>
          <p:cNvSpPr>
            <a:spLocks noGrp="1"/>
          </p:cNvSpPr>
          <p:nvPr>
            <p:ph type="dt" sz="half" idx="10"/>
          </p:nvPr>
        </p:nvSpPr>
        <p:spPr/>
        <p:txBody>
          <a:bodyPr/>
          <a:lstStyle/>
          <a:p>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50198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1" name="Title Placeholder 1"/>
          <p:cNvSpPr>
            <a:spLocks noGrp="1"/>
          </p:cNvSpPr>
          <p:nvPr>
            <p:ph type="title"/>
          </p:nvPr>
        </p:nvSpPr>
        <p:spPr>
          <a:xfrm>
            <a:off x="0" y="0"/>
            <a:ext cx="9144000" cy="1085850"/>
          </a:xfrm>
          <a:prstGeom prst="rect">
            <a:avLst/>
          </a:prstGeom>
        </p:spPr>
        <p:txBody>
          <a:bodyPr vert="horz" lIns="91440" tIns="45720" rIns="91440" bIns="45720" rtlCol="0" anchor="ctr">
            <a:normAutofit/>
          </a:bodyPr>
          <a:lstStyle>
            <a:lvl1pPr marL="0">
              <a:defRPr/>
            </a:lvl1pPr>
          </a:lstStyle>
          <a:p>
            <a:r>
              <a:rPr lang="en-US" dirty="0"/>
              <a:t>Click to edit Master title style</a:t>
            </a:r>
          </a:p>
        </p:txBody>
      </p:sp>
      <p:sp>
        <p:nvSpPr>
          <p:cNvPr id="24" name="Content Placeholder 22"/>
          <p:cNvSpPr>
            <a:spLocks noGrp="1"/>
          </p:cNvSpPr>
          <p:nvPr>
            <p:ph sz="quarter" idx="11"/>
          </p:nvPr>
        </p:nvSpPr>
        <p:spPr>
          <a:xfrm>
            <a:off x="123825" y="1241652"/>
            <a:ext cx="8897938" cy="52244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2"/>
          </p:nvPr>
        </p:nvSpPr>
        <p:spPr/>
        <p:txBody>
          <a:bodyPr/>
          <a:lstStyle/>
          <a:p>
            <a:endParaRPr lang="en-US">
              <a:solidFill>
                <a:prstClr val="black">
                  <a:alpha val="75000"/>
                </a:prstClr>
              </a:solidFill>
              <a:latin typeface="Calibri"/>
            </a:endParaRPr>
          </a:p>
        </p:txBody>
      </p:sp>
      <p:sp>
        <p:nvSpPr>
          <p:cNvPr id="6" name="Footer Placeholder 5"/>
          <p:cNvSpPr>
            <a:spLocks noGrp="1"/>
          </p:cNvSpPr>
          <p:nvPr>
            <p:ph type="ftr" sz="quarter" idx="13"/>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4"/>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7485014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a:solidFill>
            <a:schemeClr val="bg1"/>
          </a:solidFill>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solidFill>
                <a:prstClr val="black">
                  <a:alpha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21042533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798"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1603" y="1208312"/>
            <a:ext cx="4271962" cy="5053693"/>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2803178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88798" y="1197209"/>
            <a:ext cx="4271962" cy="723400"/>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88798" y="2029968"/>
            <a:ext cx="4271962" cy="4231057"/>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1603" y="1194345"/>
            <a:ext cx="4271962" cy="722376"/>
          </a:xfrm>
        </p:spPr>
        <p:txBody>
          <a:bodyPr anchor="ctr">
            <a:normAutofit/>
          </a:bodyPr>
          <a:lstStyle>
            <a:lvl1pPr marL="0" indent="0">
              <a:spcBef>
                <a:spcPts val="0"/>
              </a:spcBef>
              <a:buNone/>
              <a:defRPr sz="2000" b="0" cap="all"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51603" y="2025216"/>
            <a:ext cx="4271962" cy="4235809"/>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189795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endParaRPr lang="en-US">
              <a:solidFill>
                <a:prstClr val="black">
                  <a:alpha val="75000"/>
                </a:prstClr>
              </a:solidFill>
              <a:latin typeface="Calibri"/>
            </a:endParaRPr>
          </a:p>
        </p:txBody>
      </p:sp>
      <p:sp>
        <p:nvSpPr>
          <p:cNvPr id="7" name="Footer Placeholder 6"/>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8" name="Slide Number Placeholder 7"/>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049454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endParaRPr lang="en-US">
              <a:solidFill>
                <a:prstClr val="black">
                  <a:alpha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7" name="Slide Number Placeholder 6"/>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249070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8" name="Date Placeholder 7"/>
          <p:cNvSpPr>
            <a:spLocks noGrp="1"/>
          </p:cNvSpPr>
          <p:nvPr>
            <p:ph type="dt" sz="half" idx="10"/>
          </p:nvPr>
        </p:nvSpPr>
        <p:spPr/>
        <p:txBody>
          <a:bodyPr/>
          <a:lstStyle/>
          <a:p>
            <a:endParaRPr lang="en-US">
              <a:solidFill>
                <a:prstClr val="black">
                  <a:alpha val="75000"/>
                </a:prstClr>
              </a:solidFill>
              <a:latin typeface="Calibri"/>
            </a:endParaRPr>
          </a:p>
        </p:txBody>
      </p:sp>
      <p:sp>
        <p:nvSpPr>
          <p:cNvPr id="10" name="Footer Placeholder 9"/>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11" name="Slide Number Placeholder 10"/>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6683859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0.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6031951"/>
            <a:ext cx="6922008" cy="411184"/>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endParaRPr lang="en-US">
              <a:solidFill>
                <a:prstClr val="white">
                  <a:alpha val="75000"/>
                </a:prstClr>
              </a:solidFill>
              <a:latin typeface="Calibri"/>
            </a:endParaRPr>
          </a:p>
        </p:txBody>
      </p:sp>
      <p:sp>
        <p:nvSpPr>
          <p:cNvPr id="9" name="Footer Placeholder 8"/>
          <p:cNvSpPr>
            <a:spLocks noGrp="1"/>
          </p:cNvSpPr>
          <p:nvPr>
            <p:ph type="ftr" sz="quarter" idx="11"/>
          </p:nvPr>
        </p:nvSpPr>
        <p:spPr/>
        <p:txBody>
          <a:bodyPr/>
          <a:lstStyle/>
          <a:p>
            <a:endParaRPr lang="en-US" dirty="0">
              <a:solidFill>
                <a:prstClr val="white">
                  <a:alpha val="75000"/>
                </a:prstClr>
              </a:solidFill>
              <a:latin typeface="Calibri"/>
            </a:endParaRPr>
          </a:p>
        </p:txBody>
      </p:sp>
      <p:sp>
        <p:nvSpPr>
          <p:cNvPr id="10" name="Slide Number Placeholder 9"/>
          <p:cNvSpPr>
            <a:spLocks noGrp="1"/>
          </p:cNvSpPr>
          <p:nvPr>
            <p:ph type="sldNum" sz="quarter" idx="12"/>
          </p:nvPr>
        </p:nvSpPr>
        <p:spPr/>
        <p:txBody>
          <a:bodyPr/>
          <a:lstStyle/>
          <a:p>
            <a:fld id="{659951FD-F195-4FF4-B5D0-ABFF8986B8DF}" type="slidenum">
              <a:rPr lang="en-US" smtClean="0">
                <a:solidFill>
                  <a:prstClr val="white"/>
                </a:solidFill>
                <a:latin typeface="Calibri"/>
              </a:rPr>
              <a:pPr/>
              <a:t>‹#›</a:t>
            </a:fld>
            <a:endParaRPr lang="en-US" dirty="0">
              <a:solidFill>
                <a:prstClr val="white"/>
              </a:solidFill>
              <a:latin typeface="Calibri"/>
            </a:endParaRPr>
          </a:p>
        </p:txBody>
      </p:sp>
    </p:spTree>
    <p:extLst>
      <p:ext uri="{BB962C8B-B14F-4D97-AF65-F5344CB8AC3E}">
        <p14:creationId xmlns:p14="http://schemas.microsoft.com/office/powerpoint/2010/main" val="35443808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1536627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solidFill>
                <a:prstClr val="black">
                  <a:alpha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alpha val="75000"/>
                </a:prstClr>
              </a:solidFill>
              <a:latin typeface="Calibri"/>
            </a:endParaRPr>
          </a:p>
        </p:txBody>
      </p:sp>
      <p:sp>
        <p:nvSpPr>
          <p:cNvPr id="9" name="Slide Number Placeholder 8"/>
          <p:cNvSpPr>
            <a:spLocks noGrp="1"/>
          </p:cNvSpPr>
          <p:nvPr>
            <p:ph type="sldNum" sz="quarter" idx="12"/>
          </p:nvPr>
        </p:nvSpPr>
        <p:spPr/>
        <p:txBody>
          <a:bodyPr/>
          <a:lstStyle/>
          <a:p>
            <a:fld id="{659951FD-F195-4FF4-B5D0-ABFF8986B8DF}" type="slidenum">
              <a:rPr lang="en-US" smtClean="0">
                <a:solidFill>
                  <a:prstClr val="black"/>
                </a:solidFill>
                <a:latin typeface="Calibri"/>
              </a:rPr>
              <a:pPr/>
              <a:t>‹#›</a:t>
            </a:fld>
            <a:endParaRPr lang="en-US" dirty="0">
              <a:solidFill>
                <a:prstClr val="black"/>
              </a:solidFill>
              <a:latin typeface="Calibri"/>
            </a:endParaRPr>
          </a:p>
        </p:txBody>
      </p:sp>
    </p:spTree>
    <p:extLst>
      <p:ext uri="{BB962C8B-B14F-4D97-AF65-F5344CB8AC3E}">
        <p14:creationId xmlns:p14="http://schemas.microsoft.com/office/powerpoint/2010/main" val="3866441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8"/>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C668BF9C-93BB-B548-912F-BE2A1331A62B}" type="slidenum">
              <a:rPr lang="en-US" altLang="en-US"/>
              <a:pPr>
                <a:defRPr/>
              </a:pPr>
              <a:t>‹#›</a:t>
            </a:fld>
            <a:endParaRPr lang="en-US" altLang="en-US"/>
          </a:p>
        </p:txBody>
      </p:sp>
    </p:spTree>
    <p:extLst>
      <p:ext uri="{BB962C8B-B14F-4D97-AF65-F5344CB8AC3E}">
        <p14:creationId xmlns:p14="http://schemas.microsoft.com/office/powerpoint/2010/main" val="31592919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60F4C6C-A4AD-634C-B2AA-5823E85646AB}" type="slidenum">
              <a:rPr lang="en-US" altLang="en-US"/>
              <a:pPr>
                <a:defRPr/>
              </a:pPr>
              <a:t>‹#›</a:t>
            </a:fld>
            <a:endParaRPr lang="en-US" altLang="en-US"/>
          </a:p>
        </p:txBody>
      </p:sp>
    </p:spTree>
    <p:extLst>
      <p:ext uri="{BB962C8B-B14F-4D97-AF65-F5344CB8AC3E}">
        <p14:creationId xmlns:p14="http://schemas.microsoft.com/office/powerpoint/2010/main" val="20648790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E9D27D4-CF21-B743-868C-38D13B2F42B4}" type="slidenum">
              <a:rPr lang="en-US" altLang="en-US"/>
              <a:pPr>
                <a:defRPr/>
              </a:pPr>
              <a:t>‹#›</a:t>
            </a:fld>
            <a:endParaRPr lang="en-US" altLang="en-US"/>
          </a:p>
        </p:txBody>
      </p:sp>
    </p:spTree>
    <p:extLst>
      <p:ext uri="{BB962C8B-B14F-4D97-AF65-F5344CB8AC3E}">
        <p14:creationId xmlns:p14="http://schemas.microsoft.com/office/powerpoint/2010/main" val="2367538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8F35F6C-2FE9-E643-BA9E-744EBFA979FE}" type="slidenum">
              <a:rPr lang="en-US" altLang="en-US"/>
              <a:pPr>
                <a:defRPr/>
              </a:pPr>
              <a:t>‹#›</a:t>
            </a:fld>
            <a:endParaRPr lang="en-US" altLang="en-US"/>
          </a:p>
        </p:txBody>
      </p:sp>
    </p:spTree>
    <p:extLst>
      <p:ext uri="{BB962C8B-B14F-4D97-AF65-F5344CB8AC3E}">
        <p14:creationId xmlns:p14="http://schemas.microsoft.com/office/powerpoint/2010/main" val="3324610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A36820D8-511C-334B-9255-32401B223793}" type="slidenum">
              <a:rPr lang="en-US" altLang="en-US"/>
              <a:pPr>
                <a:defRPr/>
              </a:pPr>
              <a:t>‹#›</a:t>
            </a:fld>
            <a:endParaRPr lang="en-US" altLang="en-US"/>
          </a:p>
        </p:txBody>
      </p:sp>
    </p:spTree>
    <p:extLst>
      <p:ext uri="{BB962C8B-B14F-4D97-AF65-F5344CB8AC3E}">
        <p14:creationId xmlns:p14="http://schemas.microsoft.com/office/powerpoint/2010/main" val="18274512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42E3693-D302-D64D-8335-04DBBDCAC3E8}" type="slidenum">
              <a:rPr lang="en-US" altLang="en-US"/>
              <a:pPr>
                <a:defRPr/>
              </a:pPr>
              <a:t>‹#›</a:t>
            </a:fld>
            <a:endParaRPr lang="en-US" altLang="en-US"/>
          </a:p>
        </p:txBody>
      </p:sp>
    </p:spTree>
    <p:extLst>
      <p:ext uri="{BB962C8B-B14F-4D97-AF65-F5344CB8AC3E}">
        <p14:creationId xmlns:p14="http://schemas.microsoft.com/office/powerpoint/2010/main" val="36584765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0C3B91E-9495-5D4C-A473-89DD744F318C}" type="slidenum">
              <a:rPr lang="en-US" altLang="en-US"/>
              <a:pPr>
                <a:defRPr/>
              </a:pPr>
              <a:t>‹#›</a:t>
            </a:fld>
            <a:endParaRPr lang="en-US" altLang="en-US"/>
          </a:p>
        </p:txBody>
      </p:sp>
    </p:spTree>
    <p:extLst>
      <p:ext uri="{BB962C8B-B14F-4D97-AF65-F5344CB8AC3E}">
        <p14:creationId xmlns:p14="http://schemas.microsoft.com/office/powerpoint/2010/main" val="17564904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E317DB17-6DD3-1D47-9DC7-29C718BD885A}" type="slidenum">
              <a:rPr lang="en-US" altLang="en-US"/>
              <a:pPr>
                <a:defRPr/>
              </a:pPr>
              <a:t>‹#›</a:t>
            </a:fld>
            <a:endParaRPr lang="en-US" altLang="en-US"/>
          </a:p>
        </p:txBody>
      </p:sp>
    </p:spTree>
    <p:extLst>
      <p:ext uri="{BB962C8B-B14F-4D97-AF65-F5344CB8AC3E}">
        <p14:creationId xmlns:p14="http://schemas.microsoft.com/office/powerpoint/2010/main" val="33704642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8B564A7-2749-BD47-ACBB-5E9A7893C5B7}" type="slidenum">
              <a:rPr lang="en-US" altLang="en-US"/>
              <a:pPr>
                <a:defRPr/>
              </a:pPr>
              <a:t>‹#›</a:t>
            </a:fld>
            <a:endParaRPr lang="en-US" altLang="en-US"/>
          </a:p>
        </p:txBody>
      </p:sp>
    </p:spTree>
    <p:extLst>
      <p:ext uri="{BB962C8B-B14F-4D97-AF65-F5344CB8AC3E}">
        <p14:creationId xmlns:p14="http://schemas.microsoft.com/office/powerpoint/2010/main" val="15538328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53FA10DE-9244-444C-BB66-013E28A2DDD9}" type="slidenum">
              <a:rPr lang="en-US" altLang="en-US"/>
              <a:pPr>
                <a:defRPr/>
              </a:pPr>
              <a:t>‹#›</a:t>
            </a:fld>
            <a:endParaRPr lang="en-US" altLang="en-US"/>
          </a:p>
        </p:txBody>
      </p:sp>
    </p:spTree>
    <p:extLst>
      <p:ext uri="{BB962C8B-B14F-4D97-AF65-F5344CB8AC3E}">
        <p14:creationId xmlns:p14="http://schemas.microsoft.com/office/powerpoint/2010/main" val="10646979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E2563C0-B5B3-BE4C-AFD7-D5025596D7E3}" type="slidenum">
              <a:rPr lang="en-US" altLang="en-US"/>
              <a:pPr>
                <a:defRPr/>
              </a:pPr>
              <a:t>‹#›</a:t>
            </a:fld>
            <a:endParaRPr lang="en-US" altLang="en-US"/>
          </a:p>
        </p:txBody>
      </p:sp>
    </p:spTree>
    <p:extLst>
      <p:ext uri="{BB962C8B-B14F-4D97-AF65-F5344CB8AC3E}">
        <p14:creationId xmlns:p14="http://schemas.microsoft.com/office/powerpoint/2010/main" val="39506075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457200" y="1123950"/>
            <a:ext cx="82296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sz="1200">
                <a:ea typeface="ＭＳ Ｐゴシック" charset="0"/>
                <a:cs typeface="ＭＳ Ｐゴシック" charset="0"/>
              </a:defRPr>
            </a:lvl1pPr>
          </a:lstStyle>
          <a:p>
            <a:pPr>
              <a:defRPr/>
            </a:pPr>
            <a:fld id="{5C66147B-D8F4-B34F-ACFC-F4150A9F5034}" type="slidenum">
              <a:rPr lang="en-US" altLang="en-US"/>
              <a:pPr>
                <a:defRPr/>
              </a:pPr>
              <a:t>‹#›</a:t>
            </a:fld>
            <a:endParaRPr lang="en-US" altLang="en-US"/>
          </a:p>
        </p:txBody>
      </p:sp>
    </p:spTree>
    <p:extLst>
      <p:ext uri="{BB962C8B-B14F-4D97-AF65-F5344CB8AC3E}">
        <p14:creationId xmlns:p14="http://schemas.microsoft.com/office/powerpoint/2010/main" val="28588217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7B4B655F-9513-DB41-847A-CB5F5ABCD6B3}" type="slidenum">
              <a:rPr lang="en-US" altLang="en-US"/>
              <a:pPr>
                <a:defRPr/>
              </a:pPr>
              <a:t>‹#›</a:t>
            </a:fld>
            <a:endParaRPr lang="en-US" altLang="en-US"/>
          </a:p>
        </p:txBody>
      </p:sp>
    </p:spTree>
    <p:extLst>
      <p:ext uri="{BB962C8B-B14F-4D97-AF65-F5344CB8AC3E}">
        <p14:creationId xmlns:p14="http://schemas.microsoft.com/office/powerpoint/2010/main" val="12474162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CF70262A-25C7-1D4F-BA49-9AAD51FA1D0E}" type="slidenum">
              <a:rPr lang="en-US" altLang="en-US"/>
              <a:pPr>
                <a:defRPr/>
              </a:pPr>
              <a:t>‹#›</a:t>
            </a:fld>
            <a:endParaRPr lang="en-US" altLang="en-US"/>
          </a:p>
        </p:txBody>
      </p:sp>
    </p:spTree>
    <p:extLst>
      <p:ext uri="{BB962C8B-B14F-4D97-AF65-F5344CB8AC3E}">
        <p14:creationId xmlns:p14="http://schemas.microsoft.com/office/powerpoint/2010/main" val="15245025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6AFF24C-C776-6444-B9B7-94F550F93C13}" type="slidenum">
              <a:rPr lang="en-US" altLang="en-US"/>
              <a:pPr>
                <a:defRPr/>
              </a:pPr>
              <a:t>‹#›</a:t>
            </a:fld>
            <a:endParaRPr lang="en-US" altLang="en-US"/>
          </a:p>
        </p:txBody>
      </p:sp>
    </p:spTree>
    <p:extLst>
      <p:ext uri="{BB962C8B-B14F-4D97-AF65-F5344CB8AC3E}">
        <p14:creationId xmlns:p14="http://schemas.microsoft.com/office/powerpoint/2010/main" val="1673744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8"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13D46D27-56D0-344A-BE31-89C869EBEEAE}" type="slidenum">
              <a:rPr lang="en-US" altLang="en-US"/>
              <a:pPr>
                <a:defRPr/>
              </a:pPr>
              <a:t>‹#›</a:t>
            </a:fld>
            <a:endParaRPr lang="en-US" altLang="en-US"/>
          </a:p>
        </p:txBody>
      </p:sp>
    </p:spTree>
    <p:extLst>
      <p:ext uri="{BB962C8B-B14F-4D97-AF65-F5344CB8AC3E}">
        <p14:creationId xmlns:p14="http://schemas.microsoft.com/office/powerpoint/2010/main" val="40940905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4"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4925BFE8-1EE5-7749-87C6-59D761839782}" type="slidenum">
              <a:rPr lang="en-US" altLang="en-US"/>
              <a:pPr>
                <a:defRPr/>
              </a:pPr>
              <a:t>‹#›</a:t>
            </a:fld>
            <a:endParaRPr lang="en-US" altLang="en-US"/>
          </a:p>
        </p:txBody>
      </p:sp>
    </p:spTree>
    <p:extLst>
      <p:ext uri="{BB962C8B-B14F-4D97-AF65-F5344CB8AC3E}">
        <p14:creationId xmlns:p14="http://schemas.microsoft.com/office/powerpoint/2010/main" val="23750121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3"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89151F3C-38B5-C447-BBE5-70E1ABFC6BB2}" type="slidenum">
              <a:rPr lang="en-US" altLang="en-US"/>
              <a:pPr>
                <a:defRPr/>
              </a:pPr>
              <a:t>‹#›</a:t>
            </a:fld>
            <a:endParaRPr lang="en-US" altLang="en-US"/>
          </a:p>
        </p:txBody>
      </p:sp>
    </p:spTree>
    <p:extLst>
      <p:ext uri="{BB962C8B-B14F-4D97-AF65-F5344CB8AC3E}">
        <p14:creationId xmlns:p14="http://schemas.microsoft.com/office/powerpoint/2010/main" val="29608593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907B9740-5855-2A42-B252-D99EB4C57248}" type="slidenum">
              <a:rPr lang="en-US" altLang="en-US"/>
              <a:pPr>
                <a:defRPr/>
              </a:pPr>
              <a:t>‹#›</a:t>
            </a:fld>
            <a:endParaRPr lang="en-US" altLang="en-US"/>
          </a:p>
        </p:txBody>
      </p:sp>
    </p:spTree>
    <p:extLst>
      <p:ext uri="{BB962C8B-B14F-4D97-AF65-F5344CB8AC3E}">
        <p14:creationId xmlns:p14="http://schemas.microsoft.com/office/powerpoint/2010/main" val="19668169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6"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BDC5EF0D-3683-CA41-828D-672F2E3955A1}" type="slidenum">
              <a:rPr lang="en-US" altLang="en-US"/>
              <a:pPr>
                <a:defRPr/>
              </a:pPr>
              <a:t>‹#›</a:t>
            </a:fld>
            <a:endParaRPr lang="en-US" altLang="en-US"/>
          </a:p>
        </p:txBody>
      </p:sp>
    </p:spTree>
    <p:extLst>
      <p:ext uri="{BB962C8B-B14F-4D97-AF65-F5344CB8AC3E}">
        <p14:creationId xmlns:p14="http://schemas.microsoft.com/office/powerpoint/2010/main" val="21469159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DD11A51B-8B96-BD4C-95B5-FCA03A36A313}" type="slidenum">
              <a:rPr lang="en-US" altLang="en-US"/>
              <a:pPr>
                <a:defRPr/>
              </a:pPr>
              <a:t>‹#›</a:t>
            </a:fld>
            <a:endParaRPr lang="en-US" altLang="en-US"/>
          </a:p>
        </p:txBody>
      </p:sp>
    </p:spTree>
    <p:extLst>
      <p:ext uri="{BB962C8B-B14F-4D97-AF65-F5344CB8AC3E}">
        <p14:creationId xmlns:p14="http://schemas.microsoft.com/office/powerpoint/2010/main" val="22723253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p:txBody>
          <a:bodyPr/>
          <a:lstStyle>
            <a:lvl1pPr fontAlgn="base">
              <a:spcBef>
                <a:spcPct val="0"/>
              </a:spcBef>
              <a:spcAft>
                <a:spcPct val="0"/>
              </a:spcAft>
              <a:defRPr>
                <a:ea typeface="ＭＳ Ｐゴシック" charset="0"/>
                <a:cs typeface="ＭＳ Ｐゴシック" charset="0"/>
              </a:defRPr>
            </a:lvl1pPr>
          </a:lstStyle>
          <a:p>
            <a:pPr>
              <a:defRPr/>
            </a:pPr>
            <a:endParaRPr lang="en-US" altLang="en-US"/>
          </a:p>
        </p:txBody>
      </p:sp>
      <p:sp>
        <p:nvSpPr>
          <p:cNvPr id="5" name="Rectangle 1030"/>
          <p:cNvSpPr>
            <a:spLocks noGrp="1" noChangeArrowheads="1"/>
          </p:cNvSpPr>
          <p:nvPr>
            <p:ph type="sldNum" sz="quarter" idx="11"/>
          </p:nvPr>
        </p:nvSpPr>
        <p:spPr/>
        <p:txBody>
          <a:bodyPr/>
          <a:lstStyle>
            <a:lvl1pPr fontAlgn="base">
              <a:spcBef>
                <a:spcPct val="0"/>
              </a:spcBef>
              <a:spcAft>
                <a:spcPct val="0"/>
              </a:spcAft>
              <a:defRPr>
                <a:ea typeface="ＭＳ Ｐゴシック" charset="0"/>
                <a:cs typeface="ＭＳ Ｐゴシック" charset="0"/>
              </a:defRPr>
            </a:lvl1pPr>
          </a:lstStyle>
          <a:p>
            <a:pPr>
              <a:defRPr/>
            </a:pPr>
            <a:fld id="{689F2BAA-D8FE-2C4D-A9A5-9491AFC1AF7D}" type="slidenum">
              <a:rPr lang="en-US" altLang="en-US"/>
              <a:pPr>
                <a:defRPr/>
              </a:pPr>
              <a:t>‹#›</a:t>
            </a:fld>
            <a:endParaRPr lang="en-US" altLang="en-US"/>
          </a:p>
        </p:txBody>
      </p:sp>
    </p:spTree>
    <p:extLst>
      <p:ext uri="{BB962C8B-B14F-4D97-AF65-F5344CB8AC3E}">
        <p14:creationId xmlns:p14="http://schemas.microsoft.com/office/powerpoint/2010/main" val="21399147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srgbClr val="000000"/>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srgbClr val="000000"/>
                </a:solidFill>
              </a:rPr>
              <a:pPr/>
              <a:t>‹#›</a:t>
            </a:fld>
            <a:endParaRPr lang="en-US" altLang="en-US">
              <a:solidFill>
                <a:srgbClr val="000000"/>
              </a:solidFill>
            </a:endParaRPr>
          </a:p>
        </p:txBody>
      </p:sp>
    </p:spTree>
  </p:cSld>
  <p:clrMapOvr>
    <a:masterClrMapping/>
  </p:clrMapOvr>
  <p:transition/>
</p:sldLayout>
</file>

<file path=ppt/slideLayouts/slideLayout368.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sz="1350">
              <a:solidFill>
                <a:srgbClr val="000000"/>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6" name="Line 10"/>
          <p:cNvSpPr>
            <a:spLocks noChangeShapeType="1"/>
          </p:cNvSpPr>
          <p:nvPr/>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sz="1350">
              <a:solidFill>
                <a:srgbClr val="000000"/>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3600"/>
            </a:lvl1pPr>
          </a:lstStyle>
          <a:p>
            <a:r>
              <a:rPr lang="en-US" altLang="zh-TW"/>
              <a:t>Click to edit Master title style</a:t>
            </a:r>
            <a:endParaRPr lang="en-US" altLang="en-US"/>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zh-TW"/>
              <a:t>Click to edit Master subtitle style</a:t>
            </a:r>
            <a:endParaRPr lang="en-US" altLang="en-US"/>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900">
                <a:latin typeface="Garamond" pitchFamily="18" charset="0"/>
              </a:defRPr>
            </a:lvl1pPr>
          </a:lstStyle>
          <a:p>
            <a:endParaRPr lang="en-US">
              <a:solidFill>
                <a:srgbClr val="000000"/>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solidFill>
                <a:srgbClr val="000000"/>
              </a:solidFill>
            </a:endParaRPr>
          </a:p>
        </p:txBody>
      </p:sp>
      <p:sp>
        <p:nvSpPr>
          <p:cNvPr id="9" name="Rectangle 6"/>
          <p:cNvSpPr>
            <a:spLocks noGrp="1" noChangeArrowheads="1"/>
          </p:cNvSpPr>
          <p:nvPr>
            <p:ph type="sldNum" sz="quarter" idx="12"/>
          </p:nvPr>
        </p:nvSpPr>
        <p:spPr/>
        <p:txBody>
          <a:bodyPr/>
          <a:lstStyle>
            <a:lvl1pPr>
              <a:defRPr sz="900"/>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69.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idx="1"/>
          </p:nvPr>
        </p:nvSpPr>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0.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0"/>
            <a:ext cx="7772400" cy="1362075"/>
          </a:xfrm>
        </p:spPr>
        <p:txBody>
          <a:bodyPr/>
          <a:lstStyle>
            <a:lvl1pPr algn="l">
              <a:defRPr sz="3000" b="1" cap="all"/>
            </a:lvl1pPr>
          </a:lstStyle>
          <a:p>
            <a:r>
              <a:rPr lang="en-US" altLang="zh-TW"/>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ltLang="zh-TW"/>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1.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sz="half" idx="1"/>
          </p:nvPr>
        </p:nvSpPr>
        <p:spPr>
          <a:xfrm>
            <a:off x="2286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Content Placeholder 3"/>
          <p:cNvSpPr>
            <a:spLocks noGrp="1"/>
          </p:cNvSpPr>
          <p:nvPr>
            <p:ph sz="half" idx="2"/>
          </p:nvPr>
        </p:nvSpPr>
        <p:spPr>
          <a:xfrm>
            <a:off x="46101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2.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TW"/>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Text Placeholder 4"/>
          <p:cNvSpPr>
            <a:spLocks noGrp="1"/>
          </p:cNvSpPr>
          <p:nvPr>
            <p:ph type="body" sz="quarter" idx="3"/>
          </p:nvPr>
        </p:nvSpPr>
        <p:spPr>
          <a:xfrm>
            <a:off x="4645035"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6" name="Content Placeholder 5"/>
          <p:cNvSpPr>
            <a:spLocks noGrp="1"/>
          </p:cNvSpPr>
          <p:nvPr>
            <p:ph sz="quarter" idx="4"/>
          </p:nvPr>
        </p:nvSpPr>
        <p:spPr>
          <a:xfrm>
            <a:off x="4645035"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7"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8"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3.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4"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4.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3"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5.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ltLang="zh-TW"/>
              <a:t>Click to edit Master title style</a:t>
            </a:r>
            <a:endParaRPr lang="en-US"/>
          </a:p>
        </p:txBody>
      </p:sp>
      <p:sp>
        <p:nvSpPr>
          <p:cNvPr id="3" name="Content Placeholder 2"/>
          <p:cNvSpPr>
            <a:spLocks noGrp="1"/>
          </p:cNvSpPr>
          <p:nvPr>
            <p:ph idx="1"/>
          </p:nvPr>
        </p:nvSpPr>
        <p:spPr>
          <a:xfrm>
            <a:off x="3575050" y="273070"/>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6.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ltLang="zh-TW"/>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altLang="zh-TW"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7.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8.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ltLang="zh-TW"/>
              <a:t>Click to edit Master title style</a:t>
            </a:r>
            <a:endParaRPr lang="en-US"/>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solidFill>
                <a:srgbClr val="000000"/>
              </a:solidFill>
            </a:endParaRPr>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solidFill>
                  <a:srgbClr val="000000"/>
                </a:solidFill>
              </a:rPr>
              <a:pPr/>
              <a:t>‹#›</a:t>
            </a:fld>
            <a:endParaRPr lang="en-US">
              <a:solidFill>
                <a:srgbClr val="000000"/>
              </a:solidFill>
            </a:endParaRPr>
          </a:p>
        </p:txBody>
      </p:sp>
    </p:spTree>
  </p:cSld>
  <p:clrMapOvr>
    <a:masterClrMapping/>
  </p:clrMapOvr>
  <p:transition/>
</p:sldLayout>
</file>

<file path=ppt/slideLayouts/slideLayout3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solidFill>
                <a:prstClr val="black"/>
              </a:solidFill>
            </a:endParaRPr>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solidFill>
                <a:prstClr val="black"/>
              </a:solidFill>
            </a:endParaRPr>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solidFill>
                <a:prstClr val="black"/>
              </a:solidFill>
            </a:endParaRPr>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solidFill>
                <a:prstClr val="black"/>
              </a:solidFill>
            </a:endParaRPr>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040316079"/>
      </p:ext>
    </p:extLst>
  </p:cSld>
  <p:clrMapOvr>
    <a:masterClrMapping/>
  </p:clrMapOvr>
  <p:transition/>
</p:sldLayout>
</file>

<file path=ppt/slideLayouts/slideLayout38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495505513"/>
      </p:ext>
    </p:extLst>
  </p:cSld>
  <p:clrMapOvr>
    <a:masterClrMapping/>
  </p:clrMapOvr>
  <p:transition/>
</p:sldLayout>
</file>

<file path=ppt/slideLayouts/slideLayout3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050049071"/>
      </p:ext>
    </p:extLst>
  </p:cSld>
  <p:clrMapOvr>
    <a:masterClrMapping/>
  </p:clrMapOvr>
  <p:transition/>
</p:sldLayout>
</file>

<file path=ppt/slideLayouts/slideLayout3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609667803"/>
      </p:ext>
    </p:extLst>
  </p:cSld>
  <p:clrMapOvr>
    <a:masterClrMapping/>
  </p:clrMapOvr>
  <p:transition/>
</p:sldLayout>
</file>

<file path=ppt/slideLayouts/slideLayout3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850335604"/>
      </p:ext>
    </p:extLst>
  </p:cSld>
  <p:clrMapOvr>
    <a:masterClrMapping/>
  </p:clrMapOvr>
  <p:transition/>
</p:sldLayout>
</file>

<file path=ppt/slideLayouts/slideLayout3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086861317"/>
      </p:ext>
    </p:extLst>
  </p:cSld>
  <p:clrMapOvr>
    <a:masterClrMapping/>
  </p:clrMapOvr>
  <p:transition/>
</p:sldLayout>
</file>

<file path=ppt/slideLayouts/slideLayout3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065847800"/>
      </p:ext>
    </p:extLst>
  </p:cSld>
  <p:clrMapOvr>
    <a:masterClrMapping/>
  </p:clrMapOvr>
  <p:transition/>
</p:sldLayout>
</file>

<file path=ppt/slideLayouts/slideLayout3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3581083894"/>
      </p:ext>
    </p:extLst>
  </p:cSld>
  <p:clrMapOvr>
    <a:masterClrMapping/>
  </p:clrMapOvr>
  <p:transition/>
</p:sldLayout>
</file>

<file path=ppt/slideLayouts/slideLayout3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037543223"/>
      </p:ext>
    </p:extLst>
  </p:cSld>
  <p:clrMapOvr>
    <a:masterClrMapping/>
  </p:clrMapOvr>
  <p:transition/>
</p:sldLayout>
</file>

<file path=ppt/slideLayouts/slideLayout3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2544814988"/>
      </p:ext>
    </p:extLst>
  </p:cSld>
  <p:clrMapOvr>
    <a:masterClrMapping/>
  </p:clrMapOvr>
  <p:transition/>
</p:sldLayout>
</file>

<file path=ppt/slideLayouts/slideLayout3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solidFill>
                <a:prstClr val="black"/>
              </a:solidFill>
            </a:endParaRPr>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solidFill>
                  <a:prstClr val="black"/>
                </a:solidFill>
              </a:rPr>
              <a:pPr/>
              <a:t>‹#›</a:t>
            </a:fld>
            <a:endParaRPr lang="en-US" altLang="en-US">
              <a:solidFill>
                <a:prstClr val="black"/>
              </a:solidFill>
            </a:endParaRPr>
          </a:p>
        </p:txBody>
      </p:sp>
    </p:spTree>
    <p:extLst>
      <p:ext uri="{BB962C8B-B14F-4D97-AF65-F5344CB8AC3E}">
        <p14:creationId xmlns:p14="http://schemas.microsoft.com/office/powerpoint/2010/main" val="1272918736"/>
      </p:ext>
    </p:extLst>
  </p:cSld>
  <p:clrMapOvr>
    <a:masterClrMapping/>
  </p:clrMapOvr>
  <p:transition/>
</p:sldLayout>
</file>

<file path=ppt/slideLayouts/slideLayout39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4252831330"/>
      </p:ext>
    </p:extLst>
  </p:cSld>
  <p:clrMapOvr>
    <a:masterClrMapping/>
  </p:clrMapOvr>
  <p:transition/>
</p:sldLayout>
</file>

<file path=ppt/slideLayouts/slideLayout3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638844089"/>
      </p:ext>
    </p:extLst>
  </p:cSld>
  <p:clrMapOvr>
    <a:masterClrMapping/>
  </p:clrMapOvr>
  <p:transition/>
</p:sldLayout>
</file>

<file path=ppt/slideLayouts/slideLayout3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4281490560"/>
      </p:ext>
    </p:extLst>
  </p:cSld>
  <p:clrMapOvr>
    <a:masterClrMapping/>
  </p:clrMapOvr>
  <p:transition/>
</p:sldLayout>
</file>

<file path=ppt/slideLayouts/slideLayout3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733195777"/>
      </p:ext>
    </p:extLst>
  </p:cSld>
  <p:clrMapOvr>
    <a:masterClrMapping/>
  </p:clrMapOvr>
  <p:transition/>
</p:sldLayout>
</file>

<file path=ppt/slideLayouts/slideLayout3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2760736871"/>
      </p:ext>
    </p:extLst>
  </p:cSld>
  <p:clrMapOvr>
    <a:masterClrMapping/>
  </p:clrMapOvr>
  <p:transition/>
</p:sldLayout>
</file>

<file path=ppt/slideLayouts/slideLayout3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397649569"/>
      </p:ext>
    </p:extLst>
  </p:cSld>
  <p:clrMapOvr>
    <a:masterClrMapping/>
  </p:clrMapOvr>
  <p:transition/>
</p:sldLayout>
</file>

<file path=ppt/slideLayouts/slideLayout3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931982028"/>
      </p:ext>
    </p:extLst>
  </p:cSld>
  <p:clrMapOvr>
    <a:masterClrMapping/>
  </p:clrMapOvr>
  <p:transition/>
</p:sldLayout>
</file>

<file path=ppt/slideLayouts/slideLayout3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656937798"/>
      </p:ext>
    </p:extLst>
  </p:cSld>
  <p:clrMapOvr>
    <a:masterClrMapping/>
  </p:clrMapOvr>
  <p:transition/>
</p:sldLayout>
</file>

<file path=ppt/slideLayouts/slideLayout3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3704035137"/>
      </p:ext>
    </p:extLst>
  </p:cSld>
  <p:clrMapOvr>
    <a:masterClrMapping/>
  </p:clrMapOvr>
  <p:transition/>
</p:sldLayout>
</file>

<file path=ppt/slideLayouts/slideLayout3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2237166669"/>
      </p:ext>
    </p:extLst>
  </p:cSld>
  <p:clrMapOvr>
    <a:masterClrMapping/>
  </p:clrMapOvr>
  <p:transition/>
</p:sldLayout>
</file>

<file path=ppt/slideLayouts/slideLayout4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892932499"/>
      </p:ext>
    </p:extLst>
  </p:cSld>
  <p:clrMapOvr>
    <a:masterClrMapping/>
  </p:clrMapOvr>
  <p:transition/>
</p:sldLayout>
</file>

<file path=ppt/slideLayouts/slideLayout401.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101378" name="Rectangle 2"/>
          <p:cNvSpPr>
            <a:spLocks noGrp="1" noChangeArrowheads="1"/>
          </p:cNvSpPr>
          <p:nvPr>
            <p:ph type="ctrTitle"/>
          </p:nvPr>
        </p:nvSpPr>
        <p:spPr>
          <a:xfrm>
            <a:off x="685800" y="1524000"/>
            <a:ext cx="7924800" cy="1752600"/>
          </a:xfrm>
        </p:spPr>
        <p:txBody>
          <a:bodyPr/>
          <a:lstStyle>
            <a:lvl1pPr>
              <a:defRPr sz="3600"/>
            </a:lvl1pPr>
          </a:lstStyle>
          <a:p>
            <a:r>
              <a:rPr lang="en-US" altLang="zh-TW"/>
              <a:t>Click to edit Master title style</a:t>
            </a:r>
            <a:endParaRPr lang="en-US" altLang="en-US"/>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zh-TW"/>
              <a:t>Click to edit Master subtitle style</a:t>
            </a:r>
            <a:endParaRPr lang="en-US" altLang="en-US"/>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900">
                <a:latin typeface="Garamond" pitchFamily="18" charset="0"/>
              </a:defRPr>
            </a:lvl1pPr>
          </a:lstStyle>
          <a:p>
            <a:endParaRPr 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p>
        </p:txBody>
      </p:sp>
      <p:sp>
        <p:nvSpPr>
          <p:cNvPr id="9" name="Rectangle 6"/>
          <p:cNvSpPr>
            <a:spLocks noGrp="1" noChangeArrowheads="1"/>
          </p:cNvSpPr>
          <p:nvPr>
            <p:ph type="sldNum" sz="quarter" idx="12"/>
          </p:nvPr>
        </p:nvSpPr>
        <p:spPr/>
        <p:txBody>
          <a:bodyPr/>
          <a:lstStyle>
            <a:lvl1pPr>
              <a:defRPr sz="900"/>
            </a:lvl1pPr>
          </a:lstStyle>
          <a:p>
            <a:fld id="{4CAE9295-42F8-0747-9AE1-33958E89C374}" type="slidenum">
              <a:rPr lang="en-US" smtClean="0"/>
              <a:t>‹#›</a:t>
            </a:fld>
            <a:endParaRPr lang="en-US"/>
          </a:p>
        </p:txBody>
      </p:sp>
    </p:spTree>
    <p:extLst>
      <p:ext uri="{BB962C8B-B14F-4D97-AF65-F5344CB8AC3E}">
        <p14:creationId xmlns:p14="http://schemas.microsoft.com/office/powerpoint/2010/main" val="132041881"/>
      </p:ext>
    </p:extLst>
  </p:cSld>
  <p:clrMapOvr>
    <a:masterClrMapping/>
  </p:clrMapOvr>
  <p:transition/>
</p:sldLayout>
</file>

<file path=ppt/slideLayouts/slideLayout402.xml><?xml version="1.0" encoding="utf-8"?>
<p:sldLayout xmlns:a="http://schemas.openxmlformats.org/drawingml/2006/main" xmlns:r="http://schemas.openxmlformats.org/officeDocument/2006/relationships" xmlns:p="http://schemas.openxmlformats.org/presentationml/2006/main" showMasterSp="0" type="obj" preserve="1">
  <p:cSld name="標題及物件">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idx="1"/>
          </p:nvPr>
        </p:nvSpPr>
        <p:spPr/>
        <p:txBody>
          <a:body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t>‹#›</a:t>
            </a:fld>
            <a:endParaRPr lang="en-US"/>
          </a:p>
        </p:txBody>
      </p:sp>
      <p:pic>
        <p:nvPicPr>
          <p:cNvPr id="7" name="Picture 6"/>
          <p:cNvPicPr>
            <a:picLocks noChangeAspect="1"/>
          </p:cNvPicPr>
          <p:nvPr userDrawn="1"/>
        </p:nvPicPr>
        <p:blipFill>
          <a:blip r:embed="rId2"/>
          <a:stretch>
            <a:fillRect/>
          </a:stretch>
        </p:blipFill>
        <p:spPr>
          <a:xfrm>
            <a:off x="157619" y="6491171"/>
            <a:ext cx="1090808" cy="245591"/>
          </a:xfrm>
          <a:prstGeom prst="rect">
            <a:avLst/>
          </a:prstGeom>
        </p:spPr>
      </p:pic>
    </p:spTree>
    <p:extLst>
      <p:ext uri="{BB962C8B-B14F-4D97-AF65-F5344CB8AC3E}">
        <p14:creationId xmlns:p14="http://schemas.microsoft.com/office/powerpoint/2010/main" val="2960882561"/>
      </p:ext>
    </p:extLst>
  </p:cSld>
  <p:clrMapOvr>
    <a:overrideClrMapping bg1="lt1" tx1="dk1" bg2="lt2" tx2="dk2" accent1="accent1" accent2="accent2" accent3="accent3" accent4="accent4" accent5="accent5" accent6="accent6" hlink="hlink" folHlink="folHlink"/>
  </p:clrMapOvr>
  <p:transition/>
</p:sldLayout>
</file>

<file path=ppt/slideLayouts/slideLayout40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0"/>
            <a:ext cx="7772400" cy="1362075"/>
          </a:xfrm>
        </p:spPr>
        <p:txBody>
          <a:bodyPr/>
          <a:lstStyle>
            <a:lvl1pPr algn="l">
              <a:defRPr sz="3000" b="1" cap="all"/>
            </a:lvl1pPr>
          </a:lstStyle>
          <a:p>
            <a:r>
              <a:rPr lang="en-US" altLang="zh-TW"/>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ltLang="zh-TW"/>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t>‹#›</a:t>
            </a:fld>
            <a:endParaRPr lang="en-US"/>
          </a:p>
        </p:txBody>
      </p:sp>
    </p:spTree>
    <p:extLst>
      <p:ext uri="{BB962C8B-B14F-4D97-AF65-F5344CB8AC3E}">
        <p14:creationId xmlns:p14="http://schemas.microsoft.com/office/powerpoint/2010/main" val="2106891645"/>
      </p:ext>
    </p:extLst>
  </p:cSld>
  <p:clrMapOvr>
    <a:masterClrMapping/>
  </p:clrMapOvr>
  <p:transition/>
</p:sldLayout>
</file>

<file path=ppt/slideLayouts/slideLayout40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Content Placeholder 2"/>
          <p:cNvSpPr>
            <a:spLocks noGrp="1"/>
          </p:cNvSpPr>
          <p:nvPr>
            <p:ph sz="half" idx="1"/>
          </p:nvPr>
        </p:nvSpPr>
        <p:spPr>
          <a:xfrm>
            <a:off x="2286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Content Placeholder 3"/>
          <p:cNvSpPr>
            <a:spLocks noGrp="1"/>
          </p:cNvSpPr>
          <p:nvPr>
            <p:ph sz="half" idx="2"/>
          </p:nvPr>
        </p:nvSpPr>
        <p:spPr>
          <a:xfrm>
            <a:off x="4610100" y="1371600"/>
            <a:ext cx="4229100" cy="4876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Rectangle 1029"/>
          <p:cNvSpPr>
            <a:spLocks noGrp="1" noChangeArrowheads="1"/>
          </p:cNvSpPr>
          <p:nvPr>
            <p:ph type="ftr" sz="quarter" idx="10"/>
          </p:nvPr>
        </p:nvSpPr>
        <p:spPr>
          <a:ln/>
        </p:spPr>
        <p:txBody>
          <a:bodyPr/>
          <a:lstStyle>
            <a:lvl1pPr>
              <a:defRPr/>
            </a:lvl1pPr>
          </a:lstStyle>
          <a:p>
            <a:endParaRPr lang="en-US"/>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t>‹#›</a:t>
            </a:fld>
            <a:endParaRPr lang="en-US"/>
          </a:p>
        </p:txBody>
      </p:sp>
    </p:spTree>
    <p:extLst>
      <p:ext uri="{BB962C8B-B14F-4D97-AF65-F5344CB8AC3E}">
        <p14:creationId xmlns:p14="http://schemas.microsoft.com/office/powerpoint/2010/main" val="136624590"/>
      </p:ext>
    </p:extLst>
  </p:cSld>
  <p:clrMapOvr>
    <a:masterClrMapping/>
  </p:clrMapOvr>
  <p:transition/>
</p:sldLayout>
</file>

<file path=ppt/slideLayouts/slideLayout40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TW"/>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5" name="Text Placeholder 4"/>
          <p:cNvSpPr>
            <a:spLocks noGrp="1"/>
          </p:cNvSpPr>
          <p:nvPr>
            <p:ph type="body" sz="quarter" idx="3"/>
          </p:nvPr>
        </p:nvSpPr>
        <p:spPr>
          <a:xfrm>
            <a:off x="4645035"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ltLang="zh-TW"/>
              <a:t>Click to edit Master text styles</a:t>
            </a:r>
          </a:p>
        </p:txBody>
      </p:sp>
      <p:sp>
        <p:nvSpPr>
          <p:cNvPr id="6" name="Content Placeholder 5"/>
          <p:cNvSpPr>
            <a:spLocks noGrp="1"/>
          </p:cNvSpPr>
          <p:nvPr>
            <p:ph sz="quarter" idx="4"/>
          </p:nvPr>
        </p:nvSpPr>
        <p:spPr>
          <a:xfrm>
            <a:off x="4645035"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7" name="Rectangle 1029"/>
          <p:cNvSpPr>
            <a:spLocks noGrp="1" noChangeArrowheads="1"/>
          </p:cNvSpPr>
          <p:nvPr>
            <p:ph type="ftr" sz="quarter" idx="10"/>
          </p:nvPr>
        </p:nvSpPr>
        <p:spPr>
          <a:ln/>
        </p:spPr>
        <p:txBody>
          <a:bodyPr/>
          <a:lstStyle>
            <a:lvl1pPr>
              <a:defRPr/>
            </a:lvl1pPr>
          </a:lstStyle>
          <a:p>
            <a:endParaRPr lang="en-US"/>
          </a:p>
        </p:txBody>
      </p:sp>
      <p:sp>
        <p:nvSpPr>
          <p:cNvPr id="8"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t>‹#›</a:t>
            </a:fld>
            <a:endParaRPr lang="en-US"/>
          </a:p>
        </p:txBody>
      </p:sp>
    </p:spTree>
    <p:extLst>
      <p:ext uri="{BB962C8B-B14F-4D97-AF65-F5344CB8AC3E}">
        <p14:creationId xmlns:p14="http://schemas.microsoft.com/office/powerpoint/2010/main" val="55453510"/>
      </p:ext>
    </p:extLst>
  </p:cSld>
  <p:clrMapOvr>
    <a:masterClrMapping/>
  </p:clrMapOvr>
  <p:transition/>
</p:sldLayout>
</file>

<file path=ppt/slideLayouts/slideLayout40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Rectangle 1029"/>
          <p:cNvSpPr>
            <a:spLocks noGrp="1" noChangeArrowheads="1"/>
          </p:cNvSpPr>
          <p:nvPr>
            <p:ph type="ftr" sz="quarter" idx="10"/>
          </p:nvPr>
        </p:nvSpPr>
        <p:spPr>
          <a:ln/>
        </p:spPr>
        <p:txBody>
          <a:bodyPr/>
          <a:lstStyle>
            <a:lvl1pPr>
              <a:defRPr/>
            </a:lvl1pPr>
          </a:lstStyle>
          <a:p>
            <a:endParaRPr lang="en-US"/>
          </a:p>
        </p:txBody>
      </p:sp>
      <p:sp>
        <p:nvSpPr>
          <p:cNvPr id="4"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t>‹#›</a:t>
            </a:fld>
            <a:endParaRPr lang="en-US"/>
          </a:p>
        </p:txBody>
      </p:sp>
    </p:spTree>
    <p:extLst>
      <p:ext uri="{BB962C8B-B14F-4D97-AF65-F5344CB8AC3E}">
        <p14:creationId xmlns:p14="http://schemas.microsoft.com/office/powerpoint/2010/main" val="3460602706"/>
      </p:ext>
    </p:extLst>
  </p:cSld>
  <p:clrMapOvr>
    <a:masterClrMapping/>
  </p:clrMapOvr>
  <p:transition/>
</p:sldLayout>
</file>

<file path=ppt/slideLayouts/slideLayout40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p>
        </p:txBody>
      </p:sp>
      <p:sp>
        <p:nvSpPr>
          <p:cNvPr id="3"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t>‹#›</a:t>
            </a:fld>
            <a:endParaRPr lang="en-US"/>
          </a:p>
        </p:txBody>
      </p:sp>
    </p:spTree>
    <p:extLst>
      <p:ext uri="{BB962C8B-B14F-4D97-AF65-F5344CB8AC3E}">
        <p14:creationId xmlns:p14="http://schemas.microsoft.com/office/powerpoint/2010/main" val="4115285652"/>
      </p:ext>
    </p:extLst>
  </p:cSld>
  <p:clrMapOvr>
    <a:masterClrMapping/>
  </p:clrMapOvr>
  <p:transition/>
</p:sldLayout>
</file>

<file path=ppt/slideLayouts/slideLayout40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ltLang="zh-TW"/>
              <a:t>Click to edit Master title style</a:t>
            </a:r>
            <a:endParaRPr lang="en-US"/>
          </a:p>
        </p:txBody>
      </p:sp>
      <p:sp>
        <p:nvSpPr>
          <p:cNvPr id="3" name="Content Placeholder 2"/>
          <p:cNvSpPr>
            <a:spLocks noGrp="1"/>
          </p:cNvSpPr>
          <p:nvPr>
            <p:ph idx="1"/>
          </p:nvPr>
        </p:nvSpPr>
        <p:spPr>
          <a:xfrm>
            <a:off x="3575050" y="273070"/>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t>‹#›</a:t>
            </a:fld>
            <a:endParaRPr lang="en-US"/>
          </a:p>
        </p:txBody>
      </p:sp>
    </p:spTree>
    <p:extLst>
      <p:ext uri="{BB962C8B-B14F-4D97-AF65-F5344CB8AC3E}">
        <p14:creationId xmlns:p14="http://schemas.microsoft.com/office/powerpoint/2010/main" val="2732395157"/>
      </p:ext>
    </p:extLst>
  </p:cSld>
  <p:clrMapOvr>
    <a:masterClrMapping/>
  </p:clrMapOvr>
  <p:transition/>
</p:sldLayout>
</file>

<file path=ppt/slideLayouts/slideLayout40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ltLang="zh-TW"/>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altLang="zh-TW"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ltLang="zh-TW"/>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p>
        </p:txBody>
      </p:sp>
      <p:sp>
        <p:nvSpPr>
          <p:cNvPr id="6"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t>‹#›</a:t>
            </a:fld>
            <a:endParaRPr lang="en-US"/>
          </a:p>
        </p:txBody>
      </p:sp>
    </p:spTree>
    <p:extLst>
      <p:ext uri="{BB962C8B-B14F-4D97-AF65-F5344CB8AC3E}">
        <p14:creationId xmlns:p14="http://schemas.microsoft.com/office/powerpoint/2010/main" val="1392338345"/>
      </p:ext>
    </p:extLst>
  </p:cSld>
  <p:clrMapOvr>
    <a:masterClrMapping/>
  </p:clrMapOvr>
  <p:transition/>
</p:sldLayout>
</file>

<file path=ppt/slideLayouts/slideLayout4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t>‹#›</a:t>
            </a:fld>
            <a:endParaRPr lang="en-US"/>
          </a:p>
        </p:txBody>
      </p:sp>
    </p:spTree>
    <p:extLst>
      <p:ext uri="{BB962C8B-B14F-4D97-AF65-F5344CB8AC3E}">
        <p14:creationId xmlns:p14="http://schemas.microsoft.com/office/powerpoint/2010/main" val="1339937160"/>
      </p:ext>
    </p:extLst>
  </p:cSld>
  <p:clrMapOvr>
    <a:masterClrMapping/>
  </p:clrMapOvr>
  <p:transition/>
</p:sldLayout>
</file>

<file path=ppt/slideLayouts/slideLayout4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ltLang="zh-TW"/>
              <a:t>Click to edit Master title style</a:t>
            </a:r>
            <a:endParaRPr lang="en-US"/>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ltLang="zh-TW"/>
              <a:t>Click to edit Master text styles</a:t>
            </a:r>
          </a:p>
          <a:p>
            <a:pPr lvl="1"/>
            <a:r>
              <a:rPr lang="en-US" altLang="zh-TW"/>
              <a:t>Second level</a:t>
            </a:r>
          </a:p>
          <a:p>
            <a:pPr lvl="2"/>
            <a:r>
              <a:rPr lang="en-US" altLang="zh-TW"/>
              <a:t>Third level</a:t>
            </a:r>
          </a:p>
          <a:p>
            <a:pPr lvl="3"/>
            <a:r>
              <a:rPr lang="en-US" altLang="zh-TW"/>
              <a:t>Fourth level</a:t>
            </a:r>
          </a:p>
          <a:p>
            <a:pPr lvl="4"/>
            <a:r>
              <a:rPr lang="en-US" altLang="zh-TW"/>
              <a:t>Fifth level</a:t>
            </a:r>
            <a:endParaRPr lang="en-US"/>
          </a:p>
        </p:txBody>
      </p:sp>
      <p:sp>
        <p:nvSpPr>
          <p:cNvPr id="4" name="Rectangle 1029"/>
          <p:cNvSpPr>
            <a:spLocks noGrp="1" noChangeArrowheads="1"/>
          </p:cNvSpPr>
          <p:nvPr>
            <p:ph type="ftr" sz="quarter" idx="10"/>
          </p:nvPr>
        </p:nvSpPr>
        <p:spPr>
          <a:ln/>
        </p:spPr>
        <p:txBody>
          <a:bodyPr/>
          <a:lstStyle>
            <a:lvl1pPr>
              <a:defRPr/>
            </a:lvl1pPr>
          </a:lstStyle>
          <a:p>
            <a:endParaRPr lang="en-US"/>
          </a:p>
        </p:txBody>
      </p:sp>
      <p:sp>
        <p:nvSpPr>
          <p:cNvPr id="5" name="Rectangle 1030"/>
          <p:cNvSpPr>
            <a:spLocks noGrp="1" noChangeArrowheads="1"/>
          </p:cNvSpPr>
          <p:nvPr>
            <p:ph type="sldNum" sz="quarter" idx="11"/>
          </p:nvPr>
        </p:nvSpPr>
        <p:spPr>
          <a:ln/>
        </p:spPr>
        <p:txBody>
          <a:bodyPr/>
          <a:lstStyle>
            <a:lvl1pPr>
              <a:defRPr/>
            </a:lvl1pPr>
          </a:lstStyle>
          <a:p>
            <a:fld id="{4CAE9295-42F8-0747-9AE1-33958E89C374}" type="slidenum">
              <a:rPr lang="en-US" smtClean="0"/>
              <a:t>‹#›</a:t>
            </a:fld>
            <a:endParaRPr lang="en-US"/>
          </a:p>
        </p:txBody>
      </p:sp>
    </p:spTree>
    <p:extLst>
      <p:ext uri="{BB962C8B-B14F-4D97-AF65-F5344CB8AC3E}">
        <p14:creationId xmlns:p14="http://schemas.microsoft.com/office/powerpoint/2010/main" val="3468775401"/>
      </p:ext>
    </p:extLst>
  </p:cSld>
  <p:clrMapOvr>
    <a:masterClrMapping/>
  </p:clrMapOvr>
  <p:transition/>
</p:sldLayout>
</file>

<file path=ppt/slideLayouts/slideLayout412.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24074"/>
            <a:ext cx="7772400" cy="1470025"/>
          </a:xfrm>
        </p:spPr>
        <p:txBody>
          <a:bodyPr/>
          <a:lstStyle>
            <a:lvl1pPr>
              <a:defRPr>
                <a:solidFill>
                  <a:srgbClr val="006633"/>
                </a:solidFill>
              </a:defRPr>
            </a:lvl1pPr>
          </a:lstStyle>
          <a:p>
            <a:r>
              <a:rPr lang="tr-TR" altLang="zh-TW"/>
              <a:t>Click to edit Master title style</a:t>
            </a:r>
            <a:endParaRPr lang="en-US" dirty="0"/>
          </a:p>
        </p:txBody>
      </p:sp>
      <p:sp>
        <p:nvSpPr>
          <p:cNvPr id="3" name="Subtitle 2"/>
          <p:cNvSpPr>
            <a:spLocks noGrp="1"/>
          </p:cNvSpPr>
          <p:nvPr>
            <p:ph type="subTitle" idx="1"/>
          </p:nvPr>
        </p:nvSpPr>
        <p:spPr>
          <a:xfrm>
            <a:off x="1371600" y="3733800"/>
            <a:ext cx="6400800" cy="1752600"/>
          </a:xfrm>
        </p:spPr>
        <p:txBody>
          <a:bodyPr/>
          <a:lstStyle>
            <a:lvl1pPr marL="0" indent="0" algn="ctr">
              <a:buNone/>
              <a:defRPr b="0">
                <a:solidFill>
                  <a:schemeClr val="tx1"/>
                </a:solidFill>
              </a:defRPr>
            </a:lvl1pPr>
            <a:lvl2pPr marL="457130" indent="0" algn="ctr">
              <a:buNone/>
              <a:defRPr>
                <a:solidFill>
                  <a:schemeClr val="tx1">
                    <a:tint val="75000"/>
                  </a:schemeClr>
                </a:solidFill>
              </a:defRPr>
            </a:lvl2pPr>
            <a:lvl3pPr marL="914259" indent="0" algn="ctr">
              <a:buNone/>
              <a:defRPr>
                <a:solidFill>
                  <a:schemeClr val="tx1">
                    <a:tint val="75000"/>
                  </a:schemeClr>
                </a:solidFill>
              </a:defRPr>
            </a:lvl3pPr>
            <a:lvl4pPr marL="1371390" indent="0" algn="ctr">
              <a:buNone/>
              <a:defRPr>
                <a:solidFill>
                  <a:schemeClr val="tx1">
                    <a:tint val="75000"/>
                  </a:schemeClr>
                </a:solidFill>
              </a:defRPr>
            </a:lvl4pPr>
            <a:lvl5pPr marL="1828519" indent="0" algn="ctr">
              <a:buNone/>
              <a:defRPr>
                <a:solidFill>
                  <a:schemeClr val="tx1">
                    <a:tint val="75000"/>
                  </a:schemeClr>
                </a:solidFill>
              </a:defRPr>
            </a:lvl5pPr>
            <a:lvl6pPr marL="2285649" indent="0" algn="ctr">
              <a:buNone/>
              <a:defRPr>
                <a:solidFill>
                  <a:schemeClr val="tx1">
                    <a:tint val="75000"/>
                  </a:schemeClr>
                </a:solidFill>
              </a:defRPr>
            </a:lvl6pPr>
            <a:lvl7pPr marL="2742780" indent="0" algn="ctr">
              <a:buNone/>
              <a:defRPr>
                <a:solidFill>
                  <a:schemeClr val="tx1">
                    <a:tint val="75000"/>
                  </a:schemeClr>
                </a:solidFill>
              </a:defRPr>
            </a:lvl7pPr>
            <a:lvl8pPr marL="3199908" indent="0" algn="ctr">
              <a:buNone/>
              <a:defRPr>
                <a:solidFill>
                  <a:schemeClr val="tx1">
                    <a:tint val="75000"/>
                  </a:schemeClr>
                </a:solidFill>
              </a:defRPr>
            </a:lvl8pPr>
            <a:lvl9pPr marL="3657039" indent="0" algn="ctr">
              <a:buNone/>
              <a:defRPr>
                <a:solidFill>
                  <a:schemeClr val="tx1">
                    <a:tint val="75000"/>
                  </a:schemeClr>
                </a:solidFill>
              </a:defRPr>
            </a:lvl9pPr>
          </a:lstStyle>
          <a:p>
            <a:r>
              <a:rPr lang="tr-TR" altLang="zh-TW"/>
              <a:t>Click to edit Master subtitle style</a:t>
            </a:r>
            <a:endParaRPr lang="en-US"/>
          </a:p>
        </p:txBody>
      </p:sp>
      <p:sp>
        <p:nvSpPr>
          <p:cNvPr id="4" name="Date Placeholder 3"/>
          <p:cNvSpPr>
            <a:spLocks noGrp="1"/>
          </p:cNvSpPr>
          <p:nvPr>
            <p:ph type="dt" sz="half" idx="10"/>
          </p:nvPr>
        </p:nvSpPr>
        <p:spPr/>
        <p:txBody>
          <a:bodyPr/>
          <a:lstStyle/>
          <a:p>
            <a:endParaRPr lang="en-US" dirty="0">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58161B50-6D0B-48B4-A1D4-BAD8C599CC84}" type="slidenum">
              <a:rPr lang="en-US" smtClean="0">
                <a:solidFill>
                  <a:prstClr val="black">
                    <a:tint val="75000"/>
                  </a:prstClr>
                </a:solidFill>
                <a:latin typeface="Calibri"/>
              </a:rPr>
              <a:pPr/>
              <a:t>‹#›</a:t>
            </a:fld>
            <a:endParaRPr lang="en-US" dirty="0">
              <a:solidFill>
                <a:prstClr val="black">
                  <a:tint val="75000"/>
                </a:prstClr>
              </a:solidFill>
              <a:latin typeface="Calibri"/>
            </a:endParaRPr>
          </a:p>
        </p:txBody>
      </p:sp>
      <p:sp>
        <p:nvSpPr>
          <p:cNvPr id="11" name="Freeform 10"/>
          <p:cNvSpPr>
            <a:spLocks noChangeArrowheads="1"/>
          </p:cNvSpPr>
          <p:nvPr userDrawn="1"/>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rgbClr val="CC9900"/>
            </a:solidFill>
            <a:prstDash val="solid"/>
            <a:miter lim="800000"/>
            <a:headEnd/>
            <a:tailEnd/>
          </a:ln>
        </p:spPr>
        <p:txBody>
          <a:bodyPr lIns="91425" tIns="45713" rIns="91425" bIns="45713"/>
          <a:lstStyle/>
          <a:p>
            <a:pPr defTabSz="914259">
              <a:defRPr/>
            </a:pPr>
            <a:endParaRPr lang="en-US" sz="1800" kern="0">
              <a:solidFill>
                <a:sysClr val="windowText" lastClr="000000"/>
              </a:solidFill>
              <a:latin typeface="Calibri"/>
            </a:endParaRPr>
          </a:p>
        </p:txBody>
      </p:sp>
      <p:sp>
        <p:nvSpPr>
          <p:cNvPr id="12" name="Line 8"/>
          <p:cNvSpPr>
            <a:spLocks noChangeShapeType="1"/>
          </p:cNvSpPr>
          <p:nvPr userDrawn="1"/>
        </p:nvSpPr>
        <p:spPr bwMode="auto">
          <a:xfrm>
            <a:off x="457200" y="3371850"/>
            <a:ext cx="8229600" cy="0"/>
          </a:xfrm>
          <a:prstGeom prst="line">
            <a:avLst/>
          </a:prstGeom>
          <a:noFill/>
          <a:ln w="19050">
            <a:solidFill>
              <a:srgbClr val="CC9900"/>
            </a:solidFill>
            <a:round/>
            <a:headEnd/>
            <a:tailEnd/>
          </a:ln>
          <a:effectLst/>
        </p:spPr>
        <p:txBody>
          <a:bodyPr lIns="91425" tIns="45713" rIns="91425" bIns="45713"/>
          <a:lstStyle/>
          <a:p>
            <a:pPr defTabSz="914259">
              <a:defRPr/>
            </a:pPr>
            <a:endParaRPr lang="en-US" sz="1800" kern="0">
              <a:solidFill>
                <a:sysClr val="windowText" lastClr="000000"/>
              </a:solidFill>
              <a:latin typeface="Calibri"/>
            </a:endParaRPr>
          </a:p>
        </p:txBody>
      </p:sp>
    </p:spTree>
    <p:extLst>
      <p:ext uri="{BB962C8B-B14F-4D97-AF65-F5344CB8AC3E}">
        <p14:creationId xmlns:p14="http://schemas.microsoft.com/office/powerpoint/2010/main" val="1637497966"/>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solidFill>
                  <a:srgbClr val="006633"/>
                </a:solidFill>
              </a:defRPr>
            </a:lvl1pPr>
          </a:lstStyle>
          <a:p>
            <a:r>
              <a:rPr lang="tr-TR" altLang="zh-TW"/>
              <a:t>Click to edit Master title style</a:t>
            </a:r>
            <a:endParaRPr lang="en-US" dirty="0"/>
          </a:p>
        </p:txBody>
      </p:sp>
      <p:sp>
        <p:nvSpPr>
          <p:cNvPr id="3" name="Content Placeholder 2"/>
          <p:cNvSpPr>
            <a:spLocks noGrp="1"/>
          </p:cNvSpPr>
          <p:nvPr>
            <p:ph idx="1"/>
          </p:nvPr>
        </p:nvSpPr>
        <p:spPr>
          <a:xfrm>
            <a:off x="457200" y="1295400"/>
            <a:ext cx="8229600" cy="5029200"/>
          </a:xfrm>
        </p:spPr>
        <p:txBody>
          <a:bodyPr/>
          <a:lstStyle/>
          <a:p>
            <a:pPr lvl="0"/>
            <a:r>
              <a:rPr lang="tr-TR" altLang="zh-TW"/>
              <a:t>Click to edit Master text styles</a:t>
            </a:r>
          </a:p>
          <a:p>
            <a:pPr lvl="1"/>
            <a:r>
              <a:rPr lang="tr-TR" altLang="zh-TW"/>
              <a:t>Second level</a:t>
            </a:r>
          </a:p>
          <a:p>
            <a:pPr lvl="2"/>
            <a:r>
              <a:rPr lang="tr-TR" altLang="zh-TW"/>
              <a:t>Third level</a:t>
            </a:r>
          </a:p>
          <a:p>
            <a:pPr lvl="3"/>
            <a:r>
              <a:rPr lang="tr-TR" altLang="zh-TW"/>
              <a:t>Fourth level</a:t>
            </a:r>
          </a:p>
          <a:p>
            <a:pPr lvl="4"/>
            <a:r>
              <a:rPr lang="tr-TR" altLang="zh-TW"/>
              <a:t>Fifth level</a:t>
            </a:r>
            <a:endParaRPr lang="en-US"/>
          </a:p>
        </p:txBody>
      </p:sp>
      <p:sp>
        <p:nvSpPr>
          <p:cNvPr id="4" name="Date Placeholder 3"/>
          <p:cNvSpPr>
            <a:spLocks noGrp="1"/>
          </p:cNvSpPr>
          <p:nvPr>
            <p:ph type="dt" sz="half" idx="10"/>
          </p:nvPr>
        </p:nvSpPr>
        <p:spPr/>
        <p:txBody>
          <a:bodyPr/>
          <a:lstStyle/>
          <a:p>
            <a:endParaRPr lang="en-US" dirty="0">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latin typeface="Calibri"/>
            </a:endParaRPr>
          </a:p>
        </p:txBody>
      </p:sp>
      <p:sp>
        <p:nvSpPr>
          <p:cNvPr id="6" name="Slide Number Placeholder 5"/>
          <p:cNvSpPr>
            <a:spLocks noGrp="1"/>
          </p:cNvSpPr>
          <p:nvPr>
            <p:ph type="sldNum" sz="quarter" idx="12"/>
          </p:nvPr>
        </p:nvSpPr>
        <p:spPr>
          <a:xfrm>
            <a:off x="6705601" y="6416752"/>
            <a:ext cx="2133600" cy="365125"/>
          </a:xfrm>
        </p:spPr>
        <p:txBody>
          <a:bodyPr/>
          <a:lstStyle/>
          <a:p>
            <a:fld id="{58161B50-6D0B-48B4-A1D4-BAD8C599CC84}" type="slidenum">
              <a:rPr lang="en-US" smtClean="0">
                <a:solidFill>
                  <a:prstClr val="black">
                    <a:tint val="75000"/>
                  </a:prstClr>
                </a:solidFill>
                <a:latin typeface="Calibri"/>
              </a:rPr>
              <a:pPr/>
              <a:t>‹#›</a:t>
            </a:fld>
            <a:endParaRPr lang="en-US" dirty="0">
              <a:solidFill>
                <a:prstClr val="black">
                  <a:tint val="75000"/>
                </a:prstClr>
              </a:solidFill>
              <a:latin typeface="Calibri"/>
            </a:endParaRPr>
          </a:p>
        </p:txBody>
      </p:sp>
      <p:cxnSp>
        <p:nvCxnSpPr>
          <p:cNvPr id="7" name="Straight Connector 6"/>
          <p:cNvCxnSpPr/>
          <p:nvPr userDrawn="1"/>
        </p:nvCxnSpPr>
        <p:spPr>
          <a:xfrm>
            <a:off x="457200" y="1065212"/>
            <a:ext cx="8229600" cy="1588"/>
          </a:xfrm>
          <a:prstGeom prst="line">
            <a:avLst/>
          </a:prstGeom>
          <a:ln w="28575">
            <a:solidFill>
              <a:srgbClr val="CC99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6022139"/>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77"/>
            <a:ext cx="7772400" cy="1362075"/>
          </a:xfrm>
        </p:spPr>
        <p:txBody>
          <a:bodyPr anchor="t"/>
          <a:lstStyle>
            <a:lvl1pPr algn="l">
              <a:defRPr sz="4000" b="1" cap="all"/>
            </a:lvl1pPr>
          </a:lstStyle>
          <a:p>
            <a:r>
              <a:rPr lang="tr-TR" altLang="zh-TW"/>
              <a:t>Click to edit Master title style</a:t>
            </a:r>
            <a:endParaRPr lang="en-US"/>
          </a:p>
        </p:txBody>
      </p:sp>
      <p:sp>
        <p:nvSpPr>
          <p:cNvPr id="3" name="Text Placeholder 2"/>
          <p:cNvSpPr>
            <a:spLocks noGrp="1"/>
          </p:cNvSpPr>
          <p:nvPr>
            <p:ph type="body" idx="1"/>
          </p:nvPr>
        </p:nvSpPr>
        <p:spPr>
          <a:xfrm>
            <a:off x="722313" y="2906722"/>
            <a:ext cx="7772400" cy="1500187"/>
          </a:xfrm>
        </p:spPr>
        <p:txBody>
          <a:bodyPr anchor="b"/>
          <a:lstStyle>
            <a:lvl1pPr marL="0" indent="0">
              <a:buNone/>
              <a:defRPr sz="2000">
                <a:solidFill>
                  <a:schemeClr val="tx1">
                    <a:tint val="75000"/>
                  </a:schemeClr>
                </a:solidFill>
              </a:defRPr>
            </a:lvl1pPr>
            <a:lvl2pPr marL="457130" indent="0">
              <a:buNone/>
              <a:defRPr sz="1800">
                <a:solidFill>
                  <a:schemeClr val="tx1">
                    <a:tint val="75000"/>
                  </a:schemeClr>
                </a:solidFill>
              </a:defRPr>
            </a:lvl2pPr>
            <a:lvl3pPr marL="914259" indent="0">
              <a:buNone/>
              <a:defRPr sz="1600">
                <a:solidFill>
                  <a:schemeClr val="tx1">
                    <a:tint val="75000"/>
                  </a:schemeClr>
                </a:solidFill>
              </a:defRPr>
            </a:lvl3pPr>
            <a:lvl4pPr marL="1371390" indent="0">
              <a:buNone/>
              <a:defRPr sz="1400">
                <a:solidFill>
                  <a:schemeClr val="tx1">
                    <a:tint val="75000"/>
                  </a:schemeClr>
                </a:solidFill>
              </a:defRPr>
            </a:lvl4pPr>
            <a:lvl5pPr marL="1828519" indent="0">
              <a:buNone/>
              <a:defRPr sz="1400">
                <a:solidFill>
                  <a:schemeClr val="tx1">
                    <a:tint val="75000"/>
                  </a:schemeClr>
                </a:solidFill>
              </a:defRPr>
            </a:lvl5pPr>
            <a:lvl6pPr marL="2285649" indent="0">
              <a:buNone/>
              <a:defRPr sz="1400">
                <a:solidFill>
                  <a:schemeClr val="tx1">
                    <a:tint val="75000"/>
                  </a:schemeClr>
                </a:solidFill>
              </a:defRPr>
            </a:lvl6pPr>
            <a:lvl7pPr marL="2742780" indent="0">
              <a:buNone/>
              <a:defRPr sz="1400">
                <a:solidFill>
                  <a:schemeClr val="tx1">
                    <a:tint val="75000"/>
                  </a:schemeClr>
                </a:solidFill>
              </a:defRPr>
            </a:lvl7pPr>
            <a:lvl8pPr marL="3199908" indent="0">
              <a:buNone/>
              <a:defRPr sz="1400">
                <a:solidFill>
                  <a:schemeClr val="tx1">
                    <a:tint val="75000"/>
                  </a:schemeClr>
                </a:solidFill>
              </a:defRPr>
            </a:lvl8pPr>
            <a:lvl9pPr marL="3657039" indent="0">
              <a:buNone/>
              <a:defRPr sz="1400">
                <a:solidFill>
                  <a:schemeClr val="tx1">
                    <a:tint val="75000"/>
                  </a:schemeClr>
                </a:solidFill>
              </a:defRPr>
            </a:lvl9pPr>
          </a:lstStyle>
          <a:p>
            <a:pPr lvl="0"/>
            <a:r>
              <a:rPr lang="tr-TR" altLang="zh-TW"/>
              <a:t>Click to edit Master text styles</a:t>
            </a:r>
          </a:p>
        </p:txBody>
      </p:sp>
      <p:sp>
        <p:nvSpPr>
          <p:cNvPr id="4" name="Date Placeholder 3"/>
          <p:cNvSpPr>
            <a:spLocks noGrp="1"/>
          </p:cNvSpPr>
          <p:nvPr>
            <p:ph type="dt" sz="half" idx="10"/>
          </p:nvPr>
        </p:nvSpPr>
        <p:spPr/>
        <p:txBody>
          <a:bodyPr/>
          <a:lstStyle/>
          <a:p>
            <a:endParaRPr lang="en-US" dirty="0">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58161B50-6D0B-48B4-A1D4-BAD8C599CC84}" type="slidenum">
              <a:rPr lang="en-US" smtClean="0">
                <a:solidFill>
                  <a:prstClr val="black">
                    <a:tint val="75000"/>
                  </a:prstClr>
                </a:solidFill>
                <a:latin typeface="Calibri"/>
              </a:rPr>
              <a:pPr/>
              <a:t>‹#›</a:t>
            </a:fld>
            <a:endParaRPr lang="en-US" dirty="0">
              <a:solidFill>
                <a:prstClr val="black">
                  <a:tint val="75000"/>
                </a:prstClr>
              </a:solidFill>
              <a:latin typeface="Calibri"/>
            </a:endParaRPr>
          </a:p>
        </p:txBody>
      </p:sp>
    </p:spTree>
    <p:extLst>
      <p:ext uri="{BB962C8B-B14F-4D97-AF65-F5344CB8AC3E}">
        <p14:creationId xmlns:p14="http://schemas.microsoft.com/office/powerpoint/2010/main" val="3105750641"/>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tr-TR" altLang="zh-TW"/>
              <a:t>Click to edit Master title style</a:t>
            </a:r>
            <a:endParaRPr lang="en-US"/>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tr-TR" altLang="zh-TW"/>
              <a:t>Click to edit Master text styles</a:t>
            </a:r>
          </a:p>
          <a:p>
            <a:pPr lvl="1"/>
            <a:r>
              <a:rPr lang="tr-TR" altLang="zh-TW"/>
              <a:t>Second level</a:t>
            </a:r>
          </a:p>
          <a:p>
            <a:pPr lvl="2"/>
            <a:r>
              <a:rPr lang="tr-TR" altLang="zh-TW"/>
              <a:t>Third level</a:t>
            </a:r>
          </a:p>
          <a:p>
            <a:pPr lvl="3"/>
            <a:r>
              <a:rPr lang="tr-TR" altLang="zh-TW"/>
              <a:t>Fourth level</a:t>
            </a:r>
          </a:p>
          <a:p>
            <a:pPr lvl="4"/>
            <a:r>
              <a:rPr lang="tr-TR" altLang="zh-TW"/>
              <a:t>Fifth level</a:t>
            </a:r>
            <a:endParaRPr lang="en-US"/>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tr-TR" altLang="zh-TW"/>
              <a:t>Click to edit Master text styles</a:t>
            </a:r>
          </a:p>
          <a:p>
            <a:pPr lvl="1"/>
            <a:r>
              <a:rPr lang="tr-TR" altLang="zh-TW"/>
              <a:t>Second level</a:t>
            </a:r>
          </a:p>
          <a:p>
            <a:pPr lvl="2"/>
            <a:r>
              <a:rPr lang="tr-TR" altLang="zh-TW"/>
              <a:t>Third level</a:t>
            </a:r>
          </a:p>
          <a:p>
            <a:pPr lvl="3"/>
            <a:r>
              <a:rPr lang="tr-TR" altLang="zh-TW"/>
              <a:t>Fourth level</a:t>
            </a:r>
          </a:p>
          <a:p>
            <a:pPr lvl="4"/>
            <a:r>
              <a:rPr lang="tr-TR" altLang="zh-TW"/>
              <a:t>Fifth level</a:t>
            </a:r>
            <a:endParaRPr lang="en-US"/>
          </a:p>
        </p:txBody>
      </p:sp>
      <p:sp>
        <p:nvSpPr>
          <p:cNvPr id="5" name="Date Placeholder 4"/>
          <p:cNvSpPr>
            <a:spLocks noGrp="1"/>
          </p:cNvSpPr>
          <p:nvPr>
            <p:ph type="dt" sz="half" idx="10"/>
          </p:nvPr>
        </p:nvSpPr>
        <p:spPr/>
        <p:txBody>
          <a:bodyPr/>
          <a:lstStyle/>
          <a:p>
            <a:endParaRPr lang="en-US" dirty="0">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58161B50-6D0B-48B4-A1D4-BAD8C599CC84}" type="slidenum">
              <a:rPr lang="en-US" smtClean="0">
                <a:solidFill>
                  <a:prstClr val="black">
                    <a:tint val="75000"/>
                  </a:prstClr>
                </a:solidFill>
                <a:latin typeface="Calibri"/>
              </a:rPr>
              <a:pPr/>
              <a:t>‹#›</a:t>
            </a:fld>
            <a:endParaRPr lang="en-US" dirty="0">
              <a:solidFill>
                <a:prstClr val="black">
                  <a:tint val="75000"/>
                </a:prstClr>
              </a:solidFill>
              <a:latin typeface="Calibri"/>
            </a:endParaRPr>
          </a:p>
        </p:txBody>
      </p:sp>
    </p:spTree>
    <p:extLst>
      <p:ext uri="{BB962C8B-B14F-4D97-AF65-F5344CB8AC3E}">
        <p14:creationId xmlns:p14="http://schemas.microsoft.com/office/powerpoint/2010/main" val="998734834"/>
      </p:ext>
    </p:extLst>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tr-TR" altLang="zh-TW"/>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tr-TR" altLang="zh-TW"/>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tr-TR" altLang="zh-TW"/>
              <a:t>Click to edit Master text styles</a:t>
            </a:r>
          </a:p>
          <a:p>
            <a:pPr lvl="1"/>
            <a:r>
              <a:rPr lang="tr-TR" altLang="zh-TW"/>
              <a:t>Second level</a:t>
            </a:r>
          </a:p>
          <a:p>
            <a:pPr lvl="2"/>
            <a:r>
              <a:rPr lang="tr-TR" altLang="zh-TW"/>
              <a:t>Third level</a:t>
            </a:r>
          </a:p>
          <a:p>
            <a:pPr lvl="3"/>
            <a:r>
              <a:rPr lang="tr-TR" altLang="zh-TW"/>
              <a:t>Fourth level</a:t>
            </a:r>
          </a:p>
          <a:p>
            <a:pPr lvl="4"/>
            <a:r>
              <a:rPr lang="tr-TR" altLang="zh-TW"/>
              <a:t>Fifth level</a:t>
            </a:r>
            <a:endParaRPr lang="en-US"/>
          </a:p>
        </p:txBody>
      </p:sp>
      <p:sp>
        <p:nvSpPr>
          <p:cNvPr id="5" name="Text Placeholder 4"/>
          <p:cNvSpPr>
            <a:spLocks noGrp="1"/>
          </p:cNvSpPr>
          <p:nvPr>
            <p:ph type="body" sz="quarter" idx="3"/>
          </p:nvPr>
        </p:nvSpPr>
        <p:spPr>
          <a:xfrm>
            <a:off x="4645063" y="1535113"/>
            <a:ext cx="4041775" cy="639762"/>
          </a:xfrm>
        </p:spPr>
        <p:txBody>
          <a:bodyPr anchor="b"/>
          <a:lstStyle>
            <a:lvl1pPr marL="0" indent="0">
              <a:buNone/>
              <a:defRPr sz="2400" b="1"/>
            </a:lvl1pPr>
            <a:lvl2pPr marL="457130" indent="0">
              <a:buNone/>
              <a:defRPr sz="2000" b="1"/>
            </a:lvl2pPr>
            <a:lvl3pPr marL="914259" indent="0">
              <a:buNone/>
              <a:defRPr sz="1800" b="1"/>
            </a:lvl3pPr>
            <a:lvl4pPr marL="1371390" indent="0">
              <a:buNone/>
              <a:defRPr sz="1600" b="1"/>
            </a:lvl4pPr>
            <a:lvl5pPr marL="1828519" indent="0">
              <a:buNone/>
              <a:defRPr sz="1600" b="1"/>
            </a:lvl5pPr>
            <a:lvl6pPr marL="2285649" indent="0">
              <a:buNone/>
              <a:defRPr sz="1600" b="1"/>
            </a:lvl6pPr>
            <a:lvl7pPr marL="2742780" indent="0">
              <a:buNone/>
              <a:defRPr sz="1600" b="1"/>
            </a:lvl7pPr>
            <a:lvl8pPr marL="3199908" indent="0">
              <a:buNone/>
              <a:defRPr sz="1600" b="1"/>
            </a:lvl8pPr>
            <a:lvl9pPr marL="3657039" indent="0">
              <a:buNone/>
              <a:defRPr sz="1600" b="1"/>
            </a:lvl9pPr>
          </a:lstStyle>
          <a:p>
            <a:pPr lvl="0"/>
            <a:r>
              <a:rPr lang="tr-TR" altLang="zh-TW"/>
              <a:t>Click to edit Master text styles</a:t>
            </a:r>
          </a:p>
        </p:txBody>
      </p:sp>
      <p:sp>
        <p:nvSpPr>
          <p:cNvPr id="6" name="Content Placeholder 5"/>
          <p:cNvSpPr>
            <a:spLocks noGrp="1"/>
          </p:cNvSpPr>
          <p:nvPr>
            <p:ph sz="quarter" idx="4"/>
          </p:nvPr>
        </p:nvSpPr>
        <p:spPr>
          <a:xfrm>
            <a:off x="464506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tr-TR" altLang="zh-TW"/>
              <a:t>Click to edit Master text styles</a:t>
            </a:r>
          </a:p>
          <a:p>
            <a:pPr lvl="1"/>
            <a:r>
              <a:rPr lang="tr-TR" altLang="zh-TW"/>
              <a:t>Second level</a:t>
            </a:r>
          </a:p>
          <a:p>
            <a:pPr lvl="2"/>
            <a:r>
              <a:rPr lang="tr-TR" altLang="zh-TW"/>
              <a:t>Third level</a:t>
            </a:r>
          </a:p>
          <a:p>
            <a:pPr lvl="3"/>
            <a:r>
              <a:rPr lang="tr-TR" altLang="zh-TW"/>
              <a:t>Fourth level</a:t>
            </a:r>
          </a:p>
          <a:p>
            <a:pPr lvl="4"/>
            <a:r>
              <a:rPr lang="tr-TR" altLang="zh-TW"/>
              <a:t>Fifth level</a:t>
            </a:r>
            <a:endParaRPr lang="en-US"/>
          </a:p>
        </p:txBody>
      </p:sp>
      <p:sp>
        <p:nvSpPr>
          <p:cNvPr id="7" name="Date Placeholder 6"/>
          <p:cNvSpPr>
            <a:spLocks noGrp="1"/>
          </p:cNvSpPr>
          <p:nvPr>
            <p:ph type="dt" sz="half" idx="10"/>
          </p:nvPr>
        </p:nvSpPr>
        <p:spPr/>
        <p:txBody>
          <a:bodyPr/>
          <a:lstStyle/>
          <a:p>
            <a:endParaRPr lang="en-US" dirty="0">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58161B50-6D0B-48B4-A1D4-BAD8C599CC84}" type="slidenum">
              <a:rPr lang="en-US" smtClean="0">
                <a:solidFill>
                  <a:prstClr val="black">
                    <a:tint val="75000"/>
                  </a:prstClr>
                </a:solidFill>
                <a:latin typeface="Calibri"/>
              </a:rPr>
              <a:pPr/>
              <a:t>‹#›</a:t>
            </a:fld>
            <a:endParaRPr lang="en-US" dirty="0">
              <a:solidFill>
                <a:prstClr val="black">
                  <a:tint val="75000"/>
                </a:prstClr>
              </a:solidFill>
              <a:latin typeface="Calibri"/>
            </a:endParaRPr>
          </a:p>
        </p:txBody>
      </p:sp>
    </p:spTree>
    <p:extLst>
      <p:ext uri="{BB962C8B-B14F-4D97-AF65-F5344CB8AC3E}">
        <p14:creationId xmlns:p14="http://schemas.microsoft.com/office/powerpoint/2010/main" val="656128069"/>
      </p:ext>
    </p:extLst>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tr-TR" altLang="zh-TW"/>
              <a:t>Click to edit Master title style</a:t>
            </a:r>
            <a:endParaRPr lang="en-US"/>
          </a:p>
        </p:txBody>
      </p:sp>
      <p:sp>
        <p:nvSpPr>
          <p:cNvPr id="3" name="Date Placeholder 2"/>
          <p:cNvSpPr>
            <a:spLocks noGrp="1"/>
          </p:cNvSpPr>
          <p:nvPr>
            <p:ph type="dt" sz="half" idx="10"/>
          </p:nvPr>
        </p:nvSpPr>
        <p:spPr/>
        <p:txBody>
          <a:bodyPr/>
          <a:lstStyle/>
          <a:p>
            <a:endParaRPr lang="en-US" dirty="0">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58161B50-6D0B-48B4-A1D4-BAD8C599CC84}" type="slidenum">
              <a:rPr lang="en-US" smtClean="0">
                <a:solidFill>
                  <a:prstClr val="black">
                    <a:tint val="75000"/>
                  </a:prstClr>
                </a:solidFill>
                <a:latin typeface="Calibri"/>
              </a:rPr>
              <a:pPr/>
              <a:t>‹#›</a:t>
            </a:fld>
            <a:endParaRPr lang="en-US" dirty="0">
              <a:solidFill>
                <a:prstClr val="black">
                  <a:tint val="75000"/>
                </a:prstClr>
              </a:solidFill>
              <a:latin typeface="Calibri"/>
            </a:endParaRPr>
          </a:p>
        </p:txBody>
      </p:sp>
    </p:spTree>
    <p:extLst>
      <p:ext uri="{BB962C8B-B14F-4D97-AF65-F5344CB8AC3E}">
        <p14:creationId xmlns:p14="http://schemas.microsoft.com/office/powerpoint/2010/main" val="2717158757"/>
      </p:ext>
    </p:extLst>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58161B50-6D0B-48B4-A1D4-BAD8C599CC84}" type="slidenum">
              <a:rPr lang="en-US" smtClean="0">
                <a:solidFill>
                  <a:prstClr val="black">
                    <a:tint val="75000"/>
                  </a:prstClr>
                </a:solidFill>
                <a:latin typeface="Calibri"/>
              </a:rPr>
              <a:pPr/>
              <a:t>‹#›</a:t>
            </a:fld>
            <a:endParaRPr lang="en-US" dirty="0">
              <a:solidFill>
                <a:prstClr val="black">
                  <a:tint val="75000"/>
                </a:prstClr>
              </a:solidFill>
              <a:latin typeface="Calibri"/>
            </a:endParaRPr>
          </a:p>
        </p:txBody>
      </p:sp>
    </p:spTree>
    <p:extLst>
      <p:ext uri="{BB962C8B-B14F-4D97-AF65-F5344CB8AC3E}">
        <p14:creationId xmlns:p14="http://schemas.microsoft.com/office/powerpoint/2010/main" val="2707887088"/>
      </p:ext>
    </p:extLst>
  </p:cSld>
  <p:clrMapOvr>
    <a:masterClrMapping/>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tr-TR" altLang="zh-TW"/>
              <a:t>Click to edit Master title style</a:t>
            </a:r>
            <a:endParaRPr lang="en-US"/>
          </a:p>
        </p:txBody>
      </p:sp>
      <p:sp>
        <p:nvSpPr>
          <p:cNvPr id="3" name="Content Placeholder 2"/>
          <p:cNvSpPr>
            <a:spLocks noGrp="1"/>
          </p:cNvSpPr>
          <p:nvPr>
            <p:ph idx="1"/>
          </p:nvPr>
        </p:nvSpPr>
        <p:spPr>
          <a:xfrm>
            <a:off x="3575050" y="273127"/>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tr-TR" altLang="zh-TW"/>
              <a:t>Click to edit Master text styles</a:t>
            </a:r>
          </a:p>
          <a:p>
            <a:pPr lvl="1"/>
            <a:r>
              <a:rPr lang="tr-TR" altLang="zh-TW"/>
              <a:t>Second level</a:t>
            </a:r>
          </a:p>
          <a:p>
            <a:pPr lvl="2"/>
            <a:r>
              <a:rPr lang="tr-TR" altLang="zh-TW"/>
              <a:t>Third level</a:t>
            </a:r>
          </a:p>
          <a:p>
            <a:pPr lvl="3"/>
            <a:r>
              <a:rPr lang="tr-TR" altLang="zh-TW"/>
              <a:t>Fourth level</a:t>
            </a:r>
          </a:p>
          <a:p>
            <a:pPr lvl="4"/>
            <a:r>
              <a:rPr lang="tr-TR" altLang="zh-TW"/>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tr-TR" altLang="zh-TW"/>
              <a:t>Click to edit Master text styles</a:t>
            </a:r>
          </a:p>
        </p:txBody>
      </p:sp>
      <p:sp>
        <p:nvSpPr>
          <p:cNvPr id="5" name="Date Placeholder 4"/>
          <p:cNvSpPr>
            <a:spLocks noGrp="1"/>
          </p:cNvSpPr>
          <p:nvPr>
            <p:ph type="dt" sz="half" idx="10"/>
          </p:nvPr>
        </p:nvSpPr>
        <p:spPr/>
        <p:txBody>
          <a:bodyPr/>
          <a:lstStyle/>
          <a:p>
            <a:endParaRPr lang="en-US" dirty="0">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58161B50-6D0B-48B4-A1D4-BAD8C599CC84}" type="slidenum">
              <a:rPr lang="en-US" smtClean="0">
                <a:solidFill>
                  <a:prstClr val="black">
                    <a:tint val="75000"/>
                  </a:prstClr>
                </a:solidFill>
                <a:latin typeface="Calibri"/>
              </a:rPr>
              <a:pPr/>
              <a:t>‹#›</a:t>
            </a:fld>
            <a:endParaRPr lang="en-US" dirty="0">
              <a:solidFill>
                <a:prstClr val="black">
                  <a:tint val="75000"/>
                </a:prstClr>
              </a:solidFill>
              <a:latin typeface="Calibri"/>
            </a:endParaRPr>
          </a:p>
        </p:txBody>
      </p:sp>
    </p:spTree>
    <p:extLst>
      <p:ext uri="{BB962C8B-B14F-4D97-AF65-F5344CB8AC3E}">
        <p14:creationId xmlns:p14="http://schemas.microsoft.com/office/powerpoint/2010/main" val="4262975933"/>
      </p:ext>
    </p:extLst>
  </p:cSld>
  <p:clrMapOvr>
    <a:masterClrMapping/>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tr-TR" altLang="zh-TW"/>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30" indent="0">
              <a:buNone/>
              <a:defRPr sz="2800"/>
            </a:lvl2pPr>
            <a:lvl3pPr marL="914259" indent="0">
              <a:buNone/>
              <a:defRPr sz="2400"/>
            </a:lvl3pPr>
            <a:lvl4pPr marL="1371390" indent="0">
              <a:buNone/>
              <a:defRPr sz="2000"/>
            </a:lvl4pPr>
            <a:lvl5pPr marL="1828519" indent="0">
              <a:buNone/>
              <a:defRPr sz="2000"/>
            </a:lvl5pPr>
            <a:lvl6pPr marL="2285649" indent="0">
              <a:buNone/>
              <a:defRPr sz="2000"/>
            </a:lvl6pPr>
            <a:lvl7pPr marL="2742780" indent="0">
              <a:buNone/>
              <a:defRPr sz="2000"/>
            </a:lvl7pPr>
            <a:lvl8pPr marL="3199908" indent="0">
              <a:buNone/>
              <a:defRPr sz="2000"/>
            </a:lvl8pPr>
            <a:lvl9pPr marL="3657039" indent="0">
              <a:buNone/>
              <a:defRPr sz="2000"/>
            </a:lvl9pPr>
          </a:lstStyle>
          <a:p>
            <a:r>
              <a:rPr lang="tr-TR" altLang="zh-TW"/>
              <a:t>Drag picture to placeholder or click icon to add</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130" indent="0">
              <a:buNone/>
              <a:defRPr sz="1200"/>
            </a:lvl2pPr>
            <a:lvl3pPr marL="914259" indent="0">
              <a:buNone/>
              <a:defRPr sz="1000"/>
            </a:lvl3pPr>
            <a:lvl4pPr marL="1371390" indent="0">
              <a:buNone/>
              <a:defRPr sz="900"/>
            </a:lvl4pPr>
            <a:lvl5pPr marL="1828519" indent="0">
              <a:buNone/>
              <a:defRPr sz="900"/>
            </a:lvl5pPr>
            <a:lvl6pPr marL="2285649" indent="0">
              <a:buNone/>
              <a:defRPr sz="900"/>
            </a:lvl6pPr>
            <a:lvl7pPr marL="2742780" indent="0">
              <a:buNone/>
              <a:defRPr sz="900"/>
            </a:lvl7pPr>
            <a:lvl8pPr marL="3199908" indent="0">
              <a:buNone/>
              <a:defRPr sz="900"/>
            </a:lvl8pPr>
            <a:lvl9pPr marL="3657039" indent="0">
              <a:buNone/>
              <a:defRPr sz="900"/>
            </a:lvl9pPr>
          </a:lstStyle>
          <a:p>
            <a:pPr lvl="0"/>
            <a:r>
              <a:rPr lang="tr-TR" altLang="zh-TW"/>
              <a:t>Click to edit Master text styles</a:t>
            </a:r>
          </a:p>
        </p:txBody>
      </p:sp>
      <p:sp>
        <p:nvSpPr>
          <p:cNvPr id="5" name="Date Placeholder 4"/>
          <p:cNvSpPr>
            <a:spLocks noGrp="1"/>
          </p:cNvSpPr>
          <p:nvPr>
            <p:ph type="dt" sz="half" idx="10"/>
          </p:nvPr>
        </p:nvSpPr>
        <p:spPr/>
        <p:txBody>
          <a:bodyPr/>
          <a:lstStyle/>
          <a:p>
            <a:endParaRPr lang="en-US" dirty="0">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58161B50-6D0B-48B4-A1D4-BAD8C599CC84}" type="slidenum">
              <a:rPr lang="en-US" smtClean="0">
                <a:solidFill>
                  <a:prstClr val="black">
                    <a:tint val="75000"/>
                  </a:prstClr>
                </a:solidFill>
                <a:latin typeface="Calibri"/>
              </a:rPr>
              <a:pPr/>
              <a:t>‹#›</a:t>
            </a:fld>
            <a:endParaRPr lang="en-US" dirty="0">
              <a:solidFill>
                <a:prstClr val="black">
                  <a:tint val="75000"/>
                </a:prstClr>
              </a:solidFill>
              <a:latin typeface="Calibri"/>
            </a:endParaRPr>
          </a:p>
        </p:txBody>
      </p:sp>
    </p:spTree>
    <p:extLst>
      <p:ext uri="{BB962C8B-B14F-4D97-AF65-F5344CB8AC3E}">
        <p14:creationId xmlns:p14="http://schemas.microsoft.com/office/powerpoint/2010/main" val="1253629823"/>
      </p:ext>
    </p:extLst>
  </p:cSld>
  <p:clrMapOvr>
    <a:masterClrMapping/>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tr-TR" altLang="zh-TW"/>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tr-TR" altLang="zh-TW"/>
              <a:t>Click to edit Master text styles</a:t>
            </a:r>
          </a:p>
          <a:p>
            <a:pPr lvl="1"/>
            <a:r>
              <a:rPr lang="tr-TR" altLang="zh-TW"/>
              <a:t>Second level</a:t>
            </a:r>
          </a:p>
          <a:p>
            <a:pPr lvl="2"/>
            <a:r>
              <a:rPr lang="tr-TR" altLang="zh-TW"/>
              <a:t>Third level</a:t>
            </a:r>
          </a:p>
          <a:p>
            <a:pPr lvl="3"/>
            <a:r>
              <a:rPr lang="tr-TR" altLang="zh-TW"/>
              <a:t>Fourth level</a:t>
            </a:r>
          </a:p>
          <a:p>
            <a:pPr lvl="4"/>
            <a:r>
              <a:rPr lang="tr-TR" altLang="zh-TW"/>
              <a:t>Fifth level</a:t>
            </a:r>
            <a:endParaRPr lang="en-US"/>
          </a:p>
        </p:txBody>
      </p:sp>
      <p:sp>
        <p:nvSpPr>
          <p:cNvPr id="4" name="Date Placeholder 3"/>
          <p:cNvSpPr>
            <a:spLocks noGrp="1"/>
          </p:cNvSpPr>
          <p:nvPr>
            <p:ph type="dt" sz="half" idx="10"/>
          </p:nvPr>
        </p:nvSpPr>
        <p:spPr/>
        <p:txBody>
          <a:bodyPr/>
          <a:lstStyle/>
          <a:p>
            <a:endParaRPr lang="en-US" dirty="0">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58161B50-6D0B-48B4-A1D4-BAD8C599CC84}" type="slidenum">
              <a:rPr lang="en-US" smtClean="0">
                <a:solidFill>
                  <a:prstClr val="black">
                    <a:tint val="75000"/>
                  </a:prstClr>
                </a:solidFill>
                <a:latin typeface="Calibri"/>
              </a:rPr>
              <a:pPr/>
              <a:t>‹#›</a:t>
            </a:fld>
            <a:endParaRPr lang="en-US" dirty="0">
              <a:solidFill>
                <a:prstClr val="black">
                  <a:tint val="75000"/>
                </a:prstClr>
              </a:solidFill>
              <a:latin typeface="Calibri"/>
            </a:endParaRPr>
          </a:p>
        </p:txBody>
      </p:sp>
    </p:spTree>
    <p:extLst>
      <p:ext uri="{BB962C8B-B14F-4D97-AF65-F5344CB8AC3E}">
        <p14:creationId xmlns:p14="http://schemas.microsoft.com/office/powerpoint/2010/main" val="300831019"/>
      </p:ext>
    </p:extLst>
  </p:cSld>
  <p:clrMapOvr>
    <a:masterClrMapping/>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15"/>
            <a:ext cx="2057400" cy="5851525"/>
          </a:xfrm>
        </p:spPr>
        <p:txBody>
          <a:bodyPr vert="eaVert"/>
          <a:lstStyle/>
          <a:p>
            <a:r>
              <a:rPr lang="tr-TR" altLang="zh-TW"/>
              <a:t>Click to edit Master title style</a:t>
            </a:r>
            <a:endParaRPr lang="en-US"/>
          </a:p>
        </p:txBody>
      </p:sp>
      <p:sp>
        <p:nvSpPr>
          <p:cNvPr id="3" name="Vertical Text Placeholder 2"/>
          <p:cNvSpPr>
            <a:spLocks noGrp="1"/>
          </p:cNvSpPr>
          <p:nvPr>
            <p:ph type="body" orient="vert" idx="1"/>
          </p:nvPr>
        </p:nvSpPr>
        <p:spPr>
          <a:xfrm>
            <a:off x="457200" y="274715"/>
            <a:ext cx="6019800" cy="5851525"/>
          </a:xfrm>
        </p:spPr>
        <p:txBody>
          <a:bodyPr vert="eaVert"/>
          <a:lstStyle/>
          <a:p>
            <a:pPr lvl="0"/>
            <a:r>
              <a:rPr lang="tr-TR" altLang="zh-TW"/>
              <a:t>Click to edit Master text styles</a:t>
            </a:r>
          </a:p>
          <a:p>
            <a:pPr lvl="1"/>
            <a:r>
              <a:rPr lang="tr-TR" altLang="zh-TW"/>
              <a:t>Second level</a:t>
            </a:r>
          </a:p>
          <a:p>
            <a:pPr lvl="2"/>
            <a:r>
              <a:rPr lang="tr-TR" altLang="zh-TW"/>
              <a:t>Third level</a:t>
            </a:r>
          </a:p>
          <a:p>
            <a:pPr lvl="3"/>
            <a:r>
              <a:rPr lang="tr-TR" altLang="zh-TW"/>
              <a:t>Fourth level</a:t>
            </a:r>
          </a:p>
          <a:p>
            <a:pPr lvl="4"/>
            <a:r>
              <a:rPr lang="tr-TR" altLang="zh-TW"/>
              <a:t>Fifth level</a:t>
            </a:r>
            <a:endParaRPr lang="en-US"/>
          </a:p>
        </p:txBody>
      </p:sp>
      <p:sp>
        <p:nvSpPr>
          <p:cNvPr id="4" name="Date Placeholder 3"/>
          <p:cNvSpPr>
            <a:spLocks noGrp="1"/>
          </p:cNvSpPr>
          <p:nvPr>
            <p:ph type="dt" sz="half" idx="10"/>
          </p:nvPr>
        </p:nvSpPr>
        <p:spPr/>
        <p:txBody>
          <a:bodyPr/>
          <a:lstStyle/>
          <a:p>
            <a:endParaRPr lang="en-US" dirty="0">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58161B50-6D0B-48B4-A1D4-BAD8C599CC84}" type="slidenum">
              <a:rPr lang="en-US" smtClean="0">
                <a:solidFill>
                  <a:prstClr val="black">
                    <a:tint val="75000"/>
                  </a:prstClr>
                </a:solidFill>
                <a:latin typeface="Calibri"/>
              </a:rPr>
              <a:pPr/>
              <a:t>‹#›</a:t>
            </a:fld>
            <a:endParaRPr lang="en-US" dirty="0">
              <a:solidFill>
                <a:prstClr val="black">
                  <a:tint val="75000"/>
                </a:prstClr>
              </a:solidFill>
              <a:latin typeface="Calibri"/>
            </a:endParaRPr>
          </a:p>
        </p:txBody>
      </p:sp>
    </p:spTree>
    <p:extLst>
      <p:ext uri="{BB962C8B-B14F-4D97-AF65-F5344CB8AC3E}">
        <p14:creationId xmlns:p14="http://schemas.microsoft.com/office/powerpoint/2010/main" val="1488138609"/>
      </p:ext>
    </p:extLst>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3"/>
          <p:cNvSpPr>
            <a:spLocks noChangeArrowheads="1"/>
          </p:cNvSpPr>
          <p:nvPr/>
        </p:nvSpPr>
        <p:spPr bwMode="auto">
          <a:xfrm>
            <a:off x="457200" y="1123950"/>
            <a:ext cx="8229600" cy="914400"/>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endParaRPr lang="en-US"/>
          </a:p>
        </p:txBody>
      </p:sp>
      <p:sp>
        <p:nvSpPr>
          <p:cNvPr id="5" name="Line 8"/>
          <p:cNvSpPr>
            <a:spLocks noChangeShapeType="1"/>
          </p:cNvSpPr>
          <p:nvPr/>
        </p:nvSpPr>
        <p:spPr bwMode="auto">
          <a:xfrm>
            <a:off x="457200" y="3371850"/>
            <a:ext cx="8229600" cy="0"/>
          </a:xfrm>
          <a:prstGeom prst="line">
            <a:avLst/>
          </a:prstGeom>
          <a:noFill/>
          <a:ln w="19050">
            <a:solidFill>
              <a:schemeClr val="accent1"/>
            </a:solidFill>
            <a:round/>
            <a:headEnd/>
            <a:tailEnd/>
          </a:ln>
          <a:effectLst/>
        </p:spPr>
        <p:txBody>
          <a:bodyPr/>
          <a:lstStyle/>
          <a:p>
            <a:pPr>
              <a:defRPr/>
            </a:pPr>
            <a:endParaRPr lang="en-US"/>
          </a:p>
        </p:txBody>
      </p:sp>
      <p:sp>
        <p:nvSpPr>
          <p:cNvPr id="6" name="Line 10"/>
          <p:cNvSpPr>
            <a:spLocks noChangeShapeType="1"/>
          </p:cNvSpPr>
          <p:nvPr userDrawn="1"/>
        </p:nvSpPr>
        <p:spPr bwMode="auto">
          <a:xfrm>
            <a:off x="8686800" y="2457450"/>
            <a:ext cx="0" cy="914400"/>
          </a:xfrm>
          <a:prstGeom prst="line">
            <a:avLst/>
          </a:prstGeom>
          <a:noFill/>
          <a:ln w="25400">
            <a:solidFill>
              <a:schemeClr val="accent1"/>
            </a:solidFill>
            <a:round/>
            <a:headEnd/>
            <a:tailEnd/>
          </a:ln>
          <a:effectLst/>
        </p:spPr>
        <p:txBody>
          <a:bodyPr/>
          <a:lstStyle/>
          <a:p>
            <a:pPr>
              <a:defRPr/>
            </a:pPr>
            <a:endParaRPr lang="en-US"/>
          </a:p>
        </p:txBody>
      </p:sp>
      <p:sp>
        <p:nvSpPr>
          <p:cNvPr id="101378" name="Rectangle 2"/>
          <p:cNvSpPr>
            <a:spLocks noGrp="1" noChangeArrowheads="1"/>
          </p:cNvSpPr>
          <p:nvPr>
            <p:ph type="ctrTitle"/>
          </p:nvPr>
        </p:nvSpPr>
        <p:spPr>
          <a:xfrm>
            <a:off x="685800" y="1524000"/>
            <a:ext cx="7924800" cy="1752600"/>
          </a:xfrm>
        </p:spPr>
        <p:txBody>
          <a:bodyPr/>
          <a:lstStyle>
            <a:lvl1pPr>
              <a:defRPr sz="4800"/>
            </a:lvl1pPr>
          </a:lstStyle>
          <a:p>
            <a:r>
              <a:rPr lang="en-US" altLang="en-US"/>
              <a:t>Click to edit Master title style</a:t>
            </a:r>
          </a:p>
        </p:txBody>
      </p:sp>
      <p:sp>
        <p:nvSpPr>
          <p:cNvPr id="101379" name="Rectangle 3"/>
          <p:cNvSpPr>
            <a:spLocks noGrp="1" noChangeArrowheads="1"/>
          </p:cNvSpPr>
          <p:nvPr>
            <p:ph type="subTitle" idx="1"/>
          </p:nvPr>
        </p:nvSpPr>
        <p:spPr>
          <a:xfrm>
            <a:off x="685800" y="3581400"/>
            <a:ext cx="7848600" cy="1752600"/>
          </a:xfrm>
        </p:spPr>
        <p:txBody>
          <a:bodyPr/>
          <a:lstStyle>
            <a:lvl1pPr marL="0" indent="0" algn="ctr">
              <a:buFont typeface="Wingdings" pitchFamily="2" charset="2"/>
              <a:buNone/>
              <a:defRPr/>
            </a:lvl1pPr>
          </a:lstStyle>
          <a:p>
            <a:r>
              <a:rPr lang="en-US" altLang="en-US"/>
              <a:t>Click to edit Master subtitle style</a:t>
            </a:r>
          </a:p>
        </p:txBody>
      </p:sp>
      <p:sp>
        <p:nvSpPr>
          <p:cNvPr id="7" name="Rectangle 4"/>
          <p:cNvSpPr>
            <a:spLocks noGrp="1" noChangeArrowheads="1"/>
          </p:cNvSpPr>
          <p:nvPr>
            <p:ph type="dt" sz="half" idx="10"/>
          </p:nvPr>
        </p:nvSpPr>
        <p:spPr bwMode="auto">
          <a:xfrm>
            <a:off x="457200" y="6243638"/>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Garamond" pitchFamily="18" charset="0"/>
              </a:defRPr>
            </a:lvl1pPr>
          </a:lstStyle>
          <a:p>
            <a:endParaRPr lang="en-US" altLang="en-US"/>
          </a:p>
        </p:txBody>
      </p:sp>
      <p:sp>
        <p:nvSpPr>
          <p:cNvPr id="8" name="Rectangle 5"/>
          <p:cNvSpPr>
            <a:spLocks noGrp="1" noChangeArrowheads="1"/>
          </p:cNvSpPr>
          <p:nvPr>
            <p:ph type="ftr" sz="quarter" idx="11"/>
          </p:nvPr>
        </p:nvSpPr>
        <p:spPr>
          <a:xfrm>
            <a:off x="3124200" y="6243638"/>
            <a:ext cx="2895600" cy="457200"/>
          </a:xfrm>
        </p:spPr>
        <p:txBody>
          <a:bodyPr/>
          <a:lstStyle>
            <a:lvl1pPr>
              <a:defRPr/>
            </a:lvl1pPr>
          </a:lstStyle>
          <a:p>
            <a:endParaRPr lang="en-US" altLang="en-US"/>
          </a:p>
        </p:txBody>
      </p:sp>
      <p:sp>
        <p:nvSpPr>
          <p:cNvPr id="9" name="Rectangle 6"/>
          <p:cNvSpPr>
            <a:spLocks noGrp="1" noChangeArrowheads="1"/>
          </p:cNvSpPr>
          <p:nvPr>
            <p:ph type="sldNum" sz="quarter" idx="12"/>
          </p:nvPr>
        </p:nvSpPr>
        <p:spPr/>
        <p:txBody>
          <a:bodyPr/>
          <a:lstStyle>
            <a:lvl1pPr>
              <a:defRPr sz="1200"/>
            </a:lvl1pPr>
          </a:lstStyle>
          <a:p>
            <a:fld id="{7341D3D9-3FE8-4025-BF66-8DAB1ABB951F}" type="slidenum">
              <a:rPr lang="en-US" altLang="en-US"/>
              <a:pPr/>
              <a:t>‹#›</a:t>
            </a:fld>
            <a:endParaRPr lang="en-US" altLang="en-US"/>
          </a:p>
        </p:txBody>
      </p:sp>
    </p:spTree>
    <p:extLst>
      <p:ext uri="{BB962C8B-B14F-4D97-AF65-F5344CB8AC3E}">
        <p14:creationId xmlns:p14="http://schemas.microsoft.com/office/powerpoint/2010/main" val="2406498068"/>
      </p:ext>
    </p:extLst>
  </p:cSld>
  <p:clrMapOvr>
    <a:masterClrMapping/>
  </p:clrMapOvr>
  <p:transition/>
</p:sldLayout>
</file>

<file path=ppt/slideLayouts/slideLayout4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323594FA-E141-4234-AE05-360401972BE7}" type="slidenum">
              <a:rPr lang="en-US" altLang="en-US"/>
              <a:pPr/>
              <a:t>‹#›</a:t>
            </a:fld>
            <a:endParaRPr lang="en-US" altLang="en-US"/>
          </a:p>
        </p:txBody>
      </p:sp>
    </p:spTree>
    <p:extLst>
      <p:ext uri="{BB962C8B-B14F-4D97-AF65-F5344CB8AC3E}">
        <p14:creationId xmlns:p14="http://schemas.microsoft.com/office/powerpoint/2010/main" val="2844392238"/>
      </p:ext>
    </p:extLst>
  </p:cSld>
  <p:clrMapOvr>
    <a:masterClrMapping/>
  </p:clrMapOvr>
  <p:transition/>
</p:sldLayout>
</file>

<file path=ppt/slideLayouts/slideLayout4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C7AC7BA1-BEA2-40AF-9056-44DC8C985687}" type="slidenum">
              <a:rPr lang="en-US" altLang="en-US"/>
              <a:pPr/>
              <a:t>‹#›</a:t>
            </a:fld>
            <a:endParaRPr lang="en-US" altLang="en-US"/>
          </a:p>
        </p:txBody>
      </p:sp>
    </p:spTree>
    <p:extLst>
      <p:ext uri="{BB962C8B-B14F-4D97-AF65-F5344CB8AC3E}">
        <p14:creationId xmlns:p14="http://schemas.microsoft.com/office/powerpoint/2010/main" val="1285618818"/>
      </p:ext>
    </p:extLst>
  </p:cSld>
  <p:clrMapOvr>
    <a:masterClrMapping/>
  </p:clrMapOvr>
  <p:transition/>
</p:sldLayout>
</file>

<file path=ppt/slideLayouts/slideLayout4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371600"/>
            <a:ext cx="42291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4D2BBBE-2A44-4D16-8758-0239282DCC58}" type="slidenum">
              <a:rPr lang="en-US" altLang="en-US"/>
              <a:pPr/>
              <a:t>‹#›</a:t>
            </a:fld>
            <a:endParaRPr lang="en-US" altLang="en-US"/>
          </a:p>
        </p:txBody>
      </p:sp>
    </p:spTree>
    <p:extLst>
      <p:ext uri="{BB962C8B-B14F-4D97-AF65-F5344CB8AC3E}">
        <p14:creationId xmlns:p14="http://schemas.microsoft.com/office/powerpoint/2010/main" val="4184408924"/>
      </p:ext>
    </p:extLst>
  </p:cSld>
  <p:clrMapOvr>
    <a:masterClrMapping/>
  </p:clrMapOvr>
  <p:transition/>
</p:sldLayout>
</file>

<file path=ppt/slideLayouts/slideLayout4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29"/>
          <p:cNvSpPr>
            <a:spLocks noGrp="1" noChangeArrowheads="1"/>
          </p:cNvSpPr>
          <p:nvPr>
            <p:ph type="ftr" sz="quarter" idx="10"/>
          </p:nvPr>
        </p:nvSpPr>
        <p:spPr>
          <a:ln/>
        </p:spPr>
        <p:txBody>
          <a:bodyPr/>
          <a:lstStyle>
            <a:lvl1pPr>
              <a:defRPr/>
            </a:lvl1pPr>
          </a:lstStyle>
          <a:p>
            <a:endParaRPr lang="en-US" altLang="en-US"/>
          </a:p>
        </p:txBody>
      </p:sp>
      <p:sp>
        <p:nvSpPr>
          <p:cNvPr id="8" name="Rectangle 1030"/>
          <p:cNvSpPr>
            <a:spLocks noGrp="1" noChangeArrowheads="1"/>
          </p:cNvSpPr>
          <p:nvPr>
            <p:ph type="sldNum" sz="quarter" idx="11"/>
          </p:nvPr>
        </p:nvSpPr>
        <p:spPr>
          <a:ln/>
        </p:spPr>
        <p:txBody>
          <a:bodyPr/>
          <a:lstStyle>
            <a:lvl1pPr>
              <a:defRPr/>
            </a:lvl1pPr>
          </a:lstStyle>
          <a:p>
            <a:fld id="{D5FD5635-BCCD-45D2-B61E-320731E13B17}" type="slidenum">
              <a:rPr lang="en-US" altLang="en-US"/>
              <a:pPr/>
              <a:t>‹#›</a:t>
            </a:fld>
            <a:endParaRPr lang="en-US" altLang="en-US"/>
          </a:p>
        </p:txBody>
      </p:sp>
    </p:spTree>
    <p:extLst>
      <p:ext uri="{BB962C8B-B14F-4D97-AF65-F5344CB8AC3E}">
        <p14:creationId xmlns:p14="http://schemas.microsoft.com/office/powerpoint/2010/main" val="1278476618"/>
      </p:ext>
    </p:extLst>
  </p:cSld>
  <p:clrMapOvr>
    <a:masterClrMapping/>
  </p:clrMapOvr>
  <p:transition/>
</p:sldLayout>
</file>

<file path=ppt/slideLayouts/slideLayout4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29"/>
          <p:cNvSpPr>
            <a:spLocks noGrp="1" noChangeArrowheads="1"/>
          </p:cNvSpPr>
          <p:nvPr>
            <p:ph type="ftr" sz="quarter" idx="10"/>
          </p:nvPr>
        </p:nvSpPr>
        <p:spPr>
          <a:ln/>
        </p:spPr>
        <p:txBody>
          <a:bodyPr/>
          <a:lstStyle>
            <a:lvl1pPr>
              <a:defRPr/>
            </a:lvl1pPr>
          </a:lstStyle>
          <a:p>
            <a:endParaRPr lang="en-US" altLang="en-US"/>
          </a:p>
        </p:txBody>
      </p:sp>
      <p:sp>
        <p:nvSpPr>
          <p:cNvPr id="4" name="Rectangle 1030"/>
          <p:cNvSpPr>
            <a:spLocks noGrp="1" noChangeArrowheads="1"/>
          </p:cNvSpPr>
          <p:nvPr>
            <p:ph type="sldNum" sz="quarter" idx="11"/>
          </p:nvPr>
        </p:nvSpPr>
        <p:spPr>
          <a:ln/>
        </p:spPr>
        <p:txBody>
          <a:bodyPr/>
          <a:lstStyle>
            <a:lvl1pPr>
              <a:defRPr/>
            </a:lvl1pPr>
          </a:lstStyle>
          <a:p>
            <a:fld id="{018A7077-2B78-4FB5-8F56-24239751AEF0}" type="slidenum">
              <a:rPr lang="en-US" altLang="en-US"/>
              <a:pPr/>
              <a:t>‹#›</a:t>
            </a:fld>
            <a:endParaRPr lang="en-US" altLang="en-US"/>
          </a:p>
        </p:txBody>
      </p:sp>
    </p:spTree>
    <p:extLst>
      <p:ext uri="{BB962C8B-B14F-4D97-AF65-F5344CB8AC3E}">
        <p14:creationId xmlns:p14="http://schemas.microsoft.com/office/powerpoint/2010/main" val="960530406"/>
      </p:ext>
    </p:extLst>
  </p:cSld>
  <p:clrMapOvr>
    <a:masterClrMapping/>
  </p:clrMapOvr>
  <p:transition/>
</p:sldLayout>
</file>

<file path=ppt/slideLayouts/slideLayout4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29"/>
          <p:cNvSpPr>
            <a:spLocks noGrp="1" noChangeArrowheads="1"/>
          </p:cNvSpPr>
          <p:nvPr>
            <p:ph type="ftr" sz="quarter" idx="10"/>
          </p:nvPr>
        </p:nvSpPr>
        <p:spPr>
          <a:ln/>
        </p:spPr>
        <p:txBody>
          <a:bodyPr/>
          <a:lstStyle>
            <a:lvl1pPr>
              <a:defRPr/>
            </a:lvl1pPr>
          </a:lstStyle>
          <a:p>
            <a:endParaRPr lang="en-US" altLang="en-US"/>
          </a:p>
        </p:txBody>
      </p:sp>
      <p:sp>
        <p:nvSpPr>
          <p:cNvPr id="3" name="Rectangle 1030"/>
          <p:cNvSpPr>
            <a:spLocks noGrp="1" noChangeArrowheads="1"/>
          </p:cNvSpPr>
          <p:nvPr>
            <p:ph type="sldNum" sz="quarter" idx="11"/>
          </p:nvPr>
        </p:nvSpPr>
        <p:spPr>
          <a:ln/>
        </p:spPr>
        <p:txBody>
          <a:bodyPr/>
          <a:lstStyle>
            <a:lvl1pPr>
              <a:defRPr/>
            </a:lvl1pPr>
          </a:lstStyle>
          <a:p>
            <a:fld id="{6E86574E-FA2E-425B-A84C-39F9592E9ECB}" type="slidenum">
              <a:rPr lang="en-US" altLang="en-US"/>
              <a:pPr/>
              <a:t>‹#›</a:t>
            </a:fld>
            <a:endParaRPr lang="en-US" altLang="en-US"/>
          </a:p>
        </p:txBody>
      </p:sp>
    </p:spTree>
    <p:extLst>
      <p:ext uri="{BB962C8B-B14F-4D97-AF65-F5344CB8AC3E}">
        <p14:creationId xmlns:p14="http://schemas.microsoft.com/office/powerpoint/2010/main" val="1598224288"/>
      </p:ext>
    </p:extLst>
  </p:cSld>
  <p:clrMapOvr>
    <a:masterClrMapping/>
  </p:clrMapOvr>
  <p:transition/>
</p:sldLayout>
</file>

<file path=ppt/slideLayouts/slideLayout4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148CFD0-6DDB-45F0-A989-9F5CE648BC1E}" type="slidenum">
              <a:rPr lang="en-US" altLang="en-US"/>
              <a:pPr/>
              <a:t>‹#›</a:t>
            </a:fld>
            <a:endParaRPr lang="en-US" altLang="en-US"/>
          </a:p>
        </p:txBody>
      </p:sp>
    </p:spTree>
    <p:extLst>
      <p:ext uri="{BB962C8B-B14F-4D97-AF65-F5344CB8AC3E}">
        <p14:creationId xmlns:p14="http://schemas.microsoft.com/office/powerpoint/2010/main" val="207751104"/>
      </p:ext>
    </p:extLst>
  </p:cSld>
  <p:clrMapOvr>
    <a:masterClrMapping/>
  </p:clrMapOvr>
  <p:transition/>
</p:sldLayout>
</file>

<file path=ppt/slideLayouts/slideLayout4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029"/>
          <p:cNvSpPr>
            <a:spLocks noGrp="1" noChangeArrowheads="1"/>
          </p:cNvSpPr>
          <p:nvPr>
            <p:ph type="ftr" sz="quarter" idx="10"/>
          </p:nvPr>
        </p:nvSpPr>
        <p:spPr>
          <a:ln/>
        </p:spPr>
        <p:txBody>
          <a:bodyPr/>
          <a:lstStyle>
            <a:lvl1pPr>
              <a:defRPr/>
            </a:lvl1pPr>
          </a:lstStyle>
          <a:p>
            <a:endParaRPr lang="en-US" altLang="en-US"/>
          </a:p>
        </p:txBody>
      </p:sp>
      <p:sp>
        <p:nvSpPr>
          <p:cNvPr id="6" name="Rectangle 1030"/>
          <p:cNvSpPr>
            <a:spLocks noGrp="1" noChangeArrowheads="1"/>
          </p:cNvSpPr>
          <p:nvPr>
            <p:ph type="sldNum" sz="quarter" idx="11"/>
          </p:nvPr>
        </p:nvSpPr>
        <p:spPr>
          <a:ln/>
        </p:spPr>
        <p:txBody>
          <a:bodyPr/>
          <a:lstStyle>
            <a:lvl1pPr>
              <a:defRPr/>
            </a:lvl1pPr>
          </a:lstStyle>
          <a:p>
            <a:fld id="{9E97B092-8552-4BA4-B0E1-CE51B98A2A2D}" type="slidenum">
              <a:rPr lang="en-US" altLang="en-US"/>
              <a:pPr/>
              <a:t>‹#›</a:t>
            </a:fld>
            <a:endParaRPr lang="en-US" altLang="en-US"/>
          </a:p>
        </p:txBody>
      </p:sp>
    </p:spTree>
    <p:extLst>
      <p:ext uri="{BB962C8B-B14F-4D97-AF65-F5344CB8AC3E}">
        <p14:creationId xmlns:p14="http://schemas.microsoft.com/office/powerpoint/2010/main" val="1707652042"/>
      </p:ext>
    </p:extLst>
  </p:cSld>
  <p:clrMapOvr>
    <a:masterClrMapping/>
  </p:clrMapOvr>
  <p:transition/>
</p:sldLayout>
</file>

<file path=ppt/slideLayouts/slideLayout4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F44DDA66-0DFC-412A-A4B0-EFE91F0913E7}" type="slidenum">
              <a:rPr lang="en-US" altLang="en-US"/>
              <a:pPr/>
              <a:t>‹#›</a:t>
            </a:fld>
            <a:endParaRPr lang="en-US" altLang="en-US"/>
          </a:p>
        </p:txBody>
      </p:sp>
    </p:spTree>
    <p:extLst>
      <p:ext uri="{BB962C8B-B14F-4D97-AF65-F5344CB8AC3E}">
        <p14:creationId xmlns:p14="http://schemas.microsoft.com/office/powerpoint/2010/main" val="3552429385"/>
      </p:ext>
    </p:extLst>
  </p:cSld>
  <p:clrMapOvr>
    <a:masterClrMapping/>
  </p:clrMapOvr>
  <p:transition/>
</p:sldLayout>
</file>

<file path=ppt/slideLayouts/slideLayout4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152650" cy="6096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152400"/>
            <a:ext cx="6305550"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29"/>
          <p:cNvSpPr>
            <a:spLocks noGrp="1" noChangeArrowheads="1"/>
          </p:cNvSpPr>
          <p:nvPr>
            <p:ph type="ftr" sz="quarter" idx="10"/>
          </p:nvPr>
        </p:nvSpPr>
        <p:spPr>
          <a:ln/>
        </p:spPr>
        <p:txBody>
          <a:bodyPr/>
          <a:lstStyle>
            <a:lvl1pPr>
              <a:defRPr/>
            </a:lvl1pPr>
          </a:lstStyle>
          <a:p>
            <a:endParaRPr lang="en-US" altLang="en-US"/>
          </a:p>
        </p:txBody>
      </p:sp>
      <p:sp>
        <p:nvSpPr>
          <p:cNvPr id="5" name="Rectangle 1030"/>
          <p:cNvSpPr>
            <a:spLocks noGrp="1" noChangeArrowheads="1"/>
          </p:cNvSpPr>
          <p:nvPr>
            <p:ph type="sldNum" sz="quarter" idx="11"/>
          </p:nvPr>
        </p:nvSpPr>
        <p:spPr>
          <a:ln/>
        </p:spPr>
        <p:txBody>
          <a:bodyPr/>
          <a:lstStyle>
            <a:lvl1pPr>
              <a:defRPr/>
            </a:lvl1pPr>
          </a:lstStyle>
          <a:p>
            <a:fld id="{4D1F9A79-97CD-456A-8962-B51E5744B9CD}" type="slidenum">
              <a:rPr lang="en-US" altLang="en-US"/>
              <a:pPr/>
              <a:t>‹#›</a:t>
            </a:fld>
            <a:endParaRPr lang="en-US" altLang="en-US"/>
          </a:p>
        </p:txBody>
      </p:sp>
    </p:spTree>
    <p:extLst>
      <p:ext uri="{BB962C8B-B14F-4D97-AF65-F5344CB8AC3E}">
        <p14:creationId xmlns:p14="http://schemas.microsoft.com/office/powerpoint/2010/main" val="4044555157"/>
      </p:ext>
    </p:extLst>
  </p:cSld>
  <p:clrMapOvr>
    <a:masterClrMapping/>
  </p:clrMapOvr>
  <p:transition/>
</p:sldLayout>
</file>

<file path=ppt/slideLayouts/slideLayout4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a:prstGeom prst="rect">
            <a:avLst/>
          </a:prstGeom>
        </p:spPr>
        <p:txBody>
          <a:bodyPr anchor="b">
            <a:normAutofit/>
          </a:bodyPr>
          <a:lstStyle>
            <a:lvl1pPr algn="l">
              <a:lnSpc>
                <a:spcPct val="85000"/>
              </a:lnSpc>
              <a:defRPr sz="8000" spc="-50" baseline="0">
                <a:solidFill>
                  <a:schemeClr val="tx1">
                    <a:lumMod val="85000"/>
                    <a:lumOff val="15000"/>
                  </a:schemeClr>
                </a:solidFill>
                <a:latin typeface="Corbel" panose="020B0503020204020204" pitchFamily="34" charset="0"/>
              </a:defRPr>
            </a:lvl1pPr>
          </a:lstStyle>
          <a:p>
            <a:r>
              <a:rPr lang="en-US" dirty="0"/>
              <a:t>Click to edit Master title style</a:t>
            </a:r>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lang="en-US" dirty="0">
                <a:latin typeface="Corbel" panose="020B0503020204020204" pitchFamily="34" charset="0"/>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a:xfrm>
            <a:off x="822961" y="6459786"/>
            <a:ext cx="1854203" cy="365125"/>
          </a:xfrm>
          <a:prstGeom prst="rect">
            <a:avLst/>
          </a:prstGeom>
        </p:spPr>
        <p:txBody>
          <a:bodyPr/>
          <a:lstStyle>
            <a:lvl1pPr>
              <a:defRPr>
                <a:latin typeface="Corbel" panose="020B0503020204020204" pitchFamily="34" charset="0"/>
              </a:defRPr>
            </a:lvl1pPr>
          </a:lstStyle>
          <a:p>
            <a:endParaRPr lang="en-US"/>
          </a:p>
        </p:txBody>
      </p:sp>
      <p:sp>
        <p:nvSpPr>
          <p:cNvPr id="5" name="Footer Placeholder 4"/>
          <p:cNvSpPr>
            <a:spLocks noGrp="1"/>
          </p:cNvSpPr>
          <p:nvPr>
            <p:ph type="ftr" sz="quarter" idx="11"/>
          </p:nvPr>
        </p:nvSpPr>
        <p:spPr>
          <a:xfrm>
            <a:off x="2764639" y="6459786"/>
            <a:ext cx="3617103" cy="365125"/>
          </a:xfrm>
          <a:prstGeom prst="rect">
            <a:avLst/>
          </a:prstGeom>
        </p:spPr>
        <p:txBody>
          <a:bodyPr/>
          <a:lstStyle>
            <a:lvl1pPr>
              <a:defRPr>
                <a:latin typeface="Corbel" panose="020B0503020204020204" pitchFamily="34" charset="0"/>
              </a:defRPr>
            </a:lvl1pPr>
          </a:lstStyle>
          <a:p>
            <a:endParaRPr lang="en-US"/>
          </a:p>
        </p:txBody>
      </p:sp>
      <p:sp>
        <p:nvSpPr>
          <p:cNvPr id="6" name="Slide Number Placeholder 5"/>
          <p:cNvSpPr>
            <a:spLocks noGrp="1"/>
          </p:cNvSpPr>
          <p:nvPr>
            <p:ph type="sldNum" sz="quarter" idx="12"/>
          </p:nvPr>
        </p:nvSpPr>
        <p:spPr>
          <a:xfrm>
            <a:off x="7425344" y="6459786"/>
            <a:ext cx="984019" cy="365125"/>
          </a:xfrm>
          <a:prstGeom prst="rect">
            <a:avLst/>
          </a:prstGeom>
        </p:spPr>
        <p:txBody>
          <a:bodyPr/>
          <a:lstStyle>
            <a:lvl1pPr>
              <a:defRPr>
                <a:latin typeface="Corbel" panose="020B0503020204020204" pitchFamily="34" charset="0"/>
              </a:defRPr>
            </a:lvl1pPr>
          </a:lstStyle>
          <a:p>
            <a:fld id="{CD91F3D4-A4DB-CE42-BA95-FABA56D31263}" type="slidenum">
              <a:rPr lang="en-US" smtClean="0"/>
              <a:pPr/>
              <a:t>‹#›</a:t>
            </a:fld>
            <a:endParaRPr lang="en-US"/>
          </a:p>
        </p:txBody>
      </p:sp>
    </p:spTree>
    <p:extLst>
      <p:ext uri="{BB962C8B-B14F-4D97-AF65-F5344CB8AC3E}">
        <p14:creationId xmlns:p14="http://schemas.microsoft.com/office/powerpoint/2010/main" val="2244657671"/>
      </p:ext>
    </p:extLst>
  </p:cSld>
  <p:clrMapOvr>
    <a:masterClrMapping/>
  </p:clrMapOvr>
</p:sldLayout>
</file>

<file path=ppt/slideLayouts/slideLayout435.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0" name="Title 9"/>
          <p:cNvSpPr>
            <a:spLocks noGrp="1"/>
          </p:cNvSpPr>
          <p:nvPr>
            <p:ph type="title"/>
          </p:nvPr>
        </p:nvSpPr>
        <p:spPr>
          <a:xfrm>
            <a:off x="366963" y="257434"/>
            <a:ext cx="8410073" cy="753467"/>
          </a:xfrm>
          <a:prstGeom prst="rect">
            <a:avLst/>
          </a:prstGeom>
        </p:spPr>
        <p:txBody>
          <a:bodyPr/>
          <a:lstStyle>
            <a:lvl1pPr>
              <a:defRPr>
                <a:solidFill>
                  <a:srgbClr val="0070C0"/>
                </a:solidFill>
                <a:latin typeface="Corbel" panose="020B0503020204020204" pitchFamily="34" charset="0"/>
              </a:defRPr>
            </a:lvl1pPr>
          </a:lstStyle>
          <a:p>
            <a:r>
              <a:rPr lang="en-US"/>
              <a:t>Click to edit Master title style</a:t>
            </a:r>
          </a:p>
        </p:txBody>
      </p:sp>
      <p:sp>
        <p:nvSpPr>
          <p:cNvPr id="15" name="Text Placeholder 2"/>
          <p:cNvSpPr>
            <a:spLocks noGrp="1"/>
          </p:cNvSpPr>
          <p:nvPr>
            <p:ph idx="1"/>
          </p:nvPr>
        </p:nvSpPr>
        <p:spPr>
          <a:xfrm>
            <a:off x="366963" y="1153551"/>
            <a:ext cx="8410073" cy="5275384"/>
          </a:xfrm>
          <a:prstGeom prst="rect">
            <a:avLst/>
          </a:prstGeom>
        </p:spPr>
        <p:txBody>
          <a:bodyPr vert="horz" lIns="0" tIns="45720" rIns="0" bIns="45720" rtlCol="0">
            <a:normAutofit/>
          </a:bodyPr>
          <a:lstStyle>
            <a:lvl1pPr marL="454025" indent="-274638">
              <a:buSzPct val="90000"/>
              <a:buFont typeface="Wingdings" pitchFamily="2" charset="2"/>
              <a:buChar char="q"/>
              <a:tabLst/>
              <a:defRPr>
                <a:latin typeface="Corbel" panose="020B0503020204020204" pitchFamily="34" charset="0"/>
              </a:defRPr>
            </a:lvl1pPr>
            <a:lvl2pPr marL="717550" indent="-263525">
              <a:buSzPct val="90000"/>
              <a:buFont typeface="Courier New" panose="02070309020205020404" pitchFamily="49" charset="0"/>
              <a:buChar char="o"/>
              <a:tabLst/>
              <a:defRPr>
                <a:latin typeface="Corbel" panose="020B0503020204020204" pitchFamily="34" charset="0"/>
              </a:defRPr>
            </a:lvl2pPr>
            <a:lvl3pPr marL="896938" indent="-179388">
              <a:buSzPct val="90000"/>
              <a:buFont typeface="Wingdings" pitchFamily="2" charset="2"/>
              <a:buChar char="§"/>
              <a:tabLst/>
              <a:defRPr>
                <a:latin typeface="Corbel" panose="020B0503020204020204" pitchFamily="34" charset="0"/>
              </a:defRPr>
            </a:lvl3pPr>
            <a:lvl4pPr marL="454025" indent="-274638">
              <a:buFont typeface="Courier New" panose="02070309020205020404" pitchFamily="49" charset="0"/>
              <a:buChar char="o"/>
              <a:tabLst/>
              <a:defRPr>
                <a:latin typeface="Corbel" panose="020B0503020204020204" pitchFamily="34" charset="0"/>
              </a:defRPr>
            </a:lvl4pPr>
            <a:lvl5pPr marL="454025" indent="-274638">
              <a:buFont typeface="Courier New" panose="02070309020205020404" pitchFamily="49" charset="0"/>
              <a:buChar char="o"/>
              <a:tabLst/>
              <a:defRPr>
                <a:latin typeface="Corbel" panose="020B0503020204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11">
            <a:extLst>
              <a:ext uri="{FF2B5EF4-FFF2-40B4-BE49-F238E27FC236}">
                <a16:creationId xmlns:a16="http://schemas.microsoft.com/office/drawing/2014/main" id="{ACB0FC8C-43DD-9D48-AFAC-3990C93373E6}"/>
              </a:ext>
            </a:extLst>
          </p:cNvPr>
          <p:cNvSpPr>
            <a:spLocks noGrp="1"/>
          </p:cNvSpPr>
          <p:nvPr>
            <p:ph type="sldNum" sz="quarter" idx="10"/>
          </p:nvPr>
        </p:nvSpPr>
        <p:spPr>
          <a:xfrm>
            <a:off x="7516375" y="6571538"/>
            <a:ext cx="1260661" cy="270767"/>
          </a:xfrm>
          <a:prstGeom prst="rect">
            <a:avLst/>
          </a:prstGeom>
        </p:spPr>
        <p:txBody>
          <a:bodyPr anchor="ctr" anchorCtr="0"/>
          <a:lstStyle>
            <a:lvl1pPr algn="r">
              <a:defRPr sz="1600" b="1" i="0">
                <a:solidFill>
                  <a:srgbClr val="0070C0"/>
                </a:solidFill>
                <a:latin typeface="Calibri" panose="020F0502020204030204" pitchFamily="34" charset="0"/>
                <a:ea typeface="Linux Libertine O Semibold" panose="02000503000000000000" pitchFamily="2" charset="0"/>
                <a:cs typeface="Calibri" panose="020F0502020204030204" pitchFamily="34" charset="0"/>
              </a:defRPr>
            </a:lvl1pPr>
          </a:lstStyle>
          <a:p>
            <a:fld id="{BE67019E-6B59-9444-A8F8-0CFAB6B6981D}" type="slidenum">
              <a:rPr lang="en-US" smtClean="0"/>
              <a:pPr/>
              <a:t>‹#›</a:t>
            </a:fld>
            <a:endParaRPr lang="en-US" dirty="0"/>
          </a:p>
        </p:txBody>
      </p:sp>
      <p:sp>
        <p:nvSpPr>
          <p:cNvPr id="2" name="TextBox 1">
            <a:extLst>
              <a:ext uri="{FF2B5EF4-FFF2-40B4-BE49-F238E27FC236}">
                <a16:creationId xmlns:a16="http://schemas.microsoft.com/office/drawing/2014/main" id="{DFF6FA9D-EFD2-1C4F-A541-91C2470A455F}"/>
              </a:ext>
            </a:extLst>
          </p:cNvPr>
          <p:cNvSpPr txBox="1"/>
          <p:nvPr userDrawn="1"/>
        </p:nvSpPr>
        <p:spPr>
          <a:xfrm>
            <a:off x="366963" y="6535300"/>
            <a:ext cx="2286000" cy="338554"/>
          </a:xfrm>
          <a:prstGeom prst="rect">
            <a:avLst/>
          </a:prstGeom>
          <a:noFill/>
        </p:spPr>
        <p:txBody>
          <a:bodyPr wrap="square" rtlCol="0">
            <a:spAutoFit/>
          </a:bodyPr>
          <a:lstStyle/>
          <a:p>
            <a:pPr algn="l"/>
            <a:r>
              <a:rPr lang="en-US" sz="1600" b="1" i="0" dirty="0">
                <a:solidFill>
                  <a:srgbClr val="0070C0"/>
                </a:solidFill>
                <a:latin typeface="Corbel" panose="020B0503020204020204" pitchFamily="34" charset="0"/>
                <a:ea typeface="Linux Libertine O Semibold" panose="02000503000000000000" pitchFamily="2" charset="0"/>
                <a:cs typeface="Calibri" panose="020F0502020204030204" pitchFamily="34" charset="0"/>
              </a:rPr>
              <a:t>Damla Senol Cali</a:t>
            </a:r>
          </a:p>
        </p:txBody>
      </p:sp>
      <p:pic>
        <p:nvPicPr>
          <p:cNvPr id="8" name="Picture 7">
            <a:extLst>
              <a:ext uri="{FF2B5EF4-FFF2-40B4-BE49-F238E27FC236}">
                <a16:creationId xmlns:a16="http://schemas.microsoft.com/office/drawing/2014/main" id="{E79E2B53-383E-8940-BBFE-5EBE570A07C9}"/>
              </a:ext>
            </a:extLst>
          </p:cNvPr>
          <p:cNvPicPr>
            <a:picLocks noChangeAspect="1"/>
          </p:cNvPicPr>
          <p:nvPr userDrawn="1"/>
        </p:nvPicPr>
        <p:blipFill>
          <a:blip r:embed="rId2"/>
          <a:stretch>
            <a:fillRect/>
          </a:stretch>
        </p:blipFill>
        <p:spPr>
          <a:xfrm>
            <a:off x="4045346" y="6554274"/>
            <a:ext cx="1053308" cy="311205"/>
          </a:xfrm>
          <a:prstGeom prst="rect">
            <a:avLst/>
          </a:prstGeom>
        </p:spPr>
      </p:pic>
    </p:spTree>
    <p:extLst>
      <p:ext uri="{BB962C8B-B14F-4D97-AF65-F5344CB8AC3E}">
        <p14:creationId xmlns:p14="http://schemas.microsoft.com/office/powerpoint/2010/main" val="2891802020"/>
      </p:ext>
    </p:extLst>
  </p:cSld>
  <p:clrMapOvr>
    <a:masterClrMapping/>
  </p:clrMapOvr>
</p:sldLayout>
</file>

<file path=ppt/slideLayouts/slideLayout4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758952"/>
            <a:ext cx="7543800" cy="3566160"/>
          </a:xfrm>
          <a:prstGeom prst="rect">
            <a:avLst/>
          </a:prstGeo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3A3EF56B-2326-4E43-9A56-37F643A747BE}"/>
              </a:ext>
            </a:extLst>
          </p:cNvPr>
          <p:cNvSpPr/>
          <p:nvPr userDrawn="1"/>
        </p:nvSpPr>
        <p:spPr>
          <a:xfrm flipV="1">
            <a:off x="462012" y="4366260"/>
            <a:ext cx="8265695" cy="4571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81548F38-4271-374F-8F2F-F4933C041C58}"/>
              </a:ext>
            </a:extLst>
          </p:cNvPr>
          <p:cNvSpPr/>
          <p:nvPr userDrawn="1"/>
        </p:nvSpPr>
        <p:spPr>
          <a:xfrm>
            <a:off x="0" y="6403574"/>
            <a:ext cx="9144001" cy="480184"/>
          </a:xfrm>
          <a:prstGeom prst="rect">
            <a:avLst/>
          </a:prstGeom>
          <a:solidFill>
            <a:srgbClr val="75ABD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b="0" dirty="0"/>
          </a:p>
        </p:txBody>
      </p:sp>
    </p:spTree>
    <p:extLst>
      <p:ext uri="{BB962C8B-B14F-4D97-AF65-F5344CB8AC3E}">
        <p14:creationId xmlns:p14="http://schemas.microsoft.com/office/powerpoint/2010/main" val="4221075072"/>
      </p:ext>
    </p:extLst>
  </p:cSld>
  <p:clrMapOvr>
    <a:masterClrMapping/>
  </p:clrMapOvr>
</p:sldLayout>
</file>

<file path=ppt/slideLayouts/slideLayout4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22961" y="6459786"/>
            <a:ext cx="1854203" cy="365125"/>
          </a:xfrm>
          <a:prstGeom prst="rect">
            <a:avLst/>
          </a:prstGeom>
        </p:spPr>
        <p:txBody>
          <a:bodyPr/>
          <a:lstStyle/>
          <a:p>
            <a:endParaRPr lang="en-US"/>
          </a:p>
        </p:txBody>
      </p:sp>
      <p:sp>
        <p:nvSpPr>
          <p:cNvPr id="6" name="Footer Placeholder 5"/>
          <p:cNvSpPr>
            <a:spLocks noGrp="1"/>
          </p:cNvSpPr>
          <p:nvPr>
            <p:ph type="ftr" sz="quarter" idx="11"/>
          </p:nvPr>
        </p:nvSpPr>
        <p:spPr>
          <a:xfrm>
            <a:off x="2764639" y="6459786"/>
            <a:ext cx="3617103"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4032867337"/>
      </p:ext>
    </p:extLst>
  </p:cSld>
  <p:clrMapOvr>
    <a:masterClrMapping/>
  </p:clrMapOvr>
</p:sldLayout>
</file>

<file path=ppt/slideLayouts/slideLayout4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a:prstGeom prst="rect">
            <a:avLst/>
          </a:prstGeo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22961" y="6459786"/>
            <a:ext cx="1854203" cy="365125"/>
          </a:xfrm>
          <a:prstGeom prst="rect">
            <a:avLst/>
          </a:prstGeom>
        </p:spPr>
        <p:txBody>
          <a:bodyPr/>
          <a:lstStyle/>
          <a:p>
            <a:endParaRPr lang="en-US"/>
          </a:p>
        </p:txBody>
      </p:sp>
      <p:sp>
        <p:nvSpPr>
          <p:cNvPr id="8" name="Footer Placeholder 7"/>
          <p:cNvSpPr>
            <a:spLocks noGrp="1"/>
          </p:cNvSpPr>
          <p:nvPr>
            <p:ph type="ftr" sz="quarter" idx="11"/>
          </p:nvPr>
        </p:nvSpPr>
        <p:spPr>
          <a:xfrm>
            <a:off x="2764639" y="6459786"/>
            <a:ext cx="3617103"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2655145644"/>
      </p:ext>
    </p:extLst>
  </p:cSld>
  <p:clrMapOvr>
    <a:masterClrMapping/>
  </p:clrMapOvr>
</p:sldLayout>
</file>

<file path=ppt/slideLayouts/slideLayout4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66963" y="257434"/>
            <a:ext cx="8410073" cy="753467"/>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a:xfrm>
            <a:off x="822961" y="6459786"/>
            <a:ext cx="1854203" cy="365125"/>
          </a:xfrm>
          <a:prstGeom prst="rect">
            <a:avLst/>
          </a:prstGeom>
        </p:spPr>
        <p:txBody>
          <a:bodyPr/>
          <a:lstStyle/>
          <a:p>
            <a:endParaRPr lang="en-US"/>
          </a:p>
        </p:txBody>
      </p:sp>
      <p:sp>
        <p:nvSpPr>
          <p:cNvPr id="4" name="Footer Placeholder 3"/>
          <p:cNvSpPr>
            <a:spLocks noGrp="1"/>
          </p:cNvSpPr>
          <p:nvPr>
            <p:ph type="ftr" sz="quarter" idx="11"/>
          </p:nvPr>
        </p:nvSpPr>
        <p:spPr>
          <a:xfrm>
            <a:off x="2764639" y="6459786"/>
            <a:ext cx="3617103"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110144" y="6388833"/>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3835246221"/>
      </p:ext>
    </p:extLst>
  </p:cSld>
  <p:clrMapOvr>
    <a:masterClrMapping/>
  </p:clrMapOvr>
</p:sldLayout>
</file>

<file path=ppt/slideLayouts/slideLayout44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a:xfrm>
            <a:off x="822961" y="6459786"/>
            <a:ext cx="1854203" cy="365125"/>
          </a:xfrm>
          <a:prstGeom prst="rect">
            <a:avLst/>
          </a:prstGeom>
        </p:spPr>
        <p:txBody>
          <a:bodyPr/>
          <a:lstStyle/>
          <a:p>
            <a:endParaRPr lang="en-US"/>
          </a:p>
        </p:txBody>
      </p:sp>
      <p:sp>
        <p:nvSpPr>
          <p:cNvPr id="8" name="Footer Placeholder 7"/>
          <p:cNvSpPr>
            <a:spLocks noGrp="1"/>
          </p:cNvSpPr>
          <p:nvPr>
            <p:ph type="ftr" sz="quarter" idx="11"/>
          </p:nvPr>
        </p:nvSpPr>
        <p:spPr>
          <a:xfrm>
            <a:off x="2764639" y="6459786"/>
            <a:ext cx="3617103" cy="365125"/>
          </a:xfrm>
          <a:prstGeom prst="rect">
            <a:avLst/>
          </a:prstGeom>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3355323386"/>
      </p:ext>
    </p:extLst>
  </p:cSld>
  <p:clrMapOvr>
    <a:masterClrMapping/>
  </p:clrMapOvr>
</p:sldLayout>
</file>

<file path=ppt/slideLayouts/slideLayout4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a:prstGeom prst="rect">
            <a:avLst/>
          </a:prstGeo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a:prstGeom prst="rect">
            <a:avLst/>
          </a:prstGeom>
        </p:spPr>
        <p:txBody>
          <a:bodyPr/>
          <a:lstStyle>
            <a:lvl1pPr algn="l">
              <a:defRPr/>
            </a:lvl1pPr>
          </a:lstStyle>
          <a:p>
            <a:endParaRPr lang="en-US"/>
          </a:p>
        </p:txBody>
      </p:sp>
      <p:sp>
        <p:nvSpPr>
          <p:cNvPr id="6" name="Footer Placeholder 5"/>
          <p:cNvSpPr>
            <a:spLocks noGrp="1"/>
          </p:cNvSpPr>
          <p:nvPr>
            <p:ph type="ftr" sz="quarter" idx="11"/>
          </p:nvPr>
        </p:nvSpPr>
        <p:spPr>
          <a:xfrm>
            <a:off x="3600450" y="6459786"/>
            <a:ext cx="3486150" cy="365125"/>
          </a:xfrm>
          <a:prstGeom prst="rect">
            <a:avLst/>
          </a:prstGeo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a:xfrm>
            <a:off x="7425344" y="6459786"/>
            <a:ext cx="984019" cy="365125"/>
          </a:xfrm>
          <a:prstGeom prst="rect">
            <a:avLst/>
          </a:prstGeom>
        </p:spPr>
        <p:txBody>
          <a:bodyPr/>
          <a:lstStyle>
            <a:lvl1pPr>
              <a:defRPr>
                <a:solidFill>
                  <a:schemeClr val="tx2"/>
                </a:solidFill>
              </a:defRPr>
            </a:lvl1pPr>
          </a:lstStyle>
          <a:p>
            <a:fld id="{CD91F3D4-A4DB-CE42-BA95-FABA56D31263}" type="slidenum">
              <a:rPr lang="en-US" smtClean="0"/>
              <a:t>‹#›</a:t>
            </a:fld>
            <a:endParaRPr lang="en-US"/>
          </a:p>
        </p:txBody>
      </p:sp>
    </p:spTree>
    <p:extLst>
      <p:ext uri="{BB962C8B-B14F-4D97-AF65-F5344CB8AC3E}">
        <p14:creationId xmlns:p14="http://schemas.microsoft.com/office/powerpoint/2010/main" val="292945678"/>
      </p:ext>
    </p:extLst>
  </p:cSld>
  <p:clrMapOvr>
    <a:masterClrMapping/>
  </p:clrMapOvr>
</p:sldLayout>
</file>

<file path=ppt/slideLayouts/slideLayout4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a:prstGeom prst="rect">
            <a:avLst/>
          </a:prstGeo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accent2"/>
          </a:solid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822961" y="6459786"/>
            <a:ext cx="1854203" cy="365125"/>
          </a:xfrm>
          <a:prstGeom prst="rect">
            <a:avLst/>
          </a:prstGeom>
        </p:spPr>
        <p:txBody>
          <a:bodyPr/>
          <a:lstStyle/>
          <a:p>
            <a:endParaRPr lang="en-US"/>
          </a:p>
        </p:txBody>
      </p:sp>
      <p:sp>
        <p:nvSpPr>
          <p:cNvPr id="6" name="Footer Placeholder 5"/>
          <p:cNvSpPr>
            <a:spLocks noGrp="1"/>
          </p:cNvSpPr>
          <p:nvPr>
            <p:ph type="ftr" sz="quarter" idx="11"/>
          </p:nvPr>
        </p:nvSpPr>
        <p:spPr>
          <a:xfrm>
            <a:off x="2764639" y="6459786"/>
            <a:ext cx="3617103"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1199731203"/>
      </p:ext>
    </p:extLst>
  </p:cSld>
  <p:clrMapOvr>
    <a:masterClrMapping/>
  </p:clrMapOvr>
</p:sldLayout>
</file>

<file path=ppt/slideLayouts/slideLayout4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366963" y="257434"/>
            <a:ext cx="8410073" cy="753467"/>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22961" y="6459786"/>
            <a:ext cx="1854203" cy="365125"/>
          </a:xfrm>
          <a:prstGeom prst="rect">
            <a:avLst/>
          </a:prstGeom>
        </p:spPr>
        <p:txBody>
          <a:bodyPr/>
          <a:lstStyle/>
          <a:p>
            <a:endParaRPr lang="en-US"/>
          </a:p>
        </p:txBody>
      </p:sp>
      <p:sp>
        <p:nvSpPr>
          <p:cNvPr id="5" name="Footer Placeholder 4"/>
          <p:cNvSpPr>
            <a:spLocks noGrp="1"/>
          </p:cNvSpPr>
          <p:nvPr>
            <p:ph type="ftr" sz="quarter" idx="11"/>
          </p:nvPr>
        </p:nvSpPr>
        <p:spPr>
          <a:xfrm>
            <a:off x="2764639" y="6459786"/>
            <a:ext cx="3617103"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1463434317"/>
      </p:ext>
    </p:extLst>
  </p:cSld>
  <p:clrMapOvr>
    <a:masterClrMapping/>
  </p:clrMapOvr>
</p:sldLayout>
</file>

<file path=ppt/slideLayouts/slideLayout44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821760"/>
          </a:xfrm>
          <a:prstGeom prst="rect">
            <a:avLst/>
          </a:prstGeom>
        </p:spPr>
        <p:txBody>
          <a:bodyPr/>
          <a:lstStyle/>
          <a:p>
            <a:r>
              <a:rPr lang="en-US"/>
              <a:t>Click to edit Master title style</a:t>
            </a:r>
          </a:p>
        </p:txBody>
      </p:sp>
      <p:sp>
        <p:nvSpPr>
          <p:cNvPr id="7" name="Date Placeholder 6"/>
          <p:cNvSpPr>
            <a:spLocks noGrp="1"/>
          </p:cNvSpPr>
          <p:nvPr>
            <p:ph type="dt" sz="half" idx="10"/>
          </p:nvPr>
        </p:nvSpPr>
        <p:spPr>
          <a:xfrm>
            <a:off x="822961" y="6459786"/>
            <a:ext cx="1854203" cy="365125"/>
          </a:xfrm>
          <a:prstGeom prst="rect">
            <a:avLst/>
          </a:prstGeom>
        </p:spPr>
        <p:txBody>
          <a:bodyPr/>
          <a:lstStyle/>
          <a:p>
            <a:endParaRPr lang="en-US"/>
          </a:p>
        </p:txBody>
      </p:sp>
      <p:sp>
        <p:nvSpPr>
          <p:cNvPr id="8" name="Footer Placeholder 7"/>
          <p:cNvSpPr>
            <a:spLocks noGrp="1"/>
          </p:cNvSpPr>
          <p:nvPr>
            <p:ph type="ftr" sz="quarter" idx="11"/>
          </p:nvPr>
        </p:nvSpPr>
        <p:spPr>
          <a:xfrm>
            <a:off x="2764639" y="6459786"/>
            <a:ext cx="3617103"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1130080491"/>
      </p:ext>
    </p:extLst>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a:prstGeom prst="rect">
            <a:avLst/>
          </a:prstGeo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22961" y="6459786"/>
            <a:ext cx="1854203" cy="365125"/>
          </a:xfrm>
          <a:prstGeom prst="rect">
            <a:avLst/>
          </a:prstGeom>
        </p:spPr>
        <p:txBody>
          <a:bodyPr/>
          <a:lstStyle/>
          <a:p>
            <a:endParaRPr lang="en-US"/>
          </a:p>
        </p:txBody>
      </p:sp>
      <p:sp>
        <p:nvSpPr>
          <p:cNvPr id="5" name="Footer Placeholder 4"/>
          <p:cNvSpPr>
            <a:spLocks noGrp="1"/>
          </p:cNvSpPr>
          <p:nvPr>
            <p:ph type="ftr" sz="quarter" idx="11"/>
          </p:nvPr>
        </p:nvSpPr>
        <p:spPr>
          <a:xfrm>
            <a:off x="2764639" y="6459786"/>
            <a:ext cx="3617103"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303958095"/>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a:prstGeom prst="rect">
            <a:avLst/>
          </a:prstGeom>
        </p:spPr>
        <p:txBody>
          <a:bodyPr anchor="b">
            <a:normAutofit/>
          </a:bodyPr>
          <a:lstStyle>
            <a:lvl1pPr algn="l">
              <a:lnSpc>
                <a:spcPct val="85000"/>
              </a:lnSpc>
              <a:defRPr sz="8000" spc="-50" baseline="0">
                <a:solidFill>
                  <a:schemeClr val="tx1">
                    <a:lumMod val="85000"/>
                    <a:lumOff val="15000"/>
                  </a:schemeClr>
                </a:solidFill>
                <a:latin typeface="Corbel" panose="020B0503020204020204" pitchFamily="34" charset="0"/>
              </a:defRPr>
            </a:lvl1pPr>
          </a:lstStyle>
          <a:p>
            <a:r>
              <a:rPr lang="en-US" dirty="0"/>
              <a:t>Click to edit Master title style</a:t>
            </a:r>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lang="en-US" dirty="0">
                <a:latin typeface="Corbel" panose="020B0503020204020204" pitchFamily="34" charset="0"/>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a:xfrm>
            <a:off x="822961" y="6459786"/>
            <a:ext cx="1854203" cy="365125"/>
          </a:xfrm>
          <a:prstGeom prst="rect">
            <a:avLst/>
          </a:prstGeom>
        </p:spPr>
        <p:txBody>
          <a:bodyPr/>
          <a:lstStyle>
            <a:lvl1pPr>
              <a:defRPr>
                <a:latin typeface="Corbel" panose="020B0503020204020204" pitchFamily="34" charset="0"/>
              </a:defRPr>
            </a:lvl1pPr>
          </a:lstStyle>
          <a:p>
            <a:endParaRPr lang="en-US"/>
          </a:p>
        </p:txBody>
      </p:sp>
      <p:sp>
        <p:nvSpPr>
          <p:cNvPr id="5" name="Footer Placeholder 4"/>
          <p:cNvSpPr>
            <a:spLocks noGrp="1"/>
          </p:cNvSpPr>
          <p:nvPr>
            <p:ph type="ftr" sz="quarter" idx="11"/>
          </p:nvPr>
        </p:nvSpPr>
        <p:spPr>
          <a:xfrm>
            <a:off x="2764639" y="6459786"/>
            <a:ext cx="3617103" cy="365125"/>
          </a:xfrm>
          <a:prstGeom prst="rect">
            <a:avLst/>
          </a:prstGeom>
        </p:spPr>
        <p:txBody>
          <a:bodyPr/>
          <a:lstStyle>
            <a:lvl1pPr>
              <a:defRPr>
                <a:latin typeface="Corbel" panose="020B0503020204020204" pitchFamily="34" charset="0"/>
              </a:defRPr>
            </a:lvl1pPr>
          </a:lstStyle>
          <a:p>
            <a:endParaRPr lang="en-US"/>
          </a:p>
        </p:txBody>
      </p:sp>
      <p:sp>
        <p:nvSpPr>
          <p:cNvPr id="6" name="Slide Number Placeholder 5"/>
          <p:cNvSpPr>
            <a:spLocks noGrp="1"/>
          </p:cNvSpPr>
          <p:nvPr>
            <p:ph type="sldNum" sz="quarter" idx="12"/>
          </p:nvPr>
        </p:nvSpPr>
        <p:spPr>
          <a:xfrm>
            <a:off x="7425344" y="6459786"/>
            <a:ext cx="984019" cy="365125"/>
          </a:xfrm>
          <a:prstGeom prst="rect">
            <a:avLst/>
          </a:prstGeom>
        </p:spPr>
        <p:txBody>
          <a:bodyPr/>
          <a:lstStyle>
            <a:lvl1pPr>
              <a:defRPr>
                <a:latin typeface="Corbel" panose="020B0503020204020204" pitchFamily="34" charset="0"/>
              </a:defRPr>
            </a:lvl1pPr>
          </a:lstStyle>
          <a:p>
            <a:fld id="{CD91F3D4-A4DB-CE42-BA95-FABA56D31263}" type="slidenum">
              <a:rPr lang="en-US" smtClean="0"/>
              <a:pPr/>
              <a:t>‹#›</a:t>
            </a:fld>
            <a:endParaRPr lang="en-US"/>
          </a:p>
        </p:txBody>
      </p:sp>
    </p:spTree>
    <p:extLst>
      <p:ext uri="{BB962C8B-B14F-4D97-AF65-F5344CB8AC3E}">
        <p14:creationId xmlns:p14="http://schemas.microsoft.com/office/powerpoint/2010/main" val="887813629"/>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0" name="Title 9"/>
          <p:cNvSpPr>
            <a:spLocks noGrp="1"/>
          </p:cNvSpPr>
          <p:nvPr>
            <p:ph type="title"/>
          </p:nvPr>
        </p:nvSpPr>
        <p:spPr>
          <a:xfrm>
            <a:off x="366963" y="257434"/>
            <a:ext cx="8410073" cy="753467"/>
          </a:xfrm>
          <a:prstGeom prst="rect">
            <a:avLst/>
          </a:prstGeom>
        </p:spPr>
        <p:txBody>
          <a:bodyPr/>
          <a:lstStyle>
            <a:lvl1pPr>
              <a:defRPr>
                <a:solidFill>
                  <a:srgbClr val="0070C0"/>
                </a:solidFill>
                <a:latin typeface="Corbel" panose="020B0503020204020204" pitchFamily="34" charset="0"/>
              </a:defRPr>
            </a:lvl1pPr>
          </a:lstStyle>
          <a:p>
            <a:r>
              <a:rPr lang="en-US"/>
              <a:t>Click to edit Master title style</a:t>
            </a:r>
          </a:p>
        </p:txBody>
      </p:sp>
      <p:sp>
        <p:nvSpPr>
          <p:cNvPr id="15" name="Text Placeholder 2"/>
          <p:cNvSpPr>
            <a:spLocks noGrp="1"/>
          </p:cNvSpPr>
          <p:nvPr>
            <p:ph idx="1" hasCustomPrompt="1"/>
          </p:nvPr>
        </p:nvSpPr>
        <p:spPr>
          <a:xfrm>
            <a:off x="366963" y="1153551"/>
            <a:ext cx="8410073" cy="5275384"/>
          </a:xfrm>
          <a:prstGeom prst="rect">
            <a:avLst/>
          </a:prstGeom>
        </p:spPr>
        <p:txBody>
          <a:bodyPr vert="horz" lIns="0" tIns="45720" rIns="0" bIns="45720" rtlCol="0">
            <a:normAutofit/>
          </a:bodyPr>
          <a:lstStyle>
            <a:lvl1pPr marL="454025" indent="-346638">
              <a:buSzPct val="90000"/>
              <a:buFont typeface="Wingdings" pitchFamily="2" charset="2"/>
              <a:buChar char="q"/>
              <a:tabLst/>
              <a:defRPr>
                <a:latin typeface="Corbel" panose="020B0503020204020204" pitchFamily="34" charset="0"/>
              </a:defRPr>
            </a:lvl1pPr>
            <a:lvl2pPr marL="717550" indent="-263525">
              <a:buSzPct val="90000"/>
              <a:buFont typeface="Courier New" panose="02070309020205020404" pitchFamily="49" charset="0"/>
              <a:buChar char="o"/>
              <a:tabLst/>
              <a:defRPr>
                <a:latin typeface="Corbel" panose="020B0503020204020204" pitchFamily="34" charset="0"/>
              </a:defRPr>
            </a:lvl2pPr>
            <a:lvl3pPr marL="896938" indent="-179388">
              <a:buSzPct val="90000"/>
              <a:buFont typeface="Wingdings" pitchFamily="2" charset="2"/>
              <a:buChar char="§"/>
              <a:tabLst/>
              <a:defRPr>
                <a:latin typeface="Corbel" panose="020B0503020204020204" pitchFamily="34" charset="0"/>
              </a:defRPr>
            </a:lvl3pPr>
            <a:lvl4pPr marL="454025" indent="-274638">
              <a:buFont typeface="Courier New" panose="02070309020205020404" pitchFamily="49" charset="0"/>
              <a:buChar char="o"/>
              <a:tabLst/>
              <a:defRPr>
                <a:latin typeface="Corbel" panose="020B0503020204020204" pitchFamily="34" charset="0"/>
              </a:defRPr>
            </a:lvl4pPr>
            <a:lvl5pPr marL="454025" indent="-274638">
              <a:buFont typeface="Courier New" panose="02070309020205020404" pitchFamily="49" charset="0"/>
              <a:buChar char="o"/>
              <a:tabLst/>
              <a:defRPr>
                <a:latin typeface="Corbel" panose="020B0503020204020204" pitchFamily="34" charset="0"/>
              </a:defRPr>
            </a:lvl5pPr>
          </a:lstStyle>
          <a:p>
            <a:pPr lvl="0"/>
            <a:r>
              <a:rPr lang="zh-CN" altLang="en-US" dirty="0"/>
              <a:t> </a:t>
            </a:r>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11">
            <a:extLst>
              <a:ext uri="{FF2B5EF4-FFF2-40B4-BE49-F238E27FC236}">
                <a16:creationId xmlns:a16="http://schemas.microsoft.com/office/drawing/2014/main" id="{ACB0FC8C-43DD-9D48-AFAC-3990C93373E6}"/>
              </a:ext>
            </a:extLst>
          </p:cNvPr>
          <p:cNvSpPr>
            <a:spLocks noGrp="1"/>
          </p:cNvSpPr>
          <p:nvPr>
            <p:ph type="sldNum" sz="quarter" idx="10"/>
          </p:nvPr>
        </p:nvSpPr>
        <p:spPr>
          <a:xfrm>
            <a:off x="7516375" y="6571538"/>
            <a:ext cx="1260661" cy="270767"/>
          </a:xfrm>
          <a:prstGeom prst="rect">
            <a:avLst/>
          </a:prstGeom>
        </p:spPr>
        <p:txBody>
          <a:bodyPr anchor="ctr" anchorCtr="0"/>
          <a:lstStyle>
            <a:lvl1pPr algn="r">
              <a:defRPr sz="1600" b="1" i="0">
                <a:solidFill>
                  <a:srgbClr val="0070C0"/>
                </a:solidFill>
                <a:latin typeface="Calibri" panose="020F0502020204030204" pitchFamily="34" charset="0"/>
                <a:ea typeface="Linux Libertine O Semibold" panose="02000503000000000000" pitchFamily="2" charset="0"/>
                <a:cs typeface="Calibri" panose="020F0502020204030204" pitchFamily="34" charset="0"/>
              </a:defRPr>
            </a:lvl1pPr>
          </a:lstStyle>
          <a:p>
            <a:fld id="{BE67019E-6B59-9444-A8F8-0CFAB6B6981D}" type="slidenum">
              <a:rPr lang="en-US" smtClean="0"/>
              <a:pPr/>
              <a:t>‹#›</a:t>
            </a:fld>
            <a:endParaRPr lang="en-US" dirty="0"/>
          </a:p>
        </p:txBody>
      </p:sp>
      <p:pic>
        <p:nvPicPr>
          <p:cNvPr id="8" name="Picture 7">
            <a:extLst>
              <a:ext uri="{FF2B5EF4-FFF2-40B4-BE49-F238E27FC236}">
                <a16:creationId xmlns:a16="http://schemas.microsoft.com/office/drawing/2014/main" id="{E79E2B53-383E-8940-BBFE-5EBE570A07C9}"/>
              </a:ext>
            </a:extLst>
          </p:cNvPr>
          <p:cNvPicPr>
            <a:picLocks noChangeAspect="1"/>
          </p:cNvPicPr>
          <p:nvPr userDrawn="1"/>
        </p:nvPicPr>
        <p:blipFill>
          <a:blip r:embed="rId2"/>
          <a:stretch>
            <a:fillRect/>
          </a:stretch>
        </p:blipFill>
        <p:spPr>
          <a:xfrm>
            <a:off x="366963" y="6546795"/>
            <a:ext cx="1053308" cy="311205"/>
          </a:xfrm>
          <a:prstGeom prst="rect">
            <a:avLst/>
          </a:prstGeom>
        </p:spPr>
      </p:pic>
    </p:spTree>
    <p:extLst>
      <p:ext uri="{BB962C8B-B14F-4D97-AF65-F5344CB8AC3E}">
        <p14:creationId xmlns:p14="http://schemas.microsoft.com/office/powerpoint/2010/main" val="3686397080"/>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758952"/>
            <a:ext cx="7543800" cy="3566160"/>
          </a:xfrm>
          <a:prstGeom prst="rect">
            <a:avLst/>
          </a:prstGeo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3A3EF56B-2326-4E43-9A56-37F643A747BE}"/>
              </a:ext>
            </a:extLst>
          </p:cNvPr>
          <p:cNvSpPr/>
          <p:nvPr userDrawn="1"/>
        </p:nvSpPr>
        <p:spPr>
          <a:xfrm flipV="1">
            <a:off x="462012" y="4366260"/>
            <a:ext cx="8265695" cy="4571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a:extLst>
              <a:ext uri="{FF2B5EF4-FFF2-40B4-BE49-F238E27FC236}">
                <a16:creationId xmlns:a16="http://schemas.microsoft.com/office/drawing/2014/main" id="{E8C189C2-FD03-1AD1-A354-1BE999ACBC82}"/>
              </a:ext>
            </a:extLst>
          </p:cNvPr>
          <p:cNvSpPr/>
          <p:nvPr userDrawn="1"/>
        </p:nvSpPr>
        <p:spPr>
          <a:xfrm>
            <a:off x="-2" y="6536970"/>
            <a:ext cx="9144001" cy="370458"/>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b="0" dirty="0"/>
          </a:p>
        </p:txBody>
      </p:sp>
      <p:pic>
        <p:nvPicPr>
          <p:cNvPr id="8" name="Picture 7">
            <a:extLst>
              <a:ext uri="{FF2B5EF4-FFF2-40B4-BE49-F238E27FC236}">
                <a16:creationId xmlns:a16="http://schemas.microsoft.com/office/drawing/2014/main" id="{F1F2019A-EFEB-F0ED-D69E-15E3992AD15D}"/>
              </a:ext>
            </a:extLst>
          </p:cNvPr>
          <p:cNvPicPr>
            <a:picLocks noChangeAspect="1"/>
          </p:cNvPicPr>
          <p:nvPr userDrawn="1"/>
        </p:nvPicPr>
        <p:blipFill>
          <a:blip r:embed="rId2"/>
          <a:stretch>
            <a:fillRect/>
          </a:stretch>
        </p:blipFill>
        <p:spPr>
          <a:xfrm>
            <a:off x="4045346" y="6554274"/>
            <a:ext cx="1053308" cy="311205"/>
          </a:xfrm>
          <a:prstGeom prst="rect">
            <a:avLst/>
          </a:prstGeom>
        </p:spPr>
      </p:pic>
    </p:spTree>
    <p:extLst>
      <p:ext uri="{BB962C8B-B14F-4D97-AF65-F5344CB8AC3E}">
        <p14:creationId xmlns:p14="http://schemas.microsoft.com/office/powerpoint/2010/main" val="85042794"/>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22961" y="6459786"/>
            <a:ext cx="1854203" cy="365125"/>
          </a:xfrm>
          <a:prstGeom prst="rect">
            <a:avLst/>
          </a:prstGeom>
        </p:spPr>
        <p:txBody>
          <a:bodyPr/>
          <a:lstStyle/>
          <a:p>
            <a:endParaRPr lang="en-US"/>
          </a:p>
        </p:txBody>
      </p:sp>
      <p:sp>
        <p:nvSpPr>
          <p:cNvPr id="6" name="Footer Placeholder 5"/>
          <p:cNvSpPr>
            <a:spLocks noGrp="1"/>
          </p:cNvSpPr>
          <p:nvPr>
            <p:ph type="ftr" sz="quarter" idx="11"/>
          </p:nvPr>
        </p:nvSpPr>
        <p:spPr>
          <a:xfrm>
            <a:off x="2764639" y="6459786"/>
            <a:ext cx="3617103"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57925582"/>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a:prstGeom prst="rect">
            <a:avLst/>
          </a:prstGeo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22961" y="6459786"/>
            <a:ext cx="1854203" cy="365125"/>
          </a:xfrm>
          <a:prstGeom prst="rect">
            <a:avLst/>
          </a:prstGeom>
        </p:spPr>
        <p:txBody>
          <a:bodyPr/>
          <a:lstStyle/>
          <a:p>
            <a:endParaRPr lang="en-US"/>
          </a:p>
        </p:txBody>
      </p:sp>
      <p:sp>
        <p:nvSpPr>
          <p:cNvPr id="8" name="Footer Placeholder 7"/>
          <p:cNvSpPr>
            <a:spLocks noGrp="1"/>
          </p:cNvSpPr>
          <p:nvPr>
            <p:ph type="ftr" sz="quarter" idx="11"/>
          </p:nvPr>
        </p:nvSpPr>
        <p:spPr>
          <a:xfrm>
            <a:off x="2764639" y="6459786"/>
            <a:ext cx="3617103"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1637271108"/>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66963" y="257434"/>
            <a:ext cx="8410073" cy="753467"/>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a:xfrm>
            <a:off x="822961" y="6459786"/>
            <a:ext cx="1854203" cy="365125"/>
          </a:xfrm>
          <a:prstGeom prst="rect">
            <a:avLst/>
          </a:prstGeom>
        </p:spPr>
        <p:txBody>
          <a:bodyPr/>
          <a:lstStyle/>
          <a:p>
            <a:endParaRPr lang="en-US"/>
          </a:p>
        </p:txBody>
      </p:sp>
      <p:sp>
        <p:nvSpPr>
          <p:cNvPr id="4" name="Footer Placeholder 3"/>
          <p:cNvSpPr>
            <a:spLocks noGrp="1"/>
          </p:cNvSpPr>
          <p:nvPr>
            <p:ph type="ftr" sz="quarter" idx="11"/>
          </p:nvPr>
        </p:nvSpPr>
        <p:spPr>
          <a:xfrm>
            <a:off x="2764639" y="6459786"/>
            <a:ext cx="3617103"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110144" y="6388833"/>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3079200834"/>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a:xfrm>
            <a:off x="822961" y="6459786"/>
            <a:ext cx="1854203" cy="365125"/>
          </a:xfrm>
          <a:prstGeom prst="rect">
            <a:avLst/>
          </a:prstGeom>
        </p:spPr>
        <p:txBody>
          <a:bodyPr/>
          <a:lstStyle/>
          <a:p>
            <a:endParaRPr lang="en-US"/>
          </a:p>
        </p:txBody>
      </p:sp>
      <p:sp>
        <p:nvSpPr>
          <p:cNvPr id="8" name="Footer Placeholder 7"/>
          <p:cNvSpPr>
            <a:spLocks noGrp="1"/>
          </p:cNvSpPr>
          <p:nvPr>
            <p:ph type="ftr" sz="quarter" idx="11"/>
          </p:nvPr>
        </p:nvSpPr>
        <p:spPr>
          <a:xfrm>
            <a:off x="2764639" y="6459786"/>
            <a:ext cx="3617103" cy="365125"/>
          </a:xfrm>
          <a:prstGeom prst="rect">
            <a:avLst/>
          </a:prstGeom>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3574095781"/>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a:prstGeom prst="rect">
            <a:avLst/>
          </a:prstGeo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a:prstGeom prst="rect">
            <a:avLst/>
          </a:prstGeom>
        </p:spPr>
        <p:txBody>
          <a:bodyPr/>
          <a:lstStyle>
            <a:lvl1pPr algn="l">
              <a:defRPr/>
            </a:lvl1pPr>
          </a:lstStyle>
          <a:p>
            <a:endParaRPr lang="en-US"/>
          </a:p>
        </p:txBody>
      </p:sp>
      <p:sp>
        <p:nvSpPr>
          <p:cNvPr id="6" name="Footer Placeholder 5"/>
          <p:cNvSpPr>
            <a:spLocks noGrp="1"/>
          </p:cNvSpPr>
          <p:nvPr>
            <p:ph type="ftr" sz="quarter" idx="11"/>
          </p:nvPr>
        </p:nvSpPr>
        <p:spPr>
          <a:xfrm>
            <a:off x="3600450" y="6459786"/>
            <a:ext cx="3486150" cy="365125"/>
          </a:xfrm>
          <a:prstGeom prst="rect">
            <a:avLst/>
          </a:prstGeo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a:xfrm>
            <a:off x="7425344" y="6459786"/>
            <a:ext cx="984019" cy="365125"/>
          </a:xfrm>
          <a:prstGeom prst="rect">
            <a:avLst/>
          </a:prstGeom>
        </p:spPr>
        <p:txBody>
          <a:bodyPr/>
          <a:lstStyle>
            <a:lvl1pPr>
              <a:defRPr>
                <a:solidFill>
                  <a:schemeClr val="tx2"/>
                </a:solidFill>
              </a:defRPr>
            </a:lvl1pPr>
          </a:lstStyle>
          <a:p>
            <a:fld id="{CD91F3D4-A4DB-CE42-BA95-FABA56D31263}" type="slidenum">
              <a:rPr lang="en-US" smtClean="0"/>
              <a:t>‹#›</a:t>
            </a:fld>
            <a:endParaRPr lang="en-US"/>
          </a:p>
        </p:txBody>
      </p:sp>
    </p:spTree>
    <p:extLst>
      <p:ext uri="{BB962C8B-B14F-4D97-AF65-F5344CB8AC3E}">
        <p14:creationId xmlns:p14="http://schemas.microsoft.com/office/powerpoint/2010/main" val="4241635606"/>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a:prstGeom prst="rect">
            <a:avLst/>
          </a:prstGeo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accent2"/>
          </a:solid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822961" y="6459786"/>
            <a:ext cx="1854203" cy="365125"/>
          </a:xfrm>
          <a:prstGeom prst="rect">
            <a:avLst/>
          </a:prstGeom>
        </p:spPr>
        <p:txBody>
          <a:bodyPr/>
          <a:lstStyle/>
          <a:p>
            <a:endParaRPr lang="en-US"/>
          </a:p>
        </p:txBody>
      </p:sp>
      <p:sp>
        <p:nvSpPr>
          <p:cNvPr id="6" name="Footer Placeholder 5"/>
          <p:cNvSpPr>
            <a:spLocks noGrp="1"/>
          </p:cNvSpPr>
          <p:nvPr>
            <p:ph type="ftr" sz="quarter" idx="11"/>
          </p:nvPr>
        </p:nvSpPr>
        <p:spPr>
          <a:xfrm>
            <a:off x="2764639" y="6459786"/>
            <a:ext cx="3617103"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3071982007"/>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366963" y="257434"/>
            <a:ext cx="8410073" cy="753467"/>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22961" y="6459786"/>
            <a:ext cx="1854203" cy="365125"/>
          </a:xfrm>
          <a:prstGeom prst="rect">
            <a:avLst/>
          </a:prstGeom>
        </p:spPr>
        <p:txBody>
          <a:bodyPr/>
          <a:lstStyle/>
          <a:p>
            <a:endParaRPr lang="en-US"/>
          </a:p>
        </p:txBody>
      </p:sp>
      <p:sp>
        <p:nvSpPr>
          <p:cNvPr id="5" name="Footer Placeholder 4"/>
          <p:cNvSpPr>
            <a:spLocks noGrp="1"/>
          </p:cNvSpPr>
          <p:nvPr>
            <p:ph type="ftr" sz="quarter" idx="11"/>
          </p:nvPr>
        </p:nvSpPr>
        <p:spPr>
          <a:xfrm>
            <a:off x="2764639" y="6459786"/>
            <a:ext cx="3617103"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915325797"/>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821760"/>
          </a:xfrm>
          <a:prstGeom prst="rect">
            <a:avLst/>
          </a:prstGeom>
        </p:spPr>
        <p:txBody>
          <a:bodyPr/>
          <a:lstStyle/>
          <a:p>
            <a:r>
              <a:rPr lang="en-US"/>
              <a:t>Click to edit Master title style</a:t>
            </a:r>
          </a:p>
        </p:txBody>
      </p:sp>
      <p:sp>
        <p:nvSpPr>
          <p:cNvPr id="7" name="Date Placeholder 6"/>
          <p:cNvSpPr>
            <a:spLocks noGrp="1"/>
          </p:cNvSpPr>
          <p:nvPr>
            <p:ph type="dt" sz="half" idx="10"/>
          </p:nvPr>
        </p:nvSpPr>
        <p:spPr>
          <a:xfrm>
            <a:off x="822961" y="6459786"/>
            <a:ext cx="1854203" cy="365125"/>
          </a:xfrm>
          <a:prstGeom prst="rect">
            <a:avLst/>
          </a:prstGeom>
        </p:spPr>
        <p:txBody>
          <a:bodyPr/>
          <a:lstStyle/>
          <a:p>
            <a:endParaRPr lang="en-US"/>
          </a:p>
        </p:txBody>
      </p:sp>
      <p:sp>
        <p:nvSpPr>
          <p:cNvPr id="8" name="Footer Placeholder 7"/>
          <p:cNvSpPr>
            <a:spLocks noGrp="1"/>
          </p:cNvSpPr>
          <p:nvPr>
            <p:ph type="ftr" sz="quarter" idx="11"/>
          </p:nvPr>
        </p:nvSpPr>
        <p:spPr>
          <a:xfrm>
            <a:off x="2764639" y="6459786"/>
            <a:ext cx="3617103"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442819660"/>
      </p:ext>
    </p:extLst>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a:prstGeom prst="rect">
            <a:avLst/>
          </a:prstGeo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22961" y="6459786"/>
            <a:ext cx="1854203" cy="365125"/>
          </a:xfrm>
          <a:prstGeom prst="rect">
            <a:avLst/>
          </a:prstGeom>
        </p:spPr>
        <p:txBody>
          <a:bodyPr/>
          <a:lstStyle/>
          <a:p>
            <a:endParaRPr lang="en-US"/>
          </a:p>
        </p:txBody>
      </p:sp>
      <p:sp>
        <p:nvSpPr>
          <p:cNvPr id="5" name="Footer Placeholder 4"/>
          <p:cNvSpPr>
            <a:spLocks noGrp="1"/>
          </p:cNvSpPr>
          <p:nvPr>
            <p:ph type="ftr" sz="quarter" idx="11"/>
          </p:nvPr>
        </p:nvSpPr>
        <p:spPr>
          <a:xfrm>
            <a:off x="2764639" y="6459786"/>
            <a:ext cx="3617103"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425344" y="6459786"/>
            <a:ext cx="984019" cy="365125"/>
          </a:xfrm>
          <a:prstGeom prst="rect">
            <a:avLst/>
          </a:prstGeom>
        </p:spPr>
        <p:txBody>
          <a:bodyPr/>
          <a:lstStyle/>
          <a:p>
            <a:fld id="{CD91F3D4-A4DB-CE42-BA95-FABA56D31263}" type="slidenum">
              <a:rPr lang="en-US" smtClean="0"/>
              <a:t>‹#›</a:t>
            </a:fld>
            <a:endParaRPr lang="en-US"/>
          </a:p>
        </p:txBody>
      </p:sp>
    </p:spTree>
    <p:extLst>
      <p:ext uri="{BB962C8B-B14F-4D97-AF65-F5344CB8AC3E}">
        <p14:creationId xmlns:p14="http://schemas.microsoft.com/office/powerpoint/2010/main" val="1631672229"/>
      </p:ext>
    </p:extLst>
  </p:cSld>
  <p:clrMapOvr>
    <a:masterClrMapping/>
  </p:clrMapOvr>
</p:sldLayout>
</file>

<file path=ppt/slideLayouts/slideLayout45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9803151"/>
      </p:ext>
    </p:extLst>
  </p:cSld>
  <p:clrMapOvr>
    <a:masterClrMapping/>
  </p:clrMapOvr>
</p:sldLayout>
</file>

<file path=ppt/slideLayouts/slideLayout45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9560" y="95697"/>
            <a:ext cx="8798061" cy="770467"/>
          </a:xfrm>
          <a:prstGeom prst="rect">
            <a:avLst/>
          </a:prstGeom>
        </p:spPr>
        <p:txBody>
          <a:bodyPr anchor="ctr"/>
          <a:lstStyle>
            <a:lvl1pPr>
              <a:lnSpc>
                <a:spcPct val="100000"/>
              </a:lnSpc>
              <a:spcAft>
                <a:spcPts val="600"/>
              </a:spcAft>
              <a:defRPr sz="3600" b="1">
                <a:solidFill>
                  <a:srgbClr val="0062A0"/>
                </a:solidFill>
                <a:latin typeface="Corbel" panose="020B0503020204020204" pitchFamily="34" charset="0"/>
              </a:defRPr>
            </a:lvl1pPr>
          </a:lstStyle>
          <a:p>
            <a:r>
              <a:rPr lang="en-US" dirty="0"/>
              <a:t>Click to edit Master title style</a:t>
            </a:r>
          </a:p>
        </p:txBody>
      </p:sp>
      <p:sp>
        <p:nvSpPr>
          <p:cNvPr id="3" name="Content Placeholder 2"/>
          <p:cNvSpPr>
            <a:spLocks noGrp="1"/>
          </p:cNvSpPr>
          <p:nvPr>
            <p:ph idx="1"/>
          </p:nvPr>
        </p:nvSpPr>
        <p:spPr>
          <a:xfrm>
            <a:off x="189560" y="978194"/>
            <a:ext cx="8798061" cy="5377521"/>
          </a:xfrm>
          <a:prstGeom prst="rect">
            <a:avLst/>
          </a:prstGeom>
        </p:spPr>
        <p:txBody>
          <a:bodyPr/>
          <a:lstStyle>
            <a:lvl1pPr marL="187200" indent="-187200">
              <a:buClr>
                <a:schemeClr val="tx1"/>
              </a:buClr>
              <a:tabLst/>
              <a:defRPr sz="2800">
                <a:latin typeface="Corbel" panose="020B0503020204020204" pitchFamily="34" charset="0"/>
              </a:defRPr>
            </a:lvl1pPr>
            <a:lvl2pPr marL="311150" indent="-187200">
              <a:buFont typeface="Cambria" panose="02040503050406030204" pitchFamily="18" charset="0"/>
              <a:buChar char="-"/>
              <a:tabLst/>
              <a:defRPr sz="2400">
                <a:latin typeface="Corbel" panose="020B0503020204020204" pitchFamily="34" charset="0"/>
              </a:defRPr>
            </a:lvl2pPr>
            <a:lvl3pPr marL="533400" indent="-187200">
              <a:buClr>
                <a:schemeClr val="tx1"/>
              </a:buClr>
              <a:tabLst/>
              <a:defRPr sz="2400">
                <a:latin typeface="Corbel" panose="020B0503020204020204" pitchFamily="34" charset="0"/>
              </a:defRPr>
            </a:lvl3pPr>
            <a:lvl4pPr indent="-187200">
              <a:defRPr sz="2400">
                <a:latin typeface="Corbel" panose="020B0503020204020204" pitchFamily="34" charset="0"/>
              </a:defRPr>
            </a:lvl4pPr>
            <a:lvl5pPr indent="-187200">
              <a:defRPr sz="2400">
                <a:latin typeface="Corbel" panose="020B0503020204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p:cNvSpPr txBox="1">
            <a:spLocks/>
          </p:cNvSpPr>
          <p:nvPr userDrawn="1"/>
        </p:nvSpPr>
        <p:spPr>
          <a:xfrm>
            <a:off x="7924800" y="6355715"/>
            <a:ext cx="990600" cy="365125"/>
          </a:xfrm>
          <a:prstGeom prst="rect">
            <a:avLst/>
          </a:prstGeom>
        </p:spPr>
        <p:txBody>
          <a:bodyPr vert="horz" lIns="91440" tIns="45720" rIns="91440" bIns="45720" rtlCol="0" anchor="ctr"/>
          <a:lstStyle>
            <a:defPPr>
              <a:defRPr lang="en-US"/>
            </a:defPPr>
            <a:lvl1pPr marL="0" algn="r" defTabSz="914400" rtl="0" eaLnBrk="1" latinLnBrk="0" hangingPunct="1">
              <a:defRPr sz="2000" kern="1200">
                <a:solidFill>
                  <a:schemeClr val="tx1">
                    <a:tint val="75000"/>
                  </a:schemeClr>
                </a:solidFill>
                <a:latin typeface="Cambria Math" panose="02040503050406030204" pitchFamily="18" charset="0"/>
                <a:ea typeface="Cambria Math" panose="02040503050406030204" pitchFamily="18"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D2B188-1D62-4FCA-8363-938AD4629BBB}" type="slidenum">
              <a:rPr lang="en-US" smtClean="0">
                <a:latin typeface="+mn-lt"/>
              </a:rPr>
              <a:pPr/>
              <a:t>‹#›</a:t>
            </a:fld>
            <a:endParaRPr lang="en-US" dirty="0">
              <a:latin typeface="+mn-lt"/>
            </a:endParaRPr>
          </a:p>
        </p:txBody>
      </p:sp>
      <p:pic>
        <p:nvPicPr>
          <p:cNvPr id="9" name="Picture 8" descr="safari.png"/>
          <p:cNvPicPr>
            <a:picLocks noChangeAspect="1"/>
          </p:cNvPicPr>
          <p:nvPr userDrawn="1"/>
        </p:nvPicPr>
        <p:blipFill>
          <a:blip r:embed="rId2" cstate="print"/>
          <a:stretch>
            <a:fillRect/>
          </a:stretch>
        </p:blipFill>
        <p:spPr>
          <a:xfrm>
            <a:off x="189560" y="6413144"/>
            <a:ext cx="1080120" cy="312522"/>
          </a:xfrm>
          <a:prstGeom prst="rect">
            <a:avLst/>
          </a:prstGeom>
        </p:spPr>
      </p:pic>
    </p:spTree>
    <p:extLst>
      <p:ext uri="{BB962C8B-B14F-4D97-AF65-F5344CB8AC3E}">
        <p14:creationId xmlns:p14="http://schemas.microsoft.com/office/powerpoint/2010/main" val="3036680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4.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pn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5.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6.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slideLayout" Target="../slideLayouts/slideLayout70.xml"/><Relationship Id="rId18" Type="http://schemas.openxmlformats.org/officeDocument/2006/relationships/image" Target="../media/image7.emf"/><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slideLayout" Target="../slideLayouts/slideLayout69.xml"/><Relationship Id="rId17" Type="http://schemas.openxmlformats.org/officeDocument/2006/relationships/image" Target="../media/image6.png"/><Relationship Id="rId2" Type="http://schemas.openxmlformats.org/officeDocument/2006/relationships/slideLayout" Target="../slideLayouts/slideLayout59.xml"/><Relationship Id="rId16" Type="http://schemas.openxmlformats.org/officeDocument/2006/relationships/image" Target="../media/image5.png"/><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5" Type="http://schemas.openxmlformats.org/officeDocument/2006/relationships/image" Target="../media/image4.png"/><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pn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8.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image" Target="../media/image1.png"/><Relationship Id="rId3" Type="http://schemas.openxmlformats.org/officeDocument/2006/relationships/slideLayout" Target="../slideLayouts/slideLayout84.xml"/><Relationship Id="rId7" Type="http://schemas.openxmlformats.org/officeDocument/2006/relationships/slideLayout" Target="../slideLayouts/slideLayout88.xml"/><Relationship Id="rId12" Type="http://schemas.openxmlformats.org/officeDocument/2006/relationships/theme" Target="../theme/theme9.xml"/><Relationship Id="rId2" Type="http://schemas.openxmlformats.org/officeDocument/2006/relationships/slideLayout" Target="../slideLayouts/slideLayout83.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5" Type="http://schemas.openxmlformats.org/officeDocument/2006/relationships/slideLayout" Target="../slideLayouts/slideLayout86.xml"/><Relationship Id="rId10" Type="http://schemas.openxmlformats.org/officeDocument/2006/relationships/slideLayout" Target="../slideLayouts/slideLayout91.xml"/><Relationship Id="rId4" Type="http://schemas.openxmlformats.org/officeDocument/2006/relationships/slideLayout" Target="../slideLayouts/slideLayout85.xml"/><Relationship Id="rId9" Type="http://schemas.openxmlformats.org/officeDocument/2006/relationships/slideLayout" Target="../slideLayouts/slideLayout9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0.xml"/><Relationship Id="rId13" Type="http://schemas.openxmlformats.org/officeDocument/2006/relationships/image" Target="../media/image1.png"/><Relationship Id="rId3" Type="http://schemas.openxmlformats.org/officeDocument/2006/relationships/slideLayout" Target="../slideLayouts/slideLayout95.xml"/><Relationship Id="rId7" Type="http://schemas.openxmlformats.org/officeDocument/2006/relationships/slideLayout" Target="../slideLayouts/slideLayout99.xml"/><Relationship Id="rId12" Type="http://schemas.openxmlformats.org/officeDocument/2006/relationships/theme" Target="../theme/theme10.xml"/><Relationship Id="rId2" Type="http://schemas.openxmlformats.org/officeDocument/2006/relationships/slideLayout" Target="../slideLayouts/slideLayout94.xml"/><Relationship Id="rId1" Type="http://schemas.openxmlformats.org/officeDocument/2006/relationships/slideLayout" Target="../slideLayouts/slideLayout93.xml"/><Relationship Id="rId6" Type="http://schemas.openxmlformats.org/officeDocument/2006/relationships/slideLayout" Target="../slideLayouts/slideLayout98.xml"/><Relationship Id="rId11" Type="http://schemas.openxmlformats.org/officeDocument/2006/relationships/slideLayout" Target="../slideLayouts/slideLayout103.xml"/><Relationship Id="rId5" Type="http://schemas.openxmlformats.org/officeDocument/2006/relationships/slideLayout" Target="../slideLayouts/slideLayout97.xml"/><Relationship Id="rId10" Type="http://schemas.openxmlformats.org/officeDocument/2006/relationships/slideLayout" Target="../slideLayouts/slideLayout102.xml"/><Relationship Id="rId4" Type="http://schemas.openxmlformats.org/officeDocument/2006/relationships/slideLayout" Target="../slideLayouts/slideLayout96.xml"/><Relationship Id="rId9" Type="http://schemas.openxmlformats.org/officeDocument/2006/relationships/slideLayout" Target="../slideLayouts/slideLayout10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1.xml"/><Relationship Id="rId13" Type="http://schemas.openxmlformats.org/officeDocument/2006/relationships/image" Target="../media/image1.png"/><Relationship Id="rId3" Type="http://schemas.openxmlformats.org/officeDocument/2006/relationships/slideLayout" Target="../slideLayouts/slideLayout106.xml"/><Relationship Id="rId7" Type="http://schemas.openxmlformats.org/officeDocument/2006/relationships/slideLayout" Target="../slideLayouts/slideLayout110.xml"/><Relationship Id="rId12" Type="http://schemas.openxmlformats.org/officeDocument/2006/relationships/theme" Target="../theme/theme11.xml"/><Relationship Id="rId2" Type="http://schemas.openxmlformats.org/officeDocument/2006/relationships/slideLayout" Target="../slideLayouts/slideLayout105.xml"/><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slideLayout" Target="../slideLayouts/slideLayout114.xml"/><Relationship Id="rId5" Type="http://schemas.openxmlformats.org/officeDocument/2006/relationships/slideLayout" Target="../slideLayouts/slideLayout108.xml"/><Relationship Id="rId10" Type="http://schemas.openxmlformats.org/officeDocument/2006/relationships/slideLayout" Target="../slideLayouts/slideLayout113.xml"/><Relationship Id="rId4" Type="http://schemas.openxmlformats.org/officeDocument/2006/relationships/slideLayout" Target="../slideLayouts/slideLayout107.xml"/><Relationship Id="rId9" Type="http://schemas.openxmlformats.org/officeDocument/2006/relationships/slideLayout" Target="../slideLayouts/slideLayout11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2.xml"/><Relationship Id="rId13" Type="http://schemas.openxmlformats.org/officeDocument/2006/relationships/image" Target="../media/image1.png"/><Relationship Id="rId3" Type="http://schemas.openxmlformats.org/officeDocument/2006/relationships/slideLayout" Target="../slideLayouts/slideLayout117.xml"/><Relationship Id="rId7" Type="http://schemas.openxmlformats.org/officeDocument/2006/relationships/slideLayout" Target="../slideLayouts/slideLayout121.xml"/><Relationship Id="rId12" Type="http://schemas.openxmlformats.org/officeDocument/2006/relationships/theme" Target="../theme/theme12.xml"/><Relationship Id="rId2" Type="http://schemas.openxmlformats.org/officeDocument/2006/relationships/slideLayout" Target="../slideLayouts/slideLayout116.xml"/><Relationship Id="rId1" Type="http://schemas.openxmlformats.org/officeDocument/2006/relationships/slideLayout" Target="../slideLayouts/slideLayout115.xml"/><Relationship Id="rId6" Type="http://schemas.openxmlformats.org/officeDocument/2006/relationships/slideLayout" Target="../slideLayouts/slideLayout120.xml"/><Relationship Id="rId11" Type="http://schemas.openxmlformats.org/officeDocument/2006/relationships/slideLayout" Target="../slideLayouts/slideLayout125.xml"/><Relationship Id="rId5" Type="http://schemas.openxmlformats.org/officeDocument/2006/relationships/slideLayout" Target="../slideLayouts/slideLayout119.xml"/><Relationship Id="rId10" Type="http://schemas.openxmlformats.org/officeDocument/2006/relationships/slideLayout" Target="../slideLayouts/slideLayout124.xml"/><Relationship Id="rId4" Type="http://schemas.openxmlformats.org/officeDocument/2006/relationships/slideLayout" Target="../slideLayouts/slideLayout118.xml"/><Relationship Id="rId9" Type="http://schemas.openxmlformats.org/officeDocument/2006/relationships/slideLayout" Target="../slideLayouts/slideLayout123.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33.xml"/><Relationship Id="rId13" Type="http://schemas.openxmlformats.org/officeDocument/2006/relationships/image" Target="../media/image1.png"/><Relationship Id="rId3" Type="http://schemas.openxmlformats.org/officeDocument/2006/relationships/slideLayout" Target="../slideLayouts/slideLayout128.xml"/><Relationship Id="rId7" Type="http://schemas.openxmlformats.org/officeDocument/2006/relationships/slideLayout" Target="../slideLayouts/slideLayout132.xml"/><Relationship Id="rId12" Type="http://schemas.openxmlformats.org/officeDocument/2006/relationships/theme" Target="../theme/theme13.xml"/><Relationship Id="rId2" Type="http://schemas.openxmlformats.org/officeDocument/2006/relationships/slideLayout" Target="../slideLayouts/slideLayout127.xml"/><Relationship Id="rId1" Type="http://schemas.openxmlformats.org/officeDocument/2006/relationships/slideLayout" Target="../slideLayouts/slideLayout126.xml"/><Relationship Id="rId6" Type="http://schemas.openxmlformats.org/officeDocument/2006/relationships/slideLayout" Target="../slideLayouts/slideLayout131.xml"/><Relationship Id="rId11" Type="http://schemas.openxmlformats.org/officeDocument/2006/relationships/slideLayout" Target="../slideLayouts/slideLayout136.xml"/><Relationship Id="rId5" Type="http://schemas.openxmlformats.org/officeDocument/2006/relationships/slideLayout" Target="../slideLayouts/slideLayout130.xml"/><Relationship Id="rId10" Type="http://schemas.openxmlformats.org/officeDocument/2006/relationships/slideLayout" Target="../slideLayouts/slideLayout135.xml"/><Relationship Id="rId4" Type="http://schemas.openxmlformats.org/officeDocument/2006/relationships/slideLayout" Target="../slideLayouts/slideLayout129.xml"/><Relationship Id="rId9" Type="http://schemas.openxmlformats.org/officeDocument/2006/relationships/slideLayout" Target="../slideLayouts/slideLayout134.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44.xml"/><Relationship Id="rId3" Type="http://schemas.openxmlformats.org/officeDocument/2006/relationships/slideLayout" Target="../slideLayouts/slideLayout139.xml"/><Relationship Id="rId7" Type="http://schemas.openxmlformats.org/officeDocument/2006/relationships/slideLayout" Target="../slideLayouts/slideLayout143.xml"/><Relationship Id="rId12" Type="http://schemas.openxmlformats.org/officeDocument/2006/relationships/theme" Target="../theme/theme14.xml"/><Relationship Id="rId2" Type="http://schemas.openxmlformats.org/officeDocument/2006/relationships/slideLayout" Target="../slideLayouts/slideLayout138.xml"/><Relationship Id="rId1" Type="http://schemas.openxmlformats.org/officeDocument/2006/relationships/slideLayout" Target="../slideLayouts/slideLayout137.xml"/><Relationship Id="rId6" Type="http://schemas.openxmlformats.org/officeDocument/2006/relationships/slideLayout" Target="../slideLayouts/slideLayout142.xml"/><Relationship Id="rId11" Type="http://schemas.openxmlformats.org/officeDocument/2006/relationships/slideLayout" Target="../slideLayouts/slideLayout147.xml"/><Relationship Id="rId5" Type="http://schemas.openxmlformats.org/officeDocument/2006/relationships/slideLayout" Target="../slideLayouts/slideLayout141.xml"/><Relationship Id="rId10" Type="http://schemas.openxmlformats.org/officeDocument/2006/relationships/slideLayout" Target="../slideLayouts/slideLayout146.xml"/><Relationship Id="rId4" Type="http://schemas.openxmlformats.org/officeDocument/2006/relationships/slideLayout" Target="../slideLayouts/slideLayout140.xml"/><Relationship Id="rId9" Type="http://schemas.openxmlformats.org/officeDocument/2006/relationships/slideLayout" Target="../slideLayouts/slideLayout145.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55.xml"/><Relationship Id="rId13" Type="http://schemas.openxmlformats.org/officeDocument/2006/relationships/image" Target="../media/image1.png"/><Relationship Id="rId3" Type="http://schemas.openxmlformats.org/officeDocument/2006/relationships/slideLayout" Target="../slideLayouts/slideLayout150.xml"/><Relationship Id="rId7" Type="http://schemas.openxmlformats.org/officeDocument/2006/relationships/slideLayout" Target="../slideLayouts/slideLayout154.xml"/><Relationship Id="rId12" Type="http://schemas.openxmlformats.org/officeDocument/2006/relationships/theme" Target="../theme/theme15.xml"/><Relationship Id="rId2" Type="http://schemas.openxmlformats.org/officeDocument/2006/relationships/slideLayout" Target="../slideLayouts/slideLayout149.xml"/><Relationship Id="rId1" Type="http://schemas.openxmlformats.org/officeDocument/2006/relationships/slideLayout" Target="../slideLayouts/slideLayout148.xml"/><Relationship Id="rId6" Type="http://schemas.openxmlformats.org/officeDocument/2006/relationships/slideLayout" Target="../slideLayouts/slideLayout153.xml"/><Relationship Id="rId11" Type="http://schemas.openxmlformats.org/officeDocument/2006/relationships/slideLayout" Target="../slideLayouts/slideLayout158.xml"/><Relationship Id="rId5" Type="http://schemas.openxmlformats.org/officeDocument/2006/relationships/slideLayout" Target="../slideLayouts/slideLayout152.xml"/><Relationship Id="rId10" Type="http://schemas.openxmlformats.org/officeDocument/2006/relationships/slideLayout" Target="../slideLayouts/slideLayout157.xml"/><Relationship Id="rId4" Type="http://schemas.openxmlformats.org/officeDocument/2006/relationships/slideLayout" Target="../slideLayouts/slideLayout151.xml"/><Relationship Id="rId9" Type="http://schemas.openxmlformats.org/officeDocument/2006/relationships/slideLayout" Target="../slideLayouts/slideLayout15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66.xml"/><Relationship Id="rId3" Type="http://schemas.openxmlformats.org/officeDocument/2006/relationships/slideLayout" Target="../slideLayouts/slideLayout161.xml"/><Relationship Id="rId7" Type="http://schemas.openxmlformats.org/officeDocument/2006/relationships/slideLayout" Target="../slideLayouts/slideLayout165.xml"/><Relationship Id="rId12" Type="http://schemas.openxmlformats.org/officeDocument/2006/relationships/theme" Target="../theme/theme16.xml"/><Relationship Id="rId2" Type="http://schemas.openxmlformats.org/officeDocument/2006/relationships/slideLayout" Target="../slideLayouts/slideLayout160.xml"/><Relationship Id="rId1" Type="http://schemas.openxmlformats.org/officeDocument/2006/relationships/slideLayout" Target="../slideLayouts/slideLayout159.xml"/><Relationship Id="rId6" Type="http://schemas.openxmlformats.org/officeDocument/2006/relationships/slideLayout" Target="../slideLayouts/slideLayout164.xml"/><Relationship Id="rId11" Type="http://schemas.openxmlformats.org/officeDocument/2006/relationships/slideLayout" Target="../slideLayouts/slideLayout169.xml"/><Relationship Id="rId5" Type="http://schemas.openxmlformats.org/officeDocument/2006/relationships/slideLayout" Target="../slideLayouts/slideLayout163.xml"/><Relationship Id="rId10" Type="http://schemas.openxmlformats.org/officeDocument/2006/relationships/slideLayout" Target="../slideLayouts/slideLayout168.xml"/><Relationship Id="rId4" Type="http://schemas.openxmlformats.org/officeDocument/2006/relationships/slideLayout" Target="../slideLayouts/slideLayout162.xml"/><Relationship Id="rId9" Type="http://schemas.openxmlformats.org/officeDocument/2006/relationships/slideLayout" Target="../slideLayouts/slideLayout16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77.xml"/><Relationship Id="rId13" Type="http://schemas.openxmlformats.org/officeDocument/2006/relationships/image" Target="../media/image1.png"/><Relationship Id="rId3" Type="http://schemas.openxmlformats.org/officeDocument/2006/relationships/slideLayout" Target="../slideLayouts/slideLayout172.xml"/><Relationship Id="rId7" Type="http://schemas.openxmlformats.org/officeDocument/2006/relationships/slideLayout" Target="../slideLayouts/slideLayout176.xml"/><Relationship Id="rId12" Type="http://schemas.openxmlformats.org/officeDocument/2006/relationships/theme" Target="../theme/theme17.xml"/><Relationship Id="rId2" Type="http://schemas.openxmlformats.org/officeDocument/2006/relationships/slideLayout" Target="../slideLayouts/slideLayout171.xml"/><Relationship Id="rId1" Type="http://schemas.openxmlformats.org/officeDocument/2006/relationships/slideLayout" Target="../slideLayouts/slideLayout170.xml"/><Relationship Id="rId6" Type="http://schemas.openxmlformats.org/officeDocument/2006/relationships/slideLayout" Target="../slideLayouts/slideLayout175.xml"/><Relationship Id="rId11" Type="http://schemas.openxmlformats.org/officeDocument/2006/relationships/slideLayout" Target="../slideLayouts/slideLayout180.xml"/><Relationship Id="rId5" Type="http://schemas.openxmlformats.org/officeDocument/2006/relationships/slideLayout" Target="../slideLayouts/slideLayout174.xml"/><Relationship Id="rId10" Type="http://schemas.openxmlformats.org/officeDocument/2006/relationships/slideLayout" Target="../slideLayouts/slideLayout179.xml"/><Relationship Id="rId4" Type="http://schemas.openxmlformats.org/officeDocument/2006/relationships/slideLayout" Target="../slideLayouts/slideLayout173.xml"/><Relationship Id="rId9" Type="http://schemas.openxmlformats.org/officeDocument/2006/relationships/slideLayout" Target="../slideLayouts/slideLayout178.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88.xml"/><Relationship Id="rId3" Type="http://schemas.openxmlformats.org/officeDocument/2006/relationships/slideLayout" Target="../slideLayouts/slideLayout183.xml"/><Relationship Id="rId7" Type="http://schemas.openxmlformats.org/officeDocument/2006/relationships/slideLayout" Target="../slideLayouts/slideLayout187.xml"/><Relationship Id="rId12" Type="http://schemas.openxmlformats.org/officeDocument/2006/relationships/theme" Target="../theme/theme18.xml"/><Relationship Id="rId2" Type="http://schemas.openxmlformats.org/officeDocument/2006/relationships/slideLayout" Target="../slideLayouts/slideLayout182.xml"/><Relationship Id="rId1" Type="http://schemas.openxmlformats.org/officeDocument/2006/relationships/slideLayout" Target="../slideLayouts/slideLayout181.xml"/><Relationship Id="rId6" Type="http://schemas.openxmlformats.org/officeDocument/2006/relationships/slideLayout" Target="../slideLayouts/slideLayout186.xml"/><Relationship Id="rId11" Type="http://schemas.openxmlformats.org/officeDocument/2006/relationships/slideLayout" Target="../slideLayouts/slideLayout191.xml"/><Relationship Id="rId5" Type="http://schemas.openxmlformats.org/officeDocument/2006/relationships/slideLayout" Target="../slideLayouts/slideLayout185.xml"/><Relationship Id="rId10" Type="http://schemas.openxmlformats.org/officeDocument/2006/relationships/slideLayout" Target="../slideLayouts/slideLayout190.xml"/><Relationship Id="rId4" Type="http://schemas.openxmlformats.org/officeDocument/2006/relationships/slideLayout" Target="../slideLayouts/slideLayout184.xml"/><Relationship Id="rId9" Type="http://schemas.openxmlformats.org/officeDocument/2006/relationships/slideLayout" Target="../slideLayouts/slideLayout18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99.xml"/><Relationship Id="rId13" Type="http://schemas.openxmlformats.org/officeDocument/2006/relationships/theme" Target="../theme/theme19.xml"/><Relationship Id="rId3" Type="http://schemas.openxmlformats.org/officeDocument/2006/relationships/slideLayout" Target="../slideLayouts/slideLayout194.xml"/><Relationship Id="rId7" Type="http://schemas.openxmlformats.org/officeDocument/2006/relationships/slideLayout" Target="../slideLayouts/slideLayout198.xml"/><Relationship Id="rId12" Type="http://schemas.openxmlformats.org/officeDocument/2006/relationships/slideLayout" Target="../slideLayouts/slideLayout203.xml"/><Relationship Id="rId2" Type="http://schemas.openxmlformats.org/officeDocument/2006/relationships/slideLayout" Target="../slideLayouts/slideLayout193.xml"/><Relationship Id="rId1" Type="http://schemas.openxmlformats.org/officeDocument/2006/relationships/slideLayout" Target="../slideLayouts/slideLayout192.xml"/><Relationship Id="rId6" Type="http://schemas.openxmlformats.org/officeDocument/2006/relationships/slideLayout" Target="../slideLayouts/slideLayout197.xml"/><Relationship Id="rId11" Type="http://schemas.openxmlformats.org/officeDocument/2006/relationships/slideLayout" Target="../slideLayouts/slideLayout202.xml"/><Relationship Id="rId5" Type="http://schemas.openxmlformats.org/officeDocument/2006/relationships/slideLayout" Target="../slideLayouts/slideLayout196.xml"/><Relationship Id="rId10" Type="http://schemas.openxmlformats.org/officeDocument/2006/relationships/slideLayout" Target="../slideLayouts/slideLayout201.xml"/><Relationship Id="rId4" Type="http://schemas.openxmlformats.org/officeDocument/2006/relationships/slideLayout" Target="../slideLayouts/slideLayout195.xml"/><Relationship Id="rId9" Type="http://schemas.openxmlformats.org/officeDocument/2006/relationships/slideLayout" Target="../slideLayouts/slideLayout200.xml"/><Relationship Id="rId14" Type="http://schemas.openxmlformats.org/officeDocument/2006/relationships/image" Target="../media/image1.pn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11.xml"/><Relationship Id="rId3" Type="http://schemas.openxmlformats.org/officeDocument/2006/relationships/slideLayout" Target="../slideLayouts/slideLayout206.xml"/><Relationship Id="rId7" Type="http://schemas.openxmlformats.org/officeDocument/2006/relationships/slideLayout" Target="../slideLayouts/slideLayout210.xml"/><Relationship Id="rId12" Type="http://schemas.openxmlformats.org/officeDocument/2006/relationships/theme" Target="../theme/theme20.xml"/><Relationship Id="rId2" Type="http://schemas.openxmlformats.org/officeDocument/2006/relationships/slideLayout" Target="../slideLayouts/slideLayout205.xml"/><Relationship Id="rId1" Type="http://schemas.openxmlformats.org/officeDocument/2006/relationships/slideLayout" Target="../slideLayouts/slideLayout204.xml"/><Relationship Id="rId6" Type="http://schemas.openxmlformats.org/officeDocument/2006/relationships/slideLayout" Target="../slideLayouts/slideLayout209.xml"/><Relationship Id="rId11" Type="http://schemas.openxmlformats.org/officeDocument/2006/relationships/slideLayout" Target="../slideLayouts/slideLayout214.xml"/><Relationship Id="rId5" Type="http://schemas.openxmlformats.org/officeDocument/2006/relationships/slideLayout" Target="../slideLayouts/slideLayout208.xml"/><Relationship Id="rId10" Type="http://schemas.openxmlformats.org/officeDocument/2006/relationships/slideLayout" Target="../slideLayouts/slideLayout213.xml"/><Relationship Id="rId4" Type="http://schemas.openxmlformats.org/officeDocument/2006/relationships/slideLayout" Target="../slideLayouts/slideLayout207.xml"/><Relationship Id="rId9" Type="http://schemas.openxmlformats.org/officeDocument/2006/relationships/slideLayout" Target="../slideLayouts/slideLayout212.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22.xml"/><Relationship Id="rId13" Type="http://schemas.openxmlformats.org/officeDocument/2006/relationships/image" Target="../media/image1.png"/><Relationship Id="rId3" Type="http://schemas.openxmlformats.org/officeDocument/2006/relationships/slideLayout" Target="../slideLayouts/slideLayout217.xml"/><Relationship Id="rId7" Type="http://schemas.openxmlformats.org/officeDocument/2006/relationships/slideLayout" Target="../slideLayouts/slideLayout221.xml"/><Relationship Id="rId12" Type="http://schemas.openxmlformats.org/officeDocument/2006/relationships/theme" Target="../theme/theme21.xml"/><Relationship Id="rId2" Type="http://schemas.openxmlformats.org/officeDocument/2006/relationships/slideLayout" Target="../slideLayouts/slideLayout216.xml"/><Relationship Id="rId1" Type="http://schemas.openxmlformats.org/officeDocument/2006/relationships/slideLayout" Target="../slideLayouts/slideLayout215.xml"/><Relationship Id="rId6" Type="http://schemas.openxmlformats.org/officeDocument/2006/relationships/slideLayout" Target="../slideLayouts/slideLayout220.xml"/><Relationship Id="rId11" Type="http://schemas.openxmlformats.org/officeDocument/2006/relationships/slideLayout" Target="../slideLayouts/slideLayout225.xml"/><Relationship Id="rId5" Type="http://schemas.openxmlformats.org/officeDocument/2006/relationships/slideLayout" Target="../slideLayouts/slideLayout219.xml"/><Relationship Id="rId10" Type="http://schemas.openxmlformats.org/officeDocument/2006/relationships/slideLayout" Target="../slideLayouts/slideLayout224.xml"/><Relationship Id="rId4" Type="http://schemas.openxmlformats.org/officeDocument/2006/relationships/slideLayout" Target="../slideLayouts/slideLayout218.xml"/><Relationship Id="rId9" Type="http://schemas.openxmlformats.org/officeDocument/2006/relationships/slideLayout" Target="../slideLayouts/slideLayout223.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33.xml"/><Relationship Id="rId3" Type="http://schemas.openxmlformats.org/officeDocument/2006/relationships/slideLayout" Target="../slideLayouts/slideLayout228.xml"/><Relationship Id="rId7" Type="http://schemas.openxmlformats.org/officeDocument/2006/relationships/slideLayout" Target="../slideLayouts/slideLayout232.xml"/><Relationship Id="rId12" Type="http://schemas.openxmlformats.org/officeDocument/2006/relationships/theme" Target="../theme/theme22.xml"/><Relationship Id="rId2" Type="http://schemas.openxmlformats.org/officeDocument/2006/relationships/slideLayout" Target="../slideLayouts/slideLayout227.xml"/><Relationship Id="rId1" Type="http://schemas.openxmlformats.org/officeDocument/2006/relationships/slideLayout" Target="../slideLayouts/slideLayout226.xml"/><Relationship Id="rId6" Type="http://schemas.openxmlformats.org/officeDocument/2006/relationships/slideLayout" Target="../slideLayouts/slideLayout231.xml"/><Relationship Id="rId11" Type="http://schemas.openxmlformats.org/officeDocument/2006/relationships/slideLayout" Target="../slideLayouts/slideLayout236.xml"/><Relationship Id="rId5" Type="http://schemas.openxmlformats.org/officeDocument/2006/relationships/slideLayout" Target="../slideLayouts/slideLayout230.xml"/><Relationship Id="rId10" Type="http://schemas.openxmlformats.org/officeDocument/2006/relationships/slideLayout" Target="../slideLayouts/slideLayout235.xml"/><Relationship Id="rId4" Type="http://schemas.openxmlformats.org/officeDocument/2006/relationships/slideLayout" Target="../slideLayouts/slideLayout229.xml"/><Relationship Id="rId9" Type="http://schemas.openxmlformats.org/officeDocument/2006/relationships/slideLayout" Target="../slideLayouts/slideLayout234.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44.xml"/><Relationship Id="rId13" Type="http://schemas.openxmlformats.org/officeDocument/2006/relationships/theme" Target="../theme/theme23.xml"/><Relationship Id="rId3" Type="http://schemas.openxmlformats.org/officeDocument/2006/relationships/slideLayout" Target="../slideLayouts/slideLayout239.xml"/><Relationship Id="rId7" Type="http://schemas.openxmlformats.org/officeDocument/2006/relationships/slideLayout" Target="../slideLayouts/slideLayout243.xml"/><Relationship Id="rId12" Type="http://schemas.openxmlformats.org/officeDocument/2006/relationships/slideLayout" Target="../slideLayouts/slideLayout248.xml"/><Relationship Id="rId2" Type="http://schemas.openxmlformats.org/officeDocument/2006/relationships/slideLayout" Target="../slideLayouts/slideLayout238.xml"/><Relationship Id="rId1" Type="http://schemas.openxmlformats.org/officeDocument/2006/relationships/slideLayout" Target="../slideLayouts/slideLayout237.xml"/><Relationship Id="rId6" Type="http://schemas.openxmlformats.org/officeDocument/2006/relationships/slideLayout" Target="../slideLayouts/slideLayout242.xml"/><Relationship Id="rId11" Type="http://schemas.openxmlformats.org/officeDocument/2006/relationships/slideLayout" Target="../slideLayouts/slideLayout247.xml"/><Relationship Id="rId5" Type="http://schemas.openxmlformats.org/officeDocument/2006/relationships/slideLayout" Target="../slideLayouts/slideLayout241.xml"/><Relationship Id="rId10" Type="http://schemas.openxmlformats.org/officeDocument/2006/relationships/slideLayout" Target="../slideLayouts/slideLayout246.xml"/><Relationship Id="rId4" Type="http://schemas.openxmlformats.org/officeDocument/2006/relationships/slideLayout" Target="../slideLayouts/slideLayout240.xml"/><Relationship Id="rId9" Type="http://schemas.openxmlformats.org/officeDocument/2006/relationships/slideLayout" Target="../slideLayouts/slideLayout245.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56.xml"/><Relationship Id="rId13" Type="http://schemas.openxmlformats.org/officeDocument/2006/relationships/theme" Target="../theme/theme24.xml"/><Relationship Id="rId3" Type="http://schemas.openxmlformats.org/officeDocument/2006/relationships/slideLayout" Target="../slideLayouts/slideLayout251.xml"/><Relationship Id="rId7" Type="http://schemas.openxmlformats.org/officeDocument/2006/relationships/slideLayout" Target="../slideLayouts/slideLayout255.xml"/><Relationship Id="rId12" Type="http://schemas.openxmlformats.org/officeDocument/2006/relationships/slideLayout" Target="../slideLayouts/slideLayout260.xml"/><Relationship Id="rId2" Type="http://schemas.openxmlformats.org/officeDocument/2006/relationships/slideLayout" Target="../slideLayouts/slideLayout250.xml"/><Relationship Id="rId1" Type="http://schemas.openxmlformats.org/officeDocument/2006/relationships/slideLayout" Target="../slideLayouts/slideLayout249.xml"/><Relationship Id="rId6" Type="http://schemas.openxmlformats.org/officeDocument/2006/relationships/slideLayout" Target="../slideLayouts/slideLayout254.xml"/><Relationship Id="rId11" Type="http://schemas.openxmlformats.org/officeDocument/2006/relationships/slideLayout" Target="../slideLayouts/slideLayout259.xml"/><Relationship Id="rId5" Type="http://schemas.openxmlformats.org/officeDocument/2006/relationships/slideLayout" Target="../slideLayouts/slideLayout253.xml"/><Relationship Id="rId10" Type="http://schemas.openxmlformats.org/officeDocument/2006/relationships/slideLayout" Target="../slideLayouts/slideLayout258.xml"/><Relationship Id="rId4" Type="http://schemas.openxmlformats.org/officeDocument/2006/relationships/slideLayout" Target="../slideLayouts/slideLayout252.xml"/><Relationship Id="rId9" Type="http://schemas.openxmlformats.org/officeDocument/2006/relationships/slideLayout" Target="../slideLayouts/slideLayout257.xml"/><Relationship Id="rId14" Type="http://schemas.openxmlformats.org/officeDocument/2006/relationships/image" Target="../media/image1.png"/></Relationships>
</file>

<file path=ppt/slideMasters/_rels/slideMaster25.xml.rels><?xml version="1.0" encoding="UTF-8" standalone="yes"?>
<Relationships xmlns="http://schemas.openxmlformats.org/package/2006/relationships"><Relationship Id="rId8" Type="http://schemas.openxmlformats.org/officeDocument/2006/relationships/theme" Target="../theme/theme25.xml"/><Relationship Id="rId3" Type="http://schemas.openxmlformats.org/officeDocument/2006/relationships/slideLayout" Target="../slideLayouts/slideLayout263.xml"/><Relationship Id="rId7" Type="http://schemas.openxmlformats.org/officeDocument/2006/relationships/slideLayout" Target="../slideLayouts/slideLayout267.xml"/><Relationship Id="rId2" Type="http://schemas.openxmlformats.org/officeDocument/2006/relationships/slideLayout" Target="../slideLayouts/slideLayout262.xml"/><Relationship Id="rId1" Type="http://schemas.openxmlformats.org/officeDocument/2006/relationships/slideLayout" Target="../slideLayouts/slideLayout261.xml"/><Relationship Id="rId6" Type="http://schemas.openxmlformats.org/officeDocument/2006/relationships/slideLayout" Target="../slideLayouts/slideLayout266.xml"/><Relationship Id="rId5" Type="http://schemas.openxmlformats.org/officeDocument/2006/relationships/slideLayout" Target="../slideLayouts/slideLayout265.xml"/><Relationship Id="rId4" Type="http://schemas.openxmlformats.org/officeDocument/2006/relationships/slideLayout" Target="../slideLayouts/slideLayout264.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275.xml"/><Relationship Id="rId13" Type="http://schemas.openxmlformats.org/officeDocument/2006/relationships/image" Target="../media/image1.png"/><Relationship Id="rId3" Type="http://schemas.openxmlformats.org/officeDocument/2006/relationships/slideLayout" Target="../slideLayouts/slideLayout270.xml"/><Relationship Id="rId7" Type="http://schemas.openxmlformats.org/officeDocument/2006/relationships/slideLayout" Target="../slideLayouts/slideLayout274.xml"/><Relationship Id="rId12" Type="http://schemas.openxmlformats.org/officeDocument/2006/relationships/theme" Target="../theme/theme26.xml"/><Relationship Id="rId2" Type="http://schemas.openxmlformats.org/officeDocument/2006/relationships/slideLayout" Target="../slideLayouts/slideLayout269.xml"/><Relationship Id="rId1" Type="http://schemas.openxmlformats.org/officeDocument/2006/relationships/slideLayout" Target="../slideLayouts/slideLayout268.xml"/><Relationship Id="rId6" Type="http://schemas.openxmlformats.org/officeDocument/2006/relationships/slideLayout" Target="../slideLayouts/slideLayout273.xml"/><Relationship Id="rId11" Type="http://schemas.openxmlformats.org/officeDocument/2006/relationships/slideLayout" Target="../slideLayouts/slideLayout278.xml"/><Relationship Id="rId5" Type="http://schemas.openxmlformats.org/officeDocument/2006/relationships/slideLayout" Target="../slideLayouts/slideLayout272.xml"/><Relationship Id="rId10" Type="http://schemas.openxmlformats.org/officeDocument/2006/relationships/slideLayout" Target="../slideLayouts/slideLayout277.xml"/><Relationship Id="rId4" Type="http://schemas.openxmlformats.org/officeDocument/2006/relationships/slideLayout" Target="../slideLayouts/slideLayout271.xml"/><Relationship Id="rId9" Type="http://schemas.openxmlformats.org/officeDocument/2006/relationships/slideLayout" Target="../slideLayouts/slideLayout276.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286.xml"/><Relationship Id="rId13" Type="http://schemas.openxmlformats.org/officeDocument/2006/relationships/image" Target="../media/image1.png"/><Relationship Id="rId3" Type="http://schemas.openxmlformats.org/officeDocument/2006/relationships/slideLayout" Target="../slideLayouts/slideLayout281.xml"/><Relationship Id="rId7" Type="http://schemas.openxmlformats.org/officeDocument/2006/relationships/slideLayout" Target="../slideLayouts/slideLayout285.xml"/><Relationship Id="rId12" Type="http://schemas.openxmlformats.org/officeDocument/2006/relationships/theme" Target="../theme/theme27.xml"/><Relationship Id="rId2" Type="http://schemas.openxmlformats.org/officeDocument/2006/relationships/slideLayout" Target="../slideLayouts/slideLayout280.xml"/><Relationship Id="rId1" Type="http://schemas.openxmlformats.org/officeDocument/2006/relationships/slideLayout" Target="../slideLayouts/slideLayout279.xml"/><Relationship Id="rId6" Type="http://schemas.openxmlformats.org/officeDocument/2006/relationships/slideLayout" Target="../slideLayouts/slideLayout284.xml"/><Relationship Id="rId11" Type="http://schemas.openxmlformats.org/officeDocument/2006/relationships/slideLayout" Target="../slideLayouts/slideLayout289.xml"/><Relationship Id="rId5" Type="http://schemas.openxmlformats.org/officeDocument/2006/relationships/slideLayout" Target="../slideLayouts/slideLayout283.xml"/><Relationship Id="rId10" Type="http://schemas.openxmlformats.org/officeDocument/2006/relationships/slideLayout" Target="../slideLayouts/slideLayout288.xml"/><Relationship Id="rId4" Type="http://schemas.openxmlformats.org/officeDocument/2006/relationships/slideLayout" Target="../slideLayouts/slideLayout282.xml"/><Relationship Id="rId9" Type="http://schemas.openxmlformats.org/officeDocument/2006/relationships/slideLayout" Target="../slideLayouts/slideLayout287.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297.xml"/><Relationship Id="rId13" Type="http://schemas.openxmlformats.org/officeDocument/2006/relationships/image" Target="../media/image1.png"/><Relationship Id="rId3" Type="http://schemas.openxmlformats.org/officeDocument/2006/relationships/slideLayout" Target="../slideLayouts/slideLayout292.xml"/><Relationship Id="rId7" Type="http://schemas.openxmlformats.org/officeDocument/2006/relationships/slideLayout" Target="../slideLayouts/slideLayout296.xml"/><Relationship Id="rId12" Type="http://schemas.openxmlformats.org/officeDocument/2006/relationships/theme" Target="../theme/theme28.xml"/><Relationship Id="rId2" Type="http://schemas.openxmlformats.org/officeDocument/2006/relationships/slideLayout" Target="../slideLayouts/slideLayout291.xml"/><Relationship Id="rId1" Type="http://schemas.openxmlformats.org/officeDocument/2006/relationships/slideLayout" Target="../slideLayouts/slideLayout290.xml"/><Relationship Id="rId6" Type="http://schemas.openxmlformats.org/officeDocument/2006/relationships/slideLayout" Target="../slideLayouts/slideLayout295.xml"/><Relationship Id="rId11" Type="http://schemas.openxmlformats.org/officeDocument/2006/relationships/slideLayout" Target="../slideLayouts/slideLayout300.xml"/><Relationship Id="rId5" Type="http://schemas.openxmlformats.org/officeDocument/2006/relationships/slideLayout" Target="../slideLayouts/slideLayout294.xml"/><Relationship Id="rId10" Type="http://schemas.openxmlformats.org/officeDocument/2006/relationships/slideLayout" Target="../slideLayouts/slideLayout299.xml"/><Relationship Id="rId4" Type="http://schemas.openxmlformats.org/officeDocument/2006/relationships/slideLayout" Target="../slideLayouts/slideLayout293.xml"/><Relationship Id="rId9" Type="http://schemas.openxmlformats.org/officeDocument/2006/relationships/slideLayout" Target="../slideLayouts/slideLayout298.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08.xml"/><Relationship Id="rId13" Type="http://schemas.openxmlformats.org/officeDocument/2006/relationships/theme" Target="../theme/theme29.xml"/><Relationship Id="rId3" Type="http://schemas.openxmlformats.org/officeDocument/2006/relationships/slideLayout" Target="../slideLayouts/slideLayout303.xml"/><Relationship Id="rId7" Type="http://schemas.openxmlformats.org/officeDocument/2006/relationships/slideLayout" Target="../slideLayouts/slideLayout307.xml"/><Relationship Id="rId12" Type="http://schemas.openxmlformats.org/officeDocument/2006/relationships/slideLayout" Target="../slideLayouts/slideLayout312.xml"/><Relationship Id="rId2" Type="http://schemas.openxmlformats.org/officeDocument/2006/relationships/slideLayout" Target="../slideLayouts/slideLayout302.xml"/><Relationship Id="rId1" Type="http://schemas.openxmlformats.org/officeDocument/2006/relationships/slideLayout" Target="../slideLayouts/slideLayout301.xml"/><Relationship Id="rId6" Type="http://schemas.openxmlformats.org/officeDocument/2006/relationships/slideLayout" Target="../slideLayouts/slideLayout306.xml"/><Relationship Id="rId11" Type="http://schemas.openxmlformats.org/officeDocument/2006/relationships/slideLayout" Target="../slideLayouts/slideLayout311.xml"/><Relationship Id="rId5" Type="http://schemas.openxmlformats.org/officeDocument/2006/relationships/slideLayout" Target="../slideLayouts/slideLayout305.xml"/><Relationship Id="rId10" Type="http://schemas.openxmlformats.org/officeDocument/2006/relationships/slideLayout" Target="../slideLayouts/slideLayout310.xml"/><Relationship Id="rId4" Type="http://schemas.openxmlformats.org/officeDocument/2006/relationships/slideLayout" Target="../slideLayouts/slideLayout304.xml"/><Relationship Id="rId9" Type="http://schemas.openxmlformats.org/officeDocument/2006/relationships/slideLayout" Target="../slideLayouts/slideLayout309.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20.xml"/><Relationship Id="rId13" Type="http://schemas.openxmlformats.org/officeDocument/2006/relationships/image" Target="../media/image1.png"/><Relationship Id="rId3" Type="http://schemas.openxmlformats.org/officeDocument/2006/relationships/slideLayout" Target="../slideLayouts/slideLayout315.xml"/><Relationship Id="rId7" Type="http://schemas.openxmlformats.org/officeDocument/2006/relationships/slideLayout" Target="../slideLayouts/slideLayout319.xml"/><Relationship Id="rId12" Type="http://schemas.openxmlformats.org/officeDocument/2006/relationships/theme" Target="../theme/theme30.xml"/><Relationship Id="rId2" Type="http://schemas.openxmlformats.org/officeDocument/2006/relationships/slideLayout" Target="../slideLayouts/slideLayout314.xml"/><Relationship Id="rId1" Type="http://schemas.openxmlformats.org/officeDocument/2006/relationships/slideLayout" Target="../slideLayouts/slideLayout313.xml"/><Relationship Id="rId6" Type="http://schemas.openxmlformats.org/officeDocument/2006/relationships/slideLayout" Target="../slideLayouts/slideLayout318.xml"/><Relationship Id="rId11" Type="http://schemas.openxmlformats.org/officeDocument/2006/relationships/slideLayout" Target="../slideLayouts/slideLayout323.xml"/><Relationship Id="rId5" Type="http://schemas.openxmlformats.org/officeDocument/2006/relationships/slideLayout" Target="../slideLayouts/slideLayout317.xml"/><Relationship Id="rId10" Type="http://schemas.openxmlformats.org/officeDocument/2006/relationships/slideLayout" Target="../slideLayouts/slideLayout322.xml"/><Relationship Id="rId4" Type="http://schemas.openxmlformats.org/officeDocument/2006/relationships/slideLayout" Target="../slideLayouts/slideLayout316.xml"/><Relationship Id="rId9" Type="http://schemas.openxmlformats.org/officeDocument/2006/relationships/slideLayout" Target="../slideLayouts/slideLayout321.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31.xml"/><Relationship Id="rId3" Type="http://schemas.openxmlformats.org/officeDocument/2006/relationships/slideLayout" Target="../slideLayouts/slideLayout326.xml"/><Relationship Id="rId7" Type="http://schemas.openxmlformats.org/officeDocument/2006/relationships/slideLayout" Target="../slideLayouts/slideLayout330.xml"/><Relationship Id="rId12" Type="http://schemas.openxmlformats.org/officeDocument/2006/relationships/theme" Target="../theme/theme31.xml"/><Relationship Id="rId2" Type="http://schemas.openxmlformats.org/officeDocument/2006/relationships/slideLayout" Target="../slideLayouts/slideLayout325.xml"/><Relationship Id="rId1" Type="http://schemas.openxmlformats.org/officeDocument/2006/relationships/slideLayout" Target="../slideLayouts/slideLayout324.xml"/><Relationship Id="rId6" Type="http://schemas.openxmlformats.org/officeDocument/2006/relationships/slideLayout" Target="../slideLayouts/slideLayout329.xml"/><Relationship Id="rId11" Type="http://schemas.openxmlformats.org/officeDocument/2006/relationships/slideLayout" Target="../slideLayouts/slideLayout334.xml"/><Relationship Id="rId5" Type="http://schemas.openxmlformats.org/officeDocument/2006/relationships/slideLayout" Target="../slideLayouts/slideLayout328.xml"/><Relationship Id="rId10" Type="http://schemas.openxmlformats.org/officeDocument/2006/relationships/slideLayout" Target="../slideLayouts/slideLayout333.xml"/><Relationship Id="rId4" Type="http://schemas.openxmlformats.org/officeDocument/2006/relationships/slideLayout" Target="../slideLayouts/slideLayout327.xml"/><Relationship Id="rId9" Type="http://schemas.openxmlformats.org/officeDocument/2006/relationships/slideLayout" Target="../slideLayouts/slideLayout332.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42.xml"/><Relationship Id="rId13" Type="http://schemas.openxmlformats.org/officeDocument/2006/relationships/image" Target="../media/image1.png"/><Relationship Id="rId3" Type="http://schemas.openxmlformats.org/officeDocument/2006/relationships/slideLayout" Target="../slideLayouts/slideLayout337.xml"/><Relationship Id="rId7" Type="http://schemas.openxmlformats.org/officeDocument/2006/relationships/slideLayout" Target="../slideLayouts/slideLayout341.xml"/><Relationship Id="rId12" Type="http://schemas.openxmlformats.org/officeDocument/2006/relationships/theme" Target="../theme/theme32.xml"/><Relationship Id="rId2" Type="http://schemas.openxmlformats.org/officeDocument/2006/relationships/slideLayout" Target="../slideLayouts/slideLayout336.xml"/><Relationship Id="rId1" Type="http://schemas.openxmlformats.org/officeDocument/2006/relationships/slideLayout" Target="../slideLayouts/slideLayout335.xml"/><Relationship Id="rId6" Type="http://schemas.openxmlformats.org/officeDocument/2006/relationships/slideLayout" Target="../slideLayouts/slideLayout340.xml"/><Relationship Id="rId11" Type="http://schemas.openxmlformats.org/officeDocument/2006/relationships/slideLayout" Target="../slideLayouts/slideLayout345.xml"/><Relationship Id="rId5" Type="http://schemas.openxmlformats.org/officeDocument/2006/relationships/slideLayout" Target="../slideLayouts/slideLayout339.xml"/><Relationship Id="rId10" Type="http://schemas.openxmlformats.org/officeDocument/2006/relationships/slideLayout" Target="../slideLayouts/slideLayout344.xml"/><Relationship Id="rId4" Type="http://schemas.openxmlformats.org/officeDocument/2006/relationships/slideLayout" Target="../slideLayouts/slideLayout338.xml"/><Relationship Id="rId9" Type="http://schemas.openxmlformats.org/officeDocument/2006/relationships/slideLayout" Target="../slideLayouts/slideLayout343.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53.xml"/><Relationship Id="rId13" Type="http://schemas.openxmlformats.org/officeDocument/2006/relationships/image" Target="../media/image1.png"/><Relationship Id="rId3" Type="http://schemas.openxmlformats.org/officeDocument/2006/relationships/slideLayout" Target="../slideLayouts/slideLayout348.xml"/><Relationship Id="rId7" Type="http://schemas.openxmlformats.org/officeDocument/2006/relationships/slideLayout" Target="../slideLayouts/slideLayout352.xml"/><Relationship Id="rId12" Type="http://schemas.openxmlformats.org/officeDocument/2006/relationships/theme" Target="../theme/theme33.xml"/><Relationship Id="rId2" Type="http://schemas.openxmlformats.org/officeDocument/2006/relationships/slideLayout" Target="../slideLayouts/slideLayout347.xml"/><Relationship Id="rId1" Type="http://schemas.openxmlformats.org/officeDocument/2006/relationships/slideLayout" Target="../slideLayouts/slideLayout346.xml"/><Relationship Id="rId6" Type="http://schemas.openxmlformats.org/officeDocument/2006/relationships/slideLayout" Target="../slideLayouts/slideLayout351.xml"/><Relationship Id="rId11" Type="http://schemas.openxmlformats.org/officeDocument/2006/relationships/slideLayout" Target="../slideLayouts/slideLayout356.xml"/><Relationship Id="rId5" Type="http://schemas.openxmlformats.org/officeDocument/2006/relationships/slideLayout" Target="../slideLayouts/slideLayout350.xml"/><Relationship Id="rId10" Type="http://schemas.openxmlformats.org/officeDocument/2006/relationships/slideLayout" Target="../slideLayouts/slideLayout355.xml"/><Relationship Id="rId4" Type="http://schemas.openxmlformats.org/officeDocument/2006/relationships/slideLayout" Target="../slideLayouts/slideLayout349.xml"/><Relationship Id="rId9" Type="http://schemas.openxmlformats.org/officeDocument/2006/relationships/slideLayout" Target="../slideLayouts/slideLayout354.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364.xml"/><Relationship Id="rId13" Type="http://schemas.openxmlformats.org/officeDocument/2006/relationships/image" Target="../media/image1.png"/><Relationship Id="rId3" Type="http://schemas.openxmlformats.org/officeDocument/2006/relationships/slideLayout" Target="../slideLayouts/slideLayout359.xml"/><Relationship Id="rId7" Type="http://schemas.openxmlformats.org/officeDocument/2006/relationships/slideLayout" Target="../slideLayouts/slideLayout363.xml"/><Relationship Id="rId12" Type="http://schemas.openxmlformats.org/officeDocument/2006/relationships/theme" Target="../theme/theme34.xml"/><Relationship Id="rId2" Type="http://schemas.openxmlformats.org/officeDocument/2006/relationships/slideLayout" Target="../slideLayouts/slideLayout358.xml"/><Relationship Id="rId1" Type="http://schemas.openxmlformats.org/officeDocument/2006/relationships/slideLayout" Target="../slideLayouts/slideLayout357.xml"/><Relationship Id="rId6" Type="http://schemas.openxmlformats.org/officeDocument/2006/relationships/slideLayout" Target="../slideLayouts/slideLayout362.xml"/><Relationship Id="rId11" Type="http://schemas.openxmlformats.org/officeDocument/2006/relationships/slideLayout" Target="../slideLayouts/slideLayout367.xml"/><Relationship Id="rId5" Type="http://schemas.openxmlformats.org/officeDocument/2006/relationships/slideLayout" Target="../slideLayouts/slideLayout361.xml"/><Relationship Id="rId10" Type="http://schemas.openxmlformats.org/officeDocument/2006/relationships/slideLayout" Target="../slideLayouts/slideLayout366.xml"/><Relationship Id="rId4" Type="http://schemas.openxmlformats.org/officeDocument/2006/relationships/slideLayout" Target="../slideLayouts/slideLayout360.xml"/><Relationship Id="rId9" Type="http://schemas.openxmlformats.org/officeDocument/2006/relationships/slideLayout" Target="../slideLayouts/slideLayout365.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375.xml"/><Relationship Id="rId13" Type="http://schemas.openxmlformats.org/officeDocument/2006/relationships/image" Target="../media/image1.png"/><Relationship Id="rId3" Type="http://schemas.openxmlformats.org/officeDocument/2006/relationships/slideLayout" Target="../slideLayouts/slideLayout370.xml"/><Relationship Id="rId7" Type="http://schemas.openxmlformats.org/officeDocument/2006/relationships/slideLayout" Target="../slideLayouts/slideLayout374.xml"/><Relationship Id="rId12" Type="http://schemas.openxmlformats.org/officeDocument/2006/relationships/theme" Target="../theme/theme35.xml"/><Relationship Id="rId2" Type="http://schemas.openxmlformats.org/officeDocument/2006/relationships/slideLayout" Target="../slideLayouts/slideLayout369.xml"/><Relationship Id="rId1" Type="http://schemas.openxmlformats.org/officeDocument/2006/relationships/slideLayout" Target="../slideLayouts/slideLayout368.xml"/><Relationship Id="rId6" Type="http://schemas.openxmlformats.org/officeDocument/2006/relationships/slideLayout" Target="../slideLayouts/slideLayout373.xml"/><Relationship Id="rId11" Type="http://schemas.openxmlformats.org/officeDocument/2006/relationships/slideLayout" Target="../slideLayouts/slideLayout378.xml"/><Relationship Id="rId5" Type="http://schemas.openxmlformats.org/officeDocument/2006/relationships/slideLayout" Target="../slideLayouts/slideLayout372.xml"/><Relationship Id="rId10" Type="http://schemas.openxmlformats.org/officeDocument/2006/relationships/slideLayout" Target="../slideLayouts/slideLayout377.xml"/><Relationship Id="rId4" Type="http://schemas.openxmlformats.org/officeDocument/2006/relationships/slideLayout" Target="../slideLayouts/slideLayout371.xml"/><Relationship Id="rId9" Type="http://schemas.openxmlformats.org/officeDocument/2006/relationships/slideLayout" Target="../slideLayouts/slideLayout376.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386.xml"/><Relationship Id="rId3" Type="http://schemas.openxmlformats.org/officeDocument/2006/relationships/slideLayout" Target="../slideLayouts/slideLayout381.xml"/><Relationship Id="rId7" Type="http://schemas.openxmlformats.org/officeDocument/2006/relationships/slideLayout" Target="../slideLayouts/slideLayout385.xml"/><Relationship Id="rId12" Type="http://schemas.openxmlformats.org/officeDocument/2006/relationships/theme" Target="../theme/theme36.xml"/><Relationship Id="rId2" Type="http://schemas.openxmlformats.org/officeDocument/2006/relationships/slideLayout" Target="../slideLayouts/slideLayout380.xml"/><Relationship Id="rId1" Type="http://schemas.openxmlformats.org/officeDocument/2006/relationships/slideLayout" Target="../slideLayouts/slideLayout379.xml"/><Relationship Id="rId6" Type="http://schemas.openxmlformats.org/officeDocument/2006/relationships/slideLayout" Target="../slideLayouts/slideLayout384.xml"/><Relationship Id="rId11" Type="http://schemas.openxmlformats.org/officeDocument/2006/relationships/slideLayout" Target="../slideLayouts/slideLayout389.xml"/><Relationship Id="rId5" Type="http://schemas.openxmlformats.org/officeDocument/2006/relationships/slideLayout" Target="../slideLayouts/slideLayout383.xml"/><Relationship Id="rId10" Type="http://schemas.openxmlformats.org/officeDocument/2006/relationships/slideLayout" Target="../slideLayouts/slideLayout388.xml"/><Relationship Id="rId4" Type="http://schemas.openxmlformats.org/officeDocument/2006/relationships/slideLayout" Target="../slideLayouts/slideLayout382.xml"/><Relationship Id="rId9" Type="http://schemas.openxmlformats.org/officeDocument/2006/relationships/slideLayout" Target="../slideLayouts/slideLayout387.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397.xml"/><Relationship Id="rId3" Type="http://schemas.openxmlformats.org/officeDocument/2006/relationships/slideLayout" Target="../slideLayouts/slideLayout392.xml"/><Relationship Id="rId7" Type="http://schemas.openxmlformats.org/officeDocument/2006/relationships/slideLayout" Target="../slideLayouts/slideLayout396.xml"/><Relationship Id="rId12" Type="http://schemas.openxmlformats.org/officeDocument/2006/relationships/theme" Target="../theme/theme37.xml"/><Relationship Id="rId2" Type="http://schemas.openxmlformats.org/officeDocument/2006/relationships/slideLayout" Target="../slideLayouts/slideLayout391.xml"/><Relationship Id="rId1" Type="http://schemas.openxmlformats.org/officeDocument/2006/relationships/slideLayout" Target="../slideLayouts/slideLayout390.xml"/><Relationship Id="rId6" Type="http://schemas.openxmlformats.org/officeDocument/2006/relationships/slideLayout" Target="../slideLayouts/slideLayout395.xml"/><Relationship Id="rId11" Type="http://schemas.openxmlformats.org/officeDocument/2006/relationships/slideLayout" Target="../slideLayouts/slideLayout400.xml"/><Relationship Id="rId5" Type="http://schemas.openxmlformats.org/officeDocument/2006/relationships/slideLayout" Target="../slideLayouts/slideLayout394.xml"/><Relationship Id="rId10" Type="http://schemas.openxmlformats.org/officeDocument/2006/relationships/slideLayout" Target="../slideLayouts/slideLayout399.xml"/><Relationship Id="rId4" Type="http://schemas.openxmlformats.org/officeDocument/2006/relationships/slideLayout" Target="../slideLayouts/slideLayout393.xml"/><Relationship Id="rId9" Type="http://schemas.openxmlformats.org/officeDocument/2006/relationships/slideLayout" Target="../slideLayouts/slideLayout398.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08.xml"/><Relationship Id="rId13" Type="http://schemas.openxmlformats.org/officeDocument/2006/relationships/image" Target="../media/image1.png"/><Relationship Id="rId3" Type="http://schemas.openxmlformats.org/officeDocument/2006/relationships/slideLayout" Target="../slideLayouts/slideLayout403.xml"/><Relationship Id="rId7" Type="http://schemas.openxmlformats.org/officeDocument/2006/relationships/slideLayout" Target="../slideLayouts/slideLayout407.xml"/><Relationship Id="rId12" Type="http://schemas.openxmlformats.org/officeDocument/2006/relationships/theme" Target="../theme/theme38.xml"/><Relationship Id="rId2" Type="http://schemas.openxmlformats.org/officeDocument/2006/relationships/slideLayout" Target="../slideLayouts/slideLayout402.xml"/><Relationship Id="rId1" Type="http://schemas.openxmlformats.org/officeDocument/2006/relationships/slideLayout" Target="../slideLayouts/slideLayout401.xml"/><Relationship Id="rId6" Type="http://schemas.openxmlformats.org/officeDocument/2006/relationships/slideLayout" Target="../slideLayouts/slideLayout406.xml"/><Relationship Id="rId11" Type="http://schemas.openxmlformats.org/officeDocument/2006/relationships/slideLayout" Target="../slideLayouts/slideLayout411.xml"/><Relationship Id="rId5" Type="http://schemas.openxmlformats.org/officeDocument/2006/relationships/slideLayout" Target="../slideLayouts/slideLayout405.xml"/><Relationship Id="rId10" Type="http://schemas.openxmlformats.org/officeDocument/2006/relationships/slideLayout" Target="../slideLayouts/slideLayout410.xml"/><Relationship Id="rId4" Type="http://schemas.openxmlformats.org/officeDocument/2006/relationships/slideLayout" Target="../slideLayouts/slideLayout404.xml"/><Relationship Id="rId9" Type="http://schemas.openxmlformats.org/officeDocument/2006/relationships/slideLayout" Target="../slideLayouts/slideLayout409.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19.xml"/><Relationship Id="rId13" Type="http://schemas.openxmlformats.org/officeDocument/2006/relationships/image" Target="../media/image1.png"/><Relationship Id="rId3" Type="http://schemas.openxmlformats.org/officeDocument/2006/relationships/slideLayout" Target="../slideLayouts/slideLayout414.xml"/><Relationship Id="rId7" Type="http://schemas.openxmlformats.org/officeDocument/2006/relationships/slideLayout" Target="../slideLayouts/slideLayout418.xml"/><Relationship Id="rId12" Type="http://schemas.openxmlformats.org/officeDocument/2006/relationships/theme" Target="../theme/theme39.xml"/><Relationship Id="rId2" Type="http://schemas.openxmlformats.org/officeDocument/2006/relationships/slideLayout" Target="../slideLayouts/slideLayout413.xml"/><Relationship Id="rId1" Type="http://schemas.openxmlformats.org/officeDocument/2006/relationships/slideLayout" Target="../slideLayouts/slideLayout412.xml"/><Relationship Id="rId6" Type="http://schemas.openxmlformats.org/officeDocument/2006/relationships/slideLayout" Target="../slideLayouts/slideLayout417.xml"/><Relationship Id="rId11" Type="http://schemas.openxmlformats.org/officeDocument/2006/relationships/slideLayout" Target="../slideLayouts/slideLayout422.xml"/><Relationship Id="rId5" Type="http://schemas.openxmlformats.org/officeDocument/2006/relationships/slideLayout" Target="../slideLayouts/slideLayout416.xml"/><Relationship Id="rId10" Type="http://schemas.openxmlformats.org/officeDocument/2006/relationships/slideLayout" Target="../slideLayouts/slideLayout421.xml"/><Relationship Id="rId4" Type="http://schemas.openxmlformats.org/officeDocument/2006/relationships/slideLayout" Target="../slideLayouts/slideLayout415.xml"/><Relationship Id="rId9" Type="http://schemas.openxmlformats.org/officeDocument/2006/relationships/slideLayout" Target="../slideLayouts/slideLayout420.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30.xml"/><Relationship Id="rId13" Type="http://schemas.openxmlformats.org/officeDocument/2006/relationships/image" Target="../media/image1.png"/><Relationship Id="rId3" Type="http://schemas.openxmlformats.org/officeDocument/2006/relationships/slideLayout" Target="../slideLayouts/slideLayout425.xml"/><Relationship Id="rId7" Type="http://schemas.openxmlformats.org/officeDocument/2006/relationships/slideLayout" Target="../slideLayouts/slideLayout429.xml"/><Relationship Id="rId12" Type="http://schemas.openxmlformats.org/officeDocument/2006/relationships/theme" Target="../theme/theme40.xml"/><Relationship Id="rId2" Type="http://schemas.openxmlformats.org/officeDocument/2006/relationships/slideLayout" Target="../slideLayouts/slideLayout424.xml"/><Relationship Id="rId1" Type="http://schemas.openxmlformats.org/officeDocument/2006/relationships/slideLayout" Target="../slideLayouts/slideLayout423.xml"/><Relationship Id="rId6" Type="http://schemas.openxmlformats.org/officeDocument/2006/relationships/slideLayout" Target="../slideLayouts/slideLayout428.xml"/><Relationship Id="rId11" Type="http://schemas.openxmlformats.org/officeDocument/2006/relationships/slideLayout" Target="../slideLayouts/slideLayout433.xml"/><Relationship Id="rId5" Type="http://schemas.openxmlformats.org/officeDocument/2006/relationships/slideLayout" Target="../slideLayouts/slideLayout427.xml"/><Relationship Id="rId10" Type="http://schemas.openxmlformats.org/officeDocument/2006/relationships/slideLayout" Target="../slideLayouts/slideLayout432.xml"/><Relationship Id="rId4" Type="http://schemas.openxmlformats.org/officeDocument/2006/relationships/slideLayout" Target="../slideLayouts/slideLayout426.xml"/><Relationship Id="rId9" Type="http://schemas.openxmlformats.org/officeDocument/2006/relationships/slideLayout" Target="../slideLayouts/slideLayout431.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41.xml"/><Relationship Id="rId13" Type="http://schemas.openxmlformats.org/officeDocument/2006/relationships/theme" Target="../theme/theme41.xml"/><Relationship Id="rId3" Type="http://schemas.openxmlformats.org/officeDocument/2006/relationships/slideLayout" Target="../slideLayouts/slideLayout436.xml"/><Relationship Id="rId7" Type="http://schemas.openxmlformats.org/officeDocument/2006/relationships/slideLayout" Target="../slideLayouts/slideLayout440.xml"/><Relationship Id="rId12" Type="http://schemas.openxmlformats.org/officeDocument/2006/relationships/slideLayout" Target="../slideLayouts/slideLayout445.xml"/><Relationship Id="rId2" Type="http://schemas.openxmlformats.org/officeDocument/2006/relationships/slideLayout" Target="../slideLayouts/slideLayout435.xml"/><Relationship Id="rId1" Type="http://schemas.openxmlformats.org/officeDocument/2006/relationships/slideLayout" Target="../slideLayouts/slideLayout434.xml"/><Relationship Id="rId6" Type="http://schemas.openxmlformats.org/officeDocument/2006/relationships/slideLayout" Target="../slideLayouts/slideLayout439.xml"/><Relationship Id="rId11" Type="http://schemas.openxmlformats.org/officeDocument/2006/relationships/slideLayout" Target="../slideLayouts/slideLayout444.xml"/><Relationship Id="rId5" Type="http://schemas.openxmlformats.org/officeDocument/2006/relationships/slideLayout" Target="../slideLayouts/slideLayout438.xml"/><Relationship Id="rId10" Type="http://schemas.openxmlformats.org/officeDocument/2006/relationships/slideLayout" Target="../slideLayouts/slideLayout443.xml"/><Relationship Id="rId4" Type="http://schemas.openxmlformats.org/officeDocument/2006/relationships/slideLayout" Target="../slideLayouts/slideLayout437.xml"/><Relationship Id="rId9" Type="http://schemas.openxmlformats.org/officeDocument/2006/relationships/slideLayout" Target="../slideLayouts/slideLayout442.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53.xml"/><Relationship Id="rId13" Type="http://schemas.openxmlformats.org/officeDocument/2006/relationships/theme" Target="../theme/theme42.xml"/><Relationship Id="rId3" Type="http://schemas.openxmlformats.org/officeDocument/2006/relationships/slideLayout" Target="../slideLayouts/slideLayout448.xml"/><Relationship Id="rId7" Type="http://schemas.openxmlformats.org/officeDocument/2006/relationships/slideLayout" Target="../slideLayouts/slideLayout452.xml"/><Relationship Id="rId12" Type="http://schemas.openxmlformats.org/officeDocument/2006/relationships/slideLayout" Target="../slideLayouts/slideLayout457.xml"/><Relationship Id="rId2" Type="http://schemas.openxmlformats.org/officeDocument/2006/relationships/slideLayout" Target="../slideLayouts/slideLayout447.xml"/><Relationship Id="rId1" Type="http://schemas.openxmlformats.org/officeDocument/2006/relationships/slideLayout" Target="../slideLayouts/slideLayout446.xml"/><Relationship Id="rId6" Type="http://schemas.openxmlformats.org/officeDocument/2006/relationships/slideLayout" Target="../slideLayouts/slideLayout451.xml"/><Relationship Id="rId11" Type="http://schemas.openxmlformats.org/officeDocument/2006/relationships/slideLayout" Target="../slideLayouts/slideLayout456.xml"/><Relationship Id="rId5" Type="http://schemas.openxmlformats.org/officeDocument/2006/relationships/slideLayout" Target="../slideLayouts/slideLayout450.xml"/><Relationship Id="rId10" Type="http://schemas.openxmlformats.org/officeDocument/2006/relationships/slideLayout" Target="../slideLayouts/slideLayout455.xml"/><Relationship Id="rId4" Type="http://schemas.openxmlformats.org/officeDocument/2006/relationships/slideLayout" Target="../slideLayouts/slideLayout449.xml"/><Relationship Id="rId9" Type="http://schemas.openxmlformats.org/officeDocument/2006/relationships/slideLayout" Target="../slideLayouts/slideLayout454.xml"/></Relationships>
</file>

<file path=ppt/slideMasters/_rels/slideMaster43.xml.rels><?xml version="1.0" encoding="UTF-8" standalone="yes"?>
<Relationships xmlns="http://schemas.openxmlformats.org/package/2006/relationships"><Relationship Id="rId3" Type="http://schemas.openxmlformats.org/officeDocument/2006/relationships/theme" Target="../theme/theme43.xml"/><Relationship Id="rId2" Type="http://schemas.openxmlformats.org/officeDocument/2006/relationships/slideLayout" Target="../slideLayouts/slideLayout459.xml"/><Relationship Id="rId1" Type="http://schemas.openxmlformats.org/officeDocument/2006/relationships/slideLayout" Target="../slideLayouts/slideLayout45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5" cstate="print"/>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8187" r:id="rId12"/>
    <p:sldLayoutId id="2147488237" r:id="rId13"/>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2" cstate="print"/>
          <a:stretch>
            <a:fillRect/>
          </a:stretch>
        </p:blipFill>
        <p:spPr>
          <a:xfrm>
            <a:off x="179512" y="6453336"/>
            <a:ext cx="1080120" cy="312522"/>
          </a:xfrm>
          <a:prstGeom prst="rect">
            <a:avLst/>
          </a:prstGeom>
        </p:spPr>
      </p:pic>
    </p:spTree>
  </p:cSld>
  <p:clrMap bg1="lt1" tx1="dk1" bg2="lt2" tx2="dk2" accent1="accent1" accent2="accent2" accent3="accent3" accent4="accent4" accent5="accent5" accent6="accent6" hlink="hlink" folHlink="folHlink"/>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48319655"/>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395177809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3188812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pic>
        <p:nvPicPr>
          <p:cNvPr id="6" name="Picture 5"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77287076"/>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ransition/>
  <p:hf hdr="0" ftr="0" dt="0"/>
  <p:txStyles>
    <p:titleStyle>
      <a:lvl1pPr algn="l" rtl="0" eaLnBrk="0" fontAlgn="base" hangingPunct="0">
        <a:spcBef>
          <a:spcPct val="0"/>
        </a:spcBef>
        <a:spcAft>
          <a:spcPct val="0"/>
        </a:spcAft>
        <a:defRPr sz="4000">
          <a:solidFill>
            <a:schemeClr val="tx1"/>
          </a:solidFill>
          <a:latin typeface="Times New Roman"/>
          <a:ea typeface="+mj-ea"/>
          <a:cs typeface="Times New Roman"/>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header.png"/>
          <p:cNvPicPr>
            <a:picLocks noChangeAspect="1"/>
          </p:cNvPicPr>
          <p:nvPr userDrawn="1"/>
        </p:nvPicPr>
        <p:blipFill>
          <a:blip r:embed="rId15"/>
          <a:stretch>
            <a:fillRect/>
          </a:stretch>
        </p:blipFill>
        <p:spPr>
          <a:xfrm>
            <a:off x="4053359" y="264849"/>
            <a:ext cx="5102012" cy="542508"/>
          </a:xfrm>
          <a:prstGeom prst="rect">
            <a:avLst/>
          </a:prstGeom>
        </p:spPr>
      </p:pic>
      <p:sp>
        <p:nvSpPr>
          <p:cNvPr id="8" name="Title Placeholder 1"/>
          <p:cNvSpPr>
            <a:spLocks noGrp="1"/>
          </p:cNvSpPr>
          <p:nvPr>
            <p:ph type="title"/>
          </p:nvPr>
        </p:nvSpPr>
        <p:spPr>
          <a:xfrm>
            <a:off x="299306" y="274638"/>
            <a:ext cx="8387494" cy="532719"/>
          </a:xfrm>
          <a:prstGeom prst="rect">
            <a:avLst/>
          </a:prstGeom>
        </p:spPr>
        <p:txBody>
          <a:bodyPr vert="horz" lIns="91440" tIns="45720" rIns="91440" bIns="45720" rtlCol="0" anchor="ctr">
            <a:noAutofit/>
          </a:bodyPr>
          <a:lstStyle/>
          <a:p>
            <a:r>
              <a:rPr lang="en-US" dirty="0"/>
              <a:t>Click edit Master title style</a:t>
            </a:r>
          </a:p>
        </p:txBody>
      </p:sp>
      <p:pic>
        <p:nvPicPr>
          <p:cNvPr id="9" name="Picture 8" descr="footer.png"/>
          <p:cNvPicPr>
            <a:picLocks noChangeAspect="1"/>
          </p:cNvPicPr>
          <p:nvPr userDrawn="1"/>
        </p:nvPicPr>
        <p:blipFill>
          <a:blip r:embed="rId16"/>
          <a:stretch>
            <a:fillRect/>
          </a:stretch>
        </p:blipFill>
        <p:spPr>
          <a:xfrm>
            <a:off x="-27215" y="6267135"/>
            <a:ext cx="9189720" cy="611833"/>
          </a:xfrm>
          <a:prstGeom prst="rect">
            <a:avLst/>
          </a:prstGeom>
          <a:ln>
            <a:noFill/>
          </a:ln>
        </p:spPr>
      </p:pic>
      <p:pic>
        <p:nvPicPr>
          <p:cNvPr id="10" name="Picture 9" descr="ecelogorb.psd"/>
          <p:cNvPicPr>
            <a:picLocks noChangeAspect="1"/>
          </p:cNvPicPr>
          <p:nvPr userDrawn="1"/>
        </p:nvPicPr>
        <p:blipFill>
          <a:blip r:embed="rId17">
            <a:lum bright="-8000"/>
          </a:blip>
          <a:stretch>
            <a:fillRect/>
          </a:stretch>
        </p:blipFill>
        <p:spPr>
          <a:xfrm>
            <a:off x="193350" y="6294367"/>
            <a:ext cx="2563296" cy="512659"/>
          </a:xfrm>
          <a:prstGeom prst="rect">
            <a:avLst/>
          </a:prstGeom>
          <a:effectLst/>
        </p:spPr>
      </p:pic>
      <p:pic>
        <p:nvPicPr>
          <p:cNvPr id="11" name="Picture 10" descr="CMU_logo_horiz_black.eps"/>
          <p:cNvPicPr>
            <a:picLocks noChangeAspect="1"/>
          </p:cNvPicPr>
          <p:nvPr userDrawn="1"/>
        </p:nvPicPr>
        <p:blipFill>
          <a:blip r:embed="rId18"/>
          <a:stretch>
            <a:fillRect/>
          </a:stretch>
        </p:blipFill>
        <p:spPr>
          <a:xfrm>
            <a:off x="5263668" y="6393688"/>
            <a:ext cx="3714414" cy="337908"/>
          </a:xfrm>
          <a:prstGeom prst="rect">
            <a:avLst/>
          </a:prstGeom>
          <a:effectLst/>
        </p:spPr>
      </p:pic>
    </p:spTree>
    <p:extLst>
      <p:ext uri="{BB962C8B-B14F-4D97-AF65-F5344CB8AC3E}">
        <p14:creationId xmlns:p14="http://schemas.microsoft.com/office/powerpoint/2010/main" val="1092185447"/>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20" r:id="rId10"/>
    <p:sldLayoutId id="2147483921" r:id="rId11"/>
    <p:sldLayoutId id="2147483922" r:id="rId12"/>
    <p:sldLayoutId id="2147483923" r:id="rId13"/>
  </p:sldLayoutIdLst>
  <p:hf hdr="0" ftr="0" dt="0"/>
  <p:txStyles>
    <p:titleStyle>
      <a:lvl1pPr algn="l" defTabSz="457200" rtl="0" eaLnBrk="1" latinLnBrk="0" hangingPunct="1">
        <a:spcBef>
          <a:spcPct val="0"/>
        </a:spcBef>
        <a:buNone/>
        <a:defRPr sz="3600" kern="1200">
          <a:solidFill>
            <a:schemeClr val="tx1"/>
          </a:solidFill>
          <a:latin typeface="Arial"/>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44848149"/>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00854"/>
            <a:ext cx="1080120" cy="312522"/>
          </a:xfrm>
          <a:prstGeom prst="rect">
            <a:avLst/>
          </a:prstGeom>
        </p:spPr>
      </p:pic>
    </p:spTree>
    <p:extLst>
      <p:ext uri="{BB962C8B-B14F-4D97-AF65-F5344CB8AC3E}">
        <p14:creationId xmlns:p14="http://schemas.microsoft.com/office/powerpoint/2010/main" val="4278721475"/>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941076515"/>
      </p:ext>
    </p:extLst>
  </p:cSld>
  <p:clrMap bg1="lt1" tx1="dk1" bg2="lt2" tx2="dk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25" tIns="45713" rIns="91425" bIns="45713"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ctr">
              <a:defRPr sz="1200">
                <a:latin typeface="Garamond" pitchFamily="18" charset="0"/>
              </a:defRPr>
            </a:lvl1pPr>
          </a:lstStyle>
          <a:p>
            <a:pPr defTabSz="914259"/>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25" tIns="45713" rIns="91425" bIns="45713" numCol="1" anchor="b" anchorCtr="0" compatLnSpc="1">
            <a:prstTxWarp prst="textNoShape">
              <a:avLst/>
            </a:prstTxWarp>
          </a:bodyPr>
          <a:lstStyle>
            <a:lvl1pPr algn="r">
              <a:defRPr sz="1600">
                <a:latin typeface="Garamond" pitchFamily="18" charset="0"/>
              </a:defRPr>
            </a:lvl1pPr>
          </a:lstStyle>
          <a:p>
            <a:pPr defTabSz="914259"/>
            <a:fld id="{6F400BD0-49BF-48FC-8114-37C1D4F5AB3D}" type="slidenum">
              <a:rPr lang="en-US" altLang="en-US">
                <a:solidFill>
                  <a:srgbClr val="000000"/>
                </a:solidFill>
              </a:rPr>
              <a:pPr defTabSz="914259"/>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25" tIns="45713" rIns="91425" bIns="45713"/>
          <a:lstStyle/>
          <a:p>
            <a:pPr defTabSz="914259">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4174514676"/>
      </p:ext>
    </p:extLst>
  </p:cSld>
  <p:clrMap bg1="lt1" tx1="dk1" bg2="lt2" tx2="dk2" accent1="accent1" accent2="accent2" accent3="accent3" accent4="accent4" accent5="accent5" accent6="accent6" hlink="hlink" folHlink="folHlink"/>
  <p:sldLayoutIdLst>
    <p:sldLayoutId id="2147484282" r:id="rId1"/>
    <p:sldLayoutId id="2147484283" r:id="rId2"/>
    <p:sldLayoutId id="2147484284" r:id="rId3"/>
    <p:sldLayoutId id="2147484285" r:id="rId4"/>
    <p:sldLayoutId id="2147484286" r:id="rId5"/>
    <p:sldLayoutId id="2147484287" r:id="rId6"/>
    <p:sldLayoutId id="2147484288" r:id="rId7"/>
    <p:sldLayoutId id="2147484289" r:id="rId8"/>
    <p:sldLayoutId id="2147484290" r:id="rId9"/>
    <p:sldLayoutId id="2147484291" r:id="rId10"/>
    <p:sldLayoutId id="214748429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130" algn="l" rtl="0" fontAlgn="base">
        <a:spcBef>
          <a:spcPct val="0"/>
        </a:spcBef>
        <a:spcAft>
          <a:spcPct val="0"/>
        </a:spcAft>
        <a:defRPr sz="4000">
          <a:solidFill>
            <a:schemeClr val="tx2"/>
          </a:solidFill>
          <a:latin typeface="Garamond" pitchFamily="18" charset="0"/>
        </a:defRPr>
      </a:lvl6pPr>
      <a:lvl7pPr marL="914259" algn="l" rtl="0" fontAlgn="base">
        <a:spcBef>
          <a:spcPct val="0"/>
        </a:spcBef>
        <a:spcAft>
          <a:spcPct val="0"/>
        </a:spcAft>
        <a:defRPr sz="4000">
          <a:solidFill>
            <a:schemeClr val="tx2"/>
          </a:solidFill>
          <a:latin typeface="Garamond" pitchFamily="18" charset="0"/>
        </a:defRPr>
      </a:lvl7pPr>
      <a:lvl8pPr marL="1371390" algn="l" rtl="0" fontAlgn="base">
        <a:spcBef>
          <a:spcPct val="0"/>
        </a:spcBef>
        <a:spcAft>
          <a:spcPct val="0"/>
        </a:spcAft>
        <a:defRPr sz="4000">
          <a:solidFill>
            <a:schemeClr val="tx2"/>
          </a:solidFill>
          <a:latin typeface="Garamond" pitchFamily="18" charset="0"/>
        </a:defRPr>
      </a:lvl8pPr>
      <a:lvl9pPr marL="1828519" algn="l" rtl="0" fontAlgn="base">
        <a:spcBef>
          <a:spcPct val="0"/>
        </a:spcBef>
        <a:spcAft>
          <a:spcPct val="0"/>
        </a:spcAft>
        <a:defRPr sz="4000">
          <a:solidFill>
            <a:schemeClr val="tx2"/>
          </a:solidFill>
          <a:latin typeface="Garamond" pitchFamily="18" charset="0"/>
        </a:defRPr>
      </a:lvl9pPr>
    </p:titleStyle>
    <p:bodyStyle>
      <a:lvl1pPr marL="342848" indent="-342848"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822" indent="-32538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193" indent="-35078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645" indent="-31586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905" indent="-339674"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036"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164"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295"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423" indent="-339674"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print"/>
          <a:stretch>
            <a:fillRect/>
          </a:stretch>
        </p:blipFill>
        <p:spPr>
          <a:xfrm>
            <a:off x="285720" y="6357958"/>
            <a:ext cx="1347679" cy="389938"/>
          </a:xfrm>
          <a:prstGeom prst="rect">
            <a:avLst/>
          </a:prstGeom>
        </p:spPr>
      </p:pic>
    </p:spTree>
    <p:extLst>
      <p:ext uri="{BB962C8B-B14F-4D97-AF65-F5344CB8AC3E}">
        <p14:creationId xmlns:p14="http://schemas.microsoft.com/office/powerpoint/2010/main" val="2503778565"/>
      </p:ext>
    </p:extLst>
  </p:cSld>
  <p:clrMap bg1="lt1" tx1="dk1" bg2="lt2" tx2="dk2" accent1="accent1" accent2="accent2" accent3="accent3" accent4="accent4" accent5="accent5" accent6="accent6" hlink="hlink" folHlink="folHlink"/>
  <p:sldLayoutIdLst>
    <p:sldLayoutId id="2147484523" r:id="rId1"/>
    <p:sldLayoutId id="2147484524" r:id="rId2"/>
    <p:sldLayoutId id="2147484525" r:id="rId3"/>
    <p:sldLayoutId id="2147484526" r:id="rId4"/>
    <p:sldLayoutId id="2147484527" r:id="rId5"/>
    <p:sldLayoutId id="2147484528" r:id="rId6"/>
    <p:sldLayoutId id="2147484529" r:id="rId7"/>
    <p:sldLayoutId id="2147484530" r:id="rId8"/>
    <p:sldLayoutId id="2147484531" r:id="rId9"/>
    <p:sldLayoutId id="2147484532" r:id="rId10"/>
    <p:sldLayoutId id="214748453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367926"/>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363164"/>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500854"/>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572862"/>
            <a:ext cx="1080120" cy="312522"/>
          </a:xfrm>
          <a:prstGeom prst="rect">
            <a:avLst/>
          </a:prstGeom>
        </p:spPr>
      </p:pic>
    </p:spTree>
    <p:extLst>
      <p:ext uri="{BB962C8B-B14F-4D97-AF65-F5344CB8AC3E}">
        <p14:creationId xmlns:p14="http://schemas.microsoft.com/office/powerpoint/2010/main" val="2586202913"/>
      </p:ext>
    </p:extLst>
  </p:cSld>
  <p:clrMap bg1="lt1" tx1="dk1" bg2="lt2" tx2="dk2" accent1="accent1" accent2="accent2" accent3="accent3" accent4="accent4" accent5="accent5" accent6="accent6" hlink="hlink" folHlink="folHlink"/>
  <p:sldLayoutIdLst>
    <p:sldLayoutId id="2147484572" r:id="rId1"/>
    <p:sldLayoutId id="2147484573" r:id="rId2"/>
    <p:sldLayoutId id="2147484574" r:id="rId3"/>
    <p:sldLayoutId id="2147484575" r:id="rId4"/>
    <p:sldLayoutId id="2147484576" r:id="rId5"/>
    <p:sldLayoutId id="2147484577" r:id="rId6"/>
    <p:sldLayoutId id="2147484578" r:id="rId7"/>
    <p:sldLayoutId id="2147484579" r:id="rId8"/>
    <p:sldLayoutId id="2147484580" r:id="rId9"/>
    <p:sldLayoutId id="2147484581" r:id="rId10"/>
    <p:sldLayoutId id="214748458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47260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614864" y="6356176"/>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453336"/>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4272753442"/>
      </p:ext>
    </p:extLst>
  </p:cSld>
  <p:clrMap bg1="lt1" tx1="dk1" bg2="lt2" tx2="dk2" accent1="accent1" accent2="accent2" accent3="accent3" accent4="accent4" accent5="accent5" accent6="accent6" hlink="hlink" folHlink="folHlink"/>
  <p:sldLayoutIdLst>
    <p:sldLayoutId id="2147484778" r:id="rId1"/>
    <p:sldLayoutId id="2147484779" r:id="rId2"/>
    <p:sldLayoutId id="2147484780" r:id="rId3"/>
    <p:sldLayoutId id="2147484781" r:id="rId4"/>
    <p:sldLayoutId id="2147484782" r:id="rId5"/>
    <p:sldLayoutId id="2147484783" r:id="rId6"/>
    <p:sldLayoutId id="2147484784" r:id="rId7"/>
    <p:sldLayoutId id="2147484785" r:id="rId8"/>
    <p:sldLayoutId id="2147484786" r:id="rId9"/>
    <p:sldLayoutId id="2147484787" r:id="rId10"/>
    <p:sldLayoutId id="214748478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27860052"/>
      </p:ext>
    </p:extLst>
  </p:cSld>
  <p:clrMap bg1="lt1" tx1="dk1" bg2="lt2" tx2="dk2" accent1="accent1" accent2="accent2" accent3="accent3" accent4="accent4" accent5="accent5" accent6="accent6" hlink="hlink" folHlink="folHlink"/>
  <p:sldLayoutIdLst>
    <p:sldLayoutId id="2147484838" r:id="rId1"/>
    <p:sldLayoutId id="2147484839" r:id="rId2"/>
    <p:sldLayoutId id="2147484840" r:id="rId3"/>
    <p:sldLayoutId id="2147484841" r:id="rId4"/>
    <p:sldLayoutId id="2147484842" r:id="rId5"/>
    <p:sldLayoutId id="2147484843" r:id="rId6"/>
    <p:sldLayoutId id="2147484844" r:id="rId7"/>
    <p:sldLayoutId id="2147484845" r:id="rId8"/>
    <p:sldLayoutId id="2147484846" r:id="rId9"/>
    <p:sldLayoutId id="2147484847" r:id="rId10"/>
    <p:sldLayoutId id="2147484848"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2151711694"/>
      </p:ext>
    </p:extLst>
  </p:cSld>
  <p:clrMap bg1="lt1" tx1="dk1" bg2="lt2" tx2="dk2" accent1="accent1" accent2="accent2" accent3="accent3" accent4="accent4" accent5="accent5" accent6="accent6" hlink="hlink" folHlink="folHlink"/>
  <p:sldLayoutIdLst>
    <p:sldLayoutId id="2147484850" r:id="rId1"/>
    <p:sldLayoutId id="2147484851" r:id="rId2"/>
    <p:sldLayoutId id="2147484852" r:id="rId3"/>
    <p:sldLayoutId id="2147484853" r:id="rId4"/>
    <p:sldLayoutId id="2147484854" r:id="rId5"/>
    <p:sldLayoutId id="2147484855" r:id="rId6"/>
    <p:sldLayoutId id="2147484856" r:id="rId7"/>
    <p:sldLayoutId id="2147484857" r:id="rId8"/>
    <p:sldLayoutId id="2147484858" r:id="rId9"/>
    <p:sldLayoutId id="2147484859" r:id="rId10"/>
    <p:sldLayoutId id="214748486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3691673417"/>
      </p:ext>
    </p:extLst>
  </p:cSld>
  <p:clrMap bg1="lt1" tx1="dk1" bg2="lt2" tx2="dk2" accent1="accent1" accent2="accent2" accent3="accent3" accent4="accent4" accent5="accent5" accent6="accent6" hlink="hlink" folHlink="folHlink"/>
  <p:sldLayoutIdLst>
    <p:sldLayoutId id="2147484862" r:id="rId1"/>
    <p:sldLayoutId id="2147484863" r:id="rId2"/>
    <p:sldLayoutId id="2147484864" r:id="rId3"/>
    <p:sldLayoutId id="2147484865" r:id="rId4"/>
    <p:sldLayoutId id="2147484866" r:id="rId5"/>
    <p:sldLayoutId id="2147484867" r:id="rId6"/>
    <p:sldLayoutId id="2147484868" r:id="rId7"/>
    <p:sldLayoutId id="2147484869" r:id="rId8"/>
    <p:sldLayoutId id="2147484870" r:id="rId9"/>
    <p:sldLayoutId id="2147484871" r:id="rId10"/>
    <p:sldLayoutId id="214748487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1079760595"/>
      </p:ext>
    </p:extLst>
  </p:cSld>
  <p:clrMap bg1="lt1" tx1="dk1" bg2="lt2" tx2="dk2" accent1="accent1" accent2="accent2" accent3="accent3" accent4="accent4" accent5="accent5" accent6="accent6" hlink="hlink" folHlink="folHlink"/>
  <p:sldLayoutIdLst>
    <p:sldLayoutId id="2147484874" r:id="rId1"/>
    <p:sldLayoutId id="2147484875" r:id="rId2"/>
    <p:sldLayoutId id="2147484876" r:id="rId3"/>
    <p:sldLayoutId id="2147484877" r:id="rId4"/>
    <p:sldLayoutId id="2147484878" r:id="rId5"/>
    <p:sldLayoutId id="2147484879" r:id="rId6"/>
    <p:sldLayoutId id="2147484880" r:id="rId7"/>
    <p:sldLayoutId id="2147484881" r:id="rId8"/>
    <p:sldLayoutId id="2147484882" r:id="rId9"/>
    <p:sldLayoutId id="2147484883" r:id="rId10"/>
    <p:sldLayoutId id="214748488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43362"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43363"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solidFill>
                  <a:srgbClr val="000000"/>
                </a:solidFill>
                <a:latin typeface="Garamond" charset="0"/>
              </a:defRPr>
            </a:lvl1pPr>
          </a:lstStyle>
          <a:p>
            <a:pPr fontAlgn="base">
              <a:spcBef>
                <a:spcPct val="0"/>
              </a:spcBef>
              <a:spcAft>
                <a:spcPct val="0"/>
              </a:spcAft>
              <a:defRPr/>
            </a:pPr>
            <a:endParaRPr lang="en-US">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solidFill>
                  <a:srgbClr val="000000"/>
                </a:solidFill>
                <a:latin typeface="Garamond" charset="0"/>
              </a:defRPr>
            </a:lvl1pPr>
          </a:lstStyle>
          <a:p>
            <a:pPr fontAlgn="base">
              <a:spcBef>
                <a:spcPct val="0"/>
              </a:spcBef>
              <a:spcAft>
                <a:spcPct val="0"/>
              </a:spcAft>
              <a:defRPr/>
            </a:pPr>
            <a:fld id="{12B59C95-9F24-CC4B-832C-1D8C21792A43}" type="slidenum">
              <a:rPr lang="en-US">
                <a:ea typeface="ＭＳ Ｐゴシック" charset="0"/>
                <a:cs typeface="ＭＳ Ｐゴシック" charset="0"/>
              </a:rPr>
              <a:pPr fontAlgn="base">
                <a:spcBef>
                  <a:spcPct val="0"/>
                </a:spcBef>
                <a:spcAft>
                  <a:spcPct val="0"/>
                </a:spcAft>
                <a:defRPr/>
              </a:pPr>
              <a:t>‹#›</a:t>
            </a:fld>
            <a:endParaRPr lang="en-US">
              <a:ea typeface="ＭＳ Ｐゴシック" charset="0"/>
              <a:cs typeface="ＭＳ Ｐゴシック" charset="0"/>
            </a:endParaRPr>
          </a:p>
        </p:txBody>
      </p:sp>
      <p:sp>
        <p:nvSpPr>
          <p:cNvPr id="143366"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43367"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43368" name="Picture 7" descr="safari.png"/>
          <p:cNvPicPr>
            <a:picLocks noChangeAspect="1"/>
          </p:cNvPicPr>
          <p:nvPr userDrawn="1"/>
        </p:nvPicPr>
        <p:blipFill>
          <a:blip r:embed="rId14">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5159085"/>
      </p:ext>
    </p:extLst>
  </p:cSld>
  <p:clrMap bg1="lt1" tx1="dk1" bg2="lt2" tx2="dk2" accent1="accent1" accent2="accent2" accent3="accent3" accent4="accent4" accent5="accent5" accent6="accent6" hlink="hlink" folHlink="folHlink"/>
  <p:sldLayoutIdLst>
    <p:sldLayoutId id="2147484970" r:id="rId1"/>
    <p:sldLayoutId id="2147484971" r:id="rId2"/>
    <p:sldLayoutId id="2147484972" r:id="rId3"/>
    <p:sldLayoutId id="2147484973" r:id="rId4"/>
    <p:sldLayoutId id="2147484974" r:id="rId5"/>
    <p:sldLayoutId id="2147484975" r:id="rId6"/>
    <p:sldLayoutId id="2147484976" r:id="rId7"/>
    <p:sldLayoutId id="2147484977" r:id="rId8"/>
    <p:sldLayoutId id="2147484978" r:id="rId9"/>
    <p:sldLayoutId id="2147484979" r:id="rId10"/>
    <p:sldLayoutId id="2147484980" r:id="rId11"/>
    <p:sldLayoutId id="2147484981"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Tree>
    <p:extLst>
      <p:ext uri="{BB962C8B-B14F-4D97-AF65-F5344CB8AC3E}">
        <p14:creationId xmlns:p14="http://schemas.microsoft.com/office/powerpoint/2010/main" val="858009255"/>
      </p:ext>
    </p:extLst>
  </p:cSld>
  <p:clrMap bg1="lt1" tx1="dk1" bg2="lt2" tx2="dk2" accent1="accent1" accent2="accent2" accent3="accent3" accent4="accent4" accent5="accent5" accent6="accent6" hlink="hlink" folHlink="folHlink"/>
  <p:sldLayoutIdLst>
    <p:sldLayoutId id="2147485411" r:id="rId1"/>
    <p:sldLayoutId id="2147485412" r:id="rId2"/>
    <p:sldLayoutId id="2147485413" r:id="rId3"/>
    <p:sldLayoutId id="2147485414" r:id="rId4"/>
    <p:sldLayoutId id="2147485415" r:id="rId5"/>
    <p:sldLayoutId id="2147485416" r:id="rId6"/>
    <p:sldLayoutId id="2147485417" r:id="rId7"/>
    <p:sldLayoutId id="2147485418" r:id="rId8"/>
    <p:sldLayoutId id="2147485419" r:id="rId9"/>
    <p:sldLayoutId id="2147485420" r:id="rId10"/>
    <p:sldLayoutId id="214748542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106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02" tIns="45702" rIns="91402" bIns="45702"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ctr">
              <a:defRPr sz="1200">
                <a:latin typeface="Garamond" pitchFamily="18" charset="0"/>
              </a:defRPr>
            </a:lvl1pPr>
          </a:lstStyle>
          <a:p>
            <a:pPr defTabSz="914024"/>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02" tIns="45702" rIns="91402" bIns="45702" numCol="1" anchor="b" anchorCtr="0" compatLnSpc="1">
            <a:prstTxWarp prst="textNoShape">
              <a:avLst/>
            </a:prstTxWarp>
          </a:bodyPr>
          <a:lstStyle>
            <a:lvl1pPr algn="r">
              <a:defRPr sz="1600">
                <a:latin typeface="Garamond" pitchFamily="18" charset="0"/>
              </a:defRPr>
            </a:lvl1pPr>
          </a:lstStyle>
          <a:p>
            <a:pPr defTabSz="914024"/>
            <a:fld id="{6F400BD0-49BF-48FC-8114-37C1D4F5AB3D}" type="slidenum">
              <a:rPr lang="en-US" altLang="en-US">
                <a:solidFill>
                  <a:srgbClr val="000000"/>
                </a:solidFill>
              </a:rPr>
              <a:pPr defTabSz="914024"/>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02" tIns="45702" rIns="91402" bIns="45702"/>
          <a:lstStyle/>
          <a:p>
            <a:pPr defTabSz="914024">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115848122"/>
      </p:ext>
    </p:extLst>
  </p:cSld>
  <p:clrMap bg1="lt1" tx1="dk1" bg2="lt2" tx2="dk2" accent1="accent1" accent2="accent2" accent3="accent3" accent4="accent4" accent5="accent5" accent6="accent6" hlink="hlink" folHlink="folHlink"/>
  <p:sldLayoutIdLst>
    <p:sldLayoutId id="2147485521" r:id="rId1"/>
    <p:sldLayoutId id="2147485522" r:id="rId2"/>
    <p:sldLayoutId id="2147485523" r:id="rId3"/>
    <p:sldLayoutId id="2147485524" r:id="rId4"/>
    <p:sldLayoutId id="2147485525" r:id="rId5"/>
    <p:sldLayoutId id="2147485526" r:id="rId6"/>
    <p:sldLayoutId id="2147485527" r:id="rId7"/>
    <p:sldLayoutId id="2147485528" r:id="rId8"/>
    <p:sldLayoutId id="2147485529" r:id="rId9"/>
    <p:sldLayoutId id="2147485530" r:id="rId10"/>
    <p:sldLayoutId id="21474855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11" algn="l" rtl="0" fontAlgn="base">
        <a:spcBef>
          <a:spcPct val="0"/>
        </a:spcBef>
        <a:spcAft>
          <a:spcPct val="0"/>
        </a:spcAft>
        <a:defRPr sz="4000">
          <a:solidFill>
            <a:schemeClr val="tx2"/>
          </a:solidFill>
          <a:latin typeface="Garamond" pitchFamily="18" charset="0"/>
        </a:defRPr>
      </a:lvl6pPr>
      <a:lvl7pPr marL="914024" algn="l" rtl="0" fontAlgn="base">
        <a:spcBef>
          <a:spcPct val="0"/>
        </a:spcBef>
        <a:spcAft>
          <a:spcPct val="0"/>
        </a:spcAft>
        <a:defRPr sz="4000">
          <a:solidFill>
            <a:schemeClr val="tx2"/>
          </a:solidFill>
          <a:latin typeface="Garamond" pitchFamily="18" charset="0"/>
        </a:defRPr>
      </a:lvl7pPr>
      <a:lvl8pPr marL="1371040" algn="l" rtl="0" fontAlgn="base">
        <a:spcBef>
          <a:spcPct val="0"/>
        </a:spcBef>
        <a:spcAft>
          <a:spcPct val="0"/>
        </a:spcAft>
        <a:defRPr sz="4000">
          <a:solidFill>
            <a:schemeClr val="tx2"/>
          </a:solidFill>
          <a:latin typeface="Garamond" pitchFamily="18" charset="0"/>
        </a:defRPr>
      </a:lvl8pPr>
      <a:lvl9pPr marL="1828052" algn="l" rtl="0" fontAlgn="base">
        <a:spcBef>
          <a:spcPct val="0"/>
        </a:spcBef>
        <a:spcAft>
          <a:spcPct val="0"/>
        </a:spcAft>
        <a:defRPr sz="4000">
          <a:solidFill>
            <a:schemeClr val="tx2"/>
          </a:solidFill>
          <a:latin typeface="Garamond" pitchFamily="18" charset="0"/>
        </a:defRPr>
      </a:lvl9pPr>
    </p:titleStyle>
    <p:bodyStyle>
      <a:lvl1pPr marL="342761" indent="-342761"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650" indent="-32530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1933" indent="-350694"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301" indent="-315785"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475" indent="-339587"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491"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499"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514"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8523" indent="-339587"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024" rtl="0" eaLnBrk="1" latinLnBrk="0" hangingPunct="1">
        <a:defRPr sz="1800" kern="1200">
          <a:solidFill>
            <a:schemeClr val="tx1"/>
          </a:solidFill>
          <a:latin typeface="+mn-lt"/>
          <a:ea typeface="+mn-ea"/>
          <a:cs typeface="+mn-cs"/>
        </a:defRPr>
      </a:lvl1pPr>
      <a:lvl2pPr marL="457011" algn="l" defTabSz="914024" rtl="0" eaLnBrk="1" latinLnBrk="0" hangingPunct="1">
        <a:defRPr sz="1800" kern="1200">
          <a:solidFill>
            <a:schemeClr val="tx1"/>
          </a:solidFill>
          <a:latin typeface="+mn-lt"/>
          <a:ea typeface="+mn-ea"/>
          <a:cs typeface="+mn-cs"/>
        </a:defRPr>
      </a:lvl2pPr>
      <a:lvl3pPr marL="914024" algn="l" defTabSz="914024" rtl="0" eaLnBrk="1" latinLnBrk="0" hangingPunct="1">
        <a:defRPr sz="1800" kern="1200">
          <a:solidFill>
            <a:schemeClr val="tx1"/>
          </a:solidFill>
          <a:latin typeface="+mn-lt"/>
          <a:ea typeface="+mn-ea"/>
          <a:cs typeface="+mn-cs"/>
        </a:defRPr>
      </a:lvl3pPr>
      <a:lvl4pPr marL="1371040" algn="l" defTabSz="914024" rtl="0" eaLnBrk="1" latinLnBrk="0" hangingPunct="1">
        <a:defRPr sz="1800" kern="1200">
          <a:solidFill>
            <a:schemeClr val="tx1"/>
          </a:solidFill>
          <a:latin typeface="+mn-lt"/>
          <a:ea typeface="+mn-ea"/>
          <a:cs typeface="+mn-cs"/>
        </a:defRPr>
      </a:lvl4pPr>
      <a:lvl5pPr marL="1828052" algn="l" defTabSz="914024" rtl="0" eaLnBrk="1" latinLnBrk="0" hangingPunct="1">
        <a:defRPr sz="1800" kern="1200">
          <a:solidFill>
            <a:schemeClr val="tx1"/>
          </a:solidFill>
          <a:latin typeface="+mn-lt"/>
          <a:ea typeface="+mn-ea"/>
          <a:cs typeface="+mn-cs"/>
        </a:defRPr>
      </a:lvl5pPr>
      <a:lvl6pPr marL="2285064" algn="l" defTabSz="914024" rtl="0" eaLnBrk="1" latinLnBrk="0" hangingPunct="1">
        <a:defRPr sz="1800" kern="1200">
          <a:solidFill>
            <a:schemeClr val="tx1"/>
          </a:solidFill>
          <a:latin typeface="+mn-lt"/>
          <a:ea typeface="+mn-ea"/>
          <a:cs typeface="+mn-cs"/>
        </a:defRPr>
      </a:lvl6pPr>
      <a:lvl7pPr marL="2742079" algn="l" defTabSz="914024" rtl="0" eaLnBrk="1" latinLnBrk="0" hangingPunct="1">
        <a:defRPr sz="1800" kern="1200">
          <a:solidFill>
            <a:schemeClr val="tx1"/>
          </a:solidFill>
          <a:latin typeface="+mn-lt"/>
          <a:ea typeface="+mn-ea"/>
          <a:cs typeface="+mn-cs"/>
        </a:defRPr>
      </a:lvl7pPr>
      <a:lvl8pPr marL="3199088" algn="l" defTabSz="914024" rtl="0" eaLnBrk="1" latinLnBrk="0" hangingPunct="1">
        <a:defRPr sz="1800" kern="1200">
          <a:solidFill>
            <a:schemeClr val="tx1"/>
          </a:solidFill>
          <a:latin typeface="+mn-lt"/>
          <a:ea typeface="+mn-ea"/>
          <a:cs typeface="+mn-cs"/>
        </a:defRPr>
      </a:lvl8pPr>
      <a:lvl9pPr marL="3656104" algn="l" defTabSz="914024"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1"/>
            <a:ext cx="8610600" cy="75632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16" tIns="45709" rIns="91416" bIns="45709"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ctr">
              <a:defRPr sz="1200">
                <a:latin typeface="Garamond" pitchFamily="18" charset="0"/>
              </a:defRPr>
            </a:lvl1pPr>
          </a:lstStyle>
          <a:p>
            <a:pPr defTabSz="914165"/>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a:defRPr sz="1600">
                <a:latin typeface="Garamond" pitchFamily="18" charset="0"/>
              </a:defRPr>
            </a:lvl1pPr>
          </a:lstStyle>
          <a:p>
            <a:pPr defTabSz="914165"/>
            <a:fld id="{6F400BD0-49BF-48FC-8114-37C1D4F5AB3D}" type="slidenum">
              <a:rPr lang="en-US" altLang="en-US" smtClean="0">
                <a:solidFill>
                  <a:srgbClr val="000000"/>
                </a:solidFill>
              </a:rPr>
              <a:pPr defTabSz="914165"/>
              <a:t>‹#›</a:t>
            </a:fld>
            <a:endParaRPr lang="en-US" altLang="en-US">
              <a:solidFill>
                <a:srgbClr val="000000"/>
              </a:solidFill>
            </a:endParaRPr>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lIns="91416" tIns="45709" rIns="91416" bIns="45709"/>
          <a:lstStyle/>
          <a:p>
            <a:pPr defTabSz="914165">
              <a:defRPr/>
            </a:pPr>
            <a:endParaRPr lang="en-US">
              <a:solidFill>
                <a:srgbClr val="000000"/>
              </a:solidFill>
              <a:latin typeface="Tahoma"/>
            </a:endParaRPr>
          </a:p>
        </p:txBody>
      </p:sp>
    </p:spTree>
    <p:extLst>
      <p:ext uri="{BB962C8B-B14F-4D97-AF65-F5344CB8AC3E}">
        <p14:creationId xmlns:p14="http://schemas.microsoft.com/office/powerpoint/2010/main" val="1921638257"/>
      </p:ext>
    </p:extLst>
  </p:cSld>
  <p:clrMap bg1="lt1" tx1="dk1" bg2="lt2" tx2="dk2" accent1="accent1" accent2="accent2" accent3="accent3" accent4="accent4" accent5="accent5" accent6="accent6" hlink="hlink" folHlink="folHlink"/>
  <p:sldLayoutIdLst>
    <p:sldLayoutId id="2147485533" r:id="rId1"/>
    <p:sldLayoutId id="2147485534" r:id="rId2"/>
    <p:sldLayoutId id="2147485535" r:id="rId3"/>
    <p:sldLayoutId id="2147485536" r:id="rId4"/>
    <p:sldLayoutId id="2147485537" r:id="rId5"/>
    <p:sldLayoutId id="2147485538" r:id="rId6"/>
    <p:sldLayoutId id="2147485539" r:id="rId7"/>
    <p:sldLayoutId id="2147485540" r:id="rId8"/>
    <p:sldLayoutId id="2147485541" r:id="rId9"/>
    <p:sldLayoutId id="2147485542" r:id="rId10"/>
    <p:sldLayoutId id="2147485543"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082" algn="l" rtl="0" fontAlgn="base">
        <a:spcBef>
          <a:spcPct val="0"/>
        </a:spcBef>
        <a:spcAft>
          <a:spcPct val="0"/>
        </a:spcAft>
        <a:defRPr sz="4000">
          <a:solidFill>
            <a:schemeClr val="tx2"/>
          </a:solidFill>
          <a:latin typeface="Garamond" pitchFamily="18" charset="0"/>
        </a:defRPr>
      </a:lvl6pPr>
      <a:lvl7pPr marL="914165" algn="l" rtl="0" fontAlgn="base">
        <a:spcBef>
          <a:spcPct val="0"/>
        </a:spcBef>
        <a:spcAft>
          <a:spcPct val="0"/>
        </a:spcAft>
        <a:defRPr sz="4000">
          <a:solidFill>
            <a:schemeClr val="tx2"/>
          </a:solidFill>
          <a:latin typeface="Garamond" pitchFamily="18" charset="0"/>
        </a:defRPr>
      </a:lvl7pPr>
      <a:lvl8pPr marL="1371250" algn="l" rtl="0" fontAlgn="base">
        <a:spcBef>
          <a:spcPct val="0"/>
        </a:spcBef>
        <a:spcAft>
          <a:spcPct val="0"/>
        </a:spcAft>
        <a:defRPr sz="4000">
          <a:solidFill>
            <a:schemeClr val="tx2"/>
          </a:solidFill>
          <a:latin typeface="Garamond" pitchFamily="18" charset="0"/>
        </a:defRPr>
      </a:lvl8pPr>
      <a:lvl9pPr marL="1828332" algn="l" rtl="0" fontAlgn="base">
        <a:spcBef>
          <a:spcPct val="0"/>
        </a:spcBef>
        <a:spcAft>
          <a:spcPct val="0"/>
        </a:spcAft>
        <a:defRPr sz="4000">
          <a:solidFill>
            <a:schemeClr val="tx2"/>
          </a:solidFill>
          <a:latin typeface="Garamond" pitchFamily="18" charset="0"/>
        </a:defRPr>
      </a:lvl9pPr>
    </p:titleStyle>
    <p:bodyStyle>
      <a:lvl1pPr marL="342813" indent="-342813"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753" indent="-325355"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089" indent="-35074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507" indent="-31583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0733" indent="-339639"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781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4898"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198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063" indent="-339639"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165" rtl="0" eaLnBrk="1" latinLnBrk="0" hangingPunct="1">
        <a:defRPr sz="1800" kern="1200">
          <a:solidFill>
            <a:schemeClr val="tx1"/>
          </a:solidFill>
          <a:latin typeface="+mn-lt"/>
          <a:ea typeface="+mn-ea"/>
          <a:cs typeface="+mn-cs"/>
        </a:defRPr>
      </a:lvl1pPr>
      <a:lvl2pPr marL="457082" algn="l" defTabSz="914165" rtl="0" eaLnBrk="1" latinLnBrk="0" hangingPunct="1">
        <a:defRPr sz="1800" kern="1200">
          <a:solidFill>
            <a:schemeClr val="tx1"/>
          </a:solidFill>
          <a:latin typeface="+mn-lt"/>
          <a:ea typeface="+mn-ea"/>
          <a:cs typeface="+mn-cs"/>
        </a:defRPr>
      </a:lvl2pPr>
      <a:lvl3pPr marL="914165" algn="l" defTabSz="914165" rtl="0" eaLnBrk="1" latinLnBrk="0" hangingPunct="1">
        <a:defRPr sz="1800" kern="1200">
          <a:solidFill>
            <a:schemeClr val="tx1"/>
          </a:solidFill>
          <a:latin typeface="+mn-lt"/>
          <a:ea typeface="+mn-ea"/>
          <a:cs typeface="+mn-cs"/>
        </a:defRPr>
      </a:lvl3pPr>
      <a:lvl4pPr marL="1371250" algn="l" defTabSz="914165" rtl="0" eaLnBrk="1" latinLnBrk="0" hangingPunct="1">
        <a:defRPr sz="1800" kern="1200">
          <a:solidFill>
            <a:schemeClr val="tx1"/>
          </a:solidFill>
          <a:latin typeface="+mn-lt"/>
          <a:ea typeface="+mn-ea"/>
          <a:cs typeface="+mn-cs"/>
        </a:defRPr>
      </a:lvl4pPr>
      <a:lvl5pPr marL="1828332" algn="l" defTabSz="914165" rtl="0" eaLnBrk="1" latinLnBrk="0" hangingPunct="1">
        <a:defRPr sz="1800" kern="1200">
          <a:solidFill>
            <a:schemeClr val="tx1"/>
          </a:solidFill>
          <a:latin typeface="+mn-lt"/>
          <a:ea typeface="+mn-ea"/>
          <a:cs typeface="+mn-cs"/>
        </a:defRPr>
      </a:lvl5pPr>
      <a:lvl6pPr marL="2285415" algn="l" defTabSz="914165" rtl="0" eaLnBrk="1" latinLnBrk="0" hangingPunct="1">
        <a:defRPr sz="1800" kern="1200">
          <a:solidFill>
            <a:schemeClr val="tx1"/>
          </a:solidFill>
          <a:latin typeface="+mn-lt"/>
          <a:ea typeface="+mn-ea"/>
          <a:cs typeface="+mn-cs"/>
        </a:defRPr>
      </a:lvl6pPr>
      <a:lvl7pPr marL="2742500" algn="l" defTabSz="914165" rtl="0" eaLnBrk="1" latinLnBrk="0" hangingPunct="1">
        <a:defRPr sz="1800" kern="1200">
          <a:solidFill>
            <a:schemeClr val="tx1"/>
          </a:solidFill>
          <a:latin typeface="+mn-lt"/>
          <a:ea typeface="+mn-ea"/>
          <a:cs typeface="+mn-cs"/>
        </a:defRPr>
      </a:lvl7pPr>
      <a:lvl8pPr marL="3199580" algn="l" defTabSz="914165" rtl="0" eaLnBrk="1" latinLnBrk="0" hangingPunct="1">
        <a:defRPr sz="1800" kern="1200">
          <a:solidFill>
            <a:schemeClr val="tx1"/>
          </a:solidFill>
          <a:latin typeface="+mn-lt"/>
          <a:ea typeface="+mn-ea"/>
          <a:cs typeface="+mn-cs"/>
        </a:defRPr>
      </a:lvl8pPr>
      <a:lvl9pPr marL="3656665" algn="l" defTabSz="914165"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a:solidFill>
                <a:prstClr val="black"/>
              </a:solidFill>
              <a:latin typeface="Calibri"/>
            </a:endParaRPr>
          </a:p>
        </p:txBody>
      </p:sp>
    </p:spTree>
    <p:extLst>
      <p:ext uri="{BB962C8B-B14F-4D97-AF65-F5344CB8AC3E}">
        <p14:creationId xmlns:p14="http://schemas.microsoft.com/office/powerpoint/2010/main" val="2072826778"/>
      </p:ext>
    </p:extLst>
  </p:cSld>
  <p:clrMap bg1="lt1" tx1="dk1" bg2="lt2" tx2="dk2" accent1="accent1" accent2="accent2" accent3="accent3" accent4="accent4" accent5="accent5" accent6="accent6" hlink="hlink" folHlink="folHlink"/>
  <p:sldLayoutIdLst>
    <p:sldLayoutId id="2147485666" r:id="rId1"/>
    <p:sldLayoutId id="2147485667" r:id="rId2"/>
    <p:sldLayoutId id="2147485668" r:id="rId3"/>
    <p:sldLayoutId id="2147485669" r:id="rId4"/>
    <p:sldLayoutId id="2147485670" r:id="rId5"/>
    <p:sldLayoutId id="2147485671" r:id="rId6"/>
    <p:sldLayoutId id="2147485672" r:id="rId7"/>
    <p:sldLayoutId id="2147485673" r:id="rId8"/>
    <p:sldLayoutId id="2147485674" r:id="rId9"/>
    <p:sldLayoutId id="2147485675" r:id="rId10"/>
    <p:sldLayoutId id="2147485676" r:id="rId11"/>
    <p:sldLayoutId id="2147485677" r:id="rId12"/>
  </p:sldLayoutIdLs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1026"/>
          <p:cNvSpPr>
            <a:spLocks noGrp="1" noChangeArrowheads="1"/>
          </p:cNvSpPr>
          <p:nvPr>
            <p:ph type="title"/>
          </p:nvPr>
        </p:nvSpPr>
        <p:spPr bwMode="auto">
          <a:xfrm>
            <a:off x="228600" y="152400"/>
            <a:ext cx="8610600" cy="884238"/>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027" name="Rectangle 1027"/>
          <p:cNvSpPr>
            <a:spLocks noGrp="1" noChangeArrowheads="1"/>
          </p:cNvSpPr>
          <p:nvPr>
            <p:ph type="body" idx="1"/>
          </p:nvPr>
        </p:nvSpPr>
        <p:spPr bwMode="auto">
          <a:xfrm>
            <a:off x="228600" y="1095375"/>
            <a:ext cx="8610600" cy="5153025"/>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charset="0"/>
              </a:defRPr>
            </a:lvl1pPr>
          </a:lstStyle>
          <a:p>
            <a:pPr fontAlgn="base">
              <a:spcBef>
                <a:spcPct val="0"/>
              </a:spcBef>
              <a:spcAft>
                <a:spcPct val="0"/>
              </a:spcAft>
              <a:defRPr/>
            </a:pPr>
            <a:endParaRPr lang="en-US">
              <a:solidFill>
                <a:srgbClr val="000000"/>
              </a:solidFill>
              <a:ea typeface="ＭＳ Ｐゴシック" charset="0"/>
              <a:cs typeface="ＭＳ Ｐゴシック" charset="0"/>
            </a:endParaRPr>
          </a:p>
        </p:txBody>
      </p:sp>
      <p:sp>
        <p:nvSpPr>
          <p:cNvPr id="100358" name="Rectangle 1030"/>
          <p:cNvSpPr>
            <a:spLocks noGrp="1" noChangeArrowheads="1"/>
          </p:cNvSpPr>
          <p:nvPr>
            <p:ph type="sldNum" sz="quarter" idx="4"/>
          </p:nvPr>
        </p:nvSpPr>
        <p:spPr bwMode="auto">
          <a:xfrm>
            <a:off x="6946900" y="637381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charset="0"/>
              </a:defRPr>
            </a:lvl1pPr>
          </a:lstStyle>
          <a:p>
            <a:pPr fontAlgn="base">
              <a:spcBef>
                <a:spcPct val="0"/>
              </a:spcBef>
              <a:spcAft>
                <a:spcPct val="0"/>
              </a:spcAft>
              <a:defRPr/>
            </a:pPr>
            <a:fld id="{FB5C1105-7C02-0A4A-BBB4-558A73CD3ACF}" type="slidenum">
              <a:rPr lang="en-US">
                <a:solidFill>
                  <a:srgbClr val="000000"/>
                </a:solidFill>
                <a:ea typeface="ＭＳ Ｐゴシック" charset="0"/>
                <a:cs typeface="ＭＳ Ｐゴシック" charset="0"/>
              </a:rPr>
              <a:pPr fontAlgn="base">
                <a:spcBef>
                  <a:spcPct val="0"/>
                </a:spcBef>
                <a:spcAft>
                  <a:spcPct val="0"/>
                </a:spcAft>
                <a:defRPr/>
              </a:pPr>
              <a:t>‹#›</a:t>
            </a:fld>
            <a:endParaRPr lang="en-US">
              <a:solidFill>
                <a:srgbClr val="000000"/>
              </a:solidFill>
              <a:ea typeface="ＭＳ Ｐゴシック" charset="0"/>
              <a:cs typeface="ＭＳ Ｐゴシック" charset="0"/>
            </a:endParaRPr>
          </a:p>
        </p:txBody>
      </p:sp>
      <p:sp>
        <p:nvSpPr>
          <p:cNvPr id="1030" name="Line 1032"/>
          <p:cNvSpPr>
            <a:spLocks noChangeShapeType="1"/>
          </p:cNvSpPr>
          <p:nvPr/>
        </p:nvSpPr>
        <p:spPr bwMode="auto">
          <a:xfrm>
            <a:off x="228600" y="6446838"/>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031" name="Line 1033"/>
          <p:cNvSpPr>
            <a:spLocks noChangeShapeType="1"/>
          </p:cNvSpPr>
          <p:nvPr userDrawn="1"/>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032" name="Picture 7" descr="safari.png"/>
          <p:cNvPicPr>
            <a:picLocks noChangeAspect="1"/>
          </p:cNvPicPr>
          <p:nvPr userDrawn="1"/>
        </p:nvPicPr>
        <p:blipFill>
          <a:blip r:embed="rId14">
            <a:extLst>
              <a:ext uri="{28A0092B-C50C-407E-A947-70E740481C1C}">
                <a14:useLocalDpi xmlns:a14="http://schemas.microsoft.com/office/drawing/2010/main"/>
              </a:ext>
            </a:extLst>
          </a:blip>
          <a:srcRect/>
          <a:stretch>
            <a:fillRect/>
          </a:stretch>
        </p:blipFill>
        <p:spPr bwMode="auto">
          <a:xfrm>
            <a:off x="180975" y="6602413"/>
            <a:ext cx="847725" cy="24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448738813"/>
      </p:ext>
    </p:extLst>
  </p:cSld>
  <p:clrMap bg1="lt1" tx1="dk1" bg2="lt2" tx2="dk2" accent1="accent1" accent2="accent2" accent3="accent3" accent4="accent4" accent5="accent5" accent6="accent6" hlink="hlink" folHlink="folHlink"/>
  <p:sldLayoutIdLst>
    <p:sldLayoutId id="2147485715" r:id="rId1"/>
    <p:sldLayoutId id="2147485716" r:id="rId2"/>
    <p:sldLayoutId id="2147485717" r:id="rId3"/>
    <p:sldLayoutId id="2147485718" r:id="rId4"/>
    <p:sldLayoutId id="2147485719" r:id="rId5"/>
    <p:sldLayoutId id="2147485720" r:id="rId6"/>
    <p:sldLayoutId id="2147485721" r:id="rId7"/>
    <p:sldLayoutId id="2147485722" r:id="rId8"/>
    <p:sldLayoutId id="2147485723" r:id="rId9"/>
    <p:sldLayoutId id="2147485724" r:id="rId10"/>
    <p:sldLayoutId id="2147485725" r:id="rId11"/>
    <p:sldLayoutId id="2147485726" r:id="rId12"/>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pitchFamily="-106" charset="-128"/>
          <a:cs typeface="ＭＳ Ｐゴシック" pitchFamily="-106" charset="-128"/>
        </a:defRPr>
      </a:lvl1pPr>
      <a:lvl2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2pPr>
      <a:lvl3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3pPr>
      <a:lvl4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4pPr>
      <a:lvl5pPr algn="l" rtl="0" eaLnBrk="0" fontAlgn="base" hangingPunct="0">
        <a:spcBef>
          <a:spcPct val="0"/>
        </a:spcBef>
        <a:spcAft>
          <a:spcPct val="0"/>
        </a:spcAft>
        <a:defRPr sz="4000">
          <a:solidFill>
            <a:schemeClr val="tx2"/>
          </a:solidFill>
          <a:latin typeface="Garamond" pitchFamily="-106" charset="0"/>
          <a:ea typeface="ＭＳ Ｐゴシック" pitchFamily="-106" charset="-128"/>
          <a:cs typeface="ＭＳ Ｐゴシック" pitchFamily="-106" charset="-128"/>
        </a:defRPr>
      </a:lvl5pPr>
      <a:lvl6pPr marL="457200" algn="l" rtl="0" fontAlgn="base">
        <a:spcBef>
          <a:spcPct val="0"/>
        </a:spcBef>
        <a:spcAft>
          <a:spcPct val="0"/>
        </a:spcAft>
        <a:defRPr sz="4000">
          <a:solidFill>
            <a:schemeClr val="tx2"/>
          </a:solidFill>
          <a:latin typeface="Garamond" pitchFamily="-106" charset="0"/>
        </a:defRPr>
      </a:lvl6pPr>
      <a:lvl7pPr marL="914400" algn="l" rtl="0" fontAlgn="base">
        <a:spcBef>
          <a:spcPct val="0"/>
        </a:spcBef>
        <a:spcAft>
          <a:spcPct val="0"/>
        </a:spcAft>
        <a:defRPr sz="4000">
          <a:solidFill>
            <a:schemeClr val="tx2"/>
          </a:solidFill>
          <a:latin typeface="Garamond" pitchFamily="-106" charset="0"/>
        </a:defRPr>
      </a:lvl7pPr>
      <a:lvl8pPr marL="1371600" algn="l" rtl="0" fontAlgn="base">
        <a:spcBef>
          <a:spcPct val="0"/>
        </a:spcBef>
        <a:spcAft>
          <a:spcPct val="0"/>
        </a:spcAft>
        <a:defRPr sz="4000">
          <a:solidFill>
            <a:schemeClr val="tx2"/>
          </a:solidFill>
          <a:latin typeface="Garamond" pitchFamily="-106" charset="0"/>
        </a:defRPr>
      </a:lvl8pPr>
      <a:lvl9pPr marL="1828800" algn="l" rtl="0" fontAlgn="base">
        <a:spcBef>
          <a:spcPct val="0"/>
        </a:spcBef>
        <a:spcAft>
          <a:spcPct val="0"/>
        </a:spcAft>
        <a:defRPr sz="4000">
          <a:solidFill>
            <a:schemeClr val="tx2"/>
          </a:solidFill>
          <a:latin typeface="Garamond" pitchFamily="-106"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pitchFamily="-106" charset="-128"/>
          <a:cs typeface="ＭＳ Ｐゴシック" pitchFamily="-106" charset="-128"/>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6pPr>
      <a:lvl7pPr marL="25955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7pPr>
      <a:lvl8pPr marL="30527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8pPr>
      <a:lvl9pPr marL="3509963" indent="-339725" algn="l" rtl="0" fontAlgn="base">
        <a:spcBef>
          <a:spcPct val="20000"/>
        </a:spcBef>
        <a:spcAft>
          <a:spcPct val="0"/>
        </a:spcAft>
        <a:buClr>
          <a:schemeClr val="accent1"/>
        </a:buClr>
        <a:buSzPct val="75000"/>
        <a:buFont typeface="Wingdings" pitchFamily="-106" charset="2"/>
        <a:buChar char="§"/>
        <a:defRPr sz="1600">
          <a:solidFill>
            <a:schemeClr val="tx1"/>
          </a:solidFill>
          <a:latin typeface="+mn-lt"/>
          <a:ea typeface="ＭＳ Ｐゴシック" pitchFamily="-106"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제목 개체 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ko-KR" altLang="en-US" dirty="0"/>
              <a:t>마스터 제목 스타일 편집</a:t>
            </a:r>
          </a:p>
        </p:txBody>
      </p:sp>
      <p:sp>
        <p:nvSpPr>
          <p:cNvPr id="3" name="텍스트 개체 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
        <p:nvSpPr>
          <p:cNvPr id="4" name="날짜 개체 틀 3"/>
          <p:cNvSpPr>
            <a:spLocks noGrp="1"/>
          </p:cNvSpPr>
          <p:nvPr>
            <p:ph type="dt" sz="half" idx="2"/>
          </p:nvPr>
        </p:nvSpPr>
        <p:spPr>
          <a:xfrm>
            <a:off x="457200" y="6453336"/>
            <a:ext cx="2133600" cy="268139"/>
          </a:xfrm>
          <a:prstGeom prst="rect">
            <a:avLst/>
          </a:prstGeom>
        </p:spPr>
        <p:txBody>
          <a:bodyPr vert="horz" lIns="91440" tIns="45720" rIns="91440" bIns="45720" rtlCol="0" anchor="ctr"/>
          <a:lstStyle>
            <a:lvl1pPr algn="l">
              <a:defRPr sz="1200">
                <a:solidFill>
                  <a:schemeClr val="tx1">
                    <a:tint val="75000"/>
                  </a:schemeClr>
                </a:solidFill>
              </a:defRPr>
            </a:lvl1pPr>
          </a:lstStyle>
          <a:p>
            <a:pPr latinLnBrk="1"/>
            <a:endParaRPr lang="ko-KR" altLang="en-US">
              <a:solidFill>
                <a:prstClr val="black">
                  <a:tint val="75000"/>
                </a:prstClr>
              </a:solidFill>
              <a:latin typeface="Calibri"/>
              <a:ea typeface="나눔고딕"/>
            </a:endParaRPr>
          </a:p>
        </p:txBody>
      </p:sp>
      <p:sp>
        <p:nvSpPr>
          <p:cNvPr id="5" name="바닥글 개체 틀 4"/>
          <p:cNvSpPr>
            <a:spLocks noGrp="1"/>
          </p:cNvSpPr>
          <p:nvPr>
            <p:ph type="ftr" sz="quarter" idx="3"/>
          </p:nvPr>
        </p:nvSpPr>
        <p:spPr>
          <a:xfrm>
            <a:off x="3124200" y="6453336"/>
            <a:ext cx="2895600" cy="268139"/>
          </a:xfrm>
          <a:prstGeom prst="rect">
            <a:avLst/>
          </a:prstGeom>
        </p:spPr>
        <p:txBody>
          <a:bodyPr vert="horz" lIns="91440" tIns="45720" rIns="91440" bIns="45720" rtlCol="0" anchor="ctr"/>
          <a:lstStyle>
            <a:lvl1pPr algn="ctr">
              <a:defRPr sz="1200">
                <a:solidFill>
                  <a:schemeClr val="tx1">
                    <a:tint val="75000"/>
                  </a:schemeClr>
                </a:solidFill>
              </a:defRPr>
            </a:lvl1pPr>
          </a:lstStyle>
          <a:p>
            <a:pPr latinLnBrk="1"/>
            <a:endParaRPr lang="ko-KR" altLang="en-US">
              <a:solidFill>
                <a:prstClr val="black">
                  <a:tint val="75000"/>
                </a:prstClr>
              </a:solidFill>
              <a:latin typeface="Calibri"/>
              <a:ea typeface="나눔고딕"/>
            </a:endParaRPr>
          </a:p>
        </p:txBody>
      </p:sp>
      <p:sp>
        <p:nvSpPr>
          <p:cNvPr id="6" name="슬라이드 번호 개체 틀 5"/>
          <p:cNvSpPr>
            <a:spLocks noGrp="1"/>
          </p:cNvSpPr>
          <p:nvPr>
            <p:ph type="sldNum" sz="quarter" idx="4"/>
          </p:nvPr>
        </p:nvSpPr>
        <p:spPr>
          <a:xfrm>
            <a:off x="6553200" y="6453336"/>
            <a:ext cx="2133600" cy="268139"/>
          </a:xfrm>
          <a:prstGeom prst="rect">
            <a:avLst/>
          </a:prstGeom>
        </p:spPr>
        <p:txBody>
          <a:bodyPr vert="horz" lIns="91440" tIns="45720" rIns="91440" bIns="45720" rtlCol="0" anchor="ctr"/>
          <a:lstStyle>
            <a:lvl1pPr algn="r">
              <a:defRPr sz="1200">
                <a:solidFill>
                  <a:schemeClr val="tx1">
                    <a:tint val="75000"/>
                  </a:schemeClr>
                </a:solidFill>
              </a:defRPr>
            </a:lvl1pPr>
          </a:lstStyle>
          <a:p>
            <a:pPr latinLnBrk="1"/>
            <a:fld id="{4BEDD84E-25D4-4983-8AA1-2863C96F08D9}" type="slidenum">
              <a:rPr lang="ko-KR" altLang="en-US" smtClean="0">
                <a:solidFill>
                  <a:prstClr val="black">
                    <a:tint val="75000"/>
                  </a:prstClr>
                </a:solidFill>
                <a:latin typeface="Calibri"/>
                <a:ea typeface="나눔고딕"/>
              </a:rPr>
              <a:pPr latinLnBrk="1"/>
              <a:t>‹#›</a:t>
            </a:fld>
            <a:endParaRPr lang="ko-KR" altLang="en-US">
              <a:solidFill>
                <a:prstClr val="black">
                  <a:tint val="75000"/>
                </a:prstClr>
              </a:solidFill>
              <a:latin typeface="Calibri"/>
              <a:ea typeface="나눔고딕"/>
            </a:endParaRPr>
          </a:p>
        </p:txBody>
      </p:sp>
    </p:spTree>
    <p:extLst>
      <p:ext uri="{BB962C8B-B14F-4D97-AF65-F5344CB8AC3E}">
        <p14:creationId xmlns:p14="http://schemas.microsoft.com/office/powerpoint/2010/main" val="1377926446"/>
      </p:ext>
    </p:extLst>
  </p:cSld>
  <p:clrMap bg1="lt1" tx1="dk1" bg2="lt2" tx2="dk2" accent1="accent1" accent2="accent2" accent3="accent3" accent4="accent4" accent5="accent5" accent6="accent6" hlink="hlink" folHlink="folHlink"/>
  <p:sldLayoutIdLst>
    <p:sldLayoutId id="2147486473" r:id="rId1"/>
    <p:sldLayoutId id="2147486474" r:id="rId2"/>
    <p:sldLayoutId id="2147486475" r:id="rId3"/>
    <p:sldLayoutId id="2147486476" r:id="rId4"/>
    <p:sldLayoutId id="2147486477" r:id="rId5"/>
    <p:sldLayoutId id="2147486478" r:id="rId6"/>
    <p:sldLayoutId id="2147486479" r:id="rId7"/>
  </p:sldLayoutIdLst>
  <p:hf hdr="0" ftr="0" dt="0"/>
  <p:txStyles>
    <p:titleStyle>
      <a:lvl1pPr algn="ctr" defTabSz="914400" rtl="0" eaLnBrk="1" latinLnBrk="1" hangingPunct="1">
        <a:spcBef>
          <a:spcPct val="0"/>
        </a:spcBef>
        <a:buNone/>
        <a:defRPr sz="4000" b="1" kern="1200">
          <a:solidFill>
            <a:schemeClr val="tx1"/>
          </a:solidFill>
          <a:latin typeface="+mj-lt"/>
          <a:ea typeface="+mj-ea"/>
          <a:cs typeface="+mj-cs"/>
        </a:defRPr>
      </a:lvl1pPr>
    </p:titleStyle>
    <p:bodyStyle>
      <a:lvl1pPr marL="342900" indent="-342900" algn="l" defTabSz="914400" rtl="0" eaLnBrk="1" latinLnBrk="1" hangingPunct="1">
        <a:spcBef>
          <a:spcPts val="5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1" hangingPunct="1">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1" hangingPunct="1">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1" hangingPunct="1">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218258153"/>
      </p:ext>
    </p:extLst>
  </p:cSld>
  <p:clrMap bg1="lt1" tx1="dk1" bg2="lt2" tx2="dk2" accent1="accent1" accent2="accent2" accent3="accent3" accent4="accent4" accent5="accent5" accent6="accent6" hlink="hlink" folHlink="folHlink"/>
  <p:sldLayoutIdLst>
    <p:sldLayoutId id="2147486595" r:id="rId1"/>
    <p:sldLayoutId id="2147486596" r:id="rId2"/>
    <p:sldLayoutId id="2147486597" r:id="rId3"/>
    <p:sldLayoutId id="2147486598" r:id="rId4"/>
    <p:sldLayoutId id="2147486599" r:id="rId5"/>
    <p:sldLayoutId id="2147486600" r:id="rId6"/>
    <p:sldLayoutId id="2147486601" r:id="rId7"/>
    <p:sldLayoutId id="2147486602" r:id="rId8"/>
    <p:sldLayoutId id="2147486603" r:id="rId9"/>
    <p:sldLayoutId id="2147486604" r:id="rId10"/>
    <p:sldLayoutId id="2147486605"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latin typeface="Tahoma"/>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96494495"/>
      </p:ext>
    </p:extLst>
  </p:cSld>
  <p:clrMap bg1="lt1" tx1="dk1" bg2="lt2" tx2="dk2" accent1="accent1" accent2="accent2" accent3="accent3" accent4="accent4" accent5="accent5" accent6="accent6" hlink="hlink" folHlink="folHlink"/>
  <p:sldLayoutIdLst>
    <p:sldLayoutId id="2147486872" r:id="rId1"/>
    <p:sldLayoutId id="2147486873" r:id="rId2"/>
    <p:sldLayoutId id="2147486874" r:id="rId3"/>
    <p:sldLayoutId id="2147486875" r:id="rId4"/>
    <p:sldLayoutId id="2147486876" r:id="rId5"/>
    <p:sldLayoutId id="2147486877" r:id="rId6"/>
    <p:sldLayoutId id="2147486878" r:id="rId7"/>
    <p:sldLayoutId id="2147486879" r:id="rId8"/>
    <p:sldLayoutId id="2147486880" r:id="rId9"/>
    <p:sldLayoutId id="2147486881" r:id="rId10"/>
    <p:sldLayoutId id="2147486882"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107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3107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B223C560-0E5F-EA4E-BC8F-576A57968152}" type="slidenum">
              <a:rPr lang="en-US" altLang="en-US"/>
              <a:pPr>
                <a:defRPr/>
              </a:pPr>
              <a:t>‹#›</a:t>
            </a:fld>
            <a:endParaRPr lang="en-US" altLang="en-US"/>
          </a:p>
        </p:txBody>
      </p:sp>
      <p:sp>
        <p:nvSpPr>
          <p:cNvPr id="13107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3107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31080" name="Picture 7" descr="safari.png"/>
          <p:cNvPicPr>
            <a:picLocks noChangeAspect="1"/>
          </p:cNvPicPr>
          <p:nvPr userDrawn="1"/>
        </p:nvPicPr>
        <p:blipFill>
          <a:blip r:embed="rId13">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93472234"/>
      </p:ext>
    </p:extLst>
  </p:cSld>
  <p:clrMap bg1="lt1" tx1="dk1" bg2="lt2" tx2="dk2" accent1="accent1" accent2="accent2" accent3="accent3" accent4="accent4" accent5="accent5" accent6="accent6" hlink="hlink" folHlink="folHlink"/>
  <p:sldLayoutIdLst>
    <p:sldLayoutId id="2147487121" r:id="rId1"/>
    <p:sldLayoutId id="2147487122" r:id="rId2"/>
    <p:sldLayoutId id="2147487123" r:id="rId3"/>
    <p:sldLayoutId id="2147487124" r:id="rId4"/>
    <p:sldLayoutId id="2147487125" r:id="rId5"/>
    <p:sldLayoutId id="2147487126" r:id="rId6"/>
    <p:sldLayoutId id="2147487127" r:id="rId7"/>
    <p:sldLayoutId id="2147487128" r:id="rId8"/>
    <p:sldLayoutId id="2147487129" r:id="rId9"/>
    <p:sldLayoutId id="2147487130" r:id="rId10"/>
    <p:sldLayoutId id="2147487131" r:id="rId11"/>
  </p:sldLayoutIdLst>
  <p:transition/>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0"/>
            <a:ext cx="9144000" cy="1085850"/>
          </a:xfrm>
          <a:prstGeom prst="rect">
            <a:avLst/>
          </a:prstGeom>
          <a:solidFill>
            <a:schemeClr val="accent1"/>
          </a:solidFill>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4033" y="1250443"/>
            <a:ext cx="8897503" cy="522383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4033" y="6544372"/>
            <a:ext cx="1820636" cy="228600"/>
          </a:xfrm>
          <a:prstGeom prst="rect">
            <a:avLst/>
          </a:prstGeom>
        </p:spPr>
        <p:txBody>
          <a:bodyPr vert="horz" lIns="91440" tIns="45720" rIns="91440" bIns="45720" rtlCol="0" anchor="ctr"/>
          <a:lstStyle>
            <a:lvl1pPr algn="l">
              <a:defRPr sz="950">
                <a:solidFill>
                  <a:schemeClr val="tx1">
                    <a:alpha val="75000"/>
                  </a:schemeClr>
                </a:solidFill>
              </a:defRPr>
            </a:lvl1pPr>
          </a:lstStyle>
          <a:p>
            <a:endParaRPr lang="en-US">
              <a:solidFill>
                <a:prstClr val="black">
                  <a:alpha val="75000"/>
                </a:prstClr>
              </a:solidFill>
              <a:latin typeface="Calibri"/>
            </a:endParaRPr>
          </a:p>
        </p:txBody>
      </p:sp>
      <p:sp>
        <p:nvSpPr>
          <p:cNvPr id="5" name="Footer Placeholder 4"/>
          <p:cNvSpPr>
            <a:spLocks noGrp="1"/>
          </p:cNvSpPr>
          <p:nvPr>
            <p:ph type="ftr" sz="quarter" idx="3"/>
          </p:nvPr>
        </p:nvSpPr>
        <p:spPr>
          <a:xfrm>
            <a:off x="2548826" y="6544372"/>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a:solidFill>
                <a:prstClr val="black">
                  <a:alpha val="75000"/>
                </a:prstClr>
              </a:solidFill>
              <a:latin typeface="Calibri"/>
            </a:endParaRPr>
          </a:p>
        </p:txBody>
      </p:sp>
      <p:sp>
        <p:nvSpPr>
          <p:cNvPr id="8" name="Slide Number Placeholder 7"/>
          <p:cNvSpPr>
            <a:spLocks noGrp="1"/>
          </p:cNvSpPr>
          <p:nvPr>
            <p:ph type="sldNum" sz="quarter" idx="4"/>
          </p:nvPr>
        </p:nvSpPr>
        <p:spPr>
          <a:xfrm>
            <a:off x="6924883" y="6456309"/>
            <a:ext cx="2057400" cy="365125"/>
          </a:xfrm>
          <a:prstGeom prst="rect">
            <a:avLst/>
          </a:prstGeom>
        </p:spPr>
        <p:txBody>
          <a:bodyPr vert="horz" lIns="91440" tIns="45720" rIns="91440" bIns="45720" rtlCol="0" anchor="ctr"/>
          <a:lstStyle>
            <a:lvl1pPr algn="r">
              <a:defRPr sz="1600">
                <a:solidFill>
                  <a:schemeClr val="tx1"/>
                </a:solidFill>
              </a:defRPr>
            </a:lvl1pPr>
          </a:lstStyle>
          <a:p>
            <a:fld id="{659951FD-F195-4FF4-B5D0-ABFF8986B8DF}" type="slidenum">
              <a:rPr lang="en-US" smtClean="0">
                <a:solidFill>
                  <a:prstClr val="black"/>
                </a:solidFill>
                <a:latin typeface="Calibri"/>
              </a:rPr>
              <a:pPr/>
              <a:t>‹#›</a:t>
            </a:fld>
            <a:endParaRPr lang="en-US">
              <a:solidFill>
                <a:prstClr val="black"/>
              </a:solidFill>
              <a:latin typeface="Calibri"/>
            </a:endParaRPr>
          </a:p>
        </p:txBody>
      </p:sp>
    </p:spTree>
    <p:extLst>
      <p:ext uri="{BB962C8B-B14F-4D97-AF65-F5344CB8AC3E}">
        <p14:creationId xmlns:p14="http://schemas.microsoft.com/office/powerpoint/2010/main" val="3929406329"/>
      </p:ext>
    </p:extLst>
  </p:cSld>
  <p:clrMap bg1="lt1" tx1="dk1" bg2="lt2" tx2="dk2" accent1="accent1" accent2="accent2" accent3="accent3" accent4="accent4" accent5="accent5" accent6="accent6" hlink="hlink" folHlink="folHlink"/>
  <p:sldLayoutIdLst>
    <p:sldLayoutId id="2147487145" r:id="rId1"/>
    <p:sldLayoutId id="2147487146" r:id="rId2"/>
    <p:sldLayoutId id="2147487147" r:id="rId3"/>
    <p:sldLayoutId id="2147487148" r:id="rId4"/>
    <p:sldLayoutId id="2147487149" r:id="rId5"/>
    <p:sldLayoutId id="2147487150" r:id="rId6"/>
    <p:sldLayoutId id="2147487151" r:id="rId7"/>
    <p:sldLayoutId id="2147487152" r:id="rId8"/>
    <p:sldLayoutId id="2147487153" r:id="rId9"/>
    <p:sldLayoutId id="2147487154" r:id="rId10"/>
    <p:sldLayoutId id="2147487155" r:id="rId11"/>
    <p:sldLayoutId id="2147487156" r:id="rId12"/>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marL="0" algn="ctr" defTabSz="914400" rtl="0" eaLnBrk="1" latinLnBrk="0" hangingPunct="1">
        <a:lnSpc>
          <a:spcPct val="90000"/>
        </a:lnSpc>
        <a:spcBef>
          <a:spcPct val="0"/>
        </a:spcBef>
        <a:buNone/>
        <a:defRPr sz="4800" kern="1200" spc="-120" baseline="0">
          <a:solidFill>
            <a:schemeClr val="bg1"/>
          </a:solidFill>
          <a:latin typeface="+mj-lt"/>
          <a:ea typeface="+mj-ea"/>
          <a:cs typeface="+mj-cs"/>
        </a:defRPr>
      </a:lvl1pPr>
    </p:titleStyle>
    <p:bodyStyle>
      <a:lvl1pPr marL="182880" indent="-182880" algn="l" defTabSz="914400" rtl="0" eaLnBrk="1" latinLnBrk="0" hangingPunct="1">
        <a:lnSpc>
          <a:spcPct val="85000"/>
        </a:lnSpc>
        <a:spcBef>
          <a:spcPts val="1300"/>
        </a:spcBef>
        <a:buFont typeface="Arial" panose="020B0604020202020204" pitchFamily="34" charset="0"/>
        <a:buChar char="•"/>
        <a:defRPr sz="2800" i="1" kern="1200">
          <a:solidFill>
            <a:schemeClr val="tx1"/>
          </a:solidFill>
          <a:latin typeface="+mn-lt"/>
          <a:ea typeface="+mn-ea"/>
          <a:cs typeface="+mn-cs"/>
        </a:defRPr>
      </a:lvl1pPr>
      <a:lvl2pPr marL="365760" indent="-182880" algn="l" defTabSz="914400" rtl="0" eaLnBrk="1" latinLnBrk="0" hangingPunct="1">
        <a:lnSpc>
          <a:spcPct val="85000"/>
        </a:lnSpc>
        <a:spcBef>
          <a:spcPts val="600"/>
        </a:spcBef>
        <a:buFont typeface="Calibri" panose="020F0502020204030204" pitchFamily="34" charset="0"/>
        <a:buChar char="‐"/>
        <a:defRPr sz="2400" kern="1200">
          <a:solidFill>
            <a:schemeClr val="tx1"/>
          </a:solidFill>
          <a:latin typeface="+mn-lt"/>
          <a:ea typeface="+mn-ea"/>
          <a:cs typeface="+mn-cs"/>
        </a:defRPr>
      </a:lvl2pPr>
      <a:lvl3pPr marL="548640" indent="-182880" algn="l" defTabSz="914400" rtl="0" eaLnBrk="1" latinLnBrk="0" hangingPunct="1">
        <a:lnSpc>
          <a:spcPct val="85000"/>
        </a:lnSpc>
        <a:spcBef>
          <a:spcPts val="600"/>
        </a:spcBef>
        <a:buFont typeface="Arial" panose="020B0604020202020204" pitchFamily="34" charset="0"/>
        <a:buChar char="•"/>
        <a:defRPr sz="2000" i="1" kern="1200">
          <a:solidFill>
            <a:schemeClr val="tx1"/>
          </a:solidFill>
          <a:latin typeface="+mn-lt"/>
          <a:ea typeface="+mn-ea"/>
          <a:cs typeface="+mn-cs"/>
        </a:defRPr>
      </a:lvl3pPr>
      <a:lvl4pPr marL="73152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4pPr>
      <a:lvl5pPr marL="914400" indent="-182880" algn="l" defTabSz="914400" rtl="0" eaLnBrk="1" latinLnBrk="0" hangingPunct="1">
        <a:lnSpc>
          <a:spcPct val="85000"/>
        </a:lnSpc>
        <a:spcBef>
          <a:spcPts val="600"/>
        </a:spcBef>
        <a:buFont typeface="Arial" panose="020B0604020202020204" pitchFamily="34" charset="0"/>
        <a:buChar char="•"/>
        <a:defRPr sz="1800" kern="1200">
          <a:solidFill>
            <a:schemeClr val="tx1"/>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69986"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169987"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EFC36330-171D-874A-B302-CA3D70443983}" type="slidenum">
              <a:rPr lang="en-US" altLang="en-US"/>
              <a:pPr>
                <a:defRPr/>
              </a:pPr>
              <a:t>‹#›</a:t>
            </a:fld>
            <a:endParaRPr lang="en-US" altLang="en-US"/>
          </a:p>
        </p:txBody>
      </p:sp>
      <p:sp>
        <p:nvSpPr>
          <p:cNvPr id="169990"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169991"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pic>
        <p:nvPicPr>
          <p:cNvPr id="169992" name="Picture 7" descr="safari.png"/>
          <p:cNvPicPr>
            <a:picLocks noChangeAspect="1"/>
          </p:cNvPicPr>
          <p:nvPr userDrawn="1"/>
        </p:nvPicPr>
        <p:blipFill>
          <a:blip r:embed="rId13">
            <a:extLst>
              <a:ext uri="{28A0092B-C50C-407E-A947-70E740481C1C}">
                <a14:useLocalDpi xmlns:a14="http://schemas.microsoft.com/office/drawing/2010/main"/>
              </a:ext>
            </a:extLst>
          </a:blip>
          <a:srcRect/>
          <a:stretch>
            <a:fillRect/>
          </a:stretch>
        </p:blipFill>
        <p:spPr bwMode="auto">
          <a:xfrm>
            <a:off x="179388" y="6453188"/>
            <a:ext cx="1079500" cy="312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73560839"/>
      </p:ext>
    </p:extLst>
  </p:cSld>
  <p:clrMap bg1="lt1" tx1="dk1" bg2="lt2" tx2="dk2" accent1="accent1" accent2="accent2" accent3="accent3" accent4="accent4" accent5="accent5" accent6="accent6" hlink="hlink" folHlink="folHlink"/>
  <p:sldLayoutIdLst>
    <p:sldLayoutId id="2147487195" r:id="rId1"/>
    <p:sldLayoutId id="2147487196" r:id="rId2"/>
    <p:sldLayoutId id="2147487197" r:id="rId3"/>
    <p:sldLayoutId id="2147487198" r:id="rId4"/>
    <p:sldLayoutId id="2147487199" r:id="rId5"/>
    <p:sldLayoutId id="2147487200" r:id="rId6"/>
    <p:sldLayoutId id="2147487201" r:id="rId7"/>
    <p:sldLayoutId id="2147487202" r:id="rId8"/>
    <p:sldLayoutId id="2147487203" r:id="rId9"/>
    <p:sldLayoutId id="2147487204" r:id="rId10"/>
    <p:sldLayoutId id="214748720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bwMode="auto">
          <a:xfrm>
            <a:off x="228600" y="152400"/>
            <a:ext cx="8610600" cy="106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title style</a:t>
            </a:r>
          </a:p>
        </p:txBody>
      </p:sp>
      <p:sp>
        <p:nvSpPr>
          <p:cNvPr id="38915" name="Rectangle 1027"/>
          <p:cNvSpPr>
            <a:spLocks noGrp="1" noChangeArrowheads="1"/>
          </p:cNvSpPr>
          <p:nvPr>
            <p:ph type="body" idx="1"/>
          </p:nvPr>
        </p:nvSpPr>
        <p:spPr bwMode="auto">
          <a:xfrm>
            <a:off x="228600" y="1371600"/>
            <a:ext cx="8610600" cy="487680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fontAlgn="auto">
              <a:spcBef>
                <a:spcPts val="0"/>
              </a:spcBef>
              <a:spcAft>
                <a:spcPts val="0"/>
              </a:spcAft>
              <a:defRPr sz="1200">
                <a:solidFill>
                  <a:srgbClr val="000000"/>
                </a:solidFill>
                <a:latin typeface="Garamond" pitchFamily="18" charset="0"/>
                <a:ea typeface="+mn-ea"/>
                <a:cs typeface="+mn-cs"/>
              </a:defRPr>
            </a:lvl1pPr>
          </a:lstStyle>
          <a:p>
            <a:pPr>
              <a:defRPr/>
            </a:pPr>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600">
                <a:solidFill>
                  <a:srgbClr val="000000"/>
                </a:solidFill>
                <a:latin typeface="Garamond" pitchFamily="18" charset="0"/>
                <a:ea typeface="+mn-ea"/>
                <a:cs typeface="+mn-cs"/>
              </a:defRPr>
            </a:lvl1pPr>
          </a:lstStyle>
          <a:p>
            <a:pPr>
              <a:defRPr/>
            </a:pPr>
            <a:fld id="{72694B9D-8BFE-654E-8D86-2D1B27ECA5D0}" type="slidenum">
              <a:rPr lang="en-US" altLang="en-US"/>
              <a:pPr>
                <a:defRPr/>
              </a:pPr>
              <a:t>‹#›</a:t>
            </a:fld>
            <a:endParaRPr lang="en-US" altLang="en-US"/>
          </a:p>
        </p:txBody>
      </p:sp>
      <p:sp>
        <p:nvSpPr>
          <p:cNvPr id="38918" name="Line 1032"/>
          <p:cNvSpPr>
            <a:spLocks noChangeShapeType="1"/>
          </p:cNvSpPr>
          <p:nvPr/>
        </p:nvSpPr>
        <p:spPr bwMode="auto">
          <a:xfrm>
            <a:off x="228600" y="638175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
        <p:nvSpPr>
          <p:cNvPr id="38919" name="Line 1033"/>
          <p:cNvSpPr>
            <a:spLocks noChangeShapeType="1"/>
          </p:cNvSpPr>
          <p:nvPr/>
        </p:nvSpPr>
        <p:spPr bwMode="auto">
          <a:xfrm>
            <a:off x="228600" y="914400"/>
            <a:ext cx="8610600" cy="0"/>
          </a:xfrm>
          <a:prstGeom prst="line">
            <a:avLst/>
          </a:prstGeom>
          <a:noFill/>
          <a:ln w="19050">
            <a:solidFill>
              <a:schemeClr val="accent1"/>
            </a:solidFill>
            <a:round/>
            <a:headEnd/>
            <a:tailEnd/>
          </a:ln>
          <a:extLst>
            <a:ext uri="{909E8E84-426E-40dd-AFC4-6F175D3DCCD1}">
              <a14:hiddenFill xmlns:a14="http://schemas.microsoft.com/office/drawing/2010/main" xmlns="">
                <a:noFill/>
              </a14:hiddenFill>
            </a:ext>
          </a:extLst>
        </p:spPr>
        <p:txBody>
          <a:bodyPr/>
          <a:lstStyle/>
          <a:p>
            <a:pPr fontAlgn="base">
              <a:spcBef>
                <a:spcPct val="0"/>
              </a:spcBef>
              <a:spcAft>
                <a:spcPct val="0"/>
              </a:spcAft>
            </a:pPr>
            <a:endParaRPr lang="en-US">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237550987"/>
      </p:ext>
    </p:extLst>
  </p:cSld>
  <p:clrMap bg1="lt1" tx1="dk1" bg2="lt2" tx2="dk2" accent1="accent1" accent2="accent2" accent3="accent3" accent4="accent4" accent5="accent5" accent6="accent6" hlink="hlink" folHlink="folHlink"/>
  <p:sldLayoutIdLst>
    <p:sldLayoutId id="2147487207" r:id="rId1"/>
    <p:sldLayoutId id="2147487208" r:id="rId2"/>
    <p:sldLayoutId id="2147487209" r:id="rId3"/>
    <p:sldLayoutId id="2147487210" r:id="rId4"/>
    <p:sldLayoutId id="2147487211" r:id="rId5"/>
    <p:sldLayoutId id="2147487212" r:id="rId6"/>
    <p:sldLayoutId id="2147487213" r:id="rId7"/>
    <p:sldLayoutId id="2147487214" r:id="rId8"/>
    <p:sldLayoutId id="2147487215" r:id="rId9"/>
    <p:sldLayoutId id="2147487216" r:id="rId10"/>
    <p:sldLayoutId id="2147487217"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charset="0"/>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charset="0"/>
        <a:buChar char="q"/>
        <a:defRPr sz="2200">
          <a:solidFill>
            <a:schemeClr val="tx1"/>
          </a:solidFill>
          <a:latin typeface="+mn-lt"/>
          <a:ea typeface="ＭＳ Ｐゴシック" charset="0"/>
        </a:defRPr>
      </a:lvl2pPr>
      <a:lvl3pPr marL="1022350" indent="-350838" algn="l" rtl="0" eaLnBrk="0" fontAlgn="base" hangingPunct="0">
        <a:spcBef>
          <a:spcPct val="20000"/>
        </a:spcBef>
        <a:spcAft>
          <a:spcPct val="0"/>
        </a:spcAft>
        <a:buClr>
          <a:schemeClr val="accent1"/>
        </a:buClr>
        <a:buSzPct val="65000"/>
        <a:buFont typeface="Wingdings" charset="0"/>
        <a:buChar char="n"/>
        <a:defRPr sz="2000">
          <a:solidFill>
            <a:schemeClr val="tx1"/>
          </a:solidFill>
          <a:latin typeface="+mn-lt"/>
          <a:ea typeface="ＭＳ Ｐゴシック" charset="0"/>
        </a:defRPr>
      </a:lvl3pPr>
      <a:lvl4pPr marL="1339850" indent="-315913" algn="l" rtl="0" eaLnBrk="0" fontAlgn="base" hangingPunct="0">
        <a:spcBef>
          <a:spcPct val="20000"/>
        </a:spcBef>
        <a:spcAft>
          <a:spcPct val="0"/>
        </a:spcAft>
        <a:buClr>
          <a:schemeClr val="accent2"/>
        </a:buClr>
        <a:buSzPct val="70000"/>
        <a:buFont typeface="Wingdings" charset="0"/>
        <a:buChar char="q"/>
        <a:defRPr>
          <a:solidFill>
            <a:schemeClr val="tx1"/>
          </a:solidFill>
          <a:latin typeface="+mn-lt"/>
          <a:ea typeface="ＭＳ Ｐゴシック" charset="0"/>
        </a:defRPr>
      </a:lvl4pPr>
      <a:lvl5pPr marL="1681163" indent="-339725" algn="l" rtl="0" eaLnBrk="0" fontAlgn="base" hangingPunct="0">
        <a:spcBef>
          <a:spcPct val="20000"/>
        </a:spcBef>
        <a:spcAft>
          <a:spcPct val="0"/>
        </a:spcAft>
        <a:buClr>
          <a:schemeClr val="accent1"/>
        </a:buClr>
        <a:buSzPct val="75000"/>
        <a:buFont typeface="Wingdings" charset="0"/>
        <a:buChar char="§"/>
        <a:defRPr sz="1600">
          <a:solidFill>
            <a:schemeClr val="tx1"/>
          </a:solidFill>
          <a:latin typeface="+mn-lt"/>
          <a:ea typeface="ＭＳ Ｐゴシック" charset="0"/>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1894431041"/>
      </p:ext>
    </p:extLst>
  </p:cSld>
  <p:clrMap bg1="lt1" tx1="dk1" bg2="lt2" tx2="dk2" accent1="accent1" accent2="accent2" accent3="accent3" accent4="accent4" accent5="accent5" accent6="accent6" hlink="hlink" folHlink="folHlink"/>
  <p:sldLayoutIdLst>
    <p:sldLayoutId id="2147487259" r:id="rId1"/>
    <p:sldLayoutId id="2147487260" r:id="rId2"/>
    <p:sldLayoutId id="2147487261" r:id="rId3"/>
    <p:sldLayoutId id="2147487262" r:id="rId4"/>
    <p:sldLayoutId id="2147487263" r:id="rId5"/>
    <p:sldLayoutId id="2147487264" r:id="rId6"/>
    <p:sldLayoutId id="2147487265" r:id="rId7"/>
    <p:sldLayoutId id="2147487266" r:id="rId8"/>
    <p:sldLayoutId id="2147487267" r:id="rId9"/>
    <p:sldLayoutId id="2147487268" r:id="rId10"/>
    <p:sldLayoutId id="214748726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07527537"/>
      </p:ext>
    </p:extLst>
  </p:cSld>
  <p:clrMap bg1="lt1" tx1="dk1" bg2="lt2" tx2="dk2" accent1="accent1" accent2="accent2" accent3="accent3" accent4="accent4" accent5="accent5" accent6="accent6" hlink="hlink" folHlink="folHlink"/>
  <p:sldLayoutIdLst>
    <p:sldLayoutId id="2147487575" r:id="rId1"/>
    <p:sldLayoutId id="2147487576" r:id="rId2"/>
    <p:sldLayoutId id="2147487577" r:id="rId3"/>
    <p:sldLayoutId id="2147487578" r:id="rId4"/>
    <p:sldLayoutId id="2147487579" r:id="rId5"/>
    <p:sldLayoutId id="2147487580" r:id="rId6"/>
    <p:sldLayoutId id="2147487581" r:id="rId7"/>
    <p:sldLayoutId id="2147487582" r:id="rId8"/>
    <p:sldLayoutId id="2147487583" r:id="rId9"/>
    <p:sldLayoutId id="2147487584" r:id="rId10"/>
    <p:sldLayoutId id="2147487585"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srgbClr val="000000"/>
                </a:solidFill>
              </a:rPr>
              <a:pPr/>
              <a:t>‹#›</a:t>
            </a:fld>
            <a:endParaRPr lang="en-US" alt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srgbClr val="000000"/>
              </a:solidFill>
            </a:endParaRPr>
          </a:p>
        </p:txBody>
      </p:sp>
      <p:pic>
        <p:nvPicPr>
          <p:cNvPr id="8" name="Picture 7" descr="safari.png"/>
          <p:cNvPicPr>
            <a:picLocks noChangeAspect="1"/>
          </p:cNvPicPr>
          <p:nvPr/>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024069023"/>
      </p:ext>
    </p:extLst>
  </p:cSld>
  <p:clrMap bg1="lt1" tx1="dk1" bg2="lt2" tx2="dk2" accent1="accent1" accent2="accent2" accent3="accent3" accent4="accent4" accent5="accent5" accent6="accent6" hlink="hlink" folHlink="folHlink"/>
  <p:sldLayoutIdLst>
    <p:sldLayoutId id="2147487624" r:id="rId1"/>
    <p:sldLayoutId id="2147487625" r:id="rId2"/>
    <p:sldLayoutId id="2147487626" r:id="rId3"/>
    <p:sldLayoutId id="2147487627" r:id="rId4"/>
    <p:sldLayoutId id="2147487628" r:id="rId5"/>
    <p:sldLayoutId id="2147487629" r:id="rId6"/>
    <p:sldLayoutId id="2147487630" r:id="rId7"/>
    <p:sldLayoutId id="2147487631" r:id="rId8"/>
    <p:sldLayoutId id="2147487632" r:id="rId9"/>
    <p:sldLayoutId id="2147487633" r:id="rId10"/>
    <p:sldLayoutId id="2147487634"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按一下以編輯母片標題樣式</a:t>
            </a:r>
            <a:endParaRPr lang="en-US" altLang="en-US"/>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ltLang="en-US"/>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900">
                <a:latin typeface="Garamond" pitchFamily="18" charset="0"/>
              </a:defRPr>
            </a:lvl1pPr>
          </a:lstStyle>
          <a:p>
            <a:endParaRPr lang="en-US">
              <a:solidFill>
                <a:srgbClr val="000000"/>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Garamond" pitchFamily="18" charset="0"/>
              </a:defRPr>
            </a:lvl1pPr>
          </a:lstStyle>
          <a:p>
            <a:fld id="{4CAE9295-42F8-0747-9AE1-33958E89C374}" type="slidenum">
              <a:rPr lang="en-US" smtClean="0">
                <a:solidFill>
                  <a:srgbClr val="000000"/>
                </a:solidFill>
              </a:rPr>
              <a:pPr/>
              <a:t>‹#›</a:t>
            </a:fld>
            <a:endParaRPr lang="en-US">
              <a:solidFill>
                <a:srgbClr val="000000"/>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sz="1350">
              <a:solidFill>
                <a:srgbClr val="000000"/>
              </a:solidFill>
            </a:endParaRPr>
          </a:p>
        </p:txBody>
      </p:sp>
      <p:pic>
        <p:nvPicPr>
          <p:cNvPr id="8" name="Picture 7" descr="safari.png"/>
          <p:cNvPicPr>
            <a:picLocks noChangeAspect="1"/>
          </p:cNvPicPr>
          <p:nvPr/>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591276993"/>
      </p:ext>
    </p:extLst>
  </p:cSld>
  <p:clrMap bg1="lt1" tx1="dk1" bg2="lt2" tx2="dk2" accent1="accent1" accent2="accent2" accent3="accent3" accent4="accent4" accent5="accent5" accent6="accent6" hlink="hlink" folHlink="folHlink"/>
  <p:sldLayoutIdLst>
    <p:sldLayoutId id="2147488077" r:id="rId1"/>
    <p:sldLayoutId id="2147488078" r:id="rId2"/>
    <p:sldLayoutId id="2147488079" r:id="rId3"/>
    <p:sldLayoutId id="2147488080" r:id="rId4"/>
    <p:sldLayoutId id="2147488081" r:id="rId5"/>
    <p:sldLayoutId id="2147488082" r:id="rId6"/>
    <p:sldLayoutId id="2147488083" r:id="rId7"/>
    <p:sldLayoutId id="2147488084" r:id="rId8"/>
    <p:sldLayoutId id="2147488085" r:id="rId9"/>
    <p:sldLayoutId id="2147488086" r:id="rId10"/>
    <p:sldLayoutId id="2147488087" r:id="rId11"/>
  </p:sldLayoutIdLst>
  <p:transition/>
  <p:hf hdr="0" ftr="0" dt="0"/>
  <p:txStyles>
    <p:titleStyle>
      <a:lvl1pPr algn="l" rtl="0" eaLnBrk="1" fontAlgn="base" hangingPunct="1">
        <a:spcBef>
          <a:spcPct val="0"/>
        </a:spcBef>
        <a:spcAft>
          <a:spcPct val="0"/>
        </a:spcAft>
        <a:defRPr sz="3000">
          <a:solidFill>
            <a:schemeClr val="tx2"/>
          </a:solidFill>
          <a:latin typeface="+mj-lt"/>
          <a:ea typeface="+mj-ea"/>
          <a:cs typeface="+mj-cs"/>
        </a:defRPr>
      </a:lvl1pPr>
      <a:lvl2pPr algn="l" rtl="0" eaLnBrk="1" fontAlgn="base" hangingPunct="1">
        <a:spcBef>
          <a:spcPct val="0"/>
        </a:spcBef>
        <a:spcAft>
          <a:spcPct val="0"/>
        </a:spcAft>
        <a:defRPr sz="3000">
          <a:solidFill>
            <a:schemeClr val="tx2"/>
          </a:solidFill>
          <a:latin typeface="Garamond" pitchFamily="18" charset="0"/>
        </a:defRPr>
      </a:lvl2pPr>
      <a:lvl3pPr algn="l" rtl="0" eaLnBrk="1" fontAlgn="base" hangingPunct="1">
        <a:spcBef>
          <a:spcPct val="0"/>
        </a:spcBef>
        <a:spcAft>
          <a:spcPct val="0"/>
        </a:spcAft>
        <a:defRPr sz="3000">
          <a:solidFill>
            <a:schemeClr val="tx2"/>
          </a:solidFill>
          <a:latin typeface="Garamond" pitchFamily="18" charset="0"/>
        </a:defRPr>
      </a:lvl3pPr>
      <a:lvl4pPr algn="l" rtl="0" eaLnBrk="1" fontAlgn="base" hangingPunct="1">
        <a:spcBef>
          <a:spcPct val="0"/>
        </a:spcBef>
        <a:spcAft>
          <a:spcPct val="0"/>
        </a:spcAft>
        <a:defRPr sz="3000">
          <a:solidFill>
            <a:schemeClr val="tx2"/>
          </a:solidFill>
          <a:latin typeface="Garamond" pitchFamily="18" charset="0"/>
        </a:defRPr>
      </a:lvl4pPr>
      <a:lvl5pPr algn="l" rtl="0" eaLnBrk="1" fontAlgn="base" hangingPunct="1">
        <a:spcBef>
          <a:spcPct val="0"/>
        </a:spcBef>
        <a:spcAft>
          <a:spcPct val="0"/>
        </a:spcAft>
        <a:defRPr sz="3000">
          <a:solidFill>
            <a:schemeClr val="tx2"/>
          </a:solidFill>
          <a:latin typeface="Garamond" pitchFamily="18" charset="0"/>
        </a:defRPr>
      </a:lvl5pPr>
      <a:lvl6pPr marL="342900" algn="l" rtl="0" eaLnBrk="1" fontAlgn="base" hangingPunct="1">
        <a:spcBef>
          <a:spcPct val="0"/>
        </a:spcBef>
        <a:spcAft>
          <a:spcPct val="0"/>
        </a:spcAft>
        <a:defRPr sz="3000">
          <a:solidFill>
            <a:schemeClr val="tx2"/>
          </a:solidFill>
          <a:latin typeface="Garamond" pitchFamily="18" charset="0"/>
        </a:defRPr>
      </a:lvl6pPr>
      <a:lvl7pPr marL="685800" algn="l" rtl="0" eaLnBrk="1" fontAlgn="base" hangingPunct="1">
        <a:spcBef>
          <a:spcPct val="0"/>
        </a:spcBef>
        <a:spcAft>
          <a:spcPct val="0"/>
        </a:spcAft>
        <a:defRPr sz="3000">
          <a:solidFill>
            <a:schemeClr val="tx2"/>
          </a:solidFill>
          <a:latin typeface="Garamond" pitchFamily="18" charset="0"/>
        </a:defRPr>
      </a:lvl7pPr>
      <a:lvl8pPr marL="1028700" algn="l" rtl="0" eaLnBrk="1" fontAlgn="base" hangingPunct="1">
        <a:spcBef>
          <a:spcPct val="0"/>
        </a:spcBef>
        <a:spcAft>
          <a:spcPct val="0"/>
        </a:spcAft>
        <a:defRPr sz="3000">
          <a:solidFill>
            <a:schemeClr val="tx2"/>
          </a:solidFill>
          <a:latin typeface="Garamond" pitchFamily="18" charset="0"/>
        </a:defRPr>
      </a:lvl8pPr>
      <a:lvl9pPr marL="1371600" algn="l" rtl="0" eaLnBrk="1" fontAlgn="base" hangingPunct="1">
        <a:spcBef>
          <a:spcPct val="0"/>
        </a:spcBef>
        <a:spcAft>
          <a:spcPct val="0"/>
        </a:spcAft>
        <a:defRPr sz="3000">
          <a:solidFill>
            <a:schemeClr val="tx2"/>
          </a:solidFill>
          <a:latin typeface="Garamond" pitchFamily="18" charset="0"/>
        </a:defRPr>
      </a:lvl9pPr>
    </p:titleStyle>
    <p:bodyStyle>
      <a:lvl1pPr marL="257175" indent="-257175" algn="l" rtl="0" eaLnBrk="1" fontAlgn="base" hangingPunct="1">
        <a:spcBef>
          <a:spcPct val="20000"/>
        </a:spcBef>
        <a:spcAft>
          <a:spcPct val="0"/>
        </a:spcAft>
        <a:buClr>
          <a:schemeClr val="accent1"/>
        </a:buClr>
        <a:buSzPct val="65000"/>
        <a:buFont typeface="Wingdings" pitchFamily="2" charset="2"/>
        <a:buChar char="n"/>
        <a:defRPr sz="1800">
          <a:solidFill>
            <a:schemeClr val="tx1"/>
          </a:solidFill>
          <a:latin typeface="+mn-lt"/>
          <a:ea typeface="+mn-ea"/>
          <a:cs typeface="+mn-cs"/>
        </a:defRPr>
      </a:lvl1pPr>
      <a:lvl2pPr marL="502444" indent="-244079" algn="l" rtl="0" eaLnBrk="1" fontAlgn="base" hangingPunct="1">
        <a:spcBef>
          <a:spcPct val="20000"/>
        </a:spcBef>
        <a:spcAft>
          <a:spcPct val="0"/>
        </a:spcAft>
        <a:buClr>
          <a:schemeClr val="accent2"/>
        </a:buClr>
        <a:buSzPct val="60000"/>
        <a:buFont typeface="Wingdings" pitchFamily="2" charset="2"/>
        <a:buChar char="q"/>
        <a:defRPr sz="1650">
          <a:solidFill>
            <a:schemeClr val="tx1"/>
          </a:solidFill>
          <a:latin typeface="+mn-lt"/>
        </a:defRPr>
      </a:lvl2pPr>
      <a:lvl3pPr marL="766763" indent="-263129" algn="l" rtl="0" eaLnBrk="1" fontAlgn="base" hangingPunct="1">
        <a:spcBef>
          <a:spcPct val="20000"/>
        </a:spcBef>
        <a:spcAft>
          <a:spcPct val="0"/>
        </a:spcAft>
        <a:buClr>
          <a:schemeClr val="accent1"/>
        </a:buClr>
        <a:buSzPct val="65000"/>
        <a:buFont typeface="Wingdings" pitchFamily="2" charset="2"/>
        <a:buChar char="n"/>
        <a:defRPr sz="1500">
          <a:solidFill>
            <a:schemeClr val="tx1"/>
          </a:solidFill>
          <a:latin typeface="+mn-lt"/>
        </a:defRPr>
      </a:lvl3pPr>
      <a:lvl4pPr marL="1004888" indent="-236935" algn="l" rtl="0" eaLnBrk="1" fontAlgn="base" hangingPunct="1">
        <a:spcBef>
          <a:spcPct val="20000"/>
        </a:spcBef>
        <a:spcAft>
          <a:spcPct val="0"/>
        </a:spcAft>
        <a:buClr>
          <a:schemeClr val="accent2"/>
        </a:buClr>
        <a:buSzPct val="70000"/>
        <a:buFont typeface="Wingdings" pitchFamily="2" charset="2"/>
        <a:buChar char="q"/>
        <a:defRPr>
          <a:solidFill>
            <a:schemeClr val="tx1"/>
          </a:solidFill>
          <a:latin typeface="+mn-lt"/>
        </a:defRPr>
      </a:lvl4pPr>
      <a:lvl5pPr marL="12608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5pPr>
      <a:lvl6pPr marL="16037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6pPr>
      <a:lvl7pPr marL="19466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7pPr>
      <a:lvl8pPr marL="22895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8pPr>
      <a:lvl9pPr marL="26324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solidFill>
                <a:prstClr val="black"/>
              </a:solidFill>
            </a:endParaRPr>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solidFill>
                  <a:prstClr val="black"/>
                </a:solidFill>
              </a:rPr>
              <a:pPr/>
              <a:t>‹#›</a:t>
            </a:fld>
            <a:endParaRPr lang="en-US" altLang="en-US">
              <a:solidFill>
                <a:prstClr val="black"/>
              </a:solidFill>
            </a:endParaRPr>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solidFill>
                <a:prstClr val="black"/>
              </a:solidFill>
            </a:endParaRPr>
          </a:p>
        </p:txBody>
      </p:sp>
    </p:spTree>
    <p:extLst>
      <p:ext uri="{BB962C8B-B14F-4D97-AF65-F5344CB8AC3E}">
        <p14:creationId xmlns:p14="http://schemas.microsoft.com/office/powerpoint/2010/main" val="3036572897"/>
      </p:ext>
    </p:extLst>
  </p:cSld>
  <p:clrMap bg1="lt1" tx1="dk1" bg2="lt2" tx2="dk2" accent1="accent1" accent2="accent2" accent3="accent3" accent4="accent4" accent5="accent5" accent6="accent6" hlink="hlink" folHlink="folHlink"/>
  <p:sldLayoutIdLst>
    <p:sldLayoutId id="2147488140" r:id="rId1"/>
    <p:sldLayoutId id="2147488141" r:id="rId2"/>
    <p:sldLayoutId id="2147488142" r:id="rId3"/>
    <p:sldLayoutId id="2147488143" r:id="rId4"/>
    <p:sldLayoutId id="2147488144" r:id="rId5"/>
    <p:sldLayoutId id="2147488145" r:id="rId6"/>
    <p:sldLayoutId id="2147488146" r:id="rId7"/>
    <p:sldLayoutId id="2147488147" r:id="rId8"/>
    <p:sldLayoutId id="2147488148" r:id="rId9"/>
    <p:sldLayoutId id="2147488149" r:id="rId10"/>
    <p:sldLayoutId id="2147488150"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756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title style</a:t>
            </a:r>
          </a:p>
        </p:txBody>
      </p:sp>
      <p:sp>
        <p:nvSpPr>
          <p:cNvPr id="5123" name="Rectangle 1027"/>
          <p:cNvSpPr>
            <a:spLocks noGrp="1" noChangeArrowheads="1"/>
          </p:cNvSpPr>
          <p:nvPr>
            <p:ph type="body" idx="1"/>
          </p:nvPr>
        </p:nvSpPr>
        <p:spPr bwMode="auto">
          <a:xfrm>
            <a:off x="228600" y="908720"/>
            <a:ext cx="8610600" cy="533968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248400"/>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spTree>
    <p:extLst>
      <p:ext uri="{BB962C8B-B14F-4D97-AF65-F5344CB8AC3E}">
        <p14:creationId xmlns:p14="http://schemas.microsoft.com/office/powerpoint/2010/main" val="461338241"/>
      </p:ext>
    </p:extLst>
  </p:cSld>
  <p:clrMap bg1="lt1" tx1="dk1" bg2="lt2" tx2="dk2" accent1="accent1" accent2="accent2" accent3="accent3" accent4="accent4" accent5="accent5" accent6="accent6" hlink="hlink" folHlink="folHlink"/>
  <p:sldLayoutIdLst>
    <p:sldLayoutId id="2147488152" r:id="rId1"/>
    <p:sldLayoutId id="2147488153" r:id="rId2"/>
    <p:sldLayoutId id="2147488154" r:id="rId3"/>
    <p:sldLayoutId id="2147488155" r:id="rId4"/>
    <p:sldLayoutId id="2147488156" r:id="rId5"/>
    <p:sldLayoutId id="2147488157" r:id="rId6"/>
    <p:sldLayoutId id="2147488158" r:id="rId7"/>
    <p:sldLayoutId id="2147488159" r:id="rId8"/>
    <p:sldLayoutId id="2147488160" r:id="rId9"/>
    <p:sldLayoutId id="2147488161" r:id="rId10"/>
    <p:sldLayoutId id="2147488162"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按一下以編輯母片標題樣式</a:t>
            </a:r>
            <a:endParaRPr lang="en-US" altLang="en-US"/>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ltLang="en-US"/>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900">
                <a:latin typeface="Garamond" pitchFamily="18" charset="0"/>
              </a:defRPr>
            </a:lvl1pPr>
          </a:lstStyle>
          <a:p>
            <a:endParaRPr 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Garamond" pitchFamily="18" charset="0"/>
              </a:defRPr>
            </a:lvl1pPr>
          </a:lstStyle>
          <a:p>
            <a:fld id="{4CAE9295-42F8-0747-9AE1-33958E89C374}" type="slidenum">
              <a:rPr lang="en-US" smtClean="0"/>
              <a:t>‹#›</a:t>
            </a:fld>
            <a:endParaRPr 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sz="1350"/>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sz="1350"/>
          </a:p>
        </p:txBody>
      </p:sp>
      <p:pic>
        <p:nvPicPr>
          <p:cNvPr id="8" name="Picture 7" descr="safari.png"/>
          <p:cNvPicPr>
            <a:picLocks noChangeAspect="1"/>
          </p:cNvPicPr>
          <p:nvPr/>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433121658"/>
      </p:ext>
    </p:extLst>
  </p:cSld>
  <p:clrMap bg1="lt1" tx1="dk1" bg2="lt2" tx2="dk2" accent1="accent1" accent2="accent2" accent3="accent3" accent4="accent4" accent5="accent5" accent6="accent6" hlink="hlink" folHlink="folHlink"/>
  <p:sldLayoutIdLst>
    <p:sldLayoutId id="2147488164" r:id="rId1"/>
    <p:sldLayoutId id="2147488165" r:id="rId2"/>
    <p:sldLayoutId id="2147488166" r:id="rId3"/>
    <p:sldLayoutId id="2147488167" r:id="rId4"/>
    <p:sldLayoutId id="2147488168" r:id="rId5"/>
    <p:sldLayoutId id="2147488169" r:id="rId6"/>
    <p:sldLayoutId id="2147488170" r:id="rId7"/>
    <p:sldLayoutId id="2147488171" r:id="rId8"/>
    <p:sldLayoutId id="2147488172" r:id="rId9"/>
    <p:sldLayoutId id="2147488173" r:id="rId10"/>
    <p:sldLayoutId id="2147488174" r:id="rId11"/>
  </p:sldLayoutIdLst>
  <p:transition/>
  <p:hf hdr="0" ftr="0" dt="0"/>
  <p:txStyles>
    <p:titleStyle>
      <a:lvl1pPr algn="l" rtl="0" eaLnBrk="1" fontAlgn="base" hangingPunct="1">
        <a:spcBef>
          <a:spcPct val="0"/>
        </a:spcBef>
        <a:spcAft>
          <a:spcPct val="0"/>
        </a:spcAft>
        <a:defRPr sz="3000">
          <a:solidFill>
            <a:schemeClr val="tx2"/>
          </a:solidFill>
          <a:latin typeface="+mj-lt"/>
          <a:ea typeface="+mj-ea"/>
          <a:cs typeface="+mj-cs"/>
        </a:defRPr>
      </a:lvl1pPr>
      <a:lvl2pPr algn="l" rtl="0" eaLnBrk="1" fontAlgn="base" hangingPunct="1">
        <a:spcBef>
          <a:spcPct val="0"/>
        </a:spcBef>
        <a:spcAft>
          <a:spcPct val="0"/>
        </a:spcAft>
        <a:defRPr sz="3000">
          <a:solidFill>
            <a:schemeClr val="tx2"/>
          </a:solidFill>
          <a:latin typeface="Garamond" pitchFamily="18" charset="0"/>
        </a:defRPr>
      </a:lvl2pPr>
      <a:lvl3pPr algn="l" rtl="0" eaLnBrk="1" fontAlgn="base" hangingPunct="1">
        <a:spcBef>
          <a:spcPct val="0"/>
        </a:spcBef>
        <a:spcAft>
          <a:spcPct val="0"/>
        </a:spcAft>
        <a:defRPr sz="3000">
          <a:solidFill>
            <a:schemeClr val="tx2"/>
          </a:solidFill>
          <a:latin typeface="Garamond" pitchFamily="18" charset="0"/>
        </a:defRPr>
      </a:lvl3pPr>
      <a:lvl4pPr algn="l" rtl="0" eaLnBrk="1" fontAlgn="base" hangingPunct="1">
        <a:spcBef>
          <a:spcPct val="0"/>
        </a:spcBef>
        <a:spcAft>
          <a:spcPct val="0"/>
        </a:spcAft>
        <a:defRPr sz="3000">
          <a:solidFill>
            <a:schemeClr val="tx2"/>
          </a:solidFill>
          <a:latin typeface="Garamond" pitchFamily="18" charset="0"/>
        </a:defRPr>
      </a:lvl4pPr>
      <a:lvl5pPr algn="l" rtl="0" eaLnBrk="1" fontAlgn="base" hangingPunct="1">
        <a:spcBef>
          <a:spcPct val="0"/>
        </a:spcBef>
        <a:spcAft>
          <a:spcPct val="0"/>
        </a:spcAft>
        <a:defRPr sz="3000">
          <a:solidFill>
            <a:schemeClr val="tx2"/>
          </a:solidFill>
          <a:latin typeface="Garamond" pitchFamily="18" charset="0"/>
        </a:defRPr>
      </a:lvl5pPr>
      <a:lvl6pPr marL="342900" algn="l" rtl="0" eaLnBrk="1" fontAlgn="base" hangingPunct="1">
        <a:spcBef>
          <a:spcPct val="0"/>
        </a:spcBef>
        <a:spcAft>
          <a:spcPct val="0"/>
        </a:spcAft>
        <a:defRPr sz="3000">
          <a:solidFill>
            <a:schemeClr val="tx2"/>
          </a:solidFill>
          <a:latin typeface="Garamond" pitchFamily="18" charset="0"/>
        </a:defRPr>
      </a:lvl6pPr>
      <a:lvl7pPr marL="685800" algn="l" rtl="0" eaLnBrk="1" fontAlgn="base" hangingPunct="1">
        <a:spcBef>
          <a:spcPct val="0"/>
        </a:spcBef>
        <a:spcAft>
          <a:spcPct val="0"/>
        </a:spcAft>
        <a:defRPr sz="3000">
          <a:solidFill>
            <a:schemeClr val="tx2"/>
          </a:solidFill>
          <a:latin typeface="Garamond" pitchFamily="18" charset="0"/>
        </a:defRPr>
      </a:lvl7pPr>
      <a:lvl8pPr marL="1028700" algn="l" rtl="0" eaLnBrk="1" fontAlgn="base" hangingPunct="1">
        <a:spcBef>
          <a:spcPct val="0"/>
        </a:spcBef>
        <a:spcAft>
          <a:spcPct val="0"/>
        </a:spcAft>
        <a:defRPr sz="3000">
          <a:solidFill>
            <a:schemeClr val="tx2"/>
          </a:solidFill>
          <a:latin typeface="Garamond" pitchFamily="18" charset="0"/>
        </a:defRPr>
      </a:lvl8pPr>
      <a:lvl9pPr marL="1371600" algn="l" rtl="0" eaLnBrk="1" fontAlgn="base" hangingPunct="1">
        <a:spcBef>
          <a:spcPct val="0"/>
        </a:spcBef>
        <a:spcAft>
          <a:spcPct val="0"/>
        </a:spcAft>
        <a:defRPr sz="3000">
          <a:solidFill>
            <a:schemeClr val="tx2"/>
          </a:solidFill>
          <a:latin typeface="Garamond" pitchFamily="18" charset="0"/>
        </a:defRPr>
      </a:lvl9pPr>
    </p:titleStyle>
    <p:bodyStyle>
      <a:lvl1pPr marL="257175" indent="-257175" algn="l" rtl="0" eaLnBrk="1" fontAlgn="base" hangingPunct="1">
        <a:spcBef>
          <a:spcPct val="20000"/>
        </a:spcBef>
        <a:spcAft>
          <a:spcPct val="0"/>
        </a:spcAft>
        <a:buClr>
          <a:schemeClr val="accent1"/>
        </a:buClr>
        <a:buSzPct val="65000"/>
        <a:buFont typeface="Wingdings" pitchFamily="2" charset="2"/>
        <a:buChar char="n"/>
        <a:defRPr sz="1800">
          <a:solidFill>
            <a:schemeClr val="tx1"/>
          </a:solidFill>
          <a:latin typeface="+mn-lt"/>
          <a:ea typeface="+mn-ea"/>
          <a:cs typeface="+mn-cs"/>
        </a:defRPr>
      </a:lvl1pPr>
      <a:lvl2pPr marL="502444" indent="-244079" algn="l" rtl="0" eaLnBrk="1" fontAlgn="base" hangingPunct="1">
        <a:spcBef>
          <a:spcPct val="20000"/>
        </a:spcBef>
        <a:spcAft>
          <a:spcPct val="0"/>
        </a:spcAft>
        <a:buClr>
          <a:schemeClr val="accent2"/>
        </a:buClr>
        <a:buSzPct val="60000"/>
        <a:buFont typeface="Wingdings" pitchFamily="2" charset="2"/>
        <a:buChar char="q"/>
        <a:defRPr sz="1650">
          <a:solidFill>
            <a:schemeClr val="tx1"/>
          </a:solidFill>
          <a:latin typeface="+mn-lt"/>
        </a:defRPr>
      </a:lvl2pPr>
      <a:lvl3pPr marL="766763" indent="-263129" algn="l" rtl="0" eaLnBrk="1" fontAlgn="base" hangingPunct="1">
        <a:spcBef>
          <a:spcPct val="20000"/>
        </a:spcBef>
        <a:spcAft>
          <a:spcPct val="0"/>
        </a:spcAft>
        <a:buClr>
          <a:schemeClr val="accent1"/>
        </a:buClr>
        <a:buSzPct val="65000"/>
        <a:buFont typeface="Wingdings" pitchFamily="2" charset="2"/>
        <a:buChar char="n"/>
        <a:defRPr sz="1500">
          <a:solidFill>
            <a:schemeClr val="tx1"/>
          </a:solidFill>
          <a:latin typeface="+mn-lt"/>
        </a:defRPr>
      </a:lvl3pPr>
      <a:lvl4pPr marL="1004888" indent="-236935" algn="l" rtl="0" eaLnBrk="1" fontAlgn="base" hangingPunct="1">
        <a:spcBef>
          <a:spcPct val="20000"/>
        </a:spcBef>
        <a:spcAft>
          <a:spcPct val="0"/>
        </a:spcAft>
        <a:buClr>
          <a:schemeClr val="accent2"/>
        </a:buClr>
        <a:buSzPct val="70000"/>
        <a:buFont typeface="Wingdings" pitchFamily="2" charset="2"/>
        <a:buChar char="q"/>
        <a:defRPr>
          <a:solidFill>
            <a:schemeClr val="tx1"/>
          </a:solidFill>
          <a:latin typeface="+mn-lt"/>
        </a:defRPr>
      </a:lvl4pPr>
      <a:lvl5pPr marL="12608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5pPr>
      <a:lvl6pPr marL="16037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6pPr>
      <a:lvl7pPr marL="19466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7pPr>
      <a:lvl8pPr marL="22895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8pPr>
      <a:lvl9pPr marL="2632472" indent="-254794" algn="l" rtl="0" eaLnBrk="1" fontAlgn="base" hangingPunct="1">
        <a:spcBef>
          <a:spcPct val="20000"/>
        </a:spcBef>
        <a:spcAft>
          <a:spcPct val="0"/>
        </a:spcAft>
        <a:buClr>
          <a:schemeClr val="accent1"/>
        </a:buClr>
        <a:buSzPct val="75000"/>
        <a:buFont typeface="Wingdings" pitchFamily="2" charset="2"/>
        <a:buChar char="§"/>
        <a:defRPr sz="12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792162"/>
          </a:xfrm>
          <a:prstGeom prst="rect">
            <a:avLst/>
          </a:prstGeom>
        </p:spPr>
        <p:txBody>
          <a:bodyPr vert="horz" lIns="0" tIns="45713" rIns="0" bIns="45713" rtlCol="0" anchor="ctr">
            <a:normAutofit/>
          </a:bodyPr>
          <a:lstStyle/>
          <a:p>
            <a:r>
              <a:rPr lang="zh-TW" altLang="en-US"/>
              <a:t>按一下以編輯母片標題樣式</a:t>
            </a:r>
            <a:endParaRPr lang="en-US"/>
          </a:p>
        </p:txBody>
      </p:sp>
      <p:sp>
        <p:nvSpPr>
          <p:cNvPr id="3" name="Text Placeholder 2"/>
          <p:cNvSpPr>
            <a:spLocks noGrp="1"/>
          </p:cNvSpPr>
          <p:nvPr>
            <p:ph type="body" idx="1"/>
          </p:nvPr>
        </p:nvSpPr>
        <p:spPr>
          <a:xfrm>
            <a:off x="457200" y="1295403"/>
            <a:ext cx="8229600" cy="4830763"/>
          </a:xfrm>
          <a:prstGeom prst="rect">
            <a:avLst/>
          </a:prstGeom>
        </p:spPr>
        <p:txBody>
          <a:bodyPr vert="horz" lIns="91425" tIns="45713" rIns="91425" bIns="45713"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Date Placeholder 3"/>
          <p:cNvSpPr>
            <a:spLocks noGrp="1"/>
          </p:cNvSpPr>
          <p:nvPr>
            <p:ph type="dt" sz="half" idx="2"/>
          </p:nvPr>
        </p:nvSpPr>
        <p:spPr>
          <a:xfrm>
            <a:off x="457200" y="6356425"/>
            <a:ext cx="2133600" cy="365125"/>
          </a:xfrm>
          <a:prstGeom prst="rect">
            <a:avLst/>
          </a:prstGeom>
        </p:spPr>
        <p:txBody>
          <a:bodyPr vert="horz" lIns="91425" tIns="45713" rIns="91425" bIns="45713" rtlCol="0" anchor="ctr"/>
          <a:lstStyle>
            <a:lvl1pPr algn="l">
              <a:defRPr sz="1200">
                <a:solidFill>
                  <a:schemeClr val="tx1">
                    <a:tint val="75000"/>
                  </a:schemeClr>
                </a:solidFill>
              </a:defRPr>
            </a:lvl1pPr>
          </a:lstStyle>
          <a:p>
            <a:pPr defTabSz="914259"/>
            <a:endParaRPr lang="en-US">
              <a:solidFill>
                <a:prstClr val="black">
                  <a:tint val="75000"/>
                </a:prstClr>
              </a:solidFill>
            </a:endParaRPr>
          </a:p>
        </p:txBody>
      </p:sp>
      <p:sp>
        <p:nvSpPr>
          <p:cNvPr id="5" name="Footer Placeholder 4"/>
          <p:cNvSpPr>
            <a:spLocks noGrp="1"/>
          </p:cNvSpPr>
          <p:nvPr>
            <p:ph type="ftr" sz="quarter" idx="3"/>
          </p:nvPr>
        </p:nvSpPr>
        <p:spPr>
          <a:xfrm>
            <a:off x="3124201" y="6356425"/>
            <a:ext cx="2895600" cy="365125"/>
          </a:xfrm>
          <a:prstGeom prst="rect">
            <a:avLst/>
          </a:prstGeom>
        </p:spPr>
        <p:txBody>
          <a:bodyPr vert="horz" lIns="91425" tIns="45713" rIns="91425" bIns="45713" rtlCol="0" anchor="ctr"/>
          <a:lstStyle>
            <a:lvl1pPr algn="ctr">
              <a:defRPr sz="1200">
                <a:solidFill>
                  <a:schemeClr val="tx1">
                    <a:tint val="75000"/>
                  </a:schemeClr>
                </a:solidFill>
              </a:defRPr>
            </a:lvl1pPr>
          </a:lstStyle>
          <a:p>
            <a:pPr defTabSz="914259"/>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425"/>
            <a:ext cx="2133600" cy="365125"/>
          </a:xfrm>
          <a:prstGeom prst="rect">
            <a:avLst/>
          </a:prstGeom>
        </p:spPr>
        <p:txBody>
          <a:bodyPr vert="horz" lIns="91425" tIns="45713" rIns="91425" bIns="45713" rtlCol="0" anchor="ctr"/>
          <a:lstStyle>
            <a:lvl1pPr algn="r">
              <a:defRPr sz="1200">
                <a:solidFill>
                  <a:schemeClr val="tx1">
                    <a:tint val="75000"/>
                  </a:schemeClr>
                </a:solidFill>
              </a:defRPr>
            </a:lvl1pPr>
          </a:lstStyle>
          <a:p>
            <a:pPr defTabSz="914259"/>
            <a:fld id="{58161B50-6D0B-48B4-A1D4-BAD8C599CC84}" type="slidenum">
              <a:rPr lang="en-US" smtClean="0">
                <a:solidFill>
                  <a:prstClr val="black">
                    <a:tint val="75000"/>
                  </a:prstClr>
                </a:solidFill>
              </a:rPr>
              <a:pPr defTabSz="914259"/>
              <a:t>‹#›</a:t>
            </a:fld>
            <a:endParaRPr lang="en-US">
              <a:solidFill>
                <a:prstClr val="black">
                  <a:tint val="75000"/>
                </a:prstClr>
              </a:solidFill>
            </a:endParaRPr>
          </a:p>
        </p:txBody>
      </p:sp>
      <p:pic>
        <p:nvPicPr>
          <p:cNvPr id="7" name="Picture 6" descr="safari.png"/>
          <p:cNvPicPr>
            <a:picLocks noChangeAspect="1"/>
          </p:cNvPicPr>
          <p:nvPr/>
        </p:nvPicPr>
        <p:blipFill>
          <a:blip r:embed="rId13" cstate="print"/>
          <a:stretch>
            <a:fillRect/>
          </a:stretch>
        </p:blipFill>
        <p:spPr>
          <a:xfrm>
            <a:off x="179513" y="6453336"/>
            <a:ext cx="1080120" cy="312522"/>
          </a:xfrm>
          <a:prstGeom prst="rect">
            <a:avLst/>
          </a:prstGeom>
        </p:spPr>
      </p:pic>
    </p:spTree>
    <p:extLst>
      <p:ext uri="{BB962C8B-B14F-4D97-AF65-F5344CB8AC3E}">
        <p14:creationId xmlns:p14="http://schemas.microsoft.com/office/powerpoint/2010/main" val="624989912"/>
      </p:ext>
    </p:extLst>
  </p:cSld>
  <p:clrMap bg1="lt1" tx1="dk1" bg2="lt2" tx2="dk2" accent1="accent1" accent2="accent2" accent3="accent3" accent4="accent4" accent5="accent5" accent6="accent6" hlink="hlink" folHlink="folHlink"/>
  <p:sldLayoutIdLst>
    <p:sldLayoutId id="2147488176" r:id="rId1"/>
    <p:sldLayoutId id="2147488177" r:id="rId2"/>
    <p:sldLayoutId id="2147488178" r:id="rId3"/>
    <p:sldLayoutId id="2147488179" r:id="rId4"/>
    <p:sldLayoutId id="2147488180" r:id="rId5"/>
    <p:sldLayoutId id="2147488181" r:id="rId6"/>
    <p:sldLayoutId id="2147488182" r:id="rId7"/>
    <p:sldLayoutId id="2147488183" r:id="rId8"/>
    <p:sldLayoutId id="2147488184" r:id="rId9"/>
    <p:sldLayoutId id="2147488185" r:id="rId10"/>
    <p:sldLayoutId id="2147488186" r:id="rId11"/>
  </p:sldLayoutIdLst>
  <p:hf hdr="0" ftr="0" dt="0"/>
  <p:txStyles>
    <p:titleStyle>
      <a:lvl1pPr algn="ctr" defTabSz="914259" rtl="0" eaLnBrk="1" latinLnBrk="0" hangingPunct="1">
        <a:spcBef>
          <a:spcPct val="0"/>
        </a:spcBef>
        <a:buNone/>
        <a:defRPr sz="4400" kern="1200">
          <a:solidFill>
            <a:schemeClr val="tx1"/>
          </a:solidFill>
          <a:latin typeface="Times New Roman" pitchFamily="18" charset="0"/>
          <a:ea typeface="+mj-ea"/>
          <a:cs typeface="Times New Roman" pitchFamily="18" charset="0"/>
        </a:defRPr>
      </a:lvl1pPr>
    </p:titleStyle>
    <p:bodyStyle>
      <a:lvl1pPr marL="342848" indent="-342848" algn="l" defTabSz="914259"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836" indent="-285707" algn="l" defTabSz="914259"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824" indent="-228564" algn="l" defTabSz="914259"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599954" indent="-228564" algn="l" defTabSz="914259"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085" indent="-228564" algn="l" defTabSz="914259"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215" indent="-228564" algn="l" defTabSz="914259"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344" indent="-228564" algn="l" defTabSz="914259"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475" indent="-228564" algn="l" defTabSz="914259"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603" indent="-228564" algn="l" defTabSz="914259"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259" rtl="0" eaLnBrk="1" latinLnBrk="0" hangingPunct="1">
        <a:defRPr sz="1800" kern="1200">
          <a:solidFill>
            <a:schemeClr val="tx1"/>
          </a:solidFill>
          <a:latin typeface="+mn-lt"/>
          <a:ea typeface="+mn-ea"/>
          <a:cs typeface="+mn-cs"/>
        </a:defRPr>
      </a:lvl1pPr>
      <a:lvl2pPr marL="457130" algn="l" defTabSz="914259" rtl="0" eaLnBrk="1" latinLnBrk="0" hangingPunct="1">
        <a:defRPr sz="1800" kern="1200">
          <a:solidFill>
            <a:schemeClr val="tx1"/>
          </a:solidFill>
          <a:latin typeface="+mn-lt"/>
          <a:ea typeface="+mn-ea"/>
          <a:cs typeface="+mn-cs"/>
        </a:defRPr>
      </a:lvl2pPr>
      <a:lvl3pPr marL="914259" algn="l" defTabSz="914259" rtl="0" eaLnBrk="1" latinLnBrk="0" hangingPunct="1">
        <a:defRPr sz="1800" kern="1200">
          <a:solidFill>
            <a:schemeClr val="tx1"/>
          </a:solidFill>
          <a:latin typeface="+mn-lt"/>
          <a:ea typeface="+mn-ea"/>
          <a:cs typeface="+mn-cs"/>
        </a:defRPr>
      </a:lvl3pPr>
      <a:lvl4pPr marL="1371390" algn="l" defTabSz="914259" rtl="0" eaLnBrk="1" latinLnBrk="0" hangingPunct="1">
        <a:defRPr sz="1800" kern="1200">
          <a:solidFill>
            <a:schemeClr val="tx1"/>
          </a:solidFill>
          <a:latin typeface="+mn-lt"/>
          <a:ea typeface="+mn-ea"/>
          <a:cs typeface="+mn-cs"/>
        </a:defRPr>
      </a:lvl4pPr>
      <a:lvl5pPr marL="1828519" algn="l" defTabSz="914259" rtl="0" eaLnBrk="1" latinLnBrk="0" hangingPunct="1">
        <a:defRPr sz="1800" kern="1200">
          <a:solidFill>
            <a:schemeClr val="tx1"/>
          </a:solidFill>
          <a:latin typeface="+mn-lt"/>
          <a:ea typeface="+mn-ea"/>
          <a:cs typeface="+mn-cs"/>
        </a:defRPr>
      </a:lvl5pPr>
      <a:lvl6pPr marL="2285649" algn="l" defTabSz="914259" rtl="0" eaLnBrk="1" latinLnBrk="0" hangingPunct="1">
        <a:defRPr sz="1800" kern="1200">
          <a:solidFill>
            <a:schemeClr val="tx1"/>
          </a:solidFill>
          <a:latin typeface="+mn-lt"/>
          <a:ea typeface="+mn-ea"/>
          <a:cs typeface="+mn-cs"/>
        </a:defRPr>
      </a:lvl6pPr>
      <a:lvl7pPr marL="2742780" algn="l" defTabSz="914259" rtl="0" eaLnBrk="1" latinLnBrk="0" hangingPunct="1">
        <a:defRPr sz="1800" kern="1200">
          <a:solidFill>
            <a:schemeClr val="tx1"/>
          </a:solidFill>
          <a:latin typeface="+mn-lt"/>
          <a:ea typeface="+mn-ea"/>
          <a:cs typeface="+mn-cs"/>
        </a:defRPr>
      </a:lvl7pPr>
      <a:lvl8pPr marL="3199908" algn="l" defTabSz="914259" rtl="0" eaLnBrk="1" latinLnBrk="0" hangingPunct="1">
        <a:defRPr sz="1800" kern="1200">
          <a:solidFill>
            <a:schemeClr val="tx1"/>
          </a:solidFill>
          <a:latin typeface="+mn-lt"/>
          <a:ea typeface="+mn-ea"/>
          <a:cs typeface="+mn-cs"/>
        </a:defRPr>
      </a:lvl8pPr>
      <a:lvl9pPr marL="3657039" algn="l" defTabSz="914259"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5123" name="Rectangle 1027"/>
          <p:cNvSpPr>
            <a:spLocks noGrp="1" noChangeArrowheads="1"/>
          </p:cNvSpPr>
          <p:nvPr>
            <p:ph type="body" idx="1"/>
          </p:nvPr>
        </p:nvSpPr>
        <p:spPr bwMode="auto">
          <a:xfrm>
            <a:off x="228600" y="1371600"/>
            <a:ext cx="8610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0357" name="Rectangle 102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Garamond" pitchFamily="18" charset="0"/>
              </a:defRPr>
            </a:lvl1pPr>
          </a:lstStyle>
          <a:p>
            <a:endParaRPr lang="en-US" altLang="en-US"/>
          </a:p>
        </p:txBody>
      </p:sp>
      <p:sp>
        <p:nvSpPr>
          <p:cNvPr id="100358" name="Rectangle 1030"/>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600">
                <a:latin typeface="Garamond" pitchFamily="18" charset="0"/>
              </a:defRPr>
            </a:lvl1pPr>
          </a:lstStyle>
          <a:p>
            <a:fld id="{6F400BD0-49BF-48FC-8114-37C1D4F5AB3D}" type="slidenum">
              <a:rPr lang="en-US" altLang="en-US"/>
              <a:pPr/>
              <a:t>‹#›</a:t>
            </a:fld>
            <a:endParaRPr lang="en-US" altLang="en-US"/>
          </a:p>
        </p:txBody>
      </p:sp>
      <p:sp>
        <p:nvSpPr>
          <p:cNvPr id="100360" name="Line 1032"/>
          <p:cNvSpPr>
            <a:spLocks noChangeShapeType="1"/>
          </p:cNvSpPr>
          <p:nvPr/>
        </p:nvSpPr>
        <p:spPr bwMode="auto">
          <a:xfrm>
            <a:off x="228600" y="6381328"/>
            <a:ext cx="8610600" cy="0"/>
          </a:xfrm>
          <a:prstGeom prst="line">
            <a:avLst/>
          </a:prstGeom>
          <a:noFill/>
          <a:ln w="19050">
            <a:solidFill>
              <a:schemeClr val="accent1"/>
            </a:solidFill>
            <a:round/>
            <a:headEnd/>
            <a:tailEnd/>
          </a:ln>
          <a:effectLst/>
        </p:spPr>
        <p:txBody>
          <a:bodyPr/>
          <a:lstStyle/>
          <a:p>
            <a:pPr>
              <a:defRPr/>
            </a:pPr>
            <a:endParaRPr lang="en-US"/>
          </a:p>
        </p:txBody>
      </p:sp>
      <p:sp>
        <p:nvSpPr>
          <p:cNvPr id="100361" name="Line 1033"/>
          <p:cNvSpPr>
            <a:spLocks noChangeShapeType="1"/>
          </p:cNvSpPr>
          <p:nvPr/>
        </p:nvSpPr>
        <p:spPr bwMode="auto">
          <a:xfrm>
            <a:off x="228600" y="914400"/>
            <a:ext cx="8610600" cy="0"/>
          </a:xfrm>
          <a:prstGeom prst="line">
            <a:avLst/>
          </a:prstGeom>
          <a:noFill/>
          <a:ln w="19050">
            <a:solidFill>
              <a:schemeClr val="accent1"/>
            </a:solidFill>
            <a:round/>
            <a:headEnd/>
            <a:tailEnd/>
          </a:ln>
          <a:effectLst/>
        </p:spPr>
        <p:txBody>
          <a:bodyPr/>
          <a:lstStyle/>
          <a:p>
            <a:pPr>
              <a:defRPr/>
            </a:pPr>
            <a:endParaRPr lang="en-US"/>
          </a:p>
        </p:txBody>
      </p:sp>
      <p:pic>
        <p:nvPicPr>
          <p:cNvPr id="8" name="Picture 7" descr="safari.png"/>
          <p:cNvPicPr>
            <a:picLocks noChangeAspect="1"/>
          </p:cNvPicPr>
          <p:nvPr userDrawn="1"/>
        </p:nvPicPr>
        <p:blipFill>
          <a:blip r:embed="rId13" cstate="print"/>
          <a:stretch>
            <a:fillRect/>
          </a:stretch>
        </p:blipFill>
        <p:spPr>
          <a:xfrm>
            <a:off x="179512" y="6453336"/>
            <a:ext cx="1080120" cy="312522"/>
          </a:xfrm>
          <a:prstGeom prst="rect">
            <a:avLst/>
          </a:prstGeom>
        </p:spPr>
      </p:pic>
    </p:spTree>
    <p:extLst>
      <p:ext uri="{BB962C8B-B14F-4D97-AF65-F5344CB8AC3E}">
        <p14:creationId xmlns:p14="http://schemas.microsoft.com/office/powerpoint/2010/main" val="2731915746"/>
      </p:ext>
    </p:extLst>
  </p:cSld>
  <p:clrMap bg1="lt1" tx1="dk1" bg2="lt2" tx2="dk2" accent1="accent1" accent2="accent2" accent3="accent3" accent4="accent4" accent5="accent5" accent6="accent6" hlink="hlink" folHlink="folHlink"/>
  <p:sldLayoutIdLst>
    <p:sldLayoutId id="2147488189" r:id="rId1"/>
    <p:sldLayoutId id="2147488190" r:id="rId2"/>
    <p:sldLayoutId id="2147488191" r:id="rId3"/>
    <p:sldLayoutId id="2147488192" r:id="rId4"/>
    <p:sldLayoutId id="2147488193" r:id="rId5"/>
    <p:sldLayoutId id="2147488194" r:id="rId6"/>
    <p:sldLayoutId id="2147488195" r:id="rId7"/>
    <p:sldLayoutId id="2147488196" r:id="rId8"/>
    <p:sldLayoutId id="2147488197" r:id="rId9"/>
    <p:sldLayoutId id="2147488198" r:id="rId10"/>
    <p:sldLayoutId id="2147488199" r:id="rId11"/>
  </p:sldLayoutIdLst>
  <p:transition/>
  <p:hf hdr="0" ftr="0" dt="0"/>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2" y="6536970"/>
            <a:ext cx="9144001" cy="370458"/>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b="0" dirty="0"/>
          </a:p>
        </p:txBody>
      </p:sp>
      <p:sp>
        <p:nvSpPr>
          <p:cNvPr id="9" name="Rectangle 8"/>
          <p:cNvSpPr/>
          <p:nvPr/>
        </p:nvSpPr>
        <p:spPr>
          <a:xfrm>
            <a:off x="366963" y="1006133"/>
            <a:ext cx="8410073" cy="45719"/>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66964" y="1138595"/>
            <a:ext cx="8410073" cy="5311632"/>
          </a:xfrm>
          <a:prstGeom prst="rect">
            <a:avLst/>
          </a:prstGeom>
        </p:spPr>
        <p:txBody>
          <a:bodyPr vert="horz" lIns="0" tIns="45720" rIns="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1">
            <a:extLst>
              <a:ext uri="{FF2B5EF4-FFF2-40B4-BE49-F238E27FC236}">
                <a16:creationId xmlns:a16="http://schemas.microsoft.com/office/drawing/2014/main" id="{9A79501A-6899-B540-BD7F-353D672C4F01}"/>
              </a:ext>
            </a:extLst>
          </p:cNvPr>
          <p:cNvSpPr>
            <a:spLocks noGrp="1"/>
          </p:cNvSpPr>
          <p:nvPr>
            <p:ph type="sldNum" sz="quarter" idx="4"/>
          </p:nvPr>
        </p:nvSpPr>
        <p:spPr>
          <a:xfrm>
            <a:off x="7516375" y="6567235"/>
            <a:ext cx="1260661" cy="270767"/>
          </a:xfrm>
          <a:prstGeom prst="rect">
            <a:avLst/>
          </a:prstGeom>
        </p:spPr>
        <p:txBody>
          <a:bodyPr anchor="ctr" anchorCtr="0"/>
          <a:lstStyle>
            <a:lvl1pPr algn="r">
              <a:defRPr sz="1600" b="1">
                <a:solidFill>
                  <a:schemeClr val="bg1"/>
                </a:solidFill>
                <a:latin typeface="Corbel" panose="020B0503020204020204" pitchFamily="34" charset="0"/>
                <a:cs typeface="Calibri" panose="020F0502020204030204" pitchFamily="34" charset="0"/>
              </a:defRPr>
            </a:lvl1pPr>
          </a:lstStyle>
          <a:p>
            <a:fld id="{BE67019E-6B59-9444-A8F8-0CFAB6B6981D}" type="slidenum">
              <a:rPr lang="en-US" smtClean="0"/>
              <a:pPr/>
              <a:t>‹#›</a:t>
            </a:fld>
            <a:endParaRPr lang="en-US" dirty="0"/>
          </a:p>
        </p:txBody>
      </p:sp>
      <p:sp>
        <p:nvSpPr>
          <p:cNvPr id="8" name="Title Placeholder 1">
            <a:extLst>
              <a:ext uri="{FF2B5EF4-FFF2-40B4-BE49-F238E27FC236}">
                <a16:creationId xmlns:a16="http://schemas.microsoft.com/office/drawing/2014/main" id="{B64D9AE9-2733-754F-86B9-8A69E05BAA3E}"/>
              </a:ext>
            </a:extLst>
          </p:cNvPr>
          <p:cNvSpPr>
            <a:spLocks noGrp="1"/>
          </p:cNvSpPr>
          <p:nvPr>
            <p:ph type="title"/>
          </p:nvPr>
        </p:nvSpPr>
        <p:spPr>
          <a:xfrm>
            <a:off x="366963" y="257434"/>
            <a:ext cx="8410073" cy="753467"/>
          </a:xfrm>
          <a:prstGeom prst="rect">
            <a:avLst/>
          </a:prstGeom>
        </p:spPr>
        <p:txBody>
          <a:bodyPr vert="horz" lIns="91440" tIns="45720" rIns="91440" bIns="45720" rtlCol="0" anchor="ctr" anchorCtr="0">
            <a:normAutofit/>
          </a:bodyPr>
          <a:lstStyle/>
          <a:p>
            <a:r>
              <a:rPr lang="en-US" dirty="0"/>
              <a:t>Click to edit Master title style</a:t>
            </a:r>
          </a:p>
        </p:txBody>
      </p:sp>
    </p:spTree>
    <p:extLst>
      <p:ext uri="{BB962C8B-B14F-4D97-AF65-F5344CB8AC3E}">
        <p14:creationId xmlns:p14="http://schemas.microsoft.com/office/powerpoint/2010/main" val="3677501995"/>
      </p:ext>
    </p:extLst>
  </p:cSld>
  <p:clrMap bg1="lt1" tx1="dk1" bg2="lt2" tx2="dk2" accent1="accent1" accent2="accent2" accent3="accent3" accent4="accent4" accent5="accent5" accent6="accent6" hlink="hlink" folHlink="folHlink"/>
  <p:sldLayoutIdLst>
    <p:sldLayoutId id="2147488204" r:id="rId1"/>
    <p:sldLayoutId id="2147488205" r:id="rId2"/>
    <p:sldLayoutId id="2147488206" r:id="rId3"/>
    <p:sldLayoutId id="2147488207" r:id="rId4"/>
    <p:sldLayoutId id="2147488208" r:id="rId5"/>
    <p:sldLayoutId id="2147488209" r:id="rId6"/>
    <p:sldLayoutId id="2147488210" r:id="rId7"/>
    <p:sldLayoutId id="2147488211" r:id="rId8"/>
    <p:sldLayoutId id="2147488212" r:id="rId9"/>
    <p:sldLayoutId id="2147488213" r:id="rId10"/>
    <p:sldLayoutId id="2147488214" r:id="rId11"/>
    <p:sldLayoutId id="2147488215" r:id="rId12"/>
  </p:sldLayoutIdLst>
  <p:hf hdr="0" ftr="0" dt="0"/>
  <p:txStyles>
    <p:titleStyle>
      <a:lvl1pPr algn="l" defTabSz="914400" rtl="0" eaLnBrk="1" latinLnBrk="0" hangingPunct="1">
        <a:lnSpc>
          <a:spcPct val="100000"/>
        </a:lnSpc>
        <a:spcBef>
          <a:spcPct val="0"/>
        </a:spcBef>
        <a:buNone/>
        <a:defRPr sz="4800" kern="1200" spc="-50" baseline="0">
          <a:solidFill>
            <a:schemeClr val="accent1"/>
          </a:solidFill>
          <a:latin typeface="Corbel" panose="020B0503020204020204" pitchFamily="34" charset="0"/>
          <a:ea typeface="+mj-ea"/>
          <a:cs typeface="Calibri" panose="020F0502020204030204" pitchFamily="34" charset="0"/>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Corbel" panose="020B0503020204020204" pitchFamily="34" charset="0"/>
          <a:ea typeface="+mn-ea"/>
          <a:cs typeface="Calibri" panose="020F0502020204030204" pitchFamily="34" charset="0"/>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Corbel" panose="020B0503020204020204" pitchFamily="34" charset="0"/>
          <a:ea typeface="+mn-ea"/>
          <a:cs typeface="Calibri" panose="020F0502020204030204" pitchFamily="34" charset="0"/>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Corbel" panose="020B0503020204020204" pitchFamily="34" charset="0"/>
          <a:ea typeface="+mn-ea"/>
          <a:cs typeface="Calibri" panose="020F0502020204030204" pitchFamily="34" charset="0"/>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Corbel" panose="020B0503020204020204" pitchFamily="34" charset="0"/>
          <a:ea typeface="+mn-ea"/>
          <a:cs typeface="Calibri" panose="020F0502020204030204" pitchFamily="34" charset="0"/>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Corbel" panose="020B0503020204020204" pitchFamily="34" charset="0"/>
          <a:ea typeface="+mn-ea"/>
          <a:cs typeface="Calibri" panose="020F0502020204030204" pitchFamily="34" charset="0"/>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4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2" y="6536970"/>
            <a:ext cx="9144001" cy="370458"/>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b="0" dirty="0"/>
          </a:p>
        </p:txBody>
      </p:sp>
      <p:sp>
        <p:nvSpPr>
          <p:cNvPr id="9" name="Rectangle 8"/>
          <p:cNvSpPr/>
          <p:nvPr/>
        </p:nvSpPr>
        <p:spPr>
          <a:xfrm>
            <a:off x="366963" y="1006133"/>
            <a:ext cx="8410073" cy="45719"/>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66964" y="1138595"/>
            <a:ext cx="8410073" cy="5311632"/>
          </a:xfrm>
          <a:prstGeom prst="rect">
            <a:avLst/>
          </a:prstGeom>
        </p:spPr>
        <p:txBody>
          <a:bodyPr vert="horz" lIns="0" tIns="45720" rIns="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11">
            <a:extLst>
              <a:ext uri="{FF2B5EF4-FFF2-40B4-BE49-F238E27FC236}">
                <a16:creationId xmlns:a16="http://schemas.microsoft.com/office/drawing/2014/main" id="{9A79501A-6899-B540-BD7F-353D672C4F01}"/>
              </a:ext>
            </a:extLst>
          </p:cNvPr>
          <p:cNvSpPr>
            <a:spLocks noGrp="1"/>
          </p:cNvSpPr>
          <p:nvPr>
            <p:ph type="sldNum" sz="quarter" idx="4"/>
          </p:nvPr>
        </p:nvSpPr>
        <p:spPr>
          <a:xfrm>
            <a:off x="7516375" y="6567235"/>
            <a:ext cx="1260661" cy="270767"/>
          </a:xfrm>
          <a:prstGeom prst="rect">
            <a:avLst/>
          </a:prstGeom>
        </p:spPr>
        <p:txBody>
          <a:bodyPr anchor="ctr" anchorCtr="0"/>
          <a:lstStyle>
            <a:lvl1pPr algn="r">
              <a:defRPr sz="1600" b="1">
                <a:solidFill>
                  <a:schemeClr val="bg1"/>
                </a:solidFill>
                <a:latin typeface="Corbel" panose="020B0503020204020204" pitchFamily="34" charset="0"/>
                <a:cs typeface="Calibri" panose="020F0502020204030204" pitchFamily="34" charset="0"/>
              </a:defRPr>
            </a:lvl1pPr>
          </a:lstStyle>
          <a:p>
            <a:fld id="{BE67019E-6B59-9444-A8F8-0CFAB6B6981D}" type="slidenum">
              <a:rPr lang="en-US" smtClean="0"/>
              <a:pPr/>
              <a:t>‹#›</a:t>
            </a:fld>
            <a:endParaRPr lang="en-US" dirty="0"/>
          </a:p>
        </p:txBody>
      </p:sp>
      <p:sp>
        <p:nvSpPr>
          <p:cNvPr id="8" name="Title Placeholder 1">
            <a:extLst>
              <a:ext uri="{FF2B5EF4-FFF2-40B4-BE49-F238E27FC236}">
                <a16:creationId xmlns:a16="http://schemas.microsoft.com/office/drawing/2014/main" id="{B64D9AE9-2733-754F-86B9-8A69E05BAA3E}"/>
              </a:ext>
            </a:extLst>
          </p:cNvPr>
          <p:cNvSpPr>
            <a:spLocks noGrp="1"/>
          </p:cNvSpPr>
          <p:nvPr>
            <p:ph type="title"/>
          </p:nvPr>
        </p:nvSpPr>
        <p:spPr>
          <a:xfrm>
            <a:off x="366963" y="257434"/>
            <a:ext cx="8410073" cy="753467"/>
          </a:xfrm>
          <a:prstGeom prst="rect">
            <a:avLst/>
          </a:prstGeom>
        </p:spPr>
        <p:txBody>
          <a:bodyPr vert="horz" lIns="91440" tIns="45720" rIns="91440" bIns="45720" rtlCol="0" anchor="ctr" anchorCtr="0">
            <a:normAutofit/>
          </a:bodyPr>
          <a:lstStyle/>
          <a:p>
            <a:r>
              <a:rPr lang="en-US" dirty="0"/>
              <a:t>Click to edit Master title style</a:t>
            </a:r>
          </a:p>
        </p:txBody>
      </p:sp>
    </p:spTree>
    <p:extLst>
      <p:ext uri="{BB962C8B-B14F-4D97-AF65-F5344CB8AC3E}">
        <p14:creationId xmlns:p14="http://schemas.microsoft.com/office/powerpoint/2010/main" val="4217646306"/>
      </p:ext>
    </p:extLst>
  </p:cSld>
  <p:clrMap bg1="lt1" tx1="dk1" bg2="lt2" tx2="dk2" accent1="accent1" accent2="accent2" accent3="accent3" accent4="accent4" accent5="accent5" accent6="accent6" hlink="hlink" folHlink="folHlink"/>
  <p:sldLayoutIdLst>
    <p:sldLayoutId id="2147488222" r:id="rId1"/>
    <p:sldLayoutId id="2147488223" r:id="rId2"/>
    <p:sldLayoutId id="2147488224" r:id="rId3"/>
    <p:sldLayoutId id="2147488225" r:id="rId4"/>
    <p:sldLayoutId id="2147488226" r:id="rId5"/>
    <p:sldLayoutId id="2147488227" r:id="rId6"/>
    <p:sldLayoutId id="2147488228" r:id="rId7"/>
    <p:sldLayoutId id="2147488229" r:id="rId8"/>
    <p:sldLayoutId id="2147488230" r:id="rId9"/>
    <p:sldLayoutId id="2147488231" r:id="rId10"/>
    <p:sldLayoutId id="2147488232" r:id="rId11"/>
    <p:sldLayoutId id="2147488233" r:id="rId12"/>
  </p:sldLayoutIdLst>
  <p:hf hdr="0" ftr="0" dt="0"/>
  <p:txStyles>
    <p:titleStyle>
      <a:lvl1pPr algn="l" defTabSz="914400" rtl="0" eaLnBrk="1" latinLnBrk="0" hangingPunct="1">
        <a:lnSpc>
          <a:spcPct val="100000"/>
        </a:lnSpc>
        <a:spcBef>
          <a:spcPct val="0"/>
        </a:spcBef>
        <a:buNone/>
        <a:defRPr sz="4800" kern="1200" spc="-50" baseline="0">
          <a:solidFill>
            <a:schemeClr val="accent1"/>
          </a:solidFill>
          <a:latin typeface="Corbel" panose="020B0503020204020204" pitchFamily="34" charset="0"/>
          <a:ea typeface="+mj-ea"/>
          <a:cs typeface="Calibri" panose="020F0502020204030204" pitchFamily="34" charset="0"/>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Corbel" panose="020B0503020204020204" pitchFamily="34" charset="0"/>
          <a:ea typeface="+mn-ea"/>
          <a:cs typeface="Calibri" panose="020F0502020204030204" pitchFamily="34" charset="0"/>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Corbel" panose="020B0503020204020204" pitchFamily="34" charset="0"/>
          <a:ea typeface="+mn-ea"/>
          <a:cs typeface="Calibri" panose="020F0502020204030204" pitchFamily="34" charset="0"/>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Corbel" panose="020B0503020204020204" pitchFamily="34" charset="0"/>
          <a:ea typeface="+mn-ea"/>
          <a:cs typeface="Calibri" panose="020F0502020204030204" pitchFamily="34" charset="0"/>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Corbel" panose="020B0503020204020204" pitchFamily="34" charset="0"/>
          <a:ea typeface="+mn-ea"/>
          <a:cs typeface="Calibri" panose="020F0502020204030204" pitchFamily="34" charset="0"/>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Corbel" panose="020B0503020204020204" pitchFamily="34" charset="0"/>
          <a:ea typeface="+mn-ea"/>
          <a:cs typeface="Calibri" panose="020F0502020204030204" pitchFamily="34" charset="0"/>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4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402630"/>
      </p:ext>
    </p:extLst>
  </p:cSld>
  <p:clrMap bg1="lt1" tx1="dk1" bg2="lt2" tx2="dk2" accent1="accent1" accent2="accent2" accent3="accent3" accent4="accent4" accent5="accent5" accent6="accent6" hlink="hlink" folHlink="folHlink"/>
  <p:sldLayoutIdLst>
    <p:sldLayoutId id="2147488235" r:id="rId1"/>
    <p:sldLayoutId id="214748823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nfirtina@gmail.com" TargetMode="External"/><Relationship Id="rId7" Type="http://schemas.openxmlformats.org/officeDocument/2006/relationships/image" Target="../media/image13.sv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hyperlink" Target="https://cfirtina.com/"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twitter.com/FirtinaC" TargetMode="External"/><Relationship Id="rId3" Type="http://schemas.openxmlformats.org/officeDocument/2006/relationships/image" Target="../media/image14.jpeg"/><Relationship Id="rId7" Type="http://schemas.openxmlformats.org/officeDocument/2006/relationships/hyperlink" Target="https://cfirtina.co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mailto:canfirtina@gmail.com" TargetMode="External"/><Relationship Id="rId5" Type="http://schemas.openxmlformats.org/officeDocument/2006/relationships/hyperlink" Target="https://people.inf.ethz.ch/omutlu/" TargetMode="External"/><Relationship Id="rId4" Type="http://schemas.openxmlformats.org/officeDocument/2006/relationships/hyperlink" Target="https://safari.ethz.ch/"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people.inf.ethz.ch/omutlu/"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hyperlink" Target="https://people.inf.ethz.ch/omutlu/projects.htm" TargetMode="External"/><Relationship Id="rId4" Type="http://schemas.openxmlformats.org/officeDocument/2006/relationships/hyperlink" Target="mailto:omutlu@gmail.com"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www.safari.ethz.ch/"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8.png"/><Relationship Id="rId7"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20.png"/><Relationship Id="rId5" Type="http://schemas.openxmlformats.org/officeDocument/2006/relationships/image" Target="../media/image19.jpeg"/><Relationship Id="rId10" Type="http://schemas.openxmlformats.org/officeDocument/2006/relationships/image" Target="../media/image24.png"/><Relationship Id="rId4" Type="http://schemas.microsoft.com/office/2007/relationships/hdphoto" Target="../media/hdphoto1.wdp"/><Relationship Id="rId9" Type="http://schemas.openxmlformats.org/officeDocument/2006/relationships/image" Target="../media/image2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safari.ethz.ch/digitaltechnik/lib/exe/fetch.php?media=numerical.methods.for.scientists.and.engineers_2ed_hamming_0486652416.pdf"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tiff"/><Relationship Id="rId7" Type="http://schemas.openxmlformats.org/officeDocument/2006/relationships/hyperlink" Target="https://journals.plos.org/plosbiology/article?id=10.1371/journal.pbio.1002195"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9.tiff"/><Relationship Id="rId5" Type="http://schemas.openxmlformats.org/officeDocument/2006/relationships/image" Target="../media/image28.tiff"/><Relationship Id="rId4" Type="http://schemas.openxmlformats.org/officeDocument/2006/relationships/image" Target="../media/image27.tiff"/></Relationships>
</file>

<file path=ppt/slides/_rels/slide11.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www.intel.com/content/www/us/en/newsroom/news/intel-technology-roadmaps-milestones.html#:~:text=Intel%203%2C%20with%20additional%20features%2C,the%20first%20half%20of%202024" TargetMode="External"/><Relationship Id="rId4" Type="http://schemas.openxmlformats.org/officeDocument/2006/relationships/hyperlink" Target="https://siliconangle.com/2021/07/26/angstrom-era-intel-unveils-ambitious-semiconductor-roadmap-goes-beyond-1nm-chip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7" Type="http://schemas.openxmlformats.org/officeDocument/2006/relationships/image" Target="../media/image35.tiff"/><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34.tiff"/><Relationship Id="rId5" Type="http://schemas.openxmlformats.org/officeDocument/2006/relationships/image" Target="../media/image33.jpeg"/><Relationship Id="rId4" Type="http://schemas.openxmlformats.org/officeDocument/2006/relationships/image" Target="../media/image32.jpeg"/></Relationships>
</file>

<file path=ppt/slides/_rels/slide13.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36.jpeg"/><Relationship Id="rId7"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8.png"/><Relationship Id="rId4" Type="http://schemas.openxmlformats.org/officeDocument/2006/relationships/image" Target="../media/image37.jpeg"/></Relationships>
</file>

<file path=ppt/slides/_rels/slide14.xml.rels><?xml version="1.0" encoding="UTF-8" standalone="yes"?>
<Relationships xmlns="http://schemas.openxmlformats.org/package/2006/relationships"><Relationship Id="rId3" Type="http://schemas.openxmlformats.org/officeDocument/2006/relationships/hyperlink" Target="https://arxiv.org/pdf/1711.08774.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9.png"/></Relationships>
</file>

<file path=ppt/slides/_rels/slide15.xml.rels><?xml version="1.0" encoding="UTF-8" standalone="yes"?>
<Relationships xmlns="http://schemas.openxmlformats.org/package/2006/relationships"><Relationship Id="rId3" Type="http://schemas.openxmlformats.org/officeDocument/2006/relationships/hyperlink" Target="https://arxiv.org/pdf/1711.08774.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9.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arxiv.org/abs/2205.07957" TargetMode="External"/><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hyperlink" Target="https://github.com/CMU-SAFARI/Molecules2Variations"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42.png"/><Relationship Id="rId7" Type="http://schemas.openxmlformats.org/officeDocument/2006/relationships/image" Target="../media/image38.png"/><Relationship Id="rId12"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7.jpeg"/><Relationship Id="rId11" Type="http://schemas.openxmlformats.org/officeDocument/2006/relationships/image" Target="../media/image32.jpeg"/><Relationship Id="rId5" Type="http://schemas.openxmlformats.org/officeDocument/2006/relationships/image" Target="../media/image43.png"/><Relationship Id="rId10" Type="http://schemas.openxmlformats.org/officeDocument/2006/relationships/image" Target="../media/image31.jpeg"/><Relationship Id="rId4" Type="http://schemas.openxmlformats.org/officeDocument/2006/relationships/image" Target="../media/image36.jpeg"/><Relationship Id="rId9" Type="http://schemas.openxmlformats.org/officeDocument/2006/relationships/image" Target="../media/image45.png"/></Relationships>
</file>

<file path=ppt/slides/_rels/slide20.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hyperlink" Target="https://nanoporetech.com/products/smidgion" TargetMode="External"/><Relationship Id="rId3" Type="http://schemas.openxmlformats.org/officeDocument/2006/relationships/image" Target="../media/image36.jpeg"/><Relationship Id="rId7" Type="http://schemas.openxmlformats.org/officeDocument/2006/relationships/image" Target="../media/image44.png"/><Relationship Id="rId12" Type="http://schemas.openxmlformats.org/officeDocument/2006/relationships/image" Target="../media/image46.tiff"/><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38.png"/><Relationship Id="rId11" Type="http://schemas.openxmlformats.org/officeDocument/2006/relationships/image" Target="../media/image33.jpeg"/><Relationship Id="rId5" Type="http://schemas.openxmlformats.org/officeDocument/2006/relationships/image" Target="../media/image37.jpeg"/><Relationship Id="rId10" Type="http://schemas.openxmlformats.org/officeDocument/2006/relationships/image" Target="../media/image32.jpeg"/><Relationship Id="rId4" Type="http://schemas.openxmlformats.org/officeDocument/2006/relationships/image" Target="../media/image43.png"/><Relationship Id="rId9" Type="http://schemas.openxmlformats.org/officeDocument/2006/relationships/image" Target="../media/image31.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2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 Id="rId5" Type="http://schemas.openxmlformats.org/officeDocument/2006/relationships/hyperlink" Target="https://www.nature.com/articles/nature16996" TargetMode="External"/><Relationship Id="rId4" Type="http://schemas.openxmlformats.org/officeDocument/2006/relationships/image" Target="../media/image54.png"/></Relationships>
</file>

<file path=ppt/slides/_rels/slide2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www.medrxiv.org/content/10.1101/2020.08.04.20167874v2"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blog.wego.com/7-crowded-places-and-events-that-you-will-love/" TargetMode="Externa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59.xml"/><Relationship Id="rId1" Type="http://schemas.openxmlformats.org/officeDocument/2006/relationships/tags" Target="../tags/tag1.xml"/><Relationship Id="rId4" Type="http://schemas.openxmlformats.org/officeDocument/2006/relationships/image" Target="../media/image57.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59.xml"/><Relationship Id="rId1" Type="http://schemas.openxmlformats.org/officeDocument/2006/relationships/tags" Target="../tags/tag2.xml"/><Relationship Id="rId4" Type="http://schemas.openxmlformats.org/officeDocument/2006/relationships/image" Target="../media/image5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www.nobelprize.org/prizes/chemistry/2020/press-release/" TargetMode="External"/><Relationship Id="rId4" Type="http://schemas.openxmlformats.org/officeDocument/2006/relationships/image" Target="../media/image60.png"/></Relationships>
</file>

<file path=ppt/slides/_rels/slide3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electronicsforyou.in/seminar-report-on-dna-computing/" TargetMode="External"/><Relationship Id="rId5" Type="http://schemas.openxmlformats.org/officeDocument/2006/relationships/image" Target="../media/image63.jpg"/><Relationship Id="rId4" Type="http://schemas.openxmlformats.org/officeDocument/2006/relationships/image" Target="../media/image62.jpg"/></Relationships>
</file>

<file path=ppt/slides/_rels/slide33.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png"/><Relationship Id="rId1" Type="http://schemas.openxmlformats.org/officeDocument/2006/relationships/slideLayout" Target="../slideLayouts/slideLayout2.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hyperlink" Target="https://arxiv.org/pdf/2008.00961.pdf"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ieeexplore.ieee.org/document/10247887" TargetMode="External"/><Relationship Id="rId3" Type="http://schemas.openxmlformats.org/officeDocument/2006/relationships/hyperlink" Target="https://people.inf.ethz.ch/omutlu/pub/AcceleratingGenomeAnalysis_dac23.pdf" TargetMode="External"/><Relationship Id="rId7" Type="http://schemas.openxmlformats.org/officeDocument/2006/relationships/hyperlink" Target="https://www.youtube.com/watch?v=osg9su2FDr8" TargetMode="External"/><Relationship Id="rId2" Type="http://schemas.openxmlformats.org/officeDocument/2006/relationships/hyperlink" Target="https://people.inf.ethz.ch/omutlu/pub/onur-Technion-AcceleratingGenomeAnalysis-Jan-26-2021-final.pptx" TargetMode="External"/><Relationship Id="rId1" Type="http://schemas.openxmlformats.org/officeDocument/2006/relationships/slideLayout" Target="../slideLayouts/slideLayout2.xml"/><Relationship Id="rId6" Type="http://schemas.openxmlformats.org/officeDocument/2006/relationships/hyperlink" Target="https://people.inf.ethz.ch/omutlu/pub/onur-DAC2023-SpecialSession-AcceleratingGenomeAnalysis-July-11-2023.pdf" TargetMode="External"/><Relationship Id="rId5" Type="http://schemas.openxmlformats.org/officeDocument/2006/relationships/hyperlink" Target="https://people.inf.ethz.ch/omutlu/pub/onur-DAC2023-SpecialSession-AcceleratingGenomeAnalysis-July-11-2023.pptx" TargetMode="External"/><Relationship Id="rId10" Type="http://schemas.openxmlformats.org/officeDocument/2006/relationships/image" Target="../media/image68.png"/><Relationship Id="rId4" Type="http://schemas.openxmlformats.org/officeDocument/2006/relationships/hyperlink" Target="https://www.dac.com/" TargetMode="External"/><Relationship Id="rId9" Type="http://schemas.openxmlformats.org/officeDocument/2006/relationships/hyperlink" Target="https://arxiv.org/pdf/2305.00492.pdf"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image" Target="../media/image69.png"/><Relationship Id="rId3" Type="http://schemas.openxmlformats.org/officeDocument/2006/relationships/hyperlink" Target="https://academic.oup.com/bioinformatics/article/39/Supplement_1/i297/7210440" TargetMode="External"/><Relationship Id="rId7" Type="http://schemas.openxmlformats.org/officeDocument/2006/relationships/hyperlink" Target="https://github.com/CMU-SAFARI/RawHash"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people.inf.ethz.ch/omutlu/pub/RawHash_ismb-eccb23-talk.pdf" TargetMode="External"/><Relationship Id="rId5" Type="http://schemas.openxmlformats.org/officeDocument/2006/relationships/hyperlink" Target="https://people.inf.ethz.ch/omutlu/pub/RawHash_ismb-eccb23-talk.pptx" TargetMode="External"/><Relationship Id="rId4" Type="http://schemas.openxmlformats.org/officeDocument/2006/relationships/hyperlink" Target="https://www.iscb.org/ismbeccb2023-programme/proceeding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arxiv.org/pdf/2309.05771.pdf"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70.png"/><Relationship Id="rId5" Type="http://schemas.openxmlformats.org/officeDocument/2006/relationships/hyperlink" Target="https://github.com/CMU-SAFARI/RawHash" TargetMode="External"/><Relationship Id="rId4" Type="http://schemas.openxmlformats.org/officeDocument/2006/relationships/hyperlink" Target="https://arxiv.org/abs/2309.05771"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dl.acm.org/doi/10.1145/3632950" TargetMode="External"/><Relationship Id="rId7" Type="http://schemas.openxmlformats.org/officeDocument/2006/relationships/image" Target="../media/image71.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github.com/CMU-SAFARI/ApHMM-GPU" TargetMode="External"/><Relationship Id="rId5" Type="http://schemas.openxmlformats.org/officeDocument/2006/relationships/hyperlink" Target="https://arxiv.org/abs/2207.09765" TargetMode="External"/><Relationship Id="rId4" Type="http://schemas.openxmlformats.org/officeDocument/2006/relationships/hyperlink" Target="https://dl.acm.org/journal/taco"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github.com/CMU-SAFARI/BLEND" TargetMode="External"/><Relationship Id="rId3" Type="http://schemas.openxmlformats.org/officeDocument/2006/relationships/hyperlink" Target="https://arxiv.org/pdf/2112.08687.pdf" TargetMode="External"/><Relationship Id="rId7" Type="http://schemas.openxmlformats.org/officeDocument/2006/relationships/hyperlink" Target="https://doi.org/10.1101/2022.11.23.517691"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arxiv.org/abs/2112.08687" TargetMode="External"/><Relationship Id="rId5" Type="http://schemas.openxmlformats.org/officeDocument/2006/relationships/hyperlink" Target="https://doi.org/10.1093/bioinformatics/btac554" TargetMode="External"/><Relationship Id="rId4" Type="http://schemas.openxmlformats.org/officeDocument/2006/relationships/hyperlink" Target="https://academic.oup.com/nargab" TargetMode="External"/><Relationship Id="rId9" Type="http://schemas.openxmlformats.org/officeDocument/2006/relationships/image" Target="../media/image72.png"/></Relationships>
</file>

<file path=ppt/slides/_rels/slide41.xml.rels><?xml version="1.0" encoding="UTF-8" standalone="yes"?>
<Relationships xmlns="http://schemas.openxmlformats.org/package/2006/relationships"><Relationship Id="rId3" Type="http://schemas.openxmlformats.org/officeDocument/2006/relationships/hyperlink" Target="https://arxiv.org/pdf/1912.08735.pdf" TargetMode="External"/><Relationship Id="rId7" Type="http://schemas.openxmlformats.org/officeDocument/2006/relationships/image" Target="../media/image73.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www.youtube.com/watch?v=nJKJK15t5YM" TargetMode="External"/><Relationship Id="rId5" Type="http://schemas.openxmlformats.org/officeDocument/2006/relationships/hyperlink" Target="https://github.com/CMU-SAFARI/AirLift" TargetMode="External"/><Relationship Id="rId4" Type="http://schemas.openxmlformats.org/officeDocument/2006/relationships/hyperlink" Target="http://bioinformatics.csu.edu.cn/APBC2023/"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people.inf.ethz.ch/omutlu/pub/apollo-technology-independent-genome-assembly-polishing_bioinformatics20.pdf" TargetMode="External"/><Relationship Id="rId7" Type="http://schemas.openxmlformats.org/officeDocument/2006/relationships/image" Target="../media/image74.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doi.org/10.1093/bioinformatics/btaa179" TargetMode="External"/><Relationship Id="rId5" Type="http://schemas.openxmlformats.org/officeDocument/2006/relationships/hyperlink" Target="https://github.com/CMU-SAFARI/Apollo" TargetMode="External"/><Relationship Id="rId4" Type="http://schemas.openxmlformats.org/officeDocument/2006/relationships/hyperlink" Target="http://bioinformatics.oxfordjournals.org/"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people.inf.ethz.ch/omutlu/pub/GenASM-approximate-string-matching-framework-for-genome-analysis_micro20-talk.pptx" TargetMode="External"/><Relationship Id="rId3" Type="http://schemas.openxmlformats.org/officeDocument/2006/relationships/hyperlink" Target="http://www.microarch.org/micro53/" TargetMode="External"/><Relationship Id="rId7" Type="http://schemas.openxmlformats.org/officeDocument/2006/relationships/hyperlink" Target="https://www.youtube.com/watch?v=srQVqPJFqjo" TargetMode="External"/><Relationship Id="rId2" Type="http://schemas.openxmlformats.org/officeDocument/2006/relationships/hyperlink" Target="https://people.inf.ethz.ch/omutlu/pub/GenASM-approximate-string-matching-framework-for-genome-analysis_micro20.pdf" TargetMode="External"/><Relationship Id="rId1" Type="http://schemas.openxmlformats.org/officeDocument/2006/relationships/slideLayout" Target="../slideLayouts/slideLayout2.xml"/><Relationship Id="rId6" Type="http://schemas.openxmlformats.org/officeDocument/2006/relationships/hyperlink" Target="https://people.inf.ethz.ch/omutlu/pub/GenASM-approximate-string-matching-framework-for-genome-analysis_micro20-lightning-talk.pdf" TargetMode="External"/><Relationship Id="rId5" Type="http://schemas.openxmlformats.org/officeDocument/2006/relationships/hyperlink" Target="https://people.inf.ethz.ch/omutlu/pub/GenASM-approximate-string-matching-framework-for-genome-analysis_micro20-lightning-talk.pptx" TargetMode="External"/><Relationship Id="rId10" Type="http://schemas.openxmlformats.org/officeDocument/2006/relationships/image" Target="../media/image75.png"/><Relationship Id="rId4" Type="http://schemas.openxmlformats.org/officeDocument/2006/relationships/hyperlink" Target="https://www.youtube.com/watch?v=nJs3RRnvk_k" TargetMode="External"/><Relationship Id="rId9" Type="http://schemas.openxmlformats.org/officeDocument/2006/relationships/hyperlink" Target="https://people.inf.ethz.ch/omutlu/pub/GenASM-approximate-string-matching-framework-for-genome-analysis_micro20-talk.pdf"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iscaconf.org/isca2022/" TargetMode="External"/><Relationship Id="rId2" Type="http://schemas.openxmlformats.org/officeDocument/2006/relationships/hyperlink" Target="https://people.inf.ethz.ch/omutlu/pub/SeGraM_genomic-sequence-mapping-universal-accelerator_isca22.pdf" TargetMode="External"/><Relationship Id="rId1" Type="http://schemas.openxmlformats.org/officeDocument/2006/relationships/slideLayout" Target="../slideLayouts/slideLayout2.xml"/><Relationship Id="rId5" Type="http://schemas.openxmlformats.org/officeDocument/2006/relationships/image" Target="../media/image76.png"/><Relationship Id="rId4" Type="http://schemas.openxmlformats.org/officeDocument/2006/relationships/hyperlink" Target="https://arxiv.org/pdf/2205.05883.pdf"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asplos-conference.org/" TargetMode="External"/><Relationship Id="rId7" Type="http://schemas.openxmlformats.org/officeDocument/2006/relationships/image" Target="../media/image77.png"/><Relationship Id="rId2" Type="http://schemas.openxmlformats.org/officeDocument/2006/relationships/hyperlink" Target="https://people.inf.ethz.ch/omutlu/pub/GenStore_asplos22-arxiv.pdf" TargetMode="External"/><Relationship Id="rId1" Type="http://schemas.openxmlformats.org/officeDocument/2006/relationships/slideLayout" Target="../slideLayouts/slideLayout2.xml"/><Relationship Id="rId6" Type="http://schemas.openxmlformats.org/officeDocument/2006/relationships/hyperlink" Target="https://www.youtube.com/watch?v=Vi1af8KY0g8" TargetMode="External"/><Relationship Id="rId5" Type="http://schemas.openxmlformats.org/officeDocument/2006/relationships/hyperlink" Target="https://people.inf.ethz.ch/omutlu/pub/GenStore_asplos22-lightning-talk.pdf" TargetMode="External"/><Relationship Id="rId4" Type="http://schemas.openxmlformats.org/officeDocument/2006/relationships/hyperlink" Target="https://people.inf.ethz.ch/omutlu/pub/GenStore_asplos22-lightning-talk.pptx"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s://youtu.be/PWWBtrL60dQ?t=8290" TargetMode="External"/><Relationship Id="rId3" Type="http://schemas.openxmlformats.org/officeDocument/2006/relationships/hyperlink" Target="http://www.microarch.org/micro55/" TargetMode="External"/><Relationship Id="rId7" Type="http://schemas.openxmlformats.org/officeDocument/2006/relationships/hyperlink" Target="https://people.inf.ethz.ch/omutlu/pub/GenPIP_comparch22-lecture-slides.pdf" TargetMode="External"/><Relationship Id="rId2" Type="http://schemas.openxmlformats.org/officeDocument/2006/relationships/hyperlink" Target="https://arxiv.org/pdf/2209.08600.pdf" TargetMode="External"/><Relationship Id="rId1" Type="http://schemas.openxmlformats.org/officeDocument/2006/relationships/slideLayout" Target="../slideLayouts/slideLayout2.xml"/><Relationship Id="rId6" Type="http://schemas.openxmlformats.org/officeDocument/2006/relationships/hyperlink" Target="https://people.inf.ethz.ch/omutlu/pub/GenPIP_comparch22-lecture-slides.pptx" TargetMode="External"/><Relationship Id="rId5" Type="http://schemas.openxmlformats.org/officeDocument/2006/relationships/hyperlink" Target="https://people.inf.ethz.ch/omutlu/pub/GenPIP_micro22-talk.pdf" TargetMode="External"/><Relationship Id="rId10" Type="http://schemas.openxmlformats.org/officeDocument/2006/relationships/image" Target="../media/image78.png"/><Relationship Id="rId4" Type="http://schemas.openxmlformats.org/officeDocument/2006/relationships/hyperlink" Target="https://people.inf.ethz.ch/omutlu/pub/GenPIP_micro22-talk.pptx" TargetMode="External"/><Relationship Id="rId9" Type="http://schemas.openxmlformats.org/officeDocument/2006/relationships/hyperlink" Target="https://arxiv.org/abs/2209.08600"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hyperlink" Target="https://arxiv.org/pdf/2206.01932.pdf" TargetMode="Externa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hyperlink" Target="https://arxiv.org/pdf/2310.05037.pdf"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80.png"/><Relationship Id="rId5" Type="http://schemas.openxmlformats.org/officeDocument/2006/relationships/hyperlink" Target="https://github.com/CMU-SAFARI/RawAlign" TargetMode="External"/><Relationship Id="rId4" Type="http://schemas.openxmlformats.org/officeDocument/2006/relationships/hyperlink" Target="https://arxiv.org/abs/2310.05037" TargetMode="External"/></Relationships>
</file>

<file path=ppt/slides/_rels/slide49.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hyperlink" Target="http://bioinformatics.csu.edu.cn/APBC2023/" TargetMode="External"/><Relationship Id="rId7" Type="http://schemas.openxmlformats.org/officeDocument/2006/relationships/hyperlink" Target="https://arxiv.org/pdf/2301.09200.pdf" TargetMode="External"/><Relationship Id="rId2" Type="http://schemas.openxmlformats.org/officeDocument/2006/relationships/hyperlink" Target="https://arxiv.org/pdf/2212.04953.pdf" TargetMode="External"/><Relationship Id="rId1" Type="http://schemas.openxmlformats.org/officeDocument/2006/relationships/slideLayout" Target="../slideLayouts/slideLayout2.xml"/><Relationship Id="rId6" Type="http://schemas.openxmlformats.org/officeDocument/2006/relationships/hyperlink" Target="https://www.youtube.com/watch?v=2rCsb4-nLmg&amp;t=21973s" TargetMode="External"/><Relationship Id="rId5" Type="http://schemas.openxmlformats.org/officeDocument/2006/relationships/hyperlink" Target="https://arxiv.org/abs/2212.04953" TargetMode="External"/><Relationship Id="rId4" Type="http://schemas.openxmlformats.org/officeDocument/2006/relationships/hyperlink" Target="https://github.com/cmu-safari/targetcall"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8" Type="http://schemas.openxmlformats.org/officeDocument/2006/relationships/hyperlink" Target="https://github.com/CMU-SAFARI/RawHash" TargetMode="External"/><Relationship Id="rId3" Type="http://schemas.openxmlformats.org/officeDocument/2006/relationships/image" Target="../media/image11.png"/><Relationship Id="rId7" Type="http://schemas.openxmlformats.org/officeDocument/2006/relationships/image" Target="../media/image83.emf"/><Relationship Id="rId2" Type="http://schemas.openxmlformats.org/officeDocument/2006/relationships/notesSlide" Target="../notesSlides/notesSlide31.xml"/><Relationship Id="rId1" Type="http://schemas.openxmlformats.org/officeDocument/2006/relationships/slideLayout" Target="../slideLayouts/slideLayout458.xml"/><Relationship Id="rId6" Type="http://schemas.openxmlformats.org/officeDocument/2006/relationships/image" Target="../media/image82.png"/><Relationship Id="rId5" Type="http://schemas.openxmlformats.org/officeDocument/2006/relationships/image" Target="../media/image13.svg"/><Relationship Id="rId10" Type="http://schemas.openxmlformats.org/officeDocument/2006/relationships/hyperlink" Target="https://academic.oup.com/bioinformatics/article/39/Supplement_1/i297/7210440" TargetMode="External"/><Relationship Id="rId4" Type="http://schemas.openxmlformats.org/officeDocument/2006/relationships/image" Target="../media/image12.png"/><Relationship Id="rId9" Type="http://schemas.openxmlformats.org/officeDocument/2006/relationships/image" Target="../media/image84.emf"/></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32.xml"/><Relationship Id="rId7" Type="http://schemas.openxmlformats.org/officeDocument/2006/relationships/image" Target="../media/image87.png"/><Relationship Id="rId2" Type="http://schemas.openxmlformats.org/officeDocument/2006/relationships/slideLayout" Target="../slideLayouts/slideLayout459.xml"/><Relationship Id="rId1" Type="http://schemas.openxmlformats.org/officeDocument/2006/relationships/tags" Target="../tags/tag3.xml"/><Relationship Id="rId6" Type="http://schemas.openxmlformats.org/officeDocument/2006/relationships/image" Target="../media/image86.png"/><Relationship Id="rId5" Type="http://schemas.openxmlformats.org/officeDocument/2006/relationships/image" Target="../media/image64.png"/><Relationship Id="rId4" Type="http://schemas.openxmlformats.org/officeDocument/2006/relationships/image" Target="../media/image85.png"/></Relationships>
</file>

<file path=ppt/slides/_rels/slide53.xml.rels><?xml version="1.0" encoding="UTF-8" standalone="yes"?>
<Relationships xmlns="http://schemas.openxmlformats.org/package/2006/relationships"><Relationship Id="rId8" Type="http://schemas.openxmlformats.org/officeDocument/2006/relationships/image" Target="../media/image92.svg"/><Relationship Id="rId3" Type="http://schemas.openxmlformats.org/officeDocument/2006/relationships/notesSlide" Target="../notesSlides/notesSlide33.xml"/><Relationship Id="rId7" Type="http://schemas.openxmlformats.org/officeDocument/2006/relationships/image" Target="../media/image91.png"/><Relationship Id="rId12" Type="http://schemas.openxmlformats.org/officeDocument/2006/relationships/image" Target="../media/image96.png"/><Relationship Id="rId2" Type="http://schemas.openxmlformats.org/officeDocument/2006/relationships/slideLayout" Target="../slideLayouts/slideLayout459.xml"/><Relationship Id="rId1" Type="http://schemas.openxmlformats.org/officeDocument/2006/relationships/tags" Target="../tags/tag4.xml"/><Relationship Id="rId6" Type="http://schemas.openxmlformats.org/officeDocument/2006/relationships/image" Target="../media/image90.svg"/><Relationship Id="rId11" Type="http://schemas.openxmlformats.org/officeDocument/2006/relationships/image" Target="../media/image95.svg"/><Relationship Id="rId5" Type="http://schemas.openxmlformats.org/officeDocument/2006/relationships/image" Target="../media/image89.png"/><Relationship Id="rId10" Type="http://schemas.openxmlformats.org/officeDocument/2006/relationships/image" Target="../media/image94.png"/><Relationship Id="rId4" Type="http://schemas.openxmlformats.org/officeDocument/2006/relationships/image" Target="../media/image88.gif"/><Relationship Id="rId9" Type="http://schemas.openxmlformats.org/officeDocument/2006/relationships/image" Target="../media/image93.pn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459.xml"/><Relationship Id="rId1" Type="http://schemas.openxmlformats.org/officeDocument/2006/relationships/tags" Target="../tags/tag5.xml"/><Relationship Id="rId5" Type="http://schemas.openxmlformats.org/officeDocument/2006/relationships/image" Target="../media/image98.svg"/><Relationship Id="rId4" Type="http://schemas.openxmlformats.org/officeDocument/2006/relationships/image" Target="../media/image97.png"/></Relationships>
</file>

<file path=ppt/slides/_rels/slide55.xml.rels><?xml version="1.0" encoding="UTF-8" standalone="yes"?>
<Relationships xmlns="http://schemas.openxmlformats.org/package/2006/relationships"><Relationship Id="rId8" Type="http://schemas.openxmlformats.org/officeDocument/2006/relationships/image" Target="../media/image103.png"/><Relationship Id="rId3" Type="http://schemas.openxmlformats.org/officeDocument/2006/relationships/notesSlide" Target="../notesSlides/notesSlide35.xml"/><Relationship Id="rId7" Type="http://schemas.openxmlformats.org/officeDocument/2006/relationships/image" Target="../media/image102.svg"/><Relationship Id="rId2" Type="http://schemas.openxmlformats.org/officeDocument/2006/relationships/slideLayout" Target="../slideLayouts/slideLayout459.xml"/><Relationship Id="rId1" Type="http://schemas.openxmlformats.org/officeDocument/2006/relationships/tags" Target="../tags/tag6.xml"/><Relationship Id="rId6" Type="http://schemas.openxmlformats.org/officeDocument/2006/relationships/image" Target="../media/image101.png"/><Relationship Id="rId11" Type="http://schemas.openxmlformats.org/officeDocument/2006/relationships/image" Target="../media/image106.svg"/><Relationship Id="rId5" Type="http://schemas.openxmlformats.org/officeDocument/2006/relationships/image" Target="../media/image100.svg"/><Relationship Id="rId10" Type="http://schemas.openxmlformats.org/officeDocument/2006/relationships/image" Target="../media/image105.png"/><Relationship Id="rId4" Type="http://schemas.openxmlformats.org/officeDocument/2006/relationships/image" Target="../media/image99.png"/><Relationship Id="rId9" Type="http://schemas.openxmlformats.org/officeDocument/2006/relationships/image" Target="../media/image104.svg"/></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459.xml"/><Relationship Id="rId1" Type="http://schemas.openxmlformats.org/officeDocument/2006/relationships/tags" Target="../tags/tag7.xml"/><Relationship Id="rId4" Type="http://schemas.openxmlformats.org/officeDocument/2006/relationships/image" Target="NUL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37.xml"/><Relationship Id="rId7" Type="http://schemas.openxmlformats.org/officeDocument/2006/relationships/image" Target="../media/image109.svg"/><Relationship Id="rId2" Type="http://schemas.openxmlformats.org/officeDocument/2006/relationships/slideLayout" Target="../slideLayouts/slideLayout459.xml"/><Relationship Id="rId1" Type="http://schemas.openxmlformats.org/officeDocument/2006/relationships/tags" Target="../tags/tag8.xml"/><Relationship Id="rId6" Type="http://schemas.openxmlformats.org/officeDocument/2006/relationships/image" Target="../media/image108.png"/><Relationship Id="rId5" Type="http://schemas.openxmlformats.org/officeDocument/2006/relationships/image" Target="../media/image107.png"/><Relationship Id="rId4" Type="http://schemas.openxmlformats.org/officeDocument/2006/relationships/image" Target="../media/image93.png"/></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459.xml"/><Relationship Id="rId1" Type="http://schemas.openxmlformats.org/officeDocument/2006/relationships/tags" Target="../tags/tag9.xml"/><Relationship Id="rId5" Type="http://schemas.openxmlformats.org/officeDocument/2006/relationships/image" Target="../media/image109.svg"/><Relationship Id="rId4" Type="http://schemas.openxmlformats.org/officeDocument/2006/relationships/image" Target="../media/image108.png"/></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459.xml"/><Relationship Id="rId1" Type="http://schemas.openxmlformats.org/officeDocument/2006/relationships/tags" Target="../tags/tag10.xml"/><Relationship Id="rId5" Type="http://schemas.openxmlformats.org/officeDocument/2006/relationships/image" Target="../media/image109.svg"/><Relationship Id="rId4" Type="http://schemas.openxmlformats.org/officeDocument/2006/relationships/image" Target="../media/image108.pn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59.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459.xml"/><Relationship Id="rId1" Type="http://schemas.openxmlformats.org/officeDocument/2006/relationships/tags" Target="../tags/tag11.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459.xml"/><Relationship Id="rId1" Type="http://schemas.openxmlformats.org/officeDocument/2006/relationships/tags" Target="../tags/tag12.xml"/><Relationship Id="rId4" Type="http://schemas.openxmlformats.org/officeDocument/2006/relationships/image" Target="../media/image82.png"/></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459.xml"/><Relationship Id="rId1" Type="http://schemas.openxmlformats.org/officeDocument/2006/relationships/tags" Target="../tags/tag13.xml"/><Relationship Id="rId4" Type="http://schemas.openxmlformats.org/officeDocument/2006/relationships/image" Target="../media/image82.png"/></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459.xml"/><Relationship Id="rId1" Type="http://schemas.openxmlformats.org/officeDocument/2006/relationships/tags" Target="../tags/tag14.xml"/><Relationship Id="rId5" Type="http://schemas.openxmlformats.org/officeDocument/2006/relationships/image" Target="../media/image109.svg"/><Relationship Id="rId4" Type="http://schemas.openxmlformats.org/officeDocument/2006/relationships/image" Target="../media/image108.png"/></Relationships>
</file>

<file path=ppt/slides/_rels/slide65.xml.rels><?xml version="1.0" encoding="UTF-8" standalone="yes"?>
<Relationships xmlns="http://schemas.openxmlformats.org/package/2006/relationships"><Relationship Id="rId8" Type="http://schemas.openxmlformats.org/officeDocument/2006/relationships/image" Target="../media/image114.emf"/><Relationship Id="rId3" Type="http://schemas.openxmlformats.org/officeDocument/2006/relationships/notesSlide" Target="../notesSlides/notesSlide45.xml"/><Relationship Id="rId7" Type="http://schemas.openxmlformats.org/officeDocument/2006/relationships/image" Target="../media/image113.emf"/><Relationship Id="rId2" Type="http://schemas.openxmlformats.org/officeDocument/2006/relationships/slideLayout" Target="../slideLayouts/slideLayout459.xml"/><Relationship Id="rId1" Type="http://schemas.openxmlformats.org/officeDocument/2006/relationships/tags" Target="../tags/tag15.xml"/><Relationship Id="rId6" Type="http://schemas.openxmlformats.org/officeDocument/2006/relationships/image" Target="../media/image112.emf"/><Relationship Id="rId5" Type="http://schemas.openxmlformats.org/officeDocument/2006/relationships/image" Target="../media/image111.emf"/><Relationship Id="rId4" Type="http://schemas.openxmlformats.org/officeDocument/2006/relationships/image" Target="../media/image110.emf"/></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459.xml"/><Relationship Id="rId1" Type="http://schemas.openxmlformats.org/officeDocument/2006/relationships/tags" Target="../tags/tag16.xml"/><Relationship Id="rId5" Type="http://schemas.openxmlformats.org/officeDocument/2006/relationships/image" Target="../media/image111.emf"/><Relationship Id="rId4" Type="http://schemas.openxmlformats.org/officeDocument/2006/relationships/image" Target="../media/image110.emf"/></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459.xml"/><Relationship Id="rId1" Type="http://schemas.openxmlformats.org/officeDocument/2006/relationships/tags" Target="../tags/tag17.xml"/><Relationship Id="rId5" Type="http://schemas.openxmlformats.org/officeDocument/2006/relationships/image" Target="../media/image116.emf"/><Relationship Id="rId4" Type="http://schemas.openxmlformats.org/officeDocument/2006/relationships/image" Target="../media/image115.png"/></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459.xml"/><Relationship Id="rId1" Type="http://schemas.openxmlformats.org/officeDocument/2006/relationships/tags" Target="../tags/tag18.xml"/><Relationship Id="rId4" Type="http://schemas.openxmlformats.org/officeDocument/2006/relationships/image" Target="NUL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459.xml"/><Relationship Id="rId1" Type="http://schemas.openxmlformats.org/officeDocument/2006/relationships/tags" Target="../tags/tag19.xml"/><Relationship Id="rId4" Type="http://schemas.openxmlformats.org/officeDocument/2006/relationships/image" Target="../media/image116.emf"/></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459.xml"/><Relationship Id="rId1" Type="http://schemas.openxmlformats.org/officeDocument/2006/relationships/tags" Target="../tags/tag20.xml"/><Relationship Id="rId4" Type="http://schemas.openxmlformats.org/officeDocument/2006/relationships/image" Target="../media/image116.emf"/></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459.xml"/><Relationship Id="rId1" Type="http://schemas.openxmlformats.org/officeDocument/2006/relationships/tags" Target="../tags/tag21.xml"/><Relationship Id="rId6" Type="http://schemas.openxmlformats.org/officeDocument/2006/relationships/image" Target="../media/image112.emf"/><Relationship Id="rId5" Type="http://schemas.openxmlformats.org/officeDocument/2006/relationships/image" Target="../media/image111.emf"/><Relationship Id="rId4" Type="http://schemas.openxmlformats.org/officeDocument/2006/relationships/image" Target="../media/image110.emf"/></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459.xml"/><Relationship Id="rId1" Type="http://schemas.openxmlformats.org/officeDocument/2006/relationships/tags" Target="../tags/tag22.xml"/></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53.xml"/><Relationship Id="rId7" Type="http://schemas.openxmlformats.org/officeDocument/2006/relationships/image" Target="../media/image113.emf"/><Relationship Id="rId2" Type="http://schemas.openxmlformats.org/officeDocument/2006/relationships/slideLayout" Target="../slideLayouts/slideLayout459.xml"/><Relationship Id="rId1" Type="http://schemas.openxmlformats.org/officeDocument/2006/relationships/tags" Target="../tags/tag23.xml"/><Relationship Id="rId6" Type="http://schemas.openxmlformats.org/officeDocument/2006/relationships/image" Target="../media/image112.emf"/><Relationship Id="rId5" Type="http://schemas.openxmlformats.org/officeDocument/2006/relationships/image" Target="../media/image111.emf"/><Relationship Id="rId4" Type="http://schemas.openxmlformats.org/officeDocument/2006/relationships/image" Target="../media/image110.emf"/></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459.xml"/><Relationship Id="rId1" Type="http://schemas.openxmlformats.org/officeDocument/2006/relationships/tags" Target="../tags/tag24.xml"/></Relationships>
</file>

<file path=ppt/slides/_rels/slide75.xml.rels><?xml version="1.0" encoding="UTF-8" standalone="yes"?>
<Relationships xmlns="http://schemas.openxmlformats.org/package/2006/relationships"><Relationship Id="rId8" Type="http://schemas.openxmlformats.org/officeDocument/2006/relationships/image" Target="../media/image114.emf"/><Relationship Id="rId3" Type="http://schemas.openxmlformats.org/officeDocument/2006/relationships/notesSlide" Target="../notesSlides/notesSlide55.xml"/><Relationship Id="rId7" Type="http://schemas.openxmlformats.org/officeDocument/2006/relationships/image" Target="../media/image113.emf"/><Relationship Id="rId2" Type="http://schemas.openxmlformats.org/officeDocument/2006/relationships/slideLayout" Target="../slideLayouts/slideLayout459.xml"/><Relationship Id="rId1" Type="http://schemas.openxmlformats.org/officeDocument/2006/relationships/tags" Target="../tags/tag25.xml"/><Relationship Id="rId6" Type="http://schemas.openxmlformats.org/officeDocument/2006/relationships/image" Target="../media/image112.emf"/><Relationship Id="rId5" Type="http://schemas.openxmlformats.org/officeDocument/2006/relationships/image" Target="../media/image111.emf"/><Relationship Id="rId4" Type="http://schemas.openxmlformats.org/officeDocument/2006/relationships/image" Target="../media/image110.emf"/></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459.xml"/><Relationship Id="rId1" Type="http://schemas.openxmlformats.org/officeDocument/2006/relationships/tags" Target="../tags/tag26.xml"/><Relationship Id="rId4" Type="http://schemas.openxmlformats.org/officeDocument/2006/relationships/image" Target="../media/image88.gif"/></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459.xml"/><Relationship Id="rId1" Type="http://schemas.openxmlformats.org/officeDocument/2006/relationships/tags" Target="../tags/tag27.xml"/><Relationship Id="rId4" Type="http://schemas.openxmlformats.org/officeDocument/2006/relationships/image" Target="../media/image82.png"/></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459.xml"/><Relationship Id="rId1" Type="http://schemas.openxmlformats.org/officeDocument/2006/relationships/tags" Target="../tags/tag28.xml"/><Relationship Id="rId4" Type="http://schemas.openxmlformats.org/officeDocument/2006/relationships/image" Target="../media/image82.png"/></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459.xml"/></Relationships>
</file>

<file path=ppt/slides/_rels/slide80.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notesSlide" Target="../notesSlides/notesSlide60.xml"/><Relationship Id="rId1" Type="http://schemas.openxmlformats.org/officeDocument/2006/relationships/slideLayout" Target="../slideLayouts/slideLayout459.xml"/><Relationship Id="rId6" Type="http://schemas.openxmlformats.org/officeDocument/2006/relationships/image" Target="NULL"/><Relationship Id="rId5" Type="http://schemas.openxmlformats.org/officeDocument/2006/relationships/image" Target="NULL"/><Relationship Id="rId4" Type="http://schemas.openxmlformats.org/officeDocument/2006/relationships/image" Target="NUL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459.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459.xml"/></Relationships>
</file>

<file path=ppt/slides/_rels/slide83.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63.xml"/><Relationship Id="rId1" Type="http://schemas.openxmlformats.org/officeDocument/2006/relationships/slideLayout" Target="../slideLayouts/slideLayout459.xml"/></Relationships>
</file>

<file path=ppt/slides/_rels/slide84.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64.xml"/><Relationship Id="rId1" Type="http://schemas.openxmlformats.org/officeDocument/2006/relationships/slideLayout" Target="../slideLayouts/slideLayout459.xml"/><Relationship Id="rId4" Type="http://schemas.openxmlformats.org/officeDocument/2006/relationships/image" Target="../media/image118.emf"/></Relationships>
</file>

<file path=ppt/slides/_rels/slide85.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65.xml"/><Relationship Id="rId1" Type="http://schemas.openxmlformats.org/officeDocument/2006/relationships/slideLayout" Target="../slideLayouts/slideLayout459.xml"/><Relationship Id="rId4" Type="http://schemas.openxmlformats.org/officeDocument/2006/relationships/image" Target="../media/image119.emf"/></Relationships>
</file>

<file path=ppt/slides/_rels/slide86.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66.xml"/><Relationship Id="rId1" Type="http://schemas.openxmlformats.org/officeDocument/2006/relationships/slideLayout" Target="../slideLayouts/slideLayout459.xml"/><Relationship Id="rId5" Type="http://schemas.openxmlformats.org/officeDocument/2006/relationships/image" Target="NULL"/><Relationship Id="rId4" Type="http://schemas.openxmlformats.org/officeDocument/2006/relationships/image" Target="../media/image121.png"/></Relationships>
</file>

<file path=ppt/slides/_rels/slide87.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67.xml"/><Relationship Id="rId1" Type="http://schemas.openxmlformats.org/officeDocument/2006/relationships/slideLayout" Target="../slideLayouts/slideLayout459.xml"/></Relationships>
</file>

<file path=ppt/slides/_rels/slide8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68.xml"/><Relationship Id="rId1" Type="http://schemas.openxmlformats.org/officeDocument/2006/relationships/slideLayout" Target="../slideLayouts/slideLayout459.xml"/></Relationships>
</file>

<file path=ppt/slides/_rels/slide89.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69.xml"/><Relationship Id="rId1" Type="http://schemas.openxmlformats.org/officeDocument/2006/relationships/slideLayout" Target="../slideLayouts/slideLayout459.xml"/><Relationship Id="rId4" Type="http://schemas.openxmlformats.org/officeDocument/2006/relationships/image" Target="../media/image124.png"/></Relationships>
</file>

<file path=ppt/slides/_rels/slide90.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70.xml"/><Relationship Id="rId1" Type="http://schemas.openxmlformats.org/officeDocument/2006/relationships/slideLayout" Target="../slideLayouts/slideLayout459.xml"/><Relationship Id="rId5" Type="http://schemas.openxmlformats.org/officeDocument/2006/relationships/image" Target="NULL"/><Relationship Id="rId4" Type="http://schemas.openxmlformats.org/officeDocument/2006/relationships/image" Target="../media/image124.png"/></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459.xml"/></Relationships>
</file>

<file path=ppt/slides/_rels/slide92.xml.rels><?xml version="1.0" encoding="UTF-8" standalone="yes"?>
<Relationships xmlns="http://schemas.openxmlformats.org/package/2006/relationships"><Relationship Id="rId8" Type="http://schemas.openxmlformats.org/officeDocument/2006/relationships/image" Target="../media/image84.emf"/><Relationship Id="rId3" Type="http://schemas.openxmlformats.org/officeDocument/2006/relationships/hyperlink" Target="https://academic.oup.com/bioinformatics/article/39/Supplement_1/i297/7210440" TargetMode="External"/><Relationship Id="rId7" Type="http://schemas.openxmlformats.org/officeDocument/2006/relationships/image" Target="../media/image69.png"/><Relationship Id="rId2" Type="http://schemas.openxmlformats.org/officeDocument/2006/relationships/notesSlide" Target="../notesSlides/notesSlide72.xml"/><Relationship Id="rId1" Type="http://schemas.openxmlformats.org/officeDocument/2006/relationships/slideLayout" Target="../slideLayouts/slideLayout459.xml"/><Relationship Id="rId6" Type="http://schemas.openxmlformats.org/officeDocument/2006/relationships/hyperlink" Target="https://github.com/CMU-SAFARI/RawHash" TargetMode="External"/><Relationship Id="rId5" Type="http://schemas.openxmlformats.org/officeDocument/2006/relationships/hyperlink" Target="https://arxiv.org/abs/2301.09200" TargetMode="External"/><Relationship Id="rId4" Type="http://schemas.openxmlformats.org/officeDocument/2006/relationships/hyperlink" Target="https://www.iscb.org/ismbeccb2023-programme/proceedings" TargetMode="External"/></Relationships>
</file>

<file path=ppt/slides/_rels/slide93.xml.rels><?xml version="1.0" encoding="UTF-8" standalone="yes"?>
<Relationships xmlns="http://schemas.openxmlformats.org/package/2006/relationships"><Relationship Id="rId3" Type="http://schemas.openxmlformats.org/officeDocument/2006/relationships/image" Target="../media/image83.emf"/><Relationship Id="rId2" Type="http://schemas.openxmlformats.org/officeDocument/2006/relationships/notesSlide" Target="../notesSlides/notesSlide73.xml"/><Relationship Id="rId1" Type="http://schemas.openxmlformats.org/officeDocument/2006/relationships/slideLayout" Target="../slideLayouts/slideLayout459.xml"/><Relationship Id="rId5" Type="http://schemas.openxmlformats.org/officeDocument/2006/relationships/hyperlink" Target="https://github.com/CMU-SAFARI/RawHash" TargetMode="External"/><Relationship Id="rId4" Type="http://schemas.openxmlformats.org/officeDocument/2006/relationships/image" Target="../media/image125.png"/></Relationships>
</file>

<file path=ppt/slides/_rels/slide94.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459.xml"/><Relationship Id="rId1" Type="http://schemas.openxmlformats.org/officeDocument/2006/relationships/tags" Target="../tags/tag29.xml"/><Relationship Id="rId4" Type="http://schemas.openxmlformats.org/officeDocument/2006/relationships/image" Target="../media/image88.gif"/></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459.xml"/></Relationships>
</file>

<file path=ppt/slides/_rels/slide96.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459.xml"/><Relationship Id="rId1" Type="http://schemas.openxmlformats.org/officeDocument/2006/relationships/tags" Target="../tags/tag30.xml"/><Relationship Id="rId4" Type="http://schemas.openxmlformats.org/officeDocument/2006/relationships/image" Target="NULL"/></Relationships>
</file>

<file path=ppt/slides/_rels/slide97.xml.rels><?xml version="1.0" encoding="UTF-8" standalone="yes"?>
<Relationships xmlns="http://schemas.openxmlformats.org/package/2006/relationships"><Relationship Id="rId8" Type="http://schemas.openxmlformats.org/officeDocument/2006/relationships/hyperlink" Target="https://github.com/CMU-SAFARI/RawHash" TargetMode="External"/><Relationship Id="rId3" Type="http://schemas.openxmlformats.org/officeDocument/2006/relationships/image" Target="../media/image11.png"/><Relationship Id="rId7" Type="http://schemas.openxmlformats.org/officeDocument/2006/relationships/image" Target="../media/image83.emf"/><Relationship Id="rId2" Type="http://schemas.openxmlformats.org/officeDocument/2006/relationships/notesSlide" Target="../notesSlides/notesSlide77.xml"/><Relationship Id="rId1" Type="http://schemas.openxmlformats.org/officeDocument/2006/relationships/slideLayout" Target="../slideLayouts/slideLayout458.xml"/><Relationship Id="rId6" Type="http://schemas.openxmlformats.org/officeDocument/2006/relationships/image" Target="../media/image82.png"/><Relationship Id="rId5" Type="http://schemas.openxmlformats.org/officeDocument/2006/relationships/image" Target="../media/image13.svg"/><Relationship Id="rId10" Type="http://schemas.openxmlformats.org/officeDocument/2006/relationships/hyperlink" Target="https://academic.oup.com/bioinformatics/article/39/Supplement_1/i297/7210440" TargetMode="External"/><Relationship Id="rId4" Type="http://schemas.openxmlformats.org/officeDocument/2006/relationships/image" Target="../media/image12.png"/><Relationship Id="rId9" Type="http://schemas.openxmlformats.org/officeDocument/2006/relationships/image" Target="../media/image84.emf"/></Relationships>
</file>

<file path=ppt/slides/_rels/slide98.xml.rels><?xml version="1.0" encoding="UTF-8" standalone="yes"?>
<Relationships xmlns="http://schemas.openxmlformats.org/package/2006/relationships"><Relationship Id="rId3" Type="http://schemas.openxmlformats.org/officeDocument/2006/relationships/hyperlink" Target="https://arxiv.org/pdf/2309.05771.pdf" TargetMode="External"/><Relationship Id="rId2" Type="http://schemas.openxmlformats.org/officeDocument/2006/relationships/notesSlide" Target="../notesSlides/notesSlide78.xml"/><Relationship Id="rId1" Type="http://schemas.openxmlformats.org/officeDocument/2006/relationships/slideLayout" Target="../slideLayouts/slideLayout2.xml"/><Relationship Id="rId6" Type="http://schemas.openxmlformats.org/officeDocument/2006/relationships/image" Target="../media/image70.png"/><Relationship Id="rId5" Type="http://schemas.openxmlformats.org/officeDocument/2006/relationships/hyperlink" Target="https://github.com/CMU-SAFARI/RawHash" TargetMode="External"/><Relationship Id="rId4" Type="http://schemas.openxmlformats.org/officeDocument/2006/relationships/hyperlink" Target="https://arxiv.org/abs/2309.05771" TargetMode="Externa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81.xml"/><Relationship Id="rId1" Type="http://schemas.openxmlformats.org/officeDocument/2006/relationships/slideLayout" Target="../slideLayouts/slideLayout2.xml"/><Relationship Id="rId4" Type="http://schemas.openxmlformats.org/officeDocument/2006/relationships/image" Target="../media/image126.emf"/></Relationships>
</file>

<file path=ppt/slides/_rels/slide102.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hyperlink" Target="https://arxiv.org/pdf/2309.05771.pdf" TargetMode="External"/><Relationship Id="rId2" Type="http://schemas.openxmlformats.org/officeDocument/2006/relationships/notesSlide" Target="../notesSlides/notesSlide84.xml"/><Relationship Id="rId1" Type="http://schemas.openxmlformats.org/officeDocument/2006/relationships/slideLayout" Target="../slideLayouts/slideLayout2.xml"/><Relationship Id="rId6" Type="http://schemas.openxmlformats.org/officeDocument/2006/relationships/image" Target="../media/image70.png"/><Relationship Id="rId5" Type="http://schemas.openxmlformats.org/officeDocument/2006/relationships/hyperlink" Target="https://github.com/CMU-SAFARI/RawHash" TargetMode="External"/><Relationship Id="rId4" Type="http://schemas.openxmlformats.org/officeDocument/2006/relationships/hyperlink" Target="https://arxiv.org/abs/2309.05771" TargetMode="Externa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8" Type="http://schemas.openxmlformats.org/officeDocument/2006/relationships/image" Target="../media/image130.tiff"/><Relationship Id="rId3" Type="http://schemas.openxmlformats.org/officeDocument/2006/relationships/hyperlink" Target="https://dl.acm.org/doi/10.1145/3632950" TargetMode="External"/><Relationship Id="rId7" Type="http://schemas.openxmlformats.org/officeDocument/2006/relationships/image" Target="../media/image129.png"/><Relationship Id="rId12" Type="http://schemas.openxmlformats.org/officeDocument/2006/relationships/hyperlink" Target="https://cfirtina.com/" TargetMode="External"/><Relationship Id="rId2" Type="http://schemas.openxmlformats.org/officeDocument/2006/relationships/notesSlide" Target="../notesSlides/notesSlide85.xml"/><Relationship Id="rId1" Type="http://schemas.openxmlformats.org/officeDocument/2006/relationships/slideLayout" Target="../slideLayouts/slideLayout458.xml"/><Relationship Id="rId6" Type="http://schemas.openxmlformats.org/officeDocument/2006/relationships/image" Target="../media/image13.svg"/><Relationship Id="rId11" Type="http://schemas.openxmlformats.org/officeDocument/2006/relationships/hyperlink" Target="mailto:canfirtina@gmail.com" TargetMode="External"/><Relationship Id="rId5" Type="http://schemas.openxmlformats.org/officeDocument/2006/relationships/image" Target="../media/image12.png"/><Relationship Id="rId10" Type="http://schemas.openxmlformats.org/officeDocument/2006/relationships/image" Target="../media/image132.emf"/><Relationship Id="rId4" Type="http://schemas.openxmlformats.org/officeDocument/2006/relationships/image" Target="../media/image11.png"/><Relationship Id="rId9" Type="http://schemas.openxmlformats.org/officeDocument/2006/relationships/image" Target="../media/image131.png"/></Relationships>
</file>

<file path=ppt/slides/_rels/slide108.xml.rels><?xml version="1.0" encoding="UTF-8" standalone="yes"?>
<Relationships xmlns="http://schemas.openxmlformats.org/package/2006/relationships"><Relationship Id="rId3" Type="http://schemas.openxmlformats.org/officeDocument/2006/relationships/notesSlide" Target="../notesSlides/notesSlide86.xml"/><Relationship Id="rId2" Type="http://schemas.openxmlformats.org/officeDocument/2006/relationships/slideLayout" Target="../slideLayouts/slideLayout459.xml"/><Relationship Id="rId1" Type="http://schemas.openxmlformats.org/officeDocument/2006/relationships/tags" Target="../tags/tag31.xml"/><Relationship Id="rId4" Type="http://schemas.openxmlformats.org/officeDocument/2006/relationships/hyperlink" Target="https://github.com/CMU-SAFARI/ApHMM-GPU" TargetMode="Externa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459.xml"/></Relationships>
</file>

<file path=ppt/slides/_rels/slide110.xml.rels><?xml version="1.0" encoding="UTF-8" standalone="yes"?>
<Relationships xmlns="http://schemas.openxmlformats.org/package/2006/relationships"><Relationship Id="rId3" Type="http://schemas.openxmlformats.org/officeDocument/2006/relationships/notesSlide" Target="../notesSlides/notesSlide88.xml"/><Relationship Id="rId7" Type="http://schemas.openxmlformats.org/officeDocument/2006/relationships/image" Target="../media/image50.png"/><Relationship Id="rId2" Type="http://schemas.openxmlformats.org/officeDocument/2006/relationships/slideLayout" Target="../slideLayouts/slideLayout459.xml"/><Relationship Id="rId1" Type="http://schemas.openxmlformats.org/officeDocument/2006/relationships/tags" Target="../tags/tag3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11.xml.rels><?xml version="1.0" encoding="UTF-8" standalone="yes"?>
<Relationships xmlns="http://schemas.openxmlformats.org/package/2006/relationships"><Relationship Id="rId3" Type="http://schemas.openxmlformats.org/officeDocument/2006/relationships/notesSlide" Target="../notesSlides/notesSlide89.xml"/><Relationship Id="rId2" Type="http://schemas.openxmlformats.org/officeDocument/2006/relationships/slideLayout" Target="../slideLayouts/slideLayout459.xml"/><Relationship Id="rId1" Type="http://schemas.openxmlformats.org/officeDocument/2006/relationships/tags" Target="../tags/tag33.xml"/><Relationship Id="rId4" Type="http://schemas.openxmlformats.org/officeDocument/2006/relationships/image" Target="../media/image57.png"/></Relationships>
</file>

<file path=ppt/slides/_rels/slide112.xml.rels><?xml version="1.0" encoding="UTF-8" standalone="yes"?>
<Relationships xmlns="http://schemas.openxmlformats.org/package/2006/relationships"><Relationship Id="rId3" Type="http://schemas.openxmlformats.org/officeDocument/2006/relationships/notesSlide" Target="../notesSlides/notesSlide90.xml"/><Relationship Id="rId2" Type="http://schemas.openxmlformats.org/officeDocument/2006/relationships/slideLayout" Target="../slideLayouts/slideLayout459.xml"/><Relationship Id="rId1" Type="http://schemas.openxmlformats.org/officeDocument/2006/relationships/tags" Target="../tags/tag34.xml"/><Relationship Id="rId4" Type="http://schemas.openxmlformats.org/officeDocument/2006/relationships/image" Target="../media/image58.png"/></Relationships>
</file>

<file path=ppt/slides/_rels/slide113.xml.rels><?xml version="1.0" encoding="UTF-8" standalone="yes"?>
<Relationships xmlns="http://schemas.openxmlformats.org/package/2006/relationships"><Relationship Id="rId3" Type="http://schemas.openxmlformats.org/officeDocument/2006/relationships/notesSlide" Target="../notesSlides/notesSlide91.xml"/><Relationship Id="rId7" Type="http://schemas.openxmlformats.org/officeDocument/2006/relationships/image" Target="../media/image58.png"/><Relationship Id="rId2" Type="http://schemas.openxmlformats.org/officeDocument/2006/relationships/slideLayout" Target="../slideLayouts/slideLayout459.xml"/><Relationship Id="rId1" Type="http://schemas.openxmlformats.org/officeDocument/2006/relationships/tags" Target="../tags/tag35.xml"/><Relationship Id="rId6" Type="http://schemas.openxmlformats.org/officeDocument/2006/relationships/image" Target="../media/image135.png"/><Relationship Id="rId5" Type="http://schemas.openxmlformats.org/officeDocument/2006/relationships/image" Target="../media/image134.png"/><Relationship Id="rId4" Type="http://schemas.openxmlformats.org/officeDocument/2006/relationships/image" Target="../media/image133.png"/></Relationships>
</file>

<file path=ppt/slides/_rels/slide114.xml.rels><?xml version="1.0" encoding="UTF-8" standalone="yes"?>
<Relationships xmlns="http://schemas.openxmlformats.org/package/2006/relationships"><Relationship Id="rId3" Type="http://schemas.openxmlformats.org/officeDocument/2006/relationships/notesSlide" Target="../notesSlides/notesSlide92.xml"/><Relationship Id="rId2" Type="http://schemas.openxmlformats.org/officeDocument/2006/relationships/slideLayout" Target="../slideLayouts/slideLayout459.xml"/><Relationship Id="rId1" Type="http://schemas.openxmlformats.org/officeDocument/2006/relationships/tags" Target="../tags/tag36.xml"/></Relationships>
</file>

<file path=ppt/slides/_rels/slide115.xml.rels><?xml version="1.0" encoding="UTF-8" standalone="yes"?>
<Relationships xmlns="http://schemas.openxmlformats.org/package/2006/relationships"><Relationship Id="rId3" Type="http://schemas.openxmlformats.org/officeDocument/2006/relationships/notesSlide" Target="../notesSlides/notesSlide93.xml"/><Relationship Id="rId2" Type="http://schemas.openxmlformats.org/officeDocument/2006/relationships/slideLayout" Target="../slideLayouts/slideLayout459.xml"/><Relationship Id="rId1" Type="http://schemas.openxmlformats.org/officeDocument/2006/relationships/tags" Target="../tags/tag37.xml"/></Relationships>
</file>

<file path=ppt/slides/_rels/slide116.xml.rels><?xml version="1.0" encoding="UTF-8" standalone="yes"?>
<Relationships xmlns="http://schemas.openxmlformats.org/package/2006/relationships"><Relationship Id="rId3" Type="http://schemas.openxmlformats.org/officeDocument/2006/relationships/notesSlide" Target="../notesSlides/notesSlide94.xml"/><Relationship Id="rId2" Type="http://schemas.openxmlformats.org/officeDocument/2006/relationships/slideLayout" Target="../slideLayouts/slideLayout459.xml"/><Relationship Id="rId1" Type="http://schemas.openxmlformats.org/officeDocument/2006/relationships/tags" Target="../tags/tag38.xml"/><Relationship Id="rId4" Type="http://schemas.openxmlformats.org/officeDocument/2006/relationships/image" Target="../media/image185.png"/></Relationships>
</file>

<file path=ppt/slides/_rels/slide117.xml.rels><?xml version="1.0" encoding="UTF-8" standalone="yes"?>
<Relationships xmlns="http://schemas.openxmlformats.org/package/2006/relationships"><Relationship Id="rId3" Type="http://schemas.openxmlformats.org/officeDocument/2006/relationships/notesSlide" Target="../notesSlides/notesSlide95.xml"/><Relationship Id="rId2" Type="http://schemas.openxmlformats.org/officeDocument/2006/relationships/slideLayout" Target="../slideLayouts/slideLayout459.xml"/><Relationship Id="rId1" Type="http://schemas.openxmlformats.org/officeDocument/2006/relationships/tags" Target="../tags/tag39.xml"/></Relationships>
</file>

<file path=ppt/slides/_rels/slide118.xml.rels><?xml version="1.0" encoding="UTF-8" standalone="yes"?>
<Relationships xmlns="http://schemas.openxmlformats.org/package/2006/relationships"><Relationship Id="rId3" Type="http://schemas.openxmlformats.org/officeDocument/2006/relationships/notesSlide" Target="../notesSlides/notesSlide96.xml"/><Relationship Id="rId2" Type="http://schemas.openxmlformats.org/officeDocument/2006/relationships/slideLayout" Target="../slideLayouts/slideLayout459.xml"/><Relationship Id="rId1" Type="http://schemas.openxmlformats.org/officeDocument/2006/relationships/tags" Target="../tags/tag40.xml"/></Relationships>
</file>

<file path=ppt/slides/_rels/slide119.xml.rels><?xml version="1.0" encoding="UTF-8" standalone="yes"?>
<Relationships xmlns="http://schemas.openxmlformats.org/package/2006/relationships"><Relationship Id="rId3" Type="http://schemas.openxmlformats.org/officeDocument/2006/relationships/notesSlide" Target="../notesSlides/notesSlide97.xml"/><Relationship Id="rId2" Type="http://schemas.openxmlformats.org/officeDocument/2006/relationships/slideLayout" Target="../slideLayouts/slideLayout459.xml"/><Relationship Id="rId1" Type="http://schemas.openxmlformats.org/officeDocument/2006/relationships/tags" Target="../tags/tag41.xml"/></Relationships>
</file>

<file path=ppt/slides/_rels/slide120.xml.rels><?xml version="1.0" encoding="UTF-8" standalone="yes"?>
<Relationships xmlns="http://schemas.openxmlformats.org/package/2006/relationships"><Relationship Id="rId3" Type="http://schemas.openxmlformats.org/officeDocument/2006/relationships/notesSlide" Target="../notesSlides/notesSlide98.xml"/><Relationship Id="rId7" Type="http://schemas.openxmlformats.org/officeDocument/2006/relationships/image" Target="../media/image139.emf"/><Relationship Id="rId2" Type="http://schemas.openxmlformats.org/officeDocument/2006/relationships/slideLayout" Target="../slideLayouts/slideLayout459.xml"/><Relationship Id="rId1" Type="http://schemas.openxmlformats.org/officeDocument/2006/relationships/tags" Target="../tags/tag42.xml"/><Relationship Id="rId6" Type="http://schemas.openxmlformats.org/officeDocument/2006/relationships/image" Target="../media/image138.emf"/><Relationship Id="rId5" Type="http://schemas.openxmlformats.org/officeDocument/2006/relationships/image" Target="../media/image137.emf"/><Relationship Id="rId4" Type="http://schemas.openxmlformats.org/officeDocument/2006/relationships/image" Target="../media/image136.emf"/></Relationships>
</file>

<file path=ppt/slides/_rels/slide121.xml.rels><?xml version="1.0" encoding="UTF-8" standalone="yes"?>
<Relationships xmlns="http://schemas.openxmlformats.org/package/2006/relationships"><Relationship Id="rId3" Type="http://schemas.openxmlformats.org/officeDocument/2006/relationships/notesSlide" Target="../notesSlides/notesSlide99.xml"/><Relationship Id="rId7" Type="http://schemas.openxmlformats.org/officeDocument/2006/relationships/image" Target="../media/image139.emf"/><Relationship Id="rId2" Type="http://schemas.openxmlformats.org/officeDocument/2006/relationships/slideLayout" Target="../slideLayouts/slideLayout459.xml"/><Relationship Id="rId1" Type="http://schemas.openxmlformats.org/officeDocument/2006/relationships/tags" Target="../tags/tag43.xml"/><Relationship Id="rId6" Type="http://schemas.openxmlformats.org/officeDocument/2006/relationships/image" Target="../media/image138.emf"/><Relationship Id="rId5" Type="http://schemas.openxmlformats.org/officeDocument/2006/relationships/image" Target="../media/image137.emf"/><Relationship Id="rId4" Type="http://schemas.openxmlformats.org/officeDocument/2006/relationships/image" Target="../media/image136.emf"/></Relationships>
</file>

<file path=ppt/slides/_rels/slide122.xml.rels><?xml version="1.0" encoding="UTF-8" standalone="yes"?>
<Relationships xmlns="http://schemas.openxmlformats.org/package/2006/relationships"><Relationship Id="rId3" Type="http://schemas.openxmlformats.org/officeDocument/2006/relationships/notesSlide" Target="../notesSlides/notesSlide100.xml"/><Relationship Id="rId7" Type="http://schemas.openxmlformats.org/officeDocument/2006/relationships/image" Target="../media/image139.emf"/><Relationship Id="rId2" Type="http://schemas.openxmlformats.org/officeDocument/2006/relationships/slideLayout" Target="../slideLayouts/slideLayout459.xml"/><Relationship Id="rId1" Type="http://schemas.openxmlformats.org/officeDocument/2006/relationships/tags" Target="../tags/tag44.xml"/><Relationship Id="rId6" Type="http://schemas.openxmlformats.org/officeDocument/2006/relationships/image" Target="../media/image138.emf"/><Relationship Id="rId5" Type="http://schemas.openxmlformats.org/officeDocument/2006/relationships/image" Target="../media/image137.emf"/><Relationship Id="rId4" Type="http://schemas.openxmlformats.org/officeDocument/2006/relationships/image" Target="../media/image136.emf"/></Relationships>
</file>

<file path=ppt/slides/_rels/slide12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101.xml"/><Relationship Id="rId7" Type="http://schemas.openxmlformats.org/officeDocument/2006/relationships/image" Target="../media/image26.png"/><Relationship Id="rId2" Type="http://schemas.openxmlformats.org/officeDocument/2006/relationships/slideLayout" Target="../slideLayouts/slideLayout459.xml"/><Relationship Id="rId1" Type="http://schemas.openxmlformats.org/officeDocument/2006/relationships/tags" Target="../tags/tag45.xml"/><Relationship Id="rId6" Type="http://schemas.openxmlformats.org/officeDocument/2006/relationships/image" Target="../media/image25.png"/><Relationship Id="rId5" Type="http://schemas.openxmlformats.org/officeDocument/2006/relationships/image" Target="../media/image240.png"/><Relationship Id="rId4" Type="http://schemas.openxmlformats.org/officeDocument/2006/relationships/image" Target="../media/image230.png"/><Relationship Id="rId9" Type="http://schemas.openxmlformats.org/officeDocument/2006/relationships/image" Target="../media/image28.png"/></Relationships>
</file>

<file path=ppt/slides/_rels/slide12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102.xml"/><Relationship Id="rId7" Type="http://schemas.openxmlformats.org/officeDocument/2006/relationships/image" Target="../media/image31.png"/><Relationship Id="rId2" Type="http://schemas.openxmlformats.org/officeDocument/2006/relationships/slideLayout" Target="../slideLayouts/slideLayout459.xml"/><Relationship Id="rId1" Type="http://schemas.openxmlformats.org/officeDocument/2006/relationships/tags" Target="../tags/tag46.xml"/><Relationship Id="rId6" Type="http://schemas.openxmlformats.org/officeDocument/2006/relationships/image" Target="../media/image30.png"/><Relationship Id="rId5" Type="http://schemas.openxmlformats.org/officeDocument/2006/relationships/image" Target="../media/image240.png"/><Relationship Id="rId4" Type="http://schemas.openxmlformats.org/officeDocument/2006/relationships/image" Target="../media/image29.png"/><Relationship Id="rId9" Type="http://schemas.openxmlformats.org/officeDocument/2006/relationships/image" Target="../media/image32.png"/></Relationships>
</file>

<file path=ppt/slides/_rels/slide12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103.xml"/><Relationship Id="rId7" Type="http://schemas.openxmlformats.org/officeDocument/2006/relationships/image" Target="../media/image31.png"/><Relationship Id="rId2" Type="http://schemas.openxmlformats.org/officeDocument/2006/relationships/slideLayout" Target="../slideLayouts/slideLayout459.xml"/><Relationship Id="rId1" Type="http://schemas.openxmlformats.org/officeDocument/2006/relationships/tags" Target="../tags/tag47.xml"/><Relationship Id="rId6" Type="http://schemas.openxmlformats.org/officeDocument/2006/relationships/image" Target="../media/image30.png"/><Relationship Id="rId5" Type="http://schemas.openxmlformats.org/officeDocument/2006/relationships/image" Target="../media/image240.png"/><Relationship Id="rId4" Type="http://schemas.openxmlformats.org/officeDocument/2006/relationships/image" Target="../media/image29.png"/><Relationship Id="rId9" Type="http://schemas.openxmlformats.org/officeDocument/2006/relationships/image" Target="../media/image32.png"/></Relationships>
</file>

<file path=ppt/slides/_rels/slide126.xml.rels><?xml version="1.0" encoding="UTF-8" standalone="yes"?>
<Relationships xmlns="http://schemas.openxmlformats.org/package/2006/relationships"><Relationship Id="rId3" Type="http://schemas.openxmlformats.org/officeDocument/2006/relationships/notesSlide" Target="../notesSlides/notesSlide104.xml"/><Relationship Id="rId2" Type="http://schemas.openxmlformats.org/officeDocument/2006/relationships/slideLayout" Target="../slideLayouts/slideLayout459.xml"/><Relationship Id="rId1" Type="http://schemas.openxmlformats.org/officeDocument/2006/relationships/tags" Target="../tags/tag48.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140.png"/></Relationships>
</file>

<file path=ppt/slides/_rels/slide127.xml.rels><?xml version="1.0" encoding="UTF-8" standalone="yes"?>
<Relationships xmlns="http://schemas.openxmlformats.org/package/2006/relationships"><Relationship Id="rId3" Type="http://schemas.openxmlformats.org/officeDocument/2006/relationships/notesSlide" Target="../notesSlides/notesSlide105.xml"/><Relationship Id="rId2" Type="http://schemas.openxmlformats.org/officeDocument/2006/relationships/slideLayout" Target="../slideLayouts/slideLayout459.xml"/><Relationship Id="rId1" Type="http://schemas.openxmlformats.org/officeDocument/2006/relationships/tags" Target="../tags/tag49.xml"/><Relationship Id="rId4" Type="http://schemas.openxmlformats.org/officeDocument/2006/relationships/image" Target="../media/image143.emf"/></Relationships>
</file>

<file path=ppt/slides/_rels/slide128.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notesSlide" Target="../notesSlides/notesSlide106.xml"/><Relationship Id="rId7" Type="http://schemas.openxmlformats.org/officeDocument/2006/relationships/image" Target="../media/image390.png"/><Relationship Id="rId2" Type="http://schemas.openxmlformats.org/officeDocument/2006/relationships/slideLayout" Target="../slideLayouts/slideLayout459.xml"/><Relationship Id="rId1" Type="http://schemas.openxmlformats.org/officeDocument/2006/relationships/tags" Target="../tags/tag50.xml"/><Relationship Id="rId6" Type="http://schemas.openxmlformats.org/officeDocument/2006/relationships/image" Target="../media/image28.png"/><Relationship Id="rId5" Type="http://schemas.openxmlformats.org/officeDocument/2006/relationships/image" Target="../media/image380.png"/><Relationship Id="rId4" Type="http://schemas.openxmlformats.org/officeDocument/2006/relationships/image" Target="../media/image37.png"/></Relationships>
</file>

<file path=ppt/slides/_rels/slide129.xml.rels><?xml version="1.0" encoding="UTF-8" standalone="yes"?>
<Relationships xmlns="http://schemas.openxmlformats.org/package/2006/relationships"><Relationship Id="rId3" Type="http://schemas.openxmlformats.org/officeDocument/2006/relationships/notesSlide" Target="../notesSlides/notesSlide107.xml"/><Relationship Id="rId2" Type="http://schemas.openxmlformats.org/officeDocument/2006/relationships/slideLayout" Target="../slideLayouts/slideLayout459.xml"/><Relationship Id="rId1" Type="http://schemas.openxmlformats.org/officeDocument/2006/relationships/tags" Target="../tags/tag51.xml"/></Relationships>
</file>

<file path=ppt/slides/_rels/slide130.xml.rels><?xml version="1.0" encoding="UTF-8" standalone="yes"?>
<Relationships xmlns="http://schemas.openxmlformats.org/package/2006/relationships"><Relationship Id="rId3" Type="http://schemas.openxmlformats.org/officeDocument/2006/relationships/notesSlide" Target="../notesSlides/notesSlide108.xml"/><Relationship Id="rId2" Type="http://schemas.openxmlformats.org/officeDocument/2006/relationships/slideLayout" Target="../slideLayouts/slideLayout459.xml"/><Relationship Id="rId1" Type="http://schemas.openxmlformats.org/officeDocument/2006/relationships/tags" Target="../tags/tag52.xml"/></Relationships>
</file>

<file path=ppt/slides/_rels/slide131.xml.rels><?xml version="1.0" encoding="UTF-8" standalone="yes"?>
<Relationships xmlns="http://schemas.openxmlformats.org/package/2006/relationships"><Relationship Id="rId3" Type="http://schemas.openxmlformats.org/officeDocument/2006/relationships/notesSlide" Target="../notesSlides/notesSlide109.xml"/><Relationship Id="rId2" Type="http://schemas.openxmlformats.org/officeDocument/2006/relationships/slideLayout" Target="../slideLayouts/slideLayout459.xml"/><Relationship Id="rId1" Type="http://schemas.openxmlformats.org/officeDocument/2006/relationships/tags" Target="../tags/tag53.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459.xml"/></Relationships>
</file>

<file path=ppt/slides/_rels/slide133.xml.rels><?xml version="1.0" encoding="UTF-8" standalone="yes"?>
<Relationships xmlns="http://schemas.openxmlformats.org/package/2006/relationships"><Relationship Id="rId3" Type="http://schemas.openxmlformats.org/officeDocument/2006/relationships/notesSlide" Target="../notesSlides/notesSlide111.xml"/><Relationship Id="rId2" Type="http://schemas.openxmlformats.org/officeDocument/2006/relationships/slideLayout" Target="../slideLayouts/slideLayout459.xml"/><Relationship Id="rId1" Type="http://schemas.openxmlformats.org/officeDocument/2006/relationships/tags" Target="../tags/tag54.xml"/></Relationships>
</file>

<file path=ppt/slides/_rels/slide134.xml.rels><?xml version="1.0" encoding="UTF-8" standalone="yes"?>
<Relationships xmlns="http://schemas.openxmlformats.org/package/2006/relationships"><Relationship Id="rId3" Type="http://schemas.openxmlformats.org/officeDocument/2006/relationships/notesSlide" Target="../notesSlides/notesSlide112.xml"/><Relationship Id="rId2" Type="http://schemas.openxmlformats.org/officeDocument/2006/relationships/slideLayout" Target="../slideLayouts/slideLayout459.xml"/><Relationship Id="rId1" Type="http://schemas.openxmlformats.org/officeDocument/2006/relationships/tags" Target="../tags/tag55.xml"/></Relationships>
</file>

<file path=ppt/slides/_rels/slide135.xml.rels><?xml version="1.0" encoding="UTF-8" standalone="yes"?>
<Relationships xmlns="http://schemas.openxmlformats.org/package/2006/relationships"><Relationship Id="rId3" Type="http://schemas.openxmlformats.org/officeDocument/2006/relationships/notesSlide" Target="../notesSlides/notesSlide113.xml"/><Relationship Id="rId2" Type="http://schemas.openxmlformats.org/officeDocument/2006/relationships/slideLayout" Target="../slideLayouts/slideLayout459.xml"/><Relationship Id="rId1" Type="http://schemas.openxmlformats.org/officeDocument/2006/relationships/tags" Target="../tags/tag56.xml"/></Relationships>
</file>

<file path=ppt/slides/_rels/slide136.xml.rels><?xml version="1.0" encoding="UTF-8" standalone="yes"?>
<Relationships xmlns="http://schemas.openxmlformats.org/package/2006/relationships"><Relationship Id="rId3" Type="http://schemas.openxmlformats.org/officeDocument/2006/relationships/notesSlide" Target="../notesSlides/notesSlide114.xml"/><Relationship Id="rId2" Type="http://schemas.openxmlformats.org/officeDocument/2006/relationships/slideLayout" Target="../slideLayouts/slideLayout459.xml"/><Relationship Id="rId1" Type="http://schemas.openxmlformats.org/officeDocument/2006/relationships/tags" Target="../tags/tag57.xml"/></Relationships>
</file>

<file path=ppt/slides/_rels/slide13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115.xml"/><Relationship Id="rId7" Type="http://schemas.openxmlformats.org/officeDocument/2006/relationships/image" Target="../media/image420.png"/><Relationship Id="rId2" Type="http://schemas.openxmlformats.org/officeDocument/2006/relationships/slideLayout" Target="../slideLayouts/slideLayout459.xml"/><Relationship Id="rId1" Type="http://schemas.openxmlformats.org/officeDocument/2006/relationships/tags" Target="../tags/tag58.xml"/><Relationship Id="rId6" Type="http://schemas.openxmlformats.org/officeDocument/2006/relationships/image" Target="../media/image30.png"/><Relationship Id="rId5" Type="http://schemas.openxmlformats.org/officeDocument/2006/relationships/image" Target="../media/image240.png"/><Relationship Id="rId4" Type="http://schemas.openxmlformats.org/officeDocument/2006/relationships/image" Target="../media/image410.png"/><Relationship Id="rId9" Type="http://schemas.openxmlformats.org/officeDocument/2006/relationships/image" Target="../media/image32.png"/></Relationships>
</file>

<file path=ppt/slides/_rels/slide13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116.xml"/><Relationship Id="rId7" Type="http://schemas.openxmlformats.org/officeDocument/2006/relationships/image" Target="../media/image420.png"/><Relationship Id="rId2" Type="http://schemas.openxmlformats.org/officeDocument/2006/relationships/slideLayout" Target="../slideLayouts/slideLayout459.xml"/><Relationship Id="rId1" Type="http://schemas.openxmlformats.org/officeDocument/2006/relationships/tags" Target="../tags/tag59.xml"/><Relationship Id="rId6" Type="http://schemas.openxmlformats.org/officeDocument/2006/relationships/image" Target="../media/image30.png"/><Relationship Id="rId5" Type="http://schemas.openxmlformats.org/officeDocument/2006/relationships/image" Target="../media/image240.png"/><Relationship Id="rId4" Type="http://schemas.openxmlformats.org/officeDocument/2006/relationships/image" Target="../media/image410.png"/><Relationship Id="rId9" Type="http://schemas.openxmlformats.org/officeDocument/2006/relationships/image" Target="../media/image32.png"/></Relationships>
</file>

<file path=ppt/slides/_rels/slide13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117.xml"/><Relationship Id="rId7" Type="http://schemas.openxmlformats.org/officeDocument/2006/relationships/image" Target="../media/image420.png"/><Relationship Id="rId2" Type="http://schemas.openxmlformats.org/officeDocument/2006/relationships/slideLayout" Target="../slideLayouts/slideLayout459.xml"/><Relationship Id="rId1" Type="http://schemas.openxmlformats.org/officeDocument/2006/relationships/tags" Target="../tags/tag60.xml"/><Relationship Id="rId6" Type="http://schemas.openxmlformats.org/officeDocument/2006/relationships/image" Target="../media/image30.png"/><Relationship Id="rId5" Type="http://schemas.openxmlformats.org/officeDocument/2006/relationships/image" Target="../media/image240.png"/><Relationship Id="rId4" Type="http://schemas.openxmlformats.org/officeDocument/2006/relationships/image" Target="../media/image410.png"/><Relationship Id="rId9" Type="http://schemas.openxmlformats.org/officeDocument/2006/relationships/image" Target="../media/image32.png"/></Relationships>
</file>

<file path=ppt/slides/_rels/slide14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118.xml"/><Relationship Id="rId7" Type="http://schemas.openxmlformats.org/officeDocument/2006/relationships/image" Target="../media/image420.png"/><Relationship Id="rId2" Type="http://schemas.openxmlformats.org/officeDocument/2006/relationships/slideLayout" Target="../slideLayouts/slideLayout459.xml"/><Relationship Id="rId1" Type="http://schemas.openxmlformats.org/officeDocument/2006/relationships/tags" Target="../tags/tag61.xml"/><Relationship Id="rId6" Type="http://schemas.openxmlformats.org/officeDocument/2006/relationships/image" Target="../media/image30.png"/><Relationship Id="rId5" Type="http://schemas.openxmlformats.org/officeDocument/2006/relationships/image" Target="../media/image240.png"/><Relationship Id="rId4" Type="http://schemas.openxmlformats.org/officeDocument/2006/relationships/image" Target="../media/image410.png"/><Relationship Id="rId9" Type="http://schemas.openxmlformats.org/officeDocument/2006/relationships/image" Target="../media/image32.png"/></Relationships>
</file>

<file path=ppt/slides/_rels/slide14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119.xml"/><Relationship Id="rId7" Type="http://schemas.openxmlformats.org/officeDocument/2006/relationships/image" Target="../media/image420.png"/><Relationship Id="rId2" Type="http://schemas.openxmlformats.org/officeDocument/2006/relationships/slideLayout" Target="../slideLayouts/slideLayout459.xml"/><Relationship Id="rId1" Type="http://schemas.openxmlformats.org/officeDocument/2006/relationships/tags" Target="../tags/tag62.xml"/><Relationship Id="rId6" Type="http://schemas.openxmlformats.org/officeDocument/2006/relationships/image" Target="../media/image30.png"/><Relationship Id="rId5" Type="http://schemas.openxmlformats.org/officeDocument/2006/relationships/image" Target="../media/image240.png"/><Relationship Id="rId4" Type="http://schemas.openxmlformats.org/officeDocument/2006/relationships/image" Target="../media/image410.png"/><Relationship Id="rId9" Type="http://schemas.openxmlformats.org/officeDocument/2006/relationships/image" Target="../media/image32.png"/></Relationships>
</file>

<file path=ppt/slides/_rels/slide142.xml.rels><?xml version="1.0" encoding="UTF-8" standalone="yes"?>
<Relationships xmlns="http://schemas.openxmlformats.org/package/2006/relationships"><Relationship Id="rId8" Type="http://schemas.openxmlformats.org/officeDocument/2006/relationships/image" Target="../media/image440.png"/><Relationship Id="rId3" Type="http://schemas.openxmlformats.org/officeDocument/2006/relationships/notesSlide" Target="../notesSlides/notesSlide120.xml"/><Relationship Id="rId7" Type="http://schemas.openxmlformats.org/officeDocument/2006/relationships/image" Target="../media/image30.png"/><Relationship Id="rId2" Type="http://schemas.openxmlformats.org/officeDocument/2006/relationships/slideLayout" Target="../slideLayouts/slideLayout459.xml"/><Relationship Id="rId1" Type="http://schemas.openxmlformats.org/officeDocument/2006/relationships/tags" Target="../tags/tag63.xml"/><Relationship Id="rId6" Type="http://schemas.openxmlformats.org/officeDocument/2006/relationships/image" Target="../media/image240.png"/><Relationship Id="rId5" Type="http://schemas.openxmlformats.org/officeDocument/2006/relationships/image" Target="../media/image410.png"/><Relationship Id="rId10" Type="http://schemas.openxmlformats.org/officeDocument/2006/relationships/image" Target="../media/image32.png"/><Relationship Id="rId4" Type="http://schemas.openxmlformats.org/officeDocument/2006/relationships/image" Target="../media/image431.png"/><Relationship Id="rId9" Type="http://schemas.openxmlformats.org/officeDocument/2006/relationships/image" Target="../media/image27.png"/></Relationships>
</file>

<file path=ppt/slides/_rels/slide143.xml.rels><?xml version="1.0" encoding="UTF-8" standalone="yes"?>
<Relationships xmlns="http://schemas.openxmlformats.org/package/2006/relationships"><Relationship Id="rId3" Type="http://schemas.openxmlformats.org/officeDocument/2006/relationships/notesSlide" Target="../notesSlides/notesSlide121.xml"/><Relationship Id="rId2" Type="http://schemas.openxmlformats.org/officeDocument/2006/relationships/slideLayout" Target="../slideLayouts/slideLayout459.xml"/><Relationship Id="rId1" Type="http://schemas.openxmlformats.org/officeDocument/2006/relationships/tags" Target="../tags/tag64.xml"/><Relationship Id="rId5" Type="http://schemas.openxmlformats.org/officeDocument/2006/relationships/image" Target="../media/image144.jpg"/><Relationship Id="rId4" Type="http://schemas.openxmlformats.org/officeDocument/2006/relationships/image" Target="../media/image451.png"/></Relationships>
</file>

<file path=ppt/slides/_rels/slide144.xml.rels><?xml version="1.0" encoding="UTF-8" standalone="yes"?>
<Relationships xmlns="http://schemas.openxmlformats.org/package/2006/relationships"><Relationship Id="rId3" Type="http://schemas.openxmlformats.org/officeDocument/2006/relationships/notesSlide" Target="../notesSlides/notesSlide122.xml"/><Relationship Id="rId2" Type="http://schemas.openxmlformats.org/officeDocument/2006/relationships/slideLayout" Target="../slideLayouts/slideLayout459.xml"/><Relationship Id="rId1" Type="http://schemas.openxmlformats.org/officeDocument/2006/relationships/tags" Target="../tags/tag65.xml"/><Relationship Id="rId4" Type="http://schemas.openxmlformats.org/officeDocument/2006/relationships/image" Target="../media/image470.png"/></Relationships>
</file>

<file path=ppt/slides/_rels/slide145.xml.rels><?xml version="1.0" encoding="UTF-8" standalone="yes"?>
<Relationships xmlns="http://schemas.openxmlformats.org/package/2006/relationships"><Relationship Id="rId3" Type="http://schemas.openxmlformats.org/officeDocument/2006/relationships/notesSlide" Target="../notesSlides/notesSlide123.xml"/><Relationship Id="rId2" Type="http://schemas.openxmlformats.org/officeDocument/2006/relationships/slideLayout" Target="../slideLayouts/slideLayout459.xml"/><Relationship Id="rId1" Type="http://schemas.openxmlformats.org/officeDocument/2006/relationships/tags" Target="../tags/tag66.xml"/><Relationship Id="rId4" Type="http://schemas.openxmlformats.org/officeDocument/2006/relationships/image" Target="../media/image470.png"/></Relationships>
</file>

<file path=ppt/slides/_rels/slide146.xml.rels><?xml version="1.0" encoding="UTF-8" standalone="yes"?>
<Relationships xmlns="http://schemas.openxmlformats.org/package/2006/relationships"><Relationship Id="rId3" Type="http://schemas.openxmlformats.org/officeDocument/2006/relationships/notesSlide" Target="../notesSlides/notesSlide124.xml"/><Relationship Id="rId2" Type="http://schemas.openxmlformats.org/officeDocument/2006/relationships/slideLayout" Target="../slideLayouts/slideLayout459.xml"/><Relationship Id="rId1" Type="http://schemas.openxmlformats.org/officeDocument/2006/relationships/tags" Target="../tags/tag67.xml"/></Relationships>
</file>

<file path=ppt/slides/_rels/slide147.xml.rels><?xml version="1.0" encoding="UTF-8" standalone="yes"?>
<Relationships xmlns="http://schemas.openxmlformats.org/package/2006/relationships"><Relationship Id="rId8" Type="http://schemas.openxmlformats.org/officeDocument/2006/relationships/image" Target="../media/image149.emf"/><Relationship Id="rId3" Type="http://schemas.openxmlformats.org/officeDocument/2006/relationships/notesSlide" Target="../notesSlides/notesSlide125.xml"/><Relationship Id="rId7" Type="http://schemas.openxmlformats.org/officeDocument/2006/relationships/image" Target="../media/image148.emf"/><Relationship Id="rId2" Type="http://schemas.openxmlformats.org/officeDocument/2006/relationships/slideLayout" Target="../slideLayouts/slideLayout459.xml"/><Relationship Id="rId1" Type="http://schemas.openxmlformats.org/officeDocument/2006/relationships/tags" Target="../tags/tag68.xml"/><Relationship Id="rId6" Type="http://schemas.openxmlformats.org/officeDocument/2006/relationships/image" Target="../media/image147.emf"/><Relationship Id="rId5" Type="http://schemas.openxmlformats.org/officeDocument/2006/relationships/image" Target="../media/image146.emf"/><Relationship Id="rId4" Type="http://schemas.openxmlformats.org/officeDocument/2006/relationships/image" Target="../media/image145.emf"/><Relationship Id="rId9" Type="http://schemas.openxmlformats.org/officeDocument/2006/relationships/image" Target="../media/image150.emf"/></Relationships>
</file>

<file path=ppt/slides/_rels/slide148.xml.rels><?xml version="1.0" encoding="UTF-8" standalone="yes"?>
<Relationships xmlns="http://schemas.openxmlformats.org/package/2006/relationships"><Relationship Id="rId8" Type="http://schemas.openxmlformats.org/officeDocument/2006/relationships/image" Target="../media/image571.png"/><Relationship Id="rId13" Type="http://schemas.openxmlformats.org/officeDocument/2006/relationships/image" Target="../media/image610.png"/><Relationship Id="rId3" Type="http://schemas.openxmlformats.org/officeDocument/2006/relationships/notesSlide" Target="../notesSlides/notesSlide126.xml"/><Relationship Id="rId7" Type="http://schemas.openxmlformats.org/officeDocument/2006/relationships/image" Target="../media/image56.png"/><Relationship Id="rId12" Type="http://schemas.openxmlformats.org/officeDocument/2006/relationships/image" Target="../media/image147.emf"/><Relationship Id="rId2" Type="http://schemas.openxmlformats.org/officeDocument/2006/relationships/slideLayout" Target="../slideLayouts/slideLayout459.xml"/><Relationship Id="rId1" Type="http://schemas.openxmlformats.org/officeDocument/2006/relationships/tags" Target="../tags/tag69.xml"/><Relationship Id="rId6" Type="http://schemas.openxmlformats.org/officeDocument/2006/relationships/image" Target="../media/image550.png"/><Relationship Id="rId11" Type="http://schemas.openxmlformats.org/officeDocument/2006/relationships/image" Target="../media/image152.emf"/><Relationship Id="rId5" Type="http://schemas.openxmlformats.org/officeDocument/2006/relationships/image" Target="../media/image146.emf"/><Relationship Id="rId10" Type="http://schemas.openxmlformats.org/officeDocument/2006/relationships/image" Target="../media/image590.png"/><Relationship Id="rId4" Type="http://schemas.openxmlformats.org/officeDocument/2006/relationships/image" Target="../media/image151.emf"/><Relationship Id="rId9" Type="http://schemas.openxmlformats.org/officeDocument/2006/relationships/image" Target="../media/image580.png"/></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127.xml"/><Relationship Id="rId1" Type="http://schemas.openxmlformats.org/officeDocument/2006/relationships/slideLayout" Target="../slideLayouts/slideLayout459.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128.xml"/><Relationship Id="rId1" Type="http://schemas.openxmlformats.org/officeDocument/2006/relationships/slideLayout" Target="../slideLayouts/slideLayout459.xml"/></Relationships>
</file>

<file path=ppt/slides/_rels/slide151.xml.rels><?xml version="1.0" encoding="UTF-8" standalone="yes"?>
<Relationships xmlns="http://schemas.openxmlformats.org/package/2006/relationships"><Relationship Id="rId3" Type="http://schemas.openxmlformats.org/officeDocument/2006/relationships/notesSlide" Target="../notesSlides/notesSlide129.xml"/><Relationship Id="rId2" Type="http://schemas.openxmlformats.org/officeDocument/2006/relationships/slideLayout" Target="../slideLayouts/slideLayout459.xml"/><Relationship Id="rId1" Type="http://schemas.openxmlformats.org/officeDocument/2006/relationships/tags" Target="../tags/tag70.xml"/></Relationships>
</file>

<file path=ppt/slides/_rels/slide152.xml.rels><?xml version="1.0" encoding="UTF-8" standalone="yes"?>
<Relationships xmlns="http://schemas.openxmlformats.org/package/2006/relationships"><Relationship Id="rId3" Type="http://schemas.openxmlformats.org/officeDocument/2006/relationships/notesSlide" Target="../notesSlides/notesSlide130.xml"/><Relationship Id="rId2" Type="http://schemas.openxmlformats.org/officeDocument/2006/relationships/slideLayout" Target="../slideLayouts/slideLayout459.xml"/><Relationship Id="rId1" Type="http://schemas.openxmlformats.org/officeDocument/2006/relationships/tags" Target="../tags/tag71.xml"/><Relationship Id="rId4" Type="http://schemas.openxmlformats.org/officeDocument/2006/relationships/image" Target="../media/image153.emf"/></Relationships>
</file>

<file path=ppt/slides/_rels/slide153.xml.rels><?xml version="1.0" encoding="UTF-8" standalone="yes"?>
<Relationships xmlns="http://schemas.openxmlformats.org/package/2006/relationships"><Relationship Id="rId3" Type="http://schemas.openxmlformats.org/officeDocument/2006/relationships/notesSlide" Target="../notesSlides/notesSlide131.xml"/><Relationship Id="rId2" Type="http://schemas.openxmlformats.org/officeDocument/2006/relationships/slideLayout" Target="../slideLayouts/slideLayout459.xml"/><Relationship Id="rId1" Type="http://schemas.openxmlformats.org/officeDocument/2006/relationships/tags" Target="../tags/tag72.xml"/><Relationship Id="rId4" Type="http://schemas.openxmlformats.org/officeDocument/2006/relationships/image" Target="../media/image154.emf"/></Relationships>
</file>

<file path=ppt/slides/_rels/slide154.xml.rels><?xml version="1.0" encoding="UTF-8" standalone="yes"?>
<Relationships xmlns="http://schemas.openxmlformats.org/package/2006/relationships"><Relationship Id="rId3" Type="http://schemas.openxmlformats.org/officeDocument/2006/relationships/notesSlide" Target="../notesSlides/notesSlide132.xml"/><Relationship Id="rId2" Type="http://schemas.openxmlformats.org/officeDocument/2006/relationships/slideLayout" Target="../slideLayouts/slideLayout459.xml"/><Relationship Id="rId1" Type="http://schemas.openxmlformats.org/officeDocument/2006/relationships/tags" Target="../tags/tag73.xml"/><Relationship Id="rId4" Type="http://schemas.openxmlformats.org/officeDocument/2006/relationships/image" Target="../media/image155.emf"/></Relationships>
</file>

<file path=ppt/slides/_rels/slide155.xml.rels><?xml version="1.0" encoding="UTF-8" standalone="yes"?>
<Relationships xmlns="http://schemas.openxmlformats.org/package/2006/relationships"><Relationship Id="rId3" Type="http://schemas.openxmlformats.org/officeDocument/2006/relationships/notesSlide" Target="../notesSlides/notesSlide133.xml"/><Relationship Id="rId2" Type="http://schemas.openxmlformats.org/officeDocument/2006/relationships/slideLayout" Target="../slideLayouts/slideLayout459.xml"/><Relationship Id="rId1" Type="http://schemas.openxmlformats.org/officeDocument/2006/relationships/tags" Target="../tags/tag74.xml"/><Relationship Id="rId4" Type="http://schemas.openxmlformats.org/officeDocument/2006/relationships/image" Target="../media/image156.png"/></Relationships>
</file>

<file path=ppt/slides/_rels/slide156.xml.rels><?xml version="1.0" encoding="UTF-8" standalone="yes"?>
<Relationships xmlns="http://schemas.openxmlformats.org/package/2006/relationships"><Relationship Id="rId3" Type="http://schemas.openxmlformats.org/officeDocument/2006/relationships/notesSlide" Target="../notesSlides/notesSlide134.xml"/><Relationship Id="rId2" Type="http://schemas.openxmlformats.org/officeDocument/2006/relationships/slideLayout" Target="../slideLayouts/slideLayout459.xml"/><Relationship Id="rId1" Type="http://schemas.openxmlformats.org/officeDocument/2006/relationships/tags" Target="../tags/tag75.xml"/><Relationship Id="rId4" Type="http://schemas.openxmlformats.org/officeDocument/2006/relationships/image" Target="../media/image157.png"/></Relationships>
</file>

<file path=ppt/slides/_rels/slide157.xml.rels><?xml version="1.0" encoding="UTF-8" standalone="yes"?>
<Relationships xmlns="http://schemas.openxmlformats.org/package/2006/relationships"><Relationship Id="rId2" Type="http://schemas.openxmlformats.org/officeDocument/2006/relationships/notesSlide" Target="../notesSlides/notesSlide135.xml"/><Relationship Id="rId1" Type="http://schemas.openxmlformats.org/officeDocument/2006/relationships/slideLayout" Target="../slideLayouts/slideLayout459.xml"/></Relationships>
</file>

<file path=ppt/slides/_rels/slide158.xml.rels><?xml version="1.0" encoding="UTF-8" standalone="yes"?>
<Relationships xmlns="http://schemas.openxmlformats.org/package/2006/relationships"><Relationship Id="rId3" Type="http://schemas.openxmlformats.org/officeDocument/2006/relationships/hyperlink" Target="https://dl.acm.org/doi/10.1145/3632950" TargetMode="External"/><Relationship Id="rId7" Type="http://schemas.openxmlformats.org/officeDocument/2006/relationships/image" Target="../media/image71.png"/><Relationship Id="rId2" Type="http://schemas.openxmlformats.org/officeDocument/2006/relationships/notesSlide" Target="../notesSlides/notesSlide136.xml"/><Relationship Id="rId1" Type="http://schemas.openxmlformats.org/officeDocument/2006/relationships/slideLayout" Target="../slideLayouts/slideLayout459.xml"/><Relationship Id="rId6" Type="http://schemas.openxmlformats.org/officeDocument/2006/relationships/hyperlink" Target="https://github.com/CMU-SAFARI/ApHMM-GPU" TargetMode="External"/><Relationship Id="rId5" Type="http://schemas.openxmlformats.org/officeDocument/2006/relationships/hyperlink" Target="https://arxiv.org/abs/2207.09765" TargetMode="External"/><Relationship Id="rId4" Type="http://schemas.openxmlformats.org/officeDocument/2006/relationships/hyperlink" Target="https://dl.acm.org/journal/taco" TargetMode="External"/></Relationships>
</file>

<file path=ppt/slides/_rels/slide159.xml.rels><?xml version="1.0" encoding="UTF-8" standalone="yes"?>
<Relationships xmlns="http://schemas.openxmlformats.org/package/2006/relationships"><Relationship Id="rId3" Type="http://schemas.openxmlformats.org/officeDocument/2006/relationships/hyperlink" Target="https://github.com/CMU-SAFARI/ApHMM-GPU" TargetMode="External"/><Relationship Id="rId2" Type="http://schemas.openxmlformats.org/officeDocument/2006/relationships/notesSlide" Target="../notesSlides/notesSlide137.xml"/><Relationship Id="rId1" Type="http://schemas.openxmlformats.org/officeDocument/2006/relationships/slideLayout" Target="../slideLayouts/slideLayout459.xml"/><Relationship Id="rId5" Type="http://schemas.openxmlformats.org/officeDocument/2006/relationships/image" Target="../media/image159.png"/><Relationship Id="rId4" Type="http://schemas.openxmlformats.org/officeDocument/2006/relationships/image" Target="../media/image158.emf"/></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138.xml"/><Relationship Id="rId1" Type="http://schemas.openxmlformats.org/officeDocument/2006/relationships/slideLayout" Target="../slideLayouts/slideLayout459.xml"/></Relationships>
</file>

<file path=ppt/slides/_rels/slide161.xml.rels><?xml version="1.0" encoding="UTF-8" standalone="yes"?>
<Relationships xmlns="http://schemas.openxmlformats.org/package/2006/relationships"><Relationship Id="rId3" Type="http://schemas.openxmlformats.org/officeDocument/2006/relationships/notesSlide" Target="../notesSlides/notesSlide139.xml"/><Relationship Id="rId2" Type="http://schemas.openxmlformats.org/officeDocument/2006/relationships/slideLayout" Target="../slideLayouts/slideLayout459.xml"/><Relationship Id="rId1" Type="http://schemas.openxmlformats.org/officeDocument/2006/relationships/tags" Target="../tags/tag76.xml"/><Relationship Id="rId4" Type="http://schemas.openxmlformats.org/officeDocument/2006/relationships/hyperlink" Target="https://github.com/CMU-SAFARI/ApHMM-GPU" TargetMode="External"/></Relationships>
</file>

<file path=ppt/slides/_rels/slide162.xml.rels><?xml version="1.0" encoding="UTF-8" standalone="yes"?>
<Relationships xmlns="http://schemas.openxmlformats.org/package/2006/relationships"><Relationship Id="rId8" Type="http://schemas.openxmlformats.org/officeDocument/2006/relationships/image" Target="../media/image130.tiff"/><Relationship Id="rId3" Type="http://schemas.openxmlformats.org/officeDocument/2006/relationships/hyperlink" Target="https://dl.acm.org/doi/10.1145/3632950" TargetMode="External"/><Relationship Id="rId7" Type="http://schemas.openxmlformats.org/officeDocument/2006/relationships/image" Target="../media/image129.png"/><Relationship Id="rId12" Type="http://schemas.openxmlformats.org/officeDocument/2006/relationships/hyperlink" Target="https://cfirtina.com/" TargetMode="External"/><Relationship Id="rId2" Type="http://schemas.openxmlformats.org/officeDocument/2006/relationships/notesSlide" Target="../notesSlides/notesSlide140.xml"/><Relationship Id="rId1" Type="http://schemas.openxmlformats.org/officeDocument/2006/relationships/slideLayout" Target="../slideLayouts/slideLayout458.xml"/><Relationship Id="rId6" Type="http://schemas.openxmlformats.org/officeDocument/2006/relationships/image" Target="../media/image13.svg"/><Relationship Id="rId11" Type="http://schemas.openxmlformats.org/officeDocument/2006/relationships/hyperlink" Target="mailto:canfirtina@gmail.com" TargetMode="External"/><Relationship Id="rId5" Type="http://schemas.openxmlformats.org/officeDocument/2006/relationships/image" Target="../media/image12.png"/><Relationship Id="rId10" Type="http://schemas.openxmlformats.org/officeDocument/2006/relationships/image" Target="../media/image132.emf"/><Relationship Id="rId4" Type="http://schemas.openxmlformats.org/officeDocument/2006/relationships/image" Target="../media/image11.png"/><Relationship Id="rId9" Type="http://schemas.openxmlformats.org/officeDocument/2006/relationships/image" Target="../media/image131.png"/></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5.xml.rels><?xml version="1.0" encoding="UTF-8" standalone="yes"?>
<Relationships xmlns="http://schemas.openxmlformats.org/package/2006/relationships"><Relationship Id="rId3" Type="http://schemas.openxmlformats.org/officeDocument/2006/relationships/hyperlink" Target="https://emea.illumina.com/products/by-type/informatics-products/dragen-bio-it-platform.html" TargetMode="External"/><Relationship Id="rId2" Type="http://schemas.openxmlformats.org/officeDocument/2006/relationships/image" Target="../media/image160.png"/><Relationship Id="rId1" Type="http://schemas.openxmlformats.org/officeDocument/2006/relationships/slideLayout" Target="../slideLayouts/slideLayout2.xml"/><Relationship Id="rId4" Type="http://schemas.openxmlformats.org/officeDocument/2006/relationships/hyperlink" Target="https://emea.illumina.com/company/news-center/press-releases/2018/2349147.html" TargetMode="External"/></Relationships>
</file>

<file path=ppt/slides/_rels/slide166.xml.rels><?xml version="1.0" encoding="UTF-8" standalone="yes"?>
<Relationships xmlns="http://schemas.openxmlformats.org/package/2006/relationships"><Relationship Id="rId2" Type="http://schemas.openxmlformats.org/officeDocument/2006/relationships/image" Target="../media/image161.png"/><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image" Target="../media/image162.tiff"/><Relationship Id="rId1" Type="http://schemas.openxmlformats.org/officeDocument/2006/relationships/slideLayout" Target="../slideLayouts/slideLayout6.xml"/><Relationship Id="rId4" Type="http://schemas.openxmlformats.org/officeDocument/2006/relationships/hyperlink" Target="https://developer.nvidia.com/clara-parabricks" TargetMode="External"/></Relationships>
</file>

<file path=ppt/slides/_rels/slide168.xml.rels><?xml version="1.0" encoding="UTF-8" standalone="yes"?>
<Relationships xmlns="http://schemas.openxmlformats.org/package/2006/relationships"><Relationship Id="rId3" Type="http://schemas.openxmlformats.org/officeDocument/2006/relationships/hyperlink" Target="https://blogs.nvidia.com/blog/2022/03/22/nvidia-hopper-accelerates-dynamic-programming-using-dpx-instructions/" TargetMode="External"/><Relationship Id="rId2" Type="http://schemas.openxmlformats.org/officeDocument/2006/relationships/image" Target="../media/image164.png"/><Relationship Id="rId1" Type="http://schemas.openxmlformats.org/officeDocument/2006/relationships/slideLayout" Target="../slideLayouts/slideLayout6.xml"/></Relationships>
</file>

<file path=ppt/slides/_rels/slide169.xml.rels><?xml version="1.0" encoding="UTF-8" standalone="yes"?>
<Relationships xmlns="http://schemas.openxmlformats.org/package/2006/relationships"><Relationship Id="rId8" Type="http://schemas.openxmlformats.org/officeDocument/2006/relationships/image" Target="../media/image170.png"/><Relationship Id="rId3" Type="http://schemas.openxmlformats.org/officeDocument/2006/relationships/image" Target="../media/image165.jpeg"/><Relationship Id="rId7" Type="http://schemas.openxmlformats.org/officeDocument/2006/relationships/image" Target="../media/image169.png"/><Relationship Id="rId2" Type="http://schemas.openxmlformats.org/officeDocument/2006/relationships/notesSlide" Target="../notesSlides/notesSlide141.xml"/><Relationship Id="rId1" Type="http://schemas.openxmlformats.org/officeDocument/2006/relationships/slideLayout" Target="../slideLayouts/slideLayout13.xml"/><Relationship Id="rId6" Type="http://schemas.openxmlformats.org/officeDocument/2006/relationships/image" Target="../media/image168.png"/><Relationship Id="rId5" Type="http://schemas.openxmlformats.org/officeDocument/2006/relationships/image" Target="../media/image167.png"/><Relationship Id="rId4" Type="http://schemas.openxmlformats.org/officeDocument/2006/relationships/image" Target="../media/image166.png"/></Relationships>
</file>

<file path=ppt/slides/_rels/slide170.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142.xml"/><Relationship Id="rId1" Type="http://schemas.openxmlformats.org/officeDocument/2006/relationships/slideLayout" Target="../slideLayouts/slideLayout2.xml"/><Relationship Id="rId6" Type="http://schemas.openxmlformats.org/officeDocument/2006/relationships/hyperlink" Target="https://www.cerebras.net/cerebras-wafer-scale-engine-why-we-need-big-chips-for-deep-learning/" TargetMode="External"/><Relationship Id="rId5" Type="http://schemas.openxmlformats.org/officeDocument/2006/relationships/hyperlink" Target="https://www.anandtech.com/show/14758/hot-chips-31-live-blogs-cerebras-wafer-scale-deep-learning" TargetMode="External"/><Relationship Id="rId4" Type="http://schemas.openxmlformats.org/officeDocument/2006/relationships/image" Target="../media/image172.png"/></Relationships>
</file>

<file path=ppt/slides/_rels/slide171.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image" Target="../media/image173.tiff"/><Relationship Id="rId1" Type="http://schemas.openxmlformats.org/officeDocument/2006/relationships/slideLayout" Target="../slideLayouts/slideLayout2.xml"/><Relationship Id="rId4" Type="http://schemas.openxmlformats.org/officeDocument/2006/relationships/hyperlink" Target="https://www.nvidia.com/en-us/data-center/h100/" TargetMode="External"/></Relationships>
</file>

<file path=ppt/slides/_rels/slide172.xml.rels><?xml version="1.0" encoding="UTF-8" standalone="yes"?>
<Relationships xmlns="http://schemas.openxmlformats.org/package/2006/relationships"><Relationship Id="rId3" Type="http://schemas.openxmlformats.org/officeDocument/2006/relationships/hyperlink" Target="https://www.anandtech.com/show/14750/hot-chips-31-analysis-inmemory-processing-by-upmem" TargetMode="External"/><Relationship Id="rId2" Type="http://schemas.openxmlformats.org/officeDocument/2006/relationships/image" Target="../media/image175.tiff"/><Relationship Id="rId1" Type="http://schemas.openxmlformats.org/officeDocument/2006/relationships/slideLayout" Target="../slideLayouts/slideLayout2.xml"/><Relationship Id="rId6" Type="http://schemas.openxmlformats.org/officeDocument/2006/relationships/hyperlink" Target="https://safari.ethz.ch/architecture/fall2019/lib/exe/fetch.php?media=onur-comparch-fall2019-lecture2b-courselogistics-afterlecture.pdf" TargetMode="External"/><Relationship Id="rId5" Type="http://schemas.openxmlformats.org/officeDocument/2006/relationships/hyperlink" Target="https://www.upmem.com/video-upmem-presenting-its-true-processing-in-memory-solution-hot-chips-2019/" TargetMode="External"/><Relationship Id="rId4" Type="http://schemas.openxmlformats.org/officeDocument/2006/relationships/image" Target="../media/image176.tiff"/></Relationships>
</file>

<file path=ppt/slides/_rels/slide173.xml.rels><?xml version="1.0" encoding="UTF-8" standalone="yes"?>
<Relationships xmlns="http://schemas.openxmlformats.org/package/2006/relationships"><Relationship Id="rId2" Type="http://schemas.openxmlformats.org/officeDocument/2006/relationships/image" Target="../media/image177.tiff"/><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8" Type="http://schemas.openxmlformats.org/officeDocument/2006/relationships/image" Target="../media/image178.png"/><Relationship Id="rId3" Type="http://schemas.openxmlformats.org/officeDocument/2006/relationships/hyperlink" Target="https://www.technion.ac.il/en/" TargetMode="External"/><Relationship Id="rId7" Type="http://schemas.openxmlformats.org/officeDocument/2006/relationships/hyperlink" Target="https://www.youtube.com/watch?v=r7sn41lH-4A&amp;list=PL5Q2soXY2Zi8D_5MGV6EnXEJHnV2YFBJl&amp;index=41" TargetMode="External"/><Relationship Id="rId2" Type="http://schemas.openxmlformats.org/officeDocument/2006/relationships/hyperlink" Target="https://people.inf.ethz.ch/omutlu/pub/onur-Technion-AcceleratingGenomeAnalysis-Jan-26-2021-final.pptx" TargetMode="External"/><Relationship Id="rId1" Type="http://schemas.openxmlformats.org/officeDocument/2006/relationships/slideLayout" Target="../slideLayouts/slideLayout2.xml"/><Relationship Id="rId6" Type="http://schemas.openxmlformats.org/officeDocument/2006/relationships/hyperlink" Target="https://people.inf.ethz.ch/omutlu/pub/AcceleratingGenomeAnalysis_ieeemicro20.pdf" TargetMode="External"/><Relationship Id="rId5" Type="http://schemas.openxmlformats.org/officeDocument/2006/relationships/hyperlink" Target="https://www.youtube.com/watch?v=r7sn41lH-4A" TargetMode="External"/><Relationship Id="rId4" Type="http://schemas.openxmlformats.org/officeDocument/2006/relationships/hyperlink" Target="https://people.inf.ethz.ch/omutlu/pub/onur-Technion-AcceleratingGenomeAnalysis-Jan-26-2021-final.pdf" TargetMode="External"/></Relationships>
</file>

<file path=ppt/slides/_rels/slide175.xml.rels><?xml version="1.0" encoding="UTF-8" standalone="yes"?>
<Relationships xmlns="http://schemas.openxmlformats.org/package/2006/relationships"><Relationship Id="rId8" Type="http://schemas.openxmlformats.org/officeDocument/2006/relationships/image" Target="../media/image179.png"/><Relationship Id="rId3" Type="http://schemas.openxmlformats.org/officeDocument/2006/relationships/hyperlink" Target="https://www.bsc.es/research-and-development/research-seminars/bsc-rs-accelerating-genome-analysis" TargetMode="External"/><Relationship Id="rId7" Type="http://schemas.openxmlformats.org/officeDocument/2006/relationships/hyperlink" Target="https://arxiv.org/abs/2205.07957" TargetMode="External"/><Relationship Id="rId2" Type="http://schemas.openxmlformats.org/officeDocument/2006/relationships/hyperlink" Target="https://people.inf.ethz.ch/omutlu/pub/onur-BSC-Seminar-AcceleratingGenomeAnalysis-Sep-6-2022.pptx" TargetMode="External"/><Relationship Id="rId1" Type="http://schemas.openxmlformats.org/officeDocument/2006/relationships/slideLayout" Target="../slideLayouts/slideLayout2.xml"/><Relationship Id="rId6" Type="http://schemas.openxmlformats.org/officeDocument/2006/relationships/hyperlink" Target="https://people.inf.ethz.ch/omutlu/pub/AcceleratingGenomeAnalysis_ieeemicro20.pdf" TargetMode="External"/><Relationship Id="rId5" Type="http://schemas.openxmlformats.org/officeDocument/2006/relationships/hyperlink" Target="https://www.youtube.com/watch?v=tVpg0XqU_c4" TargetMode="External"/><Relationship Id="rId4" Type="http://schemas.openxmlformats.org/officeDocument/2006/relationships/hyperlink" Target="https://people.inf.ethz.ch/omutlu/pub/onur-BSC-Seminar-AcceleratingGenomeAnalysis-Sep-6-2022.pdf" TargetMode="External"/></Relationships>
</file>

<file path=ppt/slides/_rels/slide176.xml.rels><?xml version="1.0" encoding="UTF-8" standalone="yes"?>
<Relationships xmlns="http://schemas.openxmlformats.org/package/2006/relationships"><Relationship Id="rId3" Type="http://schemas.openxmlformats.org/officeDocument/2006/relationships/hyperlink" Target="https://canfirtina.com/assets/slides/2022-05-27-firtina-UCB-Seminar-EnablingFastEfficientGenomeAnalysis.pptx" TargetMode="External"/><Relationship Id="rId2" Type="http://schemas.openxmlformats.org/officeDocument/2006/relationships/hyperlink" Target="https://canfirtina.com/assets/slides/2022-05-27-firtina-UCB-Seminar-EnablingFastEfficientGenomeAnalysis.pdf" TargetMode="External"/><Relationship Id="rId1" Type="http://schemas.openxmlformats.org/officeDocument/2006/relationships/slideLayout" Target="../slideLayouts/slideLayout2.xml"/><Relationship Id="rId5" Type="http://schemas.openxmlformats.org/officeDocument/2006/relationships/image" Target="../media/image180.png"/><Relationship Id="rId4" Type="http://schemas.openxmlformats.org/officeDocument/2006/relationships/hyperlink" Target="https://www.youtube.com/watch?v=5C3FdBXrSlg" TargetMode="External"/></Relationships>
</file>

<file path=ppt/slides/_rels/slide177.xml.rels><?xml version="1.0" encoding="UTF-8" standalone="yes"?>
<Relationships xmlns="http://schemas.openxmlformats.org/package/2006/relationships"><Relationship Id="rId3" Type="http://schemas.openxmlformats.org/officeDocument/2006/relationships/hyperlink" Target="https://people.inf.ethz.ch/omutlu/pub/RawHash_ismb-eccb23-talk.pptx" TargetMode="External"/><Relationship Id="rId2" Type="http://schemas.openxmlformats.org/officeDocument/2006/relationships/hyperlink" Target="https://academic.oup.com/bioinformatics/article/39/Supplement_1/i297/7210440?login=false" TargetMode="External"/><Relationship Id="rId1" Type="http://schemas.openxmlformats.org/officeDocument/2006/relationships/slideLayout" Target="../slideLayouts/slideLayout2.xml"/><Relationship Id="rId6" Type="http://schemas.openxmlformats.org/officeDocument/2006/relationships/image" Target="../media/image181.png"/><Relationship Id="rId5" Type="http://schemas.openxmlformats.org/officeDocument/2006/relationships/hyperlink" Target="https://www.youtube.com/watch?v=ti0M6TvRkTs&amp;t=5s" TargetMode="External"/><Relationship Id="rId4" Type="http://schemas.openxmlformats.org/officeDocument/2006/relationships/hyperlink" Target="https://people.inf.ethz.ch/omutlu/pub/RawHash_ismb-eccb23-talk.pdf" TargetMode="External"/></Relationships>
</file>

<file path=ppt/slides/_rels/slide178.xml.rels><?xml version="1.0" encoding="UTF-8" standalone="yes"?>
<Relationships xmlns="http://schemas.openxmlformats.org/package/2006/relationships"><Relationship Id="rId8" Type="http://schemas.openxmlformats.org/officeDocument/2006/relationships/hyperlink" Target="https://ieeexplore.ieee.org/document/10247887" TargetMode="External"/><Relationship Id="rId3" Type="http://schemas.openxmlformats.org/officeDocument/2006/relationships/hyperlink" Target="https://people.inf.ethz.ch/omutlu/pub/AcceleratingGenomeAnalysis_dac23.pdf" TargetMode="External"/><Relationship Id="rId7" Type="http://schemas.openxmlformats.org/officeDocument/2006/relationships/hyperlink" Target="https://www.youtube.com/watch?v=osg9su2FDr8" TargetMode="External"/><Relationship Id="rId2" Type="http://schemas.openxmlformats.org/officeDocument/2006/relationships/hyperlink" Target="https://people.inf.ethz.ch/omutlu/pub/onur-Technion-AcceleratingGenomeAnalysis-Jan-26-2021-final.pptx" TargetMode="External"/><Relationship Id="rId1" Type="http://schemas.openxmlformats.org/officeDocument/2006/relationships/slideLayout" Target="../slideLayouts/slideLayout2.xml"/><Relationship Id="rId6" Type="http://schemas.openxmlformats.org/officeDocument/2006/relationships/hyperlink" Target="https://people.inf.ethz.ch/omutlu/pub/onur-DAC2023-SpecialSession-AcceleratingGenomeAnalysis-July-11-2023.pdf" TargetMode="External"/><Relationship Id="rId5" Type="http://schemas.openxmlformats.org/officeDocument/2006/relationships/hyperlink" Target="https://people.inf.ethz.ch/omutlu/pub/onur-DAC2023-SpecialSession-AcceleratingGenomeAnalysis-July-11-2023.pptx" TargetMode="External"/><Relationship Id="rId10" Type="http://schemas.openxmlformats.org/officeDocument/2006/relationships/image" Target="../media/image68.png"/><Relationship Id="rId4" Type="http://schemas.openxmlformats.org/officeDocument/2006/relationships/hyperlink" Target="https://www.dac.com/" TargetMode="External"/><Relationship Id="rId9" Type="http://schemas.openxmlformats.org/officeDocument/2006/relationships/hyperlink" Target="https://arxiv.org/pdf/2305.00492.pdf" TargetMode="External"/></Relationships>
</file>

<file path=ppt/slides/_rels/slide179.xml.rels><?xml version="1.0" encoding="UTF-8" standalone="yes"?>
<Relationships xmlns="http://schemas.openxmlformats.org/package/2006/relationships"><Relationship Id="rId3" Type="http://schemas.openxmlformats.org/officeDocument/2006/relationships/hyperlink" Target="https://www.youtube.com/watch?v=2rCsb4-nLmg" TargetMode="External"/><Relationship Id="rId2" Type="http://schemas.openxmlformats.org/officeDocument/2006/relationships/hyperlink" Target="https://safari.ethz.ch/recomb23-arch-workshop/" TargetMode="External"/><Relationship Id="rId1" Type="http://schemas.openxmlformats.org/officeDocument/2006/relationships/slideLayout" Target="../slideLayouts/slideLayout2.xml"/><Relationship Id="rId5" Type="http://schemas.openxmlformats.org/officeDocument/2006/relationships/image" Target="../media/image183.png"/><Relationship Id="rId4" Type="http://schemas.openxmlformats.org/officeDocument/2006/relationships/image" Target="../media/image182.png"/></Relationships>
</file>

<file path=ppt/slides/_rels/slide180.xml.rels><?xml version="1.0" encoding="UTF-8" standalone="yes"?>
<Relationships xmlns="http://schemas.openxmlformats.org/package/2006/relationships"><Relationship Id="rId8" Type="http://schemas.openxmlformats.org/officeDocument/2006/relationships/hyperlink" Target="https://youtube.com/playlist?list=PL5Q2soXY2Zi_O0wyOjiMShG4t2QPZoeE3" TargetMode="External"/><Relationship Id="rId3" Type="http://schemas.openxmlformats.org/officeDocument/2006/relationships/hyperlink" Target="https://safari.ethz.ch/architecture/fall2021/doku.php?id=schedule" TargetMode="External"/><Relationship Id="rId7" Type="http://schemas.openxmlformats.org/officeDocument/2006/relationships/hyperlink" Target="https://www.youtube.com/watch?v=4yfkM_5EFgo&amp;list=PL5Q2soXY2Zi-Mnk1PxjEIG32HAGILkTOF" TargetMode="External"/><Relationship Id="rId2" Type="http://schemas.openxmlformats.org/officeDocument/2006/relationships/hyperlink" Target="https://safari.ethz.ch/projects_and_seminars/fall2022/doku.php?id=bioinformatics" TargetMode="External"/><Relationship Id="rId1" Type="http://schemas.openxmlformats.org/officeDocument/2006/relationships/slideLayout" Target="../slideLayouts/slideLayout2.xml"/><Relationship Id="rId6" Type="http://schemas.openxmlformats.org/officeDocument/2006/relationships/hyperlink" Target="https://www.youtube.com/watch?v=nA41964-9r8&amp;list=PL5Q2soXY2Zi8tFlQvdxOdizD_EhVAMVQV" TargetMode="External"/><Relationship Id="rId5" Type="http://schemas.openxmlformats.org/officeDocument/2006/relationships/hyperlink" Target="https://safari.ethz.ch/projects_and_seminars/spring2022/doku.php?id=bioinformatics" TargetMode="External"/><Relationship Id="rId10" Type="http://schemas.openxmlformats.org/officeDocument/2006/relationships/image" Target="../media/image184.png"/><Relationship Id="rId4" Type="http://schemas.openxmlformats.org/officeDocument/2006/relationships/hyperlink" Target="https://safari.ethz.ch/projects_and_seminars/fall2023/doku.php?id=bioinformatics" TargetMode="External"/><Relationship Id="rId9" Type="http://schemas.openxmlformats.org/officeDocument/2006/relationships/hyperlink" Target="https://www.youtube.com/onurmutlulectures" TargetMode="External"/></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2.xml.rels><?xml version="1.0" encoding="UTF-8" standalone="yes"?>
<Relationships xmlns="http://schemas.openxmlformats.org/package/2006/relationships"><Relationship Id="rId3" Type="http://schemas.openxmlformats.org/officeDocument/2006/relationships/hyperlink" Target="mailto:canfirtina@gmail.com" TargetMode="External"/><Relationship Id="rId7" Type="http://schemas.openxmlformats.org/officeDocument/2006/relationships/image" Target="../media/image13.svg"/><Relationship Id="rId2" Type="http://schemas.openxmlformats.org/officeDocument/2006/relationships/notesSlide" Target="../notesSlides/notesSlide143.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hyperlink" Target="https://cfirtina.com/" TargetMode="External"/></Relationships>
</file>

<file path=ppt/slides/_rels/slide183.xml.rels><?xml version="1.0" encoding="UTF-8" standalone="yes"?>
<Relationships xmlns="http://schemas.openxmlformats.org/package/2006/relationships"><Relationship Id="rId3" Type="http://schemas.openxmlformats.org/officeDocument/2006/relationships/image" Target="../media/image185.tiff"/><Relationship Id="rId2" Type="http://schemas.openxmlformats.org/officeDocument/2006/relationships/notesSlide" Target="../notesSlides/notesSlide144.xml"/><Relationship Id="rId1" Type="http://schemas.openxmlformats.org/officeDocument/2006/relationships/slideLayout" Target="../slideLayouts/slideLayout2.xml"/></Relationships>
</file>

<file path=ppt/slides/_rels/slide18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45.xml"/><Relationship Id="rId1" Type="http://schemas.openxmlformats.org/officeDocument/2006/relationships/slideLayout" Target="../slideLayouts/slideLayout6.xml"/><Relationship Id="rId4" Type="http://schemas.openxmlformats.org/officeDocument/2006/relationships/hyperlink" Target="https://www.scirp.org/journal/paperinformation.aspx?paperid=74603" TargetMode="External"/></Relationships>
</file>

<file path=ppt/slides/_rels/slide185.xml.rels><?xml version="1.0" encoding="UTF-8" standalone="yes"?>
<Relationships xmlns="http://schemas.openxmlformats.org/package/2006/relationships"><Relationship Id="rId2" Type="http://schemas.openxmlformats.org/officeDocument/2006/relationships/image" Target="../media/image186.png"/><Relationship Id="rId1" Type="http://schemas.openxmlformats.org/officeDocument/2006/relationships/slideLayout" Target="../slideLayouts/slideLayout6.xml"/></Relationships>
</file>

<file path=ppt/slides/_rels/slide186.xml.rels><?xml version="1.0" encoding="UTF-8" standalone="yes"?>
<Relationships xmlns="http://schemas.openxmlformats.org/package/2006/relationships"><Relationship Id="rId3" Type="http://schemas.openxmlformats.org/officeDocument/2006/relationships/hyperlink" Target="https://www.pacb.com/smrt-science/smrt-sequencing/hifi-reads-for-highly-accurate-long-read-sequencing/" TargetMode="External"/><Relationship Id="rId2" Type="http://schemas.openxmlformats.org/officeDocument/2006/relationships/notesSlide" Target="../notesSlides/notesSlide146.xml"/><Relationship Id="rId1" Type="http://schemas.openxmlformats.org/officeDocument/2006/relationships/slideLayout" Target="../slideLayouts/slideLayout6.xml"/><Relationship Id="rId5" Type="http://schemas.openxmlformats.org/officeDocument/2006/relationships/image" Target="../media/image188.png"/><Relationship Id="rId4" Type="http://schemas.openxmlformats.org/officeDocument/2006/relationships/image" Target="../media/image187.png"/></Relationships>
</file>

<file path=ppt/slides/_rels/slide187.xml.rels><?xml version="1.0" encoding="UTF-8" standalone="yes"?>
<Relationships xmlns="http://schemas.openxmlformats.org/package/2006/relationships"><Relationship Id="rId3" Type="http://schemas.openxmlformats.org/officeDocument/2006/relationships/hyperlink" Target="https://www.ncbi.nlm.nih.gov/assembly/GCF_000001405.39" TargetMode="External"/><Relationship Id="rId2" Type="http://schemas.openxmlformats.org/officeDocument/2006/relationships/hyperlink" Target="https://www.ncbi.nlm.nih.gov/Taxonomy/Browser/wwwtax.cgi?mode=Info&amp;id=9606&amp;lvl=3&amp;lin=f&amp;keep=1&amp;srchmode=1&amp;unlock" TargetMode="External"/><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hyperlink" Target="https://www.ncbi.nlm.nih.gov/sra/ERR240727" TargetMode="External"/><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7.xml"/><Relationship Id="rId1" Type="http://schemas.openxmlformats.org/officeDocument/2006/relationships/slideLayout" Target="../slideLayouts/slideLayout2.xml"/><Relationship Id="rId6" Type="http://schemas.openxmlformats.org/officeDocument/2006/relationships/image" Target="../media/image191.tiff"/><Relationship Id="rId5" Type="http://schemas.openxmlformats.org/officeDocument/2006/relationships/image" Target="../media/image190.jpeg"/><Relationship Id="rId4" Type="http://schemas.openxmlformats.org/officeDocument/2006/relationships/image" Target="../media/image37.jpeg"/></Relationships>
</file>

<file path=ppt/slides/_rels/slide1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2" Type="http://schemas.openxmlformats.org/officeDocument/2006/relationships/notesSlide" Target="../notesSlides/notesSlide148.xml"/><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3" Type="http://schemas.openxmlformats.org/officeDocument/2006/relationships/image" Target="../media/image192.tiff"/><Relationship Id="rId2" Type="http://schemas.openxmlformats.org/officeDocument/2006/relationships/notesSlide" Target="../notesSlides/notesSlide149.xml"/><Relationship Id="rId1" Type="http://schemas.openxmlformats.org/officeDocument/2006/relationships/slideLayout" Target="../slideLayouts/slideLayout2.xml"/><Relationship Id="rId6" Type="http://schemas.openxmlformats.org/officeDocument/2006/relationships/hyperlink" Target="http://www.nature.com/ng/journal/vaop/ncurrent/full/ng.437.html" TargetMode="External"/><Relationship Id="rId5" Type="http://schemas.openxmlformats.org/officeDocument/2006/relationships/hyperlink" Target="https://github.com/BilkentCompGen/mrfast" TargetMode="External"/><Relationship Id="rId4" Type="http://schemas.openxmlformats.org/officeDocument/2006/relationships/image" Target="../media/image193.tiff"/></Relationships>
</file>

<file path=ppt/slides/_rels/slide194.xml.rels><?xml version="1.0" encoding="UTF-8" standalone="yes"?>
<Relationships xmlns="http://schemas.openxmlformats.org/package/2006/relationships"><Relationship Id="rId3" Type="http://schemas.openxmlformats.org/officeDocument/2006/relationships/hyperlink" Target="https://arxiv.org/abs/2003.00110" TargetMode="External"/><Relationship Id="rId2" Type="http://schemas.openxmlformats.org/officeDocument/2006/relationships/image" Target="../media/image194.png"/><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image" Target="../media/image195.tiff"/><Relationship Id="rId1" Type="http://schemas.openxmlformats.org/officeDocument/2006/relationships/slideLayout" Target="../slideLayouts/slideLayout2.xml"/><Relationship Id="rId4" Type="http://schemas.openxmlformats.org/officeDocument/2006/relationships/hyperlink" Target="https://arxiv.org/abs/2003.00110" TargetMode="External"/></Relationships>
</file>

<file path=ppt/slides/_rels/slide196.xml.rels><?xml version="1.0" encoding="UTF-8" standalone="yes"?>
<Relationships xmlns="http://schemas.openxmlformats.org/package/2006/relationships"><Relationship Id="rId2" Type="http://schemas.openxmlformats.org/officeDocument/2006/relationships/notesSlide" Target="../notesSlides/notesSlide150.xml"/><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2" Type="http://schemas.openxmlformats.org/officeDocument/2006/relationships/notesSlide" Target="../notesSlides/notesSlide151.xml"/><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2" Type="http://schemas.openxmlformats.org/officeDocument/2006/relationships/notesSlide" Target="../notesSlides/notesSlide152.xml"/><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3" Type="http://schemas.openxmlformats.org/officeDocument/2006/relationships/image" Target="../media/image196.jpeg"/><Relationship Id="rId2" Type="http://schemas.openxmlformats.org/officeDocument/2006/relationships/notesSlide" Target="../notesSlides/notesSlide153.xml"/><Relationship Id="rId1" Type="http://schemas.openxmlformats.org/officeDocument/2006/relationships/slideLayout" Target="../slideLayouts/slideLayout2.xml"/><Relationship Id="rId4" Type="http://schemas.openxmlformats.org/officeDocument/2006/relationships/image" Target="../media/image197.jpeg"/></Relationships>
</file>

<file path=ppt/slides/_rels/slide200.xml.rels><?xml version="1.0" encoding="UTF-8" standalone="yes"?>
<Relationships xmlns="http://schemas.openxmlformats.org/package/2006/relationships"><Relationship Id="rId3" Type="http://schemas.openxmlformats.org/officeDocument/2006/relationships/hyperlink" Target="https://genomebiology.biomedcentral.com/articles/10.1186/s13059-020-02159-0#MOESM1" TargetMode="External"/><Relationship Id="rId2" Type="http://schemas.openxmlformats.org/officeDocument/2006/relationships/image" Target="../media/image198.png"/><Relationship Id="rId1" Type="http://schemas.openxmlformats.org/officeDocument/2006/relationships/slideLayout" Target="../slideLayouts/slideLayout2.xml"/><Relationship Id="rId5" Type="http://schemas.openxmlformats.org/officeDocument/2006/relationships/hyperlink" Target="https://github.com/nlapier2/Metalign" TargetMode="External"/><Relationship Id="rId4" Type="http://schemas.openxmlformats.org/officeDocument/2006/relationships/hyperlink" Target="https://www.youtube.com/watch?v=dh3RHrkbaZA" TargetMode="External"/></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2" Type="http://schemas.openxmlformats.org/officeDocument/2006/relationships/image" Target="../media/image199.tiff"/><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2" Type="http://schemas.openxmlformats.org/officeDocument/2006/relationships/image" Target="../media/image200.tiff"/><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2" Type="http://schemas.openxmlformats.org/officeDocument/2006/relationships/notesSlide" Target="../notesSlides/notesSlide154.xml"/><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2" Type="http://schemas.openxmlformats.org/officeDocument/2006/relationships/notesSlide" Target="../notesSlides/notesSlide155.xml"/><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2" Type="http://schemas.openxmlformats.org/officeDocument/2006/relationships/notesSlide" Target="../notesSlides/notesSlide156.xml"/><Relationship Id="rId1" Type="http://schemas.openxmlformats.org/officeDocument/2006/relationships/slideLayout" Target="../slideLayouts/slideLayout2.xml"/></Relationships>
</file>

<file path=ppt/slides/_rels/slide207.xml.rels><?xml version="1.0" encoding="UTF-8" standalone="yes"?>
<Relationships xmlns="http://schemas.openxmlformats.org/package/2006/relationships"><Relationship Id="rId2" Type="http://schemas.openxmlformats.org/officeDocument/2006/relationships/notesSlide" Target="../notesSlides/notesSlide157.xml"/><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3" Type="http://schemas.openxmlformats.org/officeDocument/2006/relationships/image" Target="../media/image200.tiff"/><Relationship Id="rId2" Type="http://schemas.openxmlformats.org/officeDocument/2006/relationships/hyperlink" Target="http://mrfast.sourceforge.net/" TargetMode="External"/><Relationship Id="rId1" Type="http://schemas.openxmlformats.org/officeDocument/2006/relationships/slideLayout" Target="../slideLayouts/slideLayout2.xml"/></Relationships>
</file>

<file path=ppt/slides/_rels/slide2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2.xml.rels><?xml version="1.0" encoding="UTF-8" standalone="yes"?>
<Relationships xmlns="http://schemas.openxmlformats.org/package/2006/relationships"><Relationship Id="rId8" Type="http://schemas.openxmlformats.org/officeDocument/2006/relationships/oleObject" Target="../embeddings/oleObject1.bin"/><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01.emf"/></Relationships>
</file>

<file path=ppt/slides/_rels/slide213.xml.rels><?xml version="1.0" encoding="UTF-8" standalone="yes"?>
<Relationships xmlns="http://schemas.openxmlformats.org/package/2006/relationships"><Relationship Id="rId8" Type="http://schemas.openxmlformats.org/officeDocument/2006/relationships/diagramColors" Target="../diagrams/colors2.xml"/><Relationship Id="rId13" Type="http://schemas.openxmlformats.org/officeDocument/2006/relationships/image" Target="../media/image202.emf"/><Relationship Id="rId3" Type="http://schemas.openxmlformats.org/officeDocument/2006/relationships/oleObject" Target="../embeddings/oleObject2.bin"/><Relationship Id="rId7" Type="http://schemas.openxmlformats.org/officeDocument/2006/relationships/diagramQuickStyle" Target="../diagrams/quickStyle2.xml"/><Relationship Id="rId12" Type="http://schemas.openxmlformats.org/officeDocument/2006/relationships/oleObject" Target="../embeddings/oleObject3.bin"/><Relationship Id="rId2" Type="http://schemas.openxmlformats.org/officeDocument/2006/relationships/notesSlide" Target="../notesSlides/notesSlide159.xml"/><Relationship Id="rId1" Type="http://schemas.openxmlformats.org/officeDocument/2006/relationships/slideLayout" Target="../slideLayouts/slideLayout2.xml"/><Relationship Id="rId6" Type="http://schemas.openxmlformats.org/officeDocument/2006/relationships/diagramLayout" Target="../diagrams/layout2.xml"/><Relationship Id="rId11" Type="http://schemas.openxmlformats.org/officeDocument/2006/relationships/image" Target="../media/image510.png"/><Relationship Id="rId5" Type="http://schemas.openxmlformats.org/officeDocument/2006/relationships/diagramData" Target="../diagrams/data2.xml"/><Relationship Id="rId4" Type="http://schemas.openxmlformats.org/officeDocument/2006/relationships/image" Target="../media/image201.emf"/><Relationship Id="rId9" Type="http://schemas.microsoft.com/office/2007/relationships/diagramDrawing" Target="../diagrams/drawing2.xml"/></Relationships>
</file>

<file path=ppt/slides/_rels/slide214.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160.xml"/><Relationship Id="rId1" Type="http://schemas.openxmlformats.org/officeDocument/2006/relationships/slideLayout" Target="../slideLayouts/slideLayout2.xml"/><Relationship Id="rId4" Type="http://schemas.openxmlformats.org/officeDocument/2006/relationships/image" Target="../media/image203.emf"/></Relationships>
</file>

<file path=ppt/slides/_rels/slide215.xml.rels><?xml version="1.0" encoding="UTF-8" standalone="yes"?>
<Relationships xmlns="http://schemas.openxmlformats.org/package/2006/relationships"><Relationship Id="rId2" Type="http://schemas.openxmlformats.org/officeDocument/2006/relationships/hyperlink" Target="https://github.com/BilkentCompGen/MAGNET" TargetMode="External"/><Relationship Id="rId1" Type="http://schemas.openxmlformats.org/officeDocument/2006/relationships/slideLayout" Target="../slideLayouts/slideLayout2.xml"/></Relationships>
</file>

<file path=ppt/slides/_rels/slide216.xml.rels><?xml version="1.0" encoding="UTF-8" standalone="yes"?>
<Relationships xmlns="http://schemas.openxmlformats.org/package/2006/relationships"><Relationship Id="rId3" Type="http://schemas.openxmlformats.org/officeDocument/2006/relationships/hyperlink" Target="https://doi.org/10.1093/bioinformatics/btz234" TargetMode="External"/><Relationship Id="rId2" Type="http://schemas.openxmlformats.org/officeDocument/2006/relationships/image" Target="../media/image204.png"/><Relationship Id="rId1" Type="http://schemas.openxmlformats.org/officeDocument/2006/relationships/slideLayout" Target="../slideLayouts/slideLayout2.xml"/></Relationships>
</file>

<file path=ppt/slides/_rels/slide2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8.xml.rels><?xml version="1.0" encoding="UTF-8" standalone="yes"?>
<Relationships xmlns="http://schemas.openxmlformats.org/package/2006/relationships"><Relationship Id="rId3" Type="http://schemas.openxmlformats.org/officeDocument/2006/relationships/image" Target="../media/image205.emf"/><Relationship Id="rId2" Type="http://schemas.openxmlformats.org/officeDocument/2006/relationships/package" Target="../embeddings/Microsoft_Excel_Worksheet1.xlsx"/><Relationship Id="rId1" Type="http://schemas.openxmlformats.org/officeDocument/2006/relationships/slideLayout" Target="../slideLayouts/slideLayout7.xml"/><Relationship Id="rId6" Type="http://schemas.openxmlformats.org/officeDocument/2006/relationships/hyperlink" Target="https://doi.org/10.1093/bioinformatics/btz234" TargetMode="External"/><Relationship Id="rId5" Type="http://schemas.openxmlformats.org/officeDocument/2006/relationships/image" Target="../media/image206.emf"/><Relationship Id="rId4" Type="http://schemas.openxmlformats.org/officeDocument/2006/relationships/package" Target="../embeddings/Microsoft_Excel_Worksheet2.xlsx"/></Relationships>
</file>

<file path=ppt/slides/_rels/slide219.xml.rels><?xml version="1.0" encoding="UTF-8" standalone="yes"?>
<Relationships xmlns="http://schemas.openxmlformats.org/package/2006/relationships"><Relationship Id="rId3" Type="http://schemas.openxmlformats.org/officeDocument/2006/relationships/image" Target="../media/image205.emf"/><Relationship Id="rId7" Type="http://schemas.openxmlformats.org/officeDocument/2006/relationships/image" Target="../media/image207.tiff"/><Relationship Id="rId2" Type="http://schemas.openxmlformats.org/officeDocument/2006/relationships/package" Target="../embeddings/Microsoft_Excel_Worksheet1.xlsx"/><Relationship Id="rId1" Type="http://schemas.openxmlformats.org/officeDocument/2006/relationships/slideLayout" Target="../slideLayouts/slideLayout7.xml"/><Relationship Id="rId6" Type="http://schemas.openxmlformats.org/officeDocument/2006/relationships/hyperlink" Target="https://doi.org/10.1093/bioinformatics/btz234" TargetMode="External"/><Relationship Id="rId5" Type="http://schemas.openxmlformats.org/officeDocument/2006/relationships/image" Target="../media/image206.emf"/><Relationship Id="rId4" Type="http://schemas.openxmlformats.org/officeDocument/2006/relationships/package" Target="../embeddings/Microsoft_Excel_Worksheet2.xlsx"/></Relationships>
</file>

<file path=ppt/slides/_rels/slide220.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221.xml.rels><?xml version="1.0" encoding="UTF-8" standalone="yes"?>
<Relationships xmlns="http://schemas.openxmlformats.org/package/2006/relationships"><Relationship Id="rId3" Type="http://schemas.openxmlformats.org/officeDocument/2006/relationships/image" Target="../media/image208.emf"/><Relationship Id="rId2" Type="http://schemas.openxmlformats.org/officeDocument/2006/relationships/oleObject" Target="../embeddings/oleObject5.bin"/><Relationship Id="rId1" Type="http://schemas.openxmlformats.org/officeDocument/2006/relationships/slideLayout" Target="../slideLayouts/slideLayout2.xml"/></Relationships>
</file>

<file path=ppt/slides/_rels/slide222.xml.rels><?xml version="1.0" encoding="UTF-8" standalone="yes"?>
<Relationships xmlns="http://schemas.openxmlformats.org/package/2006/relationships"><Relationship Id="rId3" Type="http://schemas.openxmlformats.org/officeDocument/2006/relationships/hyperlink" Target="https://doi.org/10.1093/bioinformatics/btz234" TargetMode="External"/><Relationship Id="rId2" Type="http://schemas.openxmlformats.org/officeDocument/2006/relationships/image" Target="../media/image204.png"/><Relationship Id="rId1" Type="http://schemas.openxmlformats.org/officeDocument/2006/relationships/slideLayout" Target="../slideLayouts/slideLayout2.xml"/><Relationship Id="rId4" Type="http://schemas.openxmlformats.org/officeDocument/2006/relationships/hyperlink" Target="https://github.com/CMU-SAFARI/Shouji" TargetMode="External"/></Relationships>
</file>

<file path=ppt/slides/_rels/slide223.xml.rels><?xml version="1.0" encoding="UTF-8" standalone="yes"?>
<Relationships xmlns="http://schemas.openxmlformats.org/package/2006/relationships"><Relationship Id="rId2" Type="http://schemas.openxmlformats.org/officeDocument/2006/relationships/image" Target="../media/image209.png"/><Relationship Id="rId1" Type="http://schemas.openxmlformats.org/officeDocument/2006/relationships/slideLayout" Target="../slideLayouts/slideLayout2.xml"/></Relationships>
</file>

<file path=ppt/slides/_rels/slide224.xml.rels><?xml version="1.0" encoding="UTF-8" standalone="yes"?>
<Relationships xmlns="http://schemas.openxmlformats.org/package/2006/relationships"><Relationship Id="rId2" Type="http://schemas.openxmlformats.org/officeDocument/2006/relationships/image" Target="../media/image210.png"/><Relationship Id="rId1" Type="http://schemas.openxmlformats.org/officeDocument/2006/relationships/slideLayout" Target="../slideLayouts/slideLayout2.xml"/></Relationships>
</file>

<file path=ppt/slides/_rels/slide225.xml.rels><?xml version="1.0" encoding="UTF-8" standalone="yes"?>
<Relationships xmlns="http://schemas.openxmlformats.org/package/2006/relationships"><Relationship Id="rId3" Type="http://schemas.openxmlformats.org/officeDocument/2006/relationships/hyperlink" Target="http://bejerano.stanford.edu/papers/p199-turakhia.pdf" TargetMode="External"/><Relationship Id="rId2" Type="http://schemas.openxmlformats.org/officeDocument/2006/relationships/image" Target="../media/image211.png"/><Relationship Id="rId1" Type="http://schemas.openxmlformats.org/officeDocument/2006/relationships/slideLayout" Target="../slideLayouts/slideLayout2.xml"/></Relationships>
</file>

<file path=ppt/slides/_rels/slide2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7.xml.rels><?xml version="1.0" encoding="UTF-8" standalone="yes"?>
<Relationships xmlns="http://schemas.openxmlformats.org/package/2006/relationships"><Relationship Id="rId3" Type="http://schemas.openxmlformats.org/officeDocument/2006/relationships/hyperlink" Target="https://aacbb-workshop.github.io/" TargetMode="External"/><Relationship Id="rId2" Type="http://schemas.openxmlformats.org/officeDocument/2006/relationships/image" Target="../media/image212.png"/><Relationship Id="rId1" Type="http://schemas.openxmlformats.org/officeDocument/2006/relationships/slideLayout" Target="../slideLayouts/slideLayout2.xml"/></Relationships>
</file>

<file path=ppt/slides/_rels/slide228.xml.rels><?xml version="1.0" encoding="UTF-8" standalone="yes"?>
<Relationships xmlns="http://schemas.openxmlformats.org/package/2006/relationships"><Relationship Id="rId3" Type="http://schemas.openxmlformats.org/officeDocument/2006/relationships/image" Target="../media/image214.png"/><Relationship Id="rId2" Type="http://schemas.openxmlformats.org/officeDocument/2006/relationships/image" Target="../media/image213.png"/><Relationship Id="rId1" Type="http://schemas.openxmlformats.org/officeDocument/2006/relationships/slideLayout" Target="../slideLayouts/slideLayout2.xml"/><Relationship Id="rId4" Type="http://schemas.openxmlformats.org/officeDocument/2006/relationships/image" Target="../media/image215.png"/></Relationships>
</file>

<file path=ppt/slides/_rels/slide2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0.xml.rels><?xml version="1.0" encoding="UTF-8" standalone="yes"?>
<Relationships xmlns="http://schemas.openxmlformats.org/package/2006/relationships"><Relationship Id="rId2" Type="http://schemas.openxmlformats.org/officeDocument/2006/relationships/image" Target="../media/image216.png"/><Relationship Id="rId1" Type="http://schemas.openxmlformats.org/officeDocument/2006/relationships/slideLayout" Target="../slideLayouts/slideLayout2.xml"/></Relationships>
</file>

<file path=ppt/slides/_rels/slide231.xml.rels><?xml version="1.0" encoding="UTF-8" standalone="yes"?>
<Relationships xmlns="http://schemas.openxmlformats.org/package/2006/relationships"><Relationship Id="rId2" Type="http://schemas.openxmlformats.org/officeDocument/2006/relationships/image" Target="../media/image217.png"/><Relationship Id="rId1" Type="http://schemas.openxmlformats.org/officeDocument/2006/relationships/slideLayout" Target="../slideLayouts/slideLayout2.xml"/></Relationships>
</file>

<file path=ppt/slides/_rels/slide232.xml.rels><?xml version="1.0" encoding="UTF-8" standalone="yes"?>
<Relationships xmlns="http://schemas.openxmlformats.org/package/2006/relationships"><Relationship Id="rId3" Type="http://schemas.openxmlformats.org/officeDocument/2006/relationships/hyperlink" Target="http://bejerano.stanford.edu/papers/p199-turakhia.pdf" TargetMode="External"/><Relationship Id="rId2" Type="http://schemas.openxmlformats.org/officeDocument/2006/relationships/image" Target="../media/image211.png"/><Relationship Id="rId1" Type="http://schemas.openxmlformats.org/officeDocument/2006/relationships/slideLayout" Target="../slideLayouts/slideLayout2.xml"/><Relationship Id="rId4" Type="http://schemas.openxmlformats.org/officeDocument/2006/relationships/hyperlink" Target="https://github.com/gsneha26/Darwin-WGA" TargetMode="External"/></Relationships>
</file>

<file path=ppt/slides/_rels/slide233.xml.rels><?xml version="1.0" encoding="UTF-8" standalone="yes"?>
<Relationships xmlns="http://schemas.openxmlformats.org/package/2006/relationships"><Relationship Id="rId3" Type="http://schemas.openxmlformats.org/officeDocument/2006/relationships/hyperlink" Target="https://www.cs.utah.edu/~rajeev/pubs/micro19a.pdf" TargetMode="External"/><Relationship Id="rId2" Type="http://schemas.openxmlformats.org/officeDocument/2006/relationships/image" Target="../media/image218.png"/><Relationship Id="rId1" Type="http://schemas.openxmlformats.org/officeDocument/2006/relationships/slideLayout" Target="../slideLayouts/slideLayout2.xml"/></Relationships>
</file>

<file path=ppt/slides/_rels/slide2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5.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notesSlide" Target="../notesSlides/notesSlide161.xml"/><Relationship Id="rId1" Type="http://schemas.openxmlformats.org/officeDocument/2006/relationships/slideLayout" Target="../slideLayouts/slideLayout2.xml"/></Relationships>
</file>

<file path=ppt/slides/_rels/slide236.xml.rels><?xml version="1.0" encoding="UTF-8" standalone="yes"?>
<Relationships xmlns="http://schemas.openxmlformats.org/package/2006/relationships"><Relationship Id="rId3" Type="http://schemas.openxmlformats.org/officeDocument/2006/relationships/image" Target="../media/image220.png"/><Relationship Id="rId2" Type="http://schemas.openxmlformats.org/officeDocument/2006/relationships/notesSlide" Target="../notesSlides/notesSlide162.xml"/><Relationship Id="rId1" Type="http://schemas.openxmlformats.org/officeDocument/2006/relationships/slideLayout" Target="../slideLayouts/slideLayout2.xml"/></Relationships>
</file>

<file path=ppt/slides/_rels/slide237.xml.rels><?xml version="1.0" encoding="UTF-8" standalone="yes"?>
<Relationships xmlns="http://schemas.openxmlformats.org/package/2006/relationships"><Relationship Id="rId2" Type="http://schemas.openxmlformats.org/officeDocument/2006/relationships/notesSlide" Target="../notesSlides/notesSlide163.xml"/><Relationship Id="rId1" Type="http://schemas.openxmlformats.org/officeDocument/2006/relationships/slideLayout" Target="../slideLayouts/slideLayout2.xml"/></Relationships>
</file>

<file path=ppt/slides/_rels/slide238.xml.rels><?xml version="1.0" encoding="UTF-8" standalone="yes"?>
<Relationships xmlns="http://schemas.openxmlformats.org/package/2006/relationships"><Relationship Id="rId3" Type="http://schemas.openxmlformats.org/officeDocument/2006/relationships/image" Target="../media/image221.png"/><Relationship Id="rId2" Type="http://schemas.openxmlformats.org/officeDocument/2006/relationships/notesSlide" Target="../notesSlides/notesSlide164.xml"/><Relationship Id="rId1" Type="http://schemas.openxmlformats.org/officeDocument/2006/relationships/slideLayout" Target="../slideLayouts/slideLayout2.xml"/></Relationships>
</file>

<file path=ppt/slides/_rels/slide239.xml.rels><?xml version="1.0" encoding="UTF-8" standalone="yes"?>
<Relationships xmlns="http://schemas.openxmlformats.org/package/2006/relationships"><Relationship Id="rId2" Type="http://schemas.openxmlformats.org/officeDocument/2006/relationships/notesSlide" Target="../notesSlides/notesSlide16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4"/>
          <p:cNvSpPr>
            <a:spLocks noGrp="1" noChangeArrowheads="1"/>
          </p:cNvSpPr>
          <p:nvPr>
            <p:ph type="ctrTitle"/>
          </p:nvPr>
        </p:nvSpPr>
        <p:spPr>
          <a:xfrm>
            <a:off x="392435" y="1268760"/>
            <a:ext cx="8428037" cy="1892300"/>
          </a:xfrm>
        </p:spPr>
        <p:txBody>
          <a:bodyPr/>
          <a:lstStyle/>
          <a:p>
            <a:pPr algn="ctr" eaLnBrk="1" hangingPunct="1"/>
            <a:r>
              <a:rPr lang="en-US" altLang="en-US" sz="4200" b="1" dirty="0">
                <a:solidFill>
                  <a:srgbClr val="C00000"/>
                </a:solidFill>
                <a:ea typeface="ＭＳ Ｐゴシック" charset="-128"/>
              </a:rPr>
              <a:t>Enabling Fast, Accurate &amp; Efficient Real-Time Genome Analysis</a:t>
            </a:r>
            <a:br>
              <a:rPr lang="en-US" altLang="en-US" sz="4200" b="1" dirty="0">
                <a:solidFill>
                  <a:srgbClr val="C00000"/>
                </a:solidFill>
                <a:ea typeface="ＭＳ Ｐゴシック" charset="-128"/>
              </a:rPr>
            </a:br>
            <a:r>
              <a:rPr lang="en-US" altLang="en-US" sz="4200" dirty="0">
                <a:solidFill>
                  <a:srgbClr val="006633"/>
                </a:solidFill>
                <a:ea typeface="ＭＳ Ｐゴシック" panose="020B0600070205080204" pitchFamily="34" charset="-128"/>
              </a:rPr>
              <a:t>via New Algorithms and Architectures</a:t>
            </a:r>
            <a:endParaRPr lang="en-US" altLang="en-US" sz="4200" dirty="0">
              <a:ea typeface="ＭＳ Ｐゴシック" charset="-128"/>
            </a:endParaRPr>
          </a:p>
        </p:txBody>
      </p:sp>
      <p:sp>
        <p:nvSpPr>
          <p:cNvPr id="96258" name="Rectangle 5"/>
          <p:cNvSpPr>
            <a:spLocks noGrp="1" noChangeArrowheads="1"/>
          </p:cNvSpPr>
          <p:nvPr>
            <p:ph type="subTitle" idx="1"/>
          </p:nvPr>
        </p:nvSpPr>
        <p:spPr>
          <a:xfrm>
            <a:off x="685800" y="3581400"/>
            <a:ext cx="7848600" cy="2900363"/>
          </a:xfrm>
        </p:spPr>
        <p:txBody>
          <a:bodyPr/>
          <a:lstStyle/>
          <a:p>
            <a:pPr eaLnBrk="1" hangingPunct="1">
              <a:buFont typeface="Wingdings" charset="2"/>
              <a:buNone/>
            </a:pPr>
            <a:r>
              <a:rPr lang="en-US" altLang="en-US" dirty="0">
                <a:solidFill>
                  <a:srgbClr val="003399"/>
                </a:solidFill>
                <a:ea typeface="ＭＳ Ｐゴシック" charset="-128"/>
              </a:rPr>
              <a:t>Can Firtina</a:t>
            </a:r>
          </a:p>
          <a:p>
            <a:pPr eaLnBrk="1" hangingPunct="1">
              <a:buFont typeface="Wingdings" charset="2"/>
              <a:buNone/>
            </a:pPr>
            <a:r>
              <a:rPr lang="en-US" altLang="en-US" dirty="0">
                <a:solidFill>
                  <a:srgbClr val="003399"/>
                </a:solidFill>
                <a:ea typeface="ＭＳ Ｐゴシック" charset="-128"/>
                <a:hlinkClick r:id="rId3"/>
              </a:rPr>
              <a:t>canfirtina@gmail.com</a:t>
            </a:r>
            <a:r>
              <a:rPr lang="en-US" altLang="en-US" dirty="0">
                <a:solidFill>
                  <a:srgbClr val="003399"/>
                </a:solidFill>
                <a:ea typeface="ＭＳ Ｐゴシック" charset="-128"/>
              </a:rPr>
              <a:t> </a:t>
            </a:r>
          </a:p>
          <a:p>
            <a:pPr eaLnBrk="1" hangingPunct="1"/>
            <a:r>
              <a:rPr lang="en-US" altLang="en-US" dirty="0">
                <a:ea typeface="ＭＳ Ｐゴシック" charset="-128"/>
                <a:hlinkClick r:id="rId4"/>
              </a:rPr>
              <a:t>https://cfirtina.com</a:t>
            </a:r>
            <a:r>
              <a:rPr lang="en-US" altLang="en-US" dirty="0">
                <a:ea typeface="ＭＳ Ｐゴシック" charset="-128"/>
              </a:rPr>
              <a:t> </a:t>
            </a:r>
          </a:p>
          <a:p>
            <a:pPr eaLnBrk="1" hangingPunct="1"/>
            <a:endParaRPr lang="en-US" altLang="en-US" dirty="0">
              <a:ea typeface="ＭＳ Ｐゴシック" charset="-128"/>
            </a:endParaRPr>
          </a:p>
          <a:p>
            <a:pPr eaLnBrk="1" hangingPunct="1"/>
            <a:r>
              <a:rPr lang="en-US" altLang="en-US" dirty="0">
                <a:ea typeface="ＭＳ Ｐゴシック" charset="-128"/>
              </a:rPr>
              <a:t>15 January 2024</a:t>
            </a:r>
          </a:p>
          <a:p>
            <a:pPr eaLnBrk="1" hangingPunct="1"/>
            <a:r>
              <a:rPr lang="en-US" altLang="en-US" dirty="0">
                <a:ea typeface="ＭＳ Ｐゴシック" charset="-128"/>
              </a:rPr>
              <a:t>Huawei Munich Research Center</a:t>
            </a:r>
          </a:p>
          <a:p>
            <a:pPr eaLnBrk="1" hangingPunct="1"/>
            <a:endParaRPr lang="en-US" altLang="en-US" dirty="0">
              <a:ea typeface="ＭＳ Ｐゴシック" charset="-128"/>
            </a:endParaRPr>
          </a:p>
          <a:p>
            <a:pPr eaLnBrk="1" hangingPunct="1">
              <a:buFont typeface="Wingdings" charset="2"/>
              <a:buNone/>
            </a:pPr>
            <a:endParaRPr lang="en-US" altLang="en-US" dirty="0">
              <a:ea typeface="ＭＳ Ｐゴシック" charset="-128"/>
            </a:endParaRPr>
          </a:p>
          <a:p>
            <a:pPr eaLnBrk="1" hangingPunct="1">
              <a:buFont typeface="Wingdings" charset="2"/>
              <a:buNone/>
            </a:pPr>
            <a:endParaRPr lang="en-US" altLang="en-US" dirty="0">
              <a:ea typeface="ＭＳ Ｐゴシック" charset="-128"/>
            </a:endParaRPr>
          </a:p>
          <a:p>
            <a:pPr eaLnBrk="1" hangingPunct="1">
              <a:buFont typeface="Wingdings" charset="2"/>
              <a:buNone/>
            </a:pPr>
            <a:endParaRPr lang="en-US" altLang="en-US" dirty="0">
              <a:ea typeface="ＭＳ Ｐゴシック" charset="-128"/>
            </a:endParaRPr>
          </a:p>
        </p:txBody>
      </p:sp>
      <p:pic>
        <p:nvPicPr>
          <p:cNvPr id="2" name="Picture 1">
            <a:extLst>
              <a:ext uri="{FF2B5EF4-FFF2-40B4-BE49-F238E27FC236}">
                <a16:creationId xmlns:a16="http://schemas.microsoft.com/office/drawing/2014/main" id="{CB5C7FEA-A13A-0728-66CB-B3E6D8273F68}"/>
              </a:ext>
            </a:extLst>
          </p:cNvPr>
          <p:cNvPicPr>
            <a:picLocks noChangeAspect="1"/>
          </p:cNvPicPr>
          <p:nvPr/>
        </p:nvPicPr>
        <p:blipFill rotWithShape="1">
          <a:blip r:embed="rId5"/>
          <a:srcRect l="15553" t="31836" r="15247" b="32270"/>
          <a:stretch/>
        </p:blipFill>
        <p:spPr>
          <a:xfrm>
            <a:off x="6456560" y="6309320"/>
            <a:ext cx="2550080" cy="483583"/>
          </a:xfrm>
          <a:prstGeom prst="rect">
            <a:avLst/>
          </a:prstGeom>
        </p:spPr>
      </p:pic>
      <p:pic>
        <p:nvPicPr>
          <p:cNvPr id="3" name="Graphic 2">
            <a:extLst>
              <a:ext uri="{FF2B5EF4-FFF2-40B4-BE49-F238E27FC236}">
                <a16:creationId xmlns:a16="http://schemas.microsoft.com/office/drawing/2014/main" id="{67CAC659-B20D-101B-6FA7-4EAD791761A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7504" y="6309320"/>
            <a:ext cx="2513673" cy="483583"/>
          </a:xfrm>
          <a:prstGeom prst="rect">
            <a:avLst/>
          </a:prstGeom>
        </p:spPr>
      </p:pic>
    </p:spTree>
    <p:extLst>
      <p:ext uri="{BB962C8B-B14F-4D97-AF65-F5344CB8AC3E}">
        <p14:creationId xmlns:p14="http://schemas.microsoft.com/office/powerpoint/2010/main" val="302923740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09" name="Title 1">
            <a:extLst>
              <a:ext uri="{FF2B5EF4-FFF2-40B4-BE49-F238E27FC236}">
                <a16:creationId xmlns:a16="http://schemas.microsoft.com/office/drawing/2014/main" id="{0DF95D71-4717-9641-A2B1-944FC903286D}"/>
              </a:ext>
            </a:extLst>
          </p:cNvPr>
          <p:cNvSpPr>
            <a:spLocks noGrp="1" noChangeArrowheads="1"/>
          </p:cNvSpPr>
          <p:nvPr>
            <p:ph type="title"/>
          </p:nvPr>
        </p:nvSpPr>
        <p:spPr>
          <a:xfrm>
            <a:off x="228600" y="152400"/>
            <a:ext cx="8610600" cy="762000"/>
          </a:xfrm>
        </p:spPr>
        <p:txBody>
          <a:bodyPr/>
          <a:lstStyle/>
          <a:p>
            <a:r>
              <a:rPr lang="en-US" altLang="en-US" dirty="0">
                <a:ea typeface="ＭＳ Ｐゴシック" panose="020B0600070205080204" pitchFamily="34" charset="-128"/>
              </a:rPr>
              <a:t>Brief Self Introduction</a:t>
            </a:r>
          </a:p>
        </p:txBody>
      </p:sp>
      <p:sp>
        <p:nvSpPr>
          <p:cNvPr id="299011" name="Slide Number Placeholder 3">
            <a:extLst>
              <a:ext uri="{FF2B5EF4-FFF2-40B4-BE49-F238E27FC236}">
                <a16:creationId xmlns:a16="http://schemas.microsoft.com/office/drawing/2014/main" id="{382C1846-515D-6048-9FA0-627CDD03DE0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F3043E-DAD2-F347-A0C9-60754FCE566E}"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43C69FE7-585A-FB4A-B11F-C0E67AE19A6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695265" y="0"/>
            <a:ext cx="1463746" cy="1638970"/>
          </a:xfrm>
          <a:prstGeom prst="rect">
            <a:avLst/>
          </a:prstGeom>
        </p:spPr>
      </p:pic>
      <p:sp>
        <p:nvSpPr>
          <p:cNvPr id="8" name="Content Placeholder 2">
            <a:extLst>
              <a:ext uri="{FF2B5EF4-FFF2-40B4-BE49-F238E27FC236}">
                <a16:creationId xmlns:a16="http://schemas.microsoft.com/office/drawing/2014/main" id="{B6F2CA95-64A6-6843-9199-3A38F94E206B}"/>
              </a:ext>
            </a:extLst>
          </p:cNvPr>
          <p:cNvSpPr txBox="1">
            <a:spLocks noChangeArrowheads="1"/>
          </p:cNvSpPr>
          <p:nvPr/>
        </p:nvSpPr>
        <p:spPr bwMode="auto">
          <a:xfrm>
            <a:off x="228600" y="914400"/>
            <a:ext cx="8610600" cy="5538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ＭＳ Ｐゴシック" charset="0"/>
                <a:cs typeface="ＭＳ Ｐゴシック" charset="0"/>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ea typeface="ＭＳ Ｐゴシック" pitchFamily="-106" charset="-128"/>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ea typeface="ＭＳ Ｐゴシック" pitchFamily="-106" charset="-128"/>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ea typeface="ＭＳ Ｐゴシック" pitchFamily="-106" charset="-128"/>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ea typeface="ＭＳ Ｐゴシック" pitchFamily="-106" charset="-128"/>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r>
              <a:rPr lang="en-US" altLang="en-US" sz="2000" b="1" kern="0" dirty="0">
                <a:ea typeface="ＭＳ Ｐゴシック" panose="020B0600070205080204" pitchFamily="34" charset="-128"/>
              </a:rPr>
              <a:t>Can Firtina</a:t>
            </a:r>
          </a:p>
          <a:p>
            <a:pPr lvl="1"/>
            <a:r>
              <a:rPr lang="en-US" altLang="en-US" sz="1800" kern="0" dirty="0">
                <a:ea typeface="ＭＳ Ｐゴシック" panose="020B0600070205080204" pitchFamily="34" charset="-128"/>
              </a:rPr>
              <a:t>Ph.D. Student in </a:t>
            </a:r>
            <a:r>
              <a:rPr lang="en-US" altLang="en-US" sz="1800" kern="0" dirty="0">
                <a:ea typeface="ＭＳ Ｐゴシック" panose="020B0600070205080204" pitchFamily="34" charset="-128"/>
                <a:hlinkClick r:id="rId4"/>
              </a:rPr>
              <a:t>SAFARI Research Group</a:t>
            </a:r>
            <a:r>
              <a:rPr lang="en-US" altLang="en-US" sz="1800" kern="0" dirty="0">
                <a:ea typeface="ＭＳ Ｐゴシック" panose="020B0600070205080204" pitchFamily="34" charset="-128"/>
              </a:rPr>
              <a:t> led by </a:t>
            </a:r>
            <a:r>
              <a:rPr lang="en-US" altLang="en-US" sz="1800" kern="0" dirty="0">
                <a:ea typeface="ＭＳ Ｐゴシック" panose="020B0600070205080204" pitchFamily="34" charset="-128"/>
                <a:hlinkClick r:id="rId5"/>
              </a:rPr>
              <a:t>Prof. </a:t>
            </a:r>
            <a:r>
              <a:rPr lang="en-US" altLang="en-US" sz="1800" kern="0" dirty="0" err="1">
                <a:ea typeface="ＭＳ Ｐゴシック" panose="020B0600070205080204" pitchFamily="34" charset="-128"/>
                <a:hlinkClick r:id="rId5"/>
              </a:rPr>
              <a:t>Onur</a:t>
            </a:r>
            <a:r>
              <a:rPr lang="en-US" altLang="en-US" sz="1800" kern="0" dirty="0">
                <a:ea typeface="ＭＳ Ｐゴシック" panose="020B0600070205080204" pitchFamily="34" charset="-128"/>
                <a:hlinkClick r:id="rId5"/>
              </a:rPr>
              <a:t> </a:t>
            </a:r>
            <a:r>
              <a:rPr lang="en-US" altLang="en-US" sz="1800" kern="0" dirty="0" err="1">
                <a:ea typeface="ＭＳ Ｐゴシック" panose="020B0600070205080204" pitchFamily="34" charset="-128"/>
                <a:hlinkClick r:id="rId5"/>
              </a:rPr>
              <a:t>Mutlu</a:t>
            </a:r>
            <a:endParaRPr lang="en-US" altLang="en-US" sz="1800" kern="0" dirty="0">
              <a:ea typeface="ＭＳ Ｐゴシック" panose="020B0600070205080204" pitchFamily="34" charset="-128"/>
            </a:endParaRPr>
          </a:p>
          <a:p>
            <a:endParaRPr lang="en-US" altLang="en-US" sz="2000" kern="0" dirty="0">
              <a:ea typeface="ＭＳ Ｐゴシック" panose="020B0600070205080204" pitchFamily="34" charset="-128"/>
            </a:endParaRPr>
          </a:p>
          <a:p>
            <a:r>
              <a:rPr lang="en-US" sz="2000" b="1" kern="0" dirty="0">
                <a:ea typeface="ＭＳ Ｐゴシック" panose="020B0600070205080204" pitchFamily="34" charset="-128"/>
              </a:rPr>
              <a:t>Research interests:</a:t>
            </a:r>
            <a:r>
              <a:rPr lang="en-US" sz="2000" kern="0" dirty="0">
                <a:ea typeface="ＭＳ Ｐゴシック" panose="020B0600070205080204" pitchFamily="34" charset="-128"/>
              </a:rPr>
              <a:t> Bioinformatics &amp; Computer Architecture</a:t>
            </a:r>
          </a:p>
          <a:p>
            <a:pPr lvl="1"/>
            <a:r>
              <a:rPr lang="en-US" sz="1800" kern="0" dirty="0">
                <a:ea typeface="ＭＳ Ｐゴシック" panose="020B0600070205080204" pitchFamily="34" charset="-128"/>
              </a:rPr>
              <a:t>Real-time genome analysis</a:t>
            </a:r>
          </a:p>
          <a:p>
            <a:pPr lvl="1"/>
            <a:r>
              <a:rPr lang="en-US" sz="1800" kern="0" dirty="0">
                <a:ea typeface="ＭＳ Ｐゴシック" panose="020B0600070205080204" pitchFamily="34" charset="-128"/>
              </a:rPr>
              <a:t>Similarity search in a large space of genomic data</a:t>
            </a:r>
          </a:p>
          <a:p>
            <a:pPr lvl="1"/>
            <a:r>
              <a:rPr lang="en-US" sz="1800" kern="0" dirty="0">
                <a:ea typeface="ＭＳ Ｐゴシック" panose="020B0600070205080204" pitchFamily="34" charset="-128"/>
              </a:rPr>
              <a:t>Hardware-Algorithm co-design to accelerate genome analysis</a:t>
            </a:r>
          </a:p>
          <a:p>
            <a:pPr lvl="1"/>
            <a:r>
              <a:rPr lang="en-US" sz="1800" kern="0" dirty="0">
                <a:ea typeface="ＭＳ Ｐゴシック" panose="020B0600070205080204" pitchFamily="34" charset="-128"/>
              </a:rPr>
              <a:t>Genome editing</a:t>
            </a:r>
          </a:p>
          <a:p>
            <a:pPr lvl="1"/>
            <a:r>
              <a:rPr lang="en-US" sz="1800" kern="0" dirty="0">
                <a:ea typeface="ＭＳ Ｐゴシック" panose="020B0600070205080204" pitchFamily="34" charset="-128"/>
              </a:rPr>
              <a:t>Error correction</a:t>
            </a:r>
          </a:p>
          <a:p>
            <a:pPr lvl="1"/>
            <a:endParaRPr lang="en-GB" sz="1600" kern="0" dirty="0"/>
          </a:p>
          <a:p>
            <a:r>
              <a:rPr lang="en-US" altLang="en-US" sz="2000" kern="0" dirty="0">
                <a:ea typeface="ＭＳ Ｐゴシック" panose="020B0600070205080204" pitchFamily="34" charset="-128"/>
              </a:rPr>
              <a:t>Get to know </a:t>
            </a:r>
            <a:r>
              <a:rPr lang="en-US" altLang="en-US" sz="2000" b="1" kern="0" dirty="0">
                <a:ea typeface="ＭＳ Ｐゴシック" panose="020B0600070205080204" pitchFamily="34" charset="-128"/>
              </a:rPr>
              <a:t>our group and our research</a:t>
            </a:r>
          </a:p>
          <a:p>
            <a:pPr lvl="1"/>
            <a:r>
              <a:rPr lang="en-US" altLang="en-US" sz="1800" b="1" kern="0" dirty="0">
                <a:ea typeface="ＭＳ Ｐゴシック" panose="020B0600070205080204" pitchFamily="34" charset="-128"/>
              </a:rPr>
              <a:t>Group website: </a:t>
            </a:r>
            <a:r>
              <a:rPr lang="en-US" altLang="en-US" sz="1800" kern="0" dirty="0">
                <a:ea typeface="ＭＳ Ｐゴシック" panose="020B0600070205080204" pitchFamily="34" charset="-128"/>
                <a:hlinkClick r:id="rId4"/>
              </a:rPr>
              <a:t>https://safari.ethz.ch/</a:t>
            </a:r>
            <a:endParaRPr lang="en-US" altLang="en-US" sz="1800" kern="0" dirty="0">
              <a:ea typeface="ＭＳ Ｐゴシック" panose="020B0600070205080204" pitchFamily="34" charset="-128"/>
            </a:endParaRPr>
          </a:p>
          <a:p>
            <a:pPr lvl="1"/>
            <a:r>
              <a:rPr lang="en-US" altLang="en-US" sz="1800" b="1" kern="0" dirty="0">
                <a:ea typeface="ＭＳ Ｐゴシック" panose="020B0600070205080204" pitchFamily="34" charset="-128"/>
              </a:rPr>
              <a:t>Contact me:</a:t>
            </a:r>
            <a:r>
              <a:rPr lang="en-US" altLang="en-US" sz="1800" kern="0" dirty="0">
                <a:ea typeface="ＭＳ Ｐゴシック" panose="020B0600070205080204" pitchFamily="34" charset="-128"/>
              </a:rPr>
              <a:t> </a:t>
            </a:r>
            <a:r>
              <a:rPr lang="en-US" altLang="en-US" sz="1800" kern="0" dirty="0">
                <a:ea typeface="ＭＳ Ｐゴシック" panose="020B0600070205080204" pitchFamily="34" charset="-128"/>
                <a:hlinkClick r:id="rId6"/>
              </a:rPr>
              <a:t>canfirtina@gmail.com</a:t>
            </a:r>
            <a:endParaRPr lang="en-US" altLang="en-US" sz="1800" kern="0" dirty="0">
              <a:ea typeface="ＭＳ Ｐゴシック" panose="020B0600070205080204" pitchFamily="34" charset="-128"/>
            </a:endParaRPr>
          </a:p>
          <a:p>
            <a:pPr lvl="1"/>
            <a:r>
              <a:rPr lang="en-US" altLang="en-US" sz="1800" b="1" kern="0" dirty="0">
                <a:ea typeface="ＭＳ Ｐゴシック" panose="020B0600070205080204" pitchFamily="34" charset="-128"/>
              </a:rPr>
              <a:t>Website:</a:t>
            </a:r>
            <a:r>
              <a:rPr lang="en-US" altLang="en-US" sz="1800" kern="0" dirty="0">
                <a:ea typeface="ＭＳ Ｐゴシック" panose="020B0600070205080204" pitchFamily="34" charset="-128"/>
              </a:rPr>
              <a:t> </a:t>
            </a:r>
            <a:r>
              <a:rPr lang="en-US" altLang="en-US" sz="1800" kern="0" dirty="0">
                <a:ea typeface="ＭＳ Ｐゴシック" panose="020B0600070205080204" pitchFamily="34" charset="-128"/>
                <a:hlinkClick r:id="rId7"/>
              </a:rPr>
              <a:t>https://cfirtina.com</a:t>
            </a:r>
            <a:endParaRPr lang="en-US" altLang="en-US" sz="1800" kern="0" dirty="0">
              <a:ea typeface="ＭＳ Ｐゴシック" panose="020B0600070205080204" pitchFamily="34" charset="-128"/>
            </a:endParaRPr>
          </a:p>
          <a:p>
            <a:pPr lvl="1"/>
            <a:r>
              <a:rPr lang="en-US" altLang="en-US" sz="1800" b="1" kern="0" dirty="0">
                <a:ea typeface="ＭＳ Ｐゴシック" panose="020B0600070205080204" pitchFamily="34" charset="-128"/>
              </a:rPr>
              <a:t>Twitter (aka X):</a:t>
            </a:r>
            <a:r>
              <a:rPr lang="en-US" altLang="en-US" sz="1800" kern="0" dirty="0">
                <a:ea typeface="ＭＳ Ｐゴシック" panose="020B0600070205080204" pitchFamily="34" charset="-128"/>
              </a:rPr>
              <a:t> </a:t>
            </a:r>
            <a:r>
              <a:rPr lang="en-US" sz="1800" dirty="0">
                <a:hlinkClick r:id="rId8"/>
              </a:rPr>
              <a:t>https://</a:t>
            </a:r>
            <a:r>
              <a:rPr lang="en-US" sz="1800" dirty="0" err="1">
                <a:hlinkClick r:id="rId8"/>
              </a:rPr>
              <a:t>twitter.com</a:t>
            </a:r>
            <a:r>
              <a:rPr lang="en-US" sz="1800" dirty="0">
                <a:hlinkClick r:id="rId8"/>
              </a:rPr>
              <a:t>/FirtinaC</a:t>
            </a:r>
            <a:endParaRPr lang="en-US" sz="1800" dirty="0"/>
          </a:p>
        </p:txBody>
      </p:sp>
    </p:spTree>
    <p:extLst>
      <p:ext uri="{BB962C8B-B14F-4D97-AF65-F5344CB8AC3E}">
        <p14:creationId xmlns:p14="http://schemas.microsoft.com/office/powerpoint/2010/main" val="3046254799"/>
      </p:ext>
    </p:extLst>
  </p:cSld>
  <p:clrMapOvr>
    <a:masterClrMapping/>
  </p:clrMapOvr>
  <p:transition spd="slow" advClick="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8">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09" name="Title 1">
            <a:extLst>
              <a:ext uri="{FF2B5EF4-FFF2-40B4-BE49-F238E27FC236}">
                <a16:creationId xmlns:a16="http://schemas.microsoft.com/office/drawing/2014/main" id="{0DF95D71-4717-9641-A2B1-944FC903286D}"/>
              </a:ext>
            </a:extLst>
          </p:cNvPr>
          <p:cNvSpPr>
            <a:spLocks noGrp="1" noChangeArrowheads="1"/>
          </p:cNvSpPr>
          <p:nvPr>
            <p:ph type="title"/>
          </p:nvPr>
        </p:nvSpPr>
        <p:spPr/>
        <p:txBody>
          <a:bodyPr/>
          <a:lstStyle/>
          <a:p>
            <a:r>
              <a:rPr lang="en-US" altLang="en-US" dirty="0">
                <a:ea typeface="ＭＳ Ｐゴシック" panose="020B0600070205080204" pitchFamily="34" charset="-128"/>
              </a:rPr>
              <a:t>Professor </a:t>
            </a:r>
            <a:r>
              <a:rPr lang="en-US" altLang="en-US" dirty="0" err="1">
                <a:ea typeface="ＭＳ Ｐゴシック" panose="020B0600070205080204" pitchFamily="34" charset="-128"/>
              </a:rPr>
              <a:t>Mutlu</a:t>
            </a:r>
            <a:endParaRPr lang="en-US" altLang="en-US" dirty="0">
              <a:ea typeface="ＭＳ Ｐゴシック" panose="020B0600070205080204" pitchFamily="34" charset="-128"/>
            </a:endParaRPr>
          </a:p>
        </p:txBody>
      </p:sp>
      <p:sp>
        <p:nvSpPr>
          <p:cNvPr id="21506" name="Content Placeholder 2">
            <a:extLst>
              <a:ext uri="{FF2B5EF4-FFF2-40B4-BE49-F238E27FC236}">
                <a16:creationId xmlns:a16="http://schemas.microsoft.com/office/drawing/2014/main" id="{9CD130D2-C623-7247-B0C8-1800F218DB94}"/>
              </a:ext>
            </a:extLst>
          </p:cNvPr>
          <p:cNvSpPr>
            <a:spLocks noGrp="1" noChangeArrowheads="1"/>
          </p:cNvSpPr>
          <p:nvPr>
            <p:ph idx="1"/>
          </p:nvPr>
        </p:nvSpPr>
        <p:spPr>
          <a:xfrm>
            <a:off x="0" y="908720"/>
            <a:ext cx="9144000" cy="5482332"/>
          </a:xfrm>
        </p:spPr>
        <p:txBody>
          <a:bodyPr/>
          <a:lstStyle/>
          <a:p>
            <a:r>
              <a:rPr lang="en-US" altLang="en-US" sz="2200" dirty="0">
                <a:ea typeface="ＭＳ Ｐゴシック" panose="020B0600070205080204" pitchFamily="34" charset="-128"/>
              </a:rPr>
              <a:t>Onur Mutlu</a:t>
            </a:r>
          </a:p>
          <a:p>
            <a:pPr lvl="1"/>
            <a:r>
              <a:rPr lang="en-US" altLang="en-US" sz="1800" dirty="0">
                <a:ea typeface="ＭＳ Ｐゴシック" panose="020B0600070205080204" pitchFamily="34" charset="-128"/>
              </a:rPr>
              <a:t>Full Professor @ ETH Zurich ITET (INFK), since September 2015</a:t>
            </a:r>
          </a:p>
          <a:p>
            <a:pPr lvl="1"/>
            <a:r>
              <a:rPr lang="en-US" altLang="en-US" sz="1800" dirty="0">
                <a:ea typeface="ＭＳ Ｐゴシック" panose="020B0600070205080204" pitchFamily="34" charset="-128"/>
              </a:rPr>
              <a:t>Strecker Professor @ Carnegie Mellon University ECE/CS, 2009-2016, 2016-…</a:t>
            </a:r>
          </a:p>
          <a:p>
            <a:pPr lvl="1"/>
            <a:r>
              <a:rPr lang="en-US" altLang="en-US" sz="1800" dirty="0">
                <a:ea typeface="ＭＳ Ｐゴシック" panose="020B0600070205080204" pitchFamily="34" charset="-128"/>
              </a:rPr>
              <a:t>PhD from UT-Austin, worked at Google, VMware, Microsoft Research, Intel, AMD</a:t>
            </a:r>
          </a:p>
          <a:p>
            <a:pPr lvl="1"/>
            <a:r>
              <a:rPr lang="en-US" altLang="en-US" sz="1800" dirty="0">
                <a:ea typeface="ＭＳ Ｐゴシック" panose="020B0600070205080204" pitchFamily="34" charset="-128"/>
                <a:hlinkClick r:id="rId3"/>
              </a:rPr>
              <a:t>https://people.inf.ethz.ch/omutlu/</a:t>
            </a:r>
            <a:endParaRPr lang="en-US" altLang="en-US" sz="1800" dirty="0">
              <a:ea typeface="ＭＳ Ｐゴシック" panose="020B0600070205080204" pitchFamily="34" charset="-128"/>
            </a:endParaRPr>
          </a:p>
          <a:p>
            <a:pPr lvl="1"/>
            <a:r>
              <a:rPr lang="en-US" altLang="en-US" sz="1800" dirty="0">
                <a:ea typeface="ＭＳ Ｐゴシック" panose="020B0600070205080204" pitchFamily="34" charset="-128"/>
                <a:hlinkClick r:id="rId4"/>
              </a:rPr>
              <a:t>omutlu@gmail.com</a:t>
            </a:r>
            <a:r>
              <a:rPr lang="en-US" altLang="en-US" sz="1800" dirty="0">
                <a:ea typeface="ＭＳ Ｐゴシック" panose="020B0600070205080204" pitchFamily="34" charset="-128"/>
              </a:rPr>
              <a:t> (Best way to reach)</a:t>
            </a:r>
          </a:p>
          <a:p>
            <a:pPr lvl="1"/>
            <a:r>
              <a:rPr lang="en-US" sz="1800" dirty="0">
                <a:latin typeface="Tahoma" charset="0"/>
                <a:ea typeface="ＭＳ Ｐゴシック" charset="0"/>
                <a:hlinkClick r:id="rId5"/>
              </a:rPr>
              <a:t>https://people.inf.ethz.ch/omutlu/projects.htm</a:t>
            </a:r>
            <a:r>
              <a:rPr lang="en-US" sz="1800" dirty="0">
                <a:latin typeface="Tahoma" charset="0"/>
                <a:ea typeface="ＭＳ Ｐゴシック" charset="0"/>
              </a:rPr>
              <a:t> </a:t>
            </a:r>
            <a:endParaRPr lang="en-US" altLang="en-US" sz="1000" dirty="0">
              <a:ea typeface="ＭＳ Ｐゴシック" panose="020B0600070205080204" pitchFamily="34" charset="-128"/>
            </a:endParaRPr>
          </a:p>
          <a:p>
            <a:pPr lvl="1"/>
            <a:endParaRPr lang="en-US" altLang="en-US" sz="1000" dirty="0">
              <a:ea typeface="ＭＳ Ｐゴシック" panose="020B0600070205080204" pitchFamily="34" charset="-128"/>
            </a:endParaRPr>
          </a:p>
          <a:p>
            <a:r>
              <a:rPr lang="en-US" altLang="en-US" sz="2200" dirty="0">
                <a:solidFill>
                  <a:srgbClr val="FF0000"/>
                </a:solidFill>
                <a:ea typeface="ＭＳ Ｐゴシック" panose="020B0600070205080204" pitchFamily="34" charset="-128"/>
              </a:rPr>
              <a:t>Research and Teaching in:</a:t>
            </a:r>
            <a:endParaRPr lang="en-US" altLang="en-US" sz="2200" dirty="0">
              <a:ea typeface="ＭＳ Ｐゴシック" panose="020B0600070205080204" pitchFamily="34" charset="-128"/>
            </a:endParaRPr>
          </a:p>
          <a:p>
            <a:pPr lvl="1"/>
            <a:r>
              <a:rPr lang="en-US" altLang="en-US" sz="1800" dirty="0">
                <a:solidFill>
                  <a:srgbClr val="0000FF"/>
                </a:solidFill>
                <a:ea typeface="ＭＳ Ｐゴシック" panose="020B0600070205080204" pitchFamily="34" charset="-128"/>
              </a:rPr>
              <a:t>Computer architecture, computer systems, hardware security, bioinformatics</a:t>
            </a:r>
          </a:p>
          <a:p>
            <a:pPr lvl="1"/>
            <a:r>
              <a:rPr lang="en-US" altLang="en-US" sz="1800" dirty="0">
                <a:ea typeface="ＭＳ Ｐゴシック" panose="020B0600070205080204" pitchFamily="34" charset="-128"/>
              </a:rPr>
              <a:t>Memory and storage systems</a:t>
            </a:r>
          </a:p>
          <a:p>
            <a:pPr lvl="1"/>
            <a:r>
              <a:rPr lang="en-US" altLang="en-US" sz="1800" dirty="0">
                <a:ea typeface="ＭＳ Ｐゴシック" panose="020B0600070205080204" pitchFamily="34" charset="-128"/>
              </a:rPr>
              <a:t>Hardware security, safety, predictability</a:t>
            </a:r>
          </a:p>
          <a:p>
            <a:pPr lvl="1"/>
            <a:r>
              <a:rPr lang="en-US" altLang="en-US" sz="1800" dirty="0">
                <a:ea typeface="ＭＳ Ｐゴシック" panose="020B0600070205080204" pitchFamily="34" charset="-128"/>
              </a:rPr>
              <a:t>Fault tolerance</a:t>
            </a:r>
          </a:p>
          <a:p>
            <a:pPr lvl="1"/>
            <a:r>
              <a:rPr lang="en-US" altLang="en-US" sz="1800" dirty="0">
                <a:ea typeface="ＭＳ Ｐゴシック" panose="020B0600070205080204" pitchFamily="34" charset="-128"/>
              </a:rPr>
              <a:t>Hardware/software cooperation</a:t>
            </a:r>
          </a:p>
          <a:p>
            <a:pPr lvl="1"/>
            <a:r>
              <a:rPr lang="is-IS" altLang="en-US" sz="1800" dirty="0">
                <a:ea typeface="ＭＳ Ｐゴシック" panose="020B0600070205080204" pitchFamily="34" charset="-128"/>
              </a:rPr>
              <a:t>Architectures for bioinformatics, health, medicine</a:t>
            </a:r>
          </a:p>
          <a:p>
            <a:pPr lvl="1"/>
            <a:r>
              <a:rPr lang="is-IS" altLang="en-US" sz="1800" dirty="0">
                <a:ea typeface="ＭＳ Ｐゴシック" panose="020B0600070205080204" pitchFamily="34" charset="-128"/>
              </a:rPr>
              <a:t>… </a:t>
            </a:r>
          </a:p>
          <a:p>
            <a:endParaRPr lang="en-US" altLang="en-US" dirty="0">
              <a:ea typeface="ＭＳ Ｐゴシック" panose="020B0600070205080204" pitchFamily="34" charset="-128"/>
            </a:endParaRPr>
          </a:p>
        </p:txBody>
      </p:sp>
      <p:sp>
        <p:nvSpPr>
          <p:cNvPr id="299011" name="Slide Number Placeholder 3">
            <a:extLst>
              <a:ext uri="{FF2B5EF4-FFF2-40B4-BE49-F238E27FC236}">
                <a16:creationId xmlns:a16="http://schemas.microsoft.com/office/drawing/2014/main" id="{382C1846-515D-6048-9FA0-627CDD03DE0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F3043E-DAD2-F347-A0C9-60754FCE566E}"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600" b="0" i="0" u="none" strike="noStrike" kern="1200" cap="none" spc="0" normalizeH="0" baseline="0" noProof="0">
              <a:ln>
                <a:noFill/>
              </a:ln>
              <a:solidFill>
                <a:srgbClr val="000000"/>
              </a:solidFill>
              <a:effectLst/>
              <a:uLnTx/>
              <a:uFillTx/>
              <a:latin typeface="Garamond" panose="02020404030301010803" pitchFamily="18" charset="0"/>
              <a:ea typeface="ＭＳ Ｐゴシック" panose="020B0600070205080204" pitchFamily="34" charset="-128"/>
              <a:cs typeface="+mn-cs"/>
            </a:endParaRPr>
          </a:p>
        </p:txBody>
      </p:sp>
      <p:pic>
        <p:nvPicPr>
          <p:cNvPr id="299012" name="Picture 1">
            <a:extLst>
              <a:ext uri="{FF2B5EF4-FFF2-40B4-BE49-F238E27FC236}">
                <a16:creationId xmlns:a16="http://schemas.microsoft.com/office/drawing/2014/main" id="{EDA8380A-00B6-2F46-A5D1-F19A2EE594D1}"/>
              </a:ext>
            </a:extLst>
          </p:cNvPr>
          <p:cNvPicPr>
            <a:picLocks noChangeAspect="1"/>
          </p:cNvPicPr>
          <p:nvPr/>
        </p:nvPicPr>
        <p:blipFill>
          <a:blip r:embed="rId6">
            <a:extLst>
              <a:ext uri="{28A0092B-C50C-407E-A947-70E740481C1C}">
                <a14:useLocalDpi xmlns:a14="http://schemas.microsoft.com/office/drawing/2010/main"/>
              </a:ext>
            </a:extLst>
          </a:blip>
          <a:srcRect/>
          <a:stretch>
            <a:fillRect/>
          </a:stretch>
        </p:blipFill>
        <p:spPr bwMode="auto">
          <a:xfrm>
            <a:off x="7874000" y="0"/>
            <a:ext cx="1270000" cy="155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17733897"/>
      </p:ext>
    </p:extLst>
  </p:cSld>
  <p:clrMapOvr>
    <a:masterClrMapping/>
  </p:clrMapOvr>
  <p:transition spd="slow" advClick="0"/>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3"/>
          <p:cNvSpPr>
            <a:spLocks noGrp="1"/>
          </p:cNvSpPr>
          <p:nvPr>
            <p:ph type="sldNum" sz="quarter" idx="11"/>
          </p:nvPr>
        </p:nvSpPr>
        <p:spPr bwMode="auto">
          <a:xfrm>
            <a:off x="8737600" y="8324851"/>
            <a:ext cx="2844800" cy="609600"/>
          </a:xfrm>
          <a:prstGeom prst="rect">
            <a:avLst/>
          </a:prstGeom>
          <a:noFill/>
          <a:ln w="9525">
            <a:noFill/>
            <a:miter lim="800000"/>
            <a:headEnd/>
            <a:tailEnd/>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121920" tIns="60960" rIns="121920" bIns="60960" numCol="1" anchor="b" anchorCtr="0" compatLnSpc="1">
            <a:prstTxWarp prst="textNoShape">
              <a:avLst/>
            </a:prstTxWarp>
          </a:bodyPr>
          <a:lstStyle>
            <a:defPPr>
              <a:defRPr lang="en-US"/>
            </a:defPPr>
            <a:lvl1pPr marL="0" algn="r" defTabSz="1219170" rtl="0" eaLnBrk="1" latinLnBrk="0" hangingPunct="1">
              <a:defRPr sz="2133" kern="1200">
                <a:solidFill>
                  <a:schemeClr val="tx1"/>
                </a:solidFill>
                <a:latin typeface="Garamond" pitchFamily="18" charset="0"/>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r" defTabSz="1219170" rtl="0" eaLnBrk="1" fontAlgn="auto" latinLnBrk="0" hangingPunct="1">
              <a:lnSpc>
                <a:spcPct val="100000"/>
              </a:lnSpc>
              <a:spcBef>
                <a:spcPts val="0"/>
              </a:spcBef>
              <a:spcAft>
                <a:spcPts val="0"/>
              </a:spcAft>
              <a:buClr>
                <a:srgbClr val="000000"/>
              </a:buClr>
              <a:buSzTx/>
              <a:buFontTx/>
              <a:buNone/>
              <a:tabLst/>
              <a:defRPr/>
            </a:pPr>
            <a:fld id="{323594FA-E141-4234-AE05-360401972BE7}" type="slidenum">
              <a:rPr kumimoji="0" lang="en-US" altLang="en-US" sz="2133" b="0" i="0" u="none" strike="noStrike" kern="1200" cap="none" spc="0" normalizeH="0" baseline="0" noProof="0">
                <a:ln>
                  <a:noFill/>
                </a:ln>
                <a:solidFill>
                  <a:prstClr val="black"/>
                </a:solidFill>
                <a:effectLst/>
                <a:uLnTx/>
                <a:uFillTx/>
                <a:latin typeface="Garamond" pitchFamily="18" charset="0"/>
                <a:ea typeface="+mn-ea"/>
                <a:cs typeface="+mn-cs"/>
                <a:sym typeface="Arial"/>
              </a:rPr>
              <a:pPr marL="0" marR="0" lvl="0" indent="0" algn="r" defTabSz="1219170" rtl="0" eaLnBrk="1" fontAlgn="auto" latinLnBrk="0" hangingPunct="1">
                <a:lnSpc>
                  <a:spcPct val="100000"/>
                </a:lnSpc>
                <a:spcBef>
                  <a:spcPts val="0"/>
                </a:spcBef>
                <a:spcAft>
                  <a:spcPts val="0"/>
                </a:spcAft>
                <a:buClr>
                  <a:srgbClr val="000000"/>
                </a:buClr>
                <a:buSzTx/>
                <a:buFontTx/>
                <a:buNone/>
                <a:tabLst/>
                <a:defRPr/>
              </a:pPr>
              <a:t>4</a:t>
            </a:fld>
            <a:endParaRPr kumimoji="0" lang="en-US" sz="1600" b="0" i="0" u="none" strike="noStrike" kern="1200" cap="none" spc="0" normalizeH="0" baseline="0" noProof="0">
              <a:ln>
                <a:noFill/>
              </a:ln>
              <a:solidFill>
                <a:srgbClr val="000000"/>
              </a:solidFill>
              <a:effectLst/>
              <a:uLnTx/>
              <a:uFillTx/>
              <a:latin typeface="Garamond" charset="0"/>
              <a:ea typeface="+mn-ea"/>
              <a:cs typeface="+mn-cs"/>
              <a:sym typeface="Arial"/>
            </a:endParaRPr>
          </a:p>
        </p:txBody>
      </p:sp>
      <p:sp>
        <p:nvSpPr>
          <p:cNvPr id="62" name="TextBox 61">
            <a:extLst>
              <a:ext uri="{FF2B5EF4-FFF2-40B4-BE49-F238E27FC236}">
                <a16:creationId xmlns:a16="http://schemas.microsoft.com/office/drawing/2014/main" id="{DF919E19-D41C-ED45-9955-893D0E136C12}"/>
              </a:ext>
            </a:extLst>
          </p:cNvPr>
          <p:cNvSpPr txBox="1"/>
          <p:nvPr/>
        </p:nvSpPr>
        <p:spPr>
          <a:xfrm>
            <a:off x="567029" y="5622340"/>
            <a:ext cx="8272171" cy="830997"/>
          </a:xfrm>
          <a:prstGeom prst="rect">
            <a:avLst/>
          </a:prstGeom>
          <a:noFill/>
        </p:spPr>
        <p:txBody>
          <a:bodyPr wrap="square" rtlCol="0">
            <a:sp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US" sz="4800" b="1" i="0" u="none" strike="noStrike" kern="0" cap="none" spc="0" normalizeH="0" baseline="0" noProof="0" dirty="0">
                <a:ln w="22225">
                  <a:solidFill>
                    <a:srgbClr val="35742A">
                      <a:lumMod val="50000"/>
                    </a:srgbClr>
                  </a:solidFill>
                  <a:prstDash val="solid"/>
                </a:ln>
                <a:solidFill>
                  <a:srgbClr val="3B812F">
                    <a:lumMod val="40000"/>
                    <a:lumOff val="60000"/>
                  </a:srgbClr>
                </a:solidFill>
                <a:effectLst/>
                <a:uLnTx/>
                <a:uFillTx/>
                <a:latin typeface="Chalkduster" panose="03050602040202020205" pitchFamily="66" charset="77"/>
                <a:ea typeface="ＭＳ Ｐゴシック" panose="020B0600070205080204" pitchFamily="34" charset="-128"/>
                <a:cs typeface="Apple Chancery" panose="03020702040506060504" pitchFamily="66" charset="-79"/>
                <a:sym typeface="Arial"/>
              </a:rPr>
              <a:t>Think BIG, Aim HIGH!</a:t>
            </a:r>
          </a:p>
        </p:txBody>
      </p:sp>
      <p:sp>
        <p:nvSpPr>
          <p:cNvPr id="11" name="Rectangle 10">
            <a:extLst>
              <a:ext uri="{FF2B5EF4-FFF2-40B4-BE49-F238E27FC236}">
                <a16:creationId xmlns:a16="http://schemas.microsoft.com/office/drawing/2014/main" id="{ACDC32EF-6916-C042-B579-9A528D144145}"/>
              </a:ext>
            </a:extLst>
          </p:cNvPr>
          <p:cNvSpPr/>
          <p:nvPr/>
        </p:nvSpPr>
        <p:spPr>
          <a:xfrm>
            <a:off x="3192109" y="6375455"/>
            <a:ext cx="2759782" cy="40011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hlinkClick r:id="rId3">
                  <a:extLst>
                    <a:ext uri="{A12FA001-AC4F-418D-AE19-62706E023703}">
                      <ahyp:hlinkClr xmlns:ahyp="http://schemas.microsoft.com/office/drawing/2018/hyperlinkcolor" val="tx"/>
                    </a:ext>
                  </a:extLst>
                </a:hlinkClick>
              </a:rPr>
              <a:t>https://safari.ethz.ch</a:t>
            </a:r>
            <a:endParaRPr kumimoji="0" lang="en-US" sz="2000" b="0" i="0" u="none" strike="noStrike" kern="1200" cap="none" spc="0" normalizeH="0" baseline="0" noProof="0" dirty="0">
              <a:ln w="0"/>
              <a:solidFill>
                <a:srgbClr val="0000FF"/>
              </a:solidFill>
              <a:effectLst>
                <a:outerShdw blurRad="38100" dist="25400" dir="5400000" algn="ctr" rotWithShape="0">
                  <a:srgbClr val="6E747A">
                    <a:alpha val="43000"/>
                  </a:srgbClr>
                </a:outerShdw>
              </a:effectLst>
              <a:uLnTx/>
              <a:uFillTx/>
              <a:latin typeface="Tahoma"/>
              <a:ea typeface="ＭＳ Ｐゴシック" panose="020B0600070205080204" pitchFamily="34" charset="-128"/>
              <a:cs typeface="Apple Chancery" panose="03020702040506060504" pitchFamily="66" charset="-79"/>
            </a:endParaRPr>
          </a:p>
        </p:txBody>
      </p:sp>
      <p:sp>
        <p:nvSpPr>
          <p:cNvPr id="13" name="Title 1">
            <a:extLst>
              <a:ext uri="{FF2B5EF4-FFF2-40B4-BE49-F238E27FC236}">
                <a16:creationId xmlns:a16="http://schemas.microsoft.com/office/drawing/2014/main" id="{8C808981-2A78-D64E-A0DF-A6572C6FB0AB}"/>
              </a:ext>
            </a:extLst>
          </p:cNvPr>
          <p:cNvSpPr txBox="1">
            <a:spLocks/>
          </p:cNvSpPr>
          <p:nvPr/>
        </p:nvSpPr>
        <p:spPr bwMode="auto">
          <a:xfrm>
            <a:off x="228600" y="0"/>
            <a:ext cx="8610600" cy="908719"/>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Garamond" pitchFamily="18"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0" cap="none" spc="0" normalizeH="0" baseline="0" noProof="0" dirty="0">
                <a:ln>
                  <a:noFill/>
                </a:ln>
                <a:solidFill>
                  <a:srgbClr val="70AD47">
                    <a:lumMod val="50000"/>
                  </a:srgbClr>
                </a:solidFill>
                <a:effectLst/>
                <a:uLnTx/>
                <a:uFillTx/>
                <a:latin typeface="Garamond" charset="0"/>
                <a:ea typeface="ＭＳ Ｐゴシック" charset="0"/>
              </a:rPr>
              <a:t>SAFARI Research Group</a:t>
            </a:r>
          </a:p>
        </p:txBody>
      </p:sp>
      <p:sp>
        <p:nvSpPr>
          <p:cNvPr id="12" name="Rectangle 25">
            <a:extLst>
              <a:ext uri="{FF2B5EF4-FFF2-40B4-BE49-F238E27FC236}">
                <a16:creationId xmlns:a16="http://schemas.microsoft.com/office/drawing/2014/main" id="{BC5DB1A9-C9CF-E447-9055-3E8366E5C79E}"/>
              </a:ext>
            </a:extLst>
          </p:cNvPr>
          <p:cNvSpPr>
            <a:spLocks noChangeArrowheads="1"/>
          </p:cNvSpPr>
          <p:nvPr/>
        </p:nvSpPr>
        <p:spPr bwMode="auto">
          <a:xfrm>
            <a:off x="-38101" y="824924"/>
            <a:ext cx="914400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 memory</a:t>
            </a:r>
          </a:p>
        </p:txBody>
      </p:sp>
      <p:pic>
        <p:nvPicPr>
          <p:cNvPr id="3" name="Picture 2" descr="A collage of a group of people&#10;&#10;Description automatically generated">
            <a:extLst>
              <a:ext uri="{FF2B5EF4-FFF2-40B4-BE49-F238E27FC236}">
                <a16:creationId xmlns:a16="http://schemas.microsoft.com/office/drawing/2014/main" id="{D5875AFA-C3D3-42E3-30A8-01F39F4DBD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800" y="1327815"/>
            <a:ext cx="7772400" cy="4134255"/>
          </a:xfrm>
          <a:prstGeom prst="rect">
            <a:avLst/>
          </a:prstGeom>
        </p:spPr>
      </p:pic>
      <p:pic>
        <p:nvPicPr>
          <p:cNvPr id="63" name="Picture 62">
            <a:extLst>
              <a:ext uri="{FF2B5EF4-FFF2-40B4-BE49-F238E27FC236}">
                <a16:creationId xmlns:a16="http://schemas.microsoft.com/office/drawing/2014/main" id="{24DD5283-F5C7-B94B-B7ED-8F1609BDF9A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781941" y="5229201"/>
            <a:ext cx="1329363" cy="471668"/>
          </a:xfrm>
          <a:prstGeom prst="rect">
            <a:avLst/>
          </a:prstGeom>
        </p:spPr>
      </p:pic>
      <p:sp>
        <p:nvSpPr>
          <p:cNvPr id="2" name="TextBox 1">
            <a:extLst>
              <a:ext uri="{FF2B5EF4-FFF2-40B4-BE49-F238E27FC236}">
                <a16:creationId xmlns:a16="http://schemas.microsoft.com/office/drawing/2014/main" id="{0E7AFBE0-68C1-0021-DC44-CAD1C697A94F}"/>
              </a:ext>
            </a:extLst>
          </p:cNvPr>
          <p:cNvSpPr txBox="1"/>
          <p:nvPr/>
        </p:nvSpPr>
        <p:spPr>
          <a:xfrm>
            <a:off x="685800" y="5449115"/>
            <a:ext cx="8173380" cy="307777"/>
          </a:xfrm>
          <a:prstGeom prst="rect">
            <a:avLst/>
          </a:prstGeom>
          <a:noFill/>
        </p:spPr>
        <p:txBody>
          <a:bodyPr wrap="square" rtlCol="0">
            <a:sp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r>
              <a:rPr lang="en-US" sz="1400" kern="0" dirty="0">
                <a:solidFill>
                  <a:srgbClr val="0000FF"/>
                </a:solidFill>
                <a:latin typeface="Arial"/>
                <a:ea typeface="ＭＳ Ｐゴシック" panose="020B0600070205080204" pitchFamily="34" charset="-128"/>
                <a:cs typeface="Arial"/>
                <a:sym typeface="Arial"/>
              </a:rPr>
              <a:t>40</a:t>
            </a:r>
            <a:r>
              <a:rPr kumimoji="0" lang="en-US" sz="1400" b="0" i="0" u="none" strike="noStrike" kern="0" cap="none" spc="0" normalizeH="0" baseline="0" noProof="0" dirty="0">
                <a:ln>
                  <a:noFill/>
                </a:ln>
                <a:solidFill>
                  <a:srgbClr val="0000FF"/>
                </a:solidFill>
                <a:effectLst/>
                <a:uLnTx/>
                <a:uFillTx/>
                <a:latin typeface="Arial"/>
                <a:ea typeface="ＭＳ Ｐゴシック" panose="020B0600070205080204" pitchFamily="34" charset="-128"/>
                <a:cs typeface="Arial"/>
                <a:sym typeface="Arial"/>
              </a:rPr>
              <a:t>+ Researchers</a:t>
            </a:r>
          </a:p>
        </p:txBody>
      </p:sp>
    </p:spTree>
    <p:extLst>
      <p:ext uri="{BB962C8B-B14F-4D97-AF65-F5344CB8AC3E}">
        <p14:creationId xmlns:p14="http://schemas.microsoft.com/office/powerpoint/2010/main" val="268997460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5"/>
          <p:cNvSpPr>
            <a:spLocks noChangeArrowheads="1"/>
          </p:cNvSpPr>
          <p:nvPr/>
        </p:nvSpPr>
        <p:spPr bwMode="auto">
          <a:xfrm>
            <a:off x="-52900" y="1051478"/>
            <a:ext cx="914400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40" tIns="45720" rIns="91440" bIns="4572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1" u="none" strike="noStrike" kern="1200" cap="none" spc="0" normalizeH="0" baseline="0" noProof="0" dirty="0">
                <a:ln>
                  <a:noFill/>
                </a:ln>
                <a:solidFill>
                  <a:srgbClr val="0000FF"/>
                </a:solidFill>
                <a:effectLst/>
                <a:uLnTx/>
                <a:uFillTx/>
                <a:latin typeface="Arial Narrow" charset="0"/>
                <a:ea typeface="ＭＳ Ｐゴシック" charset="0"/>
                <a:cs typeface="Arial" charset="0"/>
              </a:rPr>
              <a:t>Computer architecture, HW/SW, systems, bioinformatics, security</a:t>
            </a:r>
          </a:p>
        </p:txBody>
      </p:sp>
      <p:pic>
        <p:nvPicPr>
          <p:cNvPr id="40" name="Picture 39"/>
          <p:cNvPicPr>
            <a:picLocks noChangeAspect="1"/>
          </p:cNvPicPr>
          <p:nvPr/>
        </p:nvPicPr>
        <p:blipFill>
          <a:blip r:embed="rId3" cstate="screen">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tretch>
            <a:fillRect/>
          </a:stretch>
        </p:blipFill>
        <p:spPr>
          <a:xfrm>
            <a:off x="3025458" y="2705198"/>
            <a:ext cx="1524000" cy="1029876"/>
          </a:xfrm>
          <a:prstGeom prst="rect">
            <a:avLst/>
          </a:prstGeom>
          <a:noFill/>
          <a:ln>
            <a:noFill/>
          </a:ln>
        </p:spPr>
      </p:pic>
      <p:pic>
        <p:nvPicPr>
          <p:cNvPr id="39" name="Picture 23" descr="http://i.ehow.com/images/a04/ac/qb/format-hard-drive-xp-800X800.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20433856">
            <a:off x="7165083" y="1912953"/>
            <a:ext cx="1276125" cy="1276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6630" name="Text Box 147"/>
          <p:cNvSpPr txBox="1">
            <a:spLocks noChangeArrowheads="1"/>
          </p:cNvSpPr>
          <p:nvPr/>
        </p:nvSpPr>
        <p:spPr bwMode="auto">
          <a:xfrm>
            <a:off x="6498591" y="4977878"/>
            <a:ext cx="2292350" cy="430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endParaRPr kumimoji="0" lang="en-US" sz="2200" b="1" i="1" u="none" strike="noStrike" kern="1200" cap="none" spc="0" normalizeH="0" baseline="0" noProof="0">
              <a:ln>
                <a:noFill/>
              </a:ln>
              <a:solidFill>
                <a:srgbClr val="3333CC"/>
              </a:solidFill>
              <a:effectLst/>
              <a:uLnTx/>
              <a:uFillTx/>
              <a:latin typeface="Arial Narrow" charset="0"/>
              <a:ea typeface="ＭＳ Ｐゴシック" charset="0"/>
              <a:cs typeface="Arial" charset="0"/>
            </a:endParaRPr>
          </a:p>
        </p:txBody>
      </p:sp>
      <p:pic>
        <p:nvPicPr>
          <p:cNvPr id="26645" name="Picture 30" descr="3177_01.png"/>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56665" y="4191392"/>
            <a:ext cx="2325687" cy="90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26633" name="Group 47"/>
          <p:cNvGrpSpPr>
            <a:grpSpLocks/>
          </p:cNvGrpSpPr>
          <p:nvPr/>
        </p:nvGrpSpPr>
        <p:grpSpPr bwMode="auto">
          <a:xfrm>
            <a:off x="3304126" y="3812751"/>
            <a:ext cx="3077766" cy="1554083"/>
            <a:chOff x="5252245" y="4774407"/>
            <a:chExt cx="3076909" cy="1554282"/>
          </a:xfrm>
        </p:grpSpPr>
        <p:sp>
          <p:nvSpPr>
            <p:cNvPr id="26642" name="TextBox 8"/>
            <p:cNvSpPr txBox="1">
              <a:spLocks noChangeArrowheads="1"/>
            </p:cNvSpPr>
            <p:nvPr/>
          </p:nvSpPr>
          <p:spPr bwMode="auto">
            <a:xfrm>
              <a:off x="5252245" y="5959310"/>
              <a:ext cx="3076909" cy="36937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charset="0"/>
                  <a:ea typeface="ＭＳ Ｐゴシック" charset="0"/>
                  <a:cs typeface="Arial" charset="0"/>
                </a:rPr>
                <a:t>Graphics and Vision Processing</a:t>
              </a:r>
              <a:endParaRPr kumimoji="0" lang="en-US" altLang="zh-CN" sz="1600" b="0" i="0" u="none" strike="noStrike" kern="1200" cap="none" spc="0" normalizeH="0" baseline="0" noProof="0" dirty="0">
                <a:ln>
                  <a:noFill/>
                </a:ln>
                <a:solidFill>
                  <a:srgbClr val="000000"/>
                </a:solidFill>
                <a:effectLst/>
                <a:uLnTx/>
                <a:uFillTx/>
                <a:latin typeface="Calibri" charset="0"/>
                <a:ea typeface="ＭＳ Ｐゴシック" charset="0"/>
                <a:cs typeface="Arial" charset="0"/>
              </a:endParaRPr>
            </a:p>
          </p:txBody>
        </p:sp>
        <p:pic>
          <p:nvPicPr>
            <p:cNvPr id="26643" name="Picture 6" descr="C:\Daten\talks\invited\ferc2010\material\Fermi_Die_FINAL.png"/>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64944" y="4774407"/>
              <a:ext cx="1201936" cy="11887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sp>
        <p:nvSpPr>
          <p:cNvPr id="27" name="Text Box 13" descr="90%"/>
          <p:cNvSpPr txBox="1">
            <a:spLocks noChangeArrowheads="1"/>
          </p:cNvSpPr>
          <p:nvPr/>
        </p:nvSpPr>
        <p:spPr bwMode="auto">
          <a:xfrm>
            <a:off x="376771" y="3295761"/>
            <a:ext cx="1733033" cy="895630"/>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Heterogeneous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Processors and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Accelerators</a:t>
            </a:r>
          </a:p>
        </p:txBody>
      </p:sp>
      <p:sp>
        <p:nvSpPr>
          <p:cNvPr id="28" name="Text Box 20" descr="90%"/>
          <p:cNvSpPr txBox="1">
            <a:spLocks noChangeArrowheads="1"/>
          </p:cNvSpPr>
          <p:nvPr/>
        </p:nvSpPr>
        <p:spPr bwMode="auto">
          <a:xfrm>
            <a:off x="2600780" y="2453452"/>
            <a:ext cx="2258492" cy="341632"/>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Hybrid Main Memory</a:t>
            </a:r>
          </a:p>
        </p:txBody>
      </p:sp>
      <p:sp>
        <p:nvSpPr>
          <p:cNvPr id="29" name="Line 15"/>
          <p:cNvSpPr>
            <a:spLocks noChangeShapeType="1"/>
          </p:cNvSpPr>
          <p:nvPr/>
        </p:nvSpPr>
        <p:spPr bwMode="auto">
          <a:xfrm flipV="1">
            <a:off x="1885168" y="2550397"/>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0" name="Text Box 24" descr="90%"/>
          <p:cNvSpPr txBox="1">
            <a:spLocks noChangeArrowheads="1"/>
          </p:cNvSpPr>
          <p:nvPr/>
        </p:nvSpPr>
        <p:spPr bwMode="auto">
          <a:xfrm>
            <a:off x="5510960" y="3220136"/>
            <a:ext cx="2925968" cy="3416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64008" tIns="32004" rIns="64008" bIns="32004">
            <a:spAutoFit/>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charset="0"/>
                <a:ea typeface="ＭＳ Ｐゴシック" charset="0"/>
                <a:cs typeface="Arial" charset="0"/>
              </a:rPr>
              <a:t>Persistent Memory/Storage</a:t>
            </a:r>
          </a:p>
        </p:txBody>
      </p:sp>
      <p:pic>
        <p:nvPicPr>
          <p:cNvPr id="31" name="Content Placeholder 6" descr="barcelona-die-photo-color.jpg"/>
          <p:cNvPicPr>
            <a:picLocks noChangeAspect="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88328" y="1979091"/>
            <a:ext cx="1312168" cy="1279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3" name="Picture 32" descr="dimm.png"/>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rot="10800000" flipV="1">
            <a:off x="2582353" y="1923945"/>
            <a:ext cx="2304256" cy="549297"/>
          </a:xfrm>
          <a:prstGeom prst="rect">
            <a:avLst/>
          </a:prstGeom>
        </p:spPr>
      </p:pic>
      <p:pic>
        <p:nvPicPr>
          <p:cNvPr id="35" name="Picture 34"/>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5583794" y="2093914"/>
            <a:ext cx="1554690" cy="1003885"/>
          </a:xfrm>
          <a:prstGeom prst="rect">
            <a:avLst/>
          </a:prstGeom>
        </p:spPr>
      </p:pic>
      <p:sp>
        <p:nvSpPr>
          <p:cNvPr id="36" name="Line 15"/>
          <p:cNvSpPr>
            <a:spLocks noChangeShapeType="1"/>
          </p:cNvSpPr>
          <p:nvPr/>
        </p:nvSpPr>
        <p:spPr bwMode="auto">
          <a:xfrm flipV="1">
            <a:off x="4886609" y="2566532"/>
            <a:ext cx="697185" cy="62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7" name="Line 15"/>
          <p:cNvSpPr>
            <a:spLocks noChangeShapeType="1"/>
          </p:cNvSpPr>
          <p:nvPr/>
        </p:nvSpPr>
        <p:spPr bwMode="auto">
          <a:xfrm flipV="1">
            <a:off x="2233759" y="2969690"/>
            <a:ext cx="640569" cy="1221699"/>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38" name="Line 15"/>
          <p:cNvSpPr>
            <a:spLocks noChangeShapeType="1"/>
          </p:cNvSpPr>
          <p:nvPr/>
        </p:nvSpPr>
        <p:spPr bwMode="auto">
          <a:xfrm flipV="1">
            <a:off x="3864928" y="3372447"/>
            <a:ext cx="0" cy="440303"/>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2" name="TextBox 1"/>
          <p:cNvSpPr txBox="1"/>
          <p:nvPr/>
        </p:nvSpPr>
        <p:spPr>
          <a:xfrm>
            <a:off x="284385" y="5570018"/>
            <a:ext cx="8563563" cy="58477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Tahoma"/>
                <a:ea typeface="ＭＳ Ｐゴシック" panose="020B0600070205080204" pitchFamily="34" charset="-128"/>
                <a:cs typeface="+mn-cs"/>
              </a:rPr>
              <a:t>Build fundamentally better architectures</a:t>
            </a:r>
          </a:p>
        </p:txBody>
      </p:sp>
      <p:sp>
        <p:nvSpPr>
          <p:cNvPr id="26" name="Title 1"/>
          <p:cNvSpPr>
            <a:spLocks noGrp="1"/>
          </p:cNvSpPr>
          <p:nvPr>
            <p:ph type="title"/>
          </p:nvPr>
        </p:nvSpPr>
        <p:spPr>
          <a:xfrm>
            <a:off x="228600" y="152400"/>
            <a:ext cx="8610600" cy="1066800"/>
          </a:xfrm>
        </p:spPr>
        <p:txBody>
          <a:bodyPr/>
          <a:lstStyle/>
          <a:p>
            <a:r>
              <a:rPr lang="en-US" dirty="0"/>
              <a:t>Current Research Mission</a:t>
            </a:r>
          </a:p>
        </p:txBody>
      </p:sp>
    </p:spTree>
    <p:extLst>
      <p:ext uri="{BB962C8B-B14F-4D97-AF65-F5344CB8AC3E}">
        <p14:creationId xmlns:p14="http://schemas.microsoft.com/office/powerpoint/2010/main" val="2785751037"/>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915400" cy="1066800"/>
          </a:xfrm>
        </p:spPr>
        <p:txBody>
          <a:bodyPr/>
          <a:lstStyle/>
          <a:p>
            <a:r>
              <a:rPr lang="en-US" dirty="0"/>
              <a:t>Four Key Current Directions</a:t>
            </a:r>
          </a:p>
        </p:txBody>
      </p:sp>
      <p:sp>
        <p:nvSpPr>
          <p:cNvPr id="3" name="Content Placeholder 2"/>
          <p:cNvSpPr>
            <a:spLocks noGrp="1"/>
          </p:cNvSpPr>
          <p:nvPr>
            <p:ph idx="1"/>
          </p:nvPr>
        </p:nvSpPr>
        <p:spPr>
          <a:xfrm>
            <a:off x="228600" y="1268760"/>
            <a:ext cx="8610600" cy="4876800"/>
          </a:xfrm>
        </p:spPr>
        <p:txBody>
          <a:bodyPr/>
          <a:lstStyle/>
          <a:p>
            <a:r>
              <a:rPr lang="en-US" dirty="0"/>
              <a:t>Fundamentally </a:t>
            </a:r>
            <a:r>
              <a:rPr lang="en-US" dirty="0">
                <a:solidFill>
                  <a:srgbClr val="0000FF"/>
                </a:solidFill>
              </a:rPr>
              <a:t>Secure/Reliable/Safe </a:t>
            </a:r>
            <a:r>
              <a:rPr lang="en-US" dirty="0"/>
              <a:t>Architectures</a:t>
            </a:r>
          </a:p>
          <a:p>
            <a:endParaRPr lang="en-US" dirty="0"/>
          </a:p>
          <a:p>
            <a:endParaRPr lang="en-US" dirty="0"/>
          </a:p>
          <a:p>
            <a:r>
              <a:rPr lang="en-US" dirty="0"/>
              <a:t>Fundamentally </a:t>
            </a:r>
            <a:r>
              <a:rPr lang="en-US" dirty="0">
                <a:solidFill>
                  <a:srgbClr val="0000FF"/>
                </a:solidFill>
              </a:rPr>
              <a:t>Energy-Efficient </a:t>
            </a:r>
            <a:r>
              <a:rPr lang="en-US" dirty="0"/>
              <a:t>Architectures</a:t>
            </a:r>
          </a:p>
          <a:p>
            <a:pPr lvl="1"/>
            <a:r>
              <a:rPr lang="en-US" dirty="0">
                <a:solidFill>
                  <a:srgbClr val="0000FF"/>
                </a:solidFill>
              </a:rPr>
              <a:t>Memory-centric </a:t>
            </a:r>
            <a:r>
              <a:rPr lang="en-US" dirty="0"/>
              <a:t>(Data-centric) Architectures</a:t>
            </a:r>
          </a:p>
          <a:p>
            <a:endParaRPr lang="en-US" dirty="0"/>
          </a:p>
          <a:p>
            <a:endParaRPr lang="en-US" dirty="0"/>
          </a:p>
          <a:p>
            <a:r>
              <a:rPr lang="en-US" dirty="0"/>
              <a:t>Fundamentally </a:t>
            </a:r>
            <a:r>
              <a:rPr lang="en-US" dirty="0">
                <a:solidFill>
                  <a:srgbClr val="0000FF"/>
                </a:solidFill>
              </a:rPr>
              <a:t>Low-Latency and Predictable </a:t>
            </a:r>
            <a:r>
              <a:rPr lang="en-US" dirty="0"/>
              <a:t>Architectures</a:t>
            </a:r>
          </a:p>
          <a:p>
            <a:endParaRPr lang="en-US" dirty="0"/>
          </a:p>
          <a:p>
            <a:endParaRPr lang="en-US" dirty="0"/>
          </a:p>
          <a:p>
            <a:r>
              <a:rPr lang="en-US" dirty="0"/>
              <a:t>Architectures for </a:t>
            </a:r>
            <a:r>
              <a:rPr lang="en-US" dirty="0">
                <a:solidFill>
                  <a:srgbClr val="0000FF"/>
                </a:solidFill>
              </a:rPr>
              <a:t>AI/ML, Genomics, Medicine, Health</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EAEC92DF-DF79-19D2-050E-6A4382C9E756}"/>
              </a:ext>
            </a:extLst>
          </p:cNvPr>
          <p:cNvSpPr/>
          <p:nvPr/>
        </p:nvSpPr>
        <p:spPr>
          <a:xfrm>
            <a:off x="241176" y="5373215"/>
            <a:ext cx="7931224" cy="989949"/>
          </a:xfrm>
          <a:prstGeom prst="rect">
            <a:avLst/>
          </a:prstGeom>
          <a:noFill/>
          <a:ln w="444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CH"/>
          </a:p>
        </p:txBody>
      </p:sp>
    </p:spTree>
    <p:extLst>
      <p:ext uri="{BB962C8B-B14F-4D97-AF65-F5344CB8AC3E}">
        <p14:creationId xmlns:p14="http://schemas.microsoft.com/office/powerpoint/2010/main" val="39845184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B9DA22-BE61-2446-87AE-83F927ADF074}"/>
              </a:ext>
            </a:extLst>
          </p:cNvPr>
          <p:cNvSpPr>
            <a:spLocks noGrp="1"/>
          </p:cNvSpPr>
          <p:nvPr>
            <p:ph idx="1"/>
          </p:nvPr>
        </p:nvSpPr>
        <p:spPr>
          <a:xfrm>
            <a:off x="228600" y="1124744"/>
            <a:ext cx="8610600" cy="5123656"/>
          </a:xfrm>
        </p:spPr>
        <p:txBody>
          <a:bodyPr/>
          <a:lstStyle/>
          <a:p>
            <a:r>
              <a:rPr lang="en-US" dirty="0">
                <a:solidFill>
                  <a:srgbClr val="0000FF"/>
                </a:solidFill>
              </a:rPr>
              <a:t>Cutting-edge in Accelerating Genome Analysis</a:t>
            </a:r>
          </a:p>
          <a:p>
            <a:pPr lvl="1"/>
            <a:r>
              <a:rPr lang="en-US" dirty="0">
                <a:solidFill>
                  <a:srgbClr val="0000FF"/>
                </a:solidFill>
              </a:rPr>
              <a:t>Intelligent genome analysis</a:t>
            </a:r>
          </a:p>
          <a:p>
            <a:pPr lvl="1"/>
            <a:endParaRPr lang="en-US" dirty="0"/>
          </a:p>
          <a:p>
            <a:r>
              <a:rPr lang="en-US" dirty="0"/>
              <a:t>Enabling Fast and Accurate Real-time Analysis</a:t>
            </a:r>
          </a:p>
          <a:p>
            <a:pPr lvl="1"/>
            <a:r>
              <a:rPr lang="en-US" dirty="0" err="1"/>
              <a:t>RawHash</a:t>
            </a:r>
            <a:r>
              <a:rPr lang="en-US" dirty="0"/>
              <a:t> and RawHash2</a:t>
            </a:r>
          </a:p>
          <a:p>
            <a:endParaRPr lang="en-US" dirty="0"/>
          </a:p>
          <a:p>
            <a:r>
              <a:rPr lang="en-US" dirty="0"/>
              <a:t>Graph &amp; ML Acceleration in Genomics</a:t>
            </a:r>
          </a:p>
          <a:p>
            <a:pPr lvl="1"/>
            <a:r>
              <a:rPr lang="en-US" dirty="0"/>
              <a:t>ApHMM</a:t>
            </a:r>
          </a:p>
          <a:p>
            <a:endParaRPr lang="en-US" dirty="0"/>
          </a:p>
          <a:p>
            <a:r>
              <a:rPr lang="en-US" dirty="0"/>
              <a:t>Conclusion</a:t>
            </a:r>
          </a:p>
        </p:txBody>
      </p:sp>
      <p:sp>
        <p:nvSpPr>
          <p:cNvPr id="2" name="Title 1">
            <a:extLst>
              <a:ext uri="{FF2B5EF4-FFF2-40B4-BE49-F238E27FC236}">
                <a16:creationId xmlns:a16="http://schemas.microsoft.com/office/drawing/2014/main" id="{E61E9326-06A9-D843-9F15-BC3324EE5826}"/>
              </a:ext>
            </a:extLst>
          </p:cNvPr>
          <p:cNvSpPr>
            <a:spLocks noGrp="1"/>
          </p:cNvSpPr>
          <p:nvPr>
            <p:ph type="title"/>
          </p:nvPr>
        </p:nvSpPr>
        <p:spPr/>
        <p:txBody>
          <a:bodyPr/>
          <a:lstStyle/>
          <a:p>
            <a:r>
              <a:rPr lang="en-US" dirty="0"/>
              <a:t>Agenda for Today</a:t>
            </a:r>
          </a:p>
        </p:txBody>
      </p:sp>
      <p:sp>
        <p:nvSpPr>
          <p:cNvPr id="4" name="Slide Number Placeholder 3">
            <a:extLst>
              <a:ext uri="{FF2B5EF4-FFF2-40B4-BE49-F238E27FC236}">
                <a16:creationId xmlns:a16="http://schemas.microsoft.com/office/drawing/2014/main" id="{F4C949E8-B432-2143-85E7-FAB3F0E378C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153258360"/>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911A1BA-555F-0242-9238-05DF6F51BD43}"/>
              </a:ext>
            </a:extLst>
          </p:cNvPr>
          <p:cNvSpPr>
            <a:spLocks noGrp="1"/>
          </p:cNvSpPr>
          <p:nvPr>
            <p:ph type="title"/>
          </p:nvPr>
        </p:nvSpPr>
        <p:spPr/>
        <p:txBody>
          <a:bodyPr/>
          <a:lstStyle/>
          <a:p>
            <a:r>
              <a:rPr lang="en-US" sz="3600" dirty="0"/>
              <a:t>The Goal of Computing: Beyond Numbers</a:t>
            </a:r>
          </a:p>
        </p:txBody>
      </p:sp>
      <p:sp>
        <p:nvSpPr>
          <p:cNvPr id="7" name="Content Placeholder 6">
            <a:extLst>
              <a:ext uri="{FF2B5EF4-FFF2-40B4-BE49-F238E27FC236}">
                <a16:creationId xmlns:a16="http://schemas.microsoft.com/office/drawing/2014/main" id="{12991BCF-5CE3-B04E-AACD-92190A002F94}"/>
              </a:ext>
            </a:extLst>
          </p:cNvPr>
          <p:cNvSpPr>
            <a:spLocks noGrp="1"/>
          </p:cNvSpPr>
          <p:nvPr>
            <p:ph idx="1"/>
          </p:nvPr>
        </p:nvSpPr>
        <p:spPr>
          <a:xfrm>
            <a:off x="251520" y="1144488"/>
            <a:ext cx="8694240" cy="4876800"/>
          </a:xfrm>
        </p:spPr>
        <p:txBody>
          <a:bodyPr/>
          <a:lstStyle/>
          <a:p>
            <a:pPr marL="0" indent="0">
              <a:buNone/>
            </a:pPr>
            <a:endParaRPr lang="en-US" dirty="0"/>
          </a:p>
          <a:p>
            <a:pPr marL="0" indent="0">
              <a:buNone/>
            </a:pPr>
            <a:endParaRPr lang="en-US" dirty="0"/>
          </a:p>
          <a:p>
            <a:pPr marL="0" indent="0">
              <a:buNone/>
            </a:pPr>
            <a:r>
              <a:rPr lang="en-US" sz="3200" dirty="0"/>
              <a:t>“The purpose of </a:t>
            </a:r>
            <a:r>
              <a:rPr lang="en-US" sz="5400" dirty="0">
                <a:solidFill>
                  <a:srgbClr val="0000FF"/>
                </a:solidFill>
              </a:rPr>
              <a:t>computing</a:t>
            </a:r>
            <a:r>
              <a:rPr lang="en-US" sz="3200" dirty="0"/>
              <a:t> is [to gain] </a:t>
            </a:r>
            <a:r>
              <a:rPr lang="en-US" sz="5400" dirty="0">
                <a:solidFill>
                  <a:srgbClr val="0000FF"/>
                </a:solidFill>
              </a:rPr>
              <a:t>insight</a:t>
            </a:r>
            <a:r>
              <a:rPr lang="en-US" sz="3200" dirty="0"/>
              <a:t>, not numbers” </a:t>
            </a:r>
          </a:p>
        </p:txBody>
      </p:sp>
      <p:sp>
        <p:nvSpPr>
          <p:cNvPr id="4" name="Slide Number Placeholder 3">
            <a:extLst>
              <a:ext uri="{FF2B5EF4-FFF2-40B4-BE49-F238E27FC236}">
                <a16:creationId xmlns:a16="http://schemas.microsoft.com/office/drawing/2014/main" id="{5D039BBB-11D1-894D-B741-61DFFB7C13D8}"/>
              </a:ext>
            </a:extLst>
          </p:cNvPr>
          <p:cNvSpPr>
            <a:spLocks noGrp="1"/>
          </p:cNvSpPr>
          <p:nvPr>
            <p:ph type="sldNum" sz="quarter" idx="11"/>
          </p:nvPr>
        </p:nvSpPr>
        <p:spPr/>
        <p:txBody>
          <a:bodyPr/>
          <a:lstStyle/>
          <a:p>
            <a:fld id="{C7AC7BA1-BEA2-40AF-9056-44DC8C985687}" type="slidenum">
              <a:rPr lang="en-US" altLang="en-US" smtClean="0"/>
              <a:pPr/>
              <a:t>8</a:t>
            </a:fld>
            <a:endParaRPr lang="en-US" altLang="en-US"/>
          </a:p>
        </p:txBody>
      </p:sp>
      <p:pic>
        <p:nvPicPr>
          <p:cNvPr id="8" name="Picture 7">
            <a:extLst>
              <a:ext uri="{FF2B5EF4-FFF2-40B4-BE49-F238E27FC236}">
                <a16:creationId xmlns:a16="http://schemas.microsoft.com/office/drawing/2014/main" id="{5E0DBD69-A261-DE4E-A705-1A86B8083447}"/>
              </a:ext>
            </a:extLst>
          </p:cNvPr>
          <p:cNvPicPr>
            <a:picLocks noChangeAspect="1"/>
          </p:cNvPicPr>
          <p:nvPr/>
        </p:nvPicPr>
        <p:blipFill>
          <a:blip r:embed="rId3"/>
          <a:stretch>
            <a:fillRect/>
          </a:stretch>
        </p:blipFill>
        <p:spPr>
          <a:xfrm>
            <a:off x="6923856" y="3735288"/>
            <a:ext cx="1752600" cy="2286000"/>
          </a:xfrm>
          <a:prstGeom prst="rect">
            <a:avLst/>
          </a:prstGeom>
        </p:spPr>
      </p:pic>
      <p:sp>
        <p:nvSpPr>
          <p:cNvPr id="9" name="Rectangle 8">
            <a:extLst>
              <a:ext uri="{FF2B5EF4-FFF2-40B4-BE49-F238E27FC236}">
                <a16:creationId xmlns:a16="http://schemas.microsoft.com/office/drawing/2014/main" id="{777516E2-AABD-9B48-B89E-C1F024C18C62}"/>
              </a:ext>
            </a:extLst>
          </p:cNvPr>
          <p:cNvSpPr/>
          <p:nvPr/>
        </p:nvSpPr>
        <p:spPr>
          <a:xfrm>
            <a:off x="4698548" y="5621178"/>
            <a:ext cx="2191947" cy="400110"/>
          </a:xfrm>
          <a:prstGeom prst="rect">
            <a:avLst/>
          </a:prstGeom>
        </p:spPr>
        <p:txBody>
          <a:bodyPr wrap="none">
            <a:spAutoFit/>
          </a:bodyPr>
          <a:lstStyle/>
          <a:p>
            <a:r>
              <a:rPr lang="en-US" sz="2000"/>
              <a:t>Richard Hamming</a:t>
            </a:r>
          </a:p>
        </p:txBody>
      </p:sp>
      <p:sp>
        <p:nvSpPr>
          <p:cNvPr id="2" name="Rectangle 1">
            <a:extLst>
              <a:ext uri="{FF2B5EF4-FFF2-40B4-BE49-F238E27FC236}">
                <a16:creationId xmlns:a16="http://schemas.microsoft.com/office/drawing/2014/main" id="{EB91A5B1-8F9E-D6E6-1DA1-9B76D99DAC22}"/>
              </a:ext>
            </a:extLst>
          </p:cNvPr>
          <p:cNvSpPr/>
          <p:nvPr/>
        </p:nvSpPr>
        <p:spPr>
          <a:xfrm>
            <a:off x="2411760" y="6466096"/>
            <a:ext cx="6192688" cy="307777"/>
          </a:xfrm>
          <a:prstGeom prst="rect">
            <a:avLst/>
          </a:prstGeom>
        </p:spPr>
        <p:txBody>
          <a:bodyPr wrap="square">
            <a:spAutoFit/>
          </a:bodyPr>
          <a:lstStyle/>
          <a:p>
            <a:r>
              <a:rPr lang="en-US" sz="1400" dirty="0"/>
              <a:t>"</a:t>
            </a:r>
            <a:r>
              <a:rPr lang="en-US" sz="1400" dirty="0">
                <a:hlinkClick r:id="rId4"/>
              </a:rPr>
              <a:t>Numerical Methods for Scientists and Engineers</a:t>
            </a:r>
            <a:r>
              <a:rPr lang="en-US" sz="1400" dirty="0"/>
              <a:t>," Richard Hamming, 1962.</a:t>
            </a:r>
            <a:endParaRPr lang="en-US" sz="1400" i="0" dirty="0">
              <a:effectLst/>
            </a:endParaRPr>
          </a:p>
        </p:txBody>
      </p:sp>
    </p:spTree>
    <p:extLst>
      <p:ext uri="{BB962C8B-B14F-4D97-AF65-F5344CB8AC3E}">
        <p14:creationId xmlns:p14="http://schemas.microsoft.com/office/powerpoint/2010/main" val="124702319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48FF94-EC87-E849-B38D-126D5ECB79ED}"/>
              </a:ext>
            </a:extLst>
          </p:cNvPr>
          <p:cNvSpPr>
            <a:spLocks noGrp="1"/>
          </p:cNvSpPr>
          <p:nvPr>
            <p:ph idx="1"/>
          </p:nvPr>
        </p:nvSpPr>
        <p:spPr>
          <a:xfrm>
            <a:off x="228600" y="1844824"/>
            <a:ext cx="8610600" cy="4403576"/>
          </a:xfrm>
        </p:spPr>
        <p:txBody>
          <a:bodyPr/>
          <a:lstStyle/>
          <a:p>
            <a:pPr marL="0" indent="0" algn="ctr">
              <a:buNone/>
            </a:pPr>
            <a:r>
              <a:rPr lang="en-US" sz="4800" dirty="0">
                <a:solidFill>
                  <a:srgbClr val="0000FF"/>
                </a:solidFill>
              </a:rPr>
              <a:t>We need to gain </a:t>
            </a:r>
            <a:r>
              <a:rPr lang="en-US" sz="4800" dirty="0">
                <a:solidFill>
                  <a:srgbClr val="FF0000"/>
                </a:solidFill>
              </a:rPr>
              <a:t>insights </a:t>
            </a:r>
          </a:p>
          <a:p>
            <a:pPr marL="0" indent="0" algn="ctr">
              <a:buNone/>
            </a:pPr>
            <a:r>
              <a:rPr lang="en-US" sz="4800" dirty="0">
                <a:solidFill>
                  <a:srgbClr val="FF0000"/>
                </a:solidFill>
              </a:rPr>
              <a:t>and observations </a:t>
            </a:r>
          </a:p>
          <a:p>
            <a:pPr marL="0" indent="0" algn="ctr">
              <a:buNone/>
            </a:pPr>
            <a:r>
              <a:rPr lang="en-US" sz="4800" dirty="0">
                <a:solidFill>
                  <a:srgbClr val="0000FF"/>
                </a:solidFill>
              </a:rPr>
              <a:t>much </a:t>
            </a:r>
            <a:r>
              <a:rPr lang="en-US" sz="4800" dirty="0">
                <a:solidFill>
                  <a:srgbClr val="FF0000"/>
                </a:solidFill>
              </a:rPr>
              <a:t>more efficiently </a:t>
            </a:r>
          </a:p>
          <a:p>
            <a:pPr marL="0" indent="0" algn="ctr">
              <a:buNone/>
            </a:pPr>
            <a:r>
              <a:rPr lang="en-US" sz="4800" dirty="0">
                <a:solidFill>
                  <a:srgbClr val="0000FF"/>
                </a:solidFill>
              </a:rPr>
              <a:t>than ever before</a:t>
            </a:r>
          </a:p>
        </p:txBody>
      </p:sp>
      <p:sp>
        <p:nvSpPr>
          <p:cNvPr id="4" name="Slide Number Placeholder 3">
            <a:extLst>
              <a:ext uri="{FF2B5EF4-FFF2-40B4-BE49-F238E27FC236}">
                <a16:creationId xmlns:a16="http://schemas.microsoft.com/office/drawing/2014/main" id="{980D4A27-6C77-8B42-B78A-6150DA5DC990}"/>
              </a:ext>
            </a:extLst>
          </p:cNvPr>
          <p:cNvSpPr>
            <a:spLocks noGrp="1"/>
          </p:cNvSpPr>
          <p:nvPr>
            <p:ph type="sldNum" sz="quarter" idx="11"/>
          </p:nvPr>
        </p:nvSpPr>
        <p:spPr/>
        <p:txBody>
          <a:bodyPr/>
          <a:lstStyle/>
          <a:p>
            <a:fld id="{323594FA-E141-4234-AE05-360401972BE7}" type="slidenum">
              <a:rPr lang="en-US" altLang="en-US" smtClean="0"/>
              <a:pPr/>
              <a:t>9</a:t>
            </a:fld>
            <a:endParaRPr lang="en-US" altLang="en-US"/>
          </a:p>
        </p:txBody>
      </p:sp>
    </p:spTree>
    <p:extLst>
      <p:ext uri="{BB962C8B-B14F-4D97-AF65-F5344CB8AC3E}">
        <p14:creationId xmlns:p14="http://schemas.microsoft.com/office/powerpoint/2010/main" val="2481831648"/>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BF8154-B07F-8F44-B0E0-95C35D551664}"/>
              </a:ext>
            </a:extLst>
          </p:cNvPr>
          <p:cNvSpPr>
            <a:spLocks noGrp="1"/>
          </p:cNvSpPr>
          <p:nvPr>
            <p:ph type="title"/>
          </p:nvPr>
        </p:nvSpPr>
        <p:spPr/>
        <p:txBody>
          <a:bodyPr/>
          <a:lstStyle/>
          <a:p>
            <a:r>
              <a:rPr lang="en-US" dirty="0"/>
              <a:t>Big Data is Everywhere</a:t>
            </a:r>
          </a:p>
        </p:txBody>
      </p:sp>
      <p:sp>
        <p:nvSpPr>
          <p:cNvPr id="3" name="Slide Number Placeholder 2">
            <a:extLst>
              <a:ext uri="{FF2B5EF4-FFF2-40B4-BE49-F238E27FC236}">
                <a16:creationId xmlns:a16="http://schemas.microsoft.com/office/drawing/2014/main" id="{5A995DCE-C67E-FA4C-9B6C-A1BBA6326A06}"/>
              </a:ext>
            </a:extLst>
          </p:cNvPr>
          <p:cNvSpPr>
            <a:spLocks noGrp="1"/>
          </p:cNvSpPr>
          <p:nvPr>
            <p:ph type="sldNum" sz="quarter" idx="11"/>
          </p:nvPr>
        </p:nvSpPr>
        <p:spPr/>
        <p:txBody>
          <a:bodyPr/>
          <a:lstStyle/>
          <a:p>
            <a:fld id="{018A7077-2B78-4FB5-8F56-24239751AEF0}" type="slidenum">
              <a:rPr lang="en-US" altLang="en-US" smtClean="0"/>
              <a:pPr/>
              <a:t>10</a:t>
            </a:fld>
            <a:endParaRPr lang="en-US" altLang="en-US"/>
          </a:p>
        </p:txBody>
      </p:sp>
      <p:pic>
        <p:nvPicPr>
          <p:cNvPr id="7" name="Picture 6">
            <a:extLst>
              <a:ext uri="{FF2B5EF4-FFF2-40B4-BE49-F238E27FC236}">
                <a16:creationId xmlns:a16="http://schemas.microsoft.com/office/drawing/2014/main" id="{B80511E0-7F34-734D-B888-860E302EE0BF}"/>
              </a:ext>
            </a:extLst>
          </p:cNvPr>
          <p:cNvPicPr>
            <a:picLocks noChangeAspect="1"/>
          </p:cNvPicPr>
          <p:nvPr/>
        </p:nvPicPr>
        <p:blipFill>
          <a:blip r:embed="rId3"/>
          <a:stretch>
            <a:fillRect/>
          </a:stretch>
        </p:blipFill>
        <p:spPr>
          <a:xfrm>
            <a:off x="851429" y="1374245"/>
            <a:ext cx="2783146" cy="1141090"/>
          </a:xfrm>
          <a:prstGeom prst="rect">
            <a:avLst/>
          </a:prstGeom>
        </p:spPr>
      </p:pic>
      <p:sp>
        <p:nvSpPr>
          <p:cNvPr id="8" name="Rectangle 7">
            <a:extLst>
              <a:ext uri="{FF2B5EF4-FFF2-40B4-BE49-F238E27FC236}">
                <a16:creationId xmlns:a16="http://schemas.microsoft.com/office/drawing/2014/main" id="{9CD7728B-FC2C-604B-87A4-0D6EED500F9A}"/>
              </a:ext>
            </a:extLst>
          </p:cNvPr>
          <p:cNvSpPr/>
          <p:nvPr/>
        </p:nvSpPr>
        <p:spPr>
          <a:xfrm>
            <a:off x="859999" y="2499672"/>
            <a:ext cx="2819490" cy="830997"/>
          </a:xfrm>
          <a:prstGeom prst="rect">
            <a:avLst/>
          </a:prstGeom>
        </p:spPr>
        <p:txBody>
          <a:bodyPr wrap="none">
            <a:spAutoFit/>
          </a:bodyPr>
          <a:lstStyle/>
          <a:p>
            <a:pPr algn="ctr"/>
            <a:r>
              <a:rPr lang="en-US" sz="2400" dirty="0"/>
              <a:t>Astronomy</a:t>
            </a:r>
          </a:p>
          <a:p>
            <a:pPr algn="ctr"/>
            <a:r>
              <a:rPr lang="en-US" sz="2400" dirty="0"/>
              <a:t>25 zetta-bytes/year</a:t>
            </a:r>
          </a:p>
        </p:txBody>
      </p:sp>
      <p:pic>
        <p:nvPicPr>
          <p:cNvPr id="9" name="Picture 8">
            <a:extLst>
              <a:ext uri="{FF2B5EF4-FFF2-40B4-BE49-F238E27FC236}">
                <a16:creationId xmlns:a16="http://schemas.microsoft.com/office/drawing/2014/main" id="{8A89234E-20C1-1540-A3D4-E2106777FE1F}"/>
              </a:ext>
            </a:extLst>
          </p:cNvPr>
          <p:cNvPicPr>
            <a:picLocks noChangeAspect="1"/>
          </p:cNvPicPr>
          <p:nvPr/>
        </p:nvPicPr>
        <p:blipFill>
          <a:blip r:embed="rId4"/>
          <a:stretch>
            <a:fillRect/>
          </a:stretch>
        </p:blipFill>
        <p:spPr>
          <a:xfrm>
            <a:off x="5654340" y="1197386"/>
            <a:ext cx="1740890" cy="1415924"/>
          </a:xfrm>
          <a:prstGeom prst="rect">
            <a:avLst/>
          </a:prstGeom>
        </p:spPr>
      </p:pic>
      <p:sp>
        <p:nvSpPr>
          <p:cNvPr id="10" name="Rectangle 9">
            <a:extLst>
              <a:ext uri="{FF2B5EF4-FFF2-40B4-BE49-F238E27FC236}">
                <a16:creationId xmlns:a16="http://schemas.microsoft.com/office/drawing/2014/main" id="{8D7B1C7F-322E-9E4A-9A19-81B10FC9C1BC}"/>
              </a:ext>
            </a:extLst>
          </p:cNvPr>
          <p:cNvSpPr/>
          <p:nvPr/>
        </p:nvSpPr>
        <p:spPr>
          <a:xfrm>
            <a:off x="4831617" y="2525995"/>
            <a:ext cx="3646255" cy="830997"/>
          </a:xfrm>
          <a:prstGeom prst="rect">
            <a:avLst/>
          </a:prstGeom>
        </p:spPr>
        <p:txBody>
          <a:bodyPr wrap="none">
            <a:spAutoFit/>
          </a:bodyPr>
          <a:lstStyle/>
          <a:p>
            <a:pPr algn="ctr"/>
            <a:r>
              <a:rPr lang="en-US" sz="2400" dirty="0"/>
              <a:t>Twitter (now X)</a:t>
            </a:r>
          </a:p>
          <a:p>
            <a:pPr algn="ctr"/>
            <a:r>
              <a:rPr lang="en-US" sz="2400" dirty="0"/>
              <a:t>0.5-15 billion tweets/year</a:t>
            </a:r>
          </a:p>
        </p:txBody>
      </p:sp>
      <p:pic>
        <p:nvPicPr>
          <p:cNvPr id="11" name="Picture 10">
            <a:extLst>
              <a:ext uri="{FF2B5EF4-FFF2-40B4-BE49-F238E27FC236}">
                <a16:creationId xmlns:a16="http://schemas.microsoft.com/office/drawing/2014/main" id="{250C59CA-9D6B-B149-9911-CBC0A4E5732B}"/>
              </a:ext>
            </a:extLst>
          </p:cNvPr>
          <p:cNvPicPr>
            <a:picLocks noChangeAspect="1"/>
          </p:cNvPicPr>
          <p:nvPr/>
        </p:nvPicPr>
        <p:blipFill>
          <a:blip r:embed="rId5"/>
          <a:stretch>
            <a:fillRect/>
          </a:stretch>
        </p:blipFill>
        <p:spPr>
          <a:xfrm>
            <a:off x="493772" y="3789040"/>
            <a:ext cx="3551943" cy="1997968"/>
          </a:xfrm>
          <a:prstGeom prst="rect">
            <a:avLst/>
          </a:prstGeom>
        </p:spPr>
      </p:pic>
      <p:sp>
        <p:nvSpPr>
          <p:cNvPr id="12" name="Rectangle 11">
            <a:extLst>
              <a:ext uri="{FF2B5EF4-FFF2-40B4-BE49-F238E27FC236}">
                <a16:creationId xmlns:a16="http://schemas.microsoft.com/office/drawing/2014/main" id="{91655C06-D654-324C-BAFB-0F439290C206}"/>
              </a:ext>
            </a:extLst>
          </p:cNvPr>
          <p:cNvSpPr/>
          <p:nvPr/>
        </p:nvSpPr>
        <p:spPr>
          <a:xfrm>
            <a:off x="395536" y="5165844"/>
            <a:ext cx="3840217" cy="830997"/>
          </a:xfrm>
          <a:prstGeom prst="rect">
            <a:avLst/>
          </a:prstGeom>
        </p:spPr>
        <p:txBody>
          <a:bodyPr wrap="none">
            <a:spAutoFit/>
          </a:bodyPr>
          <a:lstStyle/>
          <a:p>
            <a:pPr algn="ctr"/>
            <a:r>
              <a:rPr lang="en-US" sz="2400" dirty="0"/>
              <a:t>YouTube</a:t>
            </a:r>
          </a:p>
          <a:p>
            <a:pPr algn="ctr"/>
            <a:r>
              <a:rPr lang="en-US" sz="2400" dirty="0"/>
              <a:t>500-900 million hours/year</a:t>
            </a:r>
          </a:p>
        </p:txBody>
      </p:sp>
      <p:sp>
        <p:nvSpPr>
          <p:cNvPr id="13" name="Rectangle 12">
            <a:extLst>
              <a:ext uri="{FF2B5EF4-FFF2-40B4-BE49-F238E27FC236}">
                <a16:creationId xmlns:a16="http://schemas.microsoft.com/office/drawing/2014/main" id="{A11602C2-19FE-CF4E-8FC0-8D04CBC49DFB}"/>
              </a:ext>
            </a:extLst>
          </p:cNvPr>
          <p:cNvSpPr/>
          <p:nvPr/>
        </p:nvSpPr>
        <p:spPr>
          <a:xfrm>
            <a:off x="5125809" y="5190291"/>
            <a:ext cx="3406631" cy="830997"/>
          </a:xfrm>
          <a:prstGeom prst="rect">
            <a:avLst/>
          </a:prstGeom>
        </p:spPr>
        <p:txBody>
          <a:bodyPr wrap="square">
            <a:spAutoFit/>
          </a:bodyPr>
          <a:lstStyle/>
          <a:p>
            <a:pPr algn="ctr"/>
            <a:r>
              <a:rPr lang="en-US" sz="2400" dirty="0"/>
              <a:t>Genomics</a:t>
            </a:r>
          </a:p>
          <a:p>
            <a:pPr algn="ctr"/>
            <a:r>
              <a:rPr lang="en-US" sz="2400" dirty="0"/>
              <a:t>1 zetta-bases/year</a:t>
            </a:r>
          </a:p>
        </p:txBody>
      </p:sp>
      <p:pic>
        <p:nvPicPr>
          <p:cNvPr id="15" name="Picture 14">
            <a:extLst>
              <a:ext uri="{FF2B5EF4-FFF2-40B4-BE49-F238E27FC236}">
                <a16:creationId xmlns:a16="http://schemas.microsoft.com/office/drawing/2014/main" id="{097D51FF-CF52-9543-88D9-0F072CE68127}"/>
              </a:ext>
            </a:extLst>
          </p:cNvPr>
          <p:cNvPicPr>
            <a:picLocks noChangeAspect="1"/>
          </p:cNvPicPr>
          <p:nvPr/>
        </p:nvPicPr>
        <p:blipFill>
          <a:blip r:embed="rId6"/>
          <a:stretch>
            <a:fillRect/>
          </a:stretch>
        </p:blipFill>
        <p:spPr>
          <a:xfrm rot="285698">
            <a:off x="5688028" y="3421103"/>
            <a:ext cx="1933432" cy="1933432"/>
          </a:xfrm>
          <a:prstGeom prst="rect">
            <a:avLst/>
          </a:prstGeom>
        </p:spPr>
      </p:pic>
      <p:sp>
        <p:nvSpPr>
          <p:cNvPr id="16" name="Rectangle 15">
            <a:extLst>
              <a:ext uri="{FF2B5EF4-FFF2-40B4-BE49-F238E27FC236}">
                <a16:creationId xmlns:a16="http://schemas.microsoft.com/office/drawing/2014/main" id="{A7C14CEC-D251-B74A-ACA7-2B5BAE16FEAE}"/>
              </a:ext>
            </a:extLst>
          </p:cNvPr>
          <p:cNvSpPr/>
          <p:nvPr/>
        </p:nvSpPr>
        <p:spPr>
          <a:xfrm>
            <a:off x="1547664" y="6400516"/>
            <a:ext cx="7776864" cy="369332"/>
          </a:xfrm>
          <a:prstGeom prst="rect">
            <a:avLst/>
          </a:prstGeom>
        </p:spPr>
        <p:txBody>
          <a:bodyPr wrap="square">
            <a:spAutoFit/>
          </a:bodyPr>
          <a:lstStyle/>
          <a:p>
            <a:r>
              <a:rPr lang="en-US" dirty="0">
                <a:solidFill>
                  <a:srgbClr val="222222"/>
                </a:solidFill>
              </a:rPr>
              <a:t>“</a:t>
            </a:r>
            <a:r>
              <a:rPr lang="en-US" dirty="0">
                <a:solidFill>
                  <a:srgbClr val="0000FF"/>
                </a:solidFill>
                <a:hlinkClick r:id="rId7">
                  <a:extLst>
                    <a:ext uri="{A12FA001-AC4F-418D-AE19-62706E023703}">
                      <ahyp:hlinkClr xmlns:ahyp="http://schemas.microsoft.com/office/drawing/2018/hyperlinkcolor" val="tx"/>
                    </a:ext>
                  </a:extLst>
                </a:hlinkClick>
              </a:rPr>
              <a:t>Big data: astronomical or </a:t>
            </a:r>
            <a:r>
              <a:rPr lang="en-US" dirty="0" err="1">
                <a:solidFill>
                  <a:srgbClr val="0000FF"/>
                </a:solidFill>
                <a:hlinkClick r:id="rId7">
                  <a:extLst>
                    <a:ext uri="{A12FA001-AC4F-418D-AE19-62706E023703}">
                      <ahyp:hlinkClr xmlns:ahyp="http://schemas.microsoft.com/office/drawing/2018/hyperlinkcolor" val="tx"/>
                    </a:ext>
                  </a:extLst>
                </a:hlinkClick>
              </a:rPr>
              <a:t>genomical</a:t>
            </a:r>
            <a:r>
              <a:rPr lang="en-US" dirty="0">
                <a:solidFill>
                  <a:srgbClr val="0000FF"/>
                </a:solidFill>
                <a:hlinkClick r:id="rId7">
                  <a:extLst>
                    <a:ext uri="{A12FA001-AC4F-418D-AE19-62706E023703}">
                      <ahyp:hlinkClr xmlns:ahyp="http://schemas.microsoft.com/office/drawing/2018/hyperlinkcolor" val="tx"/>
                    </a:ext>
                  </a:extLst>
                </a:hlinkClick>
              </a:rPr>
              <a:t>?</a:t>
            </a:r>
            <a:r>
              <a:rPr lang="en-US" dirty="0">
                <a:solidFill>
                  <a:srgbClr val="222222"/>
                </a:solidFill>
              </a:rPr>
              <a:t>”, </a:t>
            </a:r>
            <a:r>
              <a:rPr lang="en-US" dirty="0" err="1">
                <a:solidFill>
                  <a:srgbClr val="222222"/>
                </a:solidFill>
              </a:rPr>
              <a:t>PLoS</a:t>
            </a:r>
            <a:r>
              <a:rPr lang="en-US" dirty="0">
                <a:solidFill>
                  <a:srgbClr val="222222"/>
                </a:solidFill>
              </a:rPr>
              <a:t> biology, 2015.</a:t>
            </a:r>
            <a:endParaRPr lang="en-US" i="0" dirty="0">
              <a:solidFill>
                <a:srgbClr val="222222"/>
              </a:solidFill>
              <a:effectLst/>
            </a:endParaRPr>
          </a:p>
        </p:txBody>
      </p:sp>
    </p:spTree>
    <p:extLst>
      <p:ext uri="{BB962C8B-B14F-4D97-AF65-F5344CB8AC3E}">
        <p14:creationId xmlns:p14="http://schemas.microsoft.com/office/powerpoint/2010/main" val="3187030273"/>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EAD85-0674-5043-8FE3-FFEAE8B28C2C}"/>
              </a:ext>
            </a:extLst>
          </p:cNvPr>
          <p:cNvSpPr>
            <a:spLocks noGrp="1"/>
          </p:cNvSpPr>
          <p:nvPr>
            <p:ph type="title"/>
          </p:nvPr>
        </p:nvSpPr>
        <p:spPr/>
        <p:txBody>
          <a:bodyPr/>
          <a:lstStyle/>
          <a:p>
            <a:r>
              <a:rPr lang="en-US" dirty="0"/>
              <a:t>Angstrom (10</a:t>
            </a:r>
            <a:r>
              <a:rPr lang="en-US" baseline="30000" dirty="0"/>
              <a:t>-10</a:t>
            </a:r>
            <a:r>
              <a:rPr lang="en-US" dirty="0"/>
              <a:t>m) Era of Semiconductors</a:t>
            </a:r>
          </a:p>
        </p:txBody>
      </p:sp>
      <p:sp>
        <p:nvSpPr>
          <p:cNvPr id="3" name="Content Placeholder 2">
            <a:extLst>
              <a:ext uri="{FF2B5EF4-FFF2-40B4-BE49-F238E27FC236}">
                <a16:creationId xmlns:a16="http://schemas.microsoft.com/office/drawing/2014/main" id="{6FA3DE5D-D540-AD41-B81F-0407B6D9823A}"/>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972471E9-EBE7-EF46-A52D-1379194048C1}"/>
              </a:ext>
            </a:extLst>
          </p:cNvPr>
          <p:cNvSpPr>
            <a:spLocks noGrp="1"/>
          </p:cNvSpPr>
          <p:nvPr>
            <p:ph type="sldNum" sz="quarter" idx="11"/>
          </p:nvPr>
        </p:nvSpPr>
        <p:spPr/>
        <p:txBody>
          <a:bodyPr/>
          <a:lstStyle/>
          <a:p>
            <a:fld id="{323594FA-E141-4234-AE05-360401972BE7}" type="slidenum">
              <a:rPr lang="en-US" altLang="en-US" smtClean="0"/>
              <a:pPr/>
              <a:t>11</a:t>
            </a:fld>
            <a:endParaRPr lang="en-US" altLang="en-US"/>
          </a:p>
        </p:txBody>
      </p:sp>
      <p:pic>
        <p:nvPicPr>
          <p:cNvPr id="5" name="Picture 4">
            <a:extLst>
              <a:ext uri="{FF2B5EF4-FFF2-40B4-BE49-F238E27FC236}">
                <a16:creationId xmlns:a16="http://schemas.microsoft.com/office/drawing/2014/main" id="{7FBF62E4-1197-7345-8B17-17241FE977D3}"/>
              </a:ext>
            </a:extLst>
          </p:cNvPr>
          <p:cNvPicPr>
            <a:picLocks noChangeAspect="1"/>
          </p:cNvPicPr>
          <p:nvPr/>
        </p:nvPicPr>
        <p:blipFill>
          <a:blip r:embed="rId3"/>
          <a:stretch>
            <a:fillRect/>
          </a:stretch>
        </p:blipFill>
        <p:spPr>
          <a:xfrm>
            <a:off x="0" y="1100138"/>
            <a:ext cx="9144000" cy="5143500"/>
          </a:xfrm>
          <a:prstGeom prst="rect">
            <a:avLst/>
          </a:prstGeom>
        </p:spPr>
      </p:pic>
      <p:sp>
        <p:nvSpPr>
          <p:cNvPr id="6" name="Rectangle 5">
            <a:extLst>
              <a:ext uri="{FF2B5EF4-FFF2-40B4-BE49-F238E27FC236}">
                <a16:creationId xmlns:a16="http://schemas.microsoft.com/office/drawing/2014/main" id="{1450A414-D417-1443-A6DD-D4906104D3F0}"/>
              </a:ext>
            </a:extLst>
          </p:cNvPr>
          <p:cNvSpPr/>
          <p:nvPr/>
        </p:nvSpPr>
        <p:spPr>
          <a:xfrm>
            <a:off x="1265525" y="6351190"/>
            <a:ext cx="3312368" cy="307777"/>
          </a:xfrm>
          <a:prstGeom prst="rect">
            <a:avLst/>
          </a:prstGeom>
        </p:spPr>
        <p:txBody>
          <a:bodyPr wrap="square">
            <a:spAutoFit/>
          </a:bodyPr>
          <a:lstStyle/>
          <a:p>
            <a:r>
              <a:rPr lang="en-US" sz="1400" dirty="0">
                <a:hlinkClick r:id="rId4"/>
              </a:rPr>
              <a:t>https://siliconangle.com/2021/07/26/...</a:t>
            </a:r>
            <a:endParaRPr lang="en-US" sz="1400" dirty="0"/>
          </a:p>
        </p:txBody>
      </p:sp>
      <p:sp>
        <p:nvSpPr>
          <p:cNvPr id="8" name="TextBox 7">
            <a:extLst>
              <a:ext uri="{FF2B5EF4-FFF2-40B4-BE49-F238E27FC236}">
                <a16:creationId xmlns:a16="http://schemas.microsoft.com/office/drawing/2014/main" id="{CFE1740B-9A6E-904C-7057-9C7962DDFEC6}"/>
              </a:ext>
            </a:extLst>
          </p:cNvPr>
          <p:cNvSpPr txBox="1"/>
          <p:nvPr/>
        </p:nvSpPr>
        <p:spPr>
          <a:xfrm>
            <a:off x="1265525" y="6597352"/>
            <a:ext cx="5184576" cy="307777"/>
          </a:xfrm>
          <a:prstGeom prst="rect">
            <a:avLst/>
          </a:prstGeom>
          <a:noFill/>
        </p:spPr>
        <p:txBody>
          <a:bodyPr wrap="square">
            <a:spAutoFit/>
          </a:bodyPr>
          <a:lstStyle/>
          <a:p>
            <a:r>
              <a:rPr lang="en-US" sz="1400" dirty="0">
                <a:hlinkClick r:id="rId5"/>
              </a:rPr>
              <a:t>https://www.intel.com/content/www/us/en/newsroom/news/... </a:t>
            </a:r>
            <a:endParaRPr lang="en-US" sz="1400" dirty="0"/>
          </a:p>
        </p:txBody>
      </p:sp>
    </p:spTree>
    <p:extLst>
      <p:ext uri="{BB962C8B-B14F-4D97-AF65-F5344CB8AC3E}">
        <p14:creationId xmlns:p14="http://schemas.microsoft.com/office/powerpoint/2010/main" val="218962764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82D40-9A40-294C-821D-C9F551A98E1F}"/>
              </a:ext>
            </a:extLst>
          </p:cNvPr>
          <p:cNvSpPr>
            <a:spLocks noGrp="1"/>
          </p:cNvSpPr>
          <p:nvPr>
            <p:ph type="title"/>
          </p:nvPr>
        </p:nvSpPr>
        <p:spPr>
          <a:xfrm>
            <a:off x="35496" y="152400"/>
            <a:ext cx="9167936" cy="1066800"/>
          </a:xfrm>
        </p:spPr>
        <p:txBody>
          <a:bodyPr/>
          <a:lstStyle/>
          <a:p>
            <a:r>
              <a:rPr lang="en-US" dirty="0"/>
              <a:t> Problems with Data Analysis Today</a:t>
            </a:r>
          </a:p>
        </p:txBody>
      </p:sp>
      <p:sp>
        <p:nvSpPr>
          <p:cNvPr id="3" name="Slide Number Placeholder 2">
            <a:extLst>
              <a:ext uri="{FF2B5EF4-FFF2-40B4-BE49-F238E27FC236}">
                <a16:creationId xmlns:a16="http://schemas.microsoft.com/office/drawing/2014/main" id="{54630187-28DD-9546-9969-9F24222B654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grpSp>
        <p:nvGrpSpPr>
          <p:cNvPr id="4" name="Group 3">
            <a:extLst>
              <a:ext uri="{FF2B5EF4-FFF2-40B4-BE49-F238E27FC236}">
                <a16:creationId xmlns:a16="http://schemas.microsoft.com/office/drawing/2014/main" id="{E5A101C6-D963-4545-B3BF-32EF1B31EC2F}"/>
              </a:ext>
            </a:extLst>
          </p:cNvPr>
          <p:cNvGrpSpPr/>
          <p:nvPr/>
        </p:nvGrpSpPr>
        <p:grpSpPr>
          <a:xfrm>
            <a:off x="918833" y="1487851"/>
            <a:ext cx="2830933" cy="2402638"/>
            <a:chOff x="4343037" y="3937719"/>
            <a:chExt cx="2445779" cy="1954638"/>
          </a:xfrm>
        </p:grpSpPr>
        <p:pic>
          <p:nvPicPr>
            <p:cNvPr id="5" name="Picture 4">
              <a:extLst>
                <a:ext uri="{FF2B5EF4-FFF2-40B4-BE49-F238E27FC236}">
                  <a16:creationId xmlns:a16="http://schemas.microsoft.com/office/drawing/2014/main" id="{AE77F47A-D91D-8C49-8B2B-7D114F7FC69A}"/>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419577" y="3937719"/>
              <a:ext cx="1369239" cy="1954638"/>
            </a:xfrm>
            <a:prstGeom prst="roundRect">
              <a:avLst>
                <a:gd name="adj" fmla="val 3215"/>
              </a:avLst>
            </a:prstGeom>
          </p:spPr>
        </p:pic>
        <p:pic>
          <p:nvPicPr>
            <p:cNvPr id="6" name="Picture 5">
              <a:extLst>
                <a:ext uri="{FF2B5EF4-FFF2-40B4-BE49-F238E27FC236}">
                  <a16:creationId xmlns:a16="http://schemas.microsoft.com/office/drawing/2014/main" id="{C59962F5-2E69-B348-8CF4-AB2C4E8979B8}"/>
                </a:ext>
              </a:extLst>
            </p:cNvPr>
            <p:cNvPicPr>
              <a:picLocks noChangeAspect="1"/>
            </p:cNvPicPr>
            <p:nvPr/>
          </p:nvPicPr>
          <p:blipFill rotWithShape="1">
            <a:blip r:embed="rId4" cstate="print">
              <a:clrChange>
                <a:clrFrom>
                  <a:srgbClr val="C8CBAC"/>
                </a:clrFrom>
                <a:clrTo>
                  <a:srgbClr val="C8CBAC">
                    <a:alpha val="0"/>
                  </a:srgbClr>
                </a:clrTo>
              </a:clrChange>
              <a:extLst>
                <a:ext uri="{28A0092B-C50C-407E-A947-70E740481C1C}">
                  <a14:useLocalDpi xmlns:a14="http://schemas.microsoft.com/office/drawing/2010/main"/>
                </a:ext>
              </a:extLst>
            </a:blip>
            <a:srcRect/>
            <a:stretch/>
          </p:blipFill>
          <p:spPr>
            <a:xfrm>
              <a:off x="4413359" y="4016910"/>
              <a:ext cx="1021969" cy="649893"/>
            </a:xfrm>
            <a:prstGeom prst="rect">
              <a:avLst/>
            </a:prstGeom>
          </p:spPr>
        </p:pic>
        <p:pic>
          <p:nvPicPr>
            <p:cNvPr id="7" name="Picture 6">
              <a:extLst>
                <a:ext uri="{FF2B5EF4-FFF2-40B4-BE49-F238E27FC236}">
                  <a16:creationId xmlns:a16="http://schemas.microsoft.com/office/drawing/2014/main" id="{CF679DEA-9351-BA4B-A1F0-552F12915536}"/>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343037" y="4741368"/>
              <a:ext cx="1155916" cy="1106305"/>
            </a:xfrm>
            <a:prstGeom prst="roundRect">
              <a:avLst>
                <a:gd name="adj" fmla="val 5499"/>
              </a:avLst>
            </a:prstGeom>
          </p:spPr>
        </p:pic>
      </p:grpSp>
      <p:sp>
        <p:nvSpPr>
          <p:cNvPr id="8" name="Text Box 20" descr="90%">
            <a:extLst>
              <a:ext uri="{FF2B5EF4-FFF2-40B4-BE49-F238E27FC236}">
                <a16:creationId xmlns:a16="http://schemas.microsoft.com/office/drawing/2014/main" id="{A802DAD3-ACBC-534D-95D3-1045421DFE0B}"/>
              </a:ext>
            </a:extLst>
          </p:cNvPr>
          <p:cNvSpPr txBox="1">
            <a:spLocks noChangeArrowheads="1"/>
          </p:cNvSpPr>
          <p:nvPr/>
        </p:nvSpPr>
        <p:spPr bwMode="auto">
          <a:xfrm>
            <a:off x="899592" y="4005064"/>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Special-Purpose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Generation</a:t>
            </a:r>
          </a:p>
        </p:txBody>
      </p:sp>
      <p:sp>
        <p:nvSpPr>
          <p:cNvPr id="9" name="Line 15">
            <a:extLst>
              <a:ext uri="{FF2B5EF4-FFF2-40B4-BE49-F238E27FC236}">
                <a16:creationId xmlns:a16="http://schemas.microsoft.com/office/drawing/2014/main" id="{92AD9E27-F44D-F440-8D0E-43BB6C91B087}"/>
              </a:ext>
            </a:extLst>
          </p:cNvPr>
          <p:cNvSpPr>
            <a:spLocks noChangeShapeType="1"/>
          </p:cNvSpPr>
          <p:nvPr/>
        </p:nvSpPr>
        <p:spPr bwMode="auto">
          <a:xfrm flipH="1">
            <a:off x="4093339" y="3143428"/>
            <a:ext cx="982715" cy="0"/>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0" name="Picture 9">
            <a:extLst>
              <a:ext uri="{FF2B5EF4-FFF2-40B4-BE49-F238E27FC236}">
                <a16:creationId xmlns:a16="http://schemas.microsoft.com/office/drawing/2014/main" id="{A98FBFE4-7E5C-BB48-892C-374ED0A83A23}"/>
              </a:ext>
            </a:extLst>
          </p:cNvPr>
          <p:cNvPicPr>
            <a:picLocks noChangeAspect="1"/>
          </p:cNvPicPr>
          <p:nvPr/>
        </p:nvPicPr>
        <p:blipFill>
          <a:blip r:embed="rId6"/>
          <a:stretch>
            <a:fillRect/>
          </a:stretch>
        </p:blipFill>
        <p:spPr>
          <a:xfrm>
            <a:off x="5353733" y="2180190"/>
            <a:ext cx="2016224" cy="2016224"/>
          </a:xfrm>
          <a:prstGeom prst="rect">
            <a:avLst/>
          </a:prstGeom>
        </p:spPr>
      </p:pic>
      <p:sp>
        <p:nvSpPr>
          <p:cNvPr id="11" name="Text Box 20" descr="90%">
            <a:extLst>
              <a:ext uri="{FF2B5EF4-FFF2-40B4-BE49-F238E27FC236}">
                <a16:creationId xmlns:a16="http://schemas.microsoft.com/office/drawing/2014/main" id="{C0521839-D35E-E242-8EC9-AB75DD55C357}"/>
              </a:ext>
            </a:extLst>
          </p:cNvPr>
          <p:cNvSpPr txBox="1">
            <a:spLocks noChangeArrowheads="1"/>
          </p:cNvSpPr>
          <p:nvPr/>
        </p:nvSpPr>
        <p:spPr bwMode="auto">
          <a:xfrm>
            <a:off x="4932040" y="3962497"/>
            <a:ext cx="2901030" cy="618631"/>
          </a:xfrm>
          <a:prstGeom prst="rect">
            <a:avLst/>
          </a:prstGeom>
          <a:noFill/>
          <a:ln w="12700">
            <a:noFill/>
            <a:miter lim="800000"/>
            <a:headEnd/>
            <a:tailEnd/>
          </a:ln>
          <a:effectLst/>
        </p:spPr>
        <p:txBody>
          <a:bodyPr wrap="square" lIns="64008" tIns="32004" rIns="64008" bIns="32004">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0000FF"/>
                </a:solidFill>
                <a:effectLst/>
                <a:uLnTx/>
                <a:uFillTx/>
                <a:latin typeface="Arial" pitchFamily="-107" charset="0"/>
                <a:ea typeface="Arial" pitchFamily="-107" charset="0"/>
                <a:cs typeface="Arial" pitchFamily="-107" charset="0"/>
              </a:rPr>
              <a:t>General-Purpose</a:t>
            </a: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 Machine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for </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D</a:t>
            </a:r>
            <a:r>
              <a:rPr kumimoji="0" lang="en-US" sz="1800" b="1" i="0" u="none" strike="noStrike" kern="0" cap="none" spc="0" normalizeH="0" baseline="0" noProof="0" dirty="0" err="1">
                <a:ln>
                  <a:noFill/>
                </a:ln>
                <a:solidFill>
                  <a:srgbClr val="7030A0"/>
                </a:solidFill>
                <a:effectLst/>
                <a:uLnTx/>
                <a:uFillTx/>
                <a:latin typeface="Arial" pitchFamily="-107" charset="0"/>
                <a:ea typeface="Arial" pitchFamily="-107" charset="0"/>
                <a:cs typeface="Arial" pitchFamily="-107" charset="0"/>
              </a:rPr>
              <a:t>ata</a:t>
            </a:r>
            <a:r>
              <a:rPr kumimoji="0" lang="en-US" sz="1800" b="1" i="0" u="none" strike="noStrike" kern="0" cap="none" spc="0" normalizeH="0" baseline="0" noProof="0" dirty="0">
                <a:ln>
                  <a:noFill/>
                </a:ln>
                <a:solidFill>
                  <a:srgbClr val="7030A0"/>
                </a:solidFill>
                <a:effectLst/>
                <a:uLnTx/>
                <a:uFillTx/>
                <a:latin typeface="Arial" pitchFamily="-107" charset="0"/>
                <a:ea typeface="Arial" pitchFamily="-107" charset="0"/>
                <a:cs typeface="Arial" pitchFamily="-107" charset="0"/>
              </a:rPr>
              <a:t> Analysis</a:t>
            </a:r>
          </a:p>
        </p:txBody>
      </p:sp>
      <p:sp>
        <p:nvSpPr>
          <p:cNvPr id="12" name="Line 15">
            <a:extLst>
              <a:ext uri="{FF2B5EF4-FFF2-40B4-BE49-F238E27FC236}">
                <a16:creationId xmlns:a16="http://schemas.microsoft.com/office/drawing/2014/main" id="{FA4115C1-BC57-9A42-BB17-9423BC135CC1}"/>
              </a:ext>
            </a:extLst>
          </p:cNvPr>
          <p:cNvSpPr>
            <a:spLocks noChangeShapeType="1"/>
          </p:cNvSpPr>
          <p:nvPr/>
        </p:nvSpPr>
        <p:spPr bwMode="auto">
          <a:xfrm flipH="1">
            <a:off x="4090741" y="3346708"/>
            <a:ext cx="982714" cy="508223"/>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3" name="Line 15">
            <a:extLst>
              <a:ext uri="{FF2B5EF4-FFF2-40B4-BE49-F238E27FC236}">
                <a16:creationId xmlns:a16="http://schemas.microsoft.com/office/drawing/2014/main" id="{7730E787-E4D8-8144-BA30-E8D5145213DF}"/>
              </a:ext>
            </a:extLst>
          </p:cNvPr>
          <p:cNvSpPr>
            <a:spLocks noChangeShapeType="1"/>
          </p:cNvSpPr>
          <p:nvPr/>
        </p:nvSpPr>
        <p:spPr bwMode="auto">
          <a:xfrm flipH="1" flipV="1">
            <a:off x="4090742" y="2523560"/>
            <a:ext cx="985313" cy="399811"/>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pic>
        <p:nvPicPr>
          <p:cNvPr id="14" name="Picture 13">
            <a:extLst>
              <a:ext uri="{FF2B5EF4-FFF2-40B4-BE49-F238E27FC236}">
                <a16:creationId xmlns:a16="http://schemas.microsoft.com/office/drawing/2014/main" id="{9BA03765-45CD-944B-B578-84948DA26504}"/>
              </a:ext>
            </a:extLst>
          </p:cNvPr>
          <p:cNvPicPr>
            <a:picLocks noChangeAspect="1"/>
          </p:cNvPicPr>
          <p:nvPr/>
        </p:nvPicPr>
        <p:blipFill rotWithShape="1">
          <a:blip r:embed="rId7"/>
          <a:srcRect r="-5153" b="30267"/>
          <a:stretch/>
        </p:blipFill>
        <p:spPr>
          <a:xfrm>
            <a:off x="5872655" y="2617993"/>
            <a:ext cx="585093" cy="525435"/>
          </a:xfrm>
          <a:prstGeom prst="rect">
            <a:avLst/>
          </a:prstGeom>
        </p:spPr>
      </p:pic>
      <p:sp>
        <p:nvSpPr>
          <p:cNvPr id="15" name="TextBox 14">
            <a:extLst>
              <a:ext uri="{FF2B5EF4-FFF2-40B4-BE49-F238E27FC236}">
                <a16:creationId xmlns:a16="http://schemas.microsoft.com/office/drawing/2014/main" id="{8E85EC62-DB59-024F-AEF7-95137CD1711B}"/>
              </a:ext>
            </a:extLst>
          </p:cNvPr>
          <p:cNvSpPr txBox="1"/>
          <p:nvPr/>
        </p:nvSpPr>
        <p:spPr>
          <a:xfrm>
            <a:off x="228600" y="4932457"/>
            <a:ext cx="815982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6633"/>
                </a:solidFill>
                <a:effectLst/>
                <a:uLnTx/>
                <a:uFillTx/>
                <a:latin typeface="Comic Sans MS" panose="030F0902030302020204" pitchFamily="66" charset="0"/>
                <a:ea typeface="+mn-ea"/>
                <a:cs typeface="+mn-cs"/>
              </a:rPr>
              <a:t>FAST                        </a:t>
            </a:r>
            <a:r>
              <a:rPr kumimoji="0" lang="en-US" sz="3200" b="1" i="0" u="none" strike="noStrike" kern="1200" cap="none" spc="0" normalizeH="0" baseline="0" noProof="0" dirty="0">
                <a:ln>
                  <a:noFill/>
                </a:ln>
                <a:solidFill>
                  <a:srgbClr val="FF0000"/>
                </a:solidFill>
                <a:effectLst/>
                <a:uLnTx/>
                <a:uFillTx/>
                <a:latin typeface="Comic Sans MS" panose="030F0902030302020204" pitchFamily="66" charset="0"/>
                <a:ea typeface="+mn-ea"/>
                <a:cs typeface="+mn-cs"/>
              </a:rPr>
              <a:t>SLOW</a:t>
            </a:r>
          </a:p>
        </p:txBody>
      </p:sp>
      <p:sp>
        <p:nvSpPr>
          <p:cNvPr id="16" name="TextBox 15">
            <a:extLst>
              <a:ext uri="{FF2B5EF4-FFF2-40B4-BE49-F238E27FC236}">
                <a16:creationId xmlns:a16="http://schemas.microsoft.com/office/drawing/2014/main" id="{D4423DC6-1026-4355-C667-D4D1A1F16D6F}"/>
              </a:ext>
            </a:extLst>
          </p:cNvPr>
          <p:cNvSpPr txBox="1"/>
          <p:nvPr/>
        </p:nvSpPr>
        <p:spPr>
          <a:xfrm>
            <a:off x="2051720" y="5661248"/>
            <a:ext cx="499207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ahoma"/>
                <a:ea typeface="+mn-ea"/>
                <a:cs typeface="+mn-cs"/>
              </a:rPr>
              <a:t>Slow and inefficient processing capability</a:t>
            </a:r>
          </a:p>
        </p:txBody>
      </p:sp>
      <p:sp>
        <p:nvSpPr>
          <p:cNvPr id="18" name="Line 15">
            <a:extLst>
              <a:ext uri="{FF2B5EF4-FFF2-40B4-BE49-F238E27FC236}">
                <a16:creationId xmlns:a16="http://schemas.microsoft.com/office/drawing/2014/main" id="{925427A8-7454-B0ED-2AB3-4F8B14F32BAC}"/>
              </a:ext>
            </a:extLst>
          </p:cNvPr>
          <p:cNvSpPr>
            <a:spLocks noChangeShapeType="1"/>
          </p:cNvSpPr>
          <p:nvPr/>
        </p:nvSpPr>
        <p:spPr bwMode="auto">
          <a:xfrm flipH="1" flipV="1">
            <a:off x="4090740" y="1981407"/>
            <a:ext cx="982713" cy="724645"/>
          </a:xfrm>
          <a:prstGeom prst="line">
            <a:avLst/>
          </a:prstGeom>
          <a:noFill/>
          <a:ln w="76200">
            <a:solidFill>
              <a:srgbClr val="FF0000"/>
            </a:solidFill>
            <a:round/>
            <a:headEnd type="triangle" w="med" len="med"/>
            <a:tailEnd type="none" w="med" len="med"/>
          </a:ln>
          <a:effectLst/>
        </p:spPr>
        <p:txBody>
          <a:bodyPr wrap="none" lIns="64008" tIns="32004" rIns="64008" bIns="32004"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Arial" pitchFamily="-107" charset="0"/>
              <a:ea typeface="Arial" pitchFamily="-107" charset="0"/>
              <a:cs typeface="Arial" pitchFamily="-107" charset="0"/>
            </a:endParaRPr>
          </a:p>
        </p:txBody>
      </p:sp>
      <p:sp>
        <p:nvSpPr>
          <p:cNvPr id="19" name="TextBox 18">
            <a:extLst>
              <a:ext uri="{FF2B5EF4-FFF2-40B4-BE49-F238E27FC236}">
                <a16:creationId xmlns:a16="http://schemas.microsoft.com/office/drawing/2014/main" id="{BBBEAA23-69D8-C5D9-EC3B-5818B11D43E9}"/>
              </a:ext>
            </a:extLst>
          </p:cNvPr>
          <p:cNvSpPr txBox="1"/>
          <p:nvPr/>
        </p:nvSpPr>
        <p:spPr>
          <a:xfrm>
            <a:off x="2339752" y="5960939"/>
            <a:ext cx="409919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ahoma"/>
                <a:ea typeface="+mn-ea"/>
                <a:cs typeface="+mn-cs"/>
              </a:rPr>
              <a:t>Large amounts of data movement</a:t>
            </a:r>
          </a:p>
        </p:txBody>
      </p:sp>
    </p:spTree>
    <p:extLst>
      <p:ext uri="{BB962C8B-B14F-4D97-AF65-F5344CB8AC3E}">
        <p14:creationId xmlns:p14="http://schemas.microsoft.com/office/powerpoint/2010/main" val="3283683672"/>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1">
            <a:extLst>
              <a:ext uri="{FF2B5EF4-FFF2-40B4-BE49-F238E27FC236}">
                <a16:creationId xmlns:a16="http://schemas.microsoft.com/office/drawing/2014/main" id="{7C21F8C4-A4BD-F342-B893-ACC0C0441149}"/>
              </a:ext>
            </a:extLst>
          </p:cNvPr>
          <p:cNvSpPr>
            <a:spLocks noGrp="1"/>
          </p:cNvSpPr>
          <p:nvPr>
            <p:ph type="title"/>
          </p:nvPr>
        </p:nvSpPr>
        <p:spPr/>
        <p:txBody>
          <a:bodyPr/>
          <a:lstStyle/>
          <a:p>
            <a:r>
              <a:rPr lang="en-US" altLang="en-US" dirty="0">
                <a:ea typeface="ＭＳ Ｐゴシック" panose="020B0600070205080204" pitchFamily="34" charset="-128"/>
              </a:rPr>
              <a:t>Data Movement Dominates Performance</a:t>
            </a:r>
          </a:p>
        </p:txBody>
      </p:sp>
      <p:sp>
        <p:nvSpPr>
          <p:cNvPr id="359427" name="Slide Number Placeholder 3">
            <a:extLst>
              <a:ext uri="{FF2B5EF4-FFF2-40B4-BE49-F238E27FC236}">
                <a16:creationId xmlns:a16="http://schemas.microsoft.com/office/drawing/2014/main" id="{EE5BCB2C-877E-BB4C-985E-EA8345D5B155}"/>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a:spcBef>
                <a:spcPct val="0"/>
              </a:spcBef>
              <a:buClrTx/>
              <a:buSzTx/>
              <a:buFontTx/>
              <a:buNone/>
            </a:pPr>
            <a:fld id="{316E0BE0-92DE-564F-8AC4-9DC0B3754473}" type="slidenum">
              <a:rPr lang="en-US" altLang="en-US" sz="1600" smtClean="0">
                <a:solidFill>
                  <a:srgbClr val="000000"/>
                </a:solidFill>
                <a:latin typeface="Garamond" panose="02020404030301010803" pitchFamily="18" charset="0"/>
              </a:rPr>
              <a:pPr>
                <a:spcBef>
                  <a:spcPct val="0"/>
                </a:spcBef>
                <a:buClrTx/>
                <a:buSzTx/>
                <a:buFontTx/>
                <a:buNone/>
              </a:pPr>
              <a:t>13</a:t>
            </a:fld>
            <a:endParaRPr lang="en-US" altLang="en-US" sz="1600">
              <a:solidFill>
                <a:srgbClr val="000000"/>
              </a:solidFill>
              <a:latin typeface="Garamond" panose="02020404030301010803" pitchFamily="18" charset="0"/>
            </a:endParaRPr>
          </a:p>
        </p:txBody>
      </p:sp>
      <p:pic>
        <p:nvPicPr>
          <p:cNvPr id="359428" name="Picture 23" descr="http://i.ehow.com/images/a04/ac/qb/format-hard-drive-xp-800X800.jpg">
            <a:extLst>
              <a:ext uri="{FF2B5EF4-FFF2-40B4-BE49-F238E27FC236}">
                <a16:creationId xmlns:a16="http://schemas.microsoft.com/office/drawing/2014/main" id="{D36802EE-6578-9C4B-BCA1-A3FA302A928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1166144">
            <a:off x="2415429" y="2472369"/>
            <a:ext cx="2124075"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 Box 13" descr="90%">
            <a:extLst>
              <a:ext uri="{FF2B5EF4-FFF2-40B4-BE49-F238E27FC236}">
                <a16:creationId xmlns:a16="http://schemas.microsoft.com/office/drawing/2014/main" id="{6F32E859-5F34-F640-8427-FEE47715067A}"/>
              </a:ext>
            </a:extLst>
          </p:cNvPr>
          <p:cNvSpPr txBox="1">
            <a:spLocks noChangeArrowheads="1"/>
          </p:cNvSpPr>
          <p:nvPr/>
        </p:nvSpPr>
        <p:spPr bwMode="auto">
          <a:xfrm>
            <a:off x="7380312" y="4311823"/>
            <a:ext cx="1706563" cy="341313"/>
          </a:xfrm>
          <a:prstGeom prst="rect">
            <a:avLst/>
          </a:prstGeom>
          <a:noFill/>
          <a:ln w="12700">
            <a:noFill/>
            <a:miter lim="800000"/>
            <a:headEnd/>
            <a:tailEnd/>
          </a:ln>
          <a:effectLst/>
        </p:spPr>
        <p:txBody>
          <a:bodyPr wrap="none" lIns="64008" tIns="32004" rIns="64008" bIns="32004">
            <a:spAutoFit/>
          </a:bodyPr>
          <a:lstStyle/>
          <a:p>
            <a:pPr algn="ctr" eaLnBrk="1" hangingPunct="1">
              <a:defRPr/>
            </a:pPr>
            <a:r>
              <a:rPr lang="en-US" kern="0" dirty="0">
                <a:solidFill>
                  <a:sysClr val="windowText" lastClr="000000"/>
                </a:solidFill>
                <a:latin typeface="Arial" pitchFamily="-107" charset="0"/>
                <a:ea typeface="Arial" pitchFamily="-107" charset="0"/>
                <a:cs typeface="Arial" pitchFamily="-107" charset="0"/>
              </a:rPr>
              <a:t>Microprocessor</a:t>
            </a:r>
          </a:p>
        </p:txBody>
      </p:sp>
      <p:sp>
        <p:nvSpPr>
          <p:cNvPr id="21" name="Text Box 20" descr="90%">
            <a:extLst>
              <a:ext uri="{FF2B5EF4-FFF2-40B4-BE49-F238E27FC236}">
                <a16:creationId xmlns:a16="http://schemas.microsoft.com/office/drawing/2014/main" id="{C79557CA-A236-7C4E-B477-393C491C8211}"/>
              </a:ext>
            </a:extLst>
          </p:cNvPr>
          <p:cNvSpPr txBox="1">
            <a:spLocks noChangeArrowheads="1"/>
          </p:cNvSpPr>
          <p:nvPr/>
        </p:nvSpPr>
        <p:spPr bwMode="auto">
          <a:xfrm>
            <a:off x="5292377" y="4306843"/>
            <a:ext cx="1527175" cy="342900"/>
          </a:xfrm>
          <a:prstGeom prst="rect">
            <a:avLst/>
          </a:prstGeom>
          <a:noFill/>
          <a:ln w="12700">
            <a:noFill/>
            <a:miter lim="800000"/>
            <a:headEnd/>
            <a:tailEnd/>
          </a:ln>
          <a:effectLst/>
        </p:spPr>
        <p:txBody>
          <a:bodyPr wrap="none" lIns="64008" tIns="32004" rIns="64008" bIns="32004">
            <a:spAutoFit/>
          </a:bodyPr>
          <a:lstStyle/>
          <a:p>
            <a:pPr algn="ctr" eaLnBrk="1" hangingPunct="1">
              <a:defRPr/>
            </a:pPr>
            <a:r>
              <a:rPr lang="en-US" kern="0" dirty="0">
                <a:solidFill>
                  <a:sysClr val="windowText" lastClr="000000"/>
                </a:solidFill>
                <a:latin typeface="Arial" pitchFamily="-107" charset="0"/>
                <a:ea typeface="Arial" pitchFamily="-107" charset="0"/>
                <a:cs typeface="Arial" pitchFamily="-107" charset="0"/>
              </a:rPr>
              <a:t>Main Memory</a:t>
            </a:r>
          </a:p>
        </p:txBody>
      </p:sp>
      <p:sp>
        <p:nvSpPr>
          <p:cNvPr id="22" name="Line 15">
            <a:extLst>
              <a:ext uri="{FF2B5EF4-FFF2-40B4-BE49-F238E27FC236}">
                <a16:creationId xmlns:a16="http://schemas.microsoft.com/office/drawing/2014/main" id="{852FFA8D-3F15-7A4B-A63D-75B522C5548E}"/>
              </a:ext>
            </a:extLst>
          </p:cNvPr>
          <p:cNvSpPr>
            <a:spLocks noChangeShapeType="1"/>
          </p:cNvSpPr>
          <p:nvPr/>
        </p:nvSpPr>
        <p:spPr bwMode="auto">
          <a:xfrm flipV="1">
            <a:off x="6770712" y="3607212"/>
            <a:ext cx="696912" cy="1588"/>
          </a:xfrm>
          <a:prstGeom prst="line">
            <a:avLst/>
          </a:prstGeom>
          <a:noFill/>
          <a:ln w="76200">
            <a:solidFill>
              <a:srgbClr val="0000FF"/>
            </a:solidFill>
            <a:round/>
            <a:headEnd type="triangle" w="med" len="med"/>
            <a:tailEnd type="triangle" w="med" len="med"/>
          </a:ln>
          <a:effectLst/>
        </p:spPr>
        <p:txBody>
          <a:bodyPr wrap="none" lIns="64008" tIns="32004" rIns="64008" bIns="32004" anchor="ctr"/>
          <a:lstStyle/>
          <a:p>
            <a:pPr eaLnBrk="1" hangingPunct="1">
              <a:defRPr/>
            </a:pPr>
            <a:endParaRPr lang="en-US" kern="0">
              <a:solidFill>
                <a:sysClr val="windowText" lastClr="000000"/>
              </a:solidFill>
              <a:latin typeface="Arial" pitchFamily="-107" charset="0"/>
              <a:ea typeface="Arial" pitchFamily="-107" charset="0"/>
              <a:cs typeface="Arial" pitchFamily="-107" charset="0"/>
            </a:endParaRPr>
          </a:p>
        </p:txBody>
      </p:sp>
      <p:sp>
        <p:nvSpPr>
          <p:cNvPr id="359432" name="Text Box 24" descr="90%">
            <a:extLst>
              <a:ext uri="{FF2B5EF4-FFF2-40B4-BE49-F238E27FC236}">
                <a16:creationId xmlns:a16="http://schemas.microsoft.com/office/drawing/2014/main" id="{617718C0-0A76-5A4B-BB80-665B9C60A130}"/>
              </a:ext>
            </a:extLst>
          </p:cNvPr>
          <p:cNvSpPr txBox="1">
            <a:spLocks noChangeArrowheads="1"/>
          </p:cNvSpPr>
          <p:nvPr/>
        </p:nvSpPr>
        <p:spPr bwMode="auto">
          <a:xfrm>
            <a:off x="2372205" y="4299431"/>
            <a:ext cx="2193925"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64008" tIns="32004" rIns="64008" bIns="32004">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algn="ctr" eaLnBrk="1" hangingPunct="1">
              <a:spcBef>
                <a:spcPct val="0"/>
              </a:spcBef>
              <a:buClrTx/>
              <a:buSzTx/>
              <a:buFontTx/>
              <a:buNone/>
            </a:pPr>
            <a:r>
              <a:rPr lang="en-US" altLang="en-US" sz="1800" dirty="0">
                <a:solidFill>
                  <a:srgbClr val="000000"/>
                </a:solidFill>
                <a:latin typeface="Arial" panose="020B0604020202020204" pitchFamily="34" charset="0"/>
              </a:rPr>
              <a:t>Storage (SSD/HDD)</a:t>
            </a:r>
          </a:p>
        </p:txBody>
      </p:sp>
      <p:pic>
        <p:nvPicPr>
          <p:cNvPr id="359433" name="Content Placeholder 6" descr="barcelona-die-photo-color.jpg">
            <a:extLst>
              <a:ext uri="{FF2B5EF4-FFF2-40B4-BE49-F238E27FC236}">
                <a16:creationId xmlns:a16="http://schemas.microsoft.com/office/drawing/2014/main" id="{A9208372-6C1F-8840-9277-DC1A22EBF5B9}"/>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7613649" y="2930812"/>
            <a:ext cx="1312863" cy="127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Line 15">
            <a:extLst>
              <a:ext uri="{FF2B5EF4-FFF2-40B4-BE49-F238E27FC236}">
                <a16:creationId xmlns:a16="http://schemas.microsoft.com/office/drawing/2014/main" id="{2D950223-5AAD-004C-A0AD-97C70C5F7C60}"/>
              </a:ext>
            </a:extLst>
          </p:cNvPr>
          <p:cNvSpPr>
            <a:spLocks noChangeShapeType="1"/>
          </p:cNvSpPr>
          <p:nvPr/>
        </p:nvSpPr>
        <p:spPr bwMode="auto">
          <a:xfrm flipV="1">
            <a:off x="4227264" y="3577237"/>
            <a:ext cx="696913" cy="1588"/>
          </a:xfrm>
          <a:prstGeom prst="line">
            <a:avLst/>
          </a:prstGeom>
          <a:noFill/>
          <a:ln w="76200">
            <a:solidFill>
              <a:srgbClr val="0000FF"/>
            </a:solidFill>
            <a:round/>
            <a:headEnd type="triangle" w="med" len="med"/>
            <a:tailEnd type="triangle" w="med" len="med"/>
          </a:ln>
          <a:effectLst/>
        </p:spPr>
        <p:txBody>
          <a:bodyPr wrap="none" lIns="64008" tIns="32004" rIns="64008" bIns="32004" anchor="ctr"/>
          <a:lstStyle/>
          <a:p>
            <a:pPr eaLnBrk="1" hangingPunct="1">
              <a:defRPr/>
            </a:pPr>
            <a:endParaRPr lang="en-US" kern="0">
              <a:solidFill>
                <a:sysClr val="windowText" lastClr="000000"/>
              </a:solidFill>
              <a:latin typeface="Arial" pitchFamily="-107" charset="0"/>
              <a:ea typeface="Arial" pitchFamily="-107" charset="0"/>
              <a:cs typeface="Arial" pitchFamily="-107" charset="0"/>
            </a:endParaRPr>
          </a:p>
        </p:txBody>
      </p:sp>
      <p:pic>
        <p:nvPicPr>
          <p:cNvPr id="359435" name="Picture 25" descr="dimm.png">
            <a:extLst>
              <a:ext uri="{FF2B5EF4-FFF2-40B4-BE49-F238E27FC236}">
                <a16:creationId xmlns:a16="http://schemas.microsoft.com/office/drawing/2014/main" id="{1152FD62-BB72-0448-ADA3-5E80AC6B9339}"/>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rot="8775023" flipV="1">
            <a:off x="4729714" y="3204770"/>
            <a:ext cx="1924215" cy="458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9436" name="Picture 26" descr="dimm.png">
            <a:extLst>
              <a:ext uri="{FF2B5EF4-FFF2-40B4-BE49-F238E27FC236}">
                <a16:creationId xmlns:a16="http://schemas.microsoft.com/office/drawing/2014/main" id="{09A67BF0-325D-8D4D-B529-2A3BFDAFC035}"/>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rot="8775023" flipV="1">
            <a:off x="5072821" y="3337227"/>
            <a:ext cx="1925541" cy="458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5" name="Group 14">
            <a:extLst>
              <a:ext uri="{FF2B5EF4-FFF2-40B4-BE49-F238E27FC236}">
                <a16:creationId xmlns:a16="http://schemas.microsoft.com/office/drawing/2014/main" id="{2B34AEFB-1A8C-8942-B0E5-ADBF1DE82C1D}"/>
              </a:ext>
            </a:extLst>
          </p:cNvPr>
          <p:cNvGrpSpPr/>
          <p:nvPr/>
        </p:nvGrpSpPr>
        <p:grpSpPr>
          <a:xfrm>
            <a:off x="194816" y="2693398"/>
            <a:ext cx="1778621" cy="1421454"/>
            <a:chOff x="4343037" y="3937719"/>
            <a:chExt cx="2445779" cy="1954638"/>
          </a:xfrm>
        </p:grpSpPr>
        <p:pic>
          <p:nvPicPr>
            <p:cNvPr id="16" name="Picture 15">
              <a:extLst>
                <a:ext uri="{FF2B5EF4-FFF2-40B4-BE49-F238E27FC236}">
                  <a16:creationId xmlns:a16="http://schemas.microsoft.com/office/drawing/2014/main" id="{16D068F6-192D-544E-9599-B657AC0D25FA}"/>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a:stretch/>
          </p:blipFill>
          <p:spPr>
            <a:xfrm>
              <a:off x="5419577" y="3937719"/>
              <a:ext cx="1369239" cy="1954638"/>
            </a:xfrm>
            <a:prstGeom prst="roundRect">
              <a:avLst>
                <a:gd name="adj" fmla="val 3215"/>
              </a:avLst>
            </a:prstGeom>
          </p:spPr>
        </p:pic>
        <p:pic>
          <p:nvPicPr>
            <p:cNvPr id="17" name="Picture 16">
              <a:extLst>
                <a:ext uri="{FF2B5EF4-FFF2-40B4-BE49-F238E27FC236}">
                  <a16:creationId xmlns:a16="http://schemas.microsoft.com/office/drawing/2014/main" id="{B924DC76-5545-3946-81FF-497DE318BF72}"/>
                </a:ext>
              </a:extLst>
            </p:cNvPr>
            <p:cNvPicPr>
              <a:picLocks noChangeAspect="1"/>
            </p:cNvPicPr>
            <p:nvPr/>
          </p:nvPicPr>
          <p:blipFill rotWithShape="1">
            <a:blip r:embed="rId7" cstate="print">
              <a:clrChange>
                <a:clrFrom>
                  <a:srgbClr val="C8CBAC"/>
                </a:clrFrom>
                <a:clrTo>
                  <a:srgbClr val="C8CBAC">
                    <a:alpha val="0"/>
                  </a:srgbClr>
                </a:clrTo>
              </a:clrChange>
              <a:extLst>
                <a:ext uri="{28A0092B-C50C-407E-A947-70E740481C1C}">
                  <a14:useLocalDpi xmlns:a14="http://schemas.microsoft.com/office/drawing/2010/main"/>
                </a:ext>
              </a:extLst>
            </a:blip>
            <a:srcRect/>
            <a:stretch/>
          </p:blipFill>
          <p:spPr>
            <a:xfrm>
              <a:off x="4413359" y="4016910"/>
              <a:ext cx="1021969" cy="649893"/>
            </a:xfrm>
            <a:prstGeom prst="rect">
              <a:avLst/>
            </a:prstGeom>
          </p:spPr>
        </p:pic>
        <p:pic>
          <p:nvPicPr>
            <p:cNvPr id="18" name="Picture 17">
              <a:extLst>
                <a:ext uri="{FF2B5EF4-FFF2-40B4-BE49-F238E27FC236}">
                  <a16:creationId xmlns:a16="http://schemas.microsoft.com/office/drawing/2014/main" id="{FA9B10A5-EAB2-1644-87E2-D6E9DE89EC48}"/>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4343037" y="4741368"/>
              <a:ext cx="1155916" cy="1106305"/>
            </a:xfrm>
            <a:prstGeom prst="roundRect">
              <a:avLst>
                <a:gd name="adj" fmla="val 5499"/>
              </a:avLst>
            </a:prstGeom>
          </p:spPr>
        </p:pic>
      </p:grpSp>
      <p:sp>
        <p:nvSpPr>
          <p:cNvPr id="19" name="Line 15">
            <a:extLst>
              <a:ext uri="{FF2B5EF4-FFF2-40B4-BE49-F238E27FC236}">
                <a16:creationId xmlns:a16="http://schemas.microsoft.com/office/drawing/2014/main" id="{B92EFAAB-0E92-1844-B38B-F52DF024D492}"/>
              </a:ext>
            </a:extLst>
          </p:cNvPr>
          <p:cNvSpPr>
            <a:spLocks noChangeShapeType="1"/>
          </p:cNvSpPr>
          <p:nvPr/>
        </p:nvSpPr>
        <p:spPr bwMode="auto">
          <a:xfrm flipH="1">
            <a:off x="2128085" y="3556801"/>
            <a:ext cx="659019" cy="0"/>
          </a:xfrm>
          <a:prstGeom prst="line">
            <a:avLst/>
          </a:prstGeom>
          <a:noFill/>
          <a:ln w="76200">
            <a:solidFill>
              <a:srgbClr val="0000FF"/>
            </a:solidFill>
            <a:round/>
            <a:headEnd type="triangle" w="med" len="med"/>
            <a:tailEnd type="none" w="med" len="med"/>
          </a:ln>
          <a:effectLst/>
        </p:spPr>
        <p:txBody>
          <a:bodyPr wrap="none" lIns="64008" tIns="32004" rIns="64008" bIns="32004" anchor="ctr"/>
          <a:lstStyle/>
          <a:p>
            <a:pPr eaLnBrk="1" hangingPunct="1">
              <a:defRPr/>
            </a:pPr>
            <a:endParaRPr lang="en-US" kern="0">
              <a:solidFill>
                <a:sysClr val="windowText" lastClr="000000"/>
              </a:solidFill>
              <a:latin typeface="Arial" pitchFamily="-107" charset="0"/>
              <a:ea typeface="Arial" pitchFamily="-107" charset="0"/>
              <a:cs typeface="Arial" pitchFamily="-107" charset="0"/>
            </a:endParaRPr>
          </a:p>
        </p:txBody>
      </p:sp>
      <p:sp>
        <p:nvSpPr>
          <p:cNvPr id="23" name="Text Box 20" descr="90%">
            <a:extLst>
              <a:ext uri="{FF2B5EF4-FFF2-40B4-BE49-F238E27FC236}">
                <a16:creationId xmlns:a16="http://schemas.microsoft.com/office/drawing/2014/main" id="{35431800-D8F9-DD49-B834-1BA4AA1FA953}"/>
              </a:ext>
            </a:extLst>
          </p:cNvPr>
          <p:cNvSpPr txBox="1">
            <a:spLocks noChangeArrowheads="1"/>
          </p:cNvSpPr>
          <p:nvPr/>
        </p:nvSpPr>
        <p:spPr bwMode="auto">
          <a:xfrm>
            <a:off x="402212" y="4268581"/>
            <a:ext cx="1411669" cy="618631"/>
          </a:xfrm>
          <a:prstGeom prst="rect">
            <a:avLst/>
          </a:prstGeom>
          <a:noFill/>
          <a:ln w="12700">
            <a:noFill/>
            <a:miter lim="800000"/>
            <a:headEnd/>
            <a:tailEnd/>
          </a:ln>
          <a:effectLst/>
        </p:spPr>
        <p:txBody>
          <a:bodyPr wrap="none" lIns="64008" tIns="32004" rIns="64008" bIns="32004">
            <a:spAutoFit/>
          </a:bodyPr>
          <a:lstStyle/>
          <a:p>
            <a:pPr algn="ctr" eaLnBrk="1" hangingPunct="1">
              <a:defRPr/>
            </a:pPr>
            <a:r>
              <a:rPr lang="en-US" kern="0" dirty="0">
                <a:solidFill>
                  <a:sysClr val="windowText" lastClr="000000"/>
                </a:solidFill>
                <a:latin typeface="Arial" pitchFamily="-107" charset="0"/>
                <a:ea typeface="Arial" pitchFamily="-107" charset="0"/>
                <a:cs typeface="Arial" pitchFamily="-107" charset="0"/>
              </a:rPr>
              <a:t>Sequencing </a:t>
            </a:r>
          </a:p>
          <a:p>
            <a:pPr algn="ctr" eaLnBrk="1" hangingPunct="1">
              <a:defRPr/>
            </a:pPr>
            <a:r>
              <a:rPr lang="en-US" kern="0" dirty="0">
                <a:solidFill>
                  <a:sysClr val="windowText" lastClr="000000"/>
                </a:solidFill>
                <a:latin typeface="Arial" pitchFamily="-107" charset="0"/>
                <a:ea typeface="Arial" pitchFamily="-107" charset="0"/>
                <a:cs typeface="Arial" pitchFamily="-107" charset="0"/>
              </a:rPr>
              <a:t>Machine</a:t>
            </a:r>
          </a:p>
        </p:txBody>
      </p:sp>
      <p:sp>
        <p:nvSpPr>
          <p:cNvPr id="26" name="Content Placeholder 2">
            <a:extLst>
              <a:ext uri="{FF2B5EF4-FFF2-40B4-BE49-F238E27FC236}">
                <a16:creationId xmlns:a16="http://schemas.microsoft.com/office/drawing/2014/main" id="{FFE4AEA4-D589-F149-B8D4-2DC4AB545A5B}"/>
              </a:ext>
            </a:extLst>
          </p:cNvPr>
          <p:cNvSpPr>
            <a:spLocks noGrp="1"/>
          </p:cNvSpPr>
          <p:nvPr>
            <p:ph idx="1"/>
          </p:nvPr>
        </p:nvSpPr>
        <p:spPr>
          <a:xfrm>
            <a:off x="228600" y="908719"/>
            <a:ext cx="8610600" cy="2060794"/>
          </a:xfrm>
        </p:spPr>
        <p:txBody>
          <a:bodyPr>
            <a:noAutofit/>
          </a:bodyPr>
          <a:lstStyle/>
          <a:p>
            <a:r>
              <a:rPr lang="en-US" b="1" dirty="0">
                <a:solidFill>
                  <a:srgbClr val="FF0000"/>
                </a:solidFill>
                <a:cs typeface="Adobe Garamond Pro"/>
              </a:rPr>
              <a:t>Data movement </a:t>
            </a:r>
            <a:r>
              <a:rPr lang="en-US" dirty="0">
                <a:cs typeface="Adobe Garamond Pro"/>
              </a:rPr>
              <a:t>dominates performance and is a </a:t>
            </a:r>
            <a:r>
              <a:rPr lang="en-US" b="1" dirty="0">
                <a:cs typeface="Adobe Garamond Pro"/>
              </a:rPr>
              <a:t>major</a:t>
            </a:r>
            <a:r>
              <a:rPr lang="en-US" dirty="0">
                <a:cs typeface="Adobe Garamond Pro"/>
              </a:rPr>
              <a:t> system </a:t>
            </a:r>
            <a:r>
              <a:rPr lang="en-US" b="1" dirty="0">
                <a:solidFill>
                  <a:srgbClr val="FF0000"/>
                </a:solidFill>
                <a:cs typeface="Adobe Garamond Pro"/>
              </a:rPr>
              <a:t>energy bottleneck </a:t>
            </a:r>
            <a:r>
              <a:rPr lang="en-US" dirty="0">
                <a:cs typeface="Adobe Garamond Pro"/>
              </a:rPr>
              <a:t>(accounting for 40%-62%)</a:t>
            </a:r>
          </a:p>
        </p:txBody>
      </p:sp>
      <p:sp>
        <p:nvSpPr>
          <p:cNvPr id="27" name="TextBox 26">
            <a:extLst>
              <a:ext uri="{FF2B5EF4-FFF2-40B4-BE49-F238E27FC236}">
                <a16:creationId xmlns:a16="http://schemas.microsoft.com/office/drawing/2014/main" id="{082DDDB6-3EAB-6D42-8A46-E72A92BD0AC9}"/>
              </a:ext>
            </a:extLst>
          </p:cNvPr>
          <p:cNvSpPr txBox="1"/>
          <p:nvPr/>
        </p:nvSpPr>
        <p:spPr>
          <a:xfrm>
            <a:off x="95300" y="5733256"/>
            <a:ext cx="7489551" cy="553998"/>
          </a:xfrm>
          <a:prstGeom prst="rect">
            <a:avLst/>
          </a:prstGeom>
          <a:noFill/>
        </p:spPr>
        <p:txBody>
          <a:bodyPr wrap="none" rtlCol="0">
            <a:spAutoFit/>
          </a:bodyPr>
          <a:lstStyle/>
          <a:p>
            <a:r>
              <a:rPr lang="en-US" sz="1000" baseline="30000" dirty="0"/>
              <a:t>✻ </a:t>
            </a:r>
            <a:r>
              <a:rPr lang="en-US" sz="1000" dirty="0" err="1"/>
              <a:t>Boroumand</a:t>
            </a:r>
            <a:r>
              <a:rPr lang="en-US" sz="1000" dirty="0"/>
              <a:t> et al., “Google Workloads for Consumer Devices: Mitigating Data Movement Bottlenecks,” ASPLOS 2018</a:t>
            </a:r>
          </a:p>
          <a:p>
            <a:r>
              <a:rPr lang="en-US" sz="1000" baseline="30000" dirty="0"/>
              <a:t>★ </a:t>
            </a:r>
            <a:r>
              <a:rPr lang="en-US" sz="1000" dirty="0" err="1"/>
              <a:t>Kestor</a:t>
            </a:r>
            <a:r>
              <a:rPr lang="en-US" sz="1000" dirty="0"/>
              <a:t> et al., “Quantifying the Energy Cost of Data Movement in Scientific Applications,” IISWC 2013 </a:t>
            </a:r>
          </a:p>
          <a:p>
            <a:r>
              <a:rPr lang="en-US" sz="1000" baseline="30000" dirty="0"/>
              <a:t>☆ </a:t>
            </a:r>
            <a:r>
              <a:rPr lang="en-US" sz="1000" dirty="0" err="1"/>
              <a:t>Pandiyan</a:t>
            </a:r>
            <a:r>
              <a:rPr lang="en-US" sz="1000" dirty="0"/>
              <a:t> and Wu, “Quantifying the energy cost of data movement for emerging smart phone workloads on mobile platforms,” IISWC 2014</a:t>
            </a:r>
          </a:p>
        </p:txBody>
      </p:sp>
      <p:sp>
        <p:nvSpPr>
          <p:cNvPr id="29" name="TextBox 28">
            <a:extLst>
              <a:ext uri="{FF2B5EF4-FFF2-40B4-BE49-F238E27FC236}">
                <a16:creationId xmlns:a16="http://schemas.microsoft.com/office/drawing/2014/main" id="{C07DF297-CD7A-6242-A8A2-777888002EF8}"/>
              </a:ext>
            </a:extLst>
          </p:cNvPr>
          <p:cNvSpPr txBox="1"/>
          <p:nvPr/>
        </p:nvSpPr>
        <p:spPr>
          <a:xfrm>
            <a:off x="3563888" y="2044098"/>
            <a:ext cx="2746920" cy="400110"/>
          </a:xfrm>
          <a:prstGeom prst="rect">
            <a:avLst/>
          </a:prstGeom>
          <a:noFill/>
          <a:ln>
            <a:noFill/>
          </a:ln>
        </p:spPr>
        <p:txBody>
          <a:bodyPr wrap="square" rtlCol="0">
            <a:spAutoFit/>
          </a:bodyPr>
          <a:lstStyle/>
          <a:p>
            <a:pPr algn="ctr"/>
            <a:r>
              <a:rPr lang="en-US" sz="2000" i="1" dirty="0">
                <a:solidFill>
                  <a:srgbClr val="FF0000"/>
                </a:solidFill>
              </a:rPr>
              <a:t>Data Movement</a:t>
            </a:r>
          </a:p>
        </p:txBody>
      </p:sp>
      <p:sp>
        <p:nvSpPr>
          <p:cNvPr id="31" name="Rectangle 30">
            <a:extLst>
              <a:ext uri="{FF2B5EF4-FFF2-40B4-BE49-F238E27FC236}">
                <a16:creationId xmlns:a16="http://schemas.microsoft.com/office/drawing/2014/main" id="{6A985C0C-27FF-8A4D-BFDA-870A8D0BFDE1}"/>
              </a:ext>
            </a:extLst>
          </p:cNvPr>
          <p:cNvSpPr/>
          <p:nvPr/>
        </p:nvSpPr>
        <p:spPr>
          <a:xfrm>
            <a:off x="2915816" y="4869160"/>
            <a:ext cx="6054541" cy="646331"/>
          </a:xfrm>
          <a:prstGeom prst="rect">
            <a:avLst/>
          </a:prstGeom>
        </p:spPr>
        <p:txBody>
          <a:bodyPr wrap="square">
            <a:spAutoFit/>
          </a:bodyPr>
          <a:lstStyle/>
          <a:p>
            <a:r>
              <a:rPr lang="en-US" dirty="0"/>
              <a:t>Single </a:t>
            </a:r>
            <a:r>
              <a:rPr lang="en-US" dirty="0">
                <a:solidFill>
                  <a:srgbClr val="0000FF"/>
                </a:solidFill>
              </a:rPr>
              <a:t>memory</a:t>
            </a:r>
            <a:r>
              <a:rPr lang="en-US" dirty="0"/>
              <a:t> request </a:t>
            </a:r>
            <a:r>
              <a:rPr lang="en-US" dirty="0">
                <a:solidFill>
                  <a:srgbClr val="FF0000"/>
                </a:solidFill>
              </a:rPr>
              <a:t>consumes</a:t>
            </a:r>
            <a:r>
              <a:rPr lang="en-US" dirty="0"/>
              <a:t> &gt;160x-800x </a:t>
            </a:r>
            <a:r>
              <a:rPr lang="en-US" dirty="0">
                <a:solidFill>
                  <a:srgbClr val="FF0000"/>
                </a:solidFill>
              </a:rPr>
              <a:t>more energy</a:t>
            </a:r>
            <a:r>
              <a:rPr lang="en-US" dirty="0"/>
              <a:t> compared to performing an </a:t>
            </a:r>
            <a:r>
              <a:rPr lang="en-US" dirty="0">
                <a:solidFill>
                  <a:srgbClr val="0000FF"/>
                </a:solidFill>
              </a:rPr>
              <a:t>addition operation  </a:t>
            </a:r>
          </a:p>
        </p:txBody>
      </p:sp>
      <p:sp>
        <p:nvSpPr>
          <p:cNvPr id="3" name="Freeform 2">
            <a:extLst>
              <a:ext uri="{FF2B5EF4-FFF2-40B4-BE49-F238E27FC236}">
                <a16:creationId xmlns:a16="http://schemas.microsoft.com/office/drawing/2014/main" id="{899CBF8F-8997-5A45-A21E-372F4C86898A}"/>
              </a:ext>
            </a:extLst>
          </p:cNvPr>
          <p:cNvSpPr/>
          <p:nvPr/>
        </p:nvSpPr>
        <p:spPr>
          <a:xfrm>
            <a:off x="2506134" y="2401231"/>
            <a:ext cx="1305636" cy="951569"/>
          </a:xfrm>
          <a:custGeom>
            <a:avLst/>
            <a:gdLst>
              <a:gd name="connsiteX0" fmla="*/ 1594353 w 1627327"/>
              <a:gd name="connsiteY0" fmla="*/ 0 h 1093299"/>
              <a:gd name="connsiteX1" fmla="*/ 1577420 w 1627327"/>
              <a:gd name="connsiteY1" fmla="*/ 84667 h 1093299"/>
              <a:gd name="connsiteX2" fmla="*/ 1120220 w 1627327"/>
              <a:gd name="connsiteY2" fmla="*/ 270934 h 1093299"/>
              <a:gd name="connsiteX3" fmla="*/ 222753 w 1627327"/>
              <a:gd name="connsiteY3" fmla="*/ 338667 h 1093299"/>
              <a:gd name="connsiteX4" fmla="*/ 19553 w 1627327"/>
              <a:gd name="connsiteY4" fmla="*/ 1016000 h 1093299"/>
              <a:gd name="connsiteX5" fmla="*/ 19553 w 1627327"/>
              <a:gd name="connsiteY5" fmla="*/ 1049867 h 1093299"/>
              <a:gd name="connsiteX0" fmla="*/ 1594353 w 1594353"/>
              <a:gd name="connsiteY0" fmla="*/ 0 h 1093299"/>
              <a:gd name="connsiteX1" fmla="*/ 1120220 w 1594353"/>
              <a:gd name="connsiteY1" fmla="*/ 270934 h 1093299"/>
              <a:gd name="connsiteX2" fmla="*/ 222753 w 1594353"/>
              <a:gd name="connsiteY2" fmla="*/ 338667 h 1093299"/>
              <a:gd name="connsiteX3" fmla="*/ 19553 w 1594353"/>
              <a:gd name="connsiteY3" fmla="*/ 1016000 h 1093299"/>
              <a:gd name="connsiteX4" fmla="*/ 19553 w 1594353"/>
              <a:gd name="connsiteY4" fmla="*/ 1049867 h 1093299"/>
              <a:gd name="connsiteX0" fmla="*/ 1574800 w 1574800"/>
              <a:gd name="connsiteY0" fmla="*/ 0 h 1049867"/>
              <a:gd name="connsiteX1" fmla="*/ 1100667 w 1574800"/>
              <a:gd name="connsiteY1" fmla="*/ 270934 h 1049867"/>
              <a:gd name="connsiteX2" fmla="*/ 203200 w 1574800"/>
              <a:gd name="connsiteY2" fmla="*/ 338667 h 1049867"/>
              <a:gd name="connsiteX3" fmla="*/ 0 w 1574800"/>
              <a:gd name="connsiteY3" fmla="*/ 1049867 h 1049867"/>
              <a:gd name="connsiteX0" fmla="*/ 1574800 w 1574800"/>
              <a:gd name="connsiteY0" fmla="*/ 0 h 1049867"/>
              <a:gd name="connsiteX1" fmla="*/ 1048968 w 1574800"/>
              <a:gd name="connsiteY1" fmla="*/ 97536 h 1049867"/>
              <a:gd name="connsiteX2" fmla="*/ 203200 w 1574800"/>
              <a:gd name="connsiteY2" fmla="*/ 338667 h 1049867"/>
              <a:gd name="connsiteX3" fmla="*/ 0 w 1574800"/>
              <a:gd name="connsiteY3" fmla="*/ 1049867 h 1049867"/>
            </a:gdLst>
            <a:ahLst/>
            <a:cxnLst>
              <a:cxn ang="0">
                <a:pos x="connsiteX0" y="connsiteY0"/>
              </a:cxn>
              <a:cxn ang="0">
                <a:pos x="connsiteX1" y="connsiteY1"/>
              </a:cxn>
              <a:cxn ang="0">
                <a:pos x="connsiteX2" y="connsiteY2"/>
              </a:cxn>
              <a:cxn ang="0">
                <a:pos x="connsiteX3" y="connsiteY3"/>
              </a:cxn>
            </a:cxnLst>
            <a:rect l="l" t="t" r="r" b="b"/>
            <a:pathLst>
              <a:path w="1574800" h="1049867">
                <a:moveTo>
                  <a:pt x="1574800" y="0"/>
                </a:moveTo>
                <a:cubicBezTo>
                  <a:pt x="1476022" y="56445"/>
                  <a:pt x="1277568" y="41092"/>
                  <a:pt x="1048968" y="97536"/>
                </a:cubicBezTo>
                <a:cubicBezTo>
                  <a:pt x="820368" y="153981"/>
                  <a:pt x="378028" y="179945"/>
                  <a:pt x="203200" y="338667"/>
                </a:cubicBezTo>
                <a:cubicBezTo>
                  <a:pt x="28372" y="497389"/>
                  <a:pt x="42333" y="901700"/>
                  <a:pt x="0" y="1049867"/>
                </a:cubicBezTo>
              </a:path>
            </a:pathLst>
          </a:custGeom>
          <a:noFill/>
          <a:ln w="28575">
            <a:solidFill>
              <a:srgbClr val="FF0000"/>
            </a:solidFill>
            <a:headEnd type="none" w="lg" len="med"/>
            <a:tailEnd type="triangle" w="lg"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Arrow Connector 4">
            <a:extLst>
              <a:ext uri="{FF2B5EF4-FFF2-40B4-BE49-F238E27FC236}">
                <a16:creationId xmlns:a16="http://schemas.microsoft.com/office/drawing/2014/main" id="{571E385F-4684-0848-80DA-23FEB30EDE91}"/>
              </a:ext>
            </a:extLst>
          </p:cNvPr>
          <p:cNvCxnSpPr>
            <a:cxnSpLocks/>
          </p:cNvCxnSpPr>
          <p:nvPr/>
        </p:nvCxnSpPr>
        <p:spPr>
          <a:xfrm flipH="1">
            <a:off x="4603559" y="2509535"/>
            <a:ext cx="160837" cy="829501"/>
          </a:xfrm>
          <a:prstGeom prst="straightConnector1">
            <a:avLst/>
          </a:prstGeom>
          <a:ln w="28575">
            <a:solidFill>
              <a:srgbClr val="FF0000"/>
            </a:solidFill>
            <a:headEnd type="none" w="lg" len="med"/>
            <a:tailEnd type="triangle" w="lg" len="med"/>
          </a:ln>
        </p:spPr>
        <p:style>
          <a:lnRef idx="1">
            <a:schemeClr val="accent1"/>
          </a:lnRef>
          <a:fillRef idx="0">
            <a:schemeClr val="accent1"/>
          </a:fillRef>
          <a:effectRef idx="0">
            <a:schemeClr val="accent1"/>
          </a:effectRef>
          <a:fontRef idx="minor">
            <a:schemeClr val="tx1"/>
          </a:fontRef>
        </p:style>
      </p:cxnSp>
      <p:sp>
        <p:nvSpPr>
          <p:cNvPr id="33" name="Freeform 32">
            <a:extLst>
              <a:ext uri="{FF2B5EF4-FFF2-40B4-BE49-F238E27FC236}">
                <a16:creationId xmlns:a16="http://schemas.microsoft.com/office/drawing/2014/main" id="{EBC179B5-F213-AE46-B1B4-A7C60DF48C0A}"/>
              </a:ext>
            </a:extLst>
          </p:cNvPr>
          <p:cNvSpPr/>
          <p:nvPr/>
        </p:nvSpPr>
        <p:spPr>
          <a:xfrm flipH="1">
            <a:off x="6084167" y="2427425"/>
            <a:ext cx="1072211" cy="935112"/>
          </a:xfrm>
          <a:custGeom>
            <a:avLst/>
            <a:gdLst>
              <a:gd name="connsiteX0" fmla="*/ 1594353 w 1627327"/>
              <a:gd name="connsiteY0" fmla="*/ 0 h 1093299"/>
              <a:gd name="connsiteX1" fmla="*/ 1577420 w 1627327"/>
              <a:gd name="connsiteY1" fmla="*/ 84667 h 1093299"/>
              <a:gd name="connsiteX2" fmla="*/ 1120220 w 1627327"/>
              <a:gd name="connsiteY2" fmla="*/ 270934 h 1093299"/>
              <a:gd name="connsiteX3" fmla="*/ 222753 w 1627327"/>
              <a:gd name="connsiteY3" fmla="*/ 338667 h 1093299"/>
              <a:gd name="connsiteX4" fmla="*/ 19553 w 1627327"/>
              <a:gd name="connsiteY4" fmla="*/ 1016000 h 1093299"/>
              <a:gd name="connsiteX5" fmla="*/ 19553 w 1627327"/>
              <a:gd name="connsiteY5" fmla="*/ 1049867 h 1093299"/>
              <a:gd name="connsiteX0" fmla="*/ 1594353 w 1594353"/>
              <a:gd name="connsiteY0" fmla="*/ 0 h 1093299"/>
              <a:gd name="connsiteX1" fmla="*/ 1120220 w 1594353"/>
              <a:gd name="connsiteY1" fmla="*/ 270934 h 1093299"/>
              <a:gd name="connsiteX2" fmla="*/ 222753 w 1594353"/>
              <a:gd name="connsiteY2" fmla="*/ 338667 h 1093299"/>
              <a:gd name="connsiteX3" fmla="*/ 19553 w 1594353"/>
              <a:gd name="connsiteY3" fmla="*/ 1016000 h 1093299"/>
              <a:gd name="connsiteX4" fmla="*/ 19553 w 1594353"/>
              <a:gd name="connsiteY4" fmla="*/ 1049867 h 1093299"/>
              <a:gd name="connsiteX0" fmla="*/ 1574800 w 1574800"/>
              <a:gd name="connsiteY0" fmla="*/ 0 h 1049867"/>
              <a:gd name="connsiteX1" fmla="*/ 1100667 w 1574800"/>
              <a:gd name="connsiteY1" fmla="*/ 270934 h 1049867"/>
              <a:gd name="connsiteX2" fmla="*/ 203200 w 1574800"/>
              <a:gd name="connsiteY2" fmla="*/ 338667 h 1049867"/>
              <a:gd name="connsiteX3" fmla="*/ 0 w 1574800"/>
              <a:gd name="connsiteY3" fmla="*/ 1049867 h 1049867"/>
              <a:gd name="connsiteX0" fmla="*/ 1574800 w 1574800"/>
              <a:gd name="connsiteY0" fmla="*/ 0 h 1049867"/>
              <a:gd name="connsiteX1" fmla="*/ 932790 w 1574800"/>
              <a:gd name="connsiteY1" fmla="*/ 78444 h 1049867"/>
              <a:gd name="connsiteX2" fmla="*/ 203200 w 1574800"/>
              <a:gd name="connsiteY2" fmla="*/ 338667 h 1049867"/>
              <a:gd name="connsiteX3" fmla="*/ 0 w 1574800"/>
              <a:gd name="connsiteY3" fmla="*/ 1049867 h 1049867"/>
            </a:gdLst>
            <a:ahLst/>
            <a:cxnLst>
              <a:cxn ang="0">
                <a:pos x="connsiteX0" y="connsiteY0"/>
              </a:cxn>
              <a:cxn ang="0">
                <a:pos x="connsiteX1" y="connsiteY1"/>
              </a:cxn>
              <a:cxn ang="0">
                <a:pos x="connsiteX2" y="connsiteY2"/>
              </a:cxn>
              <a:cxn ang="0">
                <a:pos x="connsiteX3" y="connsiteY3"/>
              </a:cxn>
            </a:cxnLst>
            <a:rect l="l" t="t" r="r" b="b"/>
            <a:pathLst>
              <a:path w="1574800" h="1049867">
                <a:moveTo>
                  <a:pt x="1574800" y="0"/>
                </a:moveTo>
                <a:cubicBezTo>
                  <a:pt x="1476022" y="56445"/>
                  <a:pt x="1161390" y="22000"/>
                  <a:pt x="932790" y="78444"/>
                </a:cubicBezTo>
                <a:cubicBezTo>
                  <a:pt x="704190" y="134889"/>
                  <a:pt x="358665" y="176763"/>
                  <a:pt x="203200" y="338667"/>
                </a:cubicBezTo>
                <a:cubicBezTo>
                  <a:pt x="47735" y="500571"/>
                  <a:pt x="42333" y="901700"/>
                  <a:pt x="0" y="1049867"/>
                </a:cubicBezTo>
              </a:path>
            </a:pathLst>
          </a:custGeom>
          <a:noFill/>
          <a:ln w="28575">
            <a:solidFill>
              <a:srgbClr val="FF0000"/>
            </a:solidFill>
            <a:headEnd type="none" w="lg" len="med"/>
            <a:tailEnd type="triangle" w="lg"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357307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grpId="0" nodeType="afterEffect">
                                  <p:stCondLst>
                                    <p:cond delay="0"/>
                                  </p:stCondLst>
                                  <p:childTnLst>
                                    <p:set>
                                      <p:cBhvr>
                                        <p:cTn id="15" dur="1" fill="hold">
                                          <p:stCondLst>
                                            <p:cond delay="0"/>
                                          </p:stCondLst>
                                        </p:cTn>
                                        <p:tgtEl>
                                          <p:spTgt spid="31"/>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26">
                                            <p:txEl>
                                              <p:pRg st="0" end="0"/>
                                            </p:txEl>
                                          </p:spTgt>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9" grpId="0"/>
      <p:bldP spid="31" grpId="0"/>
      <p:bldP spid="3" grpId="0" animBg="1"/>
      <p:bldP spid="3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lvl="0">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lang="en-US" dirty="0">
                <a:hlinkClick r:id="rId3"/>
              </a:rPr>
              <a:t>Open arxiv.org version</a:t>
            </a:r>
            <a:r>
              <a:rPr lang="en-US" dirty="0"/>
              <a:t>]</a:t>
            </a: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3639451655"/>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Genome Sequencing Technologies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 name="TextBox 2">
            <a:extLst>
              <a:ext uri="{FF2B5EF4-FFF2-40B4-BE49-F238E27FC236}">
                <a16:creationId xmlns:a16="http://schemas.microsoft.com/office/drawing/2014/main" id="{9DEDF4F9-AC11-CE40-96CF-BFA639F16628}"/>
              </a:ext>
            </a:extLst>
          </p:cNvPr>
          <p:cNvSpPr txBox="1"/>
          <p:nvPr/>
        </p:nvSpPr>
        <p:spPr>
          <a:xfrm>
            <a:off x="336100" y="5036983"/>
            <a:ext cx="819397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Senol Cali+, “</a:t>
            </a:r>
            <a:r>
              <a:rPr kumimoji="0" lang="en-US" sz="1800" b="1" i="0" u="none" strike="noStrike" kern="1200" cap="none" spc="0" normalizeH="0" baseline="0" noProof="0" dirty="0">
                <a:ln>
                  <a:noFill/>
                </a:ln>
                <a:solidFill>
                  <a:srgbClr val="0000FF"/>
                </a:solidFill>
                <a:effectLst/>
                <a:uLnTx/>
                <a:uFillTx/>
                <a:latin typeface="Tahoma"/>
                <a:ea typeface="+mn-ea"/>
                <a:cs typeface="+mn-cs"/>
              </a:rPr>
              <a:t>Nanopore Sequencing Technology and Tools for Genome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Assembly: Computational Analysis of the Current State, Bottlenecks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rPr>
              <a:t>and Future Directions</a:t>
            </a:r>
            <a:r>
              <a:rPr kumimoji="0" lang="en-US" sz="1800" b="0" i="0" u="none" strike="noStrike" kern="1200" cap="none" spc="0" normalizeH="0" baseline="0" noProof="0" dirty="0">
                <a:ln>
                  <a:noFill/>
                </a:ln>
                <a:solidFill>
                  <a:srgbClr val="000000"/>
                </a:solidFill>
                <a:effectLst/>
                <a:uLnTx/>
                <a:uFillTx/>
                <a:latin typeface="Tahoma"/>
                <a:ea typeface="+mn-ea"/>
                <a:cs typeface="+mn-cs"/>
              </a:rPr>
              <a:t>,” Briefings in Bioinformatics, 2018.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Tahoma"/>
                <a:ea typeface="+mn-ea"/>
                <a:cs typeface="+mn-cs"/>
              </a:rPr>
              <a:t>[</a:t>
            </a:r>
            <a:r>
              <a:rPr kumimoji="0" lang="en-US" sz="1800" b="0" i="0" u="none" strike="noStrike" kern="1200" cap="none" spc="0" normalizeH="0" baseline="0" noProof="0" dirty="0">
                <a:ln>
                  <a:noFill/>
                </a:ln>
                <a:solidFill>
                  <a:srgbClr val="000000"/>
                </a:solidFill>
                <a:effectLst/>
                <a:uLnTx/>
                <a:uFillTx/>
                <a:latin typeface="Tahoma"/>
                <a:ea typeface="+mn-ea"/>
                <a:cs typeface="+mn-cs"/>
                <a:hlinkClick r:id="rId3"/>
              </a:rPr>
              <a:t>Preliminary arxiv.org version</a:t>
            </a:r>
            <a:r>
              <a:rPr kumimoji="0" lang="en-US" sz="1800" b="0" i="0" u="none" strike="noStrike" kern="1200" cap="none" spc="0" normalizeH="0" baseline="0" noProof="0" dirty="0">
                <a:ln>
                  <a:noFill/>
                </a:ln>
                <a:solidFill>
                  <a:srgbClr val="000000"/>
                </a:solidFill>
                <a:effectLst/>
                <a:uLnTx/>
                <a:uFillTx/>
                <a:latin typeface="Tahoma"/>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Tahoma"/>
                <a:ea typeface="+mn-ea"/>
                <a:cs typeface="+mn-cs"/>
              </a:rPr>
            </a:b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5" name="Picture 4">
            <a:extLst>
              <a:ext uri="{FF2B5EF4-FFF2-40B4-BE49-F238E27FC236}">
                <a16:creationId xmlns:a16="http://schemas.microsoft.com/office/drawing/2014/main" id="{B7B92BBE-67D0-BE44-AFBF-F27F37B8A8C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1484784"/>
            <a:ext cx="9144000" cy="2202873"/>
          </a:xfrm>
          <a:prstGeom prst="rect">
            <a:avLst/>
          </a:prstGeom>
        </p:spPr>
      </p:pic>
      <p:pic>
        <p:nvPicPr>
          <p:cNvPr id="6" name="Picture 8">
            <a:extLst>
              <a:ext uri="{FF2B5EF4-FFF2-40B4-BE49-F238E27FC236}">
                <a16:creationId xmlns:a16="http://schemas.microsoft.com/office/drawing/2014/main" id="{DE735DFE-2D11-5849-BC1A-6B423D4888C8}"/>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660801" y="2996952"/>
            <a:ext cx="2080800" cy="1523680"/>
          </a:xfrm>
          <a:prstGeom prst="rect">
            <a:avLst/>
          </a:prstGeom>
          <a:noFill/>
          <a:ln w="9525">
            <a:noFill/>
            <a:round/>
            <a:headEnd/>
            <a:tailEnd/>
          </a:ln>
        </p:spPr>
      </p:pic>
      <p:sp>
        <p:nvSpPr>
          <p:cNvPr id="7" name="Text Box 19">
            <a:extLst>
              <a:ext uri="{FF2B5EF4-FFF2-40B4-BE49-F238E27FC236}">
                <a16:creationId xmlns:a16="http://schemas.microsoft.com/office/drawing/2014/main" id="{9BD0F31E-C179-B049-9A06-915AC4721F68}"/>
              </a:ext>
            </a:extLst>
          </p:cNvPr>
          <p:cNvSpPr txBox="1">
            <a:spLocks noChangeArrowheads="1"/>
          </p:cNvSpPr>
          <p:nvPr/>
        </p:nvSpPr>
        <p:spPr bwMode="auto">
          <a:xfrm>
            <a:off x="6381120" y="4520632"/>
            <a:ext cx="2511360" cy="312512"/>
          </a:xfrm>
          <a:prstGeom prst="rect">
            <a:avLst/>
          </a:prstGeom>
          <a:noFill/>
          <a:ln w="9525">
            <a:noFill/>
            <a:round/>
            <a:headEnd/>
            <a:tailEnd/>
          </a:ln>
        </p:spPr>
        <p:txBody>
          <a:bodyPr wrap="none" lIns="81639" tIns="40820" rIns="81639" bIns="40820"/>
          <a:lstStyle/>
          <a:p>
            <a:pPr marL="0" marR="0" lvl="0" indent="0" algn="l" defTabSz="914400" rtl="0" eaLnBrk="1" fontAlgn="auto" latinLnBrk="0" hangingPunct="1">
              <a:lnSpc>
                <a:spcPct val="100000"/>
              </a:lnSpc>
              <a:spcBef>
                <a:spcPts val="0"/>
              </a:spcBef>
              <a:spcAft>
                <a:spcPts val="0"/>
              </a:spcAft>
              <a:buClrTx/>
              <a:buSzTx/>
              <a:buFontTx/>
              <a:buNone/>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rPr>
              <a:t>Oxford Nanopore </a:t>
            </a:r>
            <a:r>
              <a:rPr kumimoji="0" lang="en-US" sz="1800" b="0" i="0" u="none" strike="noStrike" kern="1200" cap="none" spc="0" normalizeH="0" baseline="0" noProof="0" dirty="0" err="1">
                <a:ln>
                  <a:noFill/>
                </a:ln>
                <a:solidFill>
                  <a:srgbClr val="000000"/>
                </a:solidFill>
                <a:effectLst/>
                <a:uLnTx/>
                <a:uFillTx/>
                <a:latin typeface="Calibri" pitchFamily="34" charset="0"/>
                <a:ea typeface="+mn-ea"/>
                <a:cs typeface="+mn-cs"/>
              </a:rPr>
              <a:t>MinION</a:t>
            </a:r>
            <a:endParaRPr kumimoji="0" lang="en-US" sz="18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8" name="Rectangle 7">
            <a:extLst>
              <a:ext uri="{FF2B5EF4-FFF2-40B4-BE49-F238E27FC236}">
                <a16:creationId xmlns:a16="http://schemas.microsoft.com/office/drawing/2014/main" id="{94FFF0AC-581D-AF4A-867C-DE5B8FA734E1}"/>
              </a:ext>
            </a:extLst>
          </p:cNvPr>
          <p:cNvSpPr/>
          <p:nvPr/>
        </p:nvSpPr>
        <p:spPr>
          <a:xfrm>
            <a:off x="0" y="5068079"/>
            <a:ext cx="9144000" cy="1169233"/>
          </a:xfrm>
          <a:prstGeom prst="rect">
            <a:avLst/>
          </a:prstGeom>
          <a:solidFill>
            <a:srgbClr val="FF4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Data </a:t>
            </a:r>
            <a:r>
              <a:rPr kumimoji="0" lang="en-US" sz="320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rPr>
              <a:t>→</a:t>
            </a:r>
            <a:r>
              <a:rPr kumimoji="0" lang="en-US" sz="3200" b="0" i="0" u="none" strike="noStrike" kern="1200" cap="none" spc="0" normalizeH="0" baseline="0" noProof="0" dirty="0">
                <a:ln>
                  <a:noFill/>
                </a:ln>
                <a:solidFill>
                  <a:prstClr val="white"/>
                </a:solidFill>
                <a:effectLst/>
                <a:uLnTx/>
                <a:uFillTx/>
                <a:latin typeface="Gill Sans MT"/>
                <a:ea typeface="+mn-ea"/>
                <a:cs typeface="+mn-cs"/>
              </a:rPr>
              <a:t> </a:t>
            </a:r>
            <a:r>
              <a:rPr kumimoji="0" lang="en-US" sz="3200" b="0" i="0" u="none" strike="noStrike" kern="1200" cap="none" spc="0" normalizeH="0" baseline="0" noProof="0" dirty="0">
                <a:ln>
                  <a:noFill/>
                </a:ln>
                <a:solidFill>
                  <a:prstClr val="white"/>
                </a:solidFill>
                <a:effectLst/>
                <a:uLnTx/>
                <a:uFillTx/>
                <a:latin typeface="Futura Medium" charset="0"/>
                <a:ea typeface="Futura Medium" charset="0"/>
                <a:cs typeface="Futura Medium" charset="0"/>
              </a:rPr>
              <a:t>performance &amp; energy bottleneck</a:t>
            </a:r>
          </a:p>
        </p:txBody>
      </p:sp>
    </p:spTree>
    <p:extLst>
      <p:ext uri="{BB962C8B-B14F-4D97-AF65-F5344CB8AC3E}">
        <p14:creationId xmlns:p14="http://schemas.microsoft.com/office/powerpoint/2010/main" val="88995032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9C0DC3-C1EF-874A-818E-A979FC3E234A}"/>
              </a:ext>
            </a:extLst>
          </p:cNvPr>
          <p:cNvSpPr>
            <a:spLocks noGrp="1"/>
          </p:cNvSpPr>
          <p:nvPr>
            <p:ph idx="1"/>
          </p:nvPr>
        </p:nvSpPr>
        <p:spPr>
          <a:xfrm>
            <a:off x="0" y="1124744"/>
            <a:ext cx="9144000" cy="5001491"/>
          </a:xfrm>
        </p:spPr>
        <p:txBody>
          <a:bodyPr anchor="ctr" anchorCtr="0">
            <a:normAutofit/>
          </a:bodyPr>
          <a:lstStyle/>
          <a:p>
            <a:pPr marL="0" indent="0" algn="ctr">
              <a:lnSpc>
                <a:spcPct val="120000"/>
              </a:lnSpc>
              <a:spcBef>
                <a:spcPts val="0"/>
              </a:spcBef>
              <a:spcAft>
                <a:spcPts val="0"/>
              </a:spcAft>
              <a:buNone/>
            </a:pPr>
            <a:r>
              <a:rPr lang="en-US" sz="4800" dirty="0"/>
              <a:t>We need </a:t>
            </a:r>
            <a:r>
              <a:rPr lang="en-US" sz="4800" dirty="0">
                <a:solidFill>
                  <a:srgbClr val="0000FF"/>
                </a:solidFill>
              </a:rPr>
              <a:t>intelligent algorithms </a:t>
            </a:r>
            <a:r>
              <a:rPr lang="en-US" sz="4800" dirty="0"/>
              <a:t>and </a:t>
            </a:r>
            <a:r>
              <a:rPr lang="en-US" sz="4800" dirty="0">
                <a:solidFill>
                  <a:srgbClr val="0000FF"/>
                </a:solidFill>
              </a:rPr>
              <a:t>intelligent architectures</a:t>
            </a:r>
            <a:r>
              <a:rPr lang="en-US" sz="4800" dirty="0"/>
              <a:t> </a:t>
            </a:r>
          </a:p>
          <a:p>
            <a:pPr marL="179388" indent="0" algn="ctr">
              <a:lnSpc>
                <a:spcPct val="120000"/>
              </a:lnSpc>
              <a:spcBef>
                <a:spcPts val="0"/>
              </a:spcBef>
              <a:spcAft>
                <a:spcPts val="0"/>
              </a:spcAft>
              <a:buNone/>
            </a:pPr>
            <a:r>
              <a:rPr lang="en-US" sz="4800" dirty="0"/>
              <a:t>that </a:t>
            </a:r>
            <a:r>
              <a:rPr lang="en-US" sz="4800" dirty="0">
                <a:solidFill>
                  <a:srgbClr val="FF0000"/>
                </a:solidFill>
              </a:rPr>
              <a:t>handle data well</a:t>
            </a:r>
          </a:p>
        </p:txBody>
      </p:sp>
      <p:sp>
        <p:nvSpPr>
          <p:cNvPr id="6" name="Slide Number Placeholder 3">
            <a:extLst>
              <a:ext uri="{FF2B5EF4-FFF2-40B4-BE49-F238E27FC236}">
                <a16:creationId xmlns:a16="http://schemas.microsoft.com/office/drawing/2014/main" id="{0704270D-059B-4A4C-B2FA-6930CFF565AC}"/>
              </a:ext>
            </a:extLst>
          </p:cNvPr>
          <p:cNvSpPr>
            <a:spLocks noGrp="1"/>
          </p:cNvSpPr>
          <p:nvPr>
            <p:ph type="sldNum" sz="quarter" idx="11"/>
          </p:nvPr>
        </p:nvSpPr>
        <p:spPr>
          <a:xfrm>
            <a:off x="6553200" y="6243638"/>
            <a:ext cx="2133600" cy="457200"/>
          </a:xfrm>
        </p:spPr>
        <p:txBody>
          <a:bodyPr/>
          <a:lstStyle/>
          <a:p>
            <a:fld id="{323594FA-E141-4234-AE05-360401972BE7}" type="slidenum">
              <a:rPr lang="en-US" altLang="en-US" smtClean="0"/>
              <a:pPr/>
              <a:t>16</a:t>
            </a:fld>
            <a:endParaRPr lang="en-US" altLang="en-US"/>
          </a:p>
        </p:txBody>
      </p:sp>
    </p:spTree>
    <p:extLst>
      <p:ext uri="{BB962C8B-B14F-4D97-AF65-F5344CB8AC3E}">
        <p14:creationId xmlns:p14="http://schemas.microsoft.com/office/powerpoint/2010/main" val="1629422485"/>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002FB4F-6B9D-B042-B90A-49F0A393402C}"/>
              </a:ext>
            </a:extLst>
          </p:cNvPr>
          <p:cNvSpPr>
            <a:spLocks noGrp="1"/>
          </p:cNvSpPr>
          <p:nvPr>
            <p:ph type="sldNum" sz="quarter" idx="11"/>
          </p:nvPr>
        </p:nvSpPr>
        <p:spPr/>
        <p:txBody>
          <a:bodyPr/>
          <a:lstStyle/>
          <a:p>
            <a:fld id="{323594FA-E141-4234-AE05-360401972BE7}" type="slidenum">
              <a:rPr lang="en-US" altLang="en-US" smtClean="0"/>
              <a:pPr/>
              <a:t>17</a:t>
            </a:fld>
            <a:endParaRPr lang="en-US" altLang="en-US"/>
          </a:p>
        </p:txBody>
      </p:sp>
      <p:sp>
        <p:nvSpPr>
          <p:cNvPr id="5" name="Rectangle 4">
            <a:extLst>
              <a:ext uri="{FF2B5EF4-FFF2-40B4-BE49-F238E27FC236}">
                <a16:creationId xmlns:a16="http://schemas.microsoft.com/office/drawing/2014/main" id="{3078A8AC-FD8F-3A44-9E03-59A31FF0F2C7}"/>
              </a:ext>
            </a:extLst>
          </p:cNvPr>
          <p:cNvSpPr/>
          <p:nvPr/>
        </p:nvSpPr>
        <p:spPr>
          <a:xfrm>
            <a:off x="228600" y="2564904"/>
            <a:ext cx="8610600" cy="1938992"/>
          </a:xfrm>
          <a:prstGeom prst="rect">
            <a:avLst/>
          </a:prstGeom>
        </p:spPr>
        <p:txBody>
          <a:bodyPr wrap="square">
            <a:spAutoFit/>
          </a:bodyPr>
          <a:lstStyle/>
          <a:p>
            <a:pPr algn="ctr"/>
            <a:r>
              <a:rPr lang="en-US" sz="6000" dirty="0"/>
              <a:t>Does </a:t>
            </a:r>
            <a:r>
              <a:rPr lang="en-US" sz="6000" dirty="0">
                <a:solidFill>
                  <a:srgbClr val="FF0000"/>
                </a:solidFill>
              </a:rPr>
              <a:t>intelligent genome analysis </a:t>
            </a:r>
            <a:r>
              <a:rPr lang="en-US" sz="6000" dirty="0"/>
              <a:t>really </a:t>
            </a:r>
            <a:r>
              <a:rPr lang="en-US" sz="6000" dirty="0">
                <a:solidFill>
                  <a:srgbClr val="0000FF"/>
                </a:solidFill>
              </a:rPr>
              <a:t>matter</a:t>
            </a:r>
            <a:r>
              <a:rPr lang="en-US" sz="6000" dirty="0"/>
              <a:t>?</a:t>
            </a:r>
          </a:p>
        </p:txBody>
      </p:sp>
    </p:spTree>
    <p:extLst>
      <p:ext uri="{BB962C8B-B14F-4D97-AF65-F5344CB8AC3E}">
        <p14:creationId xmlns:p14="http://schemas.microsoft.com/office/powerpoint/2010/main" val="3375790132"/>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4F12-528E-5A48-BAE0-E0DF14FEB9AA}"/>
              </a:ext>
            </a:extLst>
          </p:cNvPr>
          <p:cNvSpPr>
            <a:spLocks noGrp="1"/>
          </p:cNvSpPr>
          <p:nvPr>
            <p:ph type="title"/>
          </p:nvPr>
        </p:nvSpPr>
        <p:spPr/>
        <p:txBody>
          <a:bodyPr/>
          <a:lstStyle/>
          <a:p>
            <a:r>
              <a:rPr lang="en-US" dirty="0"/>
              <a:t>Intelligent Genome Analysis</a:t>
            </a:r>
          </a:p>
        </p:txBody>
      </p:sp>
      <p:pic>
        <p:nvPicPr>
          <p:cNvPr id="10" name="Content Placeholder 9">
            <a:extLst>
              <a:ext uri="{FF2B5EF4-FFF2-40B4-BE49-F238E27FC236}">
                <a16:creationId xmlns:a16="http://schemas.microsoft.com/office/drawing/2014/main" id="{F45D9B22-CAE4-6040-89EE-CD3A1307D8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8600" y="2806664"/>
            <a:ext cx="8610600" cy="3214624"/>
          </a:xfrm>
        </p:spPr>
      </p:pic>
      <p:sp>
        <p:nvSpPr>
          <p:cNvPr id="4" name="Slide Number Placeholder 3">
            <a:extLst>
              <a:ext uri="{FF2B5EF4-FFF2-40B4-BE49-F238E27FC236}">
                <a16:creationId xmlns:a16="http://schemas.microsoft.com/office/drawing/2014/main" id="{2664F514-3E94-8048-A442-6555D3EDBF09}"/>
              </a:ext>
            </a:extLst>
          </p:cNvPr>
          <p:cNvSpPr>
            <a:spLocks noGrp="1"/>
          </p:cNvSpPr>
          <p:nvPr>
            <p:ph type="sldNum" sz="quarter" idx="11"/>
          </p:nvPr>
        </p:nvSpPr>
        <p:spPr/>
        <p:txBody>
          <a:bodyPr/>
          <a:lstStyle/>
          <a:p>
            <a:fld id="{323594FA-E141-4234-AE05-360401972BE7}" type="slidenum">
              <a:rPr lang="en-US" altLang="en-US" smtClean="0"/>
              <a:pPr/>
              <a:t>18</a:t>
            </a:fld>
            <a:endParaRPr lang="en-US" altLang="en-US"/>
          </a:p>
        </p:txBody>
      </p:sp>
      <p:sp>
        <p:nvSpPr>
          <p:cNvPr id="8" name="Rectangle 7">
            <a:extLst>
              <a:ext uri="{FF2B5EF4-FFF2-40B4-BE49-F238E27FC236}">
                <a16:creationId xmlns:a16="http://schemas.microsoft.com/office/drawing/2014/main" id="{E2CA0203-DBBA-FD41-ADB8-08D665685A68}"/>
              </a:ext>
            </a:extLst>
          </p:cNvPr>
          <p:cNvSpPr/>
          <p:nvPr/>
        </p:nvSpPr>
        <p:spPr>
          <a:xfrm>
            <a:off x="259409" y="908720"/>
            <a:ext cx="8799307" cy="1754326"/>
          </a:xfrm>
          <a:prstGeom prst="rect">
            <a:avLst/>
          </a:prstGeom>
        </p:spPr>
        <p:txBody>
          <a:bodyPr wrap="square">
            <a:spAutoFit/>
          </a:bodyPr>
          <a:lstStyle/>
          <a:p>
            <a:r>
              <a:rPr lang="en-US" dirty="0"/>
              <a:t>Mohammed </a:t>
            </a:r>
            <a:r>
              <a:rPr lang="en-US" dirty="0" err="1"/>
              <a:t>Alser</a:t>
            </a:r>
            <a:r>
              <a:rPr lang="en-US" dirty="0"/>
              <a:t>, Joel </a:t>
            </a:r>
            <a:r>
              <a:rPr lang="en-US" dirty="0" err="1"/>
              <a:t>Lindegger</a:t>
            </a:r>
            <a:r>
              <a:rPr lang="en-US" dirty="0"/>
              <a:t>, Can </a:t>
            </a:r>
            <a:r>
              <a:rPr lang="en-US" dirty="0" err="1"/>
              <a:t>Firtina</a:t>
            </a:r>
            <a:r>
              <a:rPr lang="en-US" dirty="0"/>
              <a:t>, </a:t>
            </a:r>
            <a:r>
              <a:rPr lang="en-US" dirty="0" err="1"/>
              <a:t>Nour</a:t>
            </a:r>
            <a:r>
              <a:rPr lang="en-US" dirty="0"/>
              <a:t> </a:t>
            </a:r>
            <a:r>
              <a:rPr lang="en-US" dirty="0" err="1"/>
              <a:t>Almadhoun</a:t>
            </a:r>
            <a:r>
              <a:rPr lang="en-US" dirty="0"/>
              <a:t>, </a:t>
            </a:r>
            <a:r>
              <a:rPr lang="en-US" dirty="0" err="1"/>
              <a:t>Haiyu</a:t>
            </a:r>
            <a:r>
              <a:rPr lang="en-US" dirty="0"/>
              <a:t> Mao, Gagandeep Singh, Juan Gomez-Luna, </a:t>
            </a:r>
            <a:r>
              <a:rPr lang="en-US" dirty="0" err="1"/>
              <a:t>Onur</a:t>
            </a:r>
            <a:r>
              <a:rPr lang="en-US" dirty="0"/>
              <a:t> </a:t>
            </a:r>
            <a:r>
              <a:rPr lang="en-US" dirty="0" err="1"/>
              <a:t>Mutlu</a:t>
            </a:r>
            <a:endParaRPr lang="en-US" dirty="0"/>
          </a:p>
          <a:p>
            <a:r>
              <a:rPr lang="en-US" dirty="0"/>
              <a:t>“</a:t>
            </a:r>
            <a:r>
              <a:rPr lang="en-US" dirty="0">
                <a:hlinkClick r:id="rId3"/>
              </a:rPr>
              <a:t>From Molecules to Genomic Variations: Intelligent Algorithms and Architectures for Intelligent Genome Analysis</a:t>
            </a:r>
            <a:r>
              <a:rPr lang="en-US" dirty="0"/>
              <a:t>”</a:t>
            </a:r>
            <a:r>
              <a:rPr lang="en-US" b="1" dirty="0">
                <a:solidFill>
                  <a:srgbClr val="0000FF"/>
                </a:solidFill>
              </a:rPr>
              <a:t> </a:t>
            </a:r>
          </a:p>
          <a:p>
            <a:r>
              <a:rPr lang="en-US" dirty="0"/>
              <a:t>Computational and Structural Biotechnology Journal, 2022</a:t>
            </a:r>
          </a:p>
          <a:p>
            <a:r>
              <a:rPr lang="en-US" dirty="0"/>
              <a:t>[</a:t>
            </a:r>
            <a:r>
              <a:rPr lang="en-US" dirty="0">
                <a:hlinkClick r:id="rId4"/>
              </a:rPr>
              <a:t>Source code</a:t>
            </a:r>
            <a:r>
              <a:rPr lang="en-US" dirty="0"/>
              <a:t>]</a:t>
            </a:r>
          </a:p>
        </p:txBody>
      </p:sp>
    </p:spTree>
    <p:extLst>
      <p:ext uri="{BB962C8B-B14F-4D97-AF65-F5344CB8AC3E}">
        <p14:creationId xmlns:p14="http://schemas.microsoft.com/office/powerpoint/2010/main" val="3298545749"/>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449" name="Title 1">
            <a:extLst>
              <a:ext uri="{FF2B5EF4-FFF2-40B4-BE49-F238E27FC236}">
                <a16:creationId xmlns:a16="http://schemas.microsoft.com/office/drawing/2014/main" id="{9EAABA1E-DD40-6843-AC72-F56D3948834A}"/>
              </a:ext>
            </a:extLst>
          </p:cNvPr>
          <p:cNvSpPr>
            <a:spLocks noGrp="1"/>
          </p:cNvSpPr>
          <p:nvPr>
            <p:ph type="title"/>
          </p:nvPr>
        </p:nvSpPr>
        <p:spPr>
          <a:xfrm>
            <a:off x="60040" y="152400"/>
            <a:ext cx="9023920" cy="1066800"/>
          </a:xfrm>
        </p:spPr>
        <p:txBody>
          <a:bodyPr/>
          <a:lstStyle/>
          <a:p>
            <a:r>
              <a:rPr lang="en-US" altLang="en-US" dirty="0">
                <a:ea typeface="ＭＳ Ｐゴシック" panose="020B0600070205080204" pitchFamily="34" charset="-128"/>
              </a:rPr>
              <a:t>Pushing Towards New Architectures</a:t>
            </a:r>
          </a:p>
        </p:txBody>
      </p:sp>
      <p:sp>
        <p:nvSpPr>
          <p:cNvPr id="360450" name="Slide Number Placeholder 3">
            <a:extLst>
              <a:ext uri="{FF2B5EF4-FFF2-40B4-BE49-F238E27FC236}">
                <a16:creationId xmlns:a16="http://schemas.microsoft.com/office/drawing/2014/main" id="{5F852E38-8A72-BC49-9763-8630BFCB4C38}"/>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a:spcBef>
                <a:spcPct val="0"/>
              </a:spcBef>
              <a:buClrTx/>
              <a:buSzTx/>
              <a:buFontTx/>
              <a:buNone/>
            </a:pPr>
            <a:fld id="{B715EB2B-61BA-4545-BE8D-A633012E4E3E}" type="slidenum">
              <a:rPr lang="en-US" altLang="en-US" sz="1600" smtClean="0">
                <a:solidFill>
                  <a:srgbClr val="000000"/>
                </a:solidFill>
                <a:latin typeface="Garamond" panose="02020404030301010803" pitchFamily="18" charset="0"/>
              </a:rPr>
              <a:pPr>
                <a:spcBef>
                  <a:spcPct val="0"/>
                </a:spcBef>
                <a:buClrTx/>
                <a:buSzTx/>
                <a:buFontTx/>
                <a:buNone/>
              </a:pPr>
              <a:t>19</a:t>
            </a:fld>
            <a:endParaRPr lang="en-US" altLang="en-US" sz="1600">
              <a:solidFill>
                <a:srgbClr val="000000"/>
              </a:solidFill>
              <a:latin typeface="Garamond" panose="02020404030301010803" pitchFamily="18" charset="0"/>
            </a:endParaRPr>
          </a:p>
        </p:txBody>
      </p:sp>
      <p:pic>
        <p:nvPicPr>
          <p:cNvPr id="360451" name="Picture 4">
            <a:extLst>
              <a:ext uri="{FF2B5EF4-FFF2-40B4-BE49-F238E27FC236}">
                <a16:creationId xmlns:a16="http://schemas.microsoft.com/office/drawing/2014/main" id="{E7CA1F88-2EED-724D-A84F-358284B2625F}"/>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3357935" y="3621088"/>
            <a:ext cx="1524000"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0452" name="Picture 23" descr="http://i.ehow.com/images/a04/ac/qb/format-hard-drive-xp-800X800.jpg">
            <a:extLst>
              <a:ext uri="{FF2B5EF4-FFF2-40B4-BE49-F238E27FC236}">
                <a16:creationId xmlns:a16="http://schemas.microsoft.com/office/drawing/2014/main" id="{30BE2D26-297A-3848-A90E-41AA161AEEE8}"/>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rot="-1166144">
            <a:off x="7800183" y="4515891"/>
            <a:ext cx="1276350" cy="127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60454" name="Group 47">
            <a:extLst>
              <a:ext uri="{FF2B5EF4-FFF2-40B4-BE49-F238E27FC236}">
                <a16:creationId xmlns:a16="http://schemas.microsoft.com/office/drawing/2014/main" id="{7FEC585B-22AF-BA43-8D35-C883D821EFE5}"/>
              </a:ext>
            </a:extLst>
          </p:cNvPr>
          <p:cNvGrpSpPr>
            <a:grpSpLocks/>
          </p:cNvGrpSpPr>
          <p:nvPr/>
        </p:nvGrpSpPr>
        <p:grpSpPr bwMode="auto">
          <a:xfrm>
            <a:off x="221922" y="4941163"/>
            <a:ext cx="2441575" cy="1484474"/>
            <a:chOff x="4862640" y="4774407"/>
            <a:chExt cx="2441368" cy="1484588"/>
          </a:xfrm>
        </p:grpSpPr>
        <p:sp>
          <p:nvSpPr>
            <p:cNvPr id="360469" name="TextBox 8">
              <a:extLst>
                <a:ext uri="{FF2B5EF4-FFF2-40B4-BE49-F238E27FC236}">
                  <a16:creationId xmlns:a16="http://schemas.microsoft.com/office/drawing/2014/main" id="{57A2F094-B509-5642-9125-CA5A72717B31}"/>
                </a:ext>
              </a:extLst>
            </p:cNvPr>
            <p:cNvSpPr txBox="1">
              <a:spLocks noChangeArrowheads="1"/>
            </p:cNvSpPr>
            <p:nvPr/>
          </p:nvSpPr>
          <p:spPr bwMode="auto">
            <a:xfrm>
              <a:off x="4862640" y="5889616"/>
              <a:ext cx="2441368" cy="369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a:spcBef>
                  <a:spcPct val="0"/>
                </a:spcBef>
                <a:buClrTx/>
                <a:buSzTx/>
                <a:buFontTx/>
                <a:buNone/>
              </a:pPr>
              <a:r>
                <a:rPr lang="en-US" altLang="zh-CN" sz="1800">
                  <a:solidFill>
                    <a:srgbClr val="000000"/>
                  </a:solidFill>
                  <a:latin typeface="Calibri" panose="020F0502020204030204" pitchFamily="34" charset="0"/>
                </a:rPr>
                <a:t>(General Purpose) GPUs</a:t>
              </a:r>
              <a:endParaRPr lang="en-US" altLang="zh-CN" sz="1600">
                <a:solidFill>
                  <a:srgbClr val="000000"/>
                </a:solidFill>
                <a:latin typeface="Calibri" panose="020F0502020204030204" pitchFamily="34" charset="0"/>
              </a:endParaRPr>
            </a:p>
          </p:txBody>
        </p:sp>
        <p:pic>
          <p:nvPicPr>
            <p:cNvPr id="360470" name="Picture 6" descr="C:\Daten\talks\invited\ferc2010\material\Fermi_Die_FINAL.png">
              <a:extLst>
                <a:ext uri="{FF2B5EF4-FFF2-40B4-BE49-F238E27FC236}">
                  <a16:creationId xmlns:a16="http://schemas.microsoft.com/office/drawing/2014/main" id="{71B95308-A48F-6945-B730-7DA29224A280}"/>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264944" y="4774407"/>
              <a:ext cx="1201936" cy="1188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2" name="Text Box 13" descr="90%">
            <a:extLst>
              <a:ext uri="{FF2B5EF4-FFF2-40B4-BE49-F238E27FC236}">
                <a16:creationId xmlns:a16="http://schemas.microsoft.com/office/drawing/2014/main" id="{A8895507-7679-FA4B-9C3A-4CCAD3AC4106}"/>
              </a:ext>
            </a:extLst>
          </p:cNvPr>
          <p:cNvSpPr txBox="1">
            <a:spLocks noChangeArrowheads="1"/>
          </p:cNvSpPr>
          <p:nvPr/>
        </p:nvSpPr>
        <p:spPr bwMode="auto">
          <a:xfrm>
            <a:off x="251520" y="3861048"/>
            <a:ext cx="1883097" cy="896937"/>
          </a:xfrm>
          <a:prstGeom prst="rect">
            <a:avLst/>
          </a:prstGeom>
          <a:noFill/>
          <a:ln w="12700">
            <a:noFill/>
            <a:miter lim="800000"/>
            <a:headEnd/>
            <a:tailEnd/>
          </a:ln>
          <a:effectLst/>
        </p:spPr>
        <p:txBody>
          <a:bodyPr wrap="square" lIns="64008" tIns="32004" rIns="64008" bIns="32004">
            <a:spAutoFit/>
          </a:bodyPr>
          <a:lstStyle/>
          <a:p>
            <a:pPr algn="ctr" eaLnBrk="1" hangingPunct="1">
              <a:defRPr/>
            </a:pPr>
            <a:r>
              <a:rPr lang="en-US" kern="0">
                <a:solidFill>
                  <a:sysClr val="windowText" lastClr="000000"/>
                </a:solidFill>
                <a:latin typeface="Arial" pitchFamily="-107" charset="0"/>
                <a:ea typeface="Arial" pitchFamily="-107" charset="0"/>
                <a:cs typeface="Arial" pitchFamily="-107" charset="0"/>
              </a:rPr>
              <a:t>Heterogeneous</a:t>
            </a:r>
          </a:p>
          <a:p>
            <a:pPr algn="ctr" eaLnBrk="1" hangingPunct="1">
              <a:defRPr/>
            </a:pPr>
            <a:r>
              <a:rPr lang="en-US" kern="0">
                <a:solidFill>
                  <a:sysClr val="windowText" lastClr="000000"/>
                </a:solidFill>
                <a:latin typeface="Arial" pitchFamily="-107" charset="0"/>
                <a:ea typeface="Arial" pitchFamily="-107" charset="0"/>
                <a:cs typeface="Arial" pitchFamily="-107" charset="0"/>
              </a:rPr>
              <a:t>Processors and </a:t>
            </a:r>
          </a:p>
          <a:p>
            <a:pPr algn="ctr" eaLnBrk="1" hangingPunct="1">
              <a:defRPr/>
            </a:pPr>
            <a:r>
              <a:rPr lang="en-US" kern="0">
                <a:solidFill>
                  <a:sysClr val="windowText" lastClr="000000"/>
                </a:solidFill>
                <a:latin typeface="Arial" pitchFamily="-107" charset="0"/>
                <a:ea typeface="Arial" pitchFamily="-107" charset="0"/>
                <a:cs typeface="Arial" pitchFamily="-107" charset="0"/>
              </a:rPr>
              <a:t>Accelerators</a:t>
            </a:r>
          </a:p>
        </p:txBody>
      </p:sp>
      <p:sp>
        <p:nvSpPr>
          <p:cNvPr id="13" name="Text Box 20" descr="90%">
            <a:extLst>
              <a:ext uri="{FF2B5EF4-FFF2-40B4-BE49-F238E27FC236}">
                <a16:creationId xmlns:a16="http://schemas.microsoft.com/office/drawing/2014/main" id="{B0BABC5D-7834-A84C-8C62-774120861172}"/>
              </a:ext>
            </a:extLst>
          </p:cNvPr>
          <p:cNvSpPr txBox="1">
            <a:spLocks noChangeArrowheads="1"/>
          </p:cNvSpPr>
          <p:nvPr/>
        </p:nvSpPr>
        <p:spPr bwMode="auto">
          <a:xfrm>
            <a:off x="2934072" y="3370263"/>
            <a:ext cx="2257425" cy="341312"/>
          </a:xfrm>
          <a:prstGeom prst="rect">
            <a:avLst/>
          </a:prstGeom>
          <a:noFill/>
          <a:ln w="12700">
            <a:noFill/>
            <a:miter lim="800000"/>
            <a:headEnd/>
            <a:tailEnd/>
          </a:ln>
          <a:effectLst/>
        </p:spPr>
        <p:txBody>
          <a:bodyPr wrap="none" lIns="64008" tIns="32004" rIns="64008" bIns="32004">
            <a:spAutoFit/>
          </a:bodyPr>
          <a:lstStyle/>
          <a:p>
            <a:pPr algn="ctr" eaLnBrk="1" hangingPunct="1">
              <a:defRPr/>
            </a:pPr>
            <a:r>
              <a:rPr lang="en-US" kern="0">
                <a:solidFill>
                  <a:sysClr val="windowText" lastClr="000000"/>
                </a:solidFill>
                <a:latin typeface="Arial" pitchFamily="-107" charset="0"/>
                <a:ea typeface="Arial" pitchFamily="-107" charset="0"/>
                <a:cs typeface="Arial" pitchFamily="-107" charset="0"/>
              </a:rPr>
              <a:t>Hybrid Main Memory</a:t>
            </a:r>
          </a:p>
        </p:txBody>
      </p:sp>
      <p:sp>
        <p:nvSpPr>
          <p:cNvPr id="14" name="Line 15">
            <a:extLst>
              <a:ext uri="{FF2B5EF4-FFF2-40B4-BE49-F238E27FC236}">
                <a16:creationId xmlns:a16="http://schemas.microsoft.com/office/drawing/2014/main" id="{F62CC581-C4E0-1547-9157-C4C178B9B420}"/>
              </a:ext>
            </a:extLst>
          </p:cNvPr>
          <p:cNvSpPr>
            <a:spLocks noChangeShapeType="1"/>
          </p:cNvSpPr>
          <p:nvPr/>
        </p:nvSpPr>
        <p:spPr bwMode="auto">
          <a:xfrm flipV="1">
            <a:off x="1982788" y="3467100"/>
            <a:ext cx="696912" cy="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eaLnBrk="1" hangingPunct="1">
              <a:defRPr/>
            </a:pPr>
            <a:endParaRPr lang="en-US" kern="0">
              <a:solidFill>
                <a:sysClr val="windowText" lastClr="000000"/>
              </a:solidFill>
              <a:latin typeface="Arial" pitchFamily="-107" charset="0"/>
              <a:ea typeface="Arial" pitchFamily="-107" charset="0"/>
              <a:cs typeface="Arial" pitchFamily="-107" charset="0"/>
            </a:endParaRPr>
          </a:p>
        </p:txBody>
      </p:sp>
      <p:sp>
        <p:nvSpPr>
          <p:cNvPr id="360458" name="Text Box 24" descr="90%">
            <a:extLst>
              <a:ext uri="{FF2B5EF4-FFF2-40B4-BE49-F238E27FC236}">
                <a16:creationId xmlns:a16="http://schemas.microsoft.com/office/drawing/2014/main" id="{0BDCA82E-7456-E14E-BFBC-8F469B1FC8BD}"/>
              </a:ext>
            </a:extLst>
          </p:cNvPr>
          <p:cNvSpPr txBox="1">
            <a:spLocks noChangeArrowheads="1"/>
          </p:cNvSpPr>
          <p:nvPr/>
        </p:nvSpPr>
        <p:spPr bwMode="auto">
          <a:xfrm>
            <a:off x="6146008" y="5823991"/>
            <a:ext cx="2925762"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64008" tIns="32004" rIns="64008" bIns="32004">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algn="ctr" eaLnBrk="1" hangingPunct="1">
              <a:spcBef>
                <a:spcPct val="0"/>
              </a:spcBef>
              <a:buClrTx/>
              <a:buSzTx/>
              <a:buFontTx/>
              <a:buNone/>
            </a:pPr>
            <a:r>
              <a:rPr lang="en-US" altLang="en-US" sz="1800">
                <a:solidFill>
                  <a:srgbClr val="000000"/>
                </a:solidFill>
                <a:latin typeface="Arial" panose="020B0604020202020204" pitchFamily="34" charset="0"/>
              </a:rPr>
              <a:t>Persistent Memory/Storage</a:t>
            </a:r>
          </a:p>
        </p:txBody>
      </p:sp>
      <p:pic>
        <p:nvPicPr>
          <p:cNvPr id="360459" name="Content Placeholder 6" descr="barcelona-die-photo-color.jpg">
            <a:extLst>
              <a:ext uri="{FF2B5EF4-FFF2-40B4-BE49-F238E27FC236}">
                <a16:creationId xmlns:a16="http://schemas.microsoft.com/office/drawing/2014/main" id="{B08EC21B-7556-5348-A893-B3BA0899A43C}"/>
              </a:ext>
            </a:extLst>
          </p:cNvPr>
          <p:cNvPicPr>
            <a:picLocks noChangeAspect="1"/>
          </p:cNvPicPr>
          <p:nvPr/>
        </p:nvPicPr>
        <p:blipFill>
          <a:blip r:embed="rId6">
            <a:extLst>
              <a:ext uri="{28A0092B-C50C-407E-A947-70E740481C1C}">
                <a14:useLocalDpi xmlns:a14="http://schemas.microsoft.com/office/drawing/2010/main"/>
              </a:ext>
            </a:extLst>
          </a:blip>
          <a:srcRect/>
          <a:stretch>
            <a:fillRect/>
          </a:stretch>
        </p:blipFill>
        <p:spPr bwMode="auto">
          <a:xfrm>
            <a:off x="539552" y="2653531"/>
            <a:ext cx="1312863" cy="127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0460" name="Picture 16" descr="dimm.png">
            <a:extLst>
              <a:ext uri="{FF2B5EF4-FFF2-40B4-BE49-F238E27FC236}">
                <a16:creationId xmlns:a16="http://schemas.microsoft.com/office/drawing/2014/main" id="{39508FBF-E439-E549-A1D5-76CAA9D53C8E}"/>
              </a:ext>
            </a:extLst>
          </p:cNvPr>
          <p:cNvPicPr>
            <a:picLocks noChangeAspect="1"/>
          </p:cNvPicPr>
          <p:nvPr/>
        </p:nvPicPr>
        <p:blipFill>
          <a:blip r:embed="rId7">
            <a:extLst>
              <a:ext uri="{28A0092B-C50C-407E-A947-70E740481C1C}">
                <a14:useLocalDpi xmlns:a14="http://schemas.microsoft.com/office/drawing/2010/main"/>
              </a:ext>
            </a:extLst>
          </a:blip>
          <a:srcRect/>
          <a:stretch>
            <a:fillRect/>
          </a:stretch>
        </p:blipFill>
        <p:spPr bwMode="auto">
          <a:xfrm rot="10800000" flipV="1">
            <a:off x="2915022" y="2840038"/>
            <a:ext cx="230505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0461" name="Picture 17">
            <a:extLst>
              <a:ext uri="{FF2B5EF4-FFF2-40B4-BE49-F238E27FC236}">
                <a16:creationId xmlns:a16="http://schemas.microsoft.com/office/drawing/2014/main" id="{C8D15AD3-BD80-4C4A-A84C-C65EDFDF7DC3}"/>
              </a:ext>
            </a:extLst>
          </p:cNvPr>
          <p:cNvPicPr>
            <a:picLocks noChangeAspect="1"/>
          </p:cNvPicPr>
          <p:nvPr/>
        </p:nvPicPr>
        <p:blipFill>
          <a:blip r:embed="rId8">
            <a:extLst>
              <a:ext uri="{28A0092B-C50C-407E-A947-70E740481C1C}">
                <a14:useLocalDpi xmlns:a14="http://schemas.microsoft.com/office/drawing/2010/main"/>
              </a:ext>
            </a:extLst>
          </a:blip>
          <a:srcRect/>
          <a:stretch>
            <a:fillRect/>
          </a:stretch>
        </p:blipFill>
        <p:spPr bwMode="auto">
          <a:xfrm>
            <a:off x="6219033" y="4696866"/>
            <a:ext cx="1554162" cy="100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Line 15">
            <a:extLst>
              <a:ext uri="{FF2B5EF4-FFF2-40B4-BE49-F238E27FC236}">
                <a16:creationId xmlns:a16="http://schemas.microsoft.com/office/drawing/2014/main" id="{490DA223-4D98-A143-9BD3-4854F29557B3}"/>
              </a:ext>
            </a:extLst>
          </p:cNvPr>
          <p:cNvSpPr>
            <a:spLocks noChangeShapeType="1"/>
          </p:cNvSpPr>
          <p:nvPr/>
        </p:nvSpPr>
        <p:spPr bwMode="auto">
          <a:xfrm>
            <a:off x="4938628" y="4094404"/>
            <a:ext cx="1223712" cy="95828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eaLnBrk="1" hangingPunct="1">
              <a:defRPr/>
            </a:pPr>
            <a:endParaRPr lang="en-US" kern="0">
              <a:solidFill>
                <a:sysClr val="windowText" lastClr="000000"/>
              </a:solidFill>
              <a:latin typeface="Arial" pitchFamily="-107" charset="0"/>
              <a:ea typeface="Arial" pitchFamily="-107" charset="0"/>
              <a:cs typeface="Arial" pitchFamily="-107" charset="0"/>
            </a:endParaRPr>
          </a:p>
        </p:txBody>
      </p:sp>
      <p:sp>
        <p:nvSpPr>
          <p:cNvPr id="20" name="Line 15">
            <a:extLst>
              <a:ext uri="{FF2B5EF4-FFF2-40B4-BE49-F238E27FC236}">
                <a16:creationId xmlns:a16="http://schemas.microsoft.com/office/drawing/2014/main" id="{03A8138F-38EF-C24F-951A-9B3319C3ED5F}"/>
              </a:ext>
            </a:extLst>
          </p:cNvPr>
          <p:cNvSpPr>
            <a:spLocks noChangeShapeType="1"/>
          </p:cNvSpPr>
          <p:nvPr/>
        </p:nvSpPr>
        <p:spPr bwMode="auto">
          <a:xfrm flipV="1">
            <a:off x="1982788" y="4155597"/>
            <a:ext cx="1248673" cy="1236344"/>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eaLnBrk="1" hangingPunct="1">
              <a:defRPr/>
            </a:pPr>
            <a:endParaRPr lang="en-US" kern="0">
              <a:solidFill>
                <a:sysClr val="windowText" lastClr="000000"/>
              </a:solidFill>
              <a:latin typeface="Arial" pitchFamily="-107" charset="0"/>
              <a:ea typeface="Arial" pitchFamily="-107" charset="0"/>
              <a:cs typeface="Arial" pitchFamily="-107" charset="0"/>
            </a:endParaRPr>
          </a:p>
        </p:txBody>
      </p:sp>
      <p:pic>
        <p:nvPicPr>
          <p:cNvPr id="360465" name="Picture 22">
            <a:extLst>
              <a:ext uri="{FF2B5EF4-FFF2-40B4-BE49-F238E27FC236}">
                <a16:creationId xmlns:a16="http://schemas.microsoft.com/office/drawing/2014/main" id="{2E9040DA-E2B9-E14E-95F0-9AD0F658E60B}"/>
              </a:ext>
            </a:extLst>
          </p:cNvPr>
          <p:cNvPicPr>
            <a:picLocks noChangeAspect="1"/>
          </p:cNvPicPr>
          <p:nvPr/>
        </p:nvPicPr>
        <p:blipFill>
          <a:blip r:embed="rId9">
            <a:extLst>
              <a:ext uri="{28A0092B-C50C-407E-A947-70E740481C1C}">
                <a14:useLocalDpi xmlns:a14="http://schemas.microsoft.com/office/drawing/2010/main"/>
              </a:ext>
            </a:extLst>
          </a:blip>
          <a:srcRect/>
          <a:stretch>
            <a:fillRect/>
          </a:stretch>
        </p:blipFill>
        <p:spPr bwMode="auto">
          <a:xfrm>
            <a:off x="395536" y="1208608"/>
            <a:ext cx="1655763" cy="128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Text Box 20" descr="90%">
            <a:extLst>
              <a:ext uri="{FF2B5EF4-FFF2-40B4-BE49-F238E27FC236}">
                <a16:creationId xmlns:a16="http://schemas.microsoft.com/office/drawing/2014/main" id="{D7E0EFBC-77BD-8845-8E31-77DA6191EF94}"/>
              </a:ext>
            </a:extLst>
          </p:cNvPr>
          <p:cNvSpPr txBox="1">
            <a:spLocks noChangeArrowheads="1"/>
          </p:cNvSpPr>
          <p:nvPr/>
        </p:nvSpPr>
        <p:spPr bwMode="auto">
          <a:xfrm>
            <a:off x="755576" y="899393"/>
            <a:ext cx="873125" cy="341313"/>
          </a:xfrm>
          <a:prstGeom prst="rect">
            <a:avLst/>
          </a:prstGeom>
          <a:noFill/>
          <a:ln w="12700">
            <a:noFill/>
            <a:miter lim="800000"/>
            <a:headEnd/>
            <a:tailEnd/>
          </a:ln>
          <a:effectLst/>
        </p:spPr>
        <p:txBody>
          <a:bodyPr wrap="none" lIns="64008" tIns="32004" rIns="64008" bIns="32004">
            <a:spAutoFit/>
          </a:bodyPr>
          <a:lstStyle/>
          <a:p>
            <a:pPr algn="ctr" eaLnBrk="1" hangingPunct="1">
              <a:defRPr/>
            </a:pPr>
            <a:r>
              <a:rPr lang="en-US" kern="0">
                <a:solidFill>
                  <a:sysClr val="windowText" lastClr="000000"/>
                </a:solidFill>
                <a:latin typeface="Arial" pitchFamily="-107" charset="0"/>
                <a:ea typeface="Arial" pitchFamily="-107" charset="0"/>
                <a:cs typeface="Arial" pitchFamily="-107" charset="0"/>
              </a:rPr>
              <a:t>FPGAs</a:t>
            </a:r>
          </a:p>
        </p:txBody>
      </p:sp>
      <p:sp>
        <p:nvSpPr>
          <p:cNvPr id="27" name="Line 15">
            <a:extLst>
              <a:ext uri="{FF2B5EF4-FFF2-40B4-BE49-F238E27FC236}">
                <a16:creationId xmlns:a16="http://schemas.microsoft.com/office/drawing/2014/main" id="{527DF9F7-3CD3-0646-B299-076A1EDF1547}"/>
              </a:ext>
            </a:extLst>
          </p:cNvPr>
          <p:cNvSpPr>
            <a:spLocks noChangeShapeType="1"/>
          </p:cNvSpPr>
          <p:nvPr/>
        </p:nvSpPr>
        <p:spPr bwMode="auto">
          <a:xfrm>
            <a:off x="2123728" y="1700808"/>
            <a:ext cx="1121069" cy="938454"/>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eaLnBrk="1" hangingPunct="1">
              <a:defRPr/>
            </a:pPr>
            <a:endParaRPr lang="en-US" kern="0">
              <a:solidFill>
                <a:sysClr val="windowText" lastClr="000000"/>
              </a:solidFill>
              <a:latin typeface="Arial" pitchFamily="-107" charset="0"/>
              <a:ea typeface="Arial" pitchFamily="-107" charset="0"/>
              <a:cs typeface="Arial" pitchFamily="-107" charset="0"/>
            </a:endParaRPr>
          </a:p>
        </p:txBody>
      </p:sp>
      <p:sp>
        <p:nvSpPr>
          <p:cNvPr id="360468" name="Content Placeholder 2">
            <a:extLst>
              <a:ext uri="{FF2B5EF4-FFF2-40B4-BE49-F238E27FC236}">
                <a16:creationId xmlns:a16="http://schemas.microsoft.com/office/drawing/2014/main" id="{9BD22F03-1BEB-E043-864F-3FF1BB00D741}"/>
              </a:ext>
            </a:extLst>
          </p:cNvPr>
          <p:cNvSpPr>
            <a:spLocks noGrp="1"/>
          </p:cNvSpPr>
          <p:nvPr>
            <p:ph idx="1"/>
          </p:nvPr>
        </p:nvSpPr>
        <p:spPr>
          <a:xfrm>
            <a:off x="3027505" y="958629"/>
            <a:ext cx="2609056" cy="538244"/>
          </a:xfrm>
        </p:spPr>
        <p:txBody>
          <a:bodyPr/>
          <a:lstStyle/>
          <a:p>
            <a:pPr marL="0" indent="0">
              <a:buFont typeface="Wingdings" pitchFamily="2" charset="2"/>
              <a:buNone/>
            </a:pPr>
            <a:r>
              <a:rPr lang="en-US" altLang="en-US">
                <a:solidFill>
                  <a:srgbClr val="0000FF"/>
                </a:solidFill>
                <a:ea typeface="ＭＳ Ｐゴシック" panose="020B0600070205080204" pitchFamily="34" charset="-128"/>
              </a:rPr>
              <a:t>Modern systems</a:t>
            </a:r>
          </a:p>
        </p:txBody>
      </p:sp>
      <p:grpSp>
        <p:nvGrpSpPr>
          <p:cNvPr id="26" name="Group 25">
            <a:extLst>
              <a:ext uri="{FF2B5EF4-FFF2-40B4-BE49-F238E27FC236}">
                <a16:creationId xmlns:a16="http://schemas.microsoft.com/office/drawing/2014/main" id="{E92B861B-5A46-F240-B9BA-FF6101A700C3}"/>
              </a:ext>
            </a:extLst>
          </p:cNvPr>
          <p:cNvGrpSpPr/>
          <p:nvPr/>
        </p:nvGrpSpPr>
        <p:grpSpPr>
          <a:xfrm>
            <a:off x="6510855" y="1254075"/>
            <a:ext cx="2184124" cy="1745527"/>
            <a:chOff x="4343037" y="3937719"/>
            <a:chExt cx="2445779" cy="1954638"/>
          </a:xfrm>
        </p:grpSpPr>
        <p:pic>
          <p:nvPicPr>
            <p:cNvPr id="28" name="Picture 27">
              <a:extLst>
                <a:ext uri="{FF2B5EF4-FFF2-40B4-BE49-F238E27FC236}">
                  <a16:creationId xmlns:a16="http://schemas.microsoft.com/office/drawing/2014/main" id="{38A078B3-C665-A441-969B-B7C08A546D09}"/>
                </a:ext>
              </a:extLst>
            </p:cNvPr>
            <p:cNvPicPr>
              <a:picLocks noChangeAspect="1"/>
            </p:cNvPicPr>
            <p:nvPr/>
          </p:nvPicPr>
          <p:blipFill rotWithShape="1">
            <a:blip r:embed="rId10" cstate="print">
              <a:extLst>
                <a:ext uri="{28A0092B-C50C-407E-A947-70E740481C1C}">
                  <a14:useLocalDpi xmlns:a14="http://schemas.microsoft.com/office/drawing/2010/main"/>
                </a:ext>
              </a:extLst>
            </a:blip>
            <a:srcRect/>
            <a:stretch/>
          </p:blipFill>
          <p:spPr>
            <a:xfrm>
              <a:off x="5419577" y="3937719"/>
              <a:ext cx="1369239" cy="1954638"/>
            </a:xfrm>
            <a:prstGeom prst="roundRect">
              <a:avLst>
                <a:gd name="adj" fmla="val 3215"/>
              </a:avLst>
            </a:prstGeom>
          </p:spPr>
        </p:pic>
        <p:pic>
          <p:nvPicPr>
            <p:cNvPr id="29" name="Picture 28">
              <a:extLst>
                <a:ext uri="{FF2B5EF4-FFF2-40B4-BE49-F238E27FC236}">
                  <a16:creationId xmlns:a16="http://schemas.microsoft.com/office/drawing/2014/main" id="{F813E9A0-5B93-8846-AF19-34D87413822E}"/>
                </a:ext>
              </a:extLst>
            </p:cNvPr>
            <p:cNvPicPr>
              <a:picLocks noChangeAspect="1"/>
            </p:cNvPicPr>
            <p:nvPr/>
          </p:nvPicPr>
          <p:blipFill rotWithShape="1">
            <a:blip r:embed="rId11" cstate="print">
              <a:clrChange>
                <a:clrFrom>
                  <a:srgbClr val="C8CBAC"/>
                </a:clrFrom>
                <a:clrTo>
                  <a:srgbClr val="C8CBAC">
                    <a:alpha val="0"/>
                  </a:srgbClr>
                </a:clrTo>
              </a:clrChange>
              <a:extLst>
                <a:ext uri="{28A0092B-C50C-407E-A947-70E740481C1C}">
                  <a14:useLocalDpi xmlns:a14="http://schemas.microsoft.com/office/drawing/2010/main"/>
                </a:ext>
              </a:extLst>
            </a:blip>
            <a:srcRect/>
            <a:stretch/>
          </p:blipFill>
          <p:spPr>
            <a:xfrm>
              <a:off x="4413359" y="4016910"/>
              <a:ext cx="1021969" cy="649893"/>
            </a:xfrm>
            <a:prstGeom prst="rect">
              <a:avLst/>
            </a:prstGeom>
          </p:spPr>
        </p:pic>
        <p:pic>
          <p:nvPicPr>
            <p:cNvPr id="30" name="Picture 29">
              <a:extLst>
                <a:ext uri="{FF2B5EF4-FFF2-40B4-BE49-F238E27FC236}">
                  <a16:creationId xmlns:a16="http://schemas.microsoft.com/office/drawing/2014/main" id="{2C2E4736-C94B-7E46-99CE-382EAC74A2EC}"/>
                </a:ext>
              </a:extLst>
            </p:cNvPr>
            <p:cNvPicPr>
              <a:picLocks noChangeAspect="1"/>
            </p:cNvPicPr>
            <p:nvPr/>
          </p:nvPicPr>
          <p:blipFill rotWithShape="1">
            <a:blip r:embed="rId12" cstate="print">
              <a:extLst>
                <a:ext uri="{28A0092B-C50C-407E-A947-70E740481C1C}">
                  <a14:useLocalDpi xmlns:a14="http://schemas.microsoft.com/office/drawing/2010/main"/>
                </a:ext>
              </a:extLst>
            </a:blip>
            <a:srcRect/>
            <a:stretch/>
          </p:blipFill>
          <p:spPr>
            <a:xfrm>
              <a:off x="4343037" y="4741368"/>
              <a:ext cx="1155916" cy="1106305"/>
            </a:xfrm>
            <a:prstGeom prst="roundRect">
              <a:avLst>
                <a:gd name="adj" fmla="val 5499"/>
              </a:avLst>
            </a:prstGeom>
          </p:spPr>
        </p:pic>
      </p:grpSp>
      <p:sp>
        <p:nvSpPr>
          <p:cNvPr id="31" name="Content Placeholder 2">
            <a:extLst>
              <a:ext uri="{FF2B5EF4-FFF2-40B4-BE49-F238E27FC236}">
                <a16:creationId xmlns:a16="http://schemas.microsoft.com/office/drawing/2014/main" id="{8AC85400-7A7E-6349-9BB0-9F2F2D04C47E}"/>
              </a:ext>
            </a:extLst>
          </p:cNvPr>
          <p:cNvSpPr txBox="1">
            <a:spLocks/>
          </p:cNvSpPr>
          <p:nvPr/>
        </p:nvSpPr>
        <p:spPr bwMode="auto">
          <a:xfrm>
            <a:off x="5364965" y="1614977"/>
            <a:ext cx="781949" cy="122818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indent="0">
              <a:buFont typeface="Wingdings" pitchFamily="2" charset="2"/>
              <a:buNone/>
            </a:pPr>
            <a:r>
              <a:rPr lang="en-US" altLang="en-US" sz="8000" kern="0">
                <a:solidFill>
                  <a:srgbClr val="FF0000"/>
                </a:solidFill>
                <a:ea typeface="ＭＳ Ｐゴシック" panose="020B0600070205080204" pitchFamily="34" charset="-128"/>
              </a:rPr>
              <a:t>?</a:t>
            </a:r>
          </a:p>
        </p:txBody>
      </p:sp>
      <p:sp>
        <p:nvSpPr>
          <p:cNvPr id="32" name="Line 15">
            <a:extLst>
              <a:ext uri="{FF2B5EF4-FFF2-40B4-BE49-F238E27FC236}">
                <a16:creationId xmlns:a16="http://schemas.microsoft.com/office/drawing/2014/main" id="{60962973-5485-1E40-AED3-8E372E74ADE1}"/>
              </a:ext>
            </a:extLst>
          </p:cNvPr>
          <p:cNvSpPr>
            <a:spLocks noChangeShapeType="1"/>
          </p:cNvSpPr>
          <p:nvPr/>
        </p:nvSpPr>
        <p:spPr bwMode="auto">
          <a:xfrm flipV="1">
            <a:off x="5992086" y="1916832"/>
            <a:ext cx="524130" cy="264783"/>
          </a:xfrm>
          <a:prstGeom prst="line">
            <a:avLst/>
          </a:prstGeom>
          <a:noFill/>
          <a:ln w="57150">
            <a:solidFill>
              <a:srgbClr val="FF0000"/>
            </a:solidFill>
            <a:prstDash val="sysDot"/>
            <a:round/>
            <a:headEnd type="triangle" w="med" len="med"/>
            <a:tailEnd type="none" w="med" len="med"/>
          </a:ln>
          <a:effectLst/>
        </p:spPr>
        <p:txBody>
          <a:bodyPr wrap="none" lIns="64008" tIns="32004" rIns="64008" bIns="32004" anchor="ctr"/>
          <a:lstStyle/>
          <a:p>
            <a:pPr eaLnBrk="1" hangingPunct="1">
              <a:defRPr/>
            </a:pPr>
            <a:endParaRPr lang="en-US" kern="0">
              <a:solidFill>
                <a:sysClr val="windowText" lastClr="000000"/>
              </a:solidFill>
              <a:latin typeface="Arial" pitchFamily="-107" charset="0"/>
              <a:ea typeface="Arial" pitchFamily="-107" charset="0"/>
              <a:cs typeface="Arial" pitchFamily="-107" charset="0"/>
            </a:endParaRPr>
          </a:p>
        </p:txBody>
      </p:sp>
      <p:sp>
        <p:nvSpPr>
          <p:cNvPr id="33" name="Text Box 20" descr="90%">
            <a:extLst>
              <a:ext uri="{FF2B5EF4-FFF2-40B4-BE49-F238E27FC236}">
                <a16:creationId xmlns:a16="http://schemas.microsoft.com/office/drawing/2014/main" id="{8787BB15-052D-A043-8760-DEFACC50AFF5}"/>
              </a:ext>
            </a:extLst>
          </p:cNvPr>
          <p:cNvSpPr txBox="1">
            <a:spLocks noChangeArrowheads="1"/>
          </p:cNvSpPr>
          <p:nvPr/>
        </p:nvSpPr>
        <p:spPr bwMode="auto">
          <a:xfrm>
            <a:off x="6837273" y="3054518"/>
            <a:ext cx="1411669" cy="618631"/>
          </a:xfrm>
          <a:prstGeom prst="rect">
            <a:avLst/>
          </a:prstGeom>
          <a:noFill/>
          <a:ln w="12700">
            <a:noFill/>
            <a:miter lim="800000"/>
            <a:headEnd/>
            <a:tailEnd/>
          </a:ln>
          <a:effectLst/>
        </p:spPr>
        <p:txBody>
          <a:bodyPr wrap="none" lIns="64008" tIns="32004" rIns="64008" bIns="32004">
            <a:spAutoFit/>
          </a:bodyPr>
          <a:lstStyle/>
          <a:p>
            <a:pPr algn="ctr" eaLnBrk="1" hangingPunct="1">
              <a:defRPr/>
            </a:pPr>
            <a:r>
              <a:rPr lang="en-US" kern="0">
                <a:solidFill>
                  <a:sysClr val="windowText" lastClr="000000"/>
                </a:solidFill>
                <a:latin typeface="Arial" pitchFamily="-107" charset="0"/>
                <a:ea typeface="Arial" pitchFamily="-107" charset="0"/>
                <a:cs typeface="Arial" pitchFamily="-107" charset="0"/>
              </a:rPr>
              <a:t>Sequencing </a:t>
            </a:r>
          </a:p>
          <a:p>
            <a:pPr algn="ctr" eaLnBrk="1" hangingPunct="1">
              <a:defRPr/>
            </a:pPr>
            <a:r>
              <a:rPr lang="en-US" kern="0">
                <a:solidFill>
                  <a:sysClr val="windowText" lastClr="000000"/>
                </a:solidFill>
                <a:latin typeface="Arial" pitchFamily="-107" charset="0"/>
                <a:ea typeface="Arial" pitchFamily="-107" charset="0"/>
                <a:cs typeface="Arial" pitchFamily="-107" charset="0"/>
              </a:rPr>
              <a:t>Machine</a:t>
            </a:r>
          </a:p>
        </p:txBody>
      </p:sp>
    </p:spTree>
    <p:extLst>
      <p:ext uri="{BB962C8B-B14F-4D97-AF65-F5344CB8AC3E}">
        <p14:creationId xmlns:p14="http://schemas.microsoft.com/office/powerpoint/2010/main" val="2748415288"/>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449" name="Title 1">
            <a:extLst>
              <a:ext uri="{FF2B5EF4-FFF2-40B4-BE49-F238E27FC236}">
                <a16:creationId xmlns:a16="http://schemas.microsoft.com/office/drawing/2014/main" id="{9EAABA1E-DD40-6843-AC72-F56D3948834A}"/>
              </a:ext>
            </a:extLst>
          </p:cNvPr>
          <p:cNvSpPr>
            <a:spLocks noGrp="1"/>
          </p:cNvSpPr>
          <p:nvPr>
            <p:ph type="title"/>
          </p:nvPr>
        </p:nvSpPr>
        <p:spPr>
          <a:xfrm>
            <a:off x="60040" y="152400"/>
            <a:ext cx="9023920" cy="1066800"/>
          </a:xfrm>
        </p:spPr>
        <p:txBody>
          <a:bodyPr/>
          <a:lstStyle/>
          <a:p>
            <a:r>
              <a:rPr lang="en-US" altLang="en-US" dirty="0">
                <a:ea typeface="ＭＳ Ｐゴシック" panose="020B0600070205080204" pitchFamily="34" charset="-128"/>
              </a:rPr>
              <a:t>Pushing Towards New Architectures</a:t>
            </a:r>
          </a:p>
        </p:txBody>
      </p:sp>
      <p:sp>
        <p:nvSpPr>
          <p:cNvPr id="360450" name="Slide Number Placeholder 3">
            <a:extLst>
              <a:ext uri="{FF2B5EF4-FFF2-40B4-BE49-F238E27FC236}">
                <a16:creationId xmlns:a16="http://schemas.microsoft.com/office/drawing/2014/main" id="{5F852E38-8A72-BC49-9763-8630BFCB4C38}"/>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a:spcBef>
                <a:spcPct val="0"/>
              </a:spcBef>
              <a:buClrTx/>
              <a:buSzTx/>
              <a:buFontTx/>
              <a:buNone/>
            </a:pPr>
            <a:fld id="{B715EB2B-61BA-4545-BE8D-A633012E4E3E}" type="slidenum">
              <a:rPr lang="en-US" altLang="en-US" sz="1600" smtClean="0">
                <a:solidFill>
                  <a:srgbClr val="000000"/>
                </a:solidFill>
                <a:latin typeface="Garamond" panose="02020404030301010803" pitchFamily="18" charset="0"/>
              </a:rPr>
              <a:pPr>
                <a:spcBef>
                  <a:spcPct val="0"/>
                </a:spcBef>
                <a:buClrTx/>
                <a:buSzTx/>
                <a:buFontTx/>
                <a:buNone/>
              </a:pPr>
              <a:t>20</a:t>
            </a:fld>
            <a:endParaRPr lang="en-US" altLang="en-US" sz="1600" dirty="0">
              <a:solidFill>
                <a:srgbClr val="000000"/>
              </a:solidFill>
              <a:latin typeface="Garamond" panose="02020404030301010803" pitchFamily="18" charset="0"/>
            </a:endParaRPr>
          </a:p>
        </p:txBody>
      </p:sp>
      <p:pic>
        <p:nvPicPr>
          <p:cNvPr id="360451" name="Picture 4">
            <a:extLst>
              <a:ext uri="{FF2B5EF4-FFF2-40B4-BE49-F238E27FC236}">
                <a16:creationId xmlns:a16="http://schemas.microsoft.com/office/drawing/2014/main" id="{E7CA1F88-2EED-724D-A84F-358284B2625F}"/>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3357935" y="3621088"/>
            <a:ext cx="1524000"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0452" name="Picture 23" descr="http://i.ehow.com/images/a04/ac/qb/format-hard-drive-xp-800X800.jpg">
            <a:extLst>
              <a:ext uri="{FF2B5EF4-FFF2-40B4-BE49-F238E27FC236}">
                <a16:creationId xmlns:a16="http://schemas.microsoft.com/office/drawing/2014/main" id="{30BE2D26-297A-3848-A90E-41AA161AEEE8}"/>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1166144">
            <a:off x="7800183" y="4515891"/>
            <a:ext cx="1276350" cy="127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60454" name="Group 47">
            <a:extLst>
              <a:ext uri="{FF2B5EF4-FFF2-40B4-BE49-F238E27FC236}">
                <a16:creationId xmlns:a16="http://schemas.microsoft.com/office/drawing/2014/main" id="{7FEC585B-22AF-BA43-8D35-C883D821EFE5}"/>
              </a:ext>
            </a:extLst>
          </p:cNvPr>
          <p:cNvGrpSpPr>
            <a:grpSpLocks/>
          </p:cNvGrpSpPr>
          <p:nvPr/>
        </p:nvGrpSpPr>
        <p:grpSpPr bwMode="auto">
          <a:xfrm>
            <a:off x="221922" y="4941163"/>
            <a:ext cx="2441575" cy="1484474"/>
            <a:chOff x="4862640" y="4774407"/>
            <a:chExt cx="2441368" cy="1484588"/>
          </a:xfrm>
        </p:grpSpPr>
        <p:sp>
          <p:nvSpPr>
            <p:cNvPr id="360469" name="TextBox 8">
              <a:extLst>
                <a:ext uri="{FF2B5EF4-FFF2-40B4-BE49-F238E27FC236}">
                  <a16:creationId xmlns:a16="http://schemas.microsoft.com/office/drawing/2014/main" id="{57A2F094-B509-5642-9125-CA5A72717B31}"/>
                </a:ext>
              </a:extLst>
            </p:cNvPr>
            <p:cNvSpPr txBox="1">
              <a:spLocks noChangeArrowheads="1"/>
            </p:cNvSpPr>
            <p:nvPr/>
          </p:nvSpPr>
          <p:spPr bwMode="auto">
            <a:xfrm>
              <a:off x="4862640" y="5889616"/>
              <a:ext cx="2441368" cy="369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a:spcBef>
                  <a:spcPct val="0"/>
                </a:spcBef>
                <a:buClrTx/>
                <a:buSzTx/>
                <a:buFontTx/>
                <a:buNone/>
              </a:pPr>
              <a:r>
                <a:rPr lang="en-US" altLang="zh-CN" sz="1800" dirty="0">
                  <a:solidFill>
                    <a:srgbClr val="000000"/>
                  </a:solidFill>
                  <a:latin typeface="Calibri" panose="020F0502020204030204" pitchFamily="34" charset="0"/>
                </a:rPr>
                <a:t>(General Purpose) GPUs</a:t>
              </a:r>
              <a:endParaRPr lang="en-US" altLang="zh-CN" sz="1600" dirty="0">
                <a:solidFill>
                  <a:srgbClr val="000000"/>
                </a:solidFill>
                <a:latin typeface="Calibri" panose="020F0502020204030204" pitchFamily="34" charset="0"/>
              </a:endParaRPr>
            </a:p>
          </p:txBody>
        </p:sp>
        <p:pic>
          <p:nvPicPr>
            <p:cNvPr id="360470" name="Picture 6" descr="C:\Daten\talks\invited\ferc2010\material\Fermi_Die_FINAL.png">
              <a:extLst>
                <a:ext uri="{FF2B5EF4-FFF2-40B4-BE49-F238E27FC236}">
                  <a16:creationId xmlns:a16="http://schemas.microsoft.com/office/drawing/2014/main" id="{71B95308-A48F-6945-B730-7DA29224A280}"/>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264944" y="4774407"/>
              <a:ext cx="1201936" cy="1188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2" name="Text Box 13" descr="90%">
            <a:extLst>
              <a:ext uri="{FF2B5EF4-FFF2-40B4-BE49-F238E27FC236}">
                <a16:creationId xmlns:a16="http://schemas.microsoft.com/office/drawing/2014/main" id="{A8895507-7679-FA4B-9C3A-4CCAD3AC4106}"/>
              </a:ext>
            </a:extLst>
          </p:cNvPr>
          <p:cNvSpPr txBox="1">
            <a:spLocks noChangeArrowheads="1"/>
          </p:cNvSpPr>
          <p:nvPr/>
        </p:nvSpPr>
        <p:spPr bwMode="auto">
          <a:xfrm>
            <a:off x="251520" y="3861048"/>
            <a:ext cx="1883097" cy="896937"/>
          </a:xfrm>
          <a:prstGeom prst="rect">
            <a:avLst/>
          </a:prstGeom>
          <a:noFill/>
          <a:ln w="12700">
            <a:noFill/>
            <a:miter lim="800000"/>
            <a:headEnd/>
            <a:tailEnd/>
          </a:ln>
          <a:effectLst/>
        </p:spPr>
        <p:txBody>
          <a:bodyPr wrap="square" lIns="64008" tIns="32004" rIns="64008" bIns="32004">
            <a:spAutoFit/>
          </a:bodyPr>
          <a:lstStyle/>
          <a:p>
            <a:pPr algn="ctr" eaLnBrk="1" hangingPunct="1">
              <a:defRPr/>
            </a:pPr>
            <a:r>
              <a:rPr lang="en-US" kern="0" dirty="0">
                <a:solidFill>
                  <a:sysClr val="windowText" lastClr="000000"/>
                </a:solidFill>
                <a:latin typeface="Arial" pitchFamily="-107" charset="0"/>
                <a:ea typeface="Arial" pitchFamily="-107" charset="0"/>
                <a:cs typeface="Arial" pitchFamily="-107" charset="0"/>
              </a:rPr>
              <a:t>Heterogeneous</a:t>
            </a:r>
          </a:p>
          <a:p>
            <a:pPr algn="ctr" eaLnBrk="1" hangingPunct="1">
              <a:defRPr/>
            </a:pPr>
            <a:r>
              <a:rPr lang="en-US" kern="0" dirty="0">
                <a:solidFill>
                  <a:sysClr val="windowText" lastClr="000000"/>
                </a:solidFill>
                <a:latin typeface="Arial" pitchFamily="-107" charset="0"/>
                <a:ea typeface="Arial" pitchFamily="-107" charset="0"/>
                <a:cs typeface="Arial" pitchFamily="-107" charset="0"/>
              </a:rPr>
              <a:t>Processors and </a:t>
            </a:r>
          </a:p>
          <a:p>
            <a:pPr algn="ctr" eaLnBrk="1" hangingPunct="1">
              <a:defRPr/>
            </a:pPr>
            <a:r>
              <a:rPr lang="en-US" kern="0" dirty="0">
                <a:solidFill>
                  <a:sysClr val="windowText" lastClr="000000"/>
                </a:solidFill>
                <a:latin typeface="Arial" pitchFamily="-107" charset="0"/>
                <a:ea typeface="Arial" pitchFamily="-107" charset="0"/>
                <a:cs typeface="Arial" pitchFamily="-107" charset="0"/>
              </a:rPr>
              <a:t>Accelerators</a:t>
            </a:r>
          </a:p>
        </p:txBody>
      </p:sp>
      <p:sp>
        <p:nvSpPr>
          <p:cNvPr id="13" name="Text Box 20" descr="90%">
            <a:extLst>
              <a:ext uri="{FF2B5EF4-FFF2-40B4-BE49-F238E27FC236}">
                <a16:creationId xmlns:a16="http://schemas.microsoft.com/office/drawing/2014/main" id="{B0BABC5D-7834-A84C-8C62-774120861172}"/>
              </a:ext>
            </a:extLst>
          </p:cNvPr>
          <p:cNvSpPr txBox="1">
            <a:spLocks noChangeArrowheads="1"/>
          </p:cNvSpPr>
          <p:nvPr/>
        </p:nvSpPr>
        <p:spPr bwMode="auto">
          <a:xfrm>
            <a:off x="2934072" y="3370263"/>
            <a:ext cx="2257425" cy="341312"/>
          </a:xfrm>
          <a:prstGeom prst="rect">
            <a:avLst/>
          </a:prstGeom>
          <a:noFill/>
          <a:ln w="12700">
            <a:noFill/>
            <a:miter lim="800000"/>
            <a:headEnd/>
            <a:tailEnd/>
          </a:ln>
          <a:effectLst/>
        </p:spPr>
        <p:txBody>
          <a:bodyPr wrap="none" lIns="64008" tIns="32004" rIns="64008" bIns="32004">
            <a:spAutoFit/>
          </a:bodyPr>
          <a:lstStyle/>
          <a:p>
            <a:pPr algn="ctr" eaLnBrk="1" hangingPunct="1">
              <a:defRPr/>
            </a:pPr>
            <a:r>
              <a:rPr lang="en-US" kern="0" dirty="0">
                <a:solidFill>
                  <a:sysClr val="windowText" lastClr="000000"/>
                </a:solidFill>
                <a:latin typeface="Arial" pitchFamily="-107" charset="0"/>
                <a:ea typeface="Arial" pitchFamily="-107" charset="0"/>
                <a:cs typeface="Arial" pitchFamily="-107" charset="0"/>
              </a:rPr>
              <a:t>Hybrid Main Memory</a:t>
            </a:r>
          </a:p>
        </p:txBody>
      </p:sp>
      <p:sp>
        <p:nvSpPr>
          <p:cNvPr id="14" name="Line 15">
            <a:extLst>
              <a:ext uri="{FF2B5EF4-FFF2-40B4-BE49-F238E27FC236}">
                <a16:creationId xmlns:a16="http://schemas.microsoft.com/office/drawing/2014/main" id="{F62CC581-C4E0-1547-9157-C4C178B9B420}"/>
              </a:ext>
            </a:extLst>
          </p:cNvPr>
          <p:cNvSpPr>
            <a:spLocks noChangeShapeType="1"/>
          </p:cNvSpPr>
          <p:nvPr/>
        </p:nvSpPr>
        <p:spPr bwMode="auto">
          <a:xfrm flipV="1">
            <a:off x="1982788" y="3467100"/>
            <a:ext cx="696912" cy="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eaLnBrk="1" hangingPunct="1">
              <a:defRPr/>
            </a:pPr>
            <a:endParaRPr lang="en-US" kern="0" dirty="0">
              <a:solidFill>
                <a:sysClr val="windowText" lastClr="000000"/>
              </a:solidFill>
              <a:latin typeface="Arial" pitchFamily="-107" charset="0"/>
              <a:ea typeface="Arial" pitchFamily="-107" charset="0"/>
              <a:cs typeface="Arial" pitchFamily="-107" charset="0"/>
            </a:endParaRPr>
          </a:p>
        </p:txBody>
      </p:sp>
      <p:sp>
        <p:nvSpPr>
          <p:cNvPr id="360458" name="Text Box 24" descr="90%">
            <a:extLst>
              <a:ext uri="{FF2B5EF4-FFF2-40B4-BE49-F238E27FC236}">
                <a16:creationId xmlns:a16="http://schemas.microsoft.com/office/drawing/2014/main" id="{0BDCA82E-7456-E14E-BFBC-8F469B1FC8BD}"/>
              </a:ext>
            </a:extLst>
          </p:cNvPr>
          <p:cNvSpPr txBox="1">
            <a:spLocks noChangeArrowheads="1"/>
          </p:cNvSpPr>
          <p:nvPr/>
        </p:nvSpPr>
        <p:spPr bwMode="auto">
          <a:xfrm>
            <a:off x="6146008" y="5823991"/>
            <a:ext cx="2925762"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64008" tIns="32004" rIns="64008" bIns="32004">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algn="ctr" eaLnBrk="1" hangingPunct="1">
              <a:spcBef>
                <a:spcPct val="0"/>
              </a:spcBef>
              <a:buClrTx/>
              <a:buSzTx/>
              <a:buFontTx/>
              <a:buNone/>
            </a:pPr>
            <a:r>
              <a:rPr lang="en-US" altLang="en-US" sz="1800" dirty="0">
                <a:solidFill>
                  <a:srgbClr val="000000"/>
                </a:solidFill>
                <a:latin typeface="Arial" panose="020B0604020202020204" pitchFamily="34" charset="0"/>
              </a:rPr>
              <a:t>Persistent Memory/Storage</a:t>
            </a:r>
          </a:p>
        </p:txBody>
      </p:sp>
      <p:pic>
        <p:nvPicPr>
          <p:cNvPr id="360459" name="Content Placeholder 6" descr="barcelona-die-photo-color.jpg">
            <a:extLst>
              <a:ext uri="{FF2B5EF4-FFF2-40B4-BE49-F238E27FC236}">
                <a16:creationId xmlns:a16="http://schemas.microsoft.com/office/drawing/2014/main" id="{B08EC21B-7556-5348-A893-B3BA0899A43C}"/>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539552" y="2653531"/>
            <a:ext cx="1312863" cy="127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0460" name="Picture 16" descr="dimm.png">
            <a:extLst>
              <a:ext uri="{FF2B5EF4-FFF2-40B4-BE49-F238E27FC236}">
                <a16:creationId xmlns:a16="http://schemas.microsoft.com/office/drawing/2014/main" id="{39508FBF-E439-E549-A1D5-76CAA9D53C8E}"/>
              </a:ext>
            </a:extLst>
          </p:cNvPr>
          <p:cNvPicPr>
            <a:picLocks noChangeAspect="1"/>
          </p:cNvPicPr>
          <p:nvPr/>
        </p:nvPicPr>
        <p:blipFill>
          <a:blip r:embed="rId6">
            <a:extLst>
              <a:ext uri="{28A0092B-C50C-407E-A947-70E740481C1C}">
                <a14:useLocalDpi xmlns:a14="http://schemas.microsoft.com/office/drawing/2010/main"/>
              </a:ext>
            </a:extLst>
          </a:blip>
          <a:srcRect/>
          <a:stretch>
            <a:fillRect/>
          </a:stretch>
        </p:blipFill>
        <p:spPr bwMode="auto">
          <a:xfrm rot="10800000" flipV="1">
            <a:off x="2915022" y="2840038"/>
            <a:ext cx="230505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0461" name="Picture 17">
            <a:extLst>
              <a:ext uri="{FF2B5EF4-FFF2-40B4-BE49-F238E27FC236}">
                <a16:creationId xmlns:a16="http://schemas.microsoft.com/office/drawing/2014/main" id="{C8D15AD3-BD80-4C4A-A84C-C65EDFDF7DC3}"/>
              </a:ext>
            </a:extLst>
          </p:cNvPr>
          <p:cNvPicPr>
            <a:picLocks noChangeAspect="1"/>
          </p:cNvPicPr>
          <p:nvPr/>
        </p:nvPicPr>
        <p:blipFill>
          <a:blip r:embed="rId7">
            <a:extLst>
              <a:ext uri="{28A0092B-C50C-407E-A947-70E740481C1C}">
                <a14:useLocalDpi xmlns:a14="http://schemas.microsoft.com/office/drawing/2010/main"/>
              </a:ext>
            </a:extLst>
          </a:blip>
          <a:srcRect/>
          <a:stretch>
            <a:fillRect/>
          </a:stretch>
        </p:blipFill>
        <p:spPr bwMode="auto">
          <a:xfrm>
            <a:off x="6219033" y="4696866"/>
            <a:ext cx="1554162" cy="100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Line 15">
            <a:extLst>
              <a:ext uri="{FF2B5EF4-FFF2-40B4-BE49-F238E27FC236}">
                <a16:creationId xmlns:a16="http://schemas.microsoft.com/office/drawing/2014/main" id="{490DA223-4D98-A143-9BD3-4854F29557B3}"/>
              </a:ext>
            </a:extLst>
          </p:cNvPr>
          <p:cNvSpPr>
            <a:spLocks noChangeShapeType="1"/>
          </p:cNvSpPr>
          <p:nvPr/>
        </p:nvSpPr>
        <p:spPr bwMode="auto">
          <a:xfrm>
            <a:off x="4938628" y="4094404"/>
            <a:ext cx="1223712" cy="958280"/>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eaLnBrk="1" hangingPunct="1">
              <a:defRPr/>
            </a:pPr>
            <a:endParaRPr lang="en-US" kern="0" dirty="0">
              <a:solidFill>
                <a:sysClr val="windowText" lastClr="000000"/>
              </a:solidFill>
              <a:latin typeface="Arial" pitchFamily="-107" charset="0"/>
              <a:ea typeface="Arial" pitchFamily="-107" charset="0"/>
              <a:cs typeface="Arial" pitchFamily="-107" charset="0"/>
            </a:endParaRPr>
          </a:p>
        </p:txBody>
      </p:sp>
      <p:sp>
        <p:nvSpPr>
          <p:cNvPr id="20" name="Line 15">
            <a:extLst>
              <a:ext uri="{FF2B5EF4-FFF2-40B4-BE49-F238E27FC236}">
                <a16:creationId xmlns:a16="http://schemas.microsoft.com/office/drawing/2014/main" id="{03A8138F-38EF-C24F-951A-9B3319C3ED5F}"/>
              </a:ext>
            </a:extLst>
          </p:cNvPr>
          <p:cNvSpPr>
            <a:spLocks noChangeShapeType="1"/>
          </p:cNvSpPr>
          <p:nvPr/>
        </p:nvSpPr>
        <p:spPr bwMode="auto">
          <a:xfrm flipV="1">
            <a:off x="1982788" y="4155597"/>
            <a:ext cx="1248673" cy="1236344"/>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eaLnBrk="1" hangingPunct="1">
              <a:defRPr/>
            </a:pPr>
            <a:endParaRPr lang="en-US" kern="0" dirty="0">
              <a:solidFill>
                <a:sysClr val="windowText" lastClr="000000"/>
              </a:solidFill>
              <a:latin typeface="Arial" pitchFamily="-107" charset="0"/>
              <a:ea typeface="Arial" pitchFamily="-107" charset="0"/>
              <a:cs typeface="Arial" pitchFamily="-107" charset="0"/>
            </a:endParaRPr>
          </a:p>
        </p:txBody>
      </p:sp>
      <p:pic>
        <p:nvPicPr>
          <p:cNvPr id="360465" name="Picture 22">
            <a:extLst>
              <a:ext uri="{FF2B5EF4-FFF2-40B4-BE49-F238E27FC236}">
                <a16:creationId xmlns:a16="http://schemas.microsoft.com/office/drawing/2014/main" id="{2E9040DA-E2B9-E14E-95F0-9AD0F658E60B}"/>
              </a:ext>
            </a:extLst>
          </p:cNvPr>
          <p:cNvPicPr>
            <a:picLocks noChangeAspect="1"/>
          </p:cNvPicPr>
          <p:nvPr/>
        </p:nvPicPr>
        <p:blipFill>
          <a:blip r:embed="rId8">
            <a:extLst>
              <a:ext uri="{28A0092B-C50C-407E-A947-70E740481C1C}">
                <a14:useLocalDpi xmlns:a14="http://schemas.microsoft.com/office/drawing/2010/main"/>
              </a:ext>
            </a:extLst>
          </a:blip>
          <a:srcRect/>
          <a:stretch>
            <a:fillRect/>
          </a:stretch>
        </p:blipFill>
        <p:spPr bwMode="auto">
          <a:xfrm>
            <a:off x="395536" y="1208608"/>
            <a:ext cx="1655763" cy="128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Text Box 20" descr="90%">
            <a:extLst>
              <a:ext uri="{FF2B5EF4-FFF2-40B4-BE49-F238E27FC236}">
                <a16:creationId xmlns:a16="http://schemas.microsoft.com/office/drawing/2014/main" id="{D7E0EFBC-77BD-8845-8E31-77DA6191EF94}"/>
              </a:ext>
            </a:extLst>
          </p:cNvPr>
          <p:cNvSpPr txBox="1">
            <a:spLocks noChangeArrowheads="1"/>
          </p:cNvSpPr>
          <p:nvPr/>
        </p:nvSpPr>
        <p:spPr bwMode="auto">
          <a:xfrm>
            <a:off x="755576" y="899393"/>
            <a:ext cx="873125" cy="341313"/>
          </a:xfrm>
          <a:prstGeom prst="rect">
            <a:avLst/>
          </a:prstGeom>
          <a:noFill/>
          <a:ln w="12700">
            <a:noFill/>
            <a:miter lim="800000"/>
            <a:headEnd/>
            <a:tailEnd/>
          </a:ln>
          <a:effectLst/>
        </p:spPr>
        <p:txBody>
          <a:bodyPr wrap="none" lIns="64008" tIns="32004" rIns="64008" bIns="32004">
            <a:spAutoFit/>
          </a:bodyPr>
          <a:lstStyle/>
          <a:p>
            <a:pPr algn="ctr" eaLnBrk="1" hangingPunct="1">
              <a:defRPr/>
            </a:pPr>
            <a:r>
              <a:rPr lang="en-US" kern="0" dirty="0">
                <a:solidFill>
                  <a:sysClr val="windowText" lastClr="000000"/>
                </a:solidFill>
                <a:latin typeface="Arial" pitchFamily="-107" charset="0"/>
                <a:ea typeface="Arial" pitchFamily="-107" charset="0"/>
                <a:cs typeface="Arial" pitchFamily="-107" charset="0"/>
              </a:rPr>
              <a:t>FPGAs</a:t>
            </a:r>
          </a:p>
        </p:txBody>
      </p:sp>
      <p:sp>
        <p:nvSpPr>
          <p:cNvPr id="27" name="Line 15">
            <a:extLst>
              <a:ext uri="{FF2B5EF4-FFF2-40B4-BE49-F238E27FC236}">
                <a16:creationId xmlns:a16="http://schemas.microsoft.com/office/drawing/2014/main" id="{527DF9F7-3CD3-0646-B299-076A1EDF1547}"/>
              </a:ext>
            </a:extLst>
          </p:cNvPr>
          <p:cNvSpPr>
            <a:spLocks noChangeShapeType="1"/>
          </p:cNvSpPr>
          <p:nvPr/>
        </p:nvSpPr>
        <p:spPr bwMode="auto">
          <a:xfrm>
            <a:off x="2123728" y="1700808"/>
            <a:ext cx="1121069" cy="938454"/>
          </a:xfrm>
          <a:prstGeom prst="line">
            <a:avLst/>
          </a:prstGeom>
          <a:noFill/>
          <a:ln w="38100">
            <a:solidFill>
              <a:srgbClr val="0000FF"/>
            </a:solidFill>
            <a:round/>
            <a:headEnd type="triangle" w="med" len="med"/>
            <a:tailEnd type="triangle" w="med" len="med"/>
          </a:ln>
          <a:effectLst/>
        </p:spPr>
        <p:txBody>
          <a:bodyPr wrap="none" lIns="64008" tIns="32004" rIns="64008" bIns="32004" anchor="ctr"/>
          <a:lstStyle/>
          <a:p>
            <a:pPr eaLnBrk="1" hangingPunct="1">
              <a:defRPr/>
            </a:pPr>
            <a:endParaRPr lang="en-US" kern="0" dirty="0">
              <a:solidFill>
                <a:sysClr val="windowText" lastClr="000000"/>
              </a:solidFill>
              <a:latin typeface="Arial" pitchFamily="-107" charset="0"/>
              <a:ea typeface="Arial" pitchFamily="-107" charset="0"/>
              <a:cs typeface="Arial" pitchFamily="-107" charset="0"/>
            </a:endParaRPr>
          </a:p>
        </p:txBody>
      </p:sp>
      <p:sp>
        <p:nvSpPr>
          <p:cNvPr id="360468" name="Content Placeholder 2">
            <a:extLst>
              <a:ext uri="{FF2B5EF4-FFF2-40B4-BE49-F238E27FC236}">
                <a16:creationId xmlns:a16="http://schemas.microsoft.com/office/drawing/2014/main" id="{9BD22F03-1BEB-E043-864F-3FF1BB00D741}"/>
              </a:ext>
            </a:extLst>
          </p:cNvPr>
          <p:cNvSpPr>
            <a:spLocks noGrp="1"/>
          </p:cNvSpPr>
          <p:nvPr>
            <p:ph idx="1"/>
          </p:nvPr>
        </p:nvSpPr>
        <p:spPr>
          <a:xfrm>
            <a:off x="3027505" y="958629"/>
            <a:ext cx="2609056" cy="538244"/>
          </a:xfrm>
        </p:spPr>
        <p:txBody>
          <a:bodyPr/>
          <a:lstStyle/>
          <a:p>
            <a:pPr marL="0" indent="0">
              <a:buFont typeface="Wingdings" pitchFamily="2" charset="2"/>
              <a:buNone/>
            </a:pPr>
            <a:r>
              <a:rPr lang="en-US" altLang="en-US" dirty="0">
                <a:solidFill>
                  <a:srgbClr val="0000FF"/>
                </a:solidFill>
                <a:ea typeface="ＭＳ Ｐゴシック" panose="020B0600070205080204" pitchFamily="34" charset="-128"/>
              </a:rPr>
              <a:t>Modern systems</a:t>
            </a:r>
          </a:p>
        </p:txBody>
      </p:sp>
      <p:grpSp>
        <p:nvGrpSpPr>
          <p:cNvPr id="26" name="Group 25">
            <a:extLst>
              <a:ext uri="{FF2B5EF4-FFF2-40B4-BE49-F238E27FC236}">
                <a16:creationId xmlns:a16="http://schemas.microsoft.com/office/drawing/2014/main" id="{E92B861B-5A46-F240-B9BA-FF6101A700C3}"/>
              </a:ext>
            </a:extLst>
          </p:cNvPr>
          <p:cNvGrpSpPr/>
          <p:nvPr/>
        </p:nvGrpSpPr>
        <p:grpSpPr>
          <a:xfrm>
            <a:off x="6510855" y="1254075"/>
            <a:ext cx="2184124" cy="1745527"/>
            <a:chOff x="4343037" y="3937719"/>
            <a:chExt cx="2445779" cy="1954638"/>
          </a:xfrm>
        </p:grpSpPr>
        <p:pic>
          <p:nvPicPr>
            <p:cNvPr id="28" name="Picture 27">
              <a:extLst>
                <a:ext uri="{FF2B5EF4-FFF2-40B4-BE49-F238E27FC236}">
                  <a16:creationId xmlns:a16="http://schemas.microsoft.com/office/drawing/2014/main" id="{38A078B3-C665-A441-969B-B7C08A546D09}"/>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5419577" y="3937719"/>
              <a:ext cx="1369239" cy="1954638"/>
            </a:xfrm>
            <a:prstGeom prst="roundRect">
              <a:avLst>
                <a:gd name="adj" fmla="val 3215"/>
              </a:avLst>
            </a:prstGeom>
          </p:spPr>
        </p:pic>
        <p:pic>
          <p:nvPicPr>
            <p:cNvPr id="29" name="Picture 28">
              <a:extLst>
                <a:ext uri="{FF2B5EF4-FFF2-40B4-BE49-F238E27FC236}">
                  <a16:creationId xmlns:a16="http://schemas.microsoft.com/office/drawing/2014/main" id="{F813E9A0-5B93-8846-AF19-34D87413822E}"/>
                </a:ext>
              </a:extLst>
            </p:cNvPr>
            <p:cNvPicPr>
              <a:picLocks noChangeAspect="1"/>
            </p:cNvPicPr>
            <p:nvPr/>
          </p:nvPicPr>
          <p:blipFill rotWithShape="1">
            <a:blip r:embed="rId10" cstate="print">
              <a:clrChange>
                <a:clrFrom>
                  <a:srgbClr val="C8CBAC"/>
                </a:clrFrom>
                <a:clrTo>
                  <a:srgbClr val="C8CBAC">
                    <a:alpha val="0"/>
                  </a:srgbClr>
                </a:clrTo>
              </a:clrChange>
              <a:extLst>
                <a:ext uri="{28A0092B-C50C-407E-A947-70E740481C1C}">
                  <a14:useLocalDpi xmlns:a14="http://schemas.microsoft.com/office/drawing/2010/main"/>
                </a:ext>
              </a:extLst>
            </a:blip>
            <a:srcRect/>
            <a:stretch/>
          </p:blipFill>
          <p:spPr>
            <a:xfrm>
              <a:off x="4413359" y="4016910"/>
              <a:ext cx="1021969" cy="649893"/>
            </a:xfrm>
            <a:prstGeom prst="rect">
              <a:avLst/>
            </a:prstGeom>
          </p:spPr>
        </p:pic>
        <p:pic>
          <p:nvPicPr>
            <p:cNvPr id="30" name="Picture 29">
              <a:extLst>
                <a:ext uri="{FF2B5EF4-FFF2-40B4-BE49-F238E27FC236}">
                  <a16:creationId xmlns:a16="http://schemas.microsoft.com/office/drawing/2014/main" id="{2C2E4736-C94B-7E46-99CE-382EAC74A2EC}"/>
                </a:ext>
              </a:extLst>
            </p:cNvPr>
            <p:cNvPicPr>
              <a:picLocks noChangeAspect="1"/>
            </p:cNvPicPr>
            <p:nvPr/>
          </p:nvPicPr>
          <p:blipFill rotWithShape="1">
            <a:blip r:embed="rId11" cstate="print">
              <a:extLst>
                <a:ext uri="{28A0092B-C50C-407E-A947-70E740481C1C}">
                  <a14:useLocalDpi xmlns:a14="http://schemas.microsoft.com/office/drawing/2010/main"/>
                </a:ext>
              </a:extLst>
            </a:blip>
            <a:srcRect/>
            <a:stretch/>
          </p:blipFill>
          <p:spPr>
            <a:xfrm>
              <a:off x="4343037" y="4741368"/>
              <a:ext cx="1155916" cy="1106305"/>
            </a:xfrm>
            <a:prstGeom prst="roundRect">
              <a:avLst>
                <a:gd name="adj" fmla="val 5499"/>
              </a:avLst>
            </a:prstGeom>
          </p:spPr>
        </p:pic>
      </p:grpSp>
      <p:sp>
        <p:nvSpPr>
          <p:cNvPr id="31" name="Content Placeholder 2">
            <a:extLst>
              <a:ext uri="{FF2B5EF4-FFF2-40B4-BE49-F238E27FC236}">
                <a16:creationId xmlns:a16="http://schemas.microsoft.com/office/drawing/2014/main" id="{8AC85400-7A7E-6349-9BB0-9F2F2D04C47E}"/>
              </a:ext>
            </a:extLst>
          </p:cNvPr>
          <p:cNvSpPr txBox="1">
            <a:spLocks/>
          </p:cNvSpPr>
          <p:nvPr/>
        </p:nvSpPr>
        <p:spPr bwMode="auto">
          <a:xfrm>
            <a:off x="5364965" y="1614977"/>
            <a:ext cx="781949" cy="122818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marL="0" indent="0">
              <a:buFont typeface="Wingdings" pitchFamily="2" charset="2"/>
              <a:buNone/>
            </a:pPr>
            <a:r>
              <a:rPr lang="en-US" altLang="en-US" sz="8000" kern="0" dirty="0">
                <a:solidFill>
                  <a:srgbClr val="FF0000"/>
                </a:solidFill>
                <a:ea typeface="ＭＳ Ｐゴシック" panose="020B0600070205080204" pitchFamily="34" charset="-128"/>
              </a:rPr>
              <a:t>?</a:t>
            </a:r>
          </a:p>
        </p:txBody>
      </p:sp>
      <p:sp>
        <p:nvSpPr>
          <p:cNvPr id="32" name="Line 15">
            <a:extLst>
              <a:ext uri="{FF2B5EF4-FFF2-40B4-BE49-F238E27FC236}">
                <a16:creationId xmlns:a16="http://schemas.microsoft.com/office/drawing/2014/main" id="{60962973-5485-1E40-AED3-8E372E74ADE1}"/>
              </a:ext>
            </a:extLst>
          </p:cNvPr>
          <p:cNvSpPr>
            <a:spLocks noChangeShapeType="1"/>
          </p:cNvSpPr>
          <p:nvPr/>
        </p:nvSpPr>
        <p:spPr bwMode="auto">
          <a:xfrm flipV="1">
            <a:off x="5992086" y="1916832"/>
            <a:ext cx="524130" cy="264783"/>
          </a:xfrm>
          <a:prstGeom prst="line">
            <a:avLst/>
          </a:prstGeom>
          <a:noFill/>
          <a:ln w="57150">
            <a:solidFill>
              <a:srgbClr val="FF0000"/>
            </a:solidFill>
            <a:prstDash val="sysDot"/>
            <a:round/>
            <a:headEnd type="triangle" w="med" len="med"/>
            <a:tailEnd type="none" w="med" len="med"/>
          </a:ln>
          <a:effectLst/>
        </p:spPr>
        <p:txBody>
          <a:bodyPr wrap="none" lIns="64008" tIns="32004" rIns="64008" bIns="32004" anchor="ctr"/>
          <a:lstStyle/>
          <a:p>
            <a:pPr eaLnBrk="1" hangingPunct="1">
              <a:defRPr/>
            </a:pPr>
            <a:endParaRPr lang="en-US" kern="0" dirty="0">
              <a:solidFill>
                <a:sysClr val="windowText" lastClr="000000"/>
              </a:solidFill>
              <a:latin typeface="Arial" pitchFamily="-107" charset="0"/>
              <a:ea typeface="Arial" pitchFamily="-107" charset="0"/>
              <a:cs typeface="Arial" pitchFamily="-107" charset="0"/>
            </a:endParaRPr>
          </a:p>
        </p:txBody>
      </p:sp>
      <p:sp>
        <p:nvSpPr>
          <p:cNvPr id="33" name="Text Box 20" descr="90%">
            <a:extLst>
              <a:ext uri="{FF2B5EF4-FFF2-40B4-BE49-F238E27FC236}">
                <a16:creationId xmlns:a16="http://schemas.microsoft.com/office/drawing/2014/main" id="{8787BB15-052D-A043-8760-DEFACC50AFF5}"/>
              </a:ext>
            </a:extLst>
          </p:cNvPr>
          <p:cNvSpPr txBox="1">
            <a:spLocks noChangeArrowheads="1"/>
          </p:cNvSpPr>
          <p:nvPr/>
        </p:nvSpPr>
        <p:spPr bwMode="auto">
          <a:xfrm>
            <a:off x="6837273" y="3054518"/>
            <a:ext cx="1411669" cy="618631"/>
          </a:xfrm>
          <a:prstGeom prst="rect">
            <a:avLst/>
          </a:prstGeom>
          <a:noFill/>
          <a:ln w="12700">
            <a:noFill/>
            <a:miter lim="800000"/>
            <a:headEnd/>
            <a:tailEnd/>
          </a:ln>
          <a:effectLst/>
        </p:spPr>
        <p:txBody>
          <a:bodyPr wrap="none" lIns="64008" tIns="32004" rIns="64008" bIns="32004">
            <a:spAutoFit/>
          </a:bodyPr>
          <a:lstStyle/>
          <a:p>
            <a:pPr algn="ctr" eaLnBrk="1" hangingPunct="1">
              <a:defRPr/>
            </a:pPr>
            <a:r>
              <a:rPr lang="en-US" kern="0" dirty="0">
                <a:solidFill>
                  <a:sysClr val="windowText" lastClr="000000"/>
                </a:solidFill>
                <a:latin typeface="Arial" pitchFamily="-107" charset="0"/>
                <a:ea typeface="Arial" pitchFamily="-107" charset="0"/>
                <a:cs typeface="Arial" pitchFamily="-107" charset="0"/>
              </a:rPr>
              <a:t>Sequencing </a:t>
            </a:r>
          </a:p>
          <a:p>
            <a:pPr algn="ctr" eaLnBrk="1" hangingPunct="1">
              <a:defRPr/>
            </a:pPr>
            <a:r>
              <a:rPr lang="en-US" kern="0" dirty="0">
                <a:solidFill>
                  <a:sysClr val="windowText" lastClr="000000"/>
                </a:solidFill>
                <a:latin typeface="Arial" pitchFamily="-107" charset="0"/>
                <a:ea typeface="Arial" pitchFamily="-107" charset="0"/>
                <a:cs typeface="Arial" pitchFamily="-107" charset="0"/>
              </a:rPr>
              <a:t>Machine</a:t>
            </a:r>
          </a:p>
        </p:txBody>
      </p:sp>
      <p:sp>
        <p:nvSpPr>
          <p:cNvPr id="3" name="Rectangle 2">
            <a:extLst>
              <a:ext uri="{FF2B5EF4-FFF2-40B4-BE49-F238E27FC236}">
                <a16:creationId xmlns:a16="http://schemas.microsoft.com/office/drawing/2014/main" id="{69894F4A-1C57-4740-9AC7-51AC0490F48D}"/>
              </a:ext>
            </a:extLst>
          </p:cNvPr>
          <p:cNvSpPr/>
          <p:nvPr/>
        </p:nvSpPr>
        <p:spPr>
          <a:xfrm>
            <a:off x="250209" y="958628"/>
            <a:ext cx="8893791" cy="5400000"/>
          </a:xfrm>
          <a:prstGeom prst="rect">
            <a:avLst/>
          </a:prstGeom>
          <a:solidFill>
            <a:srgbClr val="FFFFFF">
              <a:alpha val="4392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BBA2598F-C254-B84D-AD20-D2056DF091BA}"/>
              </a:ext>
            </a:extLst>
          </p:cNvPr>
          <p:cNvPicPr>
            <a:picLocks noChangeAspect="1"/>
          </p:cNvPicPr>
          <p:nvPr/>
        </p:nvPicPr>
        <p:blipFill>
          <a:blip r:embed="rId12"/>
          <a:stretch>
            <a:fillRect/>
          </a:stretch>
        </p:blipFill>
        <p:spPr>
          <a:xfrm>
            <a:off x="727917" y="1302200"/>
            <a:ext cx="8046895" cy="4574884"/>
          </a:xfrm>
          <a:prstGeom prst="rect">
            <a:avLst/>
          </a:prstGeom>
        </p:spPr>
      </p:pic>
      <p:sp>
        <p:nvSpPr>
          <p:cNvPr id="4" name="Rectangle 3">
            <a:extLst>
              <a:ext uri="{FF2B5EF4-FFF2-40B4-BE49-F238E27FC236}">
                <a16:creationId xmlns:a16="http://schemas.microsoft.com/office/drawing/2014/main" id="{E1EFE2A1-94C3-A249-A75F-17A95CEE9CF4}"/>
              </a:ext>
            </a:extLst>
          </p:cNvPr>
          <p:cNvSpPr/>
          <p:nvPr/>
        </p:nvSpPr>
        <p:spPr>
          <a:xfrm>
            <a:off x="2134617" y="6430249"/>
            <a:ext cx="5022304" cy="369332"/>
          </a:xfrm>
          <a:prstGeom prst="rect">
            <a:avLst/>
          </a:prstGeom>
        </p:spPr>
        <p:txBody>
          <a:bodyPr wrap="square">
            <a:spAutoFit/>
          </a:bodyPr>
          <a:lstStyle/>
          <a:p>
            <a:r>
              <a:rPr lang="en-US" dirty="0">
                <a:hlinkClick r:id="rId13"/>
              </a:rPr>
              <a:t>https://nanoporetech.com/products/smidgion</a:t>
            </a:r>
            <a:r>
              <a:rPr lang="en-US" dirty="0"/>
              <a:t> </a:t>
            </a:r>
          </a:p>
        </p:txBody>
      </p:sp>
    </p:spTree>
    <p:extLst>
      <p:ext uri="{BB962C8B-B14F-4D97-AF65-F5344CB8AC3E}">
        <p14:creationId xmlns:p14="http://schemas.microsoft.com/office/powerpoint/2010/main" val="197145003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E8D0-23EF-8F44-808B-5347A1739071}"/>
              </a:ext>
            </a:extLst>
          </p:cNvPr>
          <p:cNvSpPr>
            <a:spLocks noGrp="1"/>
          </p:cNvSpPr>
          <p:nvPr>
            <p:ph type="title"/>
          </p:nvPr>
        </p:nvSpPr>
        <p:spPr/>
        <p:txBody>
          <a:bodyPr/>
          <a:lstStyle/>
          <a:p>
            <a:r>
              <a:rPr lang="en-US" dirty="0"/>
              <a:t>Fast Genome Analysis</a:t>
            </a:r>
          </a:p>
        </p:txBody>
      </p:sp>
      <p:sp>
        <p:nvSpPr>
          <p:cNvPr id="4" name="Slide Number Placeholder 3">
            <a:extLst>
              <a:ext uri="{FF2B5EF4-FFF2-40B4-BE49-F238E27FC236}">
                <a16:creationId xmlns:a16="http://schemas.microsoft.com/office/drawing/2014/main" id="{BCCEE429-5BB6-6743-A286-2FC05E7A1145}"/>
              </a:ext>
            </a:extLst>
          </p:cNvPr>
          <p:cNvSpPr>
            <a:spLocks noGrp="1"/>
          </p:cNvSpPr>
          <p:nvPr>
            <p:ph type="sldNum" sz="quarter" idx="11"/>
          </p:nvPr>
        </p:nvSpPr>
        <p:spPr/>
        <p:txBody>
          <a:bodyPr/>
          <a:lstStyle/>
          <a:p>
            <a:fld id="{323594FA-E141-4234-AE05-360401972BE7}" type="slidenum">
              <a:rPr lang="en-US" altLang="en-US" smtClean="0"/>
              <a:pPr/>
              <a:t>21</a:t>
            </a:fld>
            <a:endParaRPr lang="en-US" altLang="en-US"/>
          </a:p>
        </p:txBody>
      </p:sp>
      <p:sp>
        <p:nvSpPr>
          <p:cNvPr id="5" name="Rectangle 4">
            <a:extLst>
              <a:ext uri="{FF2B5EF4-FFF2-40B4-BE49-F238E27FC236}">
                <a16:creationId xmlns:a16="http://schemas.microsoft.com/office/drawing/2014/main" id="{C60CCB1B-E86D-B24B-8B40-A2EE4F4FAAF1}"/>
              </a:ext>
            </a:extLst>
          </p:cNvPr>
          <p:cNvSpPr/>
          <p:nvPr/>
        </p:nvSpPr>
        <p:spPr>
          <a:xfrm>
            <a:off x="204056" y="1777330"/>
            <a:ext cx="8735888" cy="3303340"/>
          </a:xfrm>
          <a:prstGeom prst="rect">
            <a:avLst/>
          </a:prstGeom>
          <a:noFill/>
          <a:ln w="38100">
            <a:noFill/>
          </a:ln>
        </p:spPr>
        <p:txBody>
          <a:bodyPr wrap="square">
            <a:spAutoFit/>
          </a:bodyPr>
          <a:lstStyle/>
          <a:p>
            <a:pPr algn="ctr">
              <a:lnSpc>
                <a:spcPct val="150000"/>
              </a:lnSpc>
            </a:pPr>
            <a:r>
              <a:rPr lang="en-US" sz="3600" b="1" dirty="0">
                <a:solidFill>
                  <a:srgbClr val="0000FF"/>
                </a:solidFill>
              </a:rPr>
              <a:t>Fast</a:t>
            </a:r>
            <a:r>
              <a:rPr lang="en-US" sz="3600" dirty="0">
                <a:solidFill>
                  <a:srgbClr val="0000FF"/>
                </a:solidFill>
              </a:rPr>
              <a:t> </a:t>
            </a:r>
            <a:r>
              <a:rPr lang="en-US" sz="3600" dirty="0"/>
              <a:t>genome analysis</a:t>
            </a:r>
            <a:r>
              <a:rPr lang="en-US" sz="3600" dirty="0">
                <a:solidFill>
                  <a:srgbClr val="0000FF"/>
                </a:solidFill>
              </a:rPr>
              <a:t> </a:t>
            </a:r>
          </a:p>
          <a:p>
            <a:pPr algn="ctr">
              <a:lnSpc>
                <a:spcPct val="150000"/>
              </a:lnSpc>
            </a:pPr>
            <a:r>
              <a:rPr lang="en-US" sz="3600" dirty="0"/>
              <a:t>in mere </a:t>
            </a:r>
            <a:r>
              <a:rPr lang="en-US" sz="3600" b="1" dirty="0">
                <a:solidFill>
                  <a:srgbClr val="0000FF"/>
                </a:solidFill>
              </a:rPr>
              <a:t>seconds</a:t>
            </a:r>
            <a:r>
              <a:rPr lang="en-US" sz="3600" dirty="0"/>
              <a:t> </a:t>
            </a:r>
          </a:p>
          <a:p>
            <a:pPr algn="ctr">
              <a:lnSpc>
                <a:spcPct val="150000"/>
              </a:lnSpc>
            </a:pPr>
            <a:r>
              <a:rPr lang="en-US" sz="3600" dirty="0"/>
              <a:t>using</a:t>
            </a:r>
            <a:r>
              <a:rPr lang="en-US" sz="3600" dirty="0">
                <a:solidFill>
                  <a:srgbClr val="FF0000"/>
                </a:solidFill>
              </a:rPr>
              <a:t> </a:t>
            </a:r>
            <a:r>
              <a:rPr lang="en-US" sz="3600" b="1" dirty="0">
                <a:solidFill>
                  <a:srgbClr val="FF0000"/>
                </a:solidFill>
              </a:rPr>
              <a:t>limited</a:t>
            </a:r>
            <a:r>
              <a:rPr lang="en-US" sz="3600" dirty="0">
                <a:solidFill>
                  <a:srgbClr val="FF0000"/>
                </a:solidFill>
              </a:rPr>
              <a:t> computational resources </a:t>
            </a:r>
          </a:p>
          <a:p>
            <a:pPr algn="ctr">
              <a:lnSpc>
                <a:spcPct val="150000"/>
              </a:lnSpc>
            </a:pPr>
            <a:r>
              <a:rPr lang="en-US" sz="3600" dirty="0"/>
              <a:t>(e.g., a mobile device). </a:t>
            </a:r>
          </a:p>
        </p:txBody>
      </p:sp>
    </p:spTree>
    <p:extLst>
      <p:ext uri="{BB962C8B-B14F-4D97-AF65-F5344CB8AC3E}">
        <p14:creationId xmlns:p14="http://schemas.microsoft.com/office/powerpoint/2010/main" val="4247430146"/>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E8D0-23EF-8F44-808B-5347A1739071}"/>
              </a:ext>
            </a:extLst>
          </p:cNvPr>
          <p:cNvSpPr>
            <a:spLocks noGrp="1"/>
          </p:cNvSpPr>
          <p:nvPr>
            <p:ph type="title"/>
          </p:nvPr>
        </p:nvSpPr>
        <p:spPr/>
        <p:txBody>
          <a:bodyPr/>
          <a:lstStyle/>
          <a:p>
            <a:r>
              <a:rPr lang="en-US" dirty="0"/>
              <a:t>Accurate Genome Analysis</a:t>
            </a:r>
          </a:p>
        </p:txBody>
      </p:sp>
      <p:sp>
        <p:nvSpPr>
          <p:cNvPr id="4" name="Slide Number Placeholder 3">
            <a:extLst>
              <a:ext uri="{FF2B5EF4-FFF2-40B4-BE49-F238E27FC236}">
                <a16:creationId xmlns:a16="http://schemas.microsoft.com/office/drawing/2014/main" id="{BCCEE429-5BB6-6743-A286-2FC05E7A1145}"/>
              </a:ext>
            </a:extLst>
          </p:cNvPr>
          <p:cNvSpPr>
            <a:spLocks noGrp="1"/>
          </p:cNvSpPr>
          <p:nvPr>
            <p:ph type="sldNum" sz="quarter" idx="11"/>
          </p:nvPr>
        </p:nvSpPr>
        <p:spPr/>
        <p:txBody>
          <a:bodyPr/>
          <a:lstStyle/>
          <a:p>
            <a:fld id="{323594FA-E141-4234-AE05-360401972BE7}" type="slidenum">
              <a:rPr lang="en-US" altLang="en-US" smtClean="0"/>
              <a:pPr/>
              <a:t>22</a:t>
            </a:fld>
            <a:endParaRPr lang="en-US" altLang="en-US"/>
          </a:p>
        </p:txBody>
      </p:sp>
      <p:sp>
        <p:nvSpPr>
          <p:cNvPr id="5" name="Rectangle 4">
            <a:extLst>
              <a:ext uri="{FF2B5EF4-FFF2-40B4-BE49-F238E27FC236}">
                <a16:creationId xmlns:a16="http://schemas.microsoft.com/office/drawing/2014/main" id="{C60CCB1B-E86D-B24B-8B40-A2EE4F4FAAF1}"/>
              </a:ext>
            </a:extLst>
          </p:cNvPr>
          <p:cNvSpPr/>
          <p:nvPr/>
        </p:nvSpPr>
        <p:spPr>
          <a:xfrm>
            <a:off x="0" y="2192829"/>
            <a:ext cx="9144000" cy="2472343"/>
          </a:xfrm>
          <a:prstGeom prst="rect">
            <a:avLst/>
          </a:prstGeom>
          <a:noFill/>
          <a:ln w="38100">
            <a:noFill/>
          </a:ln>
        </p:spPr>
        <p:txBody>
          <a:bodyPr wrap="square">
            <a:spAutoFit/>
          </a:bodyPr>
          <a:lstStyle/>
          <a:p>
            <a:pPr algn="ctr">
              <a:lnSpc>
                <a:spcPct val="150000"/>
              </a:lnSpc>
            </a:pPr>
            <a:r>
              <a:rPr lang="en-US" sz="3600" b="1" dirty="0">
                <a:solidFill>
                  <a:srgbClr val="0000FF"/>
                </a:solidFill>
              </a:rPr>
              <a:t>Accurate</a:t>
            </a:r>
            <a:r>
              <a:rPr lang="en-US" sz="3600" dirty="0"/>
              <a:t> genome analysis</a:t>
            </a:r>
          </a:p>
          <a:p>
            <a:pPr algn="ctr">
              <a:lnSpc>
                <a:spcPct val="150000"/>
              </a:lnSpc>
            </a:pPr>
            <a:r>
              <a:rPr lang="en-US" sz="3600" dirty="0"/>
              <a:t>to </a:t>
            </a:r>
            <a:r>
              <a:rPr lang="en-US" sz="3600" b="1" dirty="0">
                <a:solidFill>
                  <a:srgbClr val="FF0000"/>
                </a:solidFill>
              </a:rPr>
              <a:t>make life-critical decisions</a:t>
            </a:r>
            <a:r>
              <a:rPr lang="en-US" sz="3600" dirty="0"/>
              <a:t> </a:t>
            </a:r>
          </a:p>
          <a:p>
            <a:pPr algn="ctr">
              <a:lnSpc>
                <a:spcPct val="150000"/>
              </a:lnSpc>
            </a:pPr>
            <a:r>
              <a:rPr lang="en-US" sz="3600" dirty="0"/>
              <a:t>and </a:t>
            </a:r>
            <a:r>
              <a:rPr lang="en-US" sz="3600" dirty="0">
                <a:solidFill>
                  <a:srgbClr val="0000FF"/>
                </a:solidFill>
              </a:rPr>
              <a:t>improving the quality of life</a:t>
            </a:r>
          </a:p>
        </p:txBody>
      </p:sp>
    </p:spTree>
    <p:extLst>
      <p:ext uri="{BB962C8B-B14F-4D97-AF65-F5344CB8AC3E}">
        <p14:creationId xmlns:p14="http://schemas.microsoft.com/office/powerpoint/2010/main" val="227518699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0D96F-9ED3-0E4C-BF7F-86EEEFB09540}"/>
              </a:ext>
            </a:extLst>
          </p:cNvPr>
          <p:cNvSpPr>
            <a:spLocks noGrp="1"/>
          </p:cNvSpPr>
          <p:nvPr>
            <p:ph type="title"/>
          </p:nvPr>
        </p:nvSpPr>
        <p:spPr>
          <a:xfrm>
            <a:off x="-36512" y="152400"/>
            <a:ext cx="9599984" cy="1066800"/>
          </a:xfrm>
        </p:spPr>
        <p:txBody>
          <a:bodyPr/>
          <a:lstStyle/>
          <a:p>
            <a:r>
              <a:rPr lang="en-US" dirty="0"/>
              <a:t>Faster, Scalable &amp; Accurate Genome Analysis</a:t>
            </a:r>
          </a:p>
        </p:txBody>
      </p:sp>
      <p:sp>
        <p:nvSpPr>
          <p:cNvPr id="4" name="Slide Number Placeholder 3">
            <a:extLst>
              <a:ext uri="{FF2B5EF4-FFF2-40B4-BE49-F238E27FC236}">
                <a16:creationId xmlns:a16="http://schemas.microsoft.com/office/drawing/2014/main" id="{6071BB7E-7845-6244-9D6F-DC2B6B02D6D9}"/>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35" name="Rectangle 34">
            <a:extLst>
              <a:ext uri="{FF2B5EF4-FFF2-40B4-BE49-F238E27FC236}">
                <a16:creationId xmlns:a16="http://schemas.microsoft.com/office/drawing/2014/main" id="{470B46ED-CFE3-1B42-9238-85E51E7AF537}"/>
              </a:ext>
            </a:extLst>
          </p:cNvPr>
          <p:cNvSpPr/>
          <p:nvPr/>
        </p:nvSpPr>
        <p:spPr>
          <a:xfrm>
            <a:off x="2267744" y="6444044"/>
            <a:ext cx="4968552"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panose="020B0604030504040204" pitchFamily="34" charset="0"/>
                <a:ea typeface="Tahoma" panose="020B0604030504040204" pitchFamily="34" charset="0"/>
                <a:cs typeface="Tahoma" panose="020B0604030504040204" pitchFamily="34" charset="0"/>
              </a:rPr>
              <a:t>And, many, many other applications …</a:t>
            </a:r>
          </a:p>
        </p:txBody>
      </p:sp>
      <p:grpSp>
        <p:nvGrpSpPr>
          <p:cNvPr id="3" name="Group 2">
            <a:extLst>
              <a:ext uri="{FF2B5EF4-FFF2-40B4-BE49-F238E27FC236}">
                <a16:creationId xmlns:a16="http://schemas.microsoft.com/office/drawing/2014/main" id="{A635B664-CA4F-3CC9-D2E6-F9F8DAC2BF42}"/>
              </a:ext>
            </a:extLst>
          </p:cNvPr>
          <p:cNvGrpSpPr/>
          <p:nvPr/>
        </p:nvGrpSpPr>
        <p:grpSpPr>
          <a:xfrm>
            <a:off x="375401" y="1182410"/>
            <a:ext cx="4273920" cy="2546799"/>
            <a:chOff x="215543" y="1465494"/>
            <a:chExt cx="4273920" cy="2546799"/>
          </a:xfrm>
        </p:grpSpPr>
        <p:pic>
          <p:nvPicPr>
            <p:cNvPr id="7" name="Content Placeholder 5">
              <a:extLst>
                <a:ext uri="{FF2B5EF4-FFF2-40B4-BE49-F238E27FC236}">
                  <a16:creationId xmlns:a16="http://schemas.microsoft.com/office/drawing/2014/main" id="{0B30A00E-7220-F373-19DA-71C3871B9101}"/>
                </a:ext>
              </a:extLst>
            </p:cNvPr>
            <p:cNvPicPr>
              <a:picLocks noChangeAspect="1"/>
            </p:cNvPicPr>
            <p:nvPr/>
          </p:nvPicPr>
          <p:blipFill rotWithShape="1">
            <a:blip r:embed="rId3">
              <a:extLst>
                <a:ext uri="{28A0092B-C50C-407E-A947-70E740481C1C}">
                  <a14:useLocalDpi xmlns:a14="http://schemas.microsoft.com/office/drawing/2010/main" val="0"/>
                </a:ext>
              </a:extLst>
            </a:blip>
            <a:srcRect t="17717" r="23484" b="7611"/>
            <a:stretch/>
          </p:blipFill>
          <p:spPr>
            <a:xfrm>
              <a:off x="853320" y="1465494"/>
              <a:ext cx="2998367" cy="1828800"/>
            </a:xfrm>
            <a:prstGeom prst="rect">
              <a:avLst/>
            </a:prstGeom>
          </p:spPr>
        </p:pic>
        <p:sp>
          <p:nvSpPr>
            <p:cNvPr id="8" name="Rectangle 7">
              <a:extLst>
                <a:ext uri="{FF2B5EF4-FFF2-40B4-BE49-F238E27FC236}">
                  <a16:creationId xmlns:a16="http://schemas.microsoft.com/office/drawing/2014/main" id="{2A41D212-7434-CF6D-1378-074A2C72DC5C}"/>
                </a:ext>
              </a:extLst>
            </p:cNvPr>
            <p:cNvSpPr/>
            <p:nvPr/>
          </p:nvSpPr>
          <p:spPr>
            <a:xfrm>
              <a:off x="215543" y="3304407"/>
              <a:ext cx="4273920"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Understanding </a:t>
              </a:r>
              <a:r>
                <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genetic variations, species, and evolution</a:t>
              </a:r>
            </a:p>
          </p:txBody>
        </p:sp>
      </p:grpSp>
      <p:grpSp>
        <p:nvGrpSpPr>
          <p:cNvPr id="11" name="Group 10">
            <a:extLst>
              <a:ext uri="{FF2B5EF4-FFF2-40B4-BE49-F238E27FC236}">
                <a16:creationId xmlns:a16="http://schemas.microsoft.com/office/drawing/2014/main" id="{D2FBFA5D-ED5C-42A0-B877-1F9E5F428411}"/>
              </a:ext>
            </a:extLst>
          </p:cNvPr>
          <p:cNvGrpSpPr/>
          <p:nvPr/>
        </p:nvGrpSpPr>
        <p:grpSpPr>
          <a:xfrm>
            <a:off x="375401" y="3850110"/>
            <a:ext cx="4273920" cy="2252946"/>
            <a:chOff x="215543" y="4164944"/>
            <a:chExt cx="4273920" cy="2252946"/>
          </a:xfrm>
        </p:grpSpPr>
        <p:sp>
          <p:nvSpPr>
            <p:cNvPr id="12" name="Rectangle 11">
              <a:extLst>
                <a:ext uri="{FF2B5EF4-FFF2-40B4-BE49-F238E27FC236}">
                  <a16:creationId xmlns:a16="http://schemas.microsoft.com/office/drawing/2014/main" id="{D809F693-E8D3-AA6B-F9F6-3051185A9D92}"/>
                </a:ext>
              </a:extLst>
            </p:cNvPr>
            <p:cNvSpPr/>
            <p:nvPr/>
          </p:nvSpPr>
          <p:spPr>
            <a:xfrm>
              <a:off x="215543" y="6017780"/>
              <a:ext cx="4273920"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Surveillance of </a:t>
              </a:r>
              <a:r>
                <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disease outbreaks</a:t>
              </a:r>
            </a:p>
          </p:txBody>
        </p:sp>
        <p:pic>
          <p:nvPicPr>
            <p:cNvPr id="14" name="Picture 13" descr="A computer with a dna strand on the screen&#10;&#10;Description automatically generated">
              <a:extLst>
                <a:ext uri="{FF2B5EF4-FFF2-40B4-BE49-F238E27FC236}">
                  <a16:creationId xmlns:a16="http://schemas.microsoft.com/office/drawing/2014/main" id="{5B734611-02BD-42AE-44EF-4F5F590660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38103" y="4164944"/>
              <a:ext cx="1828800" cy="1828800"/>
            </a:xfrm>
            <a:prstGeom prst="rect">
              <a:avLst/>
            </a:prstGeom>
          </p:spPr>
        </p:pic>
      </p:grpSp>
      <p:grpSp>
        <p:nvGrpSpPr>
          <p:cNvPr id="15" name="Group 14">
            <a:extLst>
              <a:ext uri="{FF2B5EF4-FFF2-40B4-BE49-F238E27FC236}">
                <a16:creationId xmlns:a16="http://schemas.microsoft.com/office/drawing/2014/main" id="{8ECFD588-0FDC-6A35-002F-A805461617F5}"/>
              </a:ext>
            </a:extLst>
          </p:cNvPr>
          <p:cNvGrpSpPr/>
          <p:nvPr/>
        </p:nvGrpSpPr>
        <p:grpSpPr>
          <a:xfrm>
            <a:off x="5091898" y="1182410"/>
            <a:ext cx="3676701" cy="2546799"/>
            <a:chOff x="4932040" y="1465494"/>
            <a:chExt cx="3676701" cy="2546799"/>
          </a:xfrm>
        </p:grpSpPr>
        <p:sp>
          <p:nvSpPr>
            <p:cNvPr id="16" name="Rectangle 15">
              <a:extLst>
                <a:ext uri="{FF2B5EF4-FFF2-40B4-BE49-F238E27FC236}">
                  <a16:creationId xmlns:a16="http://schemas.microsoft.com/office/drawing/2014/main" id="{AD2D2E28-3C1D-D974-7CE4-27072EB57F3A}"/>
                </a:ext>
              </a:extLst>
            </p:cNvPr>
            <p:cNvSpPr/>
            <p:nvPr/>
          </p:nvSpPr>
          <p:spPr>
            <a:xfrm>
              <a:off x="4932040" y="3304407"/>
              <a:ext cx="3676701"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Predicting the </a:t>
              </a:r>
              <a:r>
                <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presence of pathogens</a:t>
              </a:r>
              <a:r>
                <a:rPr kumimoji="0" lang="en-US" sz="20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in an environment</a:t>
              </a:r>
            </a:p>
          </p:txBody>
        </p:sp>
        <p:pic>
          <p:nvPicPr>
            <p:cNvPr id="19" name="Picture 18" descr="A white oval with colorful bacteria and germs&#10;&#10;Description automatically generated">
              <a:extLst>
                <a:ext uri="{FF2B5EF4-FFF2-40B4-BE49-F238E27FC236}">
                  <a16:creationId xmlns:a16="http://schemas.microsoft.com/office/drawing/2014/main" id="{BC87D072-3DCC-8197-0286-0F3B5452C1AD}"/>
                </a:ext>
              </a:extLst>
            </p:cNvPr>
            <p:cNvPicPr>
              <a:picLocks noChangeAspect="1"/>
            </p:cNvPicPr>
            <p:nvPr/>
          </p:nvPicPr>
          <p:blipFill rotWithShape="1">
            <a:blip r:embed="rId5">
              <a:extLst>
                <a:ext uri="{28A0092B-C50C-407E-A947-70E740481C1C}">
                  <a14:useLocalDpi xmlns:a14="http://schemas.microsoft.com/office/drawing/2010/main" val="0"/>
                </a:ext>
              </a:extLst>
            </a:blip>
            <a:srcRect l="636" t="10156" r="1756" b="11609"/>
            <a:stretch/>
          </p:blipFill>
          <p:spPr>
            <a:xfrm>
              <a:off x="5629577" y="1465494"/>
              <a:ext cx="2281627" cy="1828800"/>
            </a:xfrm>
            <a:prstGeom prst="rect">
              <a:avLst/>
            </a:prstGeom>
          </p:spPr>
        </p:pic>
      </p:grpSp>
      <p:grpSp>
        <p:nvGrpSpPr>
          <p:cNvPr id="21" name="Group 20">
            <a:extLst>
              <a:ext uri="{FF2B5EF4-FFF2-40B4-BE49-F238E27FC236}">
                <a16:creationId xmlns:a16="http://schemas.microsoft.com/office/drawing/2014/main" id="{57F62160-1E9A-C3DA-CEA5-B710D9C35EFE}"/>
              </a:ext>
            </a:extLst>
          </p:cNvPr>
          <p:cNvGrpSpPr/>
          <p:nvPr/>
        </p:nvGrpSpPr>
        <p:grpSpPr>
          <a:xfrm>
            <a:off x="5368509" y="3855959"/>
            <a:ext cx="3123479" cy="2241248"/>
            <a:chOff x="5208651" y="4176642"/>
            <a:chExt cx="3123479" cy="2241248"/>
          </a:xfrm>
        </p:grpSpPr>
        <p:sp>
          <p:nvSpPr>
            <p:cNvPr id="22" name="Rectangle 21">
              <a:extLst>
                <a:ext uri="{FF2B5EF4-FFF2-40B4-BE49-F238E27FC236}">
                  <a16:creationId xmlns:a16="http://schemas.microsoft.com/office/drawing/2014/main" id="{43569CA9-7F98-7106-87F3-43C2DAEEDDCF}"/>
                </a:ext>
              </a:extLst>
            </p:cNvPr>
            <p:cNvSpPr/>
            <p:nvPr/>
          </p:nvSpPr>
          <p:spPr>
            <a:xfrm>
              <a:off x="5208651" y="6017780"/>
              <a:ext cx="3123479"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Personalized medicine</a:t>
              </a:r>
            </a:p>
          </p:txBody>
        </p:sp>
        <p:pic>
          <p:nvPicPr>
            <p:cNvPr id="23" name="Picture 22" descr="A cartoon of a person inside a jar of pills&#10;&#10;Description automatically generated">
              <a:extLst>
                <a:ext uri="{FF2B5EF4-FFF2-40B4-BE49-F238E27FC236}">
                  <a16:creationId xmlns:a16="http://schemas.microsoft.com/office/drawing/2014/main" id="{025484DC-30F1-6D3C-F639-906E4A4BD2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5990" y="4176642"/>
              <a:ext cx="1828800" cy="1828800"/>
            </a:xfrm>
            <a:prstGeom prst="rect">
              <a:avLst/>
            </a:prstGeom>
          </p:spPr>
        </p:pic>
      </p:grpSp>
    </p:spTree>
    <p:extLst>
      <p:ext uri="{BB962C8B-B14F-4D97-AF65-F5344CB8AC3E}">
        <p14:creationId xmlns:p14="http://schemas.microsoft.com/office/powerpoint/2010/main" val="39556805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E8D0-23EF-8F44-808B-5347A1739071}"/>
              </a:ext>
            </a:extLst>
          </p:cNvPr>
          <p:cNvSpPr>
            <a:spLocks noGrp="1"/>
          </p:cNvSpPr>
          <p:nvPr>
            <p:ph type="title"/>
          </p:nvPr>
        </p:nvSpPr>
        <p:spPr/>
        <p:txBody>
          <a:bodyPr/>
          <a:lstStyle/>
          <a:p>
            <a:r>
              <a:rPr lang="en-US" dirty="0"/>
              <a:t>Personalized Medicine in UK</a:t>
            </a:r>
          </a:p>
        </p:txBody>
      </p:sp>
      <p:sp>
        <p:nvSpPr>
          <p:cNvPr id="4" name="Slide Number Placeholder 3">
            <a:extLst>
              <a:ext uri="{FF2B5EF4-FFF2-40B4-BE49-F238E27FC236}">
                <a16:creationId xmlns:a16="http://schemas.microsoft.com/office/drawing/2014/main" id="{BCCEE429-5BB6-6743-A286-2FC05E7A1145}"/>
              </a:ext>
            </a:extLst>
          </p:cNvPr>
          <p:cNvSpPr>
            <a:spLocks noGrp="1"/>
          </p:cNvSpPr>
          <p:nvPr>
            <p:ph type="sldNum" sz="quarter" idx="11"/>
          </p:nvPr>
        </p:nvSpPr>
        <p:spPr/>
        <p:txBody>
          <a:bodyPr/>
          <a:lstStyle/>
          <a:p>
            <a:fld id="{323594FA-E141-4234-AE05-360401972BE7}" type="slidenum">
              <a:rPr lang="en-US" altLang="en-US" smtClean="0"/>
              <a:pPr/>
              <a:t>24</a:t>
            </a:fld>
            <a:endParaRPr lang="en-US" altLang="en-US"/>
          </a:p>
        </p:txBody>
      </p:sp>
      <p:sp>
        <p:nvSpPr>
          <p:cNvPr id="5" name="Rectangle 4">
            <a:extLst>
              <a:ext uri="{FF2B5EF4-FFF2-40B4-BE49-F238E27FC236}">
                <a16:creationId xmlns:a16="http://schemas.microsoft.com/office/drawing/2014/main" id="{C60CCB1B-E86D-B24B-8B40-A2EE4F4FAAF1}"/>
              </a:ext>
            </a:extLst>
          </p:cNvPr>
          <p:cNvSpPr/>
          <p:nvPr/>
        </p:nvSpPr>
        <p:spPr>
          <a:xfrm>
            <a:off x="1223628" y="2348880"/>
            <a:ext cx="6696744" cy="1692771"/>
          </a:xfrm>
          <a:prstGeom prst="rect">
            <a:avLst/>
          </a:prstGeom>
          <a:noFill/>
          <a:ln w="38100">
            <a:noFill/>
          </a:ln>
        </p:spPr>
        <p:txBody>
          <a:bodyPr wrap="square">
            <a:spAutoFit/>
          </a:bodyPr>
          <a:lstStyle/>
          <a:p>
            <a:r>
              <a:rPr lang="en-US" sz="2000" dirty="0"/>
              <a:t>“From 2019, </a:t>
            </a:r>
            <a:r>
              <a:rPr lang="en-US" sz="3200" dirty="0">
                <a:solidFill>
                  <a:srgbClr val="FF0000"/>
                </a:solidFill>
              </a:rPr>
              <a:t>all seriously ill children </a:t>
            </a:r>
            <a:r>
              <a:rPr lang="en-US" sz="2000" dirty="0"/>
              <a:t>in UK will be offered </a:t>
            </a:r>
            <a:r>
              <a:rPr lang="en-US" sz="3200" dirty="0">
                <a:solidFill>
                  <a:srgbClr val="FF0000"/>
                </a:solidFill>
              </a:rPr>
              <a:t>whole genome sequencing </a:t>
            </a:r>
            <a:r>
              <a:rPr lang="en-US" sz="2000" dirty="0"/>
              <a:t>as part of their care”</a:t>
            </a:r>
          </a:p>
          <a:p>
            <a:endParaRPr lang="en-US" sz="2000" dirty="0"/>
          </a:p>
        </p:txBody>
      </p:sp>
      <p:pic>
        <p:nvPicPr>
          <p:cNvPr id="6" name="Picture 2" descr="Image result for Matt Hancock announces ambition to map 5 million genomes">
            <a:extLst>
              <a:ext uri="{FF2B5EF4-FFF2-40B4-BE49-F238E27FC236}">
                <a16:creationId xmlns:a16="http://schemas.microsoft.com/office/drawing/2014/main" id="{ADD690A2-639E-2046-BAD8-4709D8AF85A3}"/>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5797015" y="4024004"/>
            <a:ext cx="1943337" cy="62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621070"/>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C415228-36BB-6A41-A6C3-7A42358B1C84}"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pic>
        <p:nvPicPr>
          <p:cNvPr id="3" name="Picture 2" descr="A person leaning on a chair&#10;&#10;Description automatically generated">
            <a:extLst>
              <a:ext uri="{FF2B5EF4-FFF2-40B4-BE49-F238E27FC236}">
                <a16:creationId xmlns:a16="http://schemas.microsoft.com/office/drawing/2014/main" id="{6C97A007-76B3-CD7A-FF3F-D0E43D739C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120" y="1001717"/>
            <a:ext cx="7781760" cy="2736000"/>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ABF68485-BE0B-7F7E-D6B0-5AC33DF335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480" y="3137405"/>
            <a:ext cx="7772400" cy="2961438"/>
          </a:xfrm>
          <a:prstGeom prst="rect">
            <a:avLst/>
          </a:prstGeom>
        </p:spPr>
      </p:pic>
      <p:pic>
        <p:nvPicPr>
          <p:cNvPr id="7" name="Picture 6" descr="A collage of several images of a computer&#10;&#10;Description automatically generated">
            <a:extLst>
              <a:ext uri="{FF2B5EF4-FFF2-40B4-BE49-F238E27FC236}">
                <a16:creationId xmlns:a16="http://schemas.microsoft.com/office/drawing/2014/main" id="{7E69789F-6B15-621A-87BB-98F8BD38EF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600" y="1419062"/>
            <a:ext cx="4995041" cy="4289859"/>
          </a:xfrm>
          <a:prstGeom prst="rect">
            <a:avLst/>
          </a:prstGeom>
        </p:spPr>
      </p:pic>
      <p:sp>
        <p:nvSpPr>
          <p:cNvPr id="2" name="Rectangle 1">
            <a:extLst>
              <a:ext uri="{FF2B5EF4-FFF2-40B4-BE49-F238E27FC236}">
                <a16:creationId xmlns:a16="http://schemas.microsoft.com/office/drawing/2014/main" id="{1C4189B6-0B91-5327-4127-DBE6954FD3ED}"/>
              </a:ext>
            </a:extLst>
          </p:cNvPr>
          <p:cNvSpPr/>
          <p:nvPr/>
        </p:nvSpPr>
        <p:spPr>
          <a:xfrm>
            <a:off x="1259632" y="6423613"/>
            <a:ext cx="9180238" cy="307777"/>
          </a:xfrm>
          <a:prstGeom prst="rect">
            <a:avLst/>
          </a:prstGeom>
        </p:spPr>
        <p:txBody>
          <a:bodyPr wrap="square">
            <a:spAutoFit/>
          </a:bodyPr>
          <a:lstStyle/>
          <a:p>
            <a:r>
              <a:rPr lang="en-US" sz="1400" dirty="0"/>
              <a:t>Quick+, “</a:t>
            </a:r>
            <a:r>
              <a:rPr lang="en-US" sz="1400" dirty="0">
                <a:hlinkClick r:id="rId5"/>
              </a:rPr>
              <a:t>Real-time, portable genome sequencing for Ebola surveillance</a:t>
            </a:r>
            <a:r>
              <a:rPr lang="en-US" sz="1400" dirty="0"/>
              <a:t>”, </a:t>
            </a:r>
            <a:r>
              <a:rPr lang="en-US" sz="1400" i="1" dirty="0"/>
              <a:t>Nature</a:t>
            </a:r>
            <a:r>
              <a:rPr lang="en-US" sz="1400" dirty="0"/>
              <a:t>, 2016</a:t>
            </a:r>
          </a:p>
        </p:txBody>
      </p:sp>
      <p:sp>
        <p:nvSpPr>
          <p:cNvPr id="8" name="Title 1">
            <a:extLst>
              <a:ext uri="{FF2B5EF4-FFF2-40B4-BE49-F238E27FC236}">
                <a16:creationId xmlns:a16="http://schemas.microsoft.com/office/drawing/2014/main" id="{4928B470-AFFE-72C4-F8DB-CAC9C2468F01}"/>
              </a:ext>
            </a:extLst>
          </p:cNvPr>
          <p:cNvSpPr>
            <a:spLocks noGrp="1"/>
          </p:cNvSpPr>
          <p:nvPr>
            <p:ph type="title"/>
          </p:nvPr>
        </p:nvSpPr>
        <p:spPr>
          <a:xfrm>
            <a:off x="228600" y="152400"/>
            <a:ext cx="8610600" cy="1066800"/>
          </a:xfrm>
        </p:spPr>
        <p:txBody>
          <a:bodyPr/>
          <a:lstStyle/>
          <a:p>
            <a:r>
              <a:rPr lang="en-US" dirty="0"/>
              <a:t>Rapid Surveillance of Disease Outbreaks</a:t>
            </a:r>
          </a:p>
        </p:txBody>
      </p:sp>
    </p:spTree>
    <p:extLst>
      <p:ext uri="{BB962C8B-B14F-4D97-AF65-F5344CB8AC3E}">
        <p14:creationId xmlns:p14="http://schemas.microsoft.com/office/powerpoint/2010/main" val="11288582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05F3C-6A07-CC45-8619-B8A25009DAC1}"/>
              </a:ext>
            </a:extLst>
          </p:cNvPr>
          <p:cNvSpPr>
            <a:spLocks noGrp="1"/>
          </p:cNvSpPr>
          <p:nvPr>
            <p:ph type="title"/>
          </p:nvPr>
        </p:nvSpPr>
        <p:spPr/>
        <p:txBody>
          <a:bodyPr/>
          <a:lstStyle/>
          <a:p>
            <a:r>
              <a:rPr lang="en-US"/>
              <a:t>Scalable SARS-CoV-2 Testing</a:t>
            </a:r>
          </a:p>
        </p:txBody>
      </p:sp>
      <p:sp>
        <p:nvSpPr>
          <p:cNvPr id="4" name="Slide Number Placeholder 3">
            <a:extLst>
              <a:ext uri="{FF2B5EF4-FFF2-40B4-BE49-F238E27FC236}">
                <a16:creationId xmlns:a16="http://schemas.microsoft.com/office/drawing/2014/main" id="{0C052D59-D03C-654F-A70A-38FFE9E36394}"/>
              </a:ext>
            </a:extLst>
          </p:cNvPr>
          <p:cNvSpPr>
            <a:spLocks noGrp="1"/>
          </p:cNvSpPr>
          <p:nvPr>
            <p:ph type="sldNum" sz="quarter" idx="11"/>
          </p:nvPr>
        </p:nvSpPr>
        <p:spPr/>
        <p:txBody>
          <a:bodyPr/>
          <a:lstStyle/>
          <a:p>
            <a:fld id="{323594FA-E141-4234-AE05-360401972BE7}" type="slidenum">
              <a:rPr lang="en-US" altLang="en-US" smtClean="0"/>
              <a:pPr/>
              <a:t>26</a:t>
            </a:fld>
            <a:endParaRPr lang="en-US" altLang="en-US"/>
          </a:p>
        </p:txBody>
      </p:sp>
      <p:sp>
        <p:nvSpPr>
          <p:cNvPr id="7" name="Rectangle 6">
            <a:extLst>
              <a:ext uri="{FF2B5EF4-FFF2-40B4-BE49-F238E27FC236}">
                <a16:creationId xmlns:a16="http://schemas.microsoft.com/office/drawing/2014/main" id="{79578754-F386-AB4C-97BD-5E60DBE9217B}"/>
              </a:ext>
            </a:extLst>
          </p:cNvPr>
          <p:cNvSpPr/>
          <p:nvPr/>
        </p:nvSpPr>
        <p:spPr>
          <a:xfrm>
            <a:off x="381000" y="5734997"/>
            <a:ext cx="8458200" cy="646331"/>
          </a:xfrm>
          <a:prstGeom prst="rect">
            <a:avLst/>
          </a:prstGeom>
        </p:spPr>
        <p:txBody>
          <a:bodyPr wrap="square">
            <a:spAutoFit/>
          </a:bodyPr>
          <a:lstStyle/>
          <a:p>
            <a:r>
              <a:rPr lang="en-US" dirty="0"/>
              <a:t>Bloom+, "</a:t>
            </a:r>
            <a:r>
              <a:rPr lang="en-US" dirty="0">
                <a:hlinkClick r:id="rId2"/>
              </a:rPr>
              <a:t>Swab-Seq: A high-throughput platform for massively scaled up SARS-CoV-2 testing</a:t>
            </a:r>
            <a:r>
              <a:rPr lang="en-US" dirty="0"/>
              <a:t>", </a:t>
            </a:r>
            <a:r>
              <a:rPr lang="en-US" i="1" dirty="0"/>
              <a:t>Nature Biomedical Engineering</a:t>
            </a:r>
            <a:r>
              <a:rPr lang="en-US" dirty="0"/>
              <a:t>, 2021</a:t>
            </a:r>
          </a:p>
        </p:txBody>
      </p:sp>
      <p:pic>
        <p:nvPicPr>
          <p:cNvPr id="9" name="Picture 8">
            <a:extLst>
              <a:ext uri="{FF2B5EF4-FFF2-40B4-BE49-F238E27FC236}">
                <a16:creationId xmlns:a16="http://schemas.microsoft.com/office/drawing/2014/main" id="{96335915-2A5E-6A4B-853A-862474C84A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704" y="995082"/>
            <a:ext cx="7976728" cy="4743776"/>
          </a:xfrm>
          <a:prstGeom prst="rect">
            <a:avLst/>
          </a:prstGeom>
        </p:spPr>
      </p:pic>
    </p:spTree>
    <p:extLst>
      <p:ext uri="{BB962C8B-B14F-4D97-AF65-F5344CB8AC3E}">
        <p14:creationId xmlns:p14="http://schemas.microsoft.com/office/powerpoint/2010/main" val="2739196250"/>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E8D0-23EF-8F44-808B-5347A1739071}"/>
              </a:ext>
            </a:extLst>
          </p:cNvPr>
          <p:cNvSpPr>
            <a:spLocks noGrp="1"/>
          </p:cNvSpPr>
          <p:nvPr>
            <p:ph type="title"/>
          </p:nvPr>
        </p:nvSpPr>
        <p:spPr/>
        <p:txBody>
          <a:bodyPr/>
          <a:lstStyle/>
          <a:p>
            <a:r>
              <a:rPr lang="en-US" dirty="0"/>
              <a:t>Large Scale Analysis</a:t>
            </a:r>
          </a:p>
        </p:txBody>
      </p:sp>
      <p:sp>
        <p:nvSpPr>
          <p:cNvPr id="4" name="Slide Number Placeholder 3">
            <a:extLst>
              <a:ext uri="{FF2B5EF4-FFF2-40B4-BE49-F238E27FC236}">
                <a16:creationId xmlns:a16="http://schemas.microsoft.com/office/drawing/2014/main" id="{BCCEE429-5BB6-6743-A286-2FC05E7A1145}"/>
              </a:ext>
            </a:extLst>
          </p:cNvPr>
          <p:cNvSpPr>
            <a:spLocks noGrp="1"/>
          </p:cNvSpPr>
          <p:nvPr>
            <p:ph type="sldNum" sz="quarter" idx="11"/>
          </p:nvPr>
        </p:nvSpPr>
        <p:spPr/>
        <p:txBody>
          <a:bodyPr/>
          <a:lstStyle/>
          <a:p>
            <a:fld id="{323594FA-E141-4234-AE05-360401972BE7}" type="slidenum">
              <a:rPr lang="en-US" altLang="en-US" smtClean="0"/>
              <a:pPr/>
              <a:t>27</a:t>
            </a:fld>
            <a:endParaRPr lang="en-US" altLang="en-US"/>
          </a:p>
        </p:txBody>
      </p:sp>
      <p:pic>
        <p:nvPicPr>
          <p:cNvPr id="3" name="Picture 2">
            <a:extLst>
              <a:ext uri="{FF2B5EF4-FFF2-40B4-BE49-F238E27FC236}">
                <a16:creationId xmlns:a16="http://schemas.microsoft.com/office/drawing/2014/main" id="{FE8B7B27-38D1-6A8F-09B9-0D0B87CAC9FD}"/>
              </a:ext>
            </a:extLst>
          </p:cNvPr>
          <p:cNvPicPr>
            <a:picLocks noChangeAspect="1"/>
          </p:cNvPicPr>
          <p:nvPr/>
        </p:nvPicPr>
        <p:blipFill>
          <a:blip r:embed="rId3"/>
          <a:stretch>
            <a:fillRect/>
          </a:stretch>
        </p:blipFill>
        <p:spPr>
          <a:xfrm>
            <a:off x="560082" y="980728"/>
            <a:ext cx="8023836" cy="5343875"/>
          </a:xfrm>
          <a:prstGeom prst="rect">
            <a:avLst/>
          </a:prstGeom>
        </p:spPr>
      </p:pic>
      <p:sp>
        <p:nvSpPr>
          <p:cNvPr id="6" name="Rectangle 5">
            <a:extLst>
              <a:ext uri="{FF2B5EF4-FFF2-40B4-BE49-F238E27FC236}">
                <a16:creationId xmlns:a16="http://schemas.microsoft.com/office/drawing/2014/main" id="{D065706A-9996-3E3A-B00C-B85CB8CBF704}"/>
              </a:ext>
            </a:extLst>
          </p:cNvPr>
          <p:cNvSpPr/>
          <p:nvPr/>
        </p:nvSpPr>
        <p:spPr>
          <a:xfrm>
            <a:off x="1403648" y="6411278"/>
            <a:ext cx="6120680" cy="307777"/>
          </a:xfrm>
          <a:prstGeom prst="rect">
            <a:avLst/>
          </a:prstGeom>
        </p:spPr>
        <p:txBody>
          <a:bodyPr wrap="square">
            <a:spAutoFit/>
          </a:bodyPr>
          <a:lstStyle/>
          <a:p>
            <a:r>
              <a:rPr lang="en-US" sz="1400" dirty="0">
                <a:hlinkClick r:id="rId4"/>
              </a:rPr>
              <a:t>https://blog.wego.com/7-crowded-places-and-events-that-you-will-love/</a:t>
            </a:r>
            <a:r>
              <a:rPr lang="ar-SA" sz="1400" dirty="0"/>
              <a:t> </a:t>
            </a:r>
            <a:endParaRPr lang="en-US" sz="1400" dirty="0"/>
          </a:p>
        </p:txBody>
      </p:sp>
    </p:spTree>
    <p:extLst>
      <p:ext uri="{BB962C8B-B14F-4D97-AF65-F5344CB8AC3E}">
        <p14:creationId xmlns:p14="http://schemas.microsoft.com/office/powerpoint/2010/main" val="3943602533"/>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Content Placeholder 2">
            <a:extLst>
              <a:ext uri="{FF2B5EF4-FFF2-40B4-BE49-F238E27FC236}">
                <a16:creationId xmlns:a16="http://schemas.microsoft.com/office/drawing/2014/main" id="{48671809-7CCB-A5DE-AFB6-297ADB33A073}"/>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solidFill>
                  <a:schemeClr val="accent5"/>
                </a:solidFill>
                <a:latin typeface="Tahoma" panose="020B0604030504040204" pitchFamily="34" charset="0"/>
                <a:ea typeface="Tahoma" panose="020B0604030504040204" pitchFamily="34" charset="0"/>
                <a:cs typeface="Tahoma" panose="020B0604030504040204" pitchFamily="34" charset="0"/>
                <a:sym typeface="Wingdings" pitchFamily="2" charset="2"/>
              </a:rPr>
              <a:t>Genome sequencing machines</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can quickly convert biological molecules</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Into sequences of characters for analysis</a:t>
            </a:r>
          </a:p>
        </p:txBody>
      </p:sp>
      <p:sp>
        <p:nvSpPr>
          <p:cNvPr id="2" name="Title 1"/>
          <p:cNvSpPr>
            <a:spLocks noGrp="1"/>
          </p:cNvSpPr>
          <p:nvPr>
            <p:ph type="title"/>
          </p:nvPr>
        </p:nvSpPr>
        <p:spPr/>
        <p:txBody>
          <a:bodyPr/>
          <a:lstStyle/>
          <a:p>
            <a:r>
              <a:rPr lang="en-US" dirty="0">
                <a:latin typeface="Garamond" panose="02020404030301010803" pitchFamily="18" charset="0"/>
              </a:rPr>
              <a:t>Genome Analysis – How?</a:t>
            </a:r>
            <a:endParaRPr lang="en-US" b="1" dirty="0">
              <a:latin typeface="Garamond" panose="02020404030301010803" pitchFamily="18" charset="0"/>
            </a:endParaRPr>
          </a:p>
        </p:txBody>
      </p:sp>
      <p:sp>
        <p:nvSpPr>
          <p:cNvPr id="11" name="Rectangle 10">
            <a:extLst>
              <a:ext uri="{FF2B5EF4-FFF2-40B4-BE49-F238E27FC236}">
                <a16:creationId xmlns:a16="http://schemas.microsoft.com/office/drawing/2014/main" id="{44FB9218-7DD0-5845-B052-E2FFA1804358}"/>
              </a:ext>
            </a:extLst>
          </p:cNvPr>
          <p:cNvSpPr/>
          <p:nvPr/>
        </p:nvSpPr>
        <p:spPr>
          <a:xfrm>
            <a:off x="1728464" y="3571868"/>
            <a:ext cx="1503176" cy="19677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12" name="Rectangle 11">
            <a:extLst>
              <a:ext uri="{FF2B5EF4-FFF2-40B4-BE49-F238E27FC236}">
                <a16:creationId xmlns:a16="http://schemas.microsoft.com/office/drawing/2014/main" id="{06B736E1-D666-6747-9664-54E019AB94D5}"/>
              </a:ext>
            </a:extLst>
          </p:cNvPr>
          <p:cNvSpPr/>
          <p:nvPr/>
        </p:nvSpPr>
        <p:spPr>
          <a:xfrm>
            <a:off x="1728464" y="3826261"/>
            <a:ext cx="1503176" cy="19677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3" name="Rectangle 12">
            <a:extLst>
              <a:ext uri="{FF2B5EF4-FFF2-40B4-BE49-F238E27FC236}">
                <a16:creationId xmlns:a16="http://schemas.microsoft.com/office/drawing/2014/main" id="{4242A33C-4BB8-3E43-A6CE-61C369794D9E}"/>
              </a:ext>
            </a:extLst>
          </p:cNvPr>
          <p:cNvSpPr/>
          <p:nvPr/>
        </p:nvSpPr>
        <p:spPr>
          <a:xfrm>
            <a:off x="1728464" y="4335047"/>
            <a:ext cx="1503176" cy="19677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4" name="Rectangle 13">
            <a:extLst>
              <a:ext uri="{FF2B5EF4-FFF2-40B4-BE49-F238E27FC236}">
                <a16:creationId xmlns:a16="http://schemas.microsoft.com/office/drawing/2014/main" id="{CFE13979-6503-E049-9F12-5FE9B5A36DD3}"/>
              </a:ext>
            </a:extLst>
          </p:cNvPr>
          <p:cNvSpPr/>
          <p:nvPr/>
        </p:nvSpPr>
        <p:spPr>
          <a:xfrm>
            <a:off x="1728464" y="4080654"/>
            <a:ext cx="1503176" cy="19677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5" name="Rectangle 14">
            <a:extLst>
              <a:ext uri="{FF2B5EF4-FFF2-40B4-BE49-F238E27FC236}">
                <a16:creationId xmlns:a16="http://schemas.microsoft.com/office/drawing/2014/main" id="{2044BF05-2BAB-A648-B788-3BA86E3F8C8C}"/>
              </a:ext>
            </a:extLst>
          </p:cNvPr>
          <p:cNvSpPr/>
          <p:nvPr/>
        </p:nvSpPr>
        <p:spPr>
          <a:xfrm>
            <a:off x="1609652" y="3439005"/>
            <a:ext cx="1740799" cy="12153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174E182B-DF51-EA4D-9F3F-0E7845682A7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1085" y="2368096"/>
            <a:ext cx="904357" cy="2141818"/>
          </a:xfrm>
          <a:prstGeom prst="rect">
            <a:avLst/>
          </a:prstGeom>
        </p:spPr>
      </p:pic>
      <p:sp>
        <p:nvSpPr>
          <p:cNvPr id="17" name="Rectangle 16">
            <a:extLst>
              <a:ext uri="{FF2B5EF4-FFF2-40B4-BE49-F238E27FC236}">
                <a16:creationId xmlns:a16="http://schemas.microsoft.com/office/drawing/2014/main" id="{E5524454-8CB9-E644-9409-4448FEB49E0C}"/>
              </a:ext>
            </a:extLst>
          </p:cNvPr>
          <p:cNvSpPr/>
          <p:nvPr/>
        </p:nvSpPr>
        <p:spPr>
          <a:xfrm>
            <a:off x="2309765" y="2991656"/>
            <a:ext cx="717518" cy="434916"/>
          </a:xfrm>
          <a:prstGeom prst="rect">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D3D92D60-0D12-1A41-8197-821B2A9ABC80}"/>
              </a:ext>
            </a:extLst>
          </p:cNvPr>
          <p:cNvSpPr/>
          <p:nvPr/>
        </p:nvSpPr>
        <p:spPr>
          <a:xfrm>
            <a:off x="2354504" y="3747601"/>
            <a:ext cx="177666" cy="97517"/>
          </a:xfrm>
          <a:prstGeom prst="rect">
            <a:avLst/>
          </a:prstGeom>
          <a:solidFill>
            <a:schemeClr val="accent5"/>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0A3B4989-5B4B-584A-93F5-ABDDBE3BBB01}"/>
              </a:ext>
            </a:extLst>
          </p:cNvPr>
          <p:cNvSpPr/>
          <p:nvPr/>
        </p:nvSpPr>
        <p:spPr>
          <a:xfrm>
            <a:off x="3606565" y="3747601"/>
            <a:ext cx="177666" cy="97517"/>
          </a:xfrm>
          <a:prstGeom prst="rect">
            <a:avLst/>
          </a:prstGeom>
          <a:solidFill>
            <a:schemeClr val="accent5"/>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D306F1-20ED-E849-8967-E6CDB4C006FA}"/>
              </a:ext>
            </a:extLst>
          </p:cNvPr>
          <p:cNvSpPr/>
          <p:nvPr/>
        </p:nvSpPr>
        <p:spPr>
          <a:xfrm>
            <a:off x="2230004" y="3186715"/>
            <a:ext cx="825221" cy="580816"/>
          </a:xfrm>
          <a:prstGeom prst="rect">
            <a:avLst/>
          </a:prstGeom>
          <a:solidFill>
            <a:schemeClr val="accent1">
              <a:lumMod val="40000"/>
              <a:lumOff val="6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66FE3A6F-9729-8843-A18F-62E730626D30}"/>
              </a:ext>
            </a:extLst>
          </p:cNvPr>
          <p:cNvSpPr/>
          <p:nvPr/>
        </p:nvSpPr>
        <p:spPr>
          <a:xfrm>
            <a:off x="2979662" y="2768169"/>
            <a:ext cx="904357" cy="1000471"/>
          </a:xfrm>
          <a:prstGeom prst="rect">
            <a:avLst/>
          </a:prstGeom>
          <a:solidFill>
            <a:schemeClr val="accent1">
              <a:lumMod val="60000"/>
              <a:lumOff val="4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E937FC2-94C2-124F-BDB7-3DB51B150DA9}"/>
              </a:ext>
            </a:extLst>
          </p:cNvPr>
          <p:cNvSpPr/>
          <p:nvPr/>
        </p:nvSpPr>
        <p:spPr>
          <a:xfrm>
            <a:off x="3076214" y="2852065"/>
            <a:ext cx="717518" cy="355629"/>
          </a:xfrm>
          <a:prstGeom prst="rect">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D70E1AB-5CC3-EB41-B2D3-B7A38BC5A709}"/>
              </a:ext>
            </a:extLst>
          </p:cNvPr>
          <p:cNvCxnSpPr>
            <a:cxnSpLocks/>
            <a:stCxn id="18" idx="1"/>
            <a:endCxn id="18" idx="0"/>
          </p:cNvCxnSpPr>
          <p:nvPr/>
        </p:nvCxnSpPr>
        <p:spPr>
          <a:xfrm flipV="1">
            <a:off x="3076214" y="2852065"/>
            <a:ext cx="358759" cy="177815"/>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D713C11-9BF9-F749-AC9F-C450F1124070}"/>
              </a:ext>
            </a:extLst>
          </p:cNvPr>
          <p:cNvCxnSpPr>
            <a:cxnSpLocks/>
          </p:cNvCxnSpPr>
          <p:nvPr/>
        </p:nvCxnSpPr>
        <p:spPr>
          <a:xfrm flipV="1">
            <a:off x="3055225" y="2872598"/>
            <a:ext cx="522122" cy="254394"/>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039AAC5-B67B-064E-B4D8-190599F6AB21}"/>
              </a:ext>
            </a:extLst>
          </p:cNvPr>
          <p:cNvCxnSpPr>
            <a:cxnSpLocks/>
          </p:cNvCxnSpPr>
          <p:nvPr/>
        </p:nvCxnSpPr>
        <p:spPr>
          <a:xfrm>
            <a:off x="2979662" y="3303130"/>
            <a:ext cx="904357" cy="0"/>
          </a:xfrm>
          <a:prstGeom prst="line">
            <a:avLst/>
          </a:prstGeom>
          <a:ln w="285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F4556F1-DA3B-9547-962C-8D39B7B5A173}"/>
              </a:ext>
            </a:extLst>
          </p:cNvPr>
          <p:cNvCxnSpPr>
            <a:cxnSpLocks/>
          </p:cNvCxnSpPr>
          <p:nvPr/>
        </p:nvCxnSpPr>
        <p:spPr>
          <a:xfrm>
            <a:off x="3577347" y="3426572"/>
            <a:ext cx="0" cy="340959"/>
          </a:xfrm>
          <a:prstGeom prst="line">
            <a:avLst/>
          </a:prstGeom>
          <a:ln w="285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5F906E-E108-6A47-8529-16104D4FF92B}"/>
              </a:ext>
            </a:extLst>
          </p:cNvPr>
          <p:cNvCxnSpPr>
            <a:cxnSpLocks/>
          </p:cNvCxnSpPr>
          <p:nvPr/>
        </p:nvCxnSpPr>
        <p:spPr>
          <a:xfrm>
            <a:off x="2979662" y="3439005"/>
            <a:ext cx="904357" cy="0"/>
          </a:xfrm>
          <a:prstGeom prst="line">
            <a:avLst/>
          </a:prstGeom>
          <a:ln w="285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5" name="Oval 34">
            <a:extLst>
              <a:ext uri="{FF2B5EF4-FFF2-40B4-BE49-F238E27FC236}">
                <a16:creationId xmlns:a16="http://schemas.microsoft.com/office/drawing/2014/main" id="{30F551C3-8A96-B248-8672-E65E34BFAAB0}"/>
              </a:ext>
            </a:extLst>
          </p:cNvPr>
          <p:cNvSpPr/>
          <p:nvPr/>
        </p:nvSpPr>
        <p:spPr>
          <a:xfrm flipV="1">
            <a:off x="3064638" y="3359710"/>
            <a:ext cx="4629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4A04708D-63ED-D295-ADFB-49AB62EC2A13}"/>
              </a:ext>
            </a:extLst>
          </p:cNvPr>
          <p:cNvSpPr txBox="1"/>
          <p:nvPr/>
        </p:nvSpPr>
        <p:spPr>
          <a:xfrm>
            <a:off x="5793548" y="4023033"/>
            <a:ext cx="1621987" cy="707887"/>
          </a:xfrm>
          <a:prstGeom prst="rect">
            <a:avLst/>
          </a:prstGeom>
          <a:noFill/>
        </p:spPr>
        <p:txBody>
          <a:bodyPr wrap="square"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Sequences from DNA</a:t>
            </a:r>
            <a:endParaRPr kumimoji="0" lang="en-CH"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9" name="Straight Arrow Connector 8">
            <a:extLst>
              <a:ext uri="{FF2B5EF4-FFF2-40B4-BE49-F238E27FC236}">
                <a16:creationId xmlns:a16="http://schemas.microsoft.com/office/drawing/2014/main" id="{30FE2D8C-F4A9-1255-9596-913BBC0BA2EF}"/>
              </a:ext>
            </a:extLst>
          </p:cNvPr>
          <p:cNvCxnSpPr>
            <a:cxnSpLocks/>
            <a:stCxn id="8" idx="0"/>
          </p:cNvCxnSpPr>
          <p:nvPr/>
        </p:nvCxnSpPr>
        <p:spPr>
          <a:xfrm flipH="1" flipV="1">
            <a:off x="5889266" y="3571868"/>
            <a:ext cx="715276" cy="451165"/>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0C97AE26-CC6E-2834-BE08-D1ABD321EDFA}"/>
              </a:ext>
            </a:extLst>
          </p:cNvPr>
          <p:cNvCxnSpPr>
            <a:cxnSpLocks/>
            <a:stCxn id="8" idx="0"/>
          </p:cNvCxnSpPr>
          <p:nvPr/>
        </p:nvCxnSpPr>
        <p:spPr>
          <a:xfrm flipV="1">
            <a:off x="6604542" y="3405429"/>
            <a:ext cx="539631" cy="617604"/>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43ECADD-21F4-1A5A-F4DA-BADB73017502}"/>
              </a:ext>
            </a:extLst>
          </p:cNvPr>
          <p:cNvCxnSpPr>
            <a:cxnSpLocks/>
            <a:stCxn id="5" idx="3"/>
          </p:cNvCxnSpPr>
          <p:nvPr/>
        </p:nvCxnSpPr>
        <p:spPr>
          <a:xfrm>
            <a:off x="1215442" y="3439005"/>
            <a:ext cx="758448" cy="0"/>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95EA2EE8-9C10-CDE4-E878-ACC887992053}"/>
              </a:ext>
            </a:extLst>
          </p:cNvPr>
          <p:cNvSpPr txBox="1"/>
          <p:nvPr/>
        </p:nvSpPr>
        <p:spPr>
          <a:xfrm>
            <a:off x="89717" y="4427257"/>
            <a:ext cx="2648799"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Biological Molecule (e.g., DNA)</a:t>
            </a:r>
            <a:endParaRPr kumimoji="0" lang="en-CH"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3107489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2"/>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0" presetClass="path" presetSubtype="0" accel="50000" decel="50000" fill="hold" grpId="0" nodeType="clickEffect">
                                  <p:stCondLst>
                                    <p:cond delay="0"/>
                                  </p:stCondLst>
                                  <p:childTnLst>
                                    <p:animMotion origin="layout" path="M -5.55556E-7 3.33333E-6 L 0.24445 -0.07871 " pathEditMode="relative" rAng="0" ptsTypes="AA">
                                      <p:cBhvr>
                                        <p:cTn id="40" dur="500" fill="hold"/>
                                        <p:tgtEl>
                                          <p:spTgt spid="11"/>
                                        </p:tgtEl>
                                        <p:attrNameLst>
                                          <p:attrName>ppt_x</p:attrName>
                                          <p:attrName>ppt_y</p:attrName>
                                        </p:attrNameLst>
                                      </p:cBhvr>
                                      <p:rCtr x="12222" y="-3935"/>
                                    </p:animMotion>
                                  </p:childTnLst>
                                </p:cTn>
                              </p:par>
                              <p:par>
                                <p:cTn id="41" presetID="0" presetClass="path" presetSubtype="0" accel="50000" decel="50000" fill="hold" grpId="0" nodeType="withEffect">
                                  <p:stCondLst>
                                    <p:cond delay="0"/>
                                  </p:stCondLst>
                                  <p:childTnLst>
                                    <p:animMotion origin="layout" path="M 0.0007 -0.00047 L 0.29861 -0.06829 " pathEditMode="relative" rAng="0" ptsTypes="AA">
                                      <p:cBhvr>
                                        <p:cTn id="42" dur="500" fill="hold"/>
                                        <p:tgtEl>
                                          <p:spTgt spid="12"/>
                                        </p:tgtEl>
                                        <p:attrNameLst>
                                          <p:attrName>ppt_x</p:attrName>
                                          <p:attrName>ppt_y</p:attrName>
                                        </p:attrNameLst>
                                      </p:cBhvr>
                                      <p:rCtr x="14896" y="-3403"/>
                                    </p:animMotion>
                                  </p:childTnLst>
                                </p:cTn>
                              </p:par>
                              <p:par>
                                <p:cTn id="43" presetID="0" presetClass="path" presetSubtype="0" accel="50000" decel="50000" fill="hold" grpId="0" nodeType="withEffect">
                                  <p:stCondLst>
                                    <p:cond delay="0"/>
                                  </p:stCondLst>
                                  <p:childTnLst>
                                    <p:animMotion origin="layout" path="M -0.03264 -0.07222 L 0.56337 -0.18935 " pathEditMode="relative" rAng="0" ptsTypes="AA">
                                      <p:cBhvr>
                                        <p:cTn id="44" dur="500" fill="hold"/>
                                        <p:tgtEl>
                                          <p:spTgt spid="14"/>
                                        </p:tgtEl>
                                        <p:attrNameLst>
                                          <p:attrName>ppt_x</p:attrName>
                                          <p:attrName>ppt_y</p:attrName>
                                        </p:attrNameLst>
                                      </p:cBhvr>
                                      <p:rCtr x="29792" y="-5856"/>
                                    </p:animMotion>
                                  </p:childTnLst>
                                </p:cTn>
                              </p:par>
                              <p:par>
                                <p:cTn id="45" presetID="0" presetClass="path" presetSubtype="0" accel="50000" decel="50000" fill="hold" grpId="0" nodeType="withEffect">
                                  <p:stCondLst>
                                    <p:cond delay="0"/>
                                  </p:stCondLst>
                                  <p:childTnLst>
                                    <p:animMotion origin="layout" path="M -5.55556E-7 -0.00023 L 0.5941 -0.15394 " pathEditMode="relative" rAng="0" ptsTypes="AA">
                                      <p:cBhvr>
                                        <p:cTn id="46" dur="500" fill="hold"/>
                                        <p:tgtEl>
                                          <p:spTgt spid="13"/>
                                        </p:tgtEl>
                                        <p:attrNameLst>
                                          <p:attrName>ppt_x</p:attrName>
                                          <p:attrName>ppt_y</p:attrName>
                                        </p:attrNameLst>
                                      </p:cBhvr>
                                      <p:rCtr x="29705" y="-7685"/>
                                    </p:animMotion>
                                  </p:childTnLst>
                                </p:cTn>
                              </p:par>
                              <p:par>
                                <p:cTn id="47" presetID="1" presetClass="entr" presetSubtype="0" fill="hold" nodeType="withEffect">
                                  <p:stCondLst>
                                    <p:cond delay="0"/>
                                  </p:stCondLst>
                                  <p:childTnLst>
                                    <p:set>
                                      <p:cBhvr>
                                        <p:cTn id="48" dur="1" fill="hold">
                                          <p:stCondLst>
                                            <p:cond delay="0"/>
                                          </p:stCondLst>
                                        </p:cTn>
                                        <p:tgtEl>
                                          <p:spTgt spid="9"/>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8"/>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uiExpand="1" build="p"/>
      <p:bldP spid="11" grpId="0" animBg="1"/>
      <p:bldP spid="12" grpId="0" animBg="1"/>
      <p:bldP spid="13" grpId="0" animBg="1"/>
      <p:bldP spid="14" grpId="0" animBg="1"/>
      <p:bldP spid="17" grpId="0" animBg="1"/>
      <p:bldP spid="36" grpId="0" animBg="1"/>
      <p:bldP spid="37" grpId="0" animBg="1"/>
      <p:bldP spid="16" grpId="0" animBg="1"/>
      <p:bldP spid="4" grpId="0" animBg="1"/>
      <p:bldP spid="18" grpId="0" animBg="1"/>
      <p:bldP spid="35" grpId="0" animBg="1"/>
      <p:bldP spid="8" grpId="0"/>
      <p:bldP spid="4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Analyze sequences by </a:t>
            </a:r>
            <a:r>
              <a:rPr lang="en-US" sz="2400" dirty="0">
                <a:solidFill>
                  <a:schemeClr val="accent5"/>
                </a:solidFill>
                <a:latin typeface="Tahoma" panose="020B0604030504040204" pitchFamily="34" charset="0"/>
                <a:ea typeface="Tahoma" panose="020B0604030504040204" pitchFamily="34" charset="0"/>
                <a:cs typeface="Tahoma" panose="020B0604030504040204" pitchFamily="34" charset="0"/>
                <a:sym typeface="Wingdings" pitchFamily="2" charset="2"/>
              </a:rPr>
              <a:t>accurately and quickly </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comparing</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them</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To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each other</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To a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template sequence</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representative of a species, a certain group…</a:t>
            </a: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Essential to understand functionality of a sequence, mutations, diseases…</a:t>
            </a: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a:lstStyle/>
          <a:p>
            <a:r>
              <a:rPr lang="en-US" sz="4000" b="1" dirty="0">
                <a:latin typeface="Garamond" panose="02020404030301010803" pitchFamily="18" charset="0"/>
              </a:rPr>
              <a:t>Sequence Comparison is Essential</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5" name="Group 4">
            <a:extLst>
              <a:ext uri="{FF2B5EF4-FFF2-40B4-BE49-F238E27FC236}">
                <a16:creationId xmlns:a16="http://schemas.microsoft.com/office/drawing/2014/main" id="{72F583C5-6878-6586-0608-6C0A9290AD36}"/>
              </a:ext>
            </a:extLst>
          </p:cNvPr>
          <p:cNvGrpSpPr/>
          <p:nvPr/>
        </p:nvGrpSpPr>
        <p:grpSpPr>
          <a:xfrm>
            <a:off x="732893" y="2354121"/>
            <a:ext cx="3016677" cy="2850970"/>
            <a:chOff x="732893" y="2354121"/>
            <a:chExt cx="3016677" cy="2850970"/>
          </a:xfrm>
        </p:grpSpPr>
        <p:sp>
          <p:nvSpPr>
            <p:cNvPr id="4" name="TextBox 3">
              <a:extLst>
                <a:ext uri="{FF2B5EF4-FFF2-40B4-BE49-F238E27FC236}">
                  <a16:creationId xmlns:a16="http://schemas.microsoft.com/office/drawing/2014/main" id="{5D573164-0E67-3901-4912-3FE3EDD8264B}"/>
                </a:ext>
              </a:extLst>
            </p:cNvPr>
            <p:cNvSpPr txBox="1"/>
            <p:nvPr/>
          </p:nvSpPr>
          <p:spPr>
            <a:xfrm>
              <a:off x="732893" y="2354121"/>
              <a:ext cx="301667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Biological Sequences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(e.g., DNA, proteins)</a:t>
              </a:r>
            </a:p>
          </p:txBody>
        </p:sp>
        <p:grpSp>
          <p:nvGrpSpPr>
            <p:cNvPr id="3" name="Group 2">
              <a:extLst>
                <a:ext uri="{FF2B5EF4-FFF2-40B4-BE49-F238E27FC236}">
                  <a16:creationId xmlns:a16="http://schemas.microsoft.com/office/drawing/2014/main" id="{28E4FC9D-8011-BE53-56C6-374DF3720AC9}"/>
                </a:ext>
              </a:extLst>
            </p:cNvPr>
            <p:cNvGrpSpPr/>
            <p:nvPr/>
          </p:nvGrpSpPr>
          <p:grpSpPr>
            <a:xfrm>
              <a:off x="1047726" y="3081734"/>
              <a:ext cx="2387010" cy="2123357"/>
              <a:chOff x="1176016" y="3444699"/>
              <a:chExt cx="2387010" cy="2123357"/>
            </a:xfrm>
          </p:grpSpPr>
          <p:pic>
            <p:nvPicPr>
              <p:cNvPr id="6" name="Picture 5" descr="A picture containing toy, doll&#10;&#10;Description automatically generated">
                <a:extLst>
                  <a:ext uri="{FF2B5EF4-FFF2-40B4-BE49-F238E27FC236}">
                    <a16:creationId xmlns:a16="http://schemas.microsoft.com/office/drawing/2014/main" id="{3B4768DA-6A65-4059-DA08-C654DD0B57DB}"/>
                  </a:ext>
                </a:extLst>
              </p:cNvPr>
              <p:cNvPicPr>
                <a:picLocks noChangeAspect="1"/>
              </p:cNvPicPr>
              <p:nvPr/>
            </p:nvPicPr>
            <p:blipFill rotWithShape="1">
              <a:blip r:embed="rId4"/>
              <a:srcRect l="31992" t="14588" r="56679" b="71025"/>
              <a:stretch/>
            </p:blipFill>
            <p:spPr>
              <a:xfrm>
                <a:off x="2340306" y="3769115"/>
                <a:ext cx="290822" cy="369332"/>
              </a:xfrm>
              <a:prstGeom prst="rect">
                <a:avLst/>
              </a:prstGeom>
              <a:ln>
                <a:solidFill>
                  <a:schemeClr val="tx1"/>
                </a:solidFill>
              </a:ln>
            </p:spPr>
          </p:pic>
          <p:pic>
            <p:nvPicPr>
              <p:cNvPr id="10" name="Picture 9" descr="A picture containing toy, doll&#10;&#10;Description automatically generated">
                <a:extLst>
                  <a:ext uri="{FF2B5EF4-FFF2-40B4-BE49-F238E27FC236}">
                    <a16:creationId xmlns:a16="http://schemas.microsoft.com/office/drawing/2014/main" id="{B3E12DD9-2F5A-7E90-5365-FDB225AFE2C2}"/>
                  </a:ext>
                </a:extLst>
              </p:cNvPr>
              <p:cNvPicPr>
                <a:picLocks noChangeAspect="1"/>
              </p:cNvPicPr>
              <p:nvPr/>
            </p:nvPicPr>
            <p:blipFill rotWithShape="1">
              <a:blip r:embed="rId4"/>
              <a:srcRect l="11484" t="65878" r="84360" b="26008"/>
              <a:stretch/>
            </p:blipFill>
            <p:spPr>
              <a:xfrm>
                <a:off x="2786068" y="4569143"/>
                <a:ext cx="106680" cy="208280"/>
              </a:xfrm>
              <a:prstGeom prst="rect">
                <a:avLst/>
              </a:prstGeom>
              <a:ln>
                <a:solidFill>
                  <a:schemeClr val="tx1"/>
                </a:solidFill>
              </a:ln>
            </p:spPr>
          </p:pic>
          <p:pic>
            <p:nvPicPr>
              <p:cNvPr id="12" name="Picture 11" descr="A picture containing toy, doll&#10;&#10;Description automatically generated">
                <a:extLst>
                  <a:ext uri="{FF2B5EF4-FFF2-40B4-BE49-F238E27FC236}">
                    <a16:creationId xmlns:a16="http://schemas.microsoft.com/office/drawing/2014/main" id="{CCD94158-6813-7F5E-106C-8073FC9FDDC8}"/>
                  </a:ext>
                </a:extLst>
              </p:cNvPr>
              <p:cNvPicPr>
                <a:picLocks noChangeAspect="1"/>
              </p:cNvPicPr>
              <p:nvPr/>
            </p:nvPicPr>
            <p:blipFill rotWithShape="1">
              <a:blip r:embed="rId4"/>
              <a:srcRect l="48417" t="35975" r="45844" b="57731"/>
              <a:stretch/>
            </p:blipFill>
            <p:spPr>
              <a:xfrm>
                <a:off x="2001208" y="4997515"/>
                <a:ext cx="147320" cy="161585"/>
              </a:xfrm>
              <a:prstGeom prst="rect">
                <a:avLst/>
              </a:prstGeom>
              <a:ln>
                <a:solidFill>
                  <a:schemeClr val="tx1"/>
                </a:solidFill>
              </a:ln>
            </p:spPr>
          </p:pic>
          <p:pic>
            <p:nvPicPr>
              <p:cNvPr id="15" name="Picture 14" descr="A picture containing toy, doll&#10;&#10;Description automatically generated">
                <a:extLst>
                  <a:ext uri="{FF2B5EF4-FFF2-40B4-BE49-F238E27FC236}">
                    <a16:creationId xmlns:a16="http://schemas.microsoft.com/office/drawing/2014/main" id="{A09EE0DA-3937-EF9A-59F8-8555E9DD9C96}"/>
                  </a:ext>
                </a:extLst>
              </p:cNvPr>
              <p:cNvPicPr>
                <a:picLocks noChangeAspect="1"/>
              </p:cNvPicPr>
              <p:nvPr/>
            </p:nvPicPr>
            <p:blipFill rotWithShape="1">
              <a:blip r:embed="rId4"/>
              <a:srcRect l="87753" t="82503"/>
              <a:stretch/>
            </p:blipFill>
            <p:spPr>
              <a:xfrm>
                <a:off x="3029907" y="3444699"/>
                <a:ext cx="314399" cy="449171"/>
              </a:xfrm>
              <a:prstGeom prst="rect">
                <a:avLst/>
              </a:prstGeom>
              <a:ln>
                <a:solidFill>
                  <a:schemeClr val="tx1"/>
                </a:solidFill>
              </a:ln>
            </p:spPr>
          </p:pic>
          <p:pic>
            <p:nvPicPr>
              <p:cNvPr id="16" name="Picture 15" descr="A picture containing toy, doll&#10;&#10;Description automatically generated">
                <a:extLst>
                  <a:ext uri="{FF2B5EF4-FFF2-40B4-BE49-F238E27FC236}">
                    <a16:creationId xmlns:a16="http://schemas.microsoft.com/office/drawing/2014/main" id="{3F385888-680E-7348-34A6-18957FBC36DA}"/>
                  </a:ext>
                </a:extLst>
              </p:cNvPr>
              <p:cNvPicPr>
                <a:picLocks noChangeAspect="1"/>
              </p:cNvPicPr>
              <p:nvPr/>
            </p:nvPicPr>
            <p:blipFill rotWithShape="1">
              <a:blip r:embed="rId4"/>
              <a:srcRect t="90927" r="90922"/>
              <a:stretch/>
            </p:blipFill>
            <p:spPr>
              <a:xfrm>
                <a:off x="1905950" y="4440364"/>
                <a:ext cx="233049" cy="232919"/>
              </a:xfrm>
              <a:prstGeom prst="rect">
                <a:avLst/>
              </a:prstGeom>
              <a:ln>
                <a:solidFill>
                  <a:schemeClr val="tx1"/>
                </a:solidFill>
              </a:ln>
            </p:spPr>
          </p:pic>
          <p:pic>
            <p:nvPicPr>
              <p:cNvPr id="17" name="Picture 16" descr="A picture containing toy, doll&#10;&#10;Description automatically generated">
                <a:extLst>
                  <a:ext uri="{FF2B5EF4-FFF2-40B4-BE49-F238E27FC236}">
                    <a16:creationId xmlns:a16="http://schemas.microsoft.com/office/drawing/2014/main" id="{A0F3FED7-F6F9-F401-67A9-82E0331C60C4}"/>
                  </a:ext>
                </a:extLst>
              </p:cNvPr>
              <p:cNvPicPr>
                <a:picLocks noChangeAspect="1"/>
              </p:cNvPicPr>
              <p:nvPr/>
            </p:nvPicPr>
            <p:blipFill rotWithShape="1">
              <a:blip r:embed="rId4"/>
              <a:srcRect l="37315" t="47180" r="43293" b="47343"/>
              <a:stretch/>
            </p:blipFill>
            <p:spPr>
              <a:xfrm>
                <a:off x="1650688" y="4009451"/>
                <a:ext cx="497840" cy="140589"/>
              </a:xfrm>
              <a:prstGeom prst="rect">
                <a:avLst/>
              </a:prstGeom>
              <a:ln>
                <a:solidFill>
                  <a:schemeClr val="tx1"/>
                </a:solidFill>
              </a:ln>
            </p:spPr>
          </p:pic>
          <p:pic>
            <p:nvPicPr>
              <p:cNvPr id="18" name="Picture 17" descr="A picture containing toy, doll&#10;&#10;Description automatically generated">
                <a:extLst>
                  <a:ext uri="{FF2B5EF4-FFF2-40B4-BE49-F238E27FC236}">
                    <a16:creationId xmlns:a16="http://schemas.microsoft.com/office/drawing/2014/main" id="{0E662F2A-CB81-C4FE-8994-EE8550841E31}"/>
                  </a:ext>
                </a:extLst>
              </p:cNvPr>
              <p:cNvPicPr>
                <a:picLocks noChangeAspect="1"/>
              </p:cNvPicPr>
              <p:nvPr/>
            </p:nvPicPr>
            <p:blipFill rotWithShape="1">
              <a:blip r:embed="rId4"/>
              <a:srcRect l="59836" t="21506" r="25520" b="60997"/>
              <a:stretch/>
            </p:blipFill>
            <p:spPr>
              <a:xfrm>
                <a:off x="2631128" y="5012178"/>
                <a:ext cx="375920" cy="449172"/>
              </a:xfrm>
              <a:prstGeom prst="rect">
                <a:avLst/>
              </a:prstGeom>
              <a:ln>
                <a:solidFill>
                  <a:schemeClr val="tx1"/>
                </a:solidFill>
              </a:ln>
            </p:spPr>
          </p:pic>
          <p:pic>
            <p:nvPicPr>
              <p:cNvPr id="19" name="Picture 18" descr="A picture containing toy, doll&#10;&#10;Description automatically generated">
                <a:extLst>
                  <a:ext uri="{FF2B5EF4-FFF2-40B4-BE49-F238E27FC236}">
                    <a16:creationId xmlns:a16="http://schemas.microsoft.com/office/drawing/2014/main" id="{D453AA79-3A6C-DE39-73AC-E09EE9D33068}"/>
                  </a:ext>
                </a:extLst>
              </p:cNvPr>
              <p:cNvPicPr>
                <a:picLocks noChangeAspect="1"/>
              </p:cNvPicPr>
              <p:nvPr/>
            </p:nvPicPr>
            <p:blipFill rotWithShape="1">
              <a:blip r:embed="rId4"/>
              <a:srcRect l="48396" t="76863" r="40720" b="12055"/>
              <a:stretch/>
            </p:blipFill>
            <p:spPr>
              <a:xfrm>
                <a:off x="3047406" y="4085594"/>
                <a:ext cx="279400" cy="284481"/>
              </a:xfrm>
              <a:prstGeom prst="rect">
                <a:avLst/>
              </a:prstGeom>
              <a:ln>
                <a:solidFill>
                  <a:schemeClr val="tx1"/>
                </a:solidFill>
              </a:ln>
            </p:spPr>
          </p:pic>
          <p:pic>
            <p:nvPicPr>
              <p:cNvPr id="20" name="Picture 19" descr="A picture containing toy, doll&#10;&#10;Description automatically generated">
                <a:extLst>
                  <a:ext uri="{FF2B5EF4-FFF2-40B4-BE49-F238E27FC236}">
                    <a16:creationId xmlns:a16="http://schemas.microsoft.com/office/drawing/2014/main" id="{AD624C91-F2AC-04E0-B40C-F0CC4B0155D6}"/>
                  </a:ext>
                </a:extLst>
              </p:cNvPr>
              <p:cNvPicPr>
                <a:picLocks noChangeAspect="1"/>
              </p:cNvPicPr>
              <p:nvPr/>
            </p:nvPicPr>
            <p:blipFill rotWithShape="1">
              <a:blip r:embed="rId4"/>
              <a:srcRect l="35363" t="90405" r="53159"/>
              <a:stretch/>
            </p:blipFill>
            <p:spPr>
              <a:xfrm>
                <a:off x="1927548" y="5321748"/>
                <a:ext cx="294640" cy="246308"/>
              </a:xfrm>
              <a:prstGeom prst="rect">
                <a:avLst/>
              </a:prstGeom>
              <a:ln>
                <a:solidFill>
                  <a:schemeClr val="tx1"/>
                </a:solidFill>
              </a:ln>
            </p:spPr>
          </p:pic>
          <p:pic>
            <p:nvPicPr>
              <p:cNvPr id="21" name="Picture 20" descr="A picture containing toy, doll&#10;&#10;Description automatically generated">
                <a:extLst>
                  <a:ext uri="{FF2B5EF4-FFF2-40B4-BE49-F238E27FC236}">
                    <a16:creationId xmlns:a16="http://schemas.microsoft.com/office/drawing/2014/main" id="{00C6E666-727E-A937-D713-5D22D494022B}"/>
                  </a:ext>
                </a:extLst>
              </p:cNvPr>
              <p:cNvPicPr>
                <a:picLocks noChangeAspect="1"/>
              </p:cNvPicPr>
              <p:nvPr/>
            </p:nvPicPr>
            <p:blipFill rotWithShape="1">
              <a:blip r:embed="rId4"/>
              <a:srcRect l="33821" t="55720" r="51536" b="30057"/>
              <a:stretch/>
            </p:blipFill>
            <p:spPr>
              <a:xfrm>
                <a:off x="3187106" y="4713181"/>
                <a:ext cx="375920" cy="365126"/>
              </a:xfrm>
              <a:prstGeom prst="rect">
                <a:avLst/>
              </a:prstGeom>
              <a:ln>
                <a:solidFill>
                  <a:schemeClr val="tx1"/>
                </a:solidFill>
              </a:ln>
            </p:spPr>
          </p:pic>
          <p:pic>
            <p:nvPicPr>
              <p:cNvPr id="22" name="Picture 21" descr="A picture containing toy, doll&#10;&#10;Description automatically generated">
                <a:extLst>
                  <a:ext uri="{FF2B5EF4-FFF2-40B4-BE49-F238E27FC236}">
                    <a16:creationId xmlns:a16="http://schemas.microsoft.com/office/drawing/2014/main" id="{D63A100B-AA2D-4D71-92B2-1E3D3C752F14}"/>
                  </a:ext>
                </a:extLst>
              </p:cNvPr>
              <p:cNvPicPr>
                <a:picLocks noChangeAspect="1"/>
              </p:cNvPicPr>
              <p:nvPr/>
            </p:nvPicPr>
            <p:blipFill rotWithShape="1">
              <a:blip r:embed="rId4"/>
              <a:srcRect l="48396" t="48600" r="35773" b="35623"/>
              <a:stretch/>
            </p:blipFill>
            <p:spPr>
              <a:xfrm>
                <a:off x="1176016" y="4440364"/>
                <a:ext cx="406400" cy="405024"/>
              </a:xfrm>
              <a:prstGeom prst="rect">
                <a:avLst/>
              </a:prstGeom>
              <a:ln>
                <a:solidFill>
                  <a:schemeClr val="tx1"/>
                </a:solidFill>
              </a:ln>
            </p:spPr>
          </p:pic>
        </p:grpSp>
      </p:grpSp>
      <p:cxnSp>
        <p:nvCxnSpPr>
          <p:cNvPr id="25" name="Straight Arrow Connector 24">
            <a:extLst>
              <a:ext uri="{FF2B5EF4-FFF2-40B4-BE49-F238E27FC236}">
                <a16:creationId xmlns:a16="http://schemas.microsoft.com/office/drawing/2014/main" id="{31F17B00-3CFE-5B67-7840-0E43322ED5C0}"/>
              </a:ext>
            </a:extLst>
          </p:cNvPr>
          <p:cNvCxnSpPr>
            <a:cxnSpLocks/>
          </p:cNvCxnSpPr>
          <p:nvPr/>
        </p:nvCxnSpPr>
        <p:spPr>
          <a:xfrm>
            <a:off x="4273527" y="4143412"/>
            <a:ext cx="758448" cy="0"/>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pic>
        <p:nvPicPr>
          <p:cNvPr id="43" name="Picture 42" descr="A picture containing toy, doll&#10;&#10;Description automatically generated">
            <a:extLst>
              <a:ext uri="{FF2B5EF4-FFF2-40B4-BE49-F238E27FC236}">
                <a16:creationId xmlns:a16="http://schemas.microsoft.com/office/drawing/2014/main" id="{7F21408E-C425-356E-60DD-1C488D1C362D}"/>
              </a:ext>
            </a:extLst>
          </p:cNvPr>
          <p:cNvPicPr>
            <a:picLocks noChangeAspect="1"/>
          </p:cNvPicPr>
          <p:nvPr/>
        </p:nvPicPr>
        <p:blipFill>
          <a:blip r:embed="rId4">
            <a:alphaModFix amt="50000"/>
          </a:blip>
          <a:stretch>
            <a:fillRect/>
          </a:stretch>
        </p:blipFill>
        <p:spPr>
          <a:xfrm>
            <a:off x="5843988" y="2636365"/>
            <a:ext cx="2567120" cy="2567120"/>
          </a:xfrm>
          <a:prstGeom prst="rect">
            <a:avLst/>
          </a:prstGeom>
          <a:ln>
            <a:solidFill>
              <a:schemeClr val="tx1"/>
            </a:solidFill>
          </a:ln>
        </p:spPr>
      </p:pic>
      <p:grpSp>
        <p:nvGrpSpPr>
          <p:cNvPr id="11" name="Group 10">
            <a:extLst>
              <a:ext uri="{FF2B5EF4-FFF2-40B4-BE49-F238E27FC236}">
                <a16:creationId xmlns:a16="http://schemas.microsoft.com/office/drawing/2014/main" id="{C7E6958F-F67C-5F20-DBB9-BFCDF855A3FA}"/>
              </a:ext>
            </a:extLst>
          </p:cNvPr>
          <p:cNvGrpSpPr/>
          <p:nvPr/>
        </p:nvGrpSpPr>
        <p:grpSpPr>
          <a:xfrm>
            <a:off x="5844724" y="3019078"/>
            <a:ext cx="2566384" cy="2186013"/>
            <a:chOff x="5844724" y="3211276"/>
            <a:chExt cx="2566384" cy="2186013"/>
          </a:xfrm>
        </p:grpSpPr>
        <p:pic>
          <p:nvPicPr>
            <p:cNvPr id="47" name="Picture 46" descr="A picture containing toy, doll&#10;&#10;Description automatically generated">
              <a:extLst>
                <a:ext uri="{FF2B5EF4-FFF2-40B4-BE49-F238E27FC236}">
                  <a16:creationId xmlns:a16="http://schemas.microsoft.com/office/drawing/2014/main" id="{B968AA60-2B5C-F7D9-9C9D-0348D2B4EBF0}"/>
                </a:ext>
              </a:extLst>
            </p:cNvPr>
            <p:cNvPicPr>
              <a:picLocks noChangeAspect="1"/>
            </p:cNvPicPr>
            <p:nvPr/>
          </p:nvPicPr>
          <p:blipFill rotWithShape="1">
            <a:blip r:embed="rId4"/>
            <a:srcRect l="87753" t="82503"/>
            <a:stretch/>
          </p:blipFill>
          <p:spPr>
            <a:xfrm>
              <a:off x="8096709" y="4946512"/>
              <a:ext cx="314399" cy="449171"/>
            </a:xfrm>
            <a:prstGeom prst="rect">
              <a:avLst/>
            </a:prstGeom>
            <a:ln>
              <a:solidFill>
                <a:schemeClr val="tx1"/>
              </a:solidFill>
            </a:ln>
          </p:spPr>
        </p:pic>
        <p:pic>
          <p:nvPicPr>
            <p:cNvPr id="49" name="Picture 48" descr="A picture containing toy, doll&#10;&#10;Description automatically generated">
              <a:extLst>
                <a:ext uri="{FF2B5EF4-FFF2-40B4-BE49-F238E27FC236}">
                  <a16:creationId xmlns:a16="http://schemas.microsoft.com/office/drawing/2014/main" id="{B6671616-CAC6-B924-7E40-9DA870D9EA78}"/>
                </a:ext>
              </a:extLst>
            </p:cNvPr>
            <p:cNvPicPr>
              <a:picLocks noChangeAspect="1"/>
            </p:cNvPicPr>
            <p:nvPr/>
          </p:nvPicPr>
          <p:blipFill rotWithShape="1">
            <a:blip r:embed="rId4"/>
            <a:srcRect l="37315" t="47180" r="43293" b="47343"/>
            <a:stretch/>
          </p:blipFill>
          <p:spPr>
            <a:xfrm>
              <a:off x="6806971" y="4041828"/>
              <a:ext cx="497840" cy="140589"/>
            </a:xfrm>
            <a:prstGeom prst="rect">
              <a:avLst/>
            </a:prstGeom>
            <a:ln>
              <a:solidFill>
                <a:schemeClr val="tx1"/>
              </a:solidFill>
            </a:ln>
          </p:spPr>
        </p:pic>
        <p:pic>
          <p:nvPicPr>
            <p:cNvPr id="44" name="Picture 43" descr="A picture containing toy, doll&#10;&#10;Description automatically generated">
              <a:extLst>
                <a:ext uri="{FF2B5EF4-FFF2-40B4-BE49-F238E27FC236}">
                  <a16:creationId xmlns:a16="http://schemas.microsoft.com/office/drawing/2014/main" id="{9A40B678-E05E-7F72-44E3-1D404573E642}"/>
                </a:ext>
              </a:extLst>
            </p:cNvPr>
            <p:cNvPicPr>
              <a:picLocks noChangeAspect="1"/>
            </p:cNvPicPr>
            <p:nvPr/>
          </p:nvPicPr>
          <p:blipFill rotWithShape="1">
            <a:blip r:embed="rId4"/>
            <a:srcRect l="31992" t="14588" r="56679" b="71025"/>
            <a:stretch/>
          </p:blipFill>
          <p:spPr>
            <a:xfrm>
              <a:off x="6664305" y="3211276"/>
              <a:ext cx="290822" cy="369332"/>
            </a:xfrm>
            <a:prstGeom prst="rect">
              <a:avLst/>
            </a:prstGeom>
            <a:ln>
              <a:solidFill>
                <a:schemeClr val="tx1"/>
              </a:solidFill>
            </a:ln>
          </p:spPr>
        </p:pic>
        <p:pic>
          <p:nvPicPr>
            <p:cNvPr id="45" name="Picture 44" descr="A picture containing toy, doll&#10;&#10;Description automatically generated">
              <a:extLst>
                <a:ext uri="{FF2B5EF4-FFF2-40B4-BE49-F238E27FC236}">
                  <a16:creationId xmlns:a16="http://schemas.microsoft.com/office/drawing/2014/main" id="{6FE88F60-2AE2-8179-75CF-3E22F033A8AB}"/>
                </a:ext>
              </a:extLst>
            </p:cNvPr>
            <p:cNvPicPr>
              <a:picLocks noChangeAspect="1"/>
            </p:cNvPicPr>
            <p:nvPr/>
          </p:nvPicPr>
          <p:blipFill rotWithShape="1">
            <a:blip r:embed="rId4"/>
            <a:srcRect l="11484" t="65878" r="84360" b="26008"/>
            <a:stretch/>
          </p:blipFill>
          <p:spPr>
            <a:xfrm>
              <a:off x="6137121" y="4589167"/>
              <a:ext cx="106680" cy="208280"/>
            </a:xfrm>
            <a:prstGeom prst="rect">
              <a:avLst/>
            </a:prstGeom>
            <a:ln>
              <a:solidFill>
                <a:schemeClr val="tx1"/>
              </a:solidFill>
            </a:ln>
          </p:spPr>
        </p:pic>
        <p:pic>
          <p:nvPicPr>
            <p:cNvPr id="46" name="Picture 45" descr="A picture containing toy, doll&#10;&#10;Description automatically generated">
              <a:extLst>
                <a:ext uri="{FF2B5EF4-FFF2-40B4-BE49-F238E27FC236}">
                  <a16:creationId xmlns:a16="http://schemas.microsoft.com/office/drawing/2014/main" id="{1E739AB2-B10D-6D3A-4011-1BC3045FEAE2}"/>
                </a:ext>
              </a:extLst>
            </p:cNvPr>
            <p:cNvPicPr>
              <a:picLocks noChangeAspect="1"/>
            </p:cNvPicPr>
            <p:nvPr/>
          </p:nvPicPr>
          <p:blipFill rotWithShape="1">
            <a:blip r:embed="rId4"/>
            <a:srcRect l="48417" t="35975" r="45844" b="57731"/>
            <a:stretch/>
          </p:blipFill>
          <p:spPr>
            <a:xfrm>
              <a:off x="7088399" y="3750712"/>
              <a:ext cx="147320" cy="161585"/>
            </a:xfrm>
            <a:prstGeom prst="rect">
              <a:avLst/>
            </a:prstGeom>
            <a:ln>
              <a:solidFill>
                <a:schemeClr val="tx1"/>
              </a:solidFill>
            </a:ln>
          </p:spPr>
        </p:pic>
        <p:pic>
          <p:nvPicPr>
            <p:cNvPr id="48" name="Picture 47" descr="A picture containing toy, doll&#10;&#10;Description automatically generated">
              <a:extLst>
                <a:ext uri="{FF2B5EF4-FFF2-40B4-BE49-F238E27FC236}">
                  <a16:creationId xmlns:a16="http://schemas.microsoft.com/office/drawing/2014/main" id="{90FB5C4C-B861-21EC-697E-5B25BE129107}"/>
                </a:ext>
              </a:extLst>
            </p:cNvPr>
            <p:cNvPicPr>
              <a:picLocks noChangeAspect="1"/>
            </p:cNvPicPr>
            <p:nvPr/>
          </p:nvPicPr>
          <p:blipFill rotWithShape="1">
            <a:blip r:embed="rId4"/>
            <a:srcRect t="90927" r="90922"/>
            <a:stretch/>
          </p:blipFill>
          <p:spPr>
            <a:xfrm>
              <a:off x="5844724" y="5164370"/>
              <a:ext cx="233049" cy="232919"/>
            </a:xfrm>
            <a:prstGeom prst="rect">
              <a:avLst/>
            </a:prstGeom>
            <a:ln>
              <a:solidFill>
                <a:schemeClr val="tx1"/>
              </a:solidFill>
            </a:ln>
          </p:spPr>
        </p:pic>
        <p:pic>
          <p:nvPicPr>
            <p:cNvPr id="50" name="Picture 49" descr="A picture containing toy, doll&#10;&#10;Description automatically generated">
              <a:extLst>
                <a:ext uri="{FF2B5EF4-FFF2-40B4-BE49-F238E27FC236}">
                  <a16:creationId xmlns:a16="http://schemas.microsoft.com/office/drawing/2014/main" id="{FBEDD70D-25DE-A597-91E3-E8BA21627FFF}"/>
                </a:ext>
              </a:extLst>
            </p:cNvPr>
            <p:cNvPicPr>
              <a:picLocks noChangeAspect="1"/>
            </p:cNvPicPr>
            <p:nvPr/>
          </p:nvPicPr>
          <p:blipFill rotWithShape="1">
            <a:blip r:embed="rId4"/>
            <a:srcRect l="59836" t="21506" r="25520" b="60997"/>
            <a:stretch/>
          </p:blipFill>
          <p:spPr>
            <a:xfrm>
              <a:off x="7399524" y="3356022"/>
              <a:ext cx="375920" cy="449172"/>
            </a:xfrm>
            <a:prstGeom prst="rect">
              <a:avLst/>
            </a:prstGeom>
            <a:ln>
              <a:solidFill>
                <a:schemeClr val="tx1"/>
              </a:solidFill>
            </a:ln>
          </p:spPr>
        </p:pic>
        <p:pic>
          <p:nvPicPr>
            <p:cNvPr id="51" name="Picture 50" descr="A picture containing toy, doll&#10;&#10;Description automatically generated">
              <a:extLst>
                <a:ext uri="{FF2B5EF4-FFF2-40B4-BE49-F238E27FC236}">
                  <a16:creationId xmlns:a16="http://schemas.microsoft.com/office/drawing/2014/main" id="{B52F4B55-4A50-3E02-F6E5-9395CE815040}"/>
                </a:ext>
              </a:extLst>
            </p:cNvPr>
            <p:cNvPicPr>
              <a:picLocks noChangeAspect="1"/>
            </p:cNvPicPr>
            <p:nvPr/>
          </p:nvPicPr>
          <p:blipFill rotWithShape="1">
            <a:blip r:embed="rId4"/>
            <a:srcRect l="48396" t="76863" r="40720" b="12055"/>
            <a:stretch/>
          </p:blipFill>
          <p:spPr>
            <a:xfrm>
              <a:off x="7085859" y="4797447"/>
              <a:ext cx="279400" cy="284481"/>
            </a:xfrm>
            <a:prstGeom prst="rect">
              <a:avLst/>
            </a:prstGeom>
            <a:ln>
              <a:solidFill>
                <a:schemeClr val="tx1"/>
              </a:solidFill>
            </a:ln>
          </p:spPr>
        </p:pic>
        <p:pic>
          <p:nvPicPr>
            <p:cNvPr id="52" name="Picture 51" descr="A picture containing toy, doll&#10;&#10;Description automatically generated">
              <a:extLst>
                <a:ext uri="{FF2B5EF4-FFF2-40B4-BE49-F238E27FC236}">
                  <a16:creationId xmlns:a16="http://schemas.microsoft.com/office/drawing/2014/main" id="{5C6F599B-EA99-B867-F64C-C4E07E88FB65}"/>
                </a:ext>
              </a:extLst>
            </p:cNvPr>
            <p:cNvPicPr>
              <a:picLocks noChangeAspect="1"/>
            </p:cNvPicPr>
            <p:nvPr/>
          </p:nvPicPr>
          <p:blipFill rotWithShape="1">
            <a:blip r:embed="rId4"/>
            <a:srcRect l="35363" t="90405" r="53159"/>
            <a:stretch/>
          </p:blipFill>
          <p:spPr>
            <a:xfrm>
              <a:off x="6748551" y="5149374"/>
              <a:ext cx="294640" cy="246308"/>
            </a:xfrm>
            <a:prstGeom prst="rect">
              <a:avLst/>
            </a:prstGeom>
            <a:ln>
              <a:solidFill>
                <a:schemeClr val="tx1"/>
              </a:solidFill>
            </a:ln>
          </p:spPr>
        </p:pic>
        <p:pic>
          <p:nvPicPr>
            <p:cNvPr id="53" name="Picture 52" descr="A picture containing toy, doll&#10;&#10;Description automatically generated">
              <a:extLst>
                <a:ext uri="{FF2B5EF4-FFF2-40B4-BE49-F238E27FC236}">
                  <a16:creationId xmlns:a16="http://schemas.microsoft.com/office/drawing/2014/main" id="{9F33C2C2-7124-A3A4-418B-CB2FEE533970}"/>
                </a:ext>
              </a:extLst>
            </p:cNvPr>
            <p:cNvPicPr>
              <a:picLocks noChangeAspect="1"/>
            </p:cNvPicPr>
            <p:nvPr/>
          </p:nvPicPr>
          <p:blipFill rotWithShape="1">
            <a:blip r:embed="rId4"/>
            <a:srcRect l="33821" t="55720" r="51536" b="30057"/>
            <a:stretch/>
          </p:blipFill>
          <p:spPr>
            <a:xfrm>
              <a:off x="6712479" y="4267961"/>
              <a:ext cx="375920" cy="365126"/>
            </a:xfrm>
            <a:prstGeom prst="rect">
              <a:avLst/>
            </a:prstGeom>
            <a:ln>
              <a:solidFill>
                <a:schemeClr val="tx1"/>
              </a:solidFill>
            </a:ln>
          </p:spPr>
        </p:pic>
        <p:pic>
          <p:nvPicPr>
            <p:cNvPr id="54" name="Picture 53" descr="A picture containing toy, doll&#10;&#10;Description automatically generated">
              <a:extLst>
                <a:ext uri="{FF2B5EF4-FFF2-40B4-BE49-F238E27FC236}">
                  <a16:creationId xmlns:a16="http://schemas.microsoft.com/office/drawing/2014/main" id="{B06BDFA2-96D7-DDC3-EAF1-B0E5E079B49A}"/>
                </a:ext>
              </a:extLst>
            </p:cNvPr>
            <p:cNvPicPr>
              <a:picLocks noChangeAspect="1"/>
            </p:cNvPicPr>
            <p:nvPr/>
          </p:nvPicPr>
          <p:blipFill rotWithShape="1">
            <a:blip r:embed="rId4"/>
            <a:srcRect l="48396" t="48600" r="35773" b="35623"/>
            <a:stretch/>
          </p:blipFill>
          <p:spPr>
            <a:xfrm>
              <a:off x="7088399" y="4078669"/>
              <a:ext cx="406400" cy="405024"/>
            </a:xfrm>
            <a:prstGeom prst="rect">
              <a:avLst/>
            </a:prstGeom>
            <a:ln>
              <a:solidFill>
                <a:schemeClr val="tx1"/>
              </a:solidFill>
            </a:ln>
          </p:spPr>
        </p:pic>
      </p:grpSp>
    </p:spTree>
    <p:custDataLst>
      <p:tags r:id="rId1"/>
    </p:custDataLst>
    <p:extLst>
      <p:ext uri="{BB962C8B-B14F-4D97-AF65-F5344CB8AC3E}">
        <p14:creationId xmlns:p14="http://schemas.microsoft.com/office/powerpoint/2010/main" val="1437077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4B4BE0-F64F-2749-BD48-ECD2F41F4E72}"/>
              </a:ext>
            </a:extLst>
          </p:cNvPr>
          <p:cNvSpPr>
            <a:spLocks noGrp="1"/>
          </p:cNvSpPr>
          <p:nvPr>
            <p:ph idx="1"/>
          </p:nvPr>
        </p:nvSpPr>
        <p:spPr>
          <a:xfrm>
            <a:off x="266700" y="990600"/>
            <a:ext cx="8610600" cy="4876800"/>
          </a:xfrm>
        </p:spPr>
        <p:txBody>
          <a:bodyPr/>
          <a:lstStyle/>
          <a:p>
            <a:pPr marL="0" indent="0" algn="ctr">
              <a:buNone/>
            </a:pPr>
            <a:endParaRPr lang="en-US" sz="5400" dirty="0"/>
          </a:p>
          <a:p>
            <a:pPr marL="0" indent="0" algn="ctr">
              <a:buNone/>
            </a:pPr>
            <a:r>
              <a:rPr lang="en-US" sz="5400" dirty="0">
                <a:solidFill>
                  <a:srgbClr val="0000FF"/>
                </a:solidFill>
              </a:rPr>
              <a:t>Applications</a:t>
            </a:r>
            <a:r>
              <a:rPr lang="en-US" sz="5400" dirty="0"/>
              <a:t> </a:t>
            </a:r>
          </a:p>
          <a:p>
            <a:pPr marL="0" indent="0" algn="ctr">
              <a:buNone/>
            </a:pPr>
            <a:r>
              <a:rPr lang="en-US" sz="5400" dirty="0"/>
              <a:t>are </a:t>
            </a:r>
            <a:r>
              <a:rPr lang="en-US" sz="5400" dirty="0">
                <a:solidFill>
                  <a:srgbClr val="FF0000"/>
                </a:solidFill>
              </a:rPr>
              <a:t>only limited</a:t>
            </a:r>
            <a:r>
              <a:rPr lang="en-US" sz="5400" dirty="0"/>
              <a:t> </a:t>
            </a:r>
          </a:p>
          <a:p>
            <a:pPr marL="0" indent="0" algn="ctr">
              <a:buNone/>
            </a:pPr>
            <a:r>
              <a:rPr lang="en-US" sz="5400" dirty="0">
                <a:solidFill>
                  <a:srgbClr val="0000FF"/>
                </a:solidFill>
              </a:rPr>
              <a:t>by our imagination</a:t>
            </a:r>
          </a:p>
        </p:txBody>
      </p:sp>
      <p:sp>
        <p:nvSpPr>
          <p:cNvPr id="4" name="Slide Number Placeholder 3">
            <a:extLst>
              <a:ext uri="{FF2B5EF4-FFF2-40B4-BE49-F238E27FC236}">
                <a16:creationId xmlns:a16="http://schemas.microsoft.com/office/drawing/2014/main" id="{C7CD1E8B-C15B-2A43-B28D-3623D7B09FD8}"/>
              </a:ext>
            </a:extLst>
          </p:cNvPr>
          <p:cNvSpPr>
            <a:spLocks noGrp="1"/>
          </p:cNvSpPr>
          <p:nvPr>
            <p:ph type="sldNum" sz="quarter" idx="11"/>
          </p:nvPr>
        </p:nvSpPr>
        <p:spPr/>
        <p:txBody>
          <a:bodyPr/>
          <a:lstStyle/>
          <a:p>
            <a:fld id="{323594FA-E141-4234-AE05-360401972BE7}" type="slidenum">
              <a:rPr lang="en-US" altLang="en-US" smtClean="0"/>
              <a:pPr/>
              <a:t>30</a:t>
            </a:fld>
            <a:endParaRPr lang="en-US" altLang="en-US"/>
          </a:p>
        </p:txBody>
      </p:sp>
    </p:spTree>
    <p:extLst>
      <p:ext uri="{BB962C8B-B14F-4D97-AF65-F5344CB8AC3E}">
        <p14:creationId xmlns:p14="http://schemas.microsoft.com/office/powerpoint/2010/main" val="3657531158"/>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E03EB-AF1B-4B4E-8BB2-6F5CF30B9C34}"/>
              </a:ext>
            </a:extLst>
          </p:cNvPr>
          <p:cNvSpPr>
            <a:spLocks noGrp="1"/>
          </p:cNvSpPr>
          <p:nvPr>
            <p:ph type="title"/>
          </p:nvPr>
        </p:nvSpPr>
        <p:spPr/>
        <p:txBody>
          <a:bodyPr/>
          <a:lstStyle/>
          <a:p>
            <a:r>
              <a:rPr lang="en-US" dirty="0"/>
              <a:t>Genome Editing</a:t>
            </a:r>
          </a:p>
        </p:txBody>
      </p:sp>
      <p:sp>
        <p:nvSpPr>
          <p:cNvPr id="4" name="Slide Number Placeholder 3">
            <a:extLst>
              <a:ext uri="{FF2B5EF4-FFF2-40B4-BE49-F238E27FC236}">
                <a16:creationId xmlns:a16="http://schemas.microsoft.com/office/drawing/2014/main" id="{8AEB8BEE-6A9A-904B-8948-87FCF079BCDC}"/>
              </a:ext>
            </a:extLst>
          </p:cNvPr>
          <p:cNvSpPr>
            <a:spLocks noGrp="1"/>
          </p:cNvSpPr>
          <p:nvPr>
            <p:ph type="sldNum" sz="quarter" idx="11"/>
          </p:nvPr>
        </p:nvSpPr>
        <p:spPr/>
        <p:txBody>
          <a:bodyPr/>
          <a:lstStyle/>
          <a:p>
            <a:fld id="{323594FA-E141-4234-AE05-360401972BE7}" type="slidenum">
              <a:rPr lang="en-US" altLang="en-US" smtClean="0"/>
              <a:pPr/>
              <a:t>31</a:t>
            </a:fld>
            <a:endParaRPr lang="en-US" altLang="en-US"/>
          </a:p>
        </p:txBody>
      </p:sp>
      <p:pic>
        <p:nvPicPr>
          <p:cNvPr id="8" name="Picture 7" descr="A pair of hands holding a dna strand&#10;&#10;Description automatically generated">
            <a:extLst>
              <a:ext uri="{FF2B5EF4-FFF2-40B4-BE49-F238E27FC236}">
                <a16:creationId xmlns:a16="http://schemas.microsoft.com/office/drawing/2014/main" id="{8454DBDE-77CA-C001-F820-5DAC036A8B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124744"/>
            <a:ext cx="6156176" cy="3517815"/>
          </a:xfrm>
          <a:prstGeom prst="rect">
            <a:avLst/>
          </a:prstGeom>
        </p:spPr>
      </p:pic>
      <p:pic>
        <p:nvPicPr>
          <p:cNvPr id="10" name="Picture 9" descr="A couple of women with text&#10;&#10;Description automatically generated">
            <a:extLst>
              <a:ext uri="{FF2B5EF4-FFF2-40B4-BE49-F238E27FC236}">
                <a16:creationId xmlns:a16="http://schemas.microsoft.com/office/drawing/2014/main" id="{0394A72D-C458-13A7-909A-ED185CFD44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91880" y="3178101"/>
            <a:ext cx="5508104" cy="3098309"/>
          </a:xfrm>
          <a:prstGeom prst="rect">
            <a:avLst/>
          </a:prstGeom>
        </p:spPr>
      </p:pic>
      <p:sp>
        <p:nvSpPr>
          <p:cNvPr id="13" name="TextBox 12">
            <a:extLst>
              <a:ext uri="{FF2B5EF4-FFF2-40B4-BE49-F238E27FC236}">
                <a16:creationId xmlns:a16="http://schemas.microsoft.com/office/drawing/2014/main" id="{6E88265A-E578-7FE6-6A7C-BCB3E5A133CD}"/>
              </a:ext>
            </a:extLst>
          </p:cNvPr>
          <p:cNvSpPr txBox="1"/>
          <p:nvPr/>
        </p:nvSpPr>
        <p:spPr>
          <a:xfrm>
            <a:off x="1259632" y="6472238"/>
            <a:ext cx="6174432" cy="338554"/>
          </a:xfrm>
          <a:prstGeom prst="rect">
            <a:avLst/>
          </a:prstGeom>
          <a:noFill/>
        </p:spPr>
        <p:txBody>
          <a:bodyPr wrap="square">
            <a:spAutoFit/>
          </a:bodyPr>
          <a:lstStyle/>
          <a:p>
            <a:r>
              <a:rPr lang="en-US" sz="1600" dirty="0">
                <a:hlinkClick r:id="rId5"/>
              </a:rPr>
              <a:t>https://www.nobelprize.org/prizes/chemistry/2020/press-release/</a:t>
            </a:r>
            <a:r>
              <a:rPr lang="en-US" sz="1600" dirty="0"/>
              <a:t> </a:t>
            </a:r>
          </a:p>
        </p:txBody>
      </p:sp>
    </p:spTree>
    <p:extLst>
      <p:ext uri="{BB962C8B-B14F-4D97-AF65-F5344CB8AC3E}">
        <p14:creationId xmlns:p14="http://schemas.microsoft.com/office/powerpoint/2010/main" val="347319537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E03EB-AF1B-4B4E-8BB2-6F5CF30B9C34}"/>
              </a:ext>
            </a:extLst>
          </p:cNvPr>
          <p:cNvSpPr>
            <a:spLocks noGrp="1"/>
          </p:cNvSpPr>
          <p:nvPr>
            <p:ph type="title"/>
          </p:nvPr>
        </p:nvSpPr>
        <p:spPr/>
        <p:txBody>
          <a:bodyPr/>
          <a:lstStyle/>
          <a:p>
            <a:r>
              <a:rPr lang="en-US" dirty="0"/>
              <a:t>DNA Computing</a:t>
            </a:r>
          </a:p>
        </p:txBody>
      </p:sp>
      <p:sp>
        <p:nvSpPr>
          <p:cNvPr id="4" name="Slide Number Placeholder 3">
            <a:extLst>
              <a:ext uri="{FF2B5EF4-FFF2-40B4-BE49-F238E27FC236}">
                <a16:creationId xmlns:a16="http://schemas.microsoft.com/office/drawing/2014/main" id="{8AEB8BEE-6A9A-904B-8948-87FCF079BCDC}"/>
              </a:ext>
            </a:extLst>
          </p:cNvPr>
          <p:cNvSpPr>
            <a:spLocks noGrp="1"/>
          </p:cNvSpPr>
          <p:nvPr>
            <p:ph type="sldNum" sz="quarter" idx="11"/>
          </p:nvPr>
        </p:nvSpPr>
        <p:spPr/>
        <p:txBody>
          <a:bodyPr/>
          <a:lstStyle/>
          <a:p>
            <a:fld id="{323594FA-E141-4234-AE05-360401972BE7}" type="slidenum">
              <a:rPr lang="en-US" altLang="en-US" smtClean="0"/>
              <a:pPr/>
              <a:t>32</a:t>
            </a:fld>
            <a:endParaRPr lang="en-US" altLang="en-US"/>
          </a:p>
        </p:txBody>
      </p:sp>
      <p:pic>
        <p:nvPicPr>
          <p:cNvPr id="5" name="Picture 4" descr="A dna structure with lines and dots&#10;&#10;Description automatically generated">
            <a:extLst>
              <a:ext uri="{FF2B5EF4-FFF2-40B4-BE49-F238E27FC236}">
                <a16:creationId xmlns:a16="http://schemas.microsoft.com/office/drawing/2014/main" id="{A5527A1A-0476-0348-3B30-591798063E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1960" y="3356992"/>
            <a:ext cx="3921902" cy="2801358"/>
          </a:xfrm>
          <a:prstGeom prst="rect">
            <a:avLst/>
          </a:prstGeom>
        </p:spPr>
      </p:pic>
      <p:pic>
        <p:nvPicPr>
          <p:cNvPr id="7" name="Picture 6" descr="A diagram of different cities&#10;&#10;Description automatically generated">
            <a:extLst>
              <a:ext uri="{FF2B5EF4-FFF2-40B4-BE49-F238E27FC236}">
                <a16:creationId xmlns:a16="http://schemas.microsoft.com/office/drawing/2014/main" id="{9D459C2B-149D-6952-46E1-111256910B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0040" y="1436804"/>
            <a:ext cx="3048000" cy="1651000"/>
          </a:xfrm>
          <a:prstGeom prst="rect">
            <a:avLst/>
          </a:prstGeom>
        </p:spPr>
      </p:pic>
      <p:pic>
        <p:nvPicPr>
          <p:cNvPr id="14" name="Picture 13" descr="A diagram of a dna sequence&#10;&#10;Description automatically generated">
            <a:extLst>
              <a:ext uri="{FF2B5EF4-FFF2-40B4-BE49-F238E27FC236}">
                <a16:creationId xmlns:a16="http://schemas.microsoft.com/office/drawing/2014/main" id="{7E89CF29-193A-B7CC-0791-E1F66792932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27984" y="1703896"/>
            <a:ext cx="3048000" cy="1168400"/>
          </a:xfrm>
          <a:prstGeom prst="rect">
            <a:avLst/>
          </a:prstGeom>
        </p:spPr>
      </p:pic>
      <p:sp>
        <p:nvSpPr>
          <p:cNvPr id="15" name="Line 15">
            <a:extLst>
              <a:ext uri="{FF2B5EF4-FFF2-40B4-BE49-F238E27FC236}">
                <a16:creationId xmlns:a16="http://schemas.microsoft.com/office/drawing/2014/main" id="{6C22E440-F281-66C2-5F84-764C3857A316}"/>
              </a:ext>
            </a:extLst>
          </p:cNvPr>
          <p:cNvSpPr>
            <a:spLocks noChangeShapeType="1"/>
          </p:cNvSpPr>
          <p:nvPr/>
        </p:nvSpPr>
        <p:spPr bwMode="auto">
          <a:xfrm flipV="1">
            <a:off x="3563888" y="2276872"/>
            <a:ext cx="696912" cy="0"/>
          </a:xfrm>
          <a:prstGeom prst="line">
            <a:avLst/>
          </a:prstGeom>
          <a:noFill/>
          <a:ln w="38100">
            <a:solidFill>
              <a:srgbClr val="0000FF"/>
            </a:solidFill>
            <a:round/>
            <a:headEnd type="none" w="med" len="med"/>
            <a:tailEnd type="triangle" w="med" len="med"/>
          </a:ln>
          <a:effectLst/>
        </p:spPr>
        <p:txBody>
          <a:bodyPr wrap="none" lIns="64008" tIns="32004" rIns="64008" bIns="32004" anchor="ctr"/>
          <a:lstStyle/>
          <a:p>
            <a:pPr eaLnBrk="1" hangingPunct="1">
              <a:defRPr/>
            </a:pPr>
            <a:endParaRPr lang="en-US" kern="0" dirty="0">
              <a:solidFill>
                <a:sysClr val="windowText" lastClr="000000"/>
              </a:solidFill>
              <a:latin typeface="Arial" pitchFamily="-107" charset="0"/>
              <a:ea typeface="Arial" pitchFamily="-107" charset="0"/>
              <a:cs typeface="Arial" pitchFamily="-107" charset="0"/>
            </a:endParaRPr>
          </a:p>
        </p:txBody>
      </p:sp>
      <p:sp>
        <p:nvSpPr>
          <p:cNvPr id="16" name="Line 15">
            <a:extLst>
              <a:ext uri="{FF2B5EF4-FFF2-40B4-BE49-F238E27FC236}">
                <a16:creationId xmlns:a16="http://schemas.microsoft.com/office/drawing/2014/main" id="{B6A9F79C-0B05-0C00-EF36-A07BA5A3FABC}"/>
              </a:ext>
            </a:extLst>
          </p:cNvPr>
          <p:cNvSpPr>
            <a:spLocks noChangeShapeType="1"/>
          </p:cNvSpPr>
          <p:nvPr/>
        </p:nvSpPr>
        <p:spPr bwMode="auto">
          <a:xfrm flipH="1">
            <a:off x="5940152" y="2872296"/>
            <a:ext cx="0" cy="556704"/>
          </a:xfrm>
          <a:prstGeom prst="line">
            <a:avLst/>
          </a:prstGeom>
          <a:noFill/>
          <a:ln w="38100">
            <a:solidFill>
              <a:srgbClr val="0000FF"/>
            </a:solidFill>
            <a:round/>
            <a:headEnd type="none" w="med" len="med"/>
            <a:tailEnd type="triangle" w="med" len="med"/>
          </a:ln>
          <a:effectLst/>
        </p:spPr>
        <p:txBody>
          <a:bodyPr wrap="none" lIns="64008" tIns="32004" rIns="64008" bIns="32004" anchor="ctr"/>
          <a:lstStyle/>
          <a:p>
            <a:pPr eaLnBrk="1" hangingPunct="1">
              <a:defRPr/>
            </a:pPr>
            <a:endParaRPr lang="en-US" kern="0" dirty="0">
              <a:solidFill>
                <a:sysClr val="windowText" lastClr="000000"/>
              </a:solidFill>
              <a:latin typeface="Arial" pitchFamily="-107" charset="0"/>
              <a:ea typeface="Arial" pitchFamily="-107" charset="0"/>
              <a:cs typeface="Arial" pitchFamily="-107" charset="0"/>
            </a:endParaRPr>
          </a:p>
        </p:txBody>
      </p:sp>
      <p:sp>
        <p:nvSpPr>
          <p:cNvPr id="17" name="TextBox 16">
            <a:extLst>
              <a:ext uri="{FF2B5EF4-FFF2-40B4-BE49-F238E27FC236}">
                <a16:creationId xmlns:a16="http://schemas.microsoft.com/office/drawing/2014/main" id="{9EA0AE02-51CE-112F-CAC7-8AC0F40BD67A}"/>
              </a:ext>
            </a:extLst>
          </p:cNvPr>
          <p:cNvSpPr txBox="1"/>
          <p:nvPr/>
        </p:nvSpPr>
        <p:spPr>
          <a:xfrm>
            <a:off x="554502" y="3861048"/>
            <a:ext cx="3421129" cy="646331"/>
          </a:xfrm>
          <a:prstGeom prst="rect">
            <a:avLst/>
          </a:prstGeom>
          <a:noFill/>
        </p:spPr>
        <p:txBody>
          <a:bodyPr wrap="none" rtlCol="0">
            <a:spAutoFit/>
          </a:bodyPr>
          <a:lstStyle/>
          <a:p>
            <a:pPr algn="ctr"/>
            <a:r>
              <a:rPr lang="en-US" b="1" dirty="0"/>
              <a:t>Massive parallelism to solve</a:t>
            </a:r>
          </a:p>
          <a:p>
            <a:pPr algn="ctr"/>
            <a:r>
              <a:rPr lang="en-US" b="1" dirty="0"/>
              <a:t>(hard) problems!</a:t>
            </a:r>
          </a:p>
        </p:txBody>
      </p:sp>
      <p:sp>
        <p:nvSpPr>
          <p:cNvPr id="19" name="TextBox 18">
            <a:extLst>
              <a:ext uri="{FF2B5EF4-FFF2-40B4-BE49-F238E27FC236}">
                <a16:creationId xmlns:a16="http://schemas.microsoft.com/office/drawing/2014/main" id="{3AB9E9A3-BA97-1F1F-589F-7EB9B71D78C5}"/>
              </a:ext>
            </a:extLst>
          </p:cNvPr>
          <p:cNvSpPr txBox="1"/>
          <p:nvPr/>
        </p:nvSpPr>
        <p:spPr>
          <a:xfrm>
            <a:off x="1230660" y="6474553"/>
            <a:ext cx="6606479" cy="338554"/>
          </a:xfrm>
          <a:prstGeom prst="rect">
            <a:avLst/>
          </a:prstGeom>
          <a:noFill/>
        </p:spPr>
        <p:txBody>
          <a:bodyPr wrap="square">
            <a:spAutoFit/>
          </a:bodyPr>
          <a:lstStyle/>
          <a:p>
            <a:r>
              <a:rPr lang="en-US" sz="1600" dirty="0">
                <a:hlinkClick r:id="rId6"/>
              </a:rPr>
              <a:t>https://electronicsforyou.in/seminar-report-on-dna-computing/</a:t>
            </a:r>
            <a:r>
              <a:rPr lang="en-US" sz="1600" dirty="0"/>
              <a:t> </a:t>
            </a:r>
          </a:p>
        </p:txBody>
      </p:sp>
    </p:spTree>
    <p:extLst>
      <p:ext uri="{BB962C8B-B14F-4D97-AF65-F5344CB8AC3E}">
        <p14:creationId xmlns:p14="http://schemas.microsoft.com/office/powerpoint/2010/main" val="648666482"/>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955F-E593-C94F-8AC7-1810F08980FA}"/>
              </a:ext>
            </a:extLst>
          </p:cNvPr>
          <p:cNvSpPr>
            <a:spLocks noGrp="1"/>
          </p:cNvSpPr>
          <p:nvPr>
            <p:ph type="title"/>
          </p:nvPr>
        </p:nvSpPr>
        <p:spPr>
          <a:xfrm>
            <a:off x="228600" y="152400"/>
            <a:ext cx="8915400" cy="1066800"/>
          </a:xfrm>
        </p:spPr>
        <p:txBody>
          <a:bodyPr>
            <a:noAutofit/>
          </a:bodyPr>
          <a:lstStyle/>
          <a:p>
            <a:r>
              <a:rPr lang="en-US" sz="3600" dirty="0"/>
              <a:t>A Bright Future for Intelligent Genome Analysis</a:t>
            </a:r>
          </a:p>
        </p:txBody>
      </p:sp>
      <p:sp>
        <p:nvSpPr>
          <p:cNvPr id="4" name="Slide Number Placeholder 3">
            <a:extLst>
              <a:ext uri="{FF2B5EF4-FFF2-40B4-BE49-F238E27FC236}">
                <a16:creationId xmlns:a16="http://schemas.microsoft.com/office/drawing/2014/main" id="{945DD420-3CB6-7A41-8020-2C87CA87ABA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E67019E-6B59-9444-A8F8-0CFAB6B6981D}" type="slidenum">
              <a:rPr kumimoji="0" lang="en-US" sz="1600" b="1" i="0" u="none" strike="noStrike" kern="1200" cap="none" spc="0" normalizeH="0" baseline="0" noProof="0" smtClean="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US" sz="1600" b="1" i="0" u="none" strike="noStrike" kern="1200" cap="none" spc="0" normalizeH="0" baseline="0" noProof="0" dirty="0">
              <a:ln>
                <a:noFill/>
              </a:ln>
              <a:solidFill>
                <a:prstClr val="white"/>
              </a:solidFill>
              <a:effectLst/>
              <a:uLnTx/>
              <a:uFillTx/>
              <a:latin typeface="Corbel" panose="020B0503020204020204" pitchFamily="34" charset="0"/>
              <a:ea typeface="ＭＳ Ｐゴシック" panose="020B0600070205080204" pitchFamily="34" charset="-128"/>
              <a:cs typeface="Calibri" panose="020F0502020204030204" pitchFamily="34" charset="0"/>
            </a:endParaRPr>
          </a:p>
        </p:txBody>
      </p:sp>
      <p:pic>
        <p:nvPicPr>
          <p:cNvPr id="5122" name="Picture 2">
            <a:extLst>
              <a:ext uri="{FF2B5EF4-FFF2-40B4-BE49-F238E27FC236}">
                <a16:creationId xmlns:a16="http://schemas.microsoft.com/office/drawing/2014/main" id="{5C405E63-629C-CD4C-A407-9B4A7134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9143" y="3969960"/>
            <a:ext cx="4934857" cy="2811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FD409C-4506-9941-8552-EF2195C4FB00}"/>
              </a:ext>
            </a:extLst>
          </p:cNvPr>
          <p:cNvSpPr txBox="1"/>
          <p:nvPr/>
        </p:nvSpPr>
        <p:spPr>
          <a:xfrm>
            <a:off x="6487885" y="6150579"/>
            <a:ext cx="242388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orbel" panose="020B0503020204020204"/>
                <a:ea typeface="ＭＳ Ｐゴシック" panose="020B0600070205080204" pitchFamily="34" charset="-128"/>
                <a:cs typeface="+mn-cs"/>
              </a:rPr>
              <a:t>SmidgION</a:t>
            </a: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 from ONT</a:t>
            </a:r>
          </a:p>
        </p:txBody>
      </p:sp>
      <p:pic>
        <p:nvPicPr>
          <p:cNvPr id="5124" name="Picture 4" descr="First Nanopore Sequencing of Human Genome">
            <a:extLst>
              <a:ext uri="{FF2B5EF4-FFF2-40B4-BE49-F238E27FC236}">
                <a16:creationId xmlns:a16="http://schemas.microsoft.com/office/drawing/2014/main" id="{CD6415EF-163D-B542-B3D4-F9AA1F9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42" y="1775512"/>
            <a:ext cx="4378883" cy="29411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84B99A9-CA22-114E-A3BA-CE16FDD156D7}"/>
              </a:ext>
            </a:extLst>
          </p:cNvPr>
          <p:cNvSpPr/>
          <p:nvPr/>
        </p:nvSpPr>
        <p:spPr>
          <a:xfrm>
            <a:off x="399142" y="1784391"/>
            <a:ext cx="4378883" cy="294115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7" name="Right Arrow 6">
            <a:extLst>
              <a:ext uri="{FF2B5EF4-FFF2-40B4-BE49-F238E27FC236}">
                <a16:creationId xmlns:a16="http://schemas.microsoft.com/office/drawing/2014/main" id="{CDDC3997-C7CB-584B-BDBF-AE5464A11F6D}"/>
              </a:ext>
            </a:extLst>
          </p:cNvPr>
          <p:cNvSpPr/>
          <p:nvPr/>
        </p:nvSpPr>
        <p:spPr>
          <a:xfrm rot="2626864">
            <a:off x="4168426" y="4039373"/>
            <a:ext cx="1219200" cy="725715"/>
          </a:xfrm>
          <a:prstGeom prst="rightArrow">
            <a:avLst/>
          </a:prstGeom>
          <a:solidFill>
            <a:schemeClr val="accent2">
              <a:lumMod val="60000"/>
              <a:lumOff val="4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894684CC-0CFA-074F-9F5D-8C754E1811D1}"/>
              </a:ext>
            </a:extLst>
          </p:cNvPr>
          <p:cNvSpPr txBox="1"/>
          <p:nvPr/>
        </p:nvSpPr>
        <p:spPr>
          <a:xfrm>
            <a:off x="366963" y="4540875"/>
            <a:ext cx="2423885"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ＭＳ Ｐゴシック" panose="020B0600070205080204" pitchFamily="34" charset="-128"/>
                <a:cs typeface="+mn-cs"/>
              </a:rPr>
              <a:t>MinION from ONT</a:t>
            </a:r>
          </a:p>
        </p:txBody>
      </p:sp>
      <p:sp>
        <p:nvSpPr>
          <p:cNvPr id="10" name="Slide Number Placeholder 2">
            <a:extLst>
              <a:ext uri="{FF2B5EF4-FFF2-40B4-BE49-F238E27FC236}">
                <a16:creationId xmlns:a16="http://schemas.microsoft.com/office/drawing/2014/main" id="{6C9A6BE0-035D-4D45-AA88-9C10BDC56A6E}"/>
              </a:ext>
            </a:extLst>
          </p:cNvPr>
          <p:cNvSpPr>
            <a:spLocks noGrp="1"/>
          </p:cNvSpPr>
          <p:nvPr>
            <p:ph type="sldNum" sz="quarter" idx="11"/>
          </p:nvPr>
        </p:nvSpPr>
        <p:spPr>
          <a:xfrm>
            <a:off x="6946900" y="6373813"/>
            <a:ext cx="2133600" cy="457200"/>
          </a:xfrm>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600" b="0" i="0" u="none" strike="noStrike" kern="1200" cap="none" spc="0" normalizeH="0" baseline="0" noProof="0" dirty="0">
              <a:ln>
                <a:noFill/>
              </a:ln>
              <a:solidFill>
                <a:srgbClr val="000000"/>
              </a:solidFill>
              <a:effectLst/>
              <a:uLnTx/>
              <a:uFillTx/>
              <a:latin typeface="Garamond" panose="02020404030301010803" pitchFamily="18" charset="0"/>
              <a:ea typeface="ＭＳ Ｐゴシック" panose="020B0600070205080204" pitchFamily="34" charset="-128"/>
              <a:cs typeface="Arial" panose="020B0604020202020204" pitchFamily="34" charset="0"/>
            </a:endParaRPr>
          </a:p>
        </p:txBody>
      </p:sp>
      <p:sp>
        <p:nvSpPr>
          <p:cNvPr id="11" name="Rectangle 10">
            <a:extLst>
              <a:ext uri="{FF2B5EF4-FFF2-40B4-BE49-F238E27FC236}">
                <a16:creationId xmlns:a16="http://schemas.microsoft.com/office/drawing/2014/main" id="{2976BE83-CBB8-5848-A3B9-9F433A948BCE}"/>
              </a:ext>
            </a:extLst>
          </p:cNvPr>
          <p:cNvSpPr/>
          <p:nvPr/>
        </p:nvSpPr>
        <p:spPr>
          <a:xfrm>
            <a:off x="76200" y="910043"/>
            <a:ext cx="8943782" cy="523220"/>
          </a:xfrm>
          <a:prstGeom prst="rect">
            <a:avLst/>
          </a:prstGeom>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Mohammed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Alser</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Zülal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Bingöl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Damla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Senol</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Cali,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Jeremie</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Kim,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Saugata</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Ghose, Can </a:t>
            </a:r>
            <a:r>
              <a:rPr kumimoji="0" lang="en-US" sz="14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Alkan</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Onur Mutlu</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hlinkClick r:id="rId4">
                  <a:extLst>
                    <a:ext uri="{A12FA001-AC4F-418D-AE19-62706E023703}">
                      <ahyp:hlinkClr xmlns:ahyp="http://schemas.microsoft.com/office/drawing/2018/hyperlinkcolor" val="tx"/>
                    </a:ext>
                  </a:extLst>
                </a:hlinkClick>
              </a:rPr>
              <a:t>“Accelerating Genome Analysis: A Primer on an Ongoing Journey” </a:t>
            </a:r>
            <a:r>
              <a:rPr kumimoji="0" lang="en" sz="14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anose="020B0600070205080204" pitchFamily="34" charset="-128"/>
                <a:cs typeface="+mn-cs"/>
                <a:sym typeface="Calibri"/>
              </a:rPr>
              <a:t> </a:t>
            </a: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IEEE Micro, August 2020.</a:t>
            </a:r>
          </a:p>
        </p:txBody>
      </p:sp>
      <p:pic>
        <p:nvPicPr>
          <p:cNvPr id="3" name="Picture 2">
            <a:extLst>
              <a:ext uri="{FF2B5EF4-FFF2-40B4-BE49-F238E27FC236}">
                <a16:creationId xmlns:a16="http://schemas.microsoft.com/office/drawing/2014/main" id="{4D51AC44-75A3-4349-9946-96683AA9B4E8}"/>
              </a:ext>
            </a:extLst>
          </p:cNvPr>
          <p:cNvPicPr>
            <a:picLocks noChangeAspect="1"/>
          </p:cNvPicPr>
          <p:nvPr/>
        </p:nvPicPr>
        <p:blipFill>
          <a:blip r:embed="rId5"/>
          <a:stretch>
            <a:fillRect/>
          </a:stretch>
        </p:blipFill>
        <p:spPr>
          <a:xfrm>
            <a:off x="4810204" y="1702419"/>
            <a:ext cx="3577446" cy="633799"/>
          </a:xfrm>
          <a:prstGeom prst="rect">
            <a:avLst/>
          </a:prstGeom>
        </p:spPr>
      </p:pic>
      <p:pic>
        <p:nvPicPr>
          <p:cNvPr id="6" name="Picture 5">
            <a:extLst>
              <a:ext uri="{FF2B5EF4-FFF2-40B4-BE49-F238E27FC236}">
                <a16:creationId xmlns:a16="http://schemas.microsoft.com/office/drawing/2014/main" id="{869A8184-11C2-4146-99A6-DC2DD45B8BBF}"/>
              </a:ext>
            </a:extLst>
          </p:cNvPr>
          <p:cNvPicPr>
            <a:picLocks noChangeAspect="1"/>
          </p:cNvPicPr>
          <p:nvPr/>
        </p:nvPicPr>
        <p:blipFill>
          <a:blip r:embed="rId6"/>
          <a:stretch>
            <a:fillRect/>
          </a:stretch>
        </p:blipFill>
        <p:spPr>
          <a:xfrm>
            <a:off x="4803425" y="2638622"/>
            <a:ext cx="3584225" cy="635000"/>
          </a:xfrm>
          <a:prstGeom prst="rect">
            <a:avLst/>
          </a:prstGeom>
        </p:spPr>
      </p:pic>
    </p:spTree>
    <p:extLst>
      <p:ext uri="{BB962C8B-B14F-4D97-AF65-F5344CB8AC3E}">
        <p14:creationId xmlns:p14="http://schemas.microsoft.com/office/powerpoint/2010/main" val="3817722672"/>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5" name="Title 1">
            <a:extLst>
              <a:ext uri="{FF2B5EF4-FFF2-40B4-BE49-F238E27FC236}">
                <a16:creationId xmlns:a16="http://schemas.microsoft.com/office/drawing/2014/main" id="{C0BA9032-E454-4549-A5B5-ED2FFF9B48F6}"/>
              </a:ext>
            </a:extLst>
          </p:cNvPr>
          <p:cNvSpPr>
            <a:spLocks noGrp="1" noChangeArrowheads="1"/>
          </p:cNvSpPr>
          <p:nvPr>
            <p:ph type="title"/>
          </p:nvPr>
        </p:nvSpPr>
        <p:spPr>
          <a:xfrm>
            <a:off x="228600" y="152400"/>
            <a:ext cx="8915400" cy="1066800"/>
          </a:xfrm>
        </p:spPr>
        <p:txBody>
          <a:bodyPr/>
          <a:lstStyle/>
          <a:p>
            <a:r>
              <a:rPr lang="en-US" altLang="en-US" sz="3800" dirty="0"/>
              <a:t>Algorithm-Arch-Device Co-Design is Critical</a:t>
            </a:r>
          </a:p>
        </p:txBody>
      </p:sp>
      <p:sp>
        <p:nvSpPr>
          <p:cNvPr id="277506" name="Content Placeholder 2">
            <a:extLst>
              <a:ext uri="{FF2B5EF4-FFF2-40B4-BE49-F238E27FC236}">
                <a16:creationId xmlns:a16="http://schemas.microsoft.com/office/drawing/2014/main" id="{281812F4-8401-8A40-97FF-DB827DE7A4ED}"/>
              </a:ext>
            </a:extLst>
          </p:cNvPr>
          <p:cNvSpPr>
            <a:spLocks noGrp="1" noChangeArrowheads="1"/>
          </p:cNvSpPr>
          <p:nvPr>
            <p:ph idx="1"/>
          </p:nvPr>
        </p:nvSpPr>
        <p:spPr>
          <a:xfrm>
            <a:off x="228600" y="980728"/>
            <a:ext cx="8610600" cy="5267672"/>
          </a:xfrm>
        </p:spPr>
        <p:txBody>
          <a:bodyPr/>
          <a:lstStyle/>
          <a:p>
            <a:endParaRPr lang="en-US" altLang="en-US"/>
          </a:p>
        </p:txBody>
      </p:sp>
      <p:sp>
        <p:nvSpPr>
          <p:cNvPr id="4" name="Slide Number Placeholder 3">
            <a:extLst>
              <a:ext uri="{FF2B5EF4-FFF2-40B4-BE49-F238E27FC236}">
                <a16:creationId xmlns:a16="http://schemas.microsoft.com/office/drawing/2014/main" id="{89B71706-8BED-F442-8971-B8568724DC1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585D8F-B845-BB48-BA80-B7F93FEB1A49}"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sp>
        <p:nvSpPr>
          <p:cNvPr id="5" name="Text Box 17">
            <a:extLst>
              <a:ext uri="{FF2B5EF4-FFF2-40B4-BE49-F238E27FC236}">
                <a16:creationId xmlns:a16="http://schemas.microsoft.com/office/drawing/2014/main" id="{959B9344-D19A-2D41-AE41-D62E609FC875}"/>
              </a:ext>
            </a:extLst>
          </p:cNvPr>
          <p:cNvSpPr txBox="1">
            <a:spLocks noChangeArrowheads="1"/>
          </p:cNvSpPr>
          <p:nvPr/>
        </p:nvSpPr>
        <p:spPr bwMode="auto">
          <a:xfrm>
            <a:off x="3248025" y="3690938"/>
            <a:ext cx="2041525" cy="368300"/>
          </a:xfrm>
          <a:prstGeom prst="rect">
            <a:avLst/>
          </a:prstGeom>
          <a:solidFill>
            <a:srgbClr val="00FF00"/>
          </a:solidFill>
          <a:ln w="9525">
            <a:solidFill>
              <a:schemeClr val="tx1"/>
            </a:solidFill>
            <a:miter lim="800000"/>
            <a:headEnd/>
            <a:tailEnd/>
          </a:ln>
        </p:spPr>
        <p:txBody>
          <a:bodyPr wrap="non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Tahoma" panose="020B0604030504040204" pitchFamily="34" charset="0"/>
                <a:ea typeface="ＭＳ Ｐゴシック" panose="020B0600070205080204" pitchFamily="34" charset="-128"/>
                <a:cs typeface="+mn-cs"/>
              </a:rPr>
              <a:t>Micro-architecture</a:t>
            </a:r>
          </a:p>
        </p:txBody>
      </p:sp>
      <p:sp>
        <p:nvSpPr>
          <p:cNvPr id="6" name="Text Box 18">
            <a:extLst>
              <a:ext uri="{FF2B5EF4-FFF2-40B4-BE49-F238E27FC236}">
                <a16:creationId xmlns:a16="http://schemas.microsoft.com/office/drawing/2014/main" id="{7C4BD413-256F-804C-A912-33BF955D779D}"/>
              </a:ext>
            </a:extLst>
          </p:cNvPr>
          <p:cNvSpPr txBox="1">
            <a:spLocks noChangeAspect="1" noChangeArrowheads="1"/>
          </p:cNvSpPr>
          <p:nvPr/>
        </p:nvSpPr>
        <p:spPr bwMode="auto">
          <a:xfrm>
            <a:off x="3248025" y="3319463"/>
            <a:ext cx="2041525" cy="366712"/>
          </a:xfrm>
          <a:prstGeom prst="rect">
            <a:avLst/>
          </a:prstGeom>
          <a:solidFill>
            <a:srgbClr val="FFFF00"/>
          </a:solidFill>
          <a:ln w="9525">
            <a:solidFill>
              <a:schemeClr val="tx1"/>
            </a:solidFill>
            <a:miter lim="800000"/>
            <a:headEnd/>
            <a:tailEnd/>
          </a:ln>
        </p:spPr>
        <p:txBody>
          <a:bodyPr wrap="none"/>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Tahoma" panose="020B0604030504040204" pitchFamily="34" charset="0"/>
                <a:ea typeface="ＭＳ Ｐゴシック" panose="020B0600070205080204" pitchFamily="34" charset="-128"/>
                <a:cs typeface="+mn-cs"/>
              </a:rPr>
              <a:t>SW/HW Interface</a:t>
            </a:r>
          </a:p>
        </p:txBody>
      </p:sp>
      <p:sp>
        <p:nvSpPr>
          <p:cNvPr id="7" name="Text Box 19">
            <a:extLst>
              <a:ext uri="{FF2B5EF4-FFF2-40B4-BE49-F238E27FC236}">
                <a16:creationId xmlns:a16="http://schemas.microsoft.com/office/drawing/2014/main" id="{B9AA388C-D761-2E48-878A-F4413ABC67B1}"/>
              </a:ext>
            </a:extLst>
          </p:cNvPr>
          <p:cNvSpPr txBox="1">
            <a:spLocks noChangeAspect="1" noChangeArrowheads="1"/>
          </p:cNvSpPr>
          <p:nvPr/>
        </p:nvSpPr>
        <p:spPr bwMode="auto">
          <a:xfrm>
            <a:off x="3244850" y="2654300"/>
            <a:ext cx="2043113" cy="368300"/>
          </a:xfrm>
          <a:prstGeom prst="rect">
            <a:avLst/>
          </a:prstGeom>
          <a:solidFill>
            <a:srgbClr val="00FFFF"/>
          </a:solidFill>
          <a:ln w="9525">
            <a:solidFill>
              <a:schemeClr val="tx1"/>
            </a:solidFill>
            <a:miter lim="800000"/>
            <a:headEnd/>
            <a:tailEnd/>
          </a:ln>
        </p:spPr>
        <p:txBody>
          <a:bodyPr wrap="none"/>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Tahoma" panose="020B0604030504040204" pitchFamily="34" charset="0"/>
                <a:ea typeface="ＭＳ Ｐゴシック" panose="020B0600070205080204" pitchFamily="34" charset="-128"/>
                <a:cs typeface="+mn-cs"/>
              </a:rPr>
              <a:t>Program/Language</a:t>
            </a:r>
          </a:p>
        </p:txBody>
      </p:sp>
      <p:sp>
        <p:nvSpPr>
          <p:cNvPr id="8" name="Text Box 20">
            <a:extLst>
              <a:ext uri="{FF2B5EF4-FFF2-40B4-BE49-F238E27FC236}">
                <a16:creationId xmlns:a16="http://schemas.microsoft.com/office/drawing/2014/main" id="{B8AE1440-B0CA-254A-8992-48EE47078E5D}"/>
              </a:ext>
            </a:extLst>
          </p:cNvPr>
          <p:cNvSpPr txBox="1">
            <a:spLocks noChangeAspect="1" noChangeArrowheads="1"/>
          </p:cNvSpPr>
          <p:nvPr/>
        </p:nvSpPr>
        <p:spPr bwMode="auto">
          <a:xfrm>
            <a:off x="3244850" y="2282825"/>
            <a:ext cx="2043113" cy="368300"/>
          </a:xfrm>
          <a:prstGeom prst="rect">
            <a:avLst/>
          </a:prstGeom>
          <a:solidFill>
            <a:srgbClr val="00FFFF"/>
          </a:solidFill>
          <a:ln w="9525">
            <a:solidFill>
              <a:schemeClr val="tx1"/>
            </a:solidFill>
            <a:miter lim="800000"/>
            <a:headEnd/>
            <a:tailEnd/>
          </a:ln>
        </p:spPr>
        <p:txBody>
          <a:bodyPr wrap="none"/>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Tahoma" panose="020B0604030504040204" pitchFamily="34" charset="0"/>
                <a:ea typeface="ＭＳ Ｐゴシック" panose="020B0600070205080204" pitchFamily="34" charset="-128"/>
                <a:cs typeface="+mn-cs"/>
              </a:rPr>
              <a:t>Algorithm</a:t>
            </a:r>
          </a:p>
        </p:txBody>
      </p:sp>
      <p:sp>
        <p:nvSpPr>
          <p:cNvPr id="9" name="Text Box 21">
            <a:extLst>
              <a:ext uri="{FF2B5EF4-FFF2-40B4-BE49-F238E27FC236}">
                <a16:creationId xmlns:a16="http://schemas.microsoft.com/office/drawing/2014/main" id="{284B2756-DCD2-CB4A-A497-A7E3258D80D8}"/>
              </a:ext>
            </a:extLst>
          </p:cNvPr>
          <p:cNvSpPr txBox="1">
            <a:spLocks noChangeAspect="1" noChangeArrowheads="1"/>
          </p:cNvSpPr>
          <p:nvPr/>
        </p:nvSpPr>
        <p:spPr bwMode="auto">
          <a:xfrm>
            <a:off x="3244850" y="1916113"/>
            <a:ext cx="2043113" cy="366712"/>
          </a:xfrm>
          <a:prstGeom prst="rect">
            <a:avLst/>
          </a:prstGeom>
          <a:solidFill>
            <a:srgbClr val="00FFFF"/>
          </a:solidFill>
          <a:ln w="9525">
            <a:solidFill>
              <a:schemeClr val="tx1"/>
            </a:solidFill>
            <a:miter lim="800000"/>
            <a:headEnd/>
            <a:tailEnd/>
          </a:ln>
        </p:spPr>
        <p:txBody>
          <a:bodyPr wrap="none"/>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Tahoma" panose="020B0604030504040204" pitchFamily="34" charset="0"/>
                <a:ea typeface="ＭＳ Ｐゴシック" panose="020B0600070205080204" pitchFamily="34" charset="-128"/>
                <a:cs typeface="+mn-cs"/>
              </a:rPr>
              <a:t>Problem</a:t>
            </a:r>
          </a:p>
        </p:txBody>
      </p:sp>
      <p:sp>
        <p:nvSpPr>
          <p:cNvPr id="10" name="Text Box 22">
            <a:extLst>
              <a:ext uri="{FF2B5EF4-FFF2-40B4-BE49-F238E27FC236}">
                <a16:creationId xmlns:a16="http://schemas.microsoft.com/office/drawing/2014/main" id="{4A5CD7D2-75F2-4340-AD85-3DA75A4D8BD3}"/>
              </a:ext>
            </a:extLst>
          </p:cNvPr>
          <p:cNvSpPr txBox="1">
            <a:spLocks noChangeAspect="1" noChangeArrowheads="1"/>
          </p:cNvSpPr>
          <p:nvPr/>
        </p:nvSpPr>
        <p:spPr bwMode="auto">
          <a:xfrm>
            <a:off x="3248025" y="4064000"/>
            <a:ext cx="2039938" cy="373063"/>
          </a:xfrm>
          <a:prstGeom prst="rect">
            <a:avLst/>
          </a:prstGeom>
          <a:solidFill>
            <a:srgbClr val="00FF00"/>
          </a:solidFill>
          <a:ln w="9525">
            <a:solidFill>
              <a:schemeClr val="tx1"/>
            </a:solidFill>
            <a:miter lim="800000"/>
            <a:headEnd/>
            <a:tailEnd/>
          </a:ln>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rPr>
              <a:t>Logic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50" b="0" i="0" u="none" strike="noStrike" kern="1200" cap="none" spc="0" normalizeH="0" baseline="0" noProof="0" dirty="0">
              <a:ln>
                <a:noFill/>
              </a:ln>
              <a:solidFill>
                <a:srgbClr val="000000"/>
              </a:solidFill>
              <a:effectLst/>
              <a:uLnTx/>
              <a:uFillTx/>
              <a:latin typeface="Tahoma" pitchFamily="34" charset="0"/>
              <a:ea typeface="ＭＳ Ｐゴシック" panose="020B0600070205080204" pitchFamily="34" charset="-128"/>
              <a:cs typeface="Arial" charset="0"/>
            </a:endParaRPr>
          </a:p>
        </p:txBody>
      </p:sp>
      <p:sp>
        <p:nvSpPr>
          <p:cNvPr id="11" name="Text Box 23">
            <a:extLst>
              <a:ext uri="{FF2B5EF4-FFF2-40B4-BE49-F238E27FC236}">
                <a16:creationId xmlns:a16="http://schemas.microsoft.com/office/drawing/2014/main" id="{8FF071FC-8054-5545-9246-15BBD8947BE7}"/>
              </a:ext>
            </a:extLst>
          </p:cNvPr>
          <p:cNvSpPr txBox="1">
            <a:spLocks noChangeAspect="1" noChangeArrowheads="1"/>
          </p:cNvSpPr>
          <p:nvPr/>
        </p:nvSpPr>
        <p:spPr bwMode="auto">
          <a:xfrm>
            <a:off x="3248025" y="4435475"/>
            <a:ext cx="2041525" cy="368300"/>
          </a:xfrm>
          <a:prstGeom prst="rect">
            <a:avLst/>
          </a:prstGeom>
          <a:solidFill>
            <a:srgbClr val="00FF00"/>
          </a:solidFill>
          <a:ln w="9525">
            <a:solidFill>
              <a:schemeClr val="tx1"/>
            </a:solidFill>
            <a:miter lim="800000"/>
            <a:headEnd/>
            <a:tailEnd/>
          </a:ln>
        </p:spPr>
        <p:txBody>
          <a:bodyPr wrap="none"/>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Tahoma" panose="020B0604030504040204" pitchFamily="34" charset="0"/>
                <a:ea typeface="ＭＳ Ｐゴシック" panose="020B0600070205080204" pitchFamily="34" charset="-128"/>
                <a:cs typeface="+mn-cs"/>
              </a:rPr>
              <a:t>Devices</a:t>
            </a:r>
          </a:p>
        </p:txBody>
      </p:sp>
      <p:sp>
        <p:nvSpPr>
          <p:cNvPr id="12" name="Text Box 24">
            <a:extLst>
              <a:ext uri="{FF2B5EF4-FFF2-40B4-BE49-F238E27FC236}">
                <a16:creationId xmlns:a16="http://schemas.microsoft.com/office/drawing/2014/main" id="{B8807EAF-3E7A-2E4F-A579-A5C0F20A55C3}"/>
              </a:ext>
            </a:extLst>
          </p:cNvPr>
          <p:cNvSpPr txBox="1">
            <a:spLocks noChangeAspect="1" noChangeArrowheads="1"/>
          </p:cNvSpPr>
          <p:nvPr/>
        </p:nvSpPr>
        <p:spPr bwMode="auto">
          <a:xfrm>
            <a:off x="3248025" y="2997200"/>
            <a:ext cx="2041525" cy="327025"/>
          </a:xfrm>
          <a:prstGeom prst="rect">
            <a:avLst/>
          </a:prstGeom>
          <a:solidFill>
            <a:srgbClr val="35F6FF"/>
          </a:solidFill>
          <a:ln w="9525">
            <a:solidFill>
              <a:schemeClr val="tx1"/>
            </a:solidFill>
            <a:miter lim="800000"/>
            <a:headEnd/>
            <a:tailEnd/>
          </a:ln>
        </p:spPr>
        <p:txBody>
          <a:bodyPr wrap="none"/>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Tahoma" panose="020B0604030504040204" pitchFamily="34" charset="0"/>
                <a:ea typeface="ＭＳ Ｐゴシック" panose="020B0600070205080204" pitchFamily="34" charset="-128"/>
                <a:cs typeface="+mn-cs"/>
              </a:rPr>
              <a:t>System Software</a:t>
            </a:r>
          </a:p>
        </p:txBody>
      </p:sp>
      <p:sp>
        <p:nvSpPr>
          <p:cNvPr id="14" name="Text Box 23">
            <a:extLst>
              <a:ext uri="{FF2B5EF4-FFF2-40B4-BE49-F238E27FC236}">
                <a16:creationId xmlns:a16="http://schemas.microsoft.com/office/drawing/2014/main" id="{91425FE6-E37E-7E4F-B0E3-BFAA7BB143C7}"/>
              </a:ext>
            </a:extLst>
          </p:cNvPr>
          <p:cNvSpPr txBox="1">
            <a:spLocks noChangeAspect="1" noChangeArrowheads="1"/>
          </p:cNvSpPr>
          <p:nvPr/>
        </p:nvSpPr>
        <p:spPr bwMode="auto">
          <a:xfrm>
            <a:off x="3249613" y="4791075"/>
            <a:ext cx="2043112" cy="366713"/>
          </a:xfrm>
          <a:prstGeom prst="rect">
            <a:avLst/>
          </a:prstGeom>
          <a:solidFill>
            <a:srgbClr val="00FF00"/>
          </a:solidFill>
          <a:ln w="9525">
            <a:solidFill>
              <a:schemeClr val="tx1"/>
            </a:solidFill>
            <a:miter lim="800000"/>
            <a:headEnd/>
            <a:tailEnd/>
          </a:ln>
        </p:spPr>
        <p:txBody>
          <a:bodyPr wrap="none"/>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000000"/>
                </a:solidFill>
                <a:effectLst/>
                <a:uLnTx/>
                <a:uFillTx/>
                <a:latin typeface="Tahoma" panose="020B0604030504040204" pitchFamily="34" charset="0"/>
                <a:ea typeface="ＭＳ Ｐゴシック" panose="020B0600070205080204" pitchFamily="34" charset="-128"/>
                <a:cs typeface="+mn-cs"/>
              </a:rPr>
              <a:t>Electrons</a:t>
            </a:r>
          </a:p>
        </p:txBody>
      </p:sp>
      <p:sp>
        <p:nvSpPr>
          <p:cNvPr id="16" name="Rounded Rectangle 15">
            <a:extLst>
              <a:ext uri="{FF2B5EF4-FFF2-40B4-BE49-F238E27FC236}">
                <a16:creationId xmlns:a16="http://schemas.microsoft.com/office/drawing/2014/main" id="{A71EA216-5C4D-3D45-839A-67809AE444B6}"/>
              </a:ext>
            </a:extLst>
          </p:cNvPr>
          <p:cNvSpPr>
            <a:spLocks noChangeArrowheads="1"/>
          </p:cNvSpPr>
          <p:nvPr/>
        </p:nvSpPr>
        <p:spPr bwMode="auto">
          <a:xfrm rot="5400000">
            <a:off x="3140075" y="2393951"/>
            <a:ext cx="2232025" cy="2286000"/>
          </a:xfrm>
          <a:prstGeom prst="roundRect">
            <a:avLst>
              <a:gd name="adj" fmla="val 16667"/>
            </a:avLst>
          </a:prstGeom>
          <a:noFill/>
          <a:ln w="44450">
            <a:solidFill>
              <a:srgbClr val="0000FF"/>
            </a:solidFill>
            <a:round/>
            <a:headEnd/>
            <a:tailEnd/>
          </a:ln>
          <a:extLst>
            <a:ext uri="{909E8E84-426E-40dd-AFC4-6F175D3DCCD1}"/>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ＭＳ Ｐゴシック" panose="020B0600070205080204" pitchFamily="34" charset="-128"/>
              <a:cs typeface="+mn-cs"/>
            </a:endParaRPr>
          </a:p>
        </p:txBody>
      </p:sp>
      <p:sp>
        <p:nvSpPr>
          <p:cNvPr id="17" name="TextBox 16">
            <a:extLst>
              <a:ext uri="{FF2B5EF4-FFF2-40B4-BE49-F238E27FC236}">
                <a16:creationId xmlns:a16="http://schemas.microsoft.com/office/drawing/2014/main" id="{8C58E4F8-1C59-F946-A9A5-CE2A86B0DDA5}"/>
              </a:ext>
            </a:extLst>
          </p:cNvPr>
          <p:cNvSpPr txBox="1">
            <a:spLocks noChangeArrowheads="1"/>
          </p:cNvSpPr>
          <p:nvPr/>
        </p:nvSpPr>
        <p:spPr bwMode="auto">
          <a:xfrm>
            <a:off x="-31750" y="3284538"/>
            <a:ext cx="31242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srgbClr val="0000FF"/>
                </a:solidFill>
                <a:effectLst/>
                <a:uLnTx/>
                <a:uFillTx/>
                <a:latin typeface="Arial" panose="020B0604020202020204" pitchFamily="34" charset="0"/>
                <a:ea typeface="ＭＳ Ｐゴシック" panose="020B0600070205080204" pitchFamily="34" charset="-128"/>
                <a:cs typeface="+mn-cs"/>
              </a:rPr>
              <a:t>Computer Architecture (expanded view)</a:t>
            </a:r>
            <a:endParaRPr kumimoji="0" lang="en-US" altLang="en-US" sz="1800" b="1"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452657880"/>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kumimoji="0" lang="en-US" sz="4000" b="0" i="0" u="none" strike="noStrike" kern="0" cap="none" spc="0" normalizeH="0" baseline="0" noProof="0" dirty="0">
                <a:ln>
                  <a:noFill/>
                </a:ln>
                <a:solidFill>
                  <a:srgbClr val="006633"/>
                </a:solidFill>
                <a:effectLst/>
                <a:uLnTx/>
                <a:uFillTx/>
                <a:latin typeface="Garamond"/>
                <a:ea typeface="+mj-ea"/>
                <a:cs typeface="+mj-cs"/>
              </a:rPr>
              <a:t>Accelerating Genome Analysis </a:t>
            </a:r>
            <a:r>
              <a:rPr kumimoji="0" lang="en-US" sz="2200" b="1" i="0" u="none" strike="noStrike" kern="0" cap="none" spc="0" normalizeH="0" baseline="0" noProof="0" dirty="0">
                <a:ln>
                  <a:noFill/>
                </a:ln>
                <a:solidFill>
                  <a:srgbClr val="006633"/>
                </a:solidFill>
                <a:effectLst/>
                <a:uLnTx/>
                <a:uFillTx/>
                <a:latin typeface="Garamond"/>
                <a:ea typeface="+mj-ea"/>
                <a:cs typeface="+mj-cs"/>
              </a:rPr>
              <a:t>[DAC 2023]</a:t>
            </a:r>
            <a:endParaRPr lang="en-US" sz="38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14400"/>
            <a:ext cx="8610600" cy="5538936"/>
          </a:xfrm>
        </p:spPr>
        <p:txBody>
          <a:bodyPr/>
          <a:lstStyle/>
          <a:p>
            <a:r>
              <a:rPr lang="en-US" sz="1800" dirty="0" err="1"/>
              <a:t>Onur</a:t>
            </a:r>
            <a:r>
              <a:rPr lang="en-US" sz="1800" dirty="0"/>
              <a:t> </a:t>
            </a:r>
            <a:r>
              <a:rPr lang="en-US" sz="1800" dirty="0" err="1"/>
              <a:t>Mutlu</a:t>
            </a:r>
            <a:r>
              <a:rPr lang="en-US" sz="1800" dirty="0"/>
              <a:t> and Can </a:t>
            </a:r>
            <a:r>
              <a:rPr lang="en-US" sz="1800" dirty="0" err="1"/>
              <a:t>Firtina</a:t>
            </a:r>
            <a:r>
              <a:rPr lang="en-US" sz="1800" dirty="0"/>
              <a:t>,</a:t>
            </a:r>
            <a:br>
              <a:rPr lang="en-US" sz="1800" dirty="0"/>
            </a:br>
            <a:r>
              <a:rPr lang="en-US" sz="1800" b="1" dirty="0">
                <a:hlinkClick r:id="rId2"/>
              </a:rPr>
              <a:t>"</a:t>
            </a:r>
            <a:r>
              <a:rPr lang="en-US" sz="1800" b="1" i="0" dirty="0">
                <a:solidFill>
                  <a:srgbClr val="000000"/>
                </a:solidFill>
                <a:effectLst/>
                <a:hlinkClick r:id="rId3"/>
              </a:rPr>
              <a:t>Accelerating Genome Analysis via Algorithm-Architecture Co-Design</a:t>
            </a:r>
            <a:r>
              <a:rPr lang="en-US" sz="1800" b="1" dirty="0">
                <a:hlinkClick r:id="rId2"/>
              </a:rPr>
              <a:t>"</a:t>
            </a:r>
            <a:br>
              <a:rPr lang="en-US" sz="1800" dirty="0"/>
            </a:br>
            <a:r>
              <a:rPr lang="en-US" sz="1800" b="0" i="1" dirty="0">
                <a:solidFill>
                  <a:srgbClr val="000000"/>
                </a:solidFill>
                <a:effectLst/>
              </a:rPr>
              <a:t>Invited Special Session Paper in Proceedings of the </a:t>
            </a:r>
            <a:r>
              <a:rPr lang="en-US" sz="1800" b="0" i="1" dirty="0">
                <a:solidFill>
                  <a:srgbClr val="000000"/>
                </a:solidFill>
                <a:effectLst/>
                <a:hlinkClick r:id="rId4"/>
              </a:rPr>
              <a:t>60th Design Automation Conference</a:t>
            </a:r>
            <a:r>
              <a:rPr lang="en-US" sz="1800" b="0" i="1" dirty="0">
                <a:solidFill>
                  <a:srgbClr val="000000"/>
                </a:solidFill>
                <a:effectLst/>
              </a:rPr>
              <a:t> (</a:t>
            </a:r>
            <a:r>
              <a:rPr lang="en-US" sz="1800" b="1" i="1" dirty="0">
                <a:solidFill>
                  <a:srgbClr val="000000"/>
                </a:solidFill>
                <a:effectLst/>
              </a:rPr>
              <a:t>DAC</a:t>
            </a:r>
            <a:r>
              <a:rPr lang="en-US" sz="1800" b="0" i="1" dirty="0">
                <a:solidFill>
                  <a:srgbClr val="000000"/>
                </a:solidFill>
                <a:effectLst/>
              </a:rPr>
              <a:t>)</a:t>
            </a:r>
            <a:r>
              <a:rPr lang="en-US" sz="1800" b="0" i="0" dirty="0">
                <a:solidFill>
                  <a:srgbClr val="000000"/>
                </a:solidFill>
                <a:effectLst/>
              </a:rPr>
              <a:t>, San Francisco, CA, USA, July 2023.</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a:t>
            </a:r>
            <a:br>
              <a:rPr lang="en-US" sz="1800" dirty="0"/>
            </a:br>
            <a:r>
              <a:rPr lang="en-US" sz="1800" dirty="0"/>
              <a:t>[</a:t>
            </a:r>
            <a:r>
              <a:rPr lang="en-US" sz="1800" dirty="0">
                <a:hlinkClick r:id="rId7"/>
              </a:rPr>
              <a:t>Talk Video </a:t>
            </a:r>
            <a:r>
              <a:rPr lang="en-US" sz="1800" dirty="0"/>
              <a:t>(38 minutes, including Q&amp;A)]</a:t>
            </a:r>
            <a:br>
              <a:rPr lang="en-US" sz="1800" dirty="0"/>
            </a:br>
            <a:r>
              <a:rPr lang="en-US" sz="1800" dirty="0"/>
              <a:t>[</a:t>
            </a:r>
            <a:r>
              <a:rPr lang="en-US" sz="1800" dirty="0">
                <a:hlinkClick r:id="rId8"/>
              </a:rPr>
              <a:t>Related Invited Paper</a:t>
            </a:r>
            <a:r>
              <a:rPr lang="en-US" sz="1800" dirty="0"/>
              <a:t>]</a:t>
            </a:r>
            <a:br>
              <a:rPr lang="en-US" sz="1800" dirty="0"/>
            </a:br>
            <a:r>
              <a:rPr lang="en-US" sz="1800" dirty="0"/>
              <a:t>[</a:t>
            </a:r>
            <a:r>
              <a:rPr lang="en-US" sz="1800" dirty="0">
                <a:hlinkClick r:id="rId9"/>
              </a:rPr>
              <a:t>arXiv version</a:t>
            </a:r>
            <a:r>
              <a:rPr lang="en-US" sz="1800" dirty="0"/>
              <a:t>]</a:t>
            </a:r>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EFD7793F-70F0-ABDA-8C95-C6EAE74CBBCA}"/>
              </a:ext>
            </a:extLst>
          </p:cNvPr>
          <p:cNvSpPr txBox="1"/>
          <p:nvPr/>
        </p:nvSpPr>
        <p:spPr>
          <a:xfrm>
            <a:off x="1348350" y="6413266"/>
            <a:ext cx="668003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rPr>
              <a:t>https://</a:t>
            </a:r>
            <a:r>
              <a:rPr kumimoji="0" lang="en-US" sz="2000" b="1" i="0" u="none" strike="noStrike" kern="1200" cap="none" spc="0" normalizeH="0" baseline="0" noProof="0" dirty="0" err="1">
                <a:ln>
                  <a:noFill/>
                </a:ln>
                <a:solidFill>
                  <a:srgbClr val="0432FF"/>
                </a:solidFill>
                <a:effectLst/>
                <a:uLnTx/>
                <a:uFillTx/>
                <a:latin typeface="Tahoma"/>
                <a:ea typeface="+mn-ea"/>
                <a:cs typeface="+mn-cs"/>
              </a:rPr>
              <a:t>ieeexplore.ieee.org</a:t>
            </a:r>
            <a:r>
              <a:rPr kumimoji="0" lang="en-US" sz="2000" b="1" i="0" u="none" strike="noStrike" kern="1200" cap="none" spc="0" normalizeH="0" baseline="0" noProof="0" dirty="0">
                <a:ln>
                  <a:noFill/>
                </a:ln>
                <a:solidFill>
                  <a:srgbClr val="0432FF"/>
                </a:solidFill>
                <a:effectLst/>
                <a:uLnTx/>
                <a:uFillTx/>
                <a:latin typeface="Tahoma"/>
                <a:ea typeface="+mn-ea"/>
                <a:cs typeface="+mn-cs"/>
              </a:rPr>
              <a:t>/document/10247887 </a:t>
            </a:r>
          </a:p>
        </p:txBody>
      </p:sp>
      <p:pic>
        <p:nvPicPr>
          <p:cNvPr id="6" name="Picture 5">
            <a:extLst>
              <a:ext uri="{FF2B5EF4-FFF2-40B4-BE49-F238E27FC236}">
                <a16:creationId xmlns:a16="http://schemas.microsoft.com/office/drawing/2014/main" id="{4DB4C3F7-8C86-02E8-E2E2-7E2E9CF63DBB}"/>
              </a:ext>
            </a:extLst>
          </p:cNvPr>
          <p:cNvPicPr>
            <a:picLocks noChangeAspect="1"/>
          </p:cNvPicPr>
          <p:nvPr/>
        </p:nvPicPr>
        <p:blipFill>
          <a:blip r:embed="rId10"/>
          <a:stretch>
            <a:fillRect/>
          </a:stretch>
        </p:blipFill>
        <p:spPr>
          <a:xfrm>
            <a:off x="172395" y="3717032"/>
            <a:ext cx="8914319" cy="2042601"/>
          </a:xfrm>
          <a:prstGeom prst="rect">
            <a:avLst/>
          </a:prstGeom>
        </p:spPr>
      </p:pic>
    </p:spTree>
    <p:extLst>
      <p:ext uri="{BB962C8B-B14F-4D97-AF65-F5344CB8AC3E}">
        <p14:creationId xmlns:p14="http://schemas.microsoft.com/office/powerpoint/2010/main" val="2814704191"/>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9C0DC3-C1EF-874A-818E-A979FC3E234A}"/>
              </a:ext>
            </a:extLst>
          </p:cNvPr>
          <p:cNvSpPr>
            <a:spLocks noGrp="1"/>
          </p:cNvSpPr>
          <p:nvPr>
            <p:ph idx="1"/>
          </p:nvPr>
        </p:nvSpPr>
        <p:spPr>
          <a:xfrm>
            <a:off x="0" y="1124744"/>
            <a:ext cx="9144000" cy="5001491"/>
          </a:xfrm>
        </p:spPr>
        <p:txBody>
          <a:bodyPr anchor="ctr" anchorCtr="0">
            <a:normAutofit/>
          </a:bodyPr>
          <a:lstStyle/>
          <a:p>
            <a:pPr marL="0" indent="0" algn="ctr">
              <a:lnSpc>
                <a:spcPct val="120000"/>
              </a:lnSpc>
              <a:spcBef>
                <a:spcPts val="0"/>
              </a:spcBef>
              <a:spcAft>
                <a:spcPts val="0"/>
              </a:spcAft>
              <a:buNone/>
            </a:pPr>
            <a:r>
              <a:rPr lang="en-US" sz="4800" dirty="0"/>
              <a:t>We need </a:t>
            </a:r>
            <a:r>
              <a:rPr lang="en-US" sz="4800" dirty="0">
                <a:solidFill>
                  <a:srgbClr val="0000FF"/>
                </a:solidFill>
              </a:rPr>
              <a:t>intelligent algorithms </a:t>
            </a:r>
            <a:r>
              <a:rPr lang="en-US" sz="4800" dirty="0"/>
              <a:t>and </a:t>
            </a:r>
            <a:r>
              <a:rPr lang="en-US" sz="4800" dirty="0">
                <a:solidFill>
                  <a:srgbClr val="0000FF"/>
                </a:solidFill>
              </a:rPr>
              <a:t>intelligent architectures</a:t>
            </a:r>
            <a:r>
              <a:rPr lang="en-US" sz="4800" dirty="0"/>
              <a:t> </a:t>
            </a:r>
          </a:p>
          <a:p>
            <a:pPr marL="179388" indent="0" algn="ctr">
              <a:lnSpc>
                <a:spcPct val="120000"/>
              </a:lnSpc>
              <a:spcBef>
                <a:spcPts val="0"/>
              </a:spcBef>
              <a:spcAft>
                <a:spcPts val="0"/>
              </a:spcAft>
              <a:buNone/>
            </a:pPr>
            <a:r>
              <a:rPr lang="en-US" sz="4800" dirty="0"/>
              <a:t>that </a:t>
            </a:r>
            <a:r>
              <a:rPr lang="en-US" sz="4800" dirty="0">
                <a:solidFill>
                  <a:srgbClr val="FF0000"/>
                </a:solidFill>
              </a:rPr>
              <a:t>handle data well</a:t>
            </a:r>
          </a:p>
        </p:txBody>
      </p:sp>
      <p:sp>
        <p:nvSpPr>
          <p:cNvPr id="6" name="Slide Number Placeholder 3">
            <a:extLst>
              <a:ext uri="{FF2B5EF4-FFF2-40B4-BE49-F238E27FC236}">
                <a16:creationId xmlns:a16="http://schemas.microsoft.com/office/drawing/2014/main" id="{0704270D-059B-4A4C-B2FA-6930CFF565AC}"/>
              </a:ext>
            </a:extLst>
          </p:cNvPr>
          <p:cNvSpPr>
            <a:spLocks noGrp="1"/>
          </p:cNvSpPr>
          <p:nvPr>
            <p:ph type="sldNum" sz="quarter" idx="11"/>
          </p:nvPr>
        </p:nvSpPr>
        <p:spPr>
          <a:xfrm>
            <a:off x="6553200" y="6243638"/>
            <a:ext cx="2133600" cy="457200"/>
          </a:xfrm>
        </p:spPr>
        <p:txBody>
          <a:bodyPr/>
          <a:lstStyle/>
          <a:p>
            <a:fld id="{323594FA-E141-4234-AE05-360401972BE7}" type="slidenum">
              <a:rPr lang="en-US" altLang="en-US" smtClean="0"/>
              <a:pPr/>
              <a:t>36</a:t>
            </a:fld>
            <a:endParaRPr lang="en-US" altLang="en-US"/>
          </a:p>
        </p:txBody>
      </p:sp>
    </p:spTree>
    <p:extLst>
      <p:ext uri="{BB962C8B-B14F-4D97-AF65-F5344CB8AC3E}">
        <p14:creationId xmlns:p14="http://schemas.microsoft.com/office/powerpoint/2010/main" val="3095509423"/>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928A-7153-BA4F-A458-A62E08807FC6}"/>
              </a:ext>
            </a:extLst>
          </p:cNvPr>
          <p:cNvSpPr>
            <a:spLocks noGrp="1"/>
          </p:cNvSpPr>
          <p:nvPr>
            <p:ph type="title"/>
          </p:nvPr>
        </p:nvSpPr>
        <p:spPr>
          <a:xfrm>
            <a:off x="228600" y="152400"/>
            <a:ext cx="8610600" cy="749300"/>
          </a:xfrm>
        </p:spPr>
        <p:txBody>
          <a:bodyPr/>
          <a:lstStyle/>
          <a:p>
            <a:r>
              <a:rPr lang="en-US" sz="3400" dirty="0">
                <a:latin typeface="Garamond" panose="02020404030301010803" pitchFamily="18" charset="0"/>
              </a:rPr>
              <a:t>New Frontiers: Raw Signal Analysis</a:t>
            </a:r>
            <a:r>
              <a:rPr lang="en-US" sz="3600" dirty="0">
                <a:latin typeface="Garamond" panose="02020404030301010803" pitchFamily="18" charset="0"/>
              </a:rPr>
              <a:t> </a:t>
            </a:r>
            <a:r>
              <a:rPr lang="en-US" sz="3000" b="1" dirty="0">
                <a:latin typeface="Garamond" panose="02020404030301010803" pitchFamily="18" charset="0"/>
              </a:rPr>
              <a:t>[ISMB 2023]</a:t>
            </a:r>
            <a:endParaRPr lang="en-CH" sz="3000" b="1" dirty="0">
              <a:latin typeface="Garamond" panose="02020404030301010803" pitchFamily="18" charset="0"/>
            </a:endParaRPr>
          </a:p>
        </p:txBody>
      </p:sp>
      <p:sp>
        <p:nvSpPr>
          <p:cNvPr id="4" name="Content Placeholder 5">
            <a:extLst>
              <a:ext uri="{FF2B5EF4-FFF2-40B4-BE49-F238E27FC236}">
                <a16:creationId xmlns:a16="http://schemas.microsoft.com/office/drawing/2014/main" id="{3FE908AA-1014-F276-6502-C74FBC8E123D}"/>
              </a:ext>
            </a:extLst>
          </p:cNvPr>
          <p:cNvSpPr>
            <a:spLocks noGrp="1"/>
          </p:cNvSpPr>
          <p:nvPr>
            <p:ph idx="1"/>
          </p:nvPr>
        </p:nvSpPr>
        <p:spPr>
          <a:xfrm>
            <a:off x="228600" y="901700"/>
            <a:ext cx="8610600" cy="5479628"/>
          </a:xfrm>
        </p:spPr>
        <p:txBody>
          <a:bodyPr/>
          <a:lstStyle/>
          <a:p>
            <a:r>
              <a:rPr lang="en-US" sz="1400" b="0" i="0" u="sng"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Can </a:t>
            </a:r>
            <a:r>
              <a:rPr lang="en-US" sz="14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Firtina</a:t>
            </a:r>
            <a:r>
              <a:rPr lang="en-US" sz="14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Nika Mansouri </a:t>
            </a:r>
            <a:r>
              <a:rPr lang="en-US" sz="14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Ghiasi</a:t>
            </a:r>
            <a:r>
              <a:rPr lang="en-US" sz="14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Joel </a:t>
            </a:r>
            <a:r>
              <a:rPr lang="en-US" sz="14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Lindegger</a:t>
            </a:r>
            <a:r>
              <a:rPr lang="en-US" sz="14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Gagandeep Singh, </a:t>
            </a:r>
            <a:br>
              <a:rPr lang="en-US" sz="14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4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Meryem</a:t>
            </a:r>
            <a:r>
              <a:rPr lang="en-US" sz="14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Banu </a:t>
            </a:r>
            <a:r>
              <a:rPr lang="en-US" sz="14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Cavlak</a:t>
            </a:r>
            <a:r>
              <a:rPr lang="en-US" sz="14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4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Haiyu</a:t>
            </a:r>
            <a:r>
              <a:rPr lang="en-US" sz="14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Mao, and </a:t>
            </a:r>
            <a:r>
              <a:rPr lang="en-US" sz="14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Onur</a:t>
            </a:r>
            <a:r>
              <a:rPr lang="en-US" sz="14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4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Mutlu</a:t>
            </a:r>
            <a:r>
              <a:rPr lang="en-US" sz="14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4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40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"RawHash: Enabling Fast and Accurate Real-Time Analysis of Raw Nanopore Signals for Large Genomes"</a:t>
            </a:r>
            <a:br>
              <a:rPr lang="en-US" sz="14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40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Proceedings of the </a:t>
            </a:r>
            <a:r>
              <a:rPr lang="en-US" sz="140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31st Annual Conference on Intelligent Systems for Molecular Biology (</a:t>
            </a:r>
            <a:r>
              <a:rPr lang="en-US" sz="1400" b="1"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ISMB</a:t>
            </a:r>
            <a:r>
              <a:rPr lang="en-US" sz="140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 and the 22nd European Conference on Computational Biology (</a:t>
            </a:r>
            <a:r>
              <a:rPr lang="en-US" sz="1400" b="1"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ECCB</a:t>
            </a:r>
            <a:r>
              <a:rPr lang="en-US" sz="140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a:t>
            </a:r>
            <a:r>
              <a:rPr lang="en-US" sz="140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Jul 2023</a:t>
            </a:r>
            <a:br>
              <a:rPr lang="en-US" sz="14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4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400" b="0" i="0" dirty="0">
                <a:effectLst/>
                <a:latin typeface="Tahoma" panose="020B0604030504040204" pitchFamily="34" charset="0"/>
                <a:ea typeface="Tahoma" panose="020B0604030504040204" pitchFamily="34" charset="0"/>
                <a:cs typeface="Tahoma" panose="020B0604030504040204" pitchFamily="34" charset="0"/>
                <a:hlinkClick r:id="rId3"/>
              </a:rPr>
              <a:t>Bioinformatics Journal version</a:t>
            </a:r>
            <a:r>
              <a:rPr lang="en-US" sz="14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400" dirty="0">
                <a:latin typeface="Tahoma" panose="020B0604030504040204" pitchFamily="34" charset="0"/>
                <a:ea typeface="Tahoma" panose="020B0604030504040204" pitchFamily="34" charset="0"/>
                <a:cs typeface="Tahoma" panose="020B0604030504040204" pitchFamily="34" charset="0"/>
              </a:rPr>
            </a:br>
            <a:r>
              <a:rPr lang="en-US" sz="14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400" b="0" i="0" dirty="0">
                <a:effectLst/>
                <a:latin typeface="Tahoma" panose="020B0604030504040204" pitchFamily="34" charset="0"/>
                <a:ea typeface="Tahoma" panose="020B0604030504040204" pitchFamily="34" charset="0"/>
                <a:cs typeface="Tahoma" panose="020B0604030504040204" pitchFamily="34" charset="0"/>
                <a:hlinkClick r:id="rId5"/>
              </a:rPr>
              <a:t>Slides (pptx)</a:t>
            </a:r>
            <a:r>
              <a:rPr lang="en-US" sz="14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400" b="0" i="0" dirty="0">
                <a:effectLst/>
                <a:latin typeface="Tahoma" panose="020B0604030504040204" pitchFamily="34" charset="0"/>
                <a:ea typeface="Tahoma" panose="020B0604030504040204" pitchFamily="34" charset="0"/>
                <a:cs typeface="Tahoma" panose="020B0604030504040204" pitchFamily="34" charset="0"/>
                <a:hlinkClick r:id="rId6"/>
              </a:rPr>
              <a:t>(pdf)</a:t>
            </a:r>
            <a:r>
              <a:rPr lang="en-US" sz="14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400" dirty="0">
                <a:latin typeface="Tahoma" panose="020B0604030504040204" pitchFamily="34" charset="0"/>
                <a:ea typeface="Tahoma" panose="020B0604030504040204" pitchFamily="34" charset="0"/>
                <a:cs typeface="Tahoma" panose="020B0604030504040204" pitchFamily="34" charset="0"/>
              </a:rPr>
            </a:br>
            <a:r>
              <a:rPr lang="en-US" sz="14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400" b="0" i="0" dirty="0">
                <a:effectLst/>
                <a:latin typeface="Tahoma" panose="020B0604030504040204" pitchFamily="34" charset="0"/>
                <a:ea typeface="Tahoma" panose="020B0604030504040204" pitchFamily="34" charset="0"/>
                <a:cs typeface="Tahoma" panose="020B0604030504040204" pitchFamily="34" charset="0"/>
                <a:hlinkClick r:id="rId7"/>
              </a:rPr>
              <a:t>RawHash Source Code</a:t>
            </a:r>
            <a:r>
              <a:rPr lang="en-US" sz="14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p>
        </p:txBody>
      </p:sp>
      <p:pic>
        <p:nvPicPr>
          <p:cNvPr id="6" name="Picture 5" descr="A black text on a white background&#10;&#10;Description automatically generated">
            <a:extLst>
              <a:ext uri="{FF2B5EF4-FFF2-40B4-BE49-F238E27FC236}">
                <a16:creationId xmlns:a16="http://schemas.microsoft.com/office/drawing/2014/main" id="{2A5B97E2-FE46-EFED-61B3-CACC9357C22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457" y="2977684"/>
            <a:ext cx="9119086" cy="3403644"/>
          </a:xfrm>
          <a:prstGeom prst="rect">
            <a:avLst/>
          </a:prstGeom>
        </p:spPr>
      </p:pic>
      <p:sp>
        <p:nvSpPr>
          <p:cNvPr id="3" name="Slide Number Placeholder 2">
            <a:extLst>
              <a:ext uri="{FF2B5EF4-FFF2-40B4-BE49-F238E27FC236}">
                <a16:creationId xmlns:a16="http://schemas.microsoft.com/office/drawing/2014/main" id="{01A62AF6-6353-33EC-369A-CAB5A64FEEE9}"/>
              </a:ext>
            </a:extLst>
          </p:cNvPr>
          <p:cNvSpPr>
            <a:spLocks noGrp="1"/>
          </p:cNvSpPr>
          <p:nvPr>
            <p:ph type="sldNum" sz="quarter" idx="11"/>
          </p:nvPr>
        </p:nvSpPr>
        <p:spPr>
          <a:xfrm>
            <a:off x="6553200" y="6243638"/>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45561380"/>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928A-7153-BA4F-A458-A62E08807FC6}"/>
              </a:ext>
            </a:extLst>
          </p:cNvPr>
          <p:cNvSpPr>
            <a:spLocks noGrp="1"/>
          </p:cNvSpPr>
          <p:nvPr>
            <p:ph type="title"/>
          </p:nvPr>
        </p:nvSpPr>
        <p:spPr>
          <a:xfrm>
            <a:off x="228600" y="152400"/>
            <a:ext cx="8610600" cy="749300"/>
          </a:xfrm>
        </p:spPr>
        <p:txBody>
          <a:bodyPr/>
          <a:lstStyle/>
          <a:p>
            <a:r>
              <a:rPr lang="en-US" sz="3600" dirty="0">
                <a:latin typeface="Garamond" panose="02020404030301010803" pitchFamily="18" charset="0"/>
              </a:rPr>
              <a:t>Fast and Accurate Real-Time Genome Analysis</a:t>
            </a:r>
            <a:endParaRPr lang="en-CH" sz="3600" dirty="0">
              <a:latin typeface="Garamond" panose="02020404030301010803" pitchFamily="18" charset="0"/>
            </a:endParaRPr>
          </a:p>
        </p:txBody>
      </p:sp>
      <p:sp>
        <p:nvSpPr>
          <p:cNvPr id="4" name="Content Placeholder 5">
            <a:extLst>
              <a:ext uri="{FF2B5EF4-FFF2-40B4-BE49-F238E27FC236}">
                <a16:creationId xmlns:a16="http://schemas.microsoft.com/office/drawing/2014/main" id="{3FE908AA-1014-F276-6502-C74FBC8E123D}"/>
              </a:ext>
            </a:extLst>
          </p:cNvPr>
          <p:cNvSpPr>
            <a:spLocks noGrp="1"/>
          </p:cNvSpPr>
          <p:nvPr>
            <p:ph idx="1"/>
          </p:nvPr>
        </p:nvSpPr>
        <p:spPr>
          <a:xfrm>
            <a:off x="228600" y="901700"/>
            <a:ext cx="8610600" cy="5479628"/>
          </a:xfrm>
        </p:spPr>
        <p:txBody>
          <a:bodyPr/>
          <a:lstStyle/>
          <a:p>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Can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Firtina</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Melina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Soysal</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Joel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Lindegger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and </a:t>
            </a:r>
            <a:r>
              <a:rPr lang="en-US" sz="18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Onur</a:t>
            </a:r>
            <a:r>
              <a:rPr lang="en-US" sz="1800" b="0" i="0" u="sng"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Mutlu</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"RawHash2: Accurate and Fast Mapping of Raw Nanopore Signals using a Hash-based Seeding Mechanism"</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Preprint on </a:t>
            </a:r>
            <a:r>
              <a:rPr lang="en-US" sz="1800" b="1" i="1"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arxiv</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September 2023.</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arXiv version</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5"/>
              </a:rPr>
              <a:t>RawHash2 Source Code</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p>
        </p:txBody>
      </p:sp>
      <p:pic>
        <p:nvPicPr>
          <p:cNvPr id="8" name="Picture 7" descr="A close-up of a sign&#10;&#10;Description automatically generated">
            <a:extLst>
              <a:ext uri="{FF2B5EF4-FFF2-40B4-BE49-F238E27FC236}">
                <a16:creationId xmlns:a16="http://schemas.microsoft.com/office/drawing/2014/main" id="{2A3E54F9-46D3-F718-252C-671CB725673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3423524"/>
            <a:ext cx="9177466" cy="1409031"/>
          </a:xfrm>
          <a:prstGeom prst="rect">
            <a:avLst/>
          </a:prstGeom>
        </p:spPr>
      </p:pic>
      <p:sp>
        <p:nvSpPr>
          <p:cNvPr id="3" name="Slide Number Placeholder 2">
            <a:extLst>
              <a:ext uri="{FF2B5EF4-FFF2-40B4-BE49-F238E27FC236}">
                <a16:creationId xmlns:a16="http://schemas.microsoft.com/office/drawing/2014/main" id="{744EEF15-E8B6-ED29-BA45-788E7F049016}"/>
              </a:ext>
            </a:extLst>
          </p:cNvPr>
          <p:cNvSpPr>
            <a:spLocks noGrp="1"/>
          </p:cNvSpPr>
          <p:nvPr>
            <p:ph type="sldNum" sz="quarter" idx="11"/>
          </p:nvPr>
        </p:nvSpPr>
        <p:spPr>
          <a:xfrm>
            <a:off x="6553200" y="6243638"/>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749460039"/>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928A-7153-BA4F-A458-A62E08807FC6}"/>
              </a:ext>
            </a:extLst>
          </p:cNvPr>
          <p:cNvSpPr>
            <a:spLocks noGrp="1"/>
          </p:cNvSpPr>
          <p:nvPr>
            <p:ph type="title"/>
          </p:nvPr>
        </p:nvSpPr>
        <p:spPr>
          <a:xfrm>
            <a:off x="228600" y="152400"/>
            <a:ext cx="8610600" cy="749300"/>
          </a:xfrm>
        </p:spPr>
        <p:txBody>
          <a:bodyPr/>
          <a:lstStyle/>
          <a:p>
            <a:r>
              <a:rPr lang="en-US" sz="3000" dirty="0">
                <a:latin typeface="Garamond" panose="02020404030301010803" pitchFamily="18" charset="0"/>
              </a:rPr>
              <a:t>Accelerating ML &amp; Genome Graphs</a:t>
            </a:r>
            <a:r>
              <a:rPr lang="en-US" sz="3600" dirty="0">
                <a:latin typeface="Garamond" panose="02020404030301010803" pitchFamily="18" charset="0"/>
              </a:rPr>
              <a:t> </a:t>
            </a:r>
            <a:r>
              <a:rPr lang="en-US" sz="3000" b="1" dirty="0">
                <a:latin typeface="Garamond" panose="02020404030301010803" pitchFamily="18" charset="0"/>
              </a:rPr>
              <a:t>[ACM TACO ‘23]</a:t>
            </a:r>
            <a:endParaRPr lang="en-CH" sz="3000" b="1" dirty="0">
              <a:latin typeface="Garamond" panose="02020404030301010803" pitchFamily="18" charset="0"/>
            </a:endParaRPr>
          </a:p>
        </p:txBody>
      </p:sp>
      <p:sp>
        <p:nvSpPr>
          <p:cNvPr id="4" name="Content Placeholder 5">
            <a:extLst>
              <a:ext uri="{FF2B5EF4-FFF2-40B4-BE49-F238E27FC236}">
                <a16:creationId xmlns:a16="http://schemas.microsoft.com/office/drawing/2014/main" id="{3FE908AA-1014-F276-6502-C74FBC8E123D}"/>
              </a:ext>
            </a:extLst>
          </p:cNvPr>
          <p:cNvSpPr>
            <a:spLocks noGrp="1"/>
          </p:cNvSpPr>
          <p:nvPr>
            <p:ph idx="1"/>
          </p:nvPr>
        </p:nvSpPr>
        <p:spPr>
          <a:xfrm>
            <a:off x="228600" y="901700"/>
            <a:ext cx="8610600" cy="5479628"/>
          </a:xfrm>
        </p:spPr>
        <p:txBody>
          <a:bodyPr/>
          <a:lstStyle/>
          <a:p>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Can Firtina, Kamlesh Pillai, Gurpreet S. Kalsi,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Bharathwaj</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Suresh, </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Damla</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Senol</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Cali,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Jeremie</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S. Kim, Taha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Shahroodi</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Meryem</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Banu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Cavlak</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Joël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Lindegger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Mohammed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Alser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Juan Gómez Luna, </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Sreenivas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Subramoney</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and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Onur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Mutlu</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1" i="0" u="sng"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"ApHMM: Accelerating Profile Hidden Markov Models for Fast and Energy-Efficient Genome Analysis</a:t>
            </a:r>
            <a:r>
              <a:rPr lang="en-US" sz="1800" b="1" i="0" u="sng"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a:t>
            </a:r>
            <a:br>
              <a:rPr lang="en-US" sz="1800" dirty="0">
                <a:solidFill>
                  <a:srgbClr val="000000"/>
                </a:solidFill>
                <a:latin typeface="Tahoma" panose="020B0604030504040204" pitchFamily="34" charset="0"/>
                <a:ea typeface="Tahoma" panose="020B0604030504040204" pitchFamily="34" charset="0"/>
                <a:cs typeface="Tahoma" panose="020B0604030504040204" pitchFamily="34" charset="0"/>
              </a:rPr>
            </a:br>
            <a:r>
              <a:rPr lang="en-US" sz="1800" b="1"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ACM TACO</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Dec 2023.</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Online link at ACM TACO</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5"/>
              </a:rPr>
              <a:t>arXiv preprint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6"/>
              </a:rPr>
              <a:t>ApHMM Source Code</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p>
        </p:txBody>
      </p:sp>
      <p:sp>
        <p:nvSpPr>
          <p:cNvPr id="3" name="Slide Number Placeholder 2">
            <a:extLst>
              <a:ext uri="{FF2B5EF4-FFF2-40B4-BE49-F238E27FC236}">
                <a16:creationId xmlns:a16="http://schemas.microsoft.com/office/drawing/2014/main" id="{C1E92EDC-E485-48A7-16E4-25C94569B145}"/>
              </a:ext>
            </a:extLst>
          </p:cNvPr>
          <p:cNvSpPr>
            <a:spLocks noGrp="1"/>
          </p:cNvSpPr>
          <p:nvPr>
            <p:ph type="sldNum" sz="quarter" idx="11"/>
          </p:nvPr>
        </p:nvSpPr>
        <p:spPr>
          <a:xfrm>
            <a:off x="6553200" y="6243638"/>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pic>
        <p:nvPicPr>
          <p:cNvPr id="6" name="Picture 5" descr="A screenshot of a computer&#10;&#10;Description automatically generated">
            <a:extLst>
              <a:ext uri="{FF2B5EF4-FFF2-40B4-BE49-F238E27FC236}">
                <a16:creationId xmlns:a16="http://schemas.microsoft.com/office/drawing/2014/main" id="{28F4FDA0-2EEC-A035-011E-F1A5FB5E3BF8}"/>
              </a:ext>
            </a:extLst>
          </p:cNvPr>
          <p:cNvPicPr>
            <a:picLocks noChangeAspect="1"/>
          </p:cNvPicPr>
          <p:nvPr/>
        </p:nvPicPr>
        <p:blipFill rotWithShape="1">
          <a:blip r:embed="rId7">
            <a:extLst>
              <a:ext uri="{28A0092B-C50C-407E-A947-70E740481C1C}">
                <a14:useLocalDpi xmlns:a14="http://schemas.microsoft.com/office/drawing/2010/main" val="0"/>
              </a:ext>
            </a:extLst>
          </a:blip>
          <a:srcRect t="9425"/>
          <a:stretch/>
        </p:blipFill>
        <p:spPr>
          <a:xfrm>
            <a:off x="1761983" y="3795366"/>
            <a:ext cx="5620033" cy="2448272"/>
          </a:xfrm>
          <a:prstGeom prst="rect">
            <a:avLst/>
          </a:prstGeom>
        </p:spPr>
      </p:pic>
    </p:spTree>
    <p:extLst>
      <p:ext uri="{BB962C8B-B14F-4D97-AF65-F5344CB8AC3E}">
        <p14:creationId xmlns:p14="http://schemas.microsoft.com/office/powerpoint/2010/main" val="3132485823"/>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Title 1"/>
          <p:cNvSpPr>
            <a:spLocks noGrp="1"/>
          </p:cNvSpPr>
          <p:nvPr>
            <p:ph type="title"/>
          </p:nvPr>
        </p:nvSpPr>
        <p:spPr>
          <a:xfrm>
            <a:off x="228600" y="152400"/>
            <a:ext cx="8686800" cy="749300"/>
          </a:xfrm>
        </p:spPr>
        <p:txBody>
          <a:bodyPr>
            <a:normAutofit fontScale="90000"/>
          </a:bodyPr>
          <a:lstStyle/>
          <a:p>
            <a:r>
              <a:rPr lang="en-US" sz="3800" dirty="0">
                <a:latin typeface="Garamond" charset="0"/>
                <a:ea typeface="ＭＳ Ｐゴシック" charset="0"/>
                <a:cs typeface="ＭＳ Ｐゴシック" charset="0"/>
              </a:rPr>
              <a:t>Genome Similarity Identification </a:t>
            </a:r>
            <a:r>
              <a:rPr lang="en-US" sz="3300" b="1" dirty="0">
                <a:latin typeface="Garamond" charset="0"/>
                <a:ea typeface="ＭＳ Ｐゴシック" charset="0"/>
                <a:cs typeface="ＭＳ Ｐゴシック" charset="0"/>
              </a:rPr>
              <a:t>[NARGAB 2023]</a:t>
            </a:r>
          </a:p>
        </p:txBody>
      </p:sp>
      <p:sp>
        <p:nvSpPr>
          <p:cNvPr id="22016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C415228-36BB-6A41-A6C3-7A42358B1C84}"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6" name="Content Placeholder 5">
            <a:extLst>
              <a:ext uri="{FF2B5EF4-FFF2-40B4-BE49-F238E27FC236}">
                <a16:creationId xmlns:a16="http://schemas.microsoft.com/office/drawing/2014/main" id="{B495357C-B4C8-D64E-BBAC-63E30B898627}"/>
              </a:ext>
            </a:extLst>
          </p:cNvPr>
          <p:cNvSpPr>
            <a:spLocks noGrp="1"/>
          </p:cNvSpPr>
          <p:nvPr>
            <p:ph idx="1"/>
          </p:nvPr>
        </p:nvSpPr>
        <p:spPr>
          <a:xfrm>
            <a:off x="228600" y="901700"/>
            <a:ext cx="8610600" cy="5479628"/>
          </a:xfrm>
        </p:spPr>
        <p:txBody>
          <a:bodyPr/>
          <a:lstStyle/>
          <a:p>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Can </a:t>
            </a:r>
            <a:r>
              <a:rPr lang="en-US" sz="16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Firtina</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6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Jisung</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Park, Mohammed </a:t>
            </a:r>
            <a:r>
              <a:rPr lang="en-US" sz="16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Alser</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6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Jeremie</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S. Kim, </a:t>
            </a:r>
            <a:r>
              <a:rPr lang="en-US" sz="16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Damla</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6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Senol</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Cali, Taha </a:t>
            </a:r>
            <a:r>
              <a:rPr lang="en-US" sz="16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Shahroodi</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Nika Mansouri </a:t>
            </a:r>
            <a:r>
              <a:rPr lang="en-US" sz="16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Ghiasi</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Gagandeep Singh, Konstantinos </a:t>
            </a:r>
            <a:r>
              <a:rPr lang="en-US" sz="16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Kanellopoulos</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Can </a:t>
            </a:r>
            <a:r>
              <a:rPr lang="en-US" sz="16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Alkan</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and </a:t>
            </a:r>
            <a:r>
              <a:rPr lang="en-US" sz="16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Onur</a:t>
            </a:r>
            <a:r>
              <a:rPr lang="en-US" sz="1600" b="0" i="0" u="sng"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6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Mutlu</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60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"BLEND: A Fast, Memory-Efficient, and Accurate Mechanism to Find Fuzzy Seed Matches in Genome Analysis"</a:t>
            </a:r>
            <a:b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600" b="1"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NAR Genomics and Bioinformatics</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March 2023. </a:t>
            </a:r>
            <a:b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5"/>
              </a:rPr>
              <a:t>Online link at NAR Genomics and Bioinformatics Journal</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b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6"/>
              </a:rPr>
              <a:t>arXiv preprint</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7"/>
              </a:rPr>
              <a:t>biorXiv preprint</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8"/>
              </a:rPr>
              <a:t>BLEND Source Code</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p>
        </p:txBody>
      </p:sp>
      <p:pic>
        <p:nvPicPr>
          <p:cNvPr id="2" name="Picture 1" descr="Graphical user interface, text, application&#10;&#10;Description automatically generated">
            <a:extLst>
              <a:ext uri="{FF2B5EF4-FFF2-40B4-BE49-F238E27FC236}">
                <a16:creationId xmlns:a16="http://schemas.microsoft.com/office/drawing/2014/main" id="{E89D3ADB-F910-6DD7-B8DD-19EB964E15A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3429000"/>
            <a:ext cx="9027298" cy="2383284"/>
          </a:xfrm>
          <a:prstGeom prst="rect">
            <a:avLst/>
          </a:prstGeom>
        </p:spPr>
      </p:pic>
    </p:spTree>
    <p:extLst>
      <p:ext uri="{BB962C8B-B14F-4D97-AF65-F5344CB8AC3E}">
        <p14:creationId xmlns:p14="http://schemas.microsoft.com/office/powerpoint/2010/main" val="2524946158"/>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Title 1"/>
          <p:cNvSpPr>
            <a:spLocks noGrp="1"/>
          </p:cNvSpPr>
          <p:nvPr>
            <p:ph type="title"/>
          </p:nvPr>
        </p:nvSpPr>
        <p:spPr>
          <a:xfrm>
            <a:off x="228600" y="152400"/>
            <a:ext cx="8610600" cy="749300"/>
          </a:xfrm>
        </p:spPr>
        <p:txBody>
          <a:bodyPr>
            <a:normAutofit fontScale="90000"/>
          </a:bodyPr>
          <a:lstStyle/>
          <a:p>
            <a:r>
              <a:rPr lang="en-US" sz="3800" dirty="0">
                <a:latin typeface="Garamond" charset="0"/>
                <a:ea typeface="ＭＳ Ｐゴシック" charset="0"/>
                <a:cs typeface="ＭＳ Ｐゴシック" charset="0"/>
              </a:rPr>
              <a:t>New Applications: Frequent Database Updates</a:t>
            </a:r>
          </a:p>
        </p:txBody>
      </p:sp>
      <p:sp>
        <p:nvSpPr>
          <p:cNvPr id="220163" name="Slide Number Placeholder 3"/>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C415228-36BB-6A41-A6C3-7A42358B1C84}"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6" name="Content Placeholder 5">
            <a:extLst>
              <a:ext uri="{FF2B5EF4-FFF2-40B4-BE49-F238E27FC236}">
                <a16:creationId xmlns:a16="http://schemas.microsoft.com/office/drawing/2014/main" id="{B495357C-B4C8-D64E-BBAC-63E30B898627}"/>
              </a:ext>
            </a:extLst>
          </p:cNvPr>
          <p:cNvSpPr>
            <a:spLocks noGrp="1"/>
          </p:cNvSpPr>
          <p:nvPr>
            <p:ph idx="1"/>
          </p:nvPr>
        </p:nvSpPr>
        <p:spPr>
          <a:xfrm>
            <a:off x="228600" y="901700"/>
            <a:ext cx="8610600" cy="5479628"/>
          </a:xfrm>
        </p:spPr>
        <p:txBody>
          <a:bodyPr/>
          <a:lstStyle/>
          <a:p>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Jeremie</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S. Kim*, Can Firtina*, M. Banu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Cavlak</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Damla</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Senol</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Cali,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Nastaran</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Hajinazar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Mohammed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Alser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Can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Alkan</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and </a:t>
            </a:r>
            <a:r>
              <a:rPr lang="en-US" sz="18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Onur</a:t>
            </a:r>
            <a:r>
              <a:rPr lang="en-US" sz="1800" b="0" i="0" u="sng"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Mutlu</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"AirLift: A Fast and Comprehensive Technique for Remapping Alignments between Reference Genomes"</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Proceedings of the </a:t>
            </a:r>
            <a:r>
              <a:rPr lang="en-US" sz="1800" b="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21st Asia Pacific Bioinformatics Conference</a:t>
            </a:r>
            <a:r>
              <a:rPr lang="en-US" sz="1800" b="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1"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APBC</a:t>
            </a:r>
            <a:r>
              <a:rPr lang="en-US" sz="1800" b="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Changsha, China, April 2023.</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5"/>
              </a:rPr>
              <a:t>AirLift Source Code</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arxiv.org Version (pdf)</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6"/>
              </a:rPr>
              <a:t>Talk Video at BIO-Arch 2023 Workshop</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p>
        </p:txBody>
      </p:sp>
      <p:pic>
        <p:nvPicPr>
          <p:cNvPr id="3" name="Picture 2">
            <a:extLst>
              <a:ext uri="{FF2B5EF4-FFF2-40B4-BE49-F238E27FC236}">
                <a16:creationId xmlns:a16="http://schemas.microsoft.com/office/drawing/2014/main" id="{9B6D6A4E-580E-4047-9BA7-DEF9D53AA32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3429212"/>
            <a:ext cx="9144000" cy="2971588"/>
          </a:xfrm>
          <a:prstGeom prst="rect">
            <a:avLst/>
          </a:prstGeom>
        </p:spPr>
      </p:pic>
      <p:sp>
        <p:nvSpPr>
          <p:cNvPr id="2" name="TextBox 1">
            <a:extLst>
              <a:ext uri="{FF2B5EF4-FFF2-40B4-BE49-F238E27FC236}">
                <a16:creationId xmlns:a16="http://schemas.microsoft.com/office/drawing/2014/main" id="{DB7B1824-6717-4627-79D5-E842A30DFA5A}"/>
              </a:ext>
            </a:extLst>
          </p:cNvPr>
          <p:cNvSpPr txBox="1"/>
          <p:nvPr/>
        </p:nvSpPr>
        <p:spPr>
          <a:xfrm>
            <a:off x="1339851" y="6472238"/>
            <a:ext cx="1936749" cy="338554"/>
          </a:xfrm>
          <a:prstGeom prst="rect">
            <a:avLst/>
          </a:prstGeom>
          <a:noFill/>
        </p:spPr>
        <p:txBody>
          <a:bodyPr wrap="none" rtlCol="0">
            <a:spAutoFit/>
          </a:bodyPr>
          <a:lstStyle/>
          <a:p>
            <a:r>
              <a:rPr lang="en-US" sz="1600" dirty="0"/>
              <a:t>*Equal contribution</a:t>
            </a:r>
          </a:p>
        </p:txBody>
      </p:sp>
    </p:spTree>
    <p:extLst>
      <p:ext uri="{BB962C8B-B14F-4D97-AF65-F5344CB8AC3E}">
        <p14:creationId xmlns:p14="http://schemas.microsoft.com/office/powerpoint/2010/main" val="2991756670"/>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Title 1"/>
          <p:cNvSpPr>
            <a:spLocks noGrp="1"/>
          </p:cNvSpPr>
          <p:nvPr>
            <p:ph type="title"/>
          </p:nvPr>
        </p:nvSpPr>
        <p:spPr>
          <a:xfrm>
            <a:off x="228600" y="152400"/>
            <a:ext cx="8610600" cy="749300"/>
          </a:xfrm>
        </p:spPr>
        <p:txBody>
          <a:bodyPr>
            <a:normAutofit fontScale="90000"/>
          </a:bodyPr>
          <a:lstStyle/>
          <a:p>
            <a:r>
              <a:rPr lang="en-US" sz="4400" dirty="0">
                <a:latin typeface="Garamond" charset="0"/>
                <a:ea typeface="ＭＳ Ｐゴシック" charset="0"/>
                <a:cs typeface="ＭＳ Ｐゴシック" charset="0"/>
              </a:rPr>
              <a:t>Error Correction using ML</a:t>
            </a:r>
            <a:r>
              <a:rPr lang="en-US" dirty="0">
                <a:latin typeface="Garamond" charset="0"/>
                <a:ea typeface="ＭＳ Ｐゴシック" charset="0"/>
                <a:cs typeface="ＭＳ Ｐゴシック" charset="0"/>
              </a:rPr>
              <a:t> </a:t>
            </a:r>
            <a:r>
              <a:rPr lang="en-US" sz="3300" b="1" dirty="0">
                <a:latin typeface="Garamond" charset="0"/>
                <a:ea typeface="ＭＳ Ｐゴシック" charset="0"/>
                <a:cs typeface="ＭＳ Ｐゴシック" charset="0"/>
              </a:rPr>
              <a:t>[</a:t>
            </a:r>
            <a:r>
              <a:rPr lang="en-US" sz="3300" b="1" dirty="0" err="1">
                <a:latin typeface="Garamond" charset="0"/>
                <a:ea typeface="ＭＳ Ｐゴシック" charset="0"/>
                <a:cs typeface="ＭＳ Ｐゴシック" charset="0"/>
              </a:rPr>
              <a:t>Bioinform</a:t>
            </a:r>
            <a:r>
              <a:rPr lang="en-US" sz="3300" b="1" dirty="0">
                <a:latin typeface="Garamond" charset="0"/>
                <a:ea typeface="ＭＳ Ｐゴシック" charset="0"/>
                <a:cs typeface="ＭＳ Ｐゴシック" charset="0"/>
              </a:rPr>
              <a:t>. 2020]</a:t>
            </a:r>
          </a:p>
        </p:txBody>
      </p:sp>
      <p:sp>
        <p:nvSpPr>
          <p:cNvPr id="220163" name="Slide Number Placeholder 3"/>
          <p:cNvSpPr>
            <a:spLocks noGrp="1"/>
          </p:cNvSpPr>
          <p:nvPr>
            <p:ph type="sldNum" sz="quarter" idx="1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C415228-36BB-6A41-A6C3-7A42358B1C84}" type="slidenum">
              <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600" b="0" i="0" u="none" strike="noStrike" kern="1200" cap="none" spc="0" normalizeH="0" baseline="0" noProof="0">
              <a:ln>
                <a:noFill/>
              </a:ln>
              <a:solidFill>
                <a:srgbClr val="000000"/>
              </a:solidFill>
              <a:effectLst/>
              <a:uLnTx/>
              <a:uFillTx/>
              <a:latin typeface="Garamond" charset="0"/>
              <a:ea typeface="ＭＳ Ｐゴシック" charset="0"/>
              <a:cs typeface="Arial" charset="0"/>
            </a:endParaRPr>
          </a:p>
        </p:txBody>
      </p:sp>
      <p:sp>
        <p:nvSpPr>
          <p:cNvPr id="6" name="Content Placeholder 5">
            <a:extLst>
              <a:ext uri="{FF2B5EF4-FFF2-40B4-BE49-F238E27FC236}">
                <a16:creationId xmlns:a16="http://schemas.microsoft.com/office/drawing/2014/main" id="{B495357C-B4C8-D64E-BBAC-63E30B898627}"/>
              </a:ext>
            </a:extLst>
          </p:cNvPr>
          <p:cNvSpPr>
            <a:spLocks noGrp="1"/>
          </p:cNvSpPr>
          <p:nvPr>
            <p:ph idx="1"/>
          </p:nvPr>
        </p:nvSpPr>
        <p:spPr>
          <a:xfrm>
            <a:off x="228600" y="901700"/>
            <a:ext cx="8610600" cy="5479628"/>
          </a:xfrm>
        </p:spPr>
        <p:txBody>
          <a:bodyPr/>
          <a:lstStyle/>
          <a:p>
            <a:r>
              <a:rPr lang="en-US" sz="1800" u="sng" dirty="0"/>
              <a:t>Can Firtina</a:t>
            </a:r>
            <a:r>
              <a:rPr lang="en-US" sz="1800" dirty="0"/>
              <a:t>, </a:t>
            </a:r>
            <a:r>
              <a:rPr lang="en-US" sz="1800" dirty="0" err="1"/>
              <a:t>Jeremie</a:t>
            </a:r>
            <a:r>
              <a:rPr lang="en-US" sz="1800" dirty="0"/>
              <a:t> S. Kim, Mohammed </a:t>
            </a:r>
            <a:r>
              <a:rPr lang="en-US" sz="1800" dirty="0" err="1"/>
              <a:t>Alser</a:t>
            </a:r>
            <a:r>
              <a:rPr lang="en-US" sz="1800" dirty="0"/>
              <a:t>, </a:t>
            </a:r>
            <a:r>
              <a:rPr lang="en-US" sz="1800" dirty="0" err="1"/>
              <a:t>Damla</a:t>
            </a:r>
            <a:r>
              <a:rPr lang="en-US" sz="1800" dirty="0"/>
              <a:t> </a:t>
            </a:r>
            <a:r>
              <a:rPr lang="en-US" sz="1800" dirty="0" err="1"/>
              <a:t>Senol</a:t>
            </a:r>
            <a:r>
              <a:rPr lang="en-US" sz="1800" dirty="0"/>
              <a:t> Cali, A. </a:t>
            </a:r>
            <a:r>
              <a:rPr lang="en-US" sz="1800" dirty="0" err="1"/>
              <a:t>Ercument</a:t>
            </a:r>
            <a:r>
              <a:rPr lang="en-US" sz="1800" dirty="0"/>
              <a:t> </a:t>
            </a:r>
            <a:r>
              <a:rPr lang="en-US" sz="1800" dirty="0" err="1"/>
              <a:t>Cicek</a:t>
            </a:r>
            <a:r>
              <a:rPr lang="en-US" sz="1800" dirty="0"/>
              <a:t>, Can </a:t>
            </a:r>
            <a:r>
              <a:rPr lang="en-US" sz="1800" dirty="0" err="1"/>
              <a:t>Alkan</a:t>
            </a:r>
            <a:r>
              <a:rPr lang="en-US" sz="1800" dirty="0"/>
              <a:t>, and </a:t>
            </a:r>
            <a:r>
              <a:rPr lang="en-US" sz="1800" dirty="0" err="1"/>
              <a:t>Onur</a:t>
            </a:r>
            <a:r>
              <a:rPr lang="en-US" sz="1800" dirty="0"/>
              <a:t> </a:t>
            </a:r>
            <a:r>
              <a:rPr lang="en-US" sz="1800" dirty="0" err="1"/>
              <a:t>Mutlu</a:t>
            </a:r>
            <a:r>
              <a:rPr lang="en-US" sz="1800" dirty="0"/>
              <a:t>,</a:t>
            </a:r>
            <a:br>
              <a:rPr lang="en-US" sz="1800" dirty="0"/>
            </a:br>
            <a:r>
              <a:rPr lang="en-US" sz="1800" b="1" dirty="0">
                <a:hlinkClick r:id="rId3"/>
              </a:rPr>
              <a:t>"Apollo: A Sequencing-Technology-Independent, Scalable, and Accurate Assembly Polishing Algorithm"</a:t>
            </a:r>
            <a:br>
              <a:rPr lang="en-US" sz="1800" dirty="0"/>
            </a:br>
            <a:r>
              <a:rPr lang="en-US" sz="1800" b="1" i="1" dirty="0">
                <a:hlinkClick r:id="rId4"/>
              </a:rPr>
              <a:t>Bioinformatics</a:t>
            </a:r>
            <a:r>
              <a:rPr lang="en-US" sz="1800" dirty="0"/>
              <a:t>, June 2020. </a:t>
            </a:r>
            <a:br>
              <a:rPr lang="en-US" sz="1800" dirty="0"/>
            </a:br>
            <a:r>
              <a:rPr lang="en-US" sz="1800" dirty="0"/>
              <a:t>[</a:t>
            </a:r>
            <a:r>
              <a:rPr lang="en-US" sz="1800" dirty="0">
                <a:hlinkClick r:id="rId5"/>
              </a:rPr>
              <a:t>Source Code</a:t>
            </a:r>
            <a:r>
              <a:rPr lang="en-US" sz="1800" dirty="0"/>
              <a:t>] </a:t>
            </a:r>
            <a:br>
              <a:rPr lang="en-US" sz="1800" dirty="0"/>
            </a:br>
            <a:r>
              <a:rPr lang="en-US" sz="1800" dirty="0"/>
              <a:t>[</a:t>
            </a:r>
            <a:r>
              <a:rPr lang="en-US" sz="1800" dirty="0">
                <a:hlinkClick r:id="rId6"/>
              </a:rPr>
              <a:t>Online link at Bioinformatics Journal</a:t>
            </a:r>
            <a:r>
              <a:rPr lang="en-US" sz="1800" dirty="0"/>
              <a:t>]</a:t>
            </a:r>
          </a:p>
        </p:txBody>
      </p:sp>
      <p:pic>
        <p:nvPicPr>
          <p:cNvPr id="9" name="Content Placeholder 2">
            <a:extLst>
              <a:ext uri="{FF2B5EF4-FFF2-40B4-BE49-F238E27FC236}">
                <a16:creationId xmlns:a16="http://schemas.microsoft.com/office/drawing/2014/main" id="{CB1E2D31-9BEF-6D46-91D6-EF0FF8A3D6D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bwMode="auto">
          <a:xfrm>
            <a:off x="683567" y="3316435"/>
            <a:ext cx="7776865" cy="2927203"/>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487394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String Matching </a:t>
            </a:r>
            <a:r>
              <a:rPr lang="en-US" sz="3000" b="1" dirty="0"/>
              <a:t>[MICRO 2020]</a:t>
            </a:r>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500" dirty="0"/>
              <a:t>Damla Senol Cali, Gurpreet S. Kalsi, Zulal Bingol, Can Firtina, Lavanya Subramanian, Jeremie S. Kim, Rachata Ausavarungnirun, Mohammed Alser, Juan Gomez-Luna, Amirali Boroumand, Anant Nori, Allison Scibisz, Sreenivas Subramoney, Can Alkan, Saugata Ghose, and Onur Mutlu,</a:t>
            </a:r>
            <a:br>
              <a:rPr lang="en-US" sz="1500" dirty="0"/>
            </a:br>
            <a:r>
              <a:rPr lang="en-US" sz="1500" b="1" dirty="0">
                <a:solidFill>
                  <a:srgbClr val="0000FF"/>
                </a:solidFill>
                <a:hlinkClick r:id="rId2">
                  <a:extLst>
                    <a:ext uri="{A12FA001-AC4F-418D-AE19-62706E023703}">
                      <ahyp:hlinkClr xmlns:ahyp="http://schemas.microsoft.com/office/drawing/2018/hyperlinkcolor" val="tx"/>
                    </a:ext>
                  </a:extLst>
                </a:hlinkClick>
              </a:rPr>
              <a:t>"GenASM: A High-Performance, Low-Power Approximate String Matching Acceleration Framework for Genome Sequence Analysis"</a:t>
            </a:r>
            <a:br>
              <a:rPr lang="en-US" sz="1500" dirty="0"/>
            </a:br>
            <a:r>
              <a:rPr lang="en-US" sz="1500" i="1" dirty="0"/>
              <a:t>Proceedings of the </a:t>
            </a:r>
            <a:r>
              <a:rPr lang="en-US" sz="1500" i="1" dirty="0">
                <a:hlinkClick r:id="rId3"/>
              </a:rPr>
              <a:t>53rd International Symposium on Microarchitecture</a:t>
            </a:r>
            <a:r>
              <a:rPr lang="en-US" sz="1500" i="1" dirty="0"/>
              <a:t> (</a:t>
            </a:r>
            <a:r>
              <a:rPr lang="en-US" sz="1500" b="1" i="1" dirty="0"/>
              <a:t>MICRO</a:t>
            </a:r>
            <a:r>
              <a:rPr lang="en-US" sz="1500" i="1" dirty="0"/>
              <a:t>)</a:t>
            </a:r>
            <a:r>
              <a:rPr lang="en-US" sz="1500" dirty="0"/>
              <a:t>, Virtual, October 2020.</a:t>
            </a:r>
            <a:br>
              <a:rPr lang="en-US" sz="1500" dirty="0"/>
            </a:br>
            <a:r>
              <a:rPr lang="en-US" sz="1500" dirty="0"/>
              <a:t>[</a:t>
            </a:r>
            <a:r>
              <a:rPr lang="en-US" sz="1500" dirty="0">
                <a:hlinkClick r:id="rId4"/>
              </a:rPr>
              <a:t>Lightning Talk Video</a:t>
            </a:r>
            <a:r>
              <a:rPr lang="en-US" sz="1500" dirty="0"/>
              <a:t> (1.5 minutes)]</a:t>
            </a:r>
            <a:br>
              <a:rPr lang="en-US" sz="1500" dirty="0"/>
            </a:br>
            <a:r>
              <a:rPr lang="en-US" sz="1500" dirty="0"/>
              <a:t>[</a:t>
            </a:r>
            <a:r>
              <a:rPr lang="en-US" sz="1500" dirty="0">
                <a:hlinkClick r:id="rId5"/>
              </a:rPr>
              <a:t>Lightning Talk Slides (pptx)</a:t>
            </a:r>
            <a:r>
              <a:rPr lang="en-US" sz="1500" dirty="0"/>
              <a:t> </a:t>
            </a:r>
            <a:r>
              <a:rPr lang="en-US" sz="1500" dirty="0">
                <a:hlinkClick r:id="rId6"/>
              </a:rPr>
              <a:t>(pdf)</a:t>
            </a:r>
            <a:r>
              <a:rPr lang="en-US" sz="1500" dirty="0"/>
              <a:t>]</a:t>
            </a:r>
            <a:br>
              <a:rPr lang="en-US" sz="1500" dirty="0"/>
            </a:br>
            <a:r>
              <a:rPr lang="en-US" sz="1500" dirty="0"/>
              <a:t>[</a:t>
            </a:r>
            <a:r>
              <a:rPr lang="en-US" sz="1500" dirty="0">
                <a:hlinkClick r:id="rId7"/>
              </a:rPr>
              <a:t>Talk Video</a:t>
            </a:r>
            <a:r>
              <a:rPr lang="en-US" sz="1500" dirty="0"/>
              <a:t> (18 minutes)]</a:t>
            </a:r>
            <a:br>
              <a:rPr lang="en-US" sz="1500" dirty="0"/>
            </a:br>
            <a:r>
              <a:rPr lang="en-US" sz="1500" dirty="0"/>
              <a:t>[</a:t>
            </a:r>
            <a:r>
              <a:rPr lang="en-US" sz="1500" dirty="0">
                <a:hlinkClick r:id="rId8"/>
              </a:rPr>
              <a:t>Slides (pptx)</a:t>
            </a:r>
            <a:r>
              <a:rPr lang="en-US" sz="1500" dirty="0"/>
              <a:t> </a:t>
            </a:r>
            <a:r>
              <a:rPr lang="en-US" sz="1500" dirty="0">
                <a:hlinkClick r:id="rId9"/>
              </a:rPr>
              <a:t>(pdf)</a:t>
            </a:r>
            <a:r>
              <a:rPr lang="en-US" sz="1500" dirty="0"/>
              <a:t>]</a:t>
            </a:r>
          </a:p>
          <a:p>
            <a:pPr marL="0" indent="0">
              <a:buNone/>
            </a:pPr>
            <a:br>
              <a:rPr lang="en-US" sz="1500" dirty="0"/>
            </a:br>
            <a:br>
              <a:rPr lang="en-US" sz="1500" dirty="0"/>
            </a:br>
            <a:endParaRPr lang="en-US" sz="15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943A4793-1AF6-E942-81F7-38877A7E30AC}"/>
              </a:ext>
            </a:extLst>
          </p:cNvPr>
          <p:cNvPicPr>
            <a:picLocks noChangeAspect="1"/>
          </p:cNvPicPr>
          <p:nvPr/>
        </p:nvPicPr>
        <p:blipFill>
          <a:blip r:embed="rId10"/>
          <a:stretch>
            <a:fillRect/>
          </a:stretch>
        </p:blipFill>
        <p:spPr>
          <a:xfrm>
            <a:off x="0" y="4013776"/>
            <a:ext cx="9144000" cy="2442505"/>
          </a:xfrm>
          <a:prstGeom prst="rect">
            <a:avLst/>
          </a:prstGeom>
        </p:spPr>
      </p:pic>
    </p:spTree>
    <p:extLst>
      <p:ext uri="{BB962C8B-B14F-4D97-AF65-F5344CB8AC3E}">
        <p14:creationId xmlns:p14="http://schemas.microsoft.com/office/powerpoint/2010/main" val="3169966088"/>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lang="en-US" dirty="0"/>
              <a:t>Accelerating Genome Graphs </a:t>
            </a:r>
            <a:r>
              <a:rPr lang="en-US" sz="3000" b="1" dirty="0"/>
              <a:t>[ISCA 2022]</a:t>
            </a:r>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80728"/>
            <a:ext cx="8610600" cy="5267672"/>
          </a:xfrm>
        </p:spPr>
        <p:txBody>
          <a:bodyPr/>
          <a:lstStyle/>
          <a:p>
            <a:r>
              <a:rPr lang="en-US" sz="1600" dirty="0" err="1"/>
              <a:t>Damla</a:t>
            </a:r>
            <a:r>
              <a:rPr lang="en-US" sz="1600" dirty="0"/>
              <a:t> </a:t>
            </a:r>
            <a:r>
              <a:rPr lang="en-US" sz="1600" dirty="0" err="1"/>
              <a:t>Senol</a:t>
            </a:r>
            <a:r>
              <a:rPr lang="en-US" sz="1600" dirty="0"/>
              <a:t> Cali, Konstantinos </a:t>
            </a:r>
            <a:r>
              <a:rPr lang="en-US" sz="1600" dirty="0" err="1"/>
              <a:t>Kanellopoulos</a:t>
            </a:r>
            <a:r>
              <a:rPr lang="en-US" sz="1600" dirty="0"/>
              <a:t>, Joel </a:t>
            </a:r>
            <a:r>
              <a:rPr lang="en-US" sz="1600" dirty="0" err="1"/>
              <a:t>Lindegger</a:t>
            </a:r>
            <a:r>
              <a:rPr lang="en-US" sz="1600" dirty="0"/>
              <a:t>, </a:t>
            </a:r>
            <a:r>
              <a:rPr lang="en-US" sz="1600" dirty="0" err="1"/>
              <a:t>Zulal</a:t>
            </a:r>
            <a:r>
              <a:rPr lang="en-US" sz="1600" dirty="0"/>
              <a:t> </a:t>
            </a:r>
            <a:r>
              <a:rPr lang="en-US" sz="1600" dirty="0" err="1"/>
              <a:t>Bingol</a:t>
            </a:r>
            <a:r>
              <a:rPr lang="en-US" sz="1600" dirty="0"/>
              <a:t>, Gurpreet S. Kalsi, </a:t>
            </a:r>
            <a:r>
              <a:rPr lang="en-US" sz="1600" dirty="0" err="1"/>
              <a:t>Ziyi</a:t>
            </a:r>
            <a:r>
              <a:rPr lang="en-US" sz="1600" dirty="0"/>
              <a:t> </a:t>
            </a:r>
            <a:r>
              <a:rPr lang="en-US" sz="1600" dirty="0" err="1"/>
              <a:t>Zuo</a:t>
            </a:r>
            <a:r>
              <a:rPr lang="en-US" sz="1600" dirty="0"/>
              <a:t>, Can </a:t>
            </a:r>
            <a:r>
              <a:rPr lang="en-US" sz="1600" dirty="0" err="1"/>
              <a:t>Firtina</a:t>
            </a:r>
            <a:r>
              <a:rPr lang="en-US" sz="1600" dirty="0"/>
              <a:t>, </a:t>
            </a:r>
            <a:r>
              <a:rPr lang="en-US" sz="1600" dirty="0" err="1"/>
              <a:t>Meryem</a:t>
            </a:r>
            <a:r>
              <a:rPr lang="en-US" sz="1600" dirty="0"/>
              <a:t> Banu </a:t>
            </a:r>
            <a:r>
              <a:rPr lang="en-US" sz="1600" dirty="0" err="1"/>
              <a:t>Cavlak</a:t>
            </a:r>
            <a:r>
              <a:rPr lang="en-US" sz="1600" dirty="0"/>
              <a:t>, </a:t>
            </a:r>
            <a:r>
              <a:rPr lang="en-US" sz="1600" dirty="0" err="1"/>
              <a:t>Jeremie</a:t>
            </a:r>
            <a:r>
              <a:rPr lang="en-US" sz="1600" dirty="0"/>
              <a:t> Kim, Nika </a:t>
            </a:r>
            <a:r>
              <a:rPr lang="en-US" sz="1600" dirty="0" err="1"/>
              <a:t>MansouriGhiasi</a:t>
            </a:r>
            <a:r>
              <a:rPr lang="en-US" sz="1600" dirty="0"/>
              <a:t>, Gagandeep Singh, Juan Gomez-Luna, Nour </a:t>
            </a:r>
            <a:r>
              <a:rPr lang="en-US" sz="1600" dirty="0" err="1"/>
              <a:t>Almadhoun</a:t>
            </a:r>
            <a:r>
              <a:rPr lang="en-US" sz="1600" dirty="0"/>
              <a:t> </a:t>
            </a:r>
            <a:r>
              <a:rPr lang="en-US" sz="1600" dirty="0" err="1"/>
              <a:t>Alserr</a:t>
            </a:r>
            <a:r>
              <a:rPr lang="en-US" sz="1600" dirty="0"/>
              <a:t>, Mohammed </a:t>
            </a:r>
            <a:r>
              <a:rPr lang="en-US" sz="1600" dirty="0" err="1"/>
              <a:t>Alser</a:t>
            </a:r>
            <a:r>
              <a:rPr lang="en-US" sz="1600" dirty="0"/>
              <a:t>, Sreenivas </a:t>
            </a:r>
            <a:r>
              <a:rPr lang="en-US" sz="1600" dirty="0" err="1"/>
              <a:t>Subramoney</a:t>
            </a:r>
            <a:r>
              <a:rPr lang="en-US" sz="1600" dirty="0"/>
              <a:t>, Can </a:t>
            </a:r>
            <a:r>
              <a:rPr lang="en-US" sz="1600" dirty="0" err="1"/>
              <a:t>Alkan</a:t>
            </a:r>
            <a:r>
              <a:rPr lang="en-US" sz="1600" dirty="0"/>
              <a:t>, </a:t>
            </a:r>
            <a:r>
              <a:rPr lang="en-US" sz="1600" dirty="0" err="1"/>
              <a:t>Saugata</a:t>
            </a:r>
            <a:r>
              <a:rPr lang="en-US" sz="1600" dirty="0"/>
              <a:t> Ghose, and Onur Mutlu,</a:t>
            </a:r>
            <a:br>
              <a:rPr lang="en-US" sz="1600" dirty="0"/>
            </a:br>
            <a:r>
              <a:rPr lang="en-US" sz="1600" b="1" dirty="0">
                <a:solidFill>
                  <a:srgbClr val="0000FF"/>
                </a:solidFill>
                <a:hlinkClick r:id="rId2">
                  <a:extLst>
                    <a:ext uri="{A12FA001-AC4F-418D-AE19-62706E023703}">
                      <ahyp:hlinkClr xmlns:ahyp="http://schemas.microsoft.com/office/drawing/2018/hyperlinkcolor" val="tx"/>
                    </a:ext>
                  </a:extLst>
                </a:hlinkClick>
              </a:rPr>
              <a:t>"SeGraM: A Universal Hardware Accelerator for Genomic Sequence-to-Graph and Sequence-to-Sequence Mapping"</a:t>
            </a:r>
            <a:br>
              <a:rPr lang="en-US" sz="1600" dirty="0"/>
            </a:br>
            <a:r>
              <a:rPr lang="en-US" sz="1600" i="1" dirty="0"/>
              <a:t>Proceedings of the </a:t>
            </a:r>
            <a:r>
              <a:rPr lang="en-US" sz="1600" i="1" dirty="0">
                <a:hlinkClick r:id="rId3"/>
              </a:rPr>
              <a:t>49th International Symposium on Computer Architecture</a:t>
            </a:r>
            <a:r>
              <a:rPr lang="en-US" sz="1600" i="1" dirty="0"/>
              <a:t> (</a:t>
            </a:r>
            <a:r>
              <a:rPr lang="en-US" sz="1600" b="1" i="1" dirty="0"/>
              <a:t>ISCA</a:t>
            </a:r>
            <a:r>
              <a:rPr lang="en-US" sz="1600" i="1" dirty="0"/>
              <a:t>)</a:t>
            </a:r>
            <a:r>
              <a:rPr lang="en-US" sz="1600" dirty="0"/>
              <a:t>, New York, June 2022.</a:t>
            </a:r>
            <a:br>
              <a:rPr lang="en-US" sz="1600" dirty="0"/>
            </a:br>
            <a:r>
              <a:rPr lang="en-US" sz="1600" dirty="0"/>
              <a:t>[</a:t>
            </a:r>
            <a:r>
              <a:rPr lang="en-US" sz="1600" dirty="0">
                <a:hlinkClick r:id="rId4"/>
              </a:rPr>
              <a:t>arXiv version</a:t>
            </a:r>
            <a:r>
              <a:rPr lang="en-US" sz="1600" dirty="0"/>
              <a:t>]</a:t>
            </a:r>
          </a:p>
          <a:p>
            <a:pPr marL="0" indent="0">
              <a:buNone/>
            </a:pPr>
            <a:br>
              <a:rPr lang="en-US" sz="1600" dirty="0"/>
            </a:br>
            <a:br>
              <a:rPr lang="en-US" sz="1600" dirty="0"/>
            </a:br>
            <a:br>
              <a:rPr lang="en-US" sz="1600" dirty="0"/>
            </a:br>
            <a:endParaRPr lang="en-US" sz="16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6" name="Picture 5">
            <a:extLst>
              <a:ext uri="{FF2B5EF4-FFF2-40B4-BE49-F238E27FC236}">
                <a16:creationId xmlns:a16="http://schemas.microsoft.com/office/drawing/2014/main" id="{0B477C33-B9F9-1DE8-0190-AA7C750B3BB4}"/>
              </a:ext>
            </a:extLst>
          </p:cNvPr>
          <p:cNvPicPr>
            <a:picLocks noChangeAspect="1"/>
          </p:cNvPicPr>
          <p:nvPr/>
        </p:nvPicPr>
        <p:blipFill>
          <a:blip r:embed="rId5"/>
          <a:stretch>
            <a:fillRect/>
          </a:stretch>
        </p:blipFill>
        <p:spPr>
          <a:xfrm>
            <a:off x="0" y="3562568"/>
            <a:ext cx="9144000" cy="2458720"/>
          </a:xfrm>
          <a:prstGeom prst="rect">
            <a:avLst/>
          </a:prstGeom>
        </p:spPr>
      </p:pic>
      <p:sp>
        <p:nvSpPr>
          <p:cNvPr id="5" name="TextBox 4">
            <a:extLst>
              <a:ext uri="{FF2B5EF4-FFF2-40B4-BE49-F238E27FC236}">
                <a16:creationId xmlns:a16="http://schemas.microsoft.com/office/drawing/2014/main" id="{EFD7793F-70F0-ABDA-8C95-C6EAE74CBBCA}"/>
              </a:ext>
            </a:extLst>
          </p:cNvPr>
          <p:cNvSpPr txBox="1"/>
          <p:nvPr/>
        </p:nvSpPr>
        <p:spPr>
          <a:xfrm>
            <a:off x="1489265" y="6351711"/>
            <a:ext cx="616547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4">
                  <a:extLst>
                    <a:ext uri="{A12FA001-AC4F-418D-AE19-62706E023703}">
                      <ahyp:hlinkClr xmlns:ahyp="http://schemas.microsoft.com/office/drawing/2018/hyperlinkcolor" val="tx"/>
                    </a:ext>
                  </a:extLst>
                </a:hlinkClick>
              </a:rPr>
              <a:t>https://arxiv.org/pdf/2205.05883.pdf</a:t>
            </a:r>
            <a:endParaRPr kumimoji="0" lang="en-US" sz="2400" b="1" i="0" u="none" strike="noStrike" kern="1200" cap="none" spc="0" normalizeH="0" baseline="0" noProof="0" dirty="0">
              <a:ln>
                <a:noFill/>
              </a:ln>
              <a:solidFill>
                <a:srgbClr val="0000FF"/>
              </a:solidFill>
              <a:effectLst/>
              <a:uLnTx/>
              <a:uFillTx/>
              <a:latin typeface="Tahoma"/>
              <a:ea typeface="+mn-ea"/>
              <a:cs typeface="+mn-cs"/>
            </a:endParaRPr>
          </a:p>
        </p:txBody>
      </p:sp>
    </p:spTree>
    <p:extLst>
      <p:ext uri="{BB962C8B-B14F-4D97-AF65-F5344CB8AC3E}">
        <p14:creationId xmlns:p14="http://schemas.microsoft.com/office/powerpoint/2010/main" val="1719095899"/>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57D-A721-4A44-B8D8-72673576C42C}"/>
              </a:ext>
            </a:extLst>
          </p:cNvPr>
          <p:cNvSpPr>
            <a:spLocks noGrp="1"/>
          </p:cNvSpPr>
          <p:nvPr>
            <p:ph type="title"/>
          </p:nvPr>
        </p:nvSpPr>
        <p:spPr/>
        <p:txBody>
          <a:bodyPr/>
          <a:lstStyle/>
          <a:p>
            <a:r>
              <a:rPr lang="en-US" dirty="0"/>
              <a:t>In-Storage Genome Filtering </a:t>
            </a:r>
            <a:r>
              <a:rPr lang="en-US" sz="3000" b="1" dirty="0">
                <a:solidFill>
                  <a:srgbClr val="006633"/>
                </a:solidFill>
              </a:rPr>
              <a:t>[ASPLOS 2022]</a:t>
            </a:r>
            <a:r>
              <a:rPr lang="en-US" dirty="0"/>
              <a:t> </a:t>
            </a:r>
          </a:p>
        </p:txBody>
      </p:sp>
      <p:sp>
        <p:nvSpPr>
          <p:cNvPr id="3" name="Content Placeholder 2">
            <a:extLst>
              <a:ext uri="{FF2B5EF4-FFF2-40B4-BE49-F238E27FC236}">
                <a16:creationId xmlns:a16="http://schemas.microsoft.com/office/drawing/2014/main" id="{4B0A1321-BE99-F645-98CF-FE78CE8E2A73}"/>
              </a:ext>
            </a:extLst>
          </p:cNvPr>
          <p:cNvSpPr>
            <a:spLocks noGrp="1"/>
          </p:cNvSpPr>
          <p:nvPr>
            <p:ph idx="1"/>
          </p:nvPr>
        </p:nvSpPr>
        <p:spPr>
          <a:xfrm>
            <a:off x="228600" y="1124744"/>
            <a:ext cx="8610600" cy="5123656"/>
          </a:xfrm>
        </p:spPr>
        <p:txBody>
          <a:bodyPr/>
          <a:lstStyle/>
          <a:p>
            <a:r>
              <a:rPr lang="en-US" sz="1600" dirty="0"/>
              <a:t>Nika Mansouri </a:t>
            </a:r>
            <a:r>
              <a:rPr lang="en-US" sz="1600" dirty="0" err="1"/>
              <a:t>Ghiasi</a:t>
            </a:r>
            <a:r>
              <a:rPr lang="en-US" sz="1600" dirty="0"/>
              <a:t>, </a:t>
            </a:r>
            <a:r>
              <a:rPr lang="en-US" sz="1600" dirty="0" err="1"/>
              <a:t>Jisung</a:t>
            </a:r>
            <a:r>
              <a:rPr lang="en-US" sz="1600" dirty="0"/>
              <a:t> Park, Harun Mustafa, </a:t>
            </a:r>
            <a:r>
              <a:rPr lang="en-US" sz="1600" dirty="0" err="1"/>
              <a:t>Jeremie</a:t>
            </a:r>
            <a:r>
              <a:rPr lang="en-US" sz="1600" dirty="0"/>
              <a:t> Kim, </a:t>
            </a:r>
            <a:r>
              <a:rPr lang="en-US" sz="1600" dirty="0" err="1"/>
              <a:t>Ataberk</a:t>
            </a:r>
            <a:r>
              <a:rPr lang="en-US" sz="1600" dirty="0"/>
              <a:t> </a:t>
            </a:r>
            <a:r>
              <a:rPr lang="en-US" sz="1600" dirty="0" err="1"/>
              <a:t>Olgun</a:t>
            </a:r>
            <a:r>
              <a:rPr lang="en-US" sz="1600" dirty="0"/>
              <a:t>, </a:t>
            </a:r>
            <a:r>
              <a:rPr lang="en-US" sz="1600" dirty="0" err="1"/>
              <a:t>Arvid</a:t>
            </a:r>
            <a:r>
              <a:rPr lang="en-US" sz="1600" dirty="0"/>
              <a:t> Gollwitzer, </a:t>
            </a:r>
            <a:r>
              <a:rPr lang="en-US" sz="1600" dirty="0" err="1"/>
              <a:t>Damla</a:t>
            </a:r>
            <a:r>
              <a:rPr lang="en-US" sz="1600" dirty="0"/>
              <a:t> </a:t>
            </a:r>
            <a:r>
              <a:rPr lang="en-US" sz="1600" dirty="0" err="1"/>
              <a:t>Senol</a:t>
            </a:r>
            <a:r>
              <a:rPr lang="en-US" sz="1600" dirty="0"/>
              <a:t> Cali, Can </a:t>
            </a:r>
            <a:r>
              <a:rPr lang="en-US" sz="1600" dirty="0" err="1"/>
              <a:t>Firtina</a:t>
            </a:r>
            <a:r>
              <a:rPr lang="en-US" sz="1600" dirty="0"/>
              <a:t>, </a:t>
            </a:r>
            <a:r>
              <a:rPr lang="en-US" sz="1600" dirty="0" err="1"/>
              <a:t>Haiyu</a:t>
            </a:r>
            <a:r>
              <a:rPr lang="en-US" sz="1600" dirty="0"/>
              <a:t> Mao, Nour </a:t>
            </a:r>
            <a:r>
              <a:rPr lang="en-US" sz="1600" dirty="0" err="1"/>
              <a:t>Almadhoun</a:t>
            </a:r>
            <a:r>
              <a:rPr lang="en-US" sz="1600" dirty="0"/>
              <a:t> </a:t>
            </a:r>
            <a:r>
              <a:rPr lang="en-US" sz="1600" dirty="0" err="1"/>
              <a:t>Alserr</a:t>
            </a:r>
            <a:r>
              <a:rPr lang="en-US" sz="1600" dirty="0"/>
              <a:t>, </a:t>
            </a:r>
            <a:r>
              <a:rPr lang="en-US" sz="1600" dirty="0" err="1"/>
              <a:t>Rachata</a:t>
            </a:r>
            <a:r>
              <a:rPr lang="en-US" sz="1600" dirty="0"/>
              <a:t> </a:t>
            </a:r>
            <a:r>
              <a:rPr lang="en-US" sz="1600" dirty="0" err="1"/>
              <a:t>Ausavarungnirun</a:t>
            </a:r>
            <a:r>
              <a:rPr lang="en-US" sz="1600" dirty="0"/>
              <a:t>, Nandita Vijaykumar, Mohammed </a:t>
            </a:r>
            <a:r>
              <a:rPr lang="en-US" sz="1600" dirty="0" err="1"/>
              <a:t>Alser</a:t>
            </a:r>
            <a:r>
              <a:rPr lang="en-US" sz="1600" dirty="0"/>
              <a:t>, and Onur Mutlu,</a:t>
            </a:r>
            <a:br>
              <a:rPr lang="en-US" sz="1600" dirty="0"/>
            </a:br>
            <a:r>
              <a:rPr lang="en-US" sz="1600" b="1" dirty="0">
                <a:solidFill>
                  <a:srgbClr val="0432FF"/>
                </a:solidFill>
                <a:hlinkClick r:id="rId2">
                  <a:extLst>
                    <a:ext uri="{A12FA001-AC4F-418D-AE19-62706E023703}">
                      <ahyp:hlinkClr xmlns:ahyp="http://schemas.microsoft.com/office/drawing/2018/hyperlinkcolor" val="tx"/>
                    </a:ext>
                  </a:extLst>
                </a:hlinkClick>
              </a:rPr>
              <a:t>"GenStore: A High-Performance and Energy-Efficient In-Storage Computing System for Genome Sequence Analysis"</a:t>
            </a:r>
            <a:br>
              <a:rPr lang="en-US" sz="1600" dirty="0">
                <a:solidFill>
                  <a:srgbClr val="0432FF"/>
                </a:solidFill>
              </a:rPr>
            </a:br>
            <a:r>
              <a:rPr lang="en-US" sz="1600" i="1" dirty="0"/>
              <a:t>Proceedings of the </a:t>
            </a:r>
            <a:r>
              <a:rPr lang="en-US" sz="1600" i="1" dirty="0">
                <a:hlinkClick r:id="rId3"/>
              </a:rPr>
              <a:t>27th International Conference on Architectural Support for Programming Languages and Operating Systems</a:t>
            </a:r>
            <a:r>
              <a:rPr lang="en-US" sz="1600" i="1" dirty="0"/>
              <a:t> (</a:t>
            </a:r>
            <a:r>
              <a:rPr lang="en-US" sz="1600" b="1" i="1" dirty="0"/>
              <a:t>ASPLOS</a:t>
            </a:r>
            <a:r>
              <a:rPr lang="en-US" sz="1600" i="1" dirty="0"/>
              <a:t>)</a:t>
            </a:r>
            <a:r>
              <a:rPr lang="en-US" sz="1600" dirty="0"/>
              <a:t>, Virtual, February-March 2022.</a:t>
            </a:r>
            <a:br>
              <a:rPr lang="en-US" sz="1600" dirty="0"/>
            </a:br>
            <a:r>
              <a:rPr lang="en-US" sz="1600" dirty="0"/>
              <a:t>[</a:t>
            </a:r>
            <a:r>
              <a:rPr lang="en-US" sz="1600" dirty="0">
                <a:hlinkClick r:id="rId4"/>
              </a:rPr>
              <a:t>Lightning Talk Slides (pptx)</a:t>
            </a:r>
            <a:r>
              <a:rPr lang="en-US" sz="1600" dirty="0"/>
              <a:t> </a:t>
            </a:r>
            <a:r>
              <a:rPr lang="en-US" sz="1600" dirty="0">
                <a:hlinkClick r:id="rId5"/>
              </a:rPr>
              <a:t>(pdf)</a:t>
            </a:r>
            <a:r>
              <a:rPr lang="en-US" sz="1600" dirty="0"/>
              <a:t>]</a:t>
            </a:r>
            <a:br>
              <a:rPr lang="en-US" sz="1600" dirty="0"/>
            </a:br>
            <a:r>
              <a:rPr lang="en-US" sz="1600" dirty="0"/>
              <a:t>[</a:t>
            </a:r>
            <a:r>
              <a:rPr lang="en-US" sz="1600" dirty="0">
                <a:hlinkClick r:id="rId6"/>
              </a:rPr>
              <a:t>Lightning Talk Video</a:t>
            </a:r>
            <a:r>
              <a:rPr lang="en-US" sz="1600" dirty="0"/>
              <a:t> (90 seconds)]</a:t>
            </a:r>
          </a:p>
          <a:p>
            <a:pPr marL="0" indent="0">
              <a:buNone/>
            </a:pPr>
            <a:br>
              <a:rPr lang="en-US" sz="1600" dirty="0"/>
            </a:br>
            <a:endParaRPr lang="en-US" sz="1600" dirty="0"/>
          </a:p>
        </p:txBody>
      </p:sp>
      <p:sp>
        <p:nvSpPr>
          <p:cNvPr id="4" name="Slide Number Placeholder 3">
            <a:extLst>
              <a:ext uri="{FF2B5EF4-FFF2-40B4-BE49-F238E27FC236}">
                <a16:creationId xmlns:a16="http://schemas.microsoft.com/office/drawing/2014/main" id="{352A6B0D-F903-EF49-95E9-CBAF1ED54C86}"/>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mn-cs"/>
            </a:endParaRPr>
          </a:p>
        </p:txBody>
      </p:sp>
      <p:pic>
        <p:nvPicPr>
          <p:cNvPr id="6" name="Picture 5">
            <a:extLst>
              <a:ext uri="{FF2B5EF4-FFF2-40B4-BE49-F238E27FC236}">
                <a16:creationId xmlns:a16="http://schemas.microsoft.com/office/drawing/2014/main" id="{FE40AA4F-1E6B-654B-901C-A9559E10A0EC}"/>
              </a:ext>
            </a:extLst>
          </p:cNvPr>
          <p:cNvPicPr>
            <a:picLocks noChangeAspect="1"/>
          </p:cNvPicPr>
          <p:nvPr/>
        </p:nvPicPr>
        <p:blipFill>
          <a:blip r:embed="rId7"/>
          <a:stretch>
            <a:fillRect/>
          </a:stretch>
        </p:blipFill>
        <p:spPr>
          <a:xfrm>
            <a:off x="0" y="4114800"/>
            <a:ext cx="9144000" cy="2009981"/>
          </a:xfrm>
          <a:prstGeom prst="rect">
            <a:avLst/>
          </a:prstGeom>
        </p:spPr>
      </p:pic>
    </p:spTree>
    <p:extLst>
      <p:ext uri="{BB962C8B-B14F-4D97-AF65-F5344CB8AC3E}">
        <p14:creationId xmlns:p14="http://schemas.microsoft.com/office/powerpoint/2010/main" val="889656015"/>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1724-FAEE-51A6-8A1E-4C3CEBE49A56}"/>
              </a:ext>
            </a:extLst>
          </p:cNvPr>
          <p:cNvSpPr>
            <a:spLocks noGrp="1"/>
          </p:cNvSpPr>
          <p:nvPr>
            <p:ph type="title"/>
          </p:nvPr>
        </p:nvSpPr>
        <p:spPr/>
        <p:txBody>
          <a:bodyPr/>
          <a:lstStyle/>
          <a:p>
            <a:r>
              <a:rPr lang="en-US" dirty="0"/>
              <a:t>Genome Analysis via PIM</a:t>
            </a:r>
            <a:r>
              <a:rPr lang="en-US" sz="3400" dirty="0"/>
              <a:t> </a:t>
            </a:r>
            <a:r>
              <a:rPr lang="en-US" sz="3000" b="1" dirty="0"/>
              <a:t>[MICRO 2022]</a:t>
            </a:r>
          </a:p>
        </p:txBody>
      </p:sp>
      <p:sp>
        <p:nvSpPr>
          <p:cNvPr id="3" name="Content Placeholder 2">
            <a:extLst>
              <a:ext uri="{FF2B5EF4-FFF2-40B4-BE49-F238E27FC236}">
                <a16:creationId xmlns:a16="http://schemas.microsoft.com/office/drawing/2014/main" id="{DDF6A3FD-64F1-0DAB-7B46-E9330EBC2FFF}"/>
              </a:ext>
            </a:extLst>
          </p:cNvPr>
          <p:cNvSpPr>
            <a:spLocks noGrp="1"/>
          </p:cNvSpPr>
          <p:nvPr>
            <p:ph idx="1"/>
          </p:nvPr>
        </p:nvSpPr>
        <p:spPr>
          <a:xfrm>
            <a:off x="228600" y="1066800"/>
            <a:ext cx="8610600" cy="5181600"/>
          </a:xfrm>
        </p:spPr>
        <p:txBody>
          <a:bodyPr/>
          <a:lstStyle/>
          <a:p>
            <a:pPr>
              <a:buClr>
                <a:srgbClr val="CC9900"/>
              </a:buClr>
              <a:defRPr/>
            </a:pPr>
            <a:r>
              <a:rPr kumimoji="0" lang="en-US" sz="1600" b="0" i="0" u="none" strike="noStrike" kern="0" cap="none" spc="0" normalizeH="0" baseline="0" noProof="0" dirty="0">
                <a:ln>
                  <a:noFill/>
                </a:ln>
                <a:solidFill>
                  <a:srgbClr val="000000"/>
                </a:solidFill>
                <a:effectLst/>
                <a:uLnTx/>
                <a:uFillTx/>
                <a:ea typeface="+mn-ea"/>
                <a:cs typeface="+mn-cs"/>
              </a:rPr>
              <a:t>Haiyu Mao, Mohammed </a:t>
            </a:r>
            <a:r>
              <a:rPr kumimoji="0" lang="en-US" sz="1600" b="0" i="0" u="none" strike="noStrike" kern="0" cap="none" spc="0" normalizeH="0" baseline="0" noProof="0" dirty="0" err="1">
                <a:ln>
                  <a:noFill/>
                </a:ln>
                <a:solidFill>
                  <a:srgbClr val="000000"/>
                </a:solidFill>
                <a:effectLst/>
                <a:uLnTx/>
                <a:uFillTx/>
                <a:ea typeface="+mn-ea"/>
                <a:cs typeface="+mn-cs"/>
              </a:rPr>
              <a:t>Alser</a:t>
            </a:r>
            <a:r>
              <a:rPr kumimoji="0" lang="en-US" sz="1600" b="0" i="0" u="none" strike="noStrike" kern="0" cap="none" spc="0" normalizeH="0" baseline="0" noProof="0" dirty="0">
                <a:ln>
                  <a:noFill/>
                </a:ln>
                <a:solidFill>
                  <a:srgbClr val="000000"/>
                </a:solidFill>
                <a:effectLst/>
                <a:uLnTx/>
                <a:uFillTx/>
                <a:ea typeface="+mn-ea"/>
                <a:cs typeface="+mn-cs"/>
              </a:rPr>
              <a:t>, Mohammad </a:t>
            </a:r>
            <a:r>
              <a:rPr kumimoji="0" lang="en-US" sz="1600" b="0" i="0" u="none" strike="noStrike" kern="0" cap="none" spc="0" normalizeH="0" baseline="0" noProof="0" dirty="0" err="1">
                <a:ln>
                  <a:noFill/>
                </a:ln>
                <a:solidFill>
                  <a:srgbClr val="000000"/>
                </a:solidFill>
                <a:effectLst/>
                <a:uLnTx/>
                <a:uFillTx/>
                <a:ea typeface="+mn-ea"/>
                <a:cs typeface="+mn-cs"/>
              </a:rPr>
              <a:t>Sadrosadati</a:t>
            </a:r>
            <a:r>
              <a:rPr kumimoji="0" lang="en-US" sz="1600" b="0" i="0" u="none" strike="noStrike" kern="0" cap="none" spc="0" normalizeH="0" baseline="0" noProof="0" dirty="0">
                <a:ln>
                  <a:noFill/>
                </a:ln>
                <a:solidFill>
                  <a:srgbClr val="000000"/>
                </a:solidFill>
                <a:effectLst/>
                <a:uLnTx/>
                <a:uFillTx/>
                <a:ea typeface="+mn-ea"/>
                <a:cs typeface="+mn-cs"/>
              </a:rPr>
              <a:t>, Can </a:t>
            </a:r>
            <a:r>
              <a:rPr kumimoji="0" lang="en-US" sz="1600" b="0" i="0" u="none" strike="noStrike" kern="0" cap="none" spc="0" normalizeH="0" baseline="0" noProof="0" dirty="0" err="1">
                <a:ln>
                  <a:noFill/>
                </a:ln>
                <a:solidFill>
                  <a:srgbClr val="000000"/>
                </a:solidFill>
                <a:effectLst/>
                <a:uLnTx/>
                <a:uFillTx/>
                <a:ea typeface="+mn-ea"/>
                <a:cs typeface="+mn-cs"/>
              </a:rPr>
              <a:t>Firtina</a:t>
            </a:r>
            <a:r>
              <a:rPr kumimoji="0" lang="en-US" sz="1600" b="0" i="0" u="none" strike="noStrike" kern="0" cap="none" spc="0" normalizeH="0" baseline="0" noProof="0" dirty="0">
                <a:ln>
                  <a:noFill/>
                </a:ln>
                <a:solidFill>
                  <a:srgbClr val="000000"/>
                </a:solidFill>
                <a:effectLst/>
                <a:uLnTx/>
                <a:uFillTx/>
                <a:ea typeface="+mn-ea"/>
                <a:cs typeface="+mn-cs"/>
              </a:rPr>
              <a:t>, Akanksha </a:t>
            </a:r>
            <a:r>
              <a:rPr kumimoji="0" lang="en-US" sz="1600" b="0" i="0" u="none" strike="noStrike" kern="0" cap="none" spc="0" normalizeH="0" baseline="0" noProof="0" dirty="0" err="1">
                <a:ln>
                  <a:noFill/>
                </a:ln>
                <a:solidFill>
                  <a:srgbClr val="000000"/>
                </a:solidFill>
                <a:effectLst/>
                <a:uLnTx/>
                <a:uFillTx/>
                <a:ea typeface="+mn-ea"/>
                <a:cs typeface="+mn-cs"/>
              </a:rPr>
              <a:t>Baranwal</a:t>
            </a:r>
            <a:r>
              <a:rPr kumimoji="0" lang="en-US" sz="1600" b="0" i="0" u="none" strike="noStrike" kern="0" cap="none" spc="0" normalizeH="0" baseline="0" noProof="0" dirty="0">
                <a:ln>
                  <a:noFill/>
                </a:ln>
                <a:solidFill>
                  <a:srgbClr val="000000"/>
                </a:solidFill>
                <a:effectLst/>
                <a:uLnTx/>
                <a:uFillTx/>
                <a:ea typeface="+mn-ea"/>
                <a:cs typeface="+mn-cs"/>
              </a:rPr>
              <a:t>, </a:t>
            </a:r>
            <a:r>
              <a:rPr kumimoji="0" lang="en-US" sz="1600" b="0" i="0" u="none" strike="noStrike" kern="0" cap="none" spc="0" normalizeH="0" baseline="0" noProof="0" dirty="0" err="1">
                <a:ln>
                  <a:noFill/>
                </a:ln>
                <a:solidFill>
                  <a:srgbClr val="000000"/>
                </a:solidFill>
                <a:effectLst/>
                <a:uLnTx/>
                <a:uFillTx/>
                <a:ea typeface="+mn-ea"/>
                <a:cs typeface="+mn-cs"/>
              </a:rPr>
              <a:t>Damla</a:t>
            </a:r>
            <a:r>
              <a:rPr kumimoji="0" lang="en-US" sz="1600" b="0" i="0" u="none" strike="noStrike" kern="0" cap="none" spc="0" normalizeH="0" baseline="0" noProof="0" dirty="0">
                <a:ln>
                  <a:noFill/>
                </a:ln>
                <a:solidFill>
                  <a:srgbClr val="000000"/>
                </a:solidFill>
                <a:effectLst/>
                <a:uLnTx/>
                <a:uFillTx/>
                <a:ea typeface="+mn-ea"/>
                <a:cs typeface="+mn-cs"/>
              </a:rPr>
              <a:t> </a:t>
            </a:r>
            <a:r>
              <a:rPr kumimoji="0" lang="en-US" sz="1600" b="0" i="0" u="none" strike="noStrike" kern="0" cap="none" spc="0" normalizeH="0" baseline="0" noProof="0" dirty="0" err="1">
                <a:ln>
                  <a:noFill/>
                </a:ln>
                <a:solidFill>
                  <a:srgbClr val="000000"/>
                </a:solidFill>
                <a:effectLst/>
                <a:uLnTx/>
                <a:uFillTx/>
                <a:ea typeface="+mn-ea"/>
                <a:cs typeface="+mn-cs"/>
              </a:rPr>
              <a:t>Senol</a:t>
            </a:r>
            <a:r>
              <a:rPr kumimoji="0" lang="en-US" sz="1600" b="0" i="0" u="none" strike="noStrike" kern="0" cap="none" spc="0" normalizeH="0" baseline="0" noProof="0" dirty="0">
                <a:ln>
                  <a:noFill/>
                </a:ln>
                <a:solidFill>
                  <a:srgbClr val="000000"/>
                </a:solidFill>
                <a:effectLst/>
                <a:uLnTx/>
                <a:uFillTx/>
                <a:ea typeface="+mn-ea"/>
                <a:cs typeface="+mn-cs"/>
              </a:rPr>
              <a:t> Cali, Aditya </a:t>
            </a:r>
            <a:r>
              <a:rPr kumimoji="0" lang="en-US" sz="1600" b="0" i="0" u="none" strike="noStrike" kern="0" cap="none" spc="0" normalizeH="0" baseline="0" noProof="0" dirty="0" err="1">
                <a:ln>
                  <a:noFill/>
                </a:ln>
                <a:solidFill>
                  <a:srgbClr val="000000"/>
                </a:solidFill>
                <a:effectLst/>
                <a:uLnTx/>
                <a:uFillTx/>
                <a:ea typeface="+mn-ea"/>
                <a:cs typeface="+mn-cs"/>
              </a:rPr>
              <a:t>Manglik</a:t>
            </a:r>
            <a:r>
              <a:rPr kumimoji="0" lang="en-US" sz="1600" b="0" i="0" u="none" strike="noStrike" kern="0" cap="none" spc="0" normalizeH="0" baseline="0" noProof="0" dirty="0">
                <a:ln>
                  <a:noFill/>
                </a:ln>
                <a:solidFill>
                  <a:srgbClr val="000000"/>
                </a:solidFill>
                <a:effectLst/>
                <a:uLnTx/>
                <a:uFillTx/>
                <a:ea typeface="+mn-ea"/>
                <a:cs typeface="+mn-cs"/>
              </a:rPr>
              <a:t>, Nour </a:t>
            </a:r>
            <a:r>
              <a:rPr kumimoji="0" lang="en-US" sz="1600" b="0" i="0" u="none" strike="noStrike" kern="0" cap="none" spc="0" normalizeH="0" baseline="0" noProof="0" dirty="0" err="1">
                <a:ln>
                  <a:noFill/>
                </a:ln>
                <a:solidFill>
                  <a:srgbClr val="000000"/>
                </a:solidFill>
                <a:effectLst/>
                <a:uLnTx/>
                <a:uFillTx/>
                <a:ea typeface="+mn-ea"/>
                <a:cs typeface="+mn-cs"/>
              </a:rPr>
              <a:t>Almadhoun</a:t>
            </a:r>
            <a:r>
              <a:rPr kumimoji="0" lang="en-US" sz="1600" b="0" i="0" u="none" strike="noStrike" kern="0" cap="none" spc="0" normalizeH="0" baseline="0" noProof="0" dirty="0">
                <a:ln>
                  <a:noFill/>
                </a:ln>
                <a:solidFill>
                  <a:srgbClr val="000000"/>
                </a:solidFill>
                <a:effectLst/>
                <a:uLnTx/>
                <a:uFillTx/>
                <a:ea typeface="+mn-ea"/>
                <a:cs typeface="+mn-cs"/>
              </a:rPr>
              <a:t> </a:t>
            </a:r>
            <a:r>
              <a:rPr kumimoji="0" lang="en-US" sz="1600" b="0" i="0" u="none" strike="noStrike" kern="0" cap="none" spc="0" normalizeH="0" baseline="0" noProof="0" dirty="0" err="1">
                <a:ln>
                  <a:noFill/>
                </a:ln>
                <a:solidFill>
                  <a:srgbClr val="000000"/>
                </a:solidFill>
                <a:effectLst/>
                <a:uLnTx/>
                <a:uFillTx/>
                <a:ea typeface="+mn-ea"/>
                <a:cs typeface="+mn-cs"/>
              </a:rPr>
              <a:t>Alserr</a:t>
            </a:r>
            <a:r>
              <a:rPr kumimoji="0" lang="en-US" sz="1600" b="0" i="0" u="none" strike="noStrike" kern="0" cap="none" spc="0" normalizeH="0" baseline="0" noProof="0" dirty="0">
                <a:ln>
                  <a:noFill/>
                </a:ln>
                <a:solidFill>
                  <a:srgbClr val="000000"/>
                </a:solidFill>
                <a:effectLst/>
                <a:uLnTx/>
                <a:uFillTx/>
                <a:ea typeface="+mn-ea"/>
                <a:cs typeface="+mn-cs"/>
              </a:rPr>
              <a:t>, and </a:t>
            </a:r>
            <a:r>
              <a:rPr kumimoji="0" lang="en-US" sz="1600" b="0" i="0" strike="noStrike" kern="0" cap="none" spc="0" normalizeH="0" baseline="0" noProof="0" dirty="0">
                <a:ln>
                  <a:noFill/>
                </a:ln>
                <a:solidFill>
                  <a:srgbClr val="000000"/>
                </a:solidFill>
                <a:effectLst/>
                <a:uLnTx/>
                <a:uFillTx/>
                <a:ea typeface="+mn-ea"/>
                <a:cs typeface="+mn-cs"/>
              </a:rPr>
              <a:t>Onur Mutlu</a:t>
            </a:r>
            <a:r>
              <a:rPr kumimoji="0" lang="en-US" sz="1600" b="0" i="0" u="none" strike="noStrike" kern="0" cap="none" spc="0" normalizeH="0" baseline="0" noProof="0" dirty="0">
                <a:ln>
                  <a:noFill/>
                </a:ln>
                <a:solidFill>
                  <a:srgbClr val="000000"/>
                </a:solidFill>
                <a:effectLst/>
                <a:uLnTx/>
                <a:uFillTx/>
                <a:ea typeface="+mn-ea"/>
                <a:cs typeface="+mn-cs"/>
              </a:rPr>
              <a:t>,</a:t>
            </a:r>
            <a:br>
              <a:rPr kumimoji="0" lang="en-US" sz="1600" b="0" i="0" u="none" strike="noStrike" kern="0" cap="none" spc="0" normalizeH="0" baseline="0" noProof="0" dirty="0">
                <a:ln>
                  <a:noFill/>
                </a:ln>
                <a:solidFill>
                  <a:srgbClr val="000000"/>
                </a:solidFill>
                <a:effectLst/>
                <a:uLnTx/>
                <a:uFillTx/>
                <a:ea typeface="+mn-ea"/>
                <a:cs typeface="+mn-cs"/>
              </a:rPr>
            </a:br>
            <a:r>
              <a:rPr kumimoji="0" lang="en-US" sz="1600" b="1" i="0" u="none" strike="noStrike" kern="0" cap="none" spc="0" normalizeH="0" baseline="0" noProof="0" dirty="0">
                <a:ln>
                  <a:noFill/>
                </a:ln>
                <a:solidFill>
                  <a:srgbClr val="0000FF"/>
                </a:solidFill>
                <a:effectLst/>
                <a:uLnTx/>
                <a:uFillTx/>
                <a:ea typeface="+mn-ea"/>
                <a:cs typeface="+mn-cs"/>
                <a:hlinkClick r:id="rId2">
                  <a:extLst>
                    <a:ext uri="{A12FA001-AC4F-418D-AE19-62706E023703}">
                      <ahyp:hlinkClr xmlns:ahyp="http://schemas.microsoft.com/office/drawing/2018/hyperlinkcolor" val="tx"/>
                    </a:ext>
                  </a:extLst>
                </a:hlinkClick>
              </a:rPr>
              <a:t>"GenPIP: In-Memory Acceleration of Genome Analysis via Tight Integration of Basecalling and Read Mapping"</a:t>
            </a:r>
            <a:br>
              <a:rPr kumimoji="0" lang="en-US" sz="1600" b="0" i="0" u="none" strike="noStrike" kern="0" cap="none" spc="0" normalizeH="0" baseline="0" noProof="0" dirty="0">
                <a:ln>
                  <a:noFill/>
                </a:ln>
                <a:solidFill>
                  <a:srgbClr val="0000FF"/>
                </a:solidFill>
                <a:effectLst/>
                <a:uLnTx/>
                <a:uFillTx/>
                <a:ea typeface="+mn-ea"/>
                <a:cs typeface="+mn-cs"/>
              </a:rPr>
            </a:br>
            <a:r>
              <a:rPr kumimoji="0" lang="en-US" sz="1600" b="0" i="1" u="none" strike="noStrike" kern="0" cap="none" spc="0" normalizeH="0" baseline="0" noProof="0" dirty="0">
                <a:ln>
                  <a:noFill/>
                </a:ln>
                <a:solidFill>
                  <a:srgbClr val="000000"/>
                </a:solidFill>
                <a:effectLst/>
                <a:uLnTx/>
                <a:uFillTx/>
                <a:ea typeface="+mn-ea"/>
                <a:cs typeface="+mn-cs"/>
              </a:rPr>
              <a:t>Proceedings of the </a:t>
            </a:r>
            <a:r>
              <a:rPr kumimoji="0" lang="en-US" sz="1600" b="0" i="1" u="none" strike="noStrike" kern="0" cap="none" spc="0" normalizeH="0" baseline="0" noProof="0" dirty="0">
                <a:ln>
                  <a:noFill/>
                </a:ln>
                <a:solidFill>
                  <a:srgbClr val="000000"/>
                </a:solidFill>
                <a:effectLst/>
                <a:uLnTx/>
                <a:uFillTx/>
                <a:ea typeface="+mn-ea"/>
                <a:cs typeface="+mn-cs"/>
                <a:hlinkClick r:id="rId3"/>
              </a:rPr>
              <a:t>55th International Symposium on Microarchitecture</a:t>
            </a:r>
            <a:r>
              <a:rPr kumimoji="0" lang="en-US" sz="1600" b="0" i="1" u="none" strike="noStrike" kern="0" cap="none" spc="0" normalizeH="0" baseline="0" noProof="0" dirty="0">
                <a:ln>
                  <a:noFill/>
                </a:ln>
                <a:solidFill>
                  <a:srgbClr val="000000"/>
                </a:solidFill>
                <a:effectLst/>
                <a:uLnTx/>
                <a:uFillTx/>
                <a:ea typeface="+mn-ea"/>
                <a:cs typeface="+mn-cs"/>
              </a:rPr>
              <a:t> (</a:t>
            </a:r>
            <a:r>
              <a:rPr kumimoji="0" lang="en-US" sz="1600" b="1" i="1" u="none" strike="noStrike" kern="0" cap="none" spc="0" normalizeH="0" baseline="0" noProof="0" dirty="0">
                <a:ln>
                  <a:noFill/>
                </a:ln>
                <a:solidFill>
                  <a:srgbClr val="000000"/>
                </a:solidFill>
                <a:effectLst/>
                <a:uLnTx/>
                <a:uFillTx/>
                <a:ea typeface="+mn-ea"/>
                <a:cs typeface="+mn-cs"/>
              </a:rPr>
              <a:t>MICRO</a:t>
            </a:r>
            <a:r>
              <a:rPr kumimoji="0" lang="en-US" sz="1600" b="0" i="1" u="none" strike="noStrike" kern="0" cap="none" spc="0" normalizeH="0" baseline="0" noProof="0" dirty="0">
                <a:ln>
                  <a:noFill/>
                </a:ln>
                <a:solidFill>
                  <a:srgbClr val="000000"/>
                </a:solidFill>
                <a:effectLst/>
                <a:uLnTx/>
                <a:uFillTx/>
                <a:ea typeface="+mn-ea"/>
                <a:cs typeface="+mn-cs"/>
              </a:rPr>
              <a:t>)</a:t>
            </a:r>
            <a:r>
              <a:rPr kumimoji="0" lang="en-US" sz="1600" b="0" i="0" u="none" strike="noStrike" kern="0" cap="none" spc="0" normalizeH="0" baseline="0" noProof="0" dirty="0">
                <a:ln>
                  <a:noFill/>
                </a:ln>
                <a:solidFill>
                  <a:srgbClr val="000000"/>
                </a:solidFill>
                <a:effectLst/>
                <a:uLnTx/>
                <a:uFillTx/>
                <a:ea typeface="+mn-ea"/>
                <a:cs typeface="+mn-cs"/>
              </a:rPr>
              <a:t>, Chicago, IL, USA, October 2022.</a:t>
            </a:r>
            <a:br>
              <a:rPr kumimoji="0" lang="en-US" sz="1600" b="0" i="0" u="none" strike="noStrike" kern="0" cap="none" spc="0" normalizeH="0" baseline="0" noProof="0" dirty="0">
                <a:ln>
                  <a:noFill/>
                </a:ln>
                <a:solidFill>
                  <a:srgbClr val="000000"/>
                </a:solidFill>
                <a:effectLst/>
                <a:uLnTx/>
                <a:uFillTx/>
                <a:ea typeface="+mn-ea"/>
                <a:cs typeface="+mn-cs"/>
              </a:rPr>
            </a:br>
            <a:r>
              <a:rPr kumimoji="0" lang="en-US" sz="1600" b="0" i="0" u="none" strike="noStrike" kern="0" cap="none" spc="0" normalizeH="0" baseline="0" noProof="0" dirty="0">
                <a:ln>
                  <a:noFill/>
                </a:ln>
                <a:solidFill>
                  <a:srgbClr val="000000"/>
                </a:solidFill>
                <a:effectLst/>
                <a:uLnTx/>
                <a:uFillTx/>
                <a:ea typeface="+mn-ea"/>
                <a:cs typeface="+mn-cs"/>
              </a:rPr>
              <a:t>[</a:t>
            </a:r>
            <a:r>
              <a:rPr kumimoji="0" lang="en-US" sz="1600" b="0" i="0" u="none" strike="noStrike" kern="0" cap="none" spc="0" normalizeH="0" baseline="0" noProof="0" dirty="0">
                <a:ln>
                  <a:noFill/>
                </a:ln>
                <a:solidFill>
                  <a:srgbClr val="000000"/>
                </a:solidFill>
                <a:effectLst/>
                <a:uLnTx/>
                <a:uFillTx/>
                <a:ea typeface="+mn-ea"/>
                <a:cs typeface="+mn-cs"/>
                <a:hlinkClick r:id="rId4"/>
              </a:rPr>
              <a:t>Slides (pptx)</a:t>
            </a:r>
            <a:r>
              <a:rPr kumimoji="0" lang="en-US" sz="1600" b="0" i="0" u="none" strike="noStrike" kern="0" cap="none" spc="0" normalizeH="0" baseline="0" noProof="0" dirty="0">
                <a:ln>
                  <a:noFill/>
                </a:ln>
                <a:solidFill>
                  <a:srgbClr val="000000"/>
                </a:solidFill>
                <a:effectLst/>
                <a:uLnTx/>
                <a:uFillTx/>
                <a:ea typeface="+mn-ea"/>
                <a:cs typeface="+mn-cs"/>
              </a:rPr>
              <a:t> </a:t>
            </a:r>
            <a:r>
              <a:rPr kumimoji="0" lang="en-US" sz="1600" b="0" i="0" u="none" strike="noStrike" kern="0" cap="none" spc="0" normalizeH="0" baseline="0" noProof="0" dirty="0">
                <a:ln>
                  <a:noFill/>
                </a:ln>
                <a:solidFill>
                  <a:srgbClr val="000000"/>
                </a:solidFill>
                <a:effectLst/>
                <a:uLnTx/>
                <a:uFillTx/>
                <a:ea typeface="+mn-ea"/>
                <a:cs typeface="+mn-cs"/>
                <a:hlinkClick r:id="rId5"/>
              </a:rPr>
              <a:t>(pdf)</a:t>
            </a:r>
            <a:r>
              <a:rPr kumimoji="0" lang="en-US" sz="1600" b="0" i="0" u="none" strike="noStrike" kern="0" cap="none" spc="0" normalizeH="0" baseline="0" noProof="0" dirty="0">
                <a:ln>
                  <a:noFill/>
                </a:ln>
                <a:solidFill>
                  <a:srgbClr val="000000"/>
                </a:solidFill>
                <a:effectLst/>
                <a:uLnTx/>
                <a:uFillTx/>
                <a:ea typeface="+mn-ea"/>
                <a:cs typeface="+mn-cs"/>
              </a:rPr>
              <a:t>]</a:t>
            </a:r>
            <a:br>
              <a:rPr kumimoji="0" lang="en-US" sz="1600" b="0" i="0" u="none" strike="noStrike" kern="0" cap="none" spc="0" normalizeH="0" baseline="0" noProof="0" dirty="0">
                <a:ln>
                  <a:noFill/>
                </a:ln>
                <a:solidFill>
                  <a:srgbClr val="000000"/>
                </a:solidFill>
                <a:effectLst/>
                <a:uLnTx/>
                <a:uFillTx/>
                <a:ea typeface="+mn-ea"/>
                <a:cs typeface="+mn-cs"/>
              </a:rPr>
            </a:br>
            <a:r>
              <a:rPr kumimoji="0" lang="en-US" sz="1600" b="0" i="0" u="none" strike="noStrike" kern="0" cap="none" spc="0" normalizeH="0" baseline="0" noProof="0" dirty="0">
                <a:ln>
                  <a:noFill/>
                </a:ln>
                <a:solidFill>
                  <a:srgbClr val="000000"/>
                </a:solidFill>
                <a:effectLst/>
                <a:uLnTx/>
                <a:uFillTx/>
                <a:ea typeface="+mn-ea"/>
                <a:cs typeface="+mn-cs"/>
              </a:rPr>
              <a:t>[</a:t>
            </a:r>
            <a:r>
              <a:rPr kumimoji="0" lang="en-US" sz="1600" b="0" i="0" u="none" strike="noStrike" kern="0" cap="none" spc="0" normalizeH="0" baseline="0" noProof="0" dirty="0">
                <a:ln>
                  <a:noFill/>
                </a:ln>
                <a:solidFill>
                  <a:srgbClr val="000000"/>
                </a:solidFill>
                <a:effectLst/>
                <a:uLnTx/>
                <a:uFillTx/>
                <a:ea typeface="+mn-ea"/>
                <a:cs typeface="+mn-cs"/>
                <a:hlinkClick r:id="rId6"/>
              </a:rPr>
              <a:t>Longer Lecture Slides (pptx)</a:t>
            </a:r>
            <a:r>
              <a:rPr kumimoji="0" lang="en-US" sz="1600" b="0" i="0" u="none" strike="noStrike" kern="0" cap="none" spc="0" normalizeH="0" baseline="0" noProof="0" dirty="0">
                <a:ln>
                  <a:noFill/>
                </a:ln>
                <a:solidFill>
                  <a:srgbClr val="000000"/>
                </a:solidFill>
                <a:effectLst/>
                <a:uLnTx/>
                <a:uFillTx/>
                <a:ea typeface="+mn-ea"/>
                <a:cs typeface="+mn-cs"/>
              </a:rPr>
              <a:t> </a:t>
            </a:r>
            <a:r>
              <a:rPr kumimoji="0" lang="en-US" sz="1600" b="0" i="0" u="none" strike="noStrike" kern="0" cap="none" spc="0" normalizeH="0" baseline="0" noProof="0" dirty="0">
                <a:ln>
                  <a:noFill/>
                </a:ln>
                <a:solidFill>
                  <a:srgbClr val="000000"/>
                </a:solidFill>
                <a:effectLst/>
                <a:uLnTx/>
                <a:uFillTx/>
                <a:ea typeface="+mn-ea"/>
                <a:cs typeface="+mn-cs"/>
                <a:hlinkClick r:id="rId7"/>
              </a:rPr>
              <a:t>(pdf)</a:t>
            </a:r>
            <a:r>
              <a:rPr kumimoji="0" lang="en-US" sz="1600" b="0" i="0" u="none" strike="noStrike" kern="0" cap="none" spc="0" normalizeH="0" baseline="0" noProof="0" dirty="0">
                <a:ln>
                  <a:noFill/>
                </a:ln>
                <a:solidFill>
                  <a:srgbClr val="000000"/>
                </a:solidFill>
                <a:effectLst/>
                <a:uLnTx/>
                <a:uFillTx/>
                <a:ea typeface="+mn-ea"/>
                <a:cs typeface="+mn-cs"/>
              </a:rPr>
              <a:t>]</a:t>
            </a:r>
            <a:br>
              <a:rPr kumimoji="0" lang="en-US" sz="1600" b="0" i="0" u="none" strike="noStrike" kern="0" cap="none" spc="0" normalizeH="0" baseline="0" noProof="0" dirty="0">
                <a:ln>
                  <a:noFill/>
                </a:ln>
                <a:solidFill>
                  <a:srgbClr val="000000"/>
                </a:solidFill>
                <a:effectLst/>
                <a:uLnTx/>
                <a:uFillTx/>
                <a:ea typeface="+mn-ea"/>
                <a:cs typeface="+mn-cs"/>
              </a:rPr>
            </a:br>
            <a:r>
              <a:rPr kumimoji="0" lang="en-US" sz="1600" b="0" i="0" u="none" strike="noStrike" kern="0" cap="none" spc="0" normalizeH="0" baseline="0" noProof="0" dirty="0">
                <a:ln>
                  <a:noFill/>
                </a:ln>
                <a:solidFill>
                  <a:srgbClr val="000000"/>
                </a:solidFill>
                <a:effectLst/>
                <a:uLnTx/>
                <a:uFillTx/>
                <a:ea typeface="+mn-ea"/>
                <a:cs typeface="+mn-cs"/>
              </a:rPr>
              <a:t>[</a:t>
            </a:r>
            <a:r>
              <a:rPr kumimoji="0" lang="en-US" sz="1600" b="0" i="0" u="none" strike="noStrike" kern="0" cap="none" spc="0" normalizeH="0" baseline="0" noProof="0" dirty="0">
                <a:ln>
                  <a:noFill/>
                </a:ln>
                <a:solidFill>
                  <a:srgbClr val="000000"/>
                </a:solidFill>
                <a:effectLst/>
                <a:uLnTx/>
                <a:uFillTx/>
                <a:ea typeface="+mn-ea"/>
                <a:cs typeface="+mn-cs"/>
                <a:hlinkClick r:id="rId8"/>
              </a:rPr>
              <a:t>Lecture Video</a:t>
            </a:r>
            <a:r>
              <a:rPr kumimoji="0" lang="en-US" sz="1600" b="0" i="0" u="none" strike="noStrike" kern="0" cap="none" spc="0" normalizeH="0" baseline="0" noProof="0" dirty="0">
                <a:ln>
                  <a:noFill/>
                </a:ln>
                <a:solidFill>
                  <a:srgbClr val="000000"/>
                </a:solidFill>
                <a:effectLst/>
                <a:uLnTx/>
                <a:uFillTx/>
                <a:ea typeface="+mn-ea"/>
                <a:cs typeface="+mn-cs"/>
              </a:rPr>
              <a:t> (25 minutes)]</a:t>
            </a:r>
            <a:br>
              <a:rPr kumimoji="0" lang="en-US" sz="1600" b="0" i="0" u="none" strike="noStrike" kern="0" cap="none" spc="0" normalizeH="0" baseline="0" noProof="0" dirty="0">
                <a:ln>
                  <a:noFill/>
                </a:ln>
                <a:solidFill>
                  <a:srgbClr val="000000"/>
                </a:solidFill>
                <a:effectLst/>
                <a:uLnTx/>
                <a:uFillTx/>
                <a:ea typeface="+mn-ea"/>
                <a:cs typeface="+mn-cs"/>
              </a:rPr>
            </a:br>
            <a:r>
              <a:rPr kumimoji="0" lang="en-US" sz="1600" b="0" i="0" u="none" strike="noStrike" kern="0" cap="none" spc="0" normalizeH="0" baseline="0" noProof="0" dirty="0">
                <a:ln>
                  <a:noFill/>
                </a:ln>
                <a:solidFill>
                  <a:srgbClr val="000000"/>
                </a:solidFill>
                <a:effectLst/>
                <a:uLnTx/>
                <a:uFillTx/>
                <a:ea typeface="+mn-ea"/>
                <a:cs typeface="+mn-cs"/>
              </a:rPr>
              <a:t>[</a:t>
            </a:r>
            <a:r>
              <a:rPr kumimoji="0" lang="en-US" sz="1600" b="0" i="0" u="none" strike="noStrike" kern="0" cap="none" spc="0" normalizeH="0" baseline="0" noProof="0" dirty="0">
                <a:ln>
                  <a:noFill/>
                </a:ln>
                <a:solidFill>
                  <a:srgbClr val="000000"/>
                </a:solidFill>
                <a:effectLst/>
                <a:uLnTx/>
                <a:uFillTx/>
                <a:ea typeface="+mn-ea"/>
                <a:cs typeface="+mn-cs"/>
                <a:hlinkClick r:id="rId9"/>
              </a:rPr>
              <a:t>arXiv version</a:t>
            </a:r>
            <a:r>
              <a:rPr kumimoji="0" lang="en-US" sz="1600" b="0" i="0" u="none" strike="noStrike" kern="0" cap="none" spc="0" normalizeH="0" baseline="0" noProof="0" dirty="0">
                <a:ln>
                  <a:noFill/>
                </a:ln>
                <a:solidFill>
                  <a:srgbClr val="000000"/>
                </a:solidFill>
                <a:effectLst/>
                <a:uLnTx/>
                <a:uFillTx/>
                <a:ea typeface="+mn-ea"/>
                <a:cs typeface="+mn-cs"/>
              </a:rPr>
              <a:t>]</a:t>
            </a:r>
          </a:p>
        </p:txBody>
      </p:sp>
      <p:sp>
        <p:nvSpPr>
          <p:cNvPr id="4" name="Slide Number Placeholder 3">
            <a:extLst>
              <a:ext uri="{FF2B5EF4-FFF2-40B4-BE49-F238E27FC236}">
                <a16:creationId xmlns:a16="http://schemas.microsoft.com/office/drawing/2014/main" id="{AF71DC18-735B-0506-2D41-D42F28F6B33A}"/>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A2AE8F4F-87B3-942B-8611-2C6C43756649}"/>
              </a:ext>
            </a:extLst>
          </p:cNvPr>
          <p:cNvPicPr>
            <a:picLocks noChangeAspect="1"/>
          </p:cNvPicPr>
          <p:nvPr/>
        </p:nvPicPr>
        <p:blipFill>
          <a:blip r:embed="rId10"/>
          <a:stretch>
            <a:fillRect/>
          </a:stretch>
        </p:blipFill>
        <p:spPr>
          <a:xfrm>
            <a:off x="-26775" y="4074329"/>
            <a:ext cx="9109352" cy="1716871"/>
          </a:xfrm>
          <a:prstGeom prst="rect">
            <a:avLst/>
          </a:prstGeom>
        </p:spPr>
      </p:pic>
      <p:sp>
        <p:nvSpPr>
          <p:cNvPr id="6" name="TextBox 5">
            <a:extLst>
              <a:ext uri="{FF2B5EF4-FFF2-40B4-BE49-F238E27FC236}">
                <a16:creationId xmlns:a16="http://schemas.microsoft.com/office/drawing/2014/main" id="{6A01BD8D-A802-66DB-F7BA-B7B1D731E580}"/>
              </a:ext>
            </a:extLst>
          </p:cNvPr>
          <p:cNvSpPr txBox="1"/>
          <p:nvPr/>
        </p:nvSpPr>
        <p:spPr>
          <a:xfrm>
            <a:off x="1489265"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https://arxiv.org/pdf/2209.08600.pdf</a:t>
            </a:r>
            <a:r>
              <a:rPr kumimoji="0" lang="en-US" sz="2400" b="1" i="0" u="none" strike="noStrike" kern="1200" cap="none" spc="0" normalizeH="0" baseline="0" noProof="0" dirty="0">
                <a:ln>
                  <a:noFill/>
                </a:ln>
                <a:solidFill>
                  <a:srgbClr val="0000FF"/>
                </a:solidFill>
                <a:effectLst/>
                <a:uLnTx/>
                <a:uFillTx/>
                <a:latin typeface="Tahoma"/>
                <a:ea typeface="+mn-ea"/>
                <a:cs typeface="+mn-cs"/>
              </a:rPr>
              <a:t> </a:t>
            </a:r>
          </a:p>
        </p:txBody>
      </p:sp>
    </p:spTree>
    <p:extLst>
      <p:ext uri="{BB962C8B-B14F-4D97-AF65-F5344CB8AC3E}">
        <p14:creationId xmlns:p14="http://schemas.microsoft.com/office/powerpoint/2010/main" val="1600252920"/>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4F12-528E-5A48-BAE0-E0DF14FEB9AA}"/>
              </a:ext>
            </a:extLst>
          </p:cNvPr>
          <p:cNvSpPr>
            <a:spLocks noGrp="1"/>
          </p:cNvSpPr>
          <p:nvPr>
            <p:ph type="title"/>
          </p:nvPr>
        </p:nvSpPr>
        <p:spPr>
          <a:xfrm>
            <a:off x="228600" y="152400"/>
            <a:ext cx="8936484" cy="1066800"/>
          </a:xfrm>
        </p:spPr>
        <p:txBody>
          <a:bodyPr/>
          <a:lstStyle/>
          <a:p>
            <a:r>
              <a:rPr lang="en-US" dirty="0"/>
              <a:t>Food Microbiome Profiling using PIM</a:t>
            </a:r>
          </a:p>
        </p:txBody>
      </p:sp>
      <p:sp>
        <p:nvSpPr>
          <p:cNvPr id="4" name="Slide Number Placeholder 3">
            <a:extLst>
              <a:ext uri="{FF2B5EF4-FFF2-40B4-BE49-F238E27FC236}">
                <a16:creationId xmlns:a16="http://schemas.microsoft.com/office/drawing/2014/main" id="{2664F514-3E94-8048-A442-6555D3EDBF09}"/>
              </a:ext>
            </a:extLst>
          </p:cNvPr>
          <p:cNvSpPr>
            <a:spLocks noGrp="1"/>
          </p:cNvSpPr>
          <p:nvPr>
            <p:ph type="sldNum" sz="quarter" idx="11"/>
          </p:nvPr>
        </p:nvSpPr>
        <p:spPr/>
        <p:txBody>
          <a:bodyPr/>
          <a:lstStyle/>
          <a:p>
            <a:fld id="{323594FA-E141-4234-AE05-360401972BE7}" type="slidenum">
              <a:rPr lang="en-US" altLang="en-US" smtClean="0"/>
              <a:pPr/>
              <a:t>47</a:t>
            </a:fld>
            <a:endParaRPr lang="en-US" altLang="en-US"/>
          </a:p>
        </p:txBody>
      </p:sp>
      <p:sp>
        <p:nvSpPr>
          <p:cNvPr id="8" name="Rectangle 7">
            <a:extLst>
              <a:ext uri="{FF2B5EF4-FFF2-40B4-BE49-F238E27FC236}">
                <a16:creationId xmlns:a16="http://schemas.microsoft.com/office/drawing/2014/main" id="{E2CA0203-DBBA-FD41-ADB8-08D665685A68}"/>
              </a:ext>
            </a:extLst>
          </p:cNvPr>
          <p:cNvSpPr/>
          <p:nvPr/>
        </p:nvSpPr>
        <p:spPr>
          <a:xfrm>
            <a:off x="259409" y="908720"/>
            <a:ext cx="8799307" cy="1477328"/>
          </a:xfrm>
          <a:prstGeom prst="rect">
            <a:avLst/>
          </a:prstGeom>
        </p:spPr>
        <p:txBody>
          <a:bodyPr wrap="square">
            <a:spAutoFit/>
          </a:bodyPr>
          <a:lstStyle/>
          <a:p>
            <a:r>
              <a:rPr lang="en-US" dirty="0"/>
              <a:t>Taha </a:t>
            </a:r>
            <a:r>
              <a:rPr lang="en-US" dirty="0" err="1"/>
              <a:t>Shahroodi</a:t>
            </a:r>
            <a:r>
              <a:rPr lang="en-US" dirty="0"/>
              <a:t>, Mahdi Zahedi, Can </a:t>
            </a:r>
            <a:r>
              <a:rPr lang="en-US" dirty="0" err="1"/>
              <a:t>Firtina</a:t>
            </a:r>
            <a:r>
              <a:rPr lang="en-US" dirty="0"/>
              <a:t>, Mohammed </a:t>
            </a:r>
            <a:r>
              <a:rPr lang="en-US" dirty="0" err="1"/>
              <a:t>Alser</a:t>
            </a:r>
            <a:r>
              <a:rPr lang="en-US" dirty="0"/>
              <a:t>, Stephan Wong, </a:t>
            </a:r>
          </a:p>
          <a:p>
            <a:r>
              <a:rPr lang="en-US" dirty="0" err="1"/>
              <a:t>Onur</a:t>
            </a:r>
            <a:r>
              <a:rPr lang="en-US" dirty="0"/>
              <a:t> </a:t>
            </a:r>
            <a:r>
              <a:rPr lang="en-US" dirty="0" err="1"/>
              <a:t>Mutlu</a:t>
            </a:r>
            <a:r>
              <a:rPr lang="en-US" dirty="0"/>
              <a:t>, Said </a:t>
            </a:r>
            <a:r>
              <a:rPr lang="en-US" dirty="0" err="1"/>
              <a:t>Hamdioui</a:t>
            </a:r>
            <a:endParaRPr lang="en-US" dirty="0"/>
          </a:p>
          <a:p>
            <a:r>
              <a:rPr lang="en-US" dirty="0"/>
              <a:t>“</a:t>
            </a:r>
            <a:r>
              <a:rPr lang="en-US" dirty="0">
                <a:hlinkClick r:id="rId2"/>
              </a:rPr>
              <a:t>Demeter: A Fast and Energy-Efficient Food Profiler using </a:t>
            </a:r>
            <a:r>
              <a:rPr lang="en-US" dirty="0" err="1">
                <a:hlinkClick r:id="rId2"/>
              </a:rPr>
              <a:t>Hyperdimensional</a:t>
            </a:r>
            <a:r>
              <a:rPr lang="en-US" dirty="0">
                <a:hlinkClick r:id="rId2"/>
              </a:rPr>
              <a:t> Computing in Memory</a:t>
            </a:r>
            <a:r>
              <a:rPr lang="en-US" dirty="0"/>
              <a:t>”</a:t>
            </a:r>
          </a:p>
          <a:p>
            <a:r>
              <a:rPr lang="en-US" dirty="0"/>
              <a:t>IEEE Access, 2022</a:t>
            </a:r>
          </a:p>
        </p:txBody>
      </p:sp>
      <p:pic>
        <p:nvPicPr>
          <p:cNvPr id="18" name="Picture 17">
            <a:extLst>
              <a:ext uri="{FF2B5EF4-FFF2-40B4-BE49-F238E27FC236}">
                <a16:creationId xmlns:a16="http://schemas.microsoft.com/office/drawing/2014/main" id="{DFA282B2-5DFE-D34B-B1A4-29AC7E03DC12}"/>
              </a:ext>
            </a:extLst>
          </p:cNvPr>
          <p:cNvPicPr>
            <a:picLocks noChangeAspect="1"/>
          </p:cNvPicPr>
          <p:nvPr/>
        </p:nvPicPr>
        <p:blipFill rotWithShape="1">
          <a:blip r:embed="rId3">
            <a:extLst>
              <a:ext uri="{28A0092B-C50C-407E-A947-70E740481C1C}">
                <a14:useLocalDpi xmlns:a14="http://schemas.microsoft.com/office/drawing/2010/main" val="0"/>
              </a:ext>
            </a:extLst>
          </a:blip>
          <a:srcRect t="31634"/>
          <a:stretch/>
        </p:blipFill>
        <p:spPr>
          <a:xfrm>
            <a:off x="84584" y="2746484"/>
            <a:ext cx="9080500" cy="3125684"/>
          </a:xfrm>
          <a:prstGeom prst="rect">
            <a:avLst/>
          </a:prstGeom>
        </p:spPr>
      </p:pic>
      <p:pic>
        <p:nvPicPr>
          <p:cNvPr id="19" name="Picture 18">
            <a:extLst>
              <a:ext uri="{FF2B5EF4-FFF2-40B4-BE49-F238E27FC236}">
                <a16:creationId xmlns:a16="http://schemas.microsoft.com/office/drawing/2014/main" id="{2D38C017-C505-654F-B1DD-693D7F4DEF8B}"/>
              </a:ext>
            </a:extLst>
          </p:cNvPr>
          <p:cNvPicPr>
            <a:picLocks noChangeAspect="1"/>
          </p:cNvPicPr>
          <p:nvPr/>
        </p:nvPicPr>
        <p:blipFill rotWithShape="1">
          <a:blip r:embed="rId3">
            <a:extLst>
              <a:ext uri="{28A0092B-C50C-407E-A947-70E740481C1C}">
                <a14:useLocalDpi xmlns:a14="http://schemas.microsoft.com/office/drawing/2010/main" val="0"/>
              </a:ext>
            </a:extLst>
          </a:blip>
          <a:srcRect l="82071" t="-49" b="90599"/>
          <a:stretch/>
        </p:blipFill>
        <p:spPr>
          <a:xfrm>
            <a:off x="6546330" y="2458452"/>
            <a:ext cx="2161554" cy="573626"/>
          </a:xfrm>
          <a:prstGeom prst="rect">
            <a:avLst/>
          </a:prstGeom>
        </p:spPr>
      </p:pic>
    </p:spTree>
    <p:extLst>
      <p:ext uri="{BB962C8B-B14F-4D97-AF65-F5344CB8AC3E}">
        <p14:creationId xmlns:p14="http://schemas.microsoft.com/office/powerpoint/2010/main" val="2188923147"/>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928A-7153-BA4F-A458-A62E08807FC6}"/>
              </a:ext>
            </a:extLst>
          </p:cNvPr>
          <p:cNvSpPr>
            <a:spLocks noGrp="1"/>
          </p:cNvSpPr>
          <p:nvPr>
            <p:ph type="title"/>
          </p:nvPr>
        </p:nvSpPr>
        <p:spPr>
          <a:xfrm>
            <a:off x="228600" y="152400"/>
            <a:ext cx="8610600" cy="749300"/>
          </a:xfrm>
        </p:spPr>
        <p:txBody>
          <a:bodyPr/>
          <a:lstStyle/>
          <a:p>
            <a:r>
              <a:rPr lang="en-US" sz="3600" dirty="0">
                <a:latin typeface="Garamond" panose="02020404030301010803" pitchFamily="18" charset="0"/>
              </a:rPr>
              <a:t>Fast and Accurate Real-Time Genome Analysis</a:t>
            </a:r>
            <a:endParaRPr lang="en-CH" sz="3600" dirty="0">
              <a:latin typeface="Garamond" panose="02020404030301010803" pitchFamily="18" charset="0"/>
            </a:endParaRPr>
          </a:p>
        </p:txBody>
      </p:sp>
      <p:sp>
        <p:nvSpPr>
          <p:cNvPr id="4" name="Content Placeholder 5">
            <a:extLst>
              <a:ext uri="{FF2B5EF4-FFF2-40B4-BE49-F238E27FC236}">
                <a16:creationId xmlns:a16="http://schemas.microsoft.com/office/drawing/2014/main" id="{3FE908AA-1014-F276-6502-C74FBC8E123D}"/>
              </a:ext>
            </a:extLst>
          </p:cNvPr>
          <p:cNvSpPr>
            <a:spLocks noGrp="1"/>
          </p:cNvSpPr>
          <p:nvPr>
            <p:ph idx="1"/>
          </p:nvPr>
        </p:nvSpPr>
        <p:spPr>
          <a:xfrm>
            <a:off x="228600" y="901700"/>
            <a:ext cx="8610600" cy="5479628"/>
          </a:xfrm>
        </p:spPr>
        <p:txBody>
          <a:bodyPr/>
          <a:lstStyle/>
          <a:p>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Joel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Lindegger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Can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Firtina</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Nika Mansouri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Ghiasi</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Mohammad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Sadrosadati</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Mohammed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Alser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and </a:t>
            </a:r>
            <a:r>
              <a:rPr lang="en-US" sz="18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Onur</a:t>
            </a:r>
            <a:r>
              <a:rPr lang="en-US" sz="1800" b="0" i="0" u="sng"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Mutlu</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"RawAlign: Accurate, Fast, and Scalable Raw Nanopore Signal Mapping via Combining Seeding and Alignment"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Preprint on </a:t>
            </a:r>
            <a:r>
              <a:rPr lang="en-US" sz="1800" b="1" i="1"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arxiv</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October 2023.</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arXiv version</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5"/>
              </a:rPr>
              <a:t>RawAlign Source Code</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p>
        </p:txBody>
      </p:sp>
      <p:pic>
        <p:nvPicPr>
          <p:cNvPr id="5" name="Picture 4" descr="A close-up of a white card&#10;&#10;Description automatically generated">
            <a:extLst>
              <a:ext uri="{FF2B5EF4-FFF2-40B4-BE49-F238E27FC236}">
                <a16:creationId xmlns:a16="http://schemas.microsoft.com/office/drawing/2014/main" id="{47353D58-4CA7-60B8-E6BD-A0377A16C23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3131148"/>
            <a:ext cx="9144000" cy="1962278"/>
          </a:xfrm>
          <a:prstGeom prst="rect">
            <a:avLst/>
          </a:prstGeom>
        </p:spPr>
      </p:pic>
      <p:sp>
        <p:nvSpPr>
          <p:cNvPr id="3" name="Slide Number Placeholder 2">
            <a:extLst>
              <a:ext uri="{FF2B5EF4-FFF2-40B4-BE49-F238E27FC236}">
                <a16:creationId xmlns:a16="http://schemas.microsoft.com/office/drawing/2014/main" id="{C1E92EDC-E485-48A7-16E4-25C94569B145}"/>
              </a:ext>
            </a:extLst>
          </p:cNvPr>
          <p:cNvSpPr>
            <a:spLocks noGrp="1"/>
          </p:cNvSpPr>
          <p:nvPr>
            <p:ph type="sldNum" sz="quarter" idx="11"/>
          </p:nvPr>
        </p:nvSpPr>
        <p:spPr>
          <a:xfrm>
            <a:off x="6553200" y="6243638"/>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690459253"/>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ABAA6-1F39-C065-1D79-79E2681AB57D}"/>
              </a:ext>
            </a:extLst>
          </p:cNvPr>
          <p:cNvSpPr>
            <a:spLocks noGrp="1"/>
          </p:cNvSpPr>
          <p:nvPr>
            <p:ph type="title"/>
          </p:nvPr>
        </p:nvSpPr>
        <p:spPr>
          <a:xfrm>
            <a:off x="228600" y="152400"/>
            <a:ext cx="8915400" cy="1066800"/>
          </a:xfrm>
        </p:spPr>
        <p:txBody>
          <a:bodyPr/>
          <a:lstStyle/>
          <a:p>
            <a:r>
              <a:rPr lang="en-US" dirty="0"/>
              <a:t>Machine Learning in Genomics</a:t>
            </a:r>
          </a:p>
        </p:txBody>
      </p:sp>
      <p:sp>
        <p:nvSpPr>
          <p:cNvPr id="3" name="Content Placeholder 2">
            <a:extLst>
              <a:ext uri="{FF2B5EF4-FFF2-40B4-BE49-F238E27FC236}">
                <a16:creationId xmlns:a16="http://schemas.microsoft.com/office/drawing/2014/main" id="{F2643C6A-70B0-0EBA-0C51-D91E6177E3D2}"/>
              </a:ext>
            </a:extLst>
          </p:cNvPr>
          <p:cNvSpPr>
            <a:spLocks noGrp="1"/>
          </p:cNvSpPr>
          <p:nvPr>
            <p:ph idx="1"/>
          </p:nvPr>
        </p:nvSpPr>
        <p:spPr>
          <a:xfrm>
            <a:off x="107504" y="1136104"/>
            <a:ext cx="8851536" cy="5029200"/>
          </a:xfrm>
        </p:spPr>
        <p:txBody>
          <a:bodyPr/>
          <a:lstStyle/>
          <a:p>
            <a:r>
              <a:rPr lang="en-US" sz="1800" b="0" i="0" dirty="0">
                <a:solidFill>
                  <a:srgbClr val="000000"/>
                </a:solidFill>
                <a:effectLst/>
              </a:rPr>
              <a:t>M. Banu </a:t>
            </a:r>
            <a:r>
              <a:rPr lang="en-US" sz="1800" b="0" i="0" dirty="0" err="1">
                <a:solidFill>
                  <a:srgbClr val="000000"/>
                </a:solidFill>
                <a:effectLst/>
              </a:rPr>
              <a:t>Cavlak</a:t>
            </a:r>
            <a:r>
              <a:rPr lang="en-US" sz="1800" b="0" i="0" dirty="0">
                <a:solidFill>
                  <a:srgbClr val="000000"/>
                </a:solidFill>
                <a:effectLst/>
              </a:rPr>
              <a:t>, Gagandeep Singh, Mohammed </a:t>
            </a:r>
            <a:r>
              <a:rPr lang="en-US" sz="1800" b="0" i="0" dirty="0" err="1">
                <a:solidFill>
                  <a:srgbClr val="000000"/>
                </a:solidFill>
                <a:effectLst/>
              </a:rPr>
              <a:t>Alser</a:t>
            </a:r>
            <a:r>
              <a:rPr lang="en-US" sz="1800" b="0" i="0" dirty="0">
                <a:solidFill>
                  <a:srgbClr val="000000"/>
                </a:solidFill>
                <a:effectLst/>
              </a:rPr>
              <a:t>, Can </a:t>
            </a:r>
            <a:r>
              <a:rPr lang="en-US" sz="1800" b="0" i="0" dirty="0" err="1">
                <a:solidFill>
                  <a:srgbClr val="000000"/>
                </a:solidFill>
                <a:effectLst/>
              </a:rPr>
              <a:t>Firtina</a:t>
            </a:r>
            <a:r>
              <a:rPr lang="en-US" sz="1800" b="0" i="0" dirty="0">
                <a:solidFill>
                  <a:srgbClr val="000000"/>
                </a:solidFill>
                <a:effectLst/>
              </a:rPr>
              <a:t>, Joel </a:t>
            </a:r>
            <a:r>
              <a:rPr lang="en-US" sz="1800" b="0" i="0" dirty="0" err="1">
                <a:solidFill>
                  <a:srgbClr val="000000"/>
                </a:solidFill>
                <a:effectLst/>
              </a:rPr>
              <a:t>Lindegger</a:t>
            </a:r>
            <a:r>
              <a:rPr lang="en-US" sz="1800" b="0" i="0" dirty="0">
                <a:solidFill>
                  <a:srgbClr val="000000"/>
                </a:solidFill>
                <a:effectLst/>
              </a:rPr>
              <a:t>, Mohammad </a:t>
            </a:r>
            <a:r>
              <a:rPr lang="en-US" sz="1800" b="0" i="0" dirty="0" err="1">
                <a:solidFill>
                  <a:srgbClr val="000000"/>
                </a:solidFill>
                <a:effectLst/>
              </a:rPr>
              <a:t>Sadrosadati</a:t>
            </a:r>
            <a:r>
              <a:rPr lang="en-US" sz="1800" b="0" i="0" dirty="0">
                <a:solidFill>
                  <a:srgbClr val="000000"/>
                </a:solidFill>
                <a:effectLst/>
              </a:rPr>
              <a:t>, Nika Mansouri </a:t>
            </a:r>
            <a:r>
              <a:rPr lang="en-US" sz="1800" b="0" i="0" dirty="0" err="1">
                <a:solidFill>
                  <a:srgbClr val="000000"/>
                </a:solidFill>
                <a:effectLst/>
              </a:rPr>
              <a:t>Ghiasi</a:t>
            </a:r>
            <a:r>
              <a:rPr lang="en-US" sz="1800" b="0" i="0" dirty="0">
                <a:solidFill>
                  <a:srgbClr val="000000"/>
                </a:solidFill>
                <a:effectLst/>
              </a:rPr>
              <a:t>, Can </a:t>
            </a:r>
            <a:r>
              <a:rPr lang="en-US" sz="1800" b="0" i="0" dirty="0" err="1">
                <a:solidFill>
                  <a:srgbClr val="000000"/>
                </a:solidFill>
                <a:effectLst/>
              </a:rPr>
              <a:t>Alkan</a:t>
            </a:r>
            <a:r>
              <a:rPr lang="en-US" sz="1800" b="0" i="0" dirty="0">
                <a:solidFill>
                  <a:srgbClr val="000000"/>
                </a:solidFill>
                <a:effectLst/>
              </a:rPr>
              <a:t>, and Onur Mutlu,</a:t>
            </a:r>
            <a:br>
              <a:rPr lang="en-US" sz="1800" b="0" i="0" dirty="0">
                <a:solidFill>
                  <a:srgbClr val="000000"/>
                </a:solidFill>
                <a:effectLst/>
              </a:rPr>
            </a:br>
            <a:r>
              <a:rPr lang="en-US" sz="1800" b="1" i="0" dirty="0">
                <a:solidFill>
                  <a:srgbClr val="0000FF"/>
                </a:solidFill>
                <a:effectLst/>
                <a:hlinkClick r:id="rId2">
                  <a:extLst>
                    <a:ext uri="{A12FA001-AC4F-418D-AE19-62706E023703}">
                      <ahyp:hlinkClr xmlns:ahyp="http://schemas.microsoft.com/office/drawing/2018/hyperlinkcolor" val="tx"/>
                    </a:ext>
                  </a:extLst>
                </a:hlinkClick>
              </a:rPr>
              <a:t>"TargetCall: Eliminating the Wasted Computation in Basecalling via Pre-Basecalling Filtering"</a:t>
            </a:r>
            <a:br>
              <a:rPr lang="en-US" sz="1800" b="0" i="0" dirty="0">
                <a:solidFill>
                  <a:srgbClr val="000000"/>
                </a:solidFill>
                <a:effectLst/>
              </a:rPr>
            </a:br>
            <a:r>
              <a:rPr lang="en-US" sz="1800" b="0" i="1" dirty="0">
                <a:solidFill>
                  <a:srgbClr val="000000"/>
                </a:solidFill>
                <a:effectLst/>
              </a:rPr>
              <a:t>Proceedings of the </a:t>
            </a:r>
            <a:r>
              <a:rPr lang="en-US" sz="1800" b="0" i="1" dirty="0">
                <a:solidFill>
                  <a:srgbClr val="000000"/>
                </a:solidFill>
                <a:effectLst/>
                <a:hlinkClick r:id="rId3"/>
              </a:rPr>
              <a:t>21st Asia Pacific Bioinformatics Conference</a:t>
            </a:r>
            <a:r>
              <a:rPr lang="en-US" sz="1800" b="0" i="1" dirty="0">
                <a:solidFill>
                  <a:srgbClr val="000000"/>
                </a:solidFill>
                <a:effectLst/>
              </a:rPr>
              <a:t> (</a:t>
            </a:r>
            <a:r>
              <a:rPr lang="en-US" sz="1800" b="1" i="1" dirty="0">
                <a:solidFill>
                  <a:srgbClr val="000000"/>
                </a:solidFill>
                <a:effectLst/>
              </a:rPr>
              <a:t>APBC</a:t>
            </a:r>
            <a:r>
              <a:rPr lang="en-US" sz="1800" b="0" i="1" dirty="0">
                <a:solidFill>
                  <a:srgbClr val="000000"/>
                </a:solidFill>
                <a:effectLst/>
              </a:rPr>
              <a:t>)</a:t>
            </a:r>
            <a:r>
              <a:rPr lang="en-US" sz="1800" b="0" i="0" dirty="0">
                <a:solidFill>
                  <a:srgbClr val="000000"/>
                </a:solidFill>
                <a:effectLst/>
              </a:rPr>
              <a:t>, Changsha, China, April 2023.</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4"/>
              </a:rPr>
              <a:t>TargetCall Source Code</a:t>
            </a:r>
            <a:r>
              <a:rPr lang="en-US" sz="1800" b="0" i="0" dirty="0">
                <a:solidFill>
                  <a:srgbClr val="000000"/>
                </a:solidFill>
                <a:effectLst/>
              </a:rPr>
              <a:t>]</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5"/>
              </a:rPr>
              <a:t>arxiv.org Version</a:t>
            </a:r>
            <a:r>
              <a:rPr lang="en-US" sz="1800" b="0" i="0" dirty="0">
                <a:solidFill>
                  <a:srgbClr val="000000"/>
                </a:solidFill>
                <a:effectLst/>
              </a:rPr>
              <a:t>]</a:t>
            </a:r>
            <a:br>
              <a:rPr lang="en-US" sz="1800" b="0" i="0" dirty="0">
                <a:solidFill>
                  <a:srgbClr val="000000"/>
                </a:solidFill>
                <a:effectLst/>
              </a:rPr>
            </a:br>
            <a:r>
              <a:rPr lang="en-US" sz="1800" b="0" i="0" dirty="0">
                <a:solidFill>
                  <a:srgbClr val="000000"/>
                </a:solidFill>
                <a:effectLst/>
              </a:rPr>
              <a:t>[</a:t>
            </a:r>
            <a:r>
              <a:rPr lang="en-US" sz="1800" b="0" i="0" dirty="0">
                <a:solidFill>
                  <a:srgbClr val="000000"/>
                </a:solidFill>
                <a:effectLst/>
                <a:hlinkClick r:id="rId6"/>
              </a:rPr>
              <a:t>Talk Video at BIO-Arch 2023 Workshop</a:t>
            </a:r>
            <a:r>
              <a:rPr lang="en-US" sz="1800" b="0" i="0" dirty="0">
                <a:solidFill>
                  <a:srgbClr val="000000"/>
                </a:solidFill>
                <a:effectLst/>
              </a:rPr>
              <a:t>]</a:t>
            </a:r>
          </a:p>
          <a:p>
            <a:pPr marL="0" indent="0">
              <a:buNone/>
            </a:pPr>
            <a:br>
              <a:rPr lang="en-US" sz="1800" dirty="0"/>
            </a:br>
            <a:endParaRPr lang="en-US" sz="1800" b="1" dirty="0">
              <a:solidFill>
                <a:srgbClr val="0432FF"/>
              </a:solidFill>
            </a:endParaRPr>
          </a:p>
        </p:txBody>
      </p:sp>
      <p:sp>
        <p:nvSpPr>
          <p:cNvPr id="4" name="Slide Number Placeholder 3">
            <a:extLst>
              <a:ext uri="{FF2B5EF4-FFF2-40B4-BE49-F238E27FC236}">
                <a16:creationId xmlns:a16="http://schemas.microsoft.com/office/drawing/2014/main" id="{1CCAECB2-2935-FBC4-4D12-FEFFE66C5371}"/>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F48702DD-37BC-1198-3836-3B1F1154AA4E}"/>
              </a:ext>
            </a:extLst>
          </p:cNvPr>
          <p:cNvSpPr txBox="1"/>
          <p:nvPr/>
        </p:nvSpPr>
        <p:spPr>
          <a:xfrm>
            <a:off x="1701137" y="6351711"/>
            <a:ext cx="6255239"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432FF"/>
                </a:solidFill>
                <a:effectLst/>
                <a:uLnTx/>
                <a:uFillTx/>
                <a:latin typeface="Tahoma"/>
                <a:ea typeface="+mn-ea"/>
                <a:cs typeface="+mn-cs"/>
                <a:hlinkClick r:id="rId7">
                  <a:extLst>
                    <a:ext uri="{A12FA001-AC4F-418D-AE19-62706E023703}">
                      <ahyp:hlinkClr xmlns:ahyp="http://schemas.microsoft.com/office/drawing/2018/hyperlinkcolor" val="tx"/>
                    </a:ext>
                  </a:extLst>
                </a:hlinkClick>
              </a:rPr>
              <a:t>https://arxiv.org/pdf/2301.09200.pdf</a:t>
            </a:r>
            <a:r>
              <a:rPr kumimoji="0" lang="en-US" sz="2400" b="1" i="0" u="none" strike="noStrike" kern="1200" cap="none" spc="0" normalizeH="0" baseline="0" noProof="0" dirty="0">
                <a:ln>
                  <a:noFill/>
                </a:ln>
                <a:solidFill>
                  <a:srgbClr val="0432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E9D0EADF-3CD9-8D52-E08C-3FC6A0B86F8C}"/>
              </a:ext>
            </a:extLst>
          </p:cNvPr>
          <p:cNvPicPr>
            <a:picLocks noChangeAspect="1"/>
          </p:cNvPicPr>
          <p:nvPr/>
        </p:nvPicPr>
        <p:blipFill>
          <a:blip r:embed="rId8"/>
          <a:stretch>
            <a:fillRect/>
          </a:stretch>
        </p:blipFill>
        <p:spPr>
          <a:xfrm>
            <a:off x="6478" y="3933055"/>
            <a:ext cx="9102026" cy="1703051"/>
          </a:xfrm>
          <a:prstGeom prst="rect">
            <a:avLst/>
          </a:prstGeom>
        </p:spPr>
      </p:pic>
    </p:spTree>
    <p:extLst>
      <p:ext uri="{BB962C8B-B14F-4D97-AF65-F5344CB8AC3E}">
        <p14:creationId xmlns:p14="http://schemas.microsoft.com/office/powerpoint/2010/main" val="427262550"/>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B9DA22-BE61-2446-87AE-83F927ADF074}"/>
              </a:ext>
            </a:extLst>
          </p:cNvPr>
          <p:cNvSpPr>
            <a:spLocks noGrp="1"/>
          </p:cNvSpPr>
          <p:nvPr>
            <p:ph idx="1"/>
          </p:nvPr>
        </p:nvSpPr>
        <p:spPr>
          <a:xfrm>
            <a:off x="228600" y="1124744"/>
            <a:ext cx="8610600" cy="5123656"/>
          </a:xfrm>
        </p:spPr>
        <p:txBody>
          <a:bodyPr/>
          <a:lstStyle/>
          <a:p>
            <a:r>
              <a:rPr lang="en-US" dirty="0"/>
              <a:t>Cutting-edge in Accelerating Genome Analysis</a:t>
            </a:r>
          </a:p>
          <a:p>
            <a:pPr lvl="1"/>
            <a:r>
              <a:rPr lang="en-US" dirty="0"/>
              <a:t>Intelligent genome analysis</a:t>
            </a:r>
          </a:p>
          <a:p>
            <a:pPr lvl="1"/>
            <a:endParaRPr lang="en-US" dirty="0"/>
          </a:p>
          <a:p>
            <a:r>
              <a:rPr lang="en-US" dirty="0">
                <a:solidFill>
                  <a:srgbClr val="0000FF"/>
                </a:solidFill>
              </a:rPr>
              <a:t>Enabling Fast and Accurate Real-time Analysis</a:t>
            </a:r>
          </a:p>
          <a:p>
            <a:pPr lvl="1"/>
            <a:r>
              <a:rPr lang="en-US" dirty="0" err="1">
                <a:solidFill>
                  <a:srgbClr val="0000FF"/>
                </a:solidFill>
              </a:rPr>
              <a:t>RawHash</a:t>
            </a:r>
            <a:r>
              <a:rPr lang="en-US" dirty="0">
                <a:solidFill>
                  <a:srgbClr val="0000FF"/>
                </a:solidFill>
              </a:rPr>
              <a:t> and RawHash2</a:t>
            </a:r>
          </a:p>
          <a:p>
            <a:endParaRPr lang="en-US" dirty="0"/>
          </a:p>
          <a:p>
            <a:r>
              <a:rPr lang="en-US" dirty="0"/>
              <a:t>Graph &amp; ML Acceleration in Genomics</a:t>
            </a:r>
          </a:p>
          <a:p>
            <a:pPr lvl="1"/>
            <a:r>
              <a:rPr lang="en-US" dirty="0"/>
              <a:t>ApHMM</a:t>
            </a:r>
          </a:p>
          <a:p>
            <a:pPr lvl="1"/>
            <a:endParaRPr lang="en-US" dirty="0"/>
          </a:p>
          <a:p>
            <a:r>
              <a:rPr lang="en-US" dirty="0"/>
              <a:t>Conclusion</a:t>
            </a:r>
          </a:p>
          <a:p>
            <a:endParaRPr lang="en-US" dirty="0"/>
          </a:p>
        </p:txBody>
      </p:sp>
      <p:sp>
        <p:nvSpPr>
          <p:cNvPr id="2" name="Title 1">
            <a:extLst>
              <a:ext uri="{FF2B5EF4-FFF2-40B4-BE49-F238E27FC236}">
                <a16:creationId xmlns:a16="http://schemas.microsoft.com/office/drawing/2014/main" id="{E61E9326-06A9-D843-9F15-BC3324EE5826}"/>
              </a:ext>
            </a:extLst>
          </p:cNvPr>
          <p:cNvSpPr>
            <a:spLocks noGrp="1"/>
          </p:cNvSpPr>
          <p:nvPr>
            <p:ph type="title"/>
          </p:nvPr>
        </p:nvSpPr>
        <p:spPr/>
        <p:txBody>
          <a:bodyPr/>
          <a:lstStyle/>
          <a:p>
            <a:r>
              <a:rPr lang="en-US" dirty="0"/>
              <a:t>Agenda for Today</a:t>
            </a:r>
          </a:p>
        </p:txBody>
      </p:sp>
      <p:sp>
        <p:nvSpPr>
          <p:cNvPr id="4" name="Slide Number Placeholder 3">
            <a:extLst>
              <a:ext uri="{FF2B5EF4-FFF2-40B4-BE49-F238E27FC236}">
                <a16:creationId xmlns:a16="http://schemas.microsoft.com/office/drawing/2014/main" id="{F4C949E8-B432-2143-85E7-FAB3F0E378C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110855955"/>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Title 1"/>
          <p:cNvSpPr txBox="1">
            <a:spLocks/>
          </p:cNvSpPr>
          <p:nvPr/>
        </p:nvSpPr>
        <p:spPr>
          <a:xfrm>
            <a:off x="0" y="927"/>
            <a:ext cx="9144000" cy="2316615"/>
          </a:xfrm>
          <a:prstGeom prst="rect">
            <a:avLst/>
          </a:prstGeom>
          <a:solidFill>
            <a:srgbClr val="06436E"/>
          </a:solidFill>
          <a:ln>
            <a:noFill/>
          </a:ln>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6600" b="1" i="0" u="none" strike="noStrike" kern="1200" cap="none" spc="0" normalizeH="0" baseline="0" noProof="0">
              <a:ln>
                <a:noFill/>
              </a:ln>
              <a:solidFill>
                <a:srgbClr val="70AD47"/>
              </a:solidFill>
              <a:effectLst/>
              <a:uLnTx/>
              <a:uFillTx/>
              <a:latin typeface="Calibri Light" panose="020F0302020204030204"/>
              <a:ea typeface="+mj-ea"/>
              <a:cs typeface="+mj-cs"/>
            </a:endParaRPr>
          </a:p>
        </p:txBody>
      </p:sp>
      <p:sp>
        <p:nvSpPr>
          <p:cNvPr id="102" name="Title 1"/>
          <p:cNvSpPr>
            <a:spLocks noGrp="1"/>
          </p:cNvSpPr>
          <p:nvPr>
            <p:ph type="ctrTitle" idx="4294967295"/>
          </p:nvPr>
        </p:nvSpPr>
        <p:spPr>
          <a:xfrm>
            <a:off x="0" y="0"/>
            <a:ext cx="9144000" cy="2744927"/>
          </a:xfrm>
          <a:prstGeom prst="rect">
            <a:avLst/>
          </a:prstGeom>
          <a:solidFill>
            <a:srgbClr val="03538C"/>
          </a:solidFill>
        </p:spPr>
        <p:txBody>
          <a:bodyPr anchor="ctr">
            <a:noAutofit/>
          </a:bodyPr>
          <a:lstStyle/>
          <a:p>
            <a:pPr algn="ctr">
              <a:lnSpc>
                <a:spcPct val="100000"/>
              </a:lnSpc>
              <a:spcAft>
                <a:spcPts val="400"/>
              </a:spcAft>
            </a:pPr>
            <a:br>
              <a:rPr lang="en-US" sz="7200" b="1" dirty="0">
                <a:solidFill>
                  <a:srgbClr val="FFFFFF"/>
                </a:solidFill>
                <a:latin typeface="Garamond" panose="02020404030301010803" pitchFamily="18" charset="0"/>
                <a:ea typeface="Tahoma" panose="020B0604030504040204" pitchFamily="34" charset="0"/>
                <a:cs typeface="Tahoma" panose="020B0604030504040204" pitchFamily="34" charset="0"/>
              </a:rPr>
            </a:br>
            <a:br>
              <a:rPr lang="en-US" sz="3100" b="1" dirty="0">
                <a:solidFill>
                  <a:srgbClr val="FFFFFF"/>
                </a:solidFill>
                <a:latin typeface="Garamond" panose="02020404030301010803" pitchFamily="18" charset="0"/>
                <a:ea typeface="Tahoma" panose="020B0604030504040204" pitchFamily="34" charset="0"/>
                <a:cs typeface="Tahoma" panose="020B0604030504040204" pitchFamily="34" charset="0"/>
              </a:rPr>
            </a:br>
            <a:endParaRPr lang="en-US" sz="3100" dirty="0">
              <a:solidFill>
                <a:schemeClr val="accent4">
                  <a:lumMod val="20000"/>
                  <a:lumOff val="80000"/>
                </a:schemeClr>
              </a:solidFill>
              <a:latin typeface="Garamond" panose="02020404030301010803" pitchFamily="18" charset="0"/>
              <a:ea typeface="Tahoma" panose="020B0604030504040204" pitchFamily="34" charset="0"/>
              <a:cs typeface="Tahoma" panose="020B0604030504040204" pitchFamily="34" charset="0"/>
            </a:endParaRPr>
          </a:p>
        </p:txBody>
      </p:sp>
      <p:pic>
        <p:nvPicPr>
          <p:cNvPr id="7" name="Picture 6">
            <a:extLst>
              <a:ext uri="{FF2B5EF4-FFF2-40B4-BE49-F238E27FC236}">
                <a16:creationId xmlns:a16="http://schemas.microsoft.com/office/drawing/2014/main" id="{F63567B8-7041-AA61-4869-E3FFF91A27C2}"/>
              </a:ext>
            </a:extLst>
          </p:cNvPr>
          <p:cNvPicPr>
            <a:picLocks noChangeAspect="1"/>
          </p:cNvPicPr>
          <p:nvPr/>
        </p:nvPicPr>
        <p:blipFill rotWithShape="1">
          <a:blip r:embed="rId3"/>
          <a:srcRect l="15553" t="31836" r="15247" b="32270"/>
          <a:stretch/>
        </p:blipFill>
        <p:spPr>
          <a:xfrm>
            <a:off x="6496913" y="6231667"/>
            <a:ext cx="2550080" cy="483583"/>
          </a:xfrm>
          <a:prstGeom prst="rect">
            <a:avLst/>
          </a:prstGeom>
        </p:spPr>
      </p:pic>
      <p:pic>
        <p:nvPicPr>
          <p:cNvPr id="13" name="Graphic 12">
            <a:extLst>
              <a:ext uri="{FF2B5EF4-FFF2-40B4-BE49-F238E27FC236}">
                <a16:creationId xmlns:a16="http://schemas.microsoft.com/office/drawing/2014/main" id="{E099C6AE-CFF9-1AAE-7731-87EDC77BCA0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7008" y="6233823"/>
            <a:ext cx="2513673" cy="483583"/>
          </a:xfrm>
          <a:prstGeom prst="rect">
            <a:avLst/>
          </a:prstGeom>
        </p:spPr>
      </p:pic>
      <p:graphicFrame>
        <p:nvGraphicFramePr>
          <p:cNvPr id="3" name="Table 2">
            <a:extLst>
              <a:ext uri="{FF2B5EF4-FFF2-40B4-BE49-F238E27FC236}">
                <a16:creationId xmlns:a16="http://schemas.microsoft.com/office/drawing/2014/main" id="{DF421C9C-D40C-BC09-BED2-C9812AEE3902}"/>
              </a:ext>
            </a:extLst>
          </p:cNvPr>
          <p:cNvGraphicFramePr>
            <a:graphicFrameLocks noGrp="1"/>
          </p:cNvGraphicFramePr>
          <p:nvPr/>
        </p:nvGraphicFramePr>
        <p:xfrm>
          <a:off x="999394" y="3371219"/>
          <a:ext cx="7145213" cy="572649"/>
        </p:xfrm>
        <a:graphic>
          <a:graphicData uri="http://schemas.openxmlformats.org/drawingml/2006/table">
            <a:tbl>
              <a:tblPr firstRow="1" bandRow="1">
                <a:tableStyleId>{5C22544A-7EE6-4342-B048-85BDC9FD1C3A}</a:tableStyleId>
              </a:tblPr>
              <a:tblGrid>
                <a:gridCol w="2653293">
                  <a:extLst>
                    <a:ext uri="{9D8B030D-6E8A-4147-A177-3AD203B41FA5}">
                      <a16:colId xmlns:a16="http://schemas.microsoft.com/office/drawing/2014/main" val="3497997017"/>
                    </a:ext>
                  </a:extLst>
                </a:gridCol>
                <a:gridCol w="294587">
                  <a:extLst>
                    <a:ext uri="{9D8B030D-6E8A-4147-A177-3AD203B41FA5}">
                      <a16:colId xmlns:a16="http://schemas.microsoft.com/office/drawing/2014/main" val="3395077894"/>
                    </a:ext>
                  </a:extLst>
                </a:gridCol>
                <a:gridCol w="1775899">
                  <a:extLst>
                    <a:ext uri="{9D8B030D-6E8A-4147-A177-3AD203B41FA5}">
                      <a16:colId xmlns:a16="http://schemas.microsoft.com/office/drawing/2014/main" val="3302728439"/>
                    </a:ext>
                  </a:extLst>
                </a:gridCol>
                <a:gridCol w="294587">
                  <a:extLst>
                    <a:ext uri="{9D8B030D-6E8A-4147-A177-3AD203B41FA5}">
                      <a16:colId xmlns:a16="http://schemas.microsoft.com/office/drawing/2014/main" val="2466889090"/>
                    </a:ext>
                  </a:extLst>
                </a:gridCol>
                <a:gridCol w="2126847">
                  <a:extLst>
                    <a:ext uri="{9D8B030D-6E8A-4147-A177-3AD203B41FA5}">
                      <a16:colId xmlns:a16="http://schemas.microsoft.com/office/drawing/2014/main" val="3526208654"/>
                    </a:ext>
                  </a:extLst>
                </a:gridCol>
              </a:tblGrid>
              <a:tr h="572649">
                <a:tc>
                  <a:txBody>
                    <a:bodyPr/>
                    <a:lstStyle/>
                    <a:p>
                      <a:pPr algn="ctr"/>
                      <a:r>
                        <a:rPr kumimoji="0" lang="en-US" sz="2200" b="0" i="0" u="none" strike="noStrike" kern="1200" cap="none" spc="0" normalizeH="0" baseline="0" noProof="0" dirty="0">
                          <a:ln>
                            <a:noFill/>
                          </a:ln>
                          <a:solidFill>
                            <a:srgbClr val="E7E6E6">
                              <a:lumMod val="50000"/>
                            </a:srgbClr>
                          </a:solidFill>
                          <a:effectLst/>
                          <a:uLnTx/>
                          <a:uFillTx/>
                          <a:latin typeface="Garamond" panose="02020404030301010803" pitchFamily="18" charset="0"/>
                          <a:ea typeface="+mn-ea"/>
                          <a:cs typeface="Tahoma" panose="020B0604030504040204" pitchFamily="34" charset="0"/>
                        </a:rPr>
                        <a:t>Nika Mansouri </a:t>
                      </a: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Tahoma" panose="020B0604030504040204" pitchFamily="34" charset="0"/>
                        </a:rPr>
                        <a:t>Ghiasi</a:t>
                      </a: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kumimoji="0" lang="en-US" sz="2200" b="0" i="0" u="none" strike="noStrike" kern="1200" cap="none" spc="0" normalizeH="0" baseline="0" noProof="0" dirty="0">
                          <a:ln>
                            <a:noFill/>
                          </a:ln>
                          <a:solidFill>
                            <a:srgbClr val="E7E6E6">
                              <a:lumMod val="50000"/>
                            </a:srgbClr>
                          </a:solidFill>
                          <a:effectLst/>
                          <a:uLnTx/>
                          <a:uFillTx/>
                          <a:latin typeface="Garamond" panose="02020404030301010803" pitchFamily="18" charset="0"/>
                          <a:ea typeface="+mn-ea"/>
                          <a:cs typeface="Tahoma" panose="020B0604030504040204" pitchFamily="34" charset="0"/>
                        </a:rPr>
                        <a:t>Joel </a:t>
                      </a: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Tahoma" panose="020B0604030504040204" pitchFamily="34" charset="0"/>
                        </a:rPr>
                        <a:t>Lindegger</a:t>
                      </a: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kumimoji="0" lang="en-US" sz="2200" b="0" i="0" u="none" strike="noStrike" kern="1200" cap="none" spc="0" normalizeH="0" baseline="0" noProof="0" dirty="0">
                          <a:ln>
                            <a:noFill/>
                          </a:ln>
                          <a:solidFill>
                            <a:srgbClr val="E7E6E6">
                              <a:lumMod val="50000"/>
                            </a:srgbClr>
                          </a:solidFill>
                          <a:effectLst/>
                          <a:uLnTx/>
                          <a:uFillTx/>
                          <a:latin typeface="Garamond" panose="02020404030301010803" pitchFamily="18" charset="0"/>
                          <a:ea typeface="+mn-ea"/>
                          <a:cs typeface="Tahoma" panose="020B0604030504040204" pitchFamily="34" charset="0"/>
                        </a:rPr>
                        <a:t>Gagandeep Singh</a:t>
                      </a: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63266768"/>
                  </a:ext>
                </a:extLst>
              </a:tr>
            </a:tbl>
          </a:graphicData>
        </a:graphic>
      </p:graphicFrame>
      <p:sp>
        <p:nvSpPr>
          <p:cNvPr id="28" name="TextBox 27">
            <a:extLst>
              <a:ext uri="{FF2B5EF4-FFF2-40B4-BE49-F238E27FC236}">
                <a16:creationId xmlns:a16="http://schemas.microsoft.com/office/drawing/2014/main" id="{67AA80A8-14BE-BA0A-6F6A-8839DECF2580}"/>
              </a:ext>
            </a:extLst>
          </p:cNvPr>
          <p:cNvSpPr txBox="1"/>
          <p:nvPr/>
        </p:nvSpPr>
        <p:spPr>
          <a:xfrm>
            <a:off x="3767132" y="-8256"/>
            <a:ext cx="1609736"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rPr>
              <a:t>ISMB/ECCB 2023</a:t>
            </a:r>
          </a:p>
        </p:txBody>
      </p:sp>
      <p:grpSp>
        <p:nvGrpSpPr>
          <p:cNvPr id="34" name="Group 33">
            <a:extLst>
              <a:ext uri="{FF2B5EF4-FFF2-40B4-BE49-F238E27FC236}">
                <a16:creationId xmlns:a16="http://schemas.microsoft.com/office/drawing/2014/main" id="{7D4C8DCB-10F1-A17A-67B0-601802725021}"/>
              </a:ext>
            </a:extLst>
          </p:cNvPr>
          <p:cNvGrpSpPr/>
          <p:nvPr/>
        </p:nvGrpSpPr>
        <p:grpSpPr>
          <a:xfrm>
            <a:off x="0" y="224784"/>
            <a:ext cx="9144000" cy="2350337"/>
            <a:chOff x="697" y="993177"/>
            <a:chExt cx="9144000" cy="2350337"/>
          </a:xfrm>
        </p:grpSpPr>
        <p:sp>
          <p:nvSpPr>
            <p:cNvPr id="30" name="TextBox 29">
              <a:extLst>
                <a:ext uri="{FF2B5EF4-FFF2-40B4-BE49-F238E27FC236}">
                  <a16:creationId xmlns:a16="http://schemas.microsoft.com/office/drawing/2014/main" id="{AE6CEDCA-A9FC-517D-C13A-BA03CC0E187A}"/>
                </a:ext>
              </a:extLst>
            </p:cNvPr>
            <p:cNvSpPr txBox="1"/>
            <p:nvPr/>
          </p:nvSpPr>
          <p:spPr>
            <a:xfrm>
              <a:off x="697" y="2297074"/>
              <a:ext cx="9144000" cy="104644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FFFFFF"/>
                  </a:solidFill>
                  <a:effectLst/>
                  <a:uLnTx/>
                  <a:uFillTx/>
                  <a:latin typeface="Garamond" panose="02020404030301010803" pitchFamily="18" charset="0"/>
                  <a:ea typeface="Tahoma" panose="020B0604030504040204" pitchFamily="34" charset="0"/>
                  <a:cs typeface="Tahoma" panose="020B0604030504040204" pitchFamily="34" charset="0"/>
                </a:rPr>
                <a:t>Enabling Fast and Accurate Real-Time Analysis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FFFFFF"/>
                  </a:solidFill>
                  <a:effectLst/>
                  <a:uLnTx/>
                  <a:uFillTx/>
                  <a:latin typeface="Garamond" panose="02020404030301010803" pitchFamily="18" charset="0"/>
                  <a:ea typeface="Tahoma" panose="020B0604030504040204" pitchFamily="34" charset="0"/>
                  <a:cs typeface="Tahoma" panose="020B0604030504040204" pitchFamily="34" charset="0"/>
                </a:rPr>
                <a:t>of Raw Nanopore Signals for Large Genomes</a:t>
              </a:r>
              <a:endParaRPr kumimoji="0" lang="en-CH" sz="3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33" name="Group 32">
              <a:extLst>
                <a:ext uri="{FF2B5EF4-FFF2-40B4-BE49-F238E27FC236}">
                  <a16:creationId xmlns:a16="http://schemas.microsoft.com/office/drawing/2014/main" id="{A0792A2B-3FDA-18FF-5EC7-EDD5568F511E}"/>
                </a:ext>
              </a:extLst>
            </p:cNvPr>
            <p:cNvGrpSpPr/>
            <p:nvPr/>
          </p:nvGrpSpPr>
          <p:grpSpPr>
            <a:xfrm>
              <a:off x="1067498" y="993177"/>
              <a:ext cx="5427668" cy="1363580"/>
              <a:chOff x="695480" y="993177"/>
              <a:chExt cx="5427668" cy="1363580"/>
            </a:xfrm>
          </p:grpSpPr>
          <p:pic>
            <p:nvPicPr>
              <p:cNvPr id="4" name="Picture 3" descr="A picture containing graphics, font, screenshot, logo&#10;&#10;Description automatically generated">
                <a:extLst>
                  <a:ext uri="{FF2B5EF4-FFF2-40B4-BE49-F238E27FC236}">
                    <a16:creationId xmlns:a16="http://schemas.microsoft.com/office/drawing/2014/main" id="{CF661529-CC74-79A8-5AD3-7A5DD71315C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5480" y="993177"/>
                <a:ext cx="1414800" cy="1363580"/>
              </a:xfrm>
              <a:prstGeom prst="rect">
                <a:avLst/>
              </a:prstGeom>
            </p:spPr>
          </p:pic>
          <p:sp>
            <p:nvSpPr>
              <p:cNvPr id="32" name="TextBox 31">
                <a:extLst>
                  <a:ext uri="{FF2B5EF4-FFF2-40B4-BE49-F238E27FC236}">
                    <a16:creationId xmlns:a16="http://schemas.microsoft.com/office/drawing/2014/main" id="{5889899D-0B1B-F595-8545-BAA8C33B20D9}"/>
                  </a:ext>
                </a:extLst>
              </p:cNvPr>
              <p:cNvSpPr txBox="1"/>
              <p:nvPr/>
            </p:nvSpPr>
            <p:spPr>
              <a:xfrm>
                <a:off x="2278210" y="1120969"/>
                <a:ext cx="3844938" cy="1107996"/>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rPr>
                  <a:t>RawHash</a:t>
                </a:r>
                <a:endParaRPr kumimoji="0" lang="en-CH" sz="7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grpSp>
        <p:nvGrpSpPr>
          <p:cNvPr id="6" name="Group 5">
            <a:extLst>
              <a:ext uri="{FF2B5EF4-FFF2-40B4-BE49-F238E27FC236}">
                <a16:creationId xmlns:a16="http://schemas.microsoft.com/office/drawing/2014/main" id="{A566BDA0-37D8-4BD9-012E-1838239D1D54}"/>
              </a:ext>
            </a:extLst>
          </p:cNvPr>
          <p:cNvGrpSpPr/>
          <p:nvPr/>
        </p:nvGrpSpPr>
        <p:grpSpPr>
          <a:xfrm>
            <a:off x="5627179" y="4579729"/>
            <a:ext cx="1197765" cy="1528134"/>
            <a:chOff x="5404489" y="4677265"/>
            <a:chExt cx="1197765" cy="1528134"/>
          </a:xfrm>
        </p:grpSpPr>
        <p:pic>
          <p:nvPicPr>
            <p:cNvPr id="10" name="Picture 9">
              <a:extLst>
                <a:ext uri="{FF2B5EF4-FFF2-40B4-BE49-F238E27FC236}">
                  <a16:creationId xmlns:a16="http://schemas.microsoft.com/office/drawing/2014/main" id="{45E84D34-A227-83B0-75F7-5E4BEE36E235}"/>
                </a:ext>
              </a:extLst>
            </p:cNvPr>
            <p:cNvPicPr>
              <a:picLocks noChangeAspect="1"/>
            </p:cNvPicPr>
            <p:nvPr/>
          </p:nvPicPr>
          <p:blipFill rotWithShape="1">
            <a:blip r:embed="rId7">
              <a:extLst>
                <a:ext uri="{28A0092B-C50C-407E-A947-70E740481C1C}">
                  <a14:useLocalDpi xmlns:a14="http://schemas.microsoft.com/office/drawing/2010/main" val="0"/>
                </a:ext>
              </a:extLst>
            </a:blip>
            <a:srcRect l="10508" t="10562" r="10293" b="10407"/>
            <a:stretch/>
          </p:blipFill>
          <p:spPr>
            <a:xfrm>
              <a:off x="5404489" y="4677265"/>
              <a:ext cx="1197765" cy="1195200"/>
            </a:xfrm>
            <a:prstGeom prst="rect">
              <a:avLst/>
            </a:prstGeom>
          </p:spPr>
        </p:pic>
        <p:sp>
          <p:nvSpPr>
            <p:cNvPr id="12" name="Subtitle 2">
              <a:extLst>
                <a:ext uri="{FF2B5EF4-FFF2-40B4-BE49-F238E27FC236}">
                  <a16:creationId xmlns:a16="http://schemas.microsoft.com/office/drawing/2014/main" id="{19E58DE3-94D4-8A32-88E3-D47F4F12A325}"/>
                </a:ext>
              </a:extLst>
            </p:cNvPr>
            <p:cNvSpPr txBox="1">
              <a:spLocks/>
            </p:cNvSpPr>
            <p:nvPr/>
          </p:nvSpPr>
          <p:spPr>
            <a:xfrm>
              <a:off x="5591187" y="5866845"/>
              <a:ext cx="824368" cy="338554"/>
            </a:xfrm>
            <a:prstGeom prst="rect">
              <a:avLst/>
            </a:prstGeom>
          </p:spPr>
          <p:txBody>
            <a:bodyPr lIns="0" tIns="0" rIns="0" bIns="0" anchor="ctr">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500"/>
                </a:spcBef>
                <a:spcAft>
                  <a:spcPts val="0"/>
                </a:spcAft>
                <a:buClrTx/>
                <a:buSzTx/>
                <a:buFont typeface="Arial" panose="020B0604020202020204" pitchFamily="34" charset="0"/>
                <a:buNone/>
                <a:tabLst/>
                <a:defRPr/>
              </a:pPr>
              <a:r>
                <a:rPr kumimoji="0" lang="en-US" sz="2200" b="1" i="0" u="none" strike="noStrike" kern="1200" cap="none" spc="0" normalizeH="0" baseline="0" noProof="0" dirty="0">
                  <a:ln>
                    <a:noFill/>
                  </a:ln>
                  <a:solidFill>
                    <a:prstClr val="black"/>
                  </a:solidFill>
                  <a:effectLst/>
                  <a:uLnTx/>
                  <a:uFillTx/>
                  <a:latin typeface="Garamond" panose="02020404030301010803" pitchFamily="18" charset="0"/>
                  <a:ea typeface="Tahoma" panose="020B0604030504040204" pitchFamily="34" charset="0"/>
                  <a:cs typeface="Tahoma" panose="020B0604030504040204" pitchFamily="34" charset="0"/>
                  <a:hlinkClick r:id="rId8"/>
                </a:rPr>
                <a:t>Code</a:t>
              </a:r>
              <a:endParaRPr kumimoji="0" lang="en-US" sz="2200" b="1" i="0" u="none" strike="noStrike" kern="1200" cap="none" spc="0" normalizeH="0" baseline="0" noProof="0" dirty="0">
                <a:ln>
                  <a:noFill/>
                </a:ln>
                <a:solidFill>
                  <a:prstClr val="black"/>
                </a:solidFill>
                <a:effectLst/>
                <a:uLnTx/>
                <a:uFillTx/>
                <a:latin typeface="Garamond" panose="02020404030301010803" pitchFamily="18" charset="0"/>
                <a:ea typeface="Tahoma" panose="020B0604030504040204" pitchFamily="34" charset="0"/>
                <a:cs typeface="Tahoma" panose="020B0604030504040204" pitchFamily="34" charset="0"/>
              </a:endParaRPr>
            </a:p>
          </p:txBody>
        </p:sp>
      </p:grpSp>
      <p:grpSp>
        <p:nvGrpSpPr>
          <p:cNvPr id="5" name="Group 4">
            <a:extLst>
              <a:ext uri="{FF2B5EF4-FFF2-40B4-BE49-F238E27FC236}">
                <a16:creationId xmlns:a16="http://schemas.microsoft.com/office/drawing/2014/main" id="{79E962C0-7CF6-0623-3E02-43C2D5B36759}"/>
              </a:ext>
            </a:extLst>
          </p:cNvPr>
          <p:cNvGrpSpPr/>
          <p:nvPr/>
        </p:nvGrpSpPr>
        <p:grpSpPr>
          <a:xfrm>
            <a:off x="2319858" y="4571519"/>
            <a:ext cx="1196697" cy="1528134"/>
            <a:chOff x="2853607" y="4677265"/>
            <a:chExt cx="1196697" cy="1528134"/>
          </a:xfrm>
        </p:grpSpPr>
        <p:pic>
          <p:nvPicPr>
            <p:cNvPr id="37" name="Picture 36">
              <a:extLst>
                <a:ext uri="{FF2B5EF4-FFF2-40B4-BE49-F238E27FC236}">
                  <a16:creationId xmlns:a16="http://schemas.microsoft.com/office/drawing/2014/main" id="{CE562348-D740-4404-A0B2-2C87A6C5E5E2}"/>
                </a:ext>
              </a:extLst>
            </p:cNvPr>
            <p:cNvPicPr>
              <a:picLocks noChangeAspect="1"/>
            </p:cNvPicPr>
            <p:nvPr/>
          </p:nvPicPr>
          <p:blipFill rotWithShape="1">
            <a:blip r:embed="rId9">
              <a:extLst>
                <a:ext uri="{28A0092B-C50C-407E-A947-70E740481C1C}">
                  <a14:useLocalDpi xmlns:a14="http://schemas.microsoft.com/office/drawing/2010/main" val="0"/>
                </a:ext>
              </a:extLst>
            </a:blip>
            <a:srcRect t="107" b="107"/>
            <a:stretch/>
          </p:blipFill>
          <p:spPr>
            <a:xfrm>
              <a:off x="2853607" y="4677265"/>
              <a:ext cx="1196697" cy="1194134"/>
            </a:xfrm>
            <a:prstGeom prst="rect">
              <a:avLst/>
            </a:prstGeom>
          </p:spPr>
        </p:pic>
        <p:sp>
          <p:nvSpPr>
            <p:cNvPr id="38" name="Subtitle 2">
              <a:extLst>
                <a:ext uri="{FF2B5EF4-FFF2-40B4-BE49-F238E27FC236}">
                  <a16:creationId xmlns:a16="http://schemas.microsoft.com/office/drawing/2014/main" id="{CD77DCB3-AC56-C955-4B3B-317EC426F573}"/>
                </a:ext>
              </a:extLst>
            </p:cNvPr>
            <p:cNvSpPr txBox="1">
              <a:spLocks/>
            </p:cNvSpPr>
            <p:nvPr/>
          </p:nvSpPr>
          <p:spPr>
            <a:xfrm>
              <a:off x="3039771" y="5866845"/>
              <a:ext cx="824368" cy="338554"/>
            </a:xfrm>
            <a:prstGeom prst="rect">
              <a:avLst/>
            </a:prstGeom>
          </p:spPr>
          <p:txBody>
            <a:bodyPr lIns="0" tIns="0" rIns="0" bIns="0" anchor="ctr">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500"/>
                </a:spcBef>
                <a:spcAft>
                  <a:spcPts val="0"/>
                </a:spcAft>
                <a:buClrTx/>
                <a:buSzTx/>
                <a:buFont typeface="Arial" panose="020B0604020202020204" pitchFamily="34" charset="0"/>
                <a:buNone/>
                <a:tabLst/>
                <a:defRPr/>
              </a:pPr>
              <a:r>
                <a:rPr kumimoji="0" lang="en-US" sz="2200" b="1" i="0" u="none" strike="noStrike" kern="1200" cap="none" spc="0" normalizeH="0" baseline="0" noProof="0" dirty="0">
                  <a:ln>
                    <a:noFill/>
                  </a:ln>
                  <a:solidFill>
                    <a:prstClr val="black"/>
                  </a:solidFill>
                  <a:effectLst/>
                  <a:uLnTx/>
                  <a:uFillTx/>
                  <a:latin typeface="Garamond" panose="02020404030301010803" pitchFamily="18" charset="0"/>
                  <a:ea typeface="Tahoma" panose="020B0604030504040204" pitchFamily="34" charset="0"/>
                  <a:cs typeface="Tahoma" panose="020B0604030504040204" pitchFamily="34" charset="0"/>
                  <a:hlinkClick r:id="rId10"/>
                </a:rPr>
                <a:t>Paper</a:t>
              </a:r>
              <a:endParaRPr kumimoji="0" lang="en-US" sz="2200" b="1" i="0" u="none" strike="noStrike" kern="1200" cap="none" spc="0" normalizeH="0" baseline="0" noProof="0" dirty="0">
                <a:ln>
                  <a:noFill/>
                </a:ln>
                <a:solidFill>
                  <a:prstClr val="black"/>
                </a:solidFill>
                <a:effectLst/>
                <a:uLnTx/>
                <a:uFillTx/>
                <a:latin typeface="Garamond" panose="02020404030301010803" pitchFamily="18" charset="0"/>
                <a:ea typeface="Tahoma" panose="020B0604030504040204" pitchFamily="34" charset="0"/>
                <a:cs typeface="Tahoma" panose="020B0604030504040204" pitchFamily="34" charset="0"/>
              </a:endParaRPr>
            </a:p>
          </p:txBody>
        </p:sp>
      </p:grpSp>
      <p:graphicFrame>
        <p:nvGraphicFramePr>
          <p:cNvPr id="8" name="Table 7">
            <a:extLst>
              <a:ext uri="{FF2B5EF4-FFF2-40B4-BE49-F238E27FC236}">
                <a16:creationId xmlns:a16="http://schemas.microsoft.com/office/drawing/2014/main" id="{ACFDCBDA-DA09-842D-E50F-2C8529B389D7}"/>
              </a:ext>
            </a:extLst>
          </p:cNvPr>
          <p:cNvGraphicFramePr>
            <a:graphicFrameLocks noGrp="1"/>
          </p:cNvGraphicFramePr>
          <p:nvPr/>
        </p:nvGraphicFramePr>
        <p:xfrm>
          <a:off x="3581752" y="2882011"/>
          <a:ext cx="1980497" cy="572649"/>
        </p:xfrm>
        <a:graphic>
          <a:graphicData uri="http://schemas.openxmlformats.org/drawingml/2006/table">
            <a:tbl>
              <a:tblPr firstRow="1" bandRow="1">
                <a:tableStyleId>{5C22544A-7EE6-4342-B048-85BDC9FD1C3A}</a:tableStyleId>
              </a:tblPr>
              <a:tblGrid>
                <a:gridCol w="1980497">
                  <a:extLst>
                    <a:ext uri="{9D8B030D-6E8A-4147-A177-3AD203B41FA5}">
                      <a16:colId xmlns:a16="http://schemas.microsoft.com/office/drawing/2014/main" val="858436982"/>
                    </a:ext>
                  </a:extLst>
                </a:gridCol>
              </a:tblGrid>
              <a:tr h="57264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chemeClr val="tx1"/>
                          </a:solidFill>
                          <a:effectLst/>
                          <a:uLnTx/>
                          <a:uFillTx/>
                          <a:latin typeface="Garamond" panose="02020404030301010803" pitchFamily="18" charset="0"/>
                          <a:ea typeface="+mn-ea"/>
                          <a:cs typeface="+mn-cs"/>
                        </a:rPr>
                        <a:t>Can Firtina</a:t>
                      </a:r>
                      <a:endParaRPr lang="en-US" sz="2200" u="none" dirty="0">
                        <a:solidFill>
                          <a:schemeClr val="tx1"/>
                        </a:solidFill>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63266768"/>
                  </a:ext>
                </a:extLst>
              </a:tr>
            </a:tbl>
          </a:graphicData>
        </a:graphic>
      </p:graphicFrame>
      <p:graphicFrame>
        <p:nvGraphicFramePr>
          <p:cNvPr id="11" name="Table 10">
            <a:extLst>
              <a:ext uri="{FF2B5EF4-FFF2-40B4-BE49-F238E27FC236}">
                <a16:creationId xmlns:a16="http://schemas.microsoft.com/office/drawing/2014/main" id="{B1FEBFD5-D529-9B9C-34BB-066964BFB6DE}"/>
              </a:ext>
            </a:extLst>
          </p:cNvPr>
          <p:cNvGraphicFramePr>
            <a:graphicFrameLocks noGrp="1"/>
          </p:cNvGraphicFramePr>
          <p:nvPr/>
        </p:nvGraphicFramePr>
        <p:xfrm>
          <a:off x="1155417" y="3860426"/>
          <a:ext cx="6833166" cy="572649"/>
        </p:xfrm>
        <a:graphic>
          <a:graphicData uri="http://schemas.openxmlformats.org/drawingml/2006/table">
            <a:tbl>
              <a:tblPr firstRow="1" bandRow="1">
                <a:tableStyleId>{5C22544A-7EE6-4342-B048-85BDC9FD1C3A}</a:tableStyleId>
              </a:tblPr>
              <a:tblGrid>
                <a:gridCol w="2537418">
                  <a:extLst>
                    <a:ext uri="{9D8B030D-6E8A-4147-A177-3AD203B41FA5}">
                      <a16:colId xmlns:a16="http://schemas.microsoft.com/office/drawing/2014/main" val="3497997017"/>
                    </a:ext>
                  </a:extLst>
                </a:gridCol>
                <a:gridCol w="281722">
                  <a:extLst>
                    <a:ext uri="{9D8B030D-6E8A-4147-A177-3AD203B41FA5}">
                      <a16:colId xmlns:a16="http://schemas.microsoft.com/office/drawing/2014/main" val="3395077894"/>
                    </a:ext>
                  </a:extLst>
                </a:gridCol>
                <a:gridCol w="1698341">
                  <a:extLst>
                    <a:ext uri="{9D8B030D-6E8A-4147-A177-3AD203B41FA5}">
                      <a16:colId xmlns:a16="http://schemas.microsoft.com/office/drawing/2014/main" val="3302728439"/>
                    </a:ext>
                  </a:extLst>
                </a:gridCol>
                <a:gridCol w="281722">
                  <a:extLst>
                    <a:ext uri="{9D8B030D-6E8A-4147-A177-3AD203B41FA5}">
                      <a16:colId xmlns:a16="http://schemas.microsoft.com/office/drawing/2014/main" val="2466889090"/>
                    </a:ext>
                  </a:extLst>
                </a:gridCol>
                <a:gridCol w="2033963">
                  <a:extLst>
                    <a:ext uri="{9D8B030D-6E8A-4147-A177-3AD203B41FA5}">
                      <a16:colId xmlns:a16="http://schemas.microsoft.com/office/drawing/2014/main" val="3526208654"/>
                    </a:ext>
                  </a:extLst>
                </a:gridCol>
              </a:tblGrid>
              <a:tr h="572649">
                <a:tc>
                  <a:txBody>
                    <a:bodyPr/>
                    <a:lstStyle/>
                    <a:p>
                      <a:pPr algn="ct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Cambria"/>
                        </a:rPr>
                        <a:t>Meryem</a:t>
                      </a:r>
                      <a:r>
                        <a:rPr kumimoji="0" lang="en-US" sz="2200" b="0" i="0" u="none" strike="noStrike" kern="1200" cap="none" spc="0" normalizeH="0" baseline="0" noProof="0" dirty="0">
                          <a:ln>
                            <a:noFill/>
                          </a:ln>
                          <a:solidFill>
                            <a:srgbClr val="E7E6E6">
                              <a:lumMod val="50000"/>
                            </a:srgbClr>
                          </a:solidFill>
                          <a:effectLst/>
                          <a:uLnTx/>
                          <a:uFillTx/>
                          <a:latin typeface="Garamond" panose="02020404030301010803" pitchFamily="18" charset="0"/>
                          <a:ea typeface="+mn-ea"/>
                          <a:cs typeface="Cambria"/>
                        </a:rPr>
                        <a:t> Banu </a:t>
                      </a: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Cambria"/>
                        </a:rPr>
                        <a:t>Cavlak</a:t>
                      </a: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Cambria"/>
                        </a:rPr>
                        <a:t>Haiyu</a:t>
                      </a:r>
                      <a:r>
                        <a:rPr kumimoji="0" lang="en-US" sz="2200" b="0" i="0" u="none" strike="noStrike" kern="1200" cap="none" spc="0" normalizeH="0" baseline="0" noProof="0" dirty="0">
                          <a:ln>
                            <a:noFill/>
                          </a:ln>
                          <a:solidFill>
                            <a:srgbClr val="E7E6E6">
                              <a:lumMod val="50000"/>
                            </a:srgbClr>
                          </a:solidFill>
                          <a:effectLst/>
                          <a:uLnTx/>
                          <a:uFillTx/>
                          <a:latin typeface="Garamond" panose="02020404030301010803" pitchFamily="18" charset="0"/>
                          <a:ea typeface="+mn-ea"/>
                          <a:cs typeface="Cambria"/>
                        </a:rPr>
                        <a:t> Mao</a:t>
                      </a: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Cambria"/>
                        </a:rPr>
                        <a:t>Onur</a:t>
                      </a:r>
                      <a:r>
                        <a:rPr kumimoji="0" lang="en-US" sz="2200" b="0" i="0" u="none" strike="noStrike" kern="1200" cap="none" spc="0" normalizeH="0" baseline="0" noProof="0" dirty="0">
                          <a:ln>
                            <a:noFill/>
                          </a:ln>
                          <a:solidFill>
                            <a:srgbClr val="E7E6E6">
                              <a:lumMod val="50000"/>
                            </a:srgbClr>
                          </a:solidFill>
                          <a:effectLst/>
                          <a:uLnTx/>
                          <a:uFillTx/>
                          <a:latin typeface="Garamond" panose="02020404030301010803" pitchFamily="18" charset="0"/>
                          <a:ea typeface="+mn-ea"/>
                          <a:cs typeface="Cambria"/>
                        </a:rPr>
                        <a:t> </a:t>
                      </a: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Cambria"/>
                        </a:rPr>
                        <a:t>Mutlu</a:t>
                      </a: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63266768"/>
                  </a:ext>
                </a:extLst>
              </a:tr>
            </a:tbl>
          </a:graphicData>
        </a:graphic>
      </p:graphicFrame>
    </p:spTree>
    <p:extLst>
      <p:ext uri="{BB962C8B-B14F-4D97-AF65-F5344CB8AC3E}">
        <p14:creationId xmlns:p14="http://schemas.microsoft.com/office/powerpoint/2010/main" val="168302349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Garamond" panose="02020404030301010803" pitchFamily="18" charset="0"/>
              </a:rPr>
              <a:t>Nanopore Sequencing</a:t>
            </a:r>
            <a:endParaRPr lang="en-US" sz="4000" b="1" dirty="0">
              <a:latin typeface="Garamond" panose="02020404030301010803" pitchFamily="18" charset="0"/>
            </a:endParaRPr>
          </a:p>
        </p:txBody>
      </p:sp>
      <p:sp>
        <p:nvSpPr>
          <p:cNvPr id="25" name="TextBox 24">
            <a:extLst>
              <a:ext uri="{FF2B5EF4-FFF2-40B4-BE49-F238E27FC236}">
                <a16:creationId xmlns:a16="http://schemas.microsoft.com/office/drawing/2014/main" id="{06167915-4DF9-465D-9E02-927B706FEC94}"/>
              </a:ext>
            </a:extLst>
          </p:cNvPr>
          <p:cNvSpPr txBox="1"/>
          <p:nvPr/>
        </p:nvSpPr>
        <p:spPr>
          <a:xfrm>
            <a:off x="4664115" y="4833271"/>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TR"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Nanopore Sequencing:</a:t>
            </a:r>
            <a:r>
              <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 widely used</a:t>
            </a:r>
            <a:r>
              <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sequencing technology</a:t>
            </a:r>
          </a:p>
          <a:p>
            <a:pPr marL="514325" marR="0" lvl="1" indent="-171442" algn="l" defTabSz="685766" rtl="0" eaLnBrk="1" fontAlgn="auto" latinLnBrk="0" hangingPunct="1">
              <a:lnSpc>
                <a:spcPct val="100000"/>
              </a:lnSpc>
              <a:spcBef>
                <a:spcPts val="375"/>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Can sequence large fragments of nucleic acid molecules</a:t>
            </a:r>
            <a:r>
              <a:rPr kumimoji="0" lang="en-US" sz="2000" b="0"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(up to &gt;2Mbp)</a:t>
            </a:r>
          </a:p>
          <a:p>
            <a:pPr marL="514325" marR="0" lvl="1" indent="-171442" algn="l" defTabSz="685766" rtl="0" eaLnBrk="1" fontAlgn="auto" latinLnBrk="0" hangingPunct="1">
              <a:lnSpc>
                <a:spcPct val="100000"/>
              </a:lnSpc>
              <a:spcBef>
                <a:spcPts val="375"/>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Offers high throughput</a:t>
            </a:r>
          </a:p>
          <a:p>
            <a:pPr marL="514325" marR="0" lvl="1" indent="-171442" algn="l" defTabSz="685766" rtl="0" eaLnBrk="1" fontAlgn="auto" latinLnBrk="0" hangingPunct="1">
              <a:lnSpc>
                <a:spcPct val="100000"/>
              </a:lnSpc>
              <a:spcBef>
                <a:spcPts val="375"/>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Cost-effective</a:t>
            </a:r>
          </a:p>
          <a:p>
            <a:pPr marL="514325" marR="0" lvl="1" indent="-171442" algn="l" defTabSz="685766" rtl="0" eaLnBrk="1" fontAlgn="auto" latinLnBrk="0" hangingPunct="1">
              <a:lnSpc>
                <a:spcPct val="100000"/>
              </a:lnSpc>
              <a:spcBef>
                <a:spcPts val="375"/>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Enables </a:t>
            </a:r>
            <a:r>
              <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real-time genome analysis</a:t>
            </a:r>
          </a:p>
        </p:txBody>
      </p:sp>
      <p:pic>
        <p:nvPicPr>
          <p:cNvPr id="4" name="Picture 3" descr="A close-up of a device&#10;&#10;Description automatically generated">
            <a:extLst>
              <a:ext uri="{FF2B5EF4-FFF2-40B4-BE49-F238E27FC236}">
                <a16:creationId xmlns:a16="http://schemas.microsoft.com/office/drawing/2014/main" id="{E9EC63E1-EC5B-C1BA-5351-2FB13886AA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74222" y="1975411"/>
            <a:ext cx="2162426" cy="1454723"/>
          </a:xfrm>
          <a:prstGeom prst="rect">
            <a:avLst/>
          </a:prstGeom>
        </p:spPr>
      </p:pic>
      <p:pic>
        <p:nvPicPr>
          <p:cNvPr id="6" name="Picture 5" descr="A black cell phone with a white insert&#10;&#10;Description automatically generated">
            <a:extLst>
              <a:ext uri="{FF2B5EF4-FFF2-40B4-BE49-F238E27FC236}">
                <a16:creationId xmlns:a16="http://schemas.microsoft.com/office/drawing/2014/main" id="{9B20429D-2A50-ECAD-2C2D-DF1C44FF3B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478" y="3052046"/>
            <a:ext cx="3271303" cy="1859827"/>
          </a:xfrm>
          <a:prstGeom prst="rect">
            <a:avLst/>
          </a:prstGeom>
        </p:spPr>
      </p:pic>
      <p:pic>
        <p:nvPicPr>
          <p:cNvPr id="10" name="Picture 9" descr="A white electronic device with a screen&#10;&#10;Description automatically generated">
            <a:extLst>
              <a:ext uri="{FF2B5EF4-FFF2-40B4-BE49-F238E27FC236}">
                <a16:creationId xmlns:a16="http://schemas.microsoft.com/office/drawing/2014/main" id="{60901617-4D39-F70C-E48E-177DBB11C9A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43275" y="3605405"/>
            <a:ext cx="4302247" cy="2194146"/>
          </a:xfrm>
          <a:prstGeom prst="rect">
            <a:avLst/>
          </a:prstGeom>
        </p:spPr>
      </p:pic>
      <p:pic>
        <p:nvPicPr>
          <p:cNvPr id="12" name="Picture 11" descr="A close-up of a device&#10;&#10;Description automatically generated">
            <a:extLst>
              <a:ext uri="{FF2B5EF4-FFF2-40B4-BE49-F238E27FC236}">
                <a16:creationId xmlns:a16="http://schemas.microsoft.com/office/drawing/2014/main" id="{131BBC27-360C-BA85-4EFE-35E05BEB4E1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79298" y="4091575"/>
            <a:ext cx="2306877" cy="1707976"/>
          </a:xfrm>
          <a:prstGeom prst="rect">
            <a:avLst/>
          </a:prstGeom>
        </p:spPr>
      </p:pic>
    </p:spTree>
    <p:custDataLst>
      <p:tags r:id="rId1"/>
    </p:custDataLst>
    <p:extLst>
      <p:ext uri="{BB962C8B-B14F-4D97-AF65-F5344CB8AC3E}">
        <p14:creationId xmlns:p14="http://schemas.microsoft.com/office/powerpoint/2010/main" val="15133289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300" dirty="0">
                <a:latin typeface="Garamond" panose="02020404030301010803" pitchFamily="18" charset="0"/>
              </a:rPr>
              <a:t>Real-Time Analysis with Nanopore Sequencing</a:t>
            </a:r>
            <a:endParaRPr lang="en-US" sz="3300" b="1" dirty="0">
              <a:latin typeface="Garamond" panose="02020404030301010803" pitchFamily="18" charset="0"/>
            </a:endParaRPr>
          </a:p>
        </p:txBody>
      </p:sp>
      <p:grpSp>
        <p:nvGrpSpPr>
          <p:cNvPr id="52" name="Group 51">
            <a:extLst>
              <a:ext uri="{FF2B5EF4-FFF2-40B4-BE49-F238E27FC236}">
                <a16:creationId xmlns:a16="http://schemas.microsoft.com/office/drawing/2014/main" id="{0271E044-67DF-1C0F-0148-D765EAF4D774}"/>
              </a:ext>
            </a:extLst>
          </p:cNvPr>
          <p:cNvGrpSpPr/>
          <p:nvPr/>
        </p:nvGrpSpPr>
        <p:grpSpPr>
          <a:xfrm>
            <a:off x="566655" y="1125860"/>
            <a:ext cx="2253468" cy="1915519"/>
            <a:chOff x="448776" y="2429853"/>
            <a:chExt cx="2253468" cy="1915519"/>
          </a:xfrm>
        </p:grpSpPr>
        <p:grpSp>
          <p:nvGrpSpPr>
            <p:cNvPr id="49" name="Group 48">
              <a:extLst>
                <a:ext uri="{FF2B5EF4-FFF2-40B4-BE49-F238E27FC236}">
                  <a16:creationId xmlns:a16="http://schemas.microsoft.com/office/drawing/2014/main" id="{710605FE-3736-C3D3-9D92-0C76F6B0243B}"/>
                </a:ext>
              </a:extLst>
            </p:cNvPr>
            <p:cNvGrpSpPr/>
            <p:nvPr/>
          </p:nvGrpSpPr>
          <p:grpSpPr>
            <a:xfrm>
              <a:off x="448776" y="2429853"/>
              <a:ext cx="2253468" cy="1915519"/>
              <a:chOff x="448776" y="2429853"/>
              <a:chExt cx="2253468" cy="1915519"/>
            </a:xfrm>
          </p:grpSpPr>
          <p:sp>
            <p:nvSpPr>
              <p:cNvPr id="56" name="Rounded Rectangle 55">
                <a:extLst>
                  <a:ext uri="{FF2B5EF4-FFF2-40B4-BE49-F238E27FC236}">
                    <a16:creationId xmlns:a16="http://schemas.microsoft.com/office/drawing/2014/main" id="{65D6F953-2A03-4D57-B613-C42DA33F2B72}"/>
                  </a:ext>
                </a:extLst>
              </p:cNvPr>
              <p:cNvSpPr/>
              <p:nvPr/>
            </p:nvSpPr>
            <p:spPr>
              <a:xfrm>
                <a:off x="454265" y="2738367"/>
                <a:ext cx="2247979" cy="1607005"/>
              </a:xfrm>
              <a:prstGeom prst="roundRect">
                <a:avLst>
                  <a:gd name="adj" fmla="val 9865"/>
                </a:avLst>
              </a:prstGeom>
              <a:noFill/>
              <a:ln w="3810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ounded Rectangle 56">
                <a:extLst>
                  <a:ext uri="{FF2B5EF4-FFF2-40B4-BE49-F238E27FC236}">
                    <a16:creationId xmlns:a16="http://schemas.microsoft.com/office/drawing/2014/main" id="{A4C245E8-6ACF-ADB8-CD11-CE120AB3F747}"/>
                  </a:ext>
                </a:extLst>
              </p:cNvPr>
              <p:cNvSpPr/>
              <p:nvPr/>
            </p:nvSpPr>
            <p:spPr>
              <a:xfrm>
                <a:off x="448776" y="2429853"/>
                <a:ext cx="2253468" cy="327905"/>
              </a:xfrm>
              <a:prstGeom prst="roundRect">
                <a:avLst/>
              </a:prstGeom>
              <a:solidFill>
                <a:schemeClr val="tx1">
                  <a:lumMod val="75000"/>
                  <a:lumOff val="25000"/>
                </a:schemeClr>
              </a:solidFill>
              <a:ln w="3810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4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Nanopore</a:t>
                </a:r>
                <a:r>
                  <a:rPr kumimoji="0" lang="zh-CN" altLang="en-US" sz="1400" b="1" i="0" u="none" strike="noStrike" kern="1200" cap="none" spc="0" normalizeH="0" baseline="0" noProof="0" dirty="0">
                    <a:ln>
                      <a:noFill/>
                    </a:ln>
                    <a:solidFill>
                      <a:prstClr val="white"/>
                    </a:solidFill>
                    <a:effectLst/>
                    <a:uLnTx/>
                    <a:uFillTx/>
                    <a:latin typeface="Tahoma" panose="020B0604030504040204" pitchFamily="34" charset="0"/>
                    <a:ea typeface="等线" panose="02010600030101010101" pitchFamily="2" charset="-122"/>
                    <a:cs typeface="Tahoma" panose="020B0604030504040204" pitchFamily="34" charset="0"/>
                  </a:rPr>
                  <a:t> </a:t>
                </a:r>
                <a:r>
                  <a:rPr kumimoji="0" lang="en-US" altLang="zh-CN" sz="14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Sequencing</a:t>
                </a:r>
                <a:endParaRPr kumimoji="0" lang="en-US" sz="14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pic>
          <p:nvPicPr>
            <p:cNvPr id="25" name="Picture 24">
              <a:extLst>
                <a:ext uri="{FF2B5EF4-FFF2-40B4-BE49-F238E27FC236}">
                  <a16:creationId xmlns:a16="http://schemas.microsoft.com/office/drawing/2014/main" id="{0193C917-0995-5B59-5EC6-BDE8A99DDA2C}"/>
                </a:ext>
              </a:extLst>
            </p:cNvPr>
            <p:cNvPicPr>
              <a:picLocks noChangeAspect="1"/>
            </p:cNvPicPr>
            <p:nvPr/>
          </p:nvPicPr>
          <p:blipFill rotWithShape="1">
            <a:blip r:embed="rId4">
              <a:extLst>
                <a:ext uri="{28A0092B-C50C-407E-A947-70E740481C1C}">
                  <a14:useLocalDpi xmlns:a14="http://schemas.microsoft.com/office/drawing/2010/main" val="0"/>
                </a:ext>
              </a:extLst>
            </a:blip>
            <a:srcRect l="16586" t="8752" r="38801" b="5499"/>
            <a:stretch/>
          </p:blipFill>
          <p:spPr>
            <a:xfrm>
              <a:off x="652557" y="2788794"/>
              <a:ext cx="1822112" cy="1536698"/>
            </a:xfrm>
            <a:prstGeom prst="rect">
              <a:avLst/>
            </a:prstGeom>
          </p:spPr>
        </p:pic>
      </p:grpSp>
      <p:grpSp>
        <p:nvGrpSpPr>
          <p:cNvPr id="55" name="Group 54">
            <a:extLst>
              <a:ext uri="{FF2B5EF4-FFF2-40B4-BE49-F238E27FC236}">
                <a16:creationId xmlns:a16="http://schemas.microsoft.com/office/drawing/2014/main" id="{B95171BF-E60A-E575-B956-64D458B84348}"/>
              </a:ext>
            </a:extLst>
          </p:cNvPr>
          <p:cNvGrpSpPr/>
          <p:nvPr/>
        </p:nvGrpSpPr>
        <p:grpSpPr>
          <a:xfrm>
            <a:off x="3788181" y="1125859"/>
            <a:ext cx="1865335" cy="1914115"/>
            <a:chOff x="3735362" y="2429852"/>
            <a:chExt cx="1865335" cy="1914115"/>
          </a:xfrm>
        </p:grpSpPr>
        <p:grpSp>
          <p:nvGrpSpPr>
            <p:cNvPr id="50" name="Group 49">
              <a:extLst>
                <a:ext uri="{FF2B5EF4-FFF2-40B4-BE49-F238E27FC236}">
                  <a16:creationId xmlns:a16="http://schemas.microsoft.com/office/drawing/2014/main" id="{502326BD-8040-1C4D-DADB-72A0931FE43B}"/>
                </a:ext>
              </a:extLst>
            </p:cNvPr>
            <p:cNvGrpSpPr/>
            <p:nvPr/>
          </p:nvGrpSpPr>
          <p:grpSpPr>
            <a:xfrm>
              <a:off x="3735362" y="2429852"/>
              <a:ext cx="1865335" cy="1914115"/>
              <a:chOff x="3735362" y="2429852"/>
              <a:chExt cx="1865335" cy="1914115"/>
            </a:xfrm>
          </p:grpSpPr>
          <p:sp>
            <p:nvSpPr>
              <p:cNvPr id="31" name="Rounded Rectangle 30">
                <a:extLst>
                  <a:ext uri="{FF2B5EF4-FFF2-40B4-BE49-F238E27FC236}">
                    <a16:creationId xmlns:a16="http://schemas.microsoft.com/office/drawing/2014/main" id="{03E3A112-BCE1-0C98-C99B-0A48BA1EC669}"/>
                  </a:ext>
                </a:extLst>
              </p:cNvPr>
              <p:cNvSpPr/>
              <p:nvPr/>
            </p:nvSpPr>
            <p:spPr>
              <a:xfrm>
                <a:off x="3739240" y="2738367"/>
                <a:ext cx="1861457" cy="1605600"/>
              </a:xfrm>
              <a:prstGeom prst="roundRect">
                <a:avLst>
                  <a:gd name="adj" fmla="val 9865"/>
                </a:avLst>
              </a:prstGeom>
              <a:noFill/>
              <a:ln w="38100">
                <a:solidFill>
                  <a:srgbClr val="FE6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ounded Rectangle 31">
                <a:extLst>
                  <a:ext uri="{FF2B5EF4-FFF2-40B4-BE49-F238E27FC236}">
                    <a16:creationId xmlns:a16="http://schemas.microsoft.com/office/drawing/2014/main" id="{8C5BC009-66A5-5C6F-97CF-ABE8F3C672F1}"/>
                  </a:ext>
                </a:extLst>
              </p:cNvPr>
              <p:cNvSpPr/>
              <p:nvPr/>
            </p:nvSpPr>
            <p:spPr>
              <a:xfrm>
                <a:off x="3735362" y="2429852"/>
                <a:ext cx="1861457" cy="326572"/>
              </a:xfrm>
              <a:prstGeom prst="roundRect">
                <a:avLst/>
              </a:prstGeom>
              <a:solidFill>
                <a:srgbClr val="FE6200"/>
              </a:solidFill>
              <a:ln w="38100">
                <a:solidFill>
                  <a:srgbClr val="FE620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4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Raw Signals</a:t>
                </a:r>
                <a:endParaRPr kumimoji="0" lang="en-US" sz="14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pic>
          <p:nvPicPr>
            <p:cNvPr id="27" name="Picture 26">
              <a:extLst>
                <a:ext uri="{FF2B5EF4-FFF2-40B4-BE49-F238E27FC236}">
                  <a16:creationId xmlns:a16="http://schemas.microsoft.com/office/drawing/2014/main" id="{D434F4C8-548F-CD21-EE80-517A575631E4}"/>
                </a:ext>
              </a:extLst>
            </p:cNvPr>
            <p:cNvPicPr>
              <a:picLocks noChangeAspect="1"/>
            </p:cNvPicPr>
            <p:nvPr/>
          </p:nvPicPr>
          <p:blipFill rotWithShape="1">
            <a:blip r:embed="rId4">
              <a:extLst>
                <a:ext uri="{28A0092B-C50C-407E-A947-70E740481C1C}">
                  <a14:useLocalDpi xmlns:a14="http://schemas.microsoft.com/office/drawing/2010/main" val="0"/>
                </a:ext>
              </a:extLst>
            </a:blip>
            <a:srcRect l="61886" t="28470" r="10347" b="53721"/>
            <a:stretch/>
          </p:blipFill>
          <p:spPr>
            <a:xfrm>
              <a:off x="3793267" y="3294457"/>
              <a:ext cx="1753403" cy="493419"/>
            </a:xfrm>
            <a:prstGeom prst="rect">
              <a:avLst/>
            </a:prstGeom>
          </p:spPr>
        </p:pic>
      </p:grpSp>
      <p:grpSp>
        <p:nvGrpSpPr>
          <p:cNvPr id="21" name="Group 20">
            <a:extLst>
              <a:ext uri="{FF2B5EF4-FFF2-40B4-BE49-F238E27FC236}">
                <a16:creationId xmlns:a16="http://schemas.microsoft.com/office/drawing/2014/main" id="{AD45E608-8543-0AA8-D280-EA9E77322428}"/>
              </a:ext>
            </a:extLst>
          </p:cNvPr>
          <p:cNvGrpSpPr/>
          <p:nvPr/>
        </p:nvGrpSpPr>
        <p:grpSpPr>
          <a:xfrm>
            <a:off x="626759" y="2286955"/>
            <a:ext cx="276387" cy="681450"/>
            <a:chOff x="663843" y="2465124"/>
            <a:chExt cx="276387" cy="681450"/>
          </a:xfrm>
        </p:grpSpPr>
        <p:sp>
          <p:nvSpPr>
            <p:cNvPr id="3" name="Right Arrow 2">
              <a:extLst>
                <a:ext uri="{FF2B5EF4-FFF2-40B4-BE49-F238E27FC236}">
                  <a16:creationId xmlns:a16="http://schemas.microsoft.com/office/drawing/2014/main" id="{41232FDD-A390-E1CC-6640-A672EE482D03}"/>
                </a:ext>
              </a:extLst>
            </p:cNvPr>
            <p:cNvSpPr/>
            <p:nvPr/>
          </p:nvSpPr>
          <p:spPr>
            <a:xfrm rot="5400000">
              <a:off x="490780" y="2697123"/>
              <a:ext cx="622514" cy="2763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3718F1A-BFF1-ABBB-A871-E3D1B7A2862D}"/>
                </a:ext>
              </a:extLst>
            </p:cNvPr>
            <p:cNvSpPr txBox="1"/>
            <p:nvPr/>
          </p:nvSpPr>
          <p:spPr>
            <a:xfrm rot="16200000">
              <a:off x="485280" y="2646264"/>
              <a:ext cx="623889" cy="2616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105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Current</a:t>
              </a:r>
            </a:p>
          </p:txBody>
        </p:sp>
      </p:grpSp>
      <p:pic>
        <p:nvPicPr>
          <p:cNvPr id="14" name="Graphic 13" descr="Badge Follow with solid fill">
            <a:extLst>
              <a:ext uri="{FF2B5EF4-FFF2-40B4-BE49-F238E27FC236}">
                <a16:creationId xmlns:a16="http://schemas.microsoft.com/office/drawing/2014/main" id="{40F3909C-6A91-9AC3-77EA-E76C3BD6457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a:off x="917329" y="2812674"/>
            <a:ext cx="198000" cy="198000"/>
          </a:xfrm>
          <a:prstGeom prst="rect">
            <a:avLst/>
          </a:prstGeom>
        </p:spPr>
      </p:pic>
      <p:pic>
        <p:nvPicPr>
          <p:cNvPr id="20" name="Graphic 19" descr="Badge Unfollow with solid fill">
            <a:extLst>
              <a:ext uri="{FF2B5EF4-FFF2-40B4-BE49-F238E27FC236}">
                <a16:creationId xmlns:a16="http://schemas.microsoft.com/office/drawing/2014/main" id="{7979D104-04E0-CFE9-2478-DA618D44899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a:off x="918305" y="2341072"/>
            <a:ext cx="198000" cy="198000"/>
          </a:xfrm>
          <a:prstGeom prst="rect">
            <a:avLst/>
          </a:prstGeom>
        </p:spPr>
      </p:pic>
      <p:grpSp>
        <p:nvGrpSpPr>
          <p:cNvPr id="107" name="Group 106">
            <a:extLst>
              <a:ext uri="{FF2B5EF4-FFF2-40B4-BE49-F238E27FC236}">
                <a16:creationId xmlns:a16="http://schemas.microsoft.com/office/drawing/2014/main" id="{79D1CDC8-10BF-E75D-CA45-3961CEE0A11E}"/>
              </a:ext>
            </a:extLst>
          </p:cNvPr>
          <p:cNvGrpSpPr/>
          <p:nvPr/>
        </p:nvGrpSpPr>
        <p:grpSpPr>
          <a:xfrm>
            <a:off x="6621574" y="1125859"/>
            <a:ext cx="1955771" cy="1978393"/>
            <a:chOff x="6503695" y="2429852"/>
            <a:chExt cx="1955771" cy="1978393"/>
          </a:xfrm>
        </p:grpSpPr>
        <p:grpSp>
          <p:nvGrpSpPr>
            <p:cNvPr id="51" name="Group 50">
              <a:extLst>
                <a:ext uri="{FF2B5EF4-FFF2-40B4-BE49-F238E27FC236}">
                  <a16:creationId xmlns:a16="http://schemas.microsoft.com/office/drawing/2014/main" id="{291269BC-7724-BD39-A36B-90C4FFCB29F9}"/>
                </a:ext>
              </a:extLst>
            </p:cNvPr>
            <p:cNvGrpSpPr/>
            <p:nvPr/>
          </p:nvGrpSpPr>
          <p:grpSpPr>
            <a:xfrm>
              <a:off x="6503695" y="2429852"/>
              <a:ext cx="1955771" cy="1914115"/>
              <a:chOff x="6503695" y="2429852"/>
              <a:chExt cx="1955771" cy="1914115"/>
            </a:xfrm>
          </p:grpSpPr>
          <p:sp>
            <p:nvSpPr>
              <p:cNvPr id="16" name="Rounded Rectangle 15">
                <a:extLst>
                  <a:ext uri="{FF2B5EF4-FFF2-40B4-BE49-F238E27FC236}">
                    <a16:creationId xmlns:a16="http://schemas.microsoft.com/office/drawing/2014/main" id="{BB75BEBC-B839-CD8D-7338-B3D8B98A8EE0}"/>
                  </a:ext>
                </a:extLst>
              </p:cNvPr>
              <p:cNvSpPr/>
              <p:nvPr/>
            </p:nvSpPr>
            <p:spPr>
              <a:xfrm>
                <a:off x="6507573" y="2738367"/>
                <a:ext cx="1951893" cy="1605600"/>
              </a:xfrm>
              <a:prstGeom prst="roundRect">
                <a:avLst>
                  <a:gd name="adj" fmla="val 9865"/>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ounded Rectangle 16">
                <a:extLst>
                  <a:ext uri="{FF2B5EF4-FFF2-40B4-BE49-F238E27FC236}">
                    <a16:creationId xmlns:a16="http://schemas.microsoft.com/office/drawing/2014/main" id="{CBA2FEC6-52A5-C57F-D5C9-918EAA0C0091}"/>
                  </a:ext>
                </a:extLst>
              </p:cNvPr>
              <p:cNvSpPr/>
              <p:nvPr/>
            </p:nvSpPr>
            <p:spPr>
              <a:xfrm>
                <a:off x="6503695" y="2429852"/>
                <a:ext cx="1955771" cy="326572"/>
              </a:xfrm>
              <a:prstGeom prst="roundRect">
                <a:avLst/>
              </a:prstGeom>
              <a:solidFill>
                <a:srgbClr val="0070C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Real-Time Analysis</a:t>
                </a:r>
              </a:p>
            </p:txBody>
          </p:sp>
        </p:grpSp>
        <p:grpSp>
          <p:nvGrpSpPr>
            <p:cNvPr id="30" name="Group 29">
              <a:extLst>
                <a:ext uri="{FF2B5EF4-FFF2-40B4-BE49-F238E27FC236}">
                  <a16:creationId xmlns:a16="http://schemas.microsoft.com/office/drawing/2014/main" id="{6FB48DD3-023D-72E0-015D-44D29F8E096A}"/>
                </a:ext>
              </a:extLst>
            </p:cNvPr>
            <p:cNvGrpSpPr/>
            <p:nvPr/>
          </p:nvGrpSpPr>
          <p:grpSpPr>
            <a:xfrm>
              <a:off x="6613877" y="2668960"/>
              <a:ext cx="1739285" cy="1739285"/>
              <a:chOff x="5127566" y="1470788"/>
              <a:chExt cx="1739285" cy="1739285"/>
            </a:xfrm>
          </p:grpSpPr>
          <p:pic>
            <p:nvPicPr>
              <p:cNvPr id="18" name="Picture 17">
                <a:extLst>
                  <a:ext uri="{FF2B5EF4-FFF2-40B4-BE49-F238E27FC236}">
                    <a16:creationId xmlns:a16="http://schemas.microsoft.com/office/drawing/2014/main" id="{DCBE7B3D-0F98-4D51-852C-BEFCF333BAF7}"/>
                  </a:ext>
                </a:extLst>
              </p:cNvPr>
              <p:cNvPicPr>
                <a:picLocks noChangeAspect="1"/>
              </p:cNvPicPr>
              <p:nvPr/>
            </p:nvPicPr>
            <p:blipFill>
              <a:blip r:embed="rId9"/>
              <a:stretch>
                <a:fillRect/>
              </a:stretch>
            </p:blipFill>
            <p:spPr>
              <a:xfrm>
                <a:off x="5127566" y="1470788"/>
                <a:ext cx="1739285" cy="1739285"/>
              </a:xfrm>
              <a:prstGeom prst="rect">
                <a:avLst/>
              </a:prstGeom>
            </p:spPr>
          </p:pic>
          <p:pic>
            <p:nvPicPr>
              <p:cNvPr id="22" name="Graphic 21" descr="Processor with solid fill">
                <a:extLst>
                  <a:ext uri="{FF2B5EF4-FFF2-40B4-BE49-F238E27FC236}">
                    <a16:creationId xmlns:a16="http://schemas.microsoft.com/office/drawing/2014/main" id="{85F2D3C5-7A97-073A-D07D-796E13388865}"/>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a:off x="5626955" y="1910877"/>
                <a:ext cx="740506" cy="734129"/>
              </a:xfrm>
              <a:prstGeom prst="rect">
                <a:avLst/>
              </a:prstGeom>
            </p:spPr>
          </p:pic>
        </p:grpSp>
      </p:grpSp>
      <p:sp>
        <p:nvSpPr>
          <p:cNvPr id="46" name="Striped Right Arrow 45">
            <a:extLst>
              <a:ext uri="{FF2B5EF4-FFF2-40B4-BE49-F238E27FC236}">
                <a16:creationId xmlns:a16="http://schemas.microsoft.com/office/drawing/2014/main" id="{3D46D809-14BA-1CA7-10DA-8D2BA9A66E3C}"/>
              </a:ext>
            </a:extLst>
          </p:cNvPr>
          <p:cNvSpPr/>
          <p:nvPr/>
        </p:nvSpPr>
        <p:spPr>
          <a:xfrm>
            <a:off x="5770853" y="2142142"/>
            <a:ext cx="816716" cy="191468"/>
          </a:xfrm>
          <a:prstGeom prst="stripedRightArrow">
            <a:avLst>
              <a:gd name="adj1" fmla="val 66433"/>
              <a:gd name="adj2" fmla="val 5000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48" name="Striped Right Arrow 47">
            <a:extLst>
              <a:ext uri="{FF2B5EF4-FFF2-40B4-BE49-F238E27FC236}">
                <a16:creationId xmlns:a16="http://schemas.microsoft.com/office/drawing/2014/main" id="{C04F025C-36B4-86A7-8B57-D3C2763FF6AA}"/>
              </a:ext>
            </a:extLst>
          </p:cNvPr>
          <p:cNvSpPr/>
          <p:nvPr/>
        </p:nvSpPr>
        <p:spPr>
          <a:xfrm>
            <a:off x="2942171" y="2142142"/>
            <a:ext cx="816716" cy="191468"/>
          </a:xfrm>
          <a:prstGeom prst="stripedRightArrow">
            <a:avLst>
              <a:gd name="adj1" fmla="val 66433"/>
              <a:gd name="adj2" fmla="val 5000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110" name="Rectangle 109">
            <a:extLst>
              <a:ext uri="{FF2B5EF4-FFF2-40B4-BE49-F238E27FC236}">
                <a16:creationId xmlns:a16="http://schemas.microsoft.com/office/drawing/2014/main" id="{42668A12-0D07-DDF4-F1B2-B39B42D7963A}"/>
              </a:ext>
            </a:extLst>
          </p:cNvPr>
          <p:cNvSpPr/>
          <p:nvPr/>
        </p:nvSpPr>
        <p:spPr>
          <a:xfrm>
            <a:off x="0" y="3882586"/>
            <a:ext cx="9144000" cy="576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Raw Signals:</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Ionic current measurements generated at a certain </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throughput</a:t>
            </a:r>
          </a:p>
        </p:txBody>
      </p:sp>
      <p:grpSp>
        <p:nvGrpSpPr>
          <p:cNvPr id="136" name="Group 135">
            <a:extLst>
              <a:ext uri="{FF2B5EF4-FFF2-40B4-BE49-F238E27FC236}">
                <a16:creationId xmlns:a16="http://schemas.microsoft.com/office/drawing/2014/main" id="{B779B859-4214-5FB8-59D0-49147AB391D0}"/>
              </a:ext>
            </a:extLst>
          </p:cNvPr>
          <p:cNvGrpSpPr/>
          <p:nvPr/>
        </p:nvGrpSpPr>
        <p:grpSpPr>
          <a:xfrm>
            <a:off x="1758204" y="2765367"/>
            <a:ext cx="5936655" cy="722866"/>
            <a:chOff x="1758204" y="2765367"/>
            <a:chExt cx="5936655" cy="722866"/>
          </a:xfrm>
        </p:grpSpPr>
        <p:sp>
          <p:nvSpPr>
            <p:cNvPr id="112" name="Striped Right Arrow 111">
              <a:extLst>
                <a:ext uri="{FF2B5EF4-FFF2-40B4-BE49-F238E27FC236}">
                  <a16:creationId xmlns:a16="http://schemas.microsoft.com/office/drawing/2014/main" id="{B96741DF-EF4E-BFEE-ADB0-9E992D7EC424}"/>
                </a:ext>
              </a:extLst>
            </p:cNvPr>
            <p:cNvSpPr/>
            <p:nvPr/>
          </p:nvSpPr>
          <p:spPr>
            <a:xfrm rot="16200000">
              <a:off x="1508415" y="3015156"/>
              <a:ext cx="691045" cy="191468"/>
            </a:xfrm>
            <a:prstGeom prst="stripedRightArrow">
              <a:avLst>
                <a:gd name="adj1" fmla="val 66433"/>
                <a:gd name="adj2" fmla="val 5000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115" name="Striped Right Arrow 114">
              <a:extLst>
                <a:ext uri="{FF2B5EF4-FFF2-40B4-BE49-F238E27FC236}">
                  <a16:creationId xmlns:a16="http://schemas.microsoft.com/office/drawing/2014/main" id="{E3F971F7-D9CA-ACAA-7FC4-2CE105967393}"/>
                </a:ext>
              </a:extLst>
            </p:cNvPr>
            <p:cNvSpPr/>
            <p:nvPr/>
          </p:nvSpPr>
          <p:spPr>
            <a:xfrm rot="5400000">
              <a:off x="7414855" y="3176412"/>
              <a:ext cx="369207" cy="190800"/>
            </a:xfrm>
            <a:prstGeom prst="stripedRightArrow">
              <a:avLst>
                <a:gd name="adj1" fmla="val 66433"/>
                <a:gd name="adj2" fmla="val 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116" name="Striped Right Arrow 115">
              <a:extLst>
                <a:ext uri="{FF2B5EF4-FFF2-40B4-BE49-F238E27FC236}">
                  <a16:creationId xmlns:a16="http://schemas.microsoft.com/office/drawing/2014/main" id="{17BDC618-D34E-303A-21F0-C0241D561969}"/>
                </a:ext>
              </a:extLst>
            </p:cNvPr>
            <p:cNvSpPr/>
            <p:nvPr/>
          </p:nvSpPr>
          <p:spPr>
            <a:xfrm rot="10800000">
              <a:off x="1790700" y="3297433"/>
              <a:ext cx="5778154" cy="190800"/>
            </a:xfrm>
            <a:prstGeom prst="stripedRightArrow">
              <a:avLst>
                <a:gd name="adj1" fmla="val 66433"/>
                <a:gd name="adj2" fmla="val 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grpSp>
      <p:pic>
        <p:nvPicPr>
          <p:cNvPr id="6" name="Picture 5" descr="A red and white stop sign&#10;&#10;Description automatically generated">
            <a:extLst>
              <a:ext uri="{FF2B5EF4-FFF2-40B4-BE49-F238E27FC236}">
                <a16:creationId xmlns:a16="http://schemas.microsoft.com/office/drawing/2014/main" id="{474560B0-0F50-F140-1B76-1EA1C0EB0C60}"/>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195838" y="1471890"/>
            <a:ext cx="1315156" cy="1315156"/>
          </a:xfrm>
          <a:prstGeom prst="rect">
            <a:avLst/>
          </a:prstGeom>
        </p:spPr>
      </p:pic>
      <p:sp>
        <p:nvSpPr>
          <p:cNvPr id="111" name="Rectangle 110">
            <a:extLst>
              <a:ext uri="{FF2B5EF4-FFF2-40B4-BE49-F238E27FC236}">
                <a16:creationId xmlns:a16="http://schemas.microsoft.com/office/drawing/2014/main" id="{F091716B-EBB2-8F62-F065-E9CF0703A97B}"/>
              </a:ext>
            </a:extLst>
          </p:cNvPr>
          <p:cNvSpPr/>
          <p:nvPr/>
        </p:nvSpPr>
        <p:spPr>
          <a:xfrm>
            <a:off x="0" y="5613502"/>
            <a:ext cx="9144000" cy="576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Real-Time Decisions: </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Stopping sequencing </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early</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based on real-time analysis</a:t>
            </a:r>
            <a:endParaRPr kumimoji="0" lang="en-CH"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253E69A-AC24-3AE1-C218-76BC228D28CF}"/>
              </a:ext>
            </a:extLst>
          </p:cNvPr>
          <p:cNvSpPr/>
          <p:nvPr/>
        </p:nvSpPr>
        <p:spPr>
          <a:xfrm>
            <a:off x="0" y="4748044"/>
            <a:ext cx="9144000" cy="576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Real-Time Analysis:</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Analyzing all raw signals by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matching the throughput</a:t>
            </a:r>
            <a:endPar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365747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48" grpId="0" animBg="1"/>
      <p:bldP spid="110" grpId="0" animBg="1"/>
      <p:bldP spid="111" grpId="0" animBg="1"/>
      <p:bldP spid="11"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900" dirty="0">
                <a:latin typeface="Garamond" panose="02020404030301010803" pitchFamily="18" charset="0"/>
              </a:rPr>
              <a:t>Benefits of Real-Time Genome Analysis</a:t>
            </a:r>
            <a:endParaRPr lang="en-US" sz="3900" b="1" dirty="0">
              <a:latin typeface="Garamond" panose="02020404030301010803" pitchFamily="18" charset="0"/>
            </a:endParaRPr>
          </a:p>
        </p:txBody>
      </p:sp>
      <p:grpSp>
        <p:nvGrpSpPr>
          <p:cNvPr id="14" name="Group 13">
            <a:extLst>
              <a:ext uri="{FF2B5EF4-FFF2-40B4-BE49-F238E27FC236}">
                <a16:creationId xmlns:a16="http://schemas.microsoft.com/office/drawing/2014/main" id="{81C2B206-A5B5-7470-F727-98D8437F75C8}"/>
              </a:ext>
            </a:extLst>
          </p:cNvPr>
          <p:cNvGrpSpPr/>
          <p:nvPr/>
        </p:nvGrpSpPr>
        <p:grpSpPr>
          <a:xfrm>
            <a:off x="0" y="1034944"/>
            <a:ext cx="9144000" cy="576000"/>
            <a:chOff x="0" y="1367397"/>
            <a:chExt cx="9144000" cy="576000"/>
          </a:xfrm>
        </p:grpSpPr>
        <p:sp>
          <p:nvSpPr>
            <p:cNvPr id="4" name="Rectangle 3">
              <a:extLst>
                <a:ext uri="{FF2B5EF4-FFF2-40B4-BE49-F238E27FC236}">
                  <a16:creationId xmlns:a16="http://schemas.microsoft.com/office/drawing/2014/main" id="{C1FA92D9-CDE2-48D0-01BB-48705B1F2F1E}"/>
                </a:ext>
              </a:extLst>
            </p:cNvPr>
            <p:cNvSpPr/>
            <p:nvPr/>
          </p:nvSpPr>
          <p:spPr>
            <a:xfrm>
              <a:off x="0" y="1367397"/>
              <a:ext cx="9144000" cy="576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Reducing latency</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by overlapping the sequencing and analysis steps</a:t>
              </a:r>
              <a:endPar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9" name="Graphic 8" descr="Checkmark with solid fill">
              <a:extLst>
                <a:ext uri="{FF2B5EF4-FFF2-40B4-BE49-F238E27FC236}">
                  <a16:creationId xmlns:a16="http://schemas.microsoft.com/office/drawing/2014/main" id="{86B12875-063D-9733-23DF-EEFA703C09C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575" y="1457397"/>
              <a:ext cx="396000" cy="396000"/>
            </a:xfrm>
            <a:prstGeom prst="rect">
              <a:avLst/>
            </a:prstGeom>
          </p:spPr>
        </p:pic>
      </p:grpSp>
      <p:grpSp>
        <p:nvGrpSpPr>
          <p:cNvPr id="13" name="Group 12">
            <a:extLst>
              <a:ext uri="{FF2B5EF4-FFF2-40B4-BE49-F238E27FC236}">
                <a16:creationId xmlns:a16="http://schemas.microsoft.com/office/drawing/2014/main" id="{C87ECEB3-3937-AD18-DCB9-49DA0288778C}"/>
              </a:ext>
            </a:extLst>
          </p:cNvPr>
          <p:cNvGrpSpPr/>
          <p:nvPr/>
        </p:nvGrpSpPr>
        <p:grpSpPr>
          <a:xfrm>
            <a:off x="0" y="3895447"/>
            <a:ext cx="9144000" cy="576000"/>
            <a:chOff x="0" y="4296480"/>
            <a:chExt cx="9144000" cy="576000"/>
          </a:xfrm>
        </p:grpSpPr>
        <p:sp>
          <p:nvSpPr>
            <p:cNvPr id="5" name="Rectangle 4">
              <a:extLst>
                <a:ext uri="{FF2B5EF4-FFF2-40B4-BE49-F238E27FC236}">
                  <a16:creationId xmlns:a16="http://schemas.microsoft.com/office/drawing/2014/main" id="{24808D37-E0ED-E026-B032-A2BAE0430926}"/>
                </a:ext>
              </a:extLst>
            </p:cNvPr>
            <p:cNvSpPr/>
            <p:nvPr/>
          </p:nvSpPr>
          <p:spPr>
            <a:xfrm>
              <a:off x="0" y="4296480"/>
              <a:ext cx="9144000" cy="576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Reducing sequencing time and cost</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by stopping sequencing early</a:t>
              </a:r>
              <a:endPar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10" name="Graphic 9" descr="Checkmark with solid fill">
              <a:extLst>
                <a:ext uri="{FF2B5EF4-FFF2-40B4-BE49-F238E27FC236}">
                  <a16:creationId xmlns:a16="http://schemas.microsoft.com/office/drawing/2014/main" id="{A8838099-4EE2-187D-B3D9-5BFB1BB84B4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575" y="4386480"/>
              <a:ext cx="396000" cy="396000"/>
            </a:xfrm>
            <a:prstGeom prst="rect">
              <a:avLst/>
            </a:prstGeom>
          </p:spPr>
        </p:pic>
      </p:grpSp>
      <p:grpSp>
        <p:nvGrpSpPr>
          <p:cNvPr id="61" name="Group 60">
            <a:extLst>
              <a:ext uri="{FF2B5EF4-FFF2-40B4-BE49-F238E27FC236}">
                <a16:creationId xmlns:a16="http://schemas.microsoft.com/office/drawing/2014/main" id="{D307E6FB-8146-C20A-78DB-04E146EE2486}"/>
              </a:ext>
            </a:extLst>
          </p:cNvPr>
          <p:cNvGrpSpPr/>
          <p:nvPr/>
        </p:nvGrpSpPr>
        <p:grpSpPr>
          <a:xfrm>
            <a:off x="1144923" y="1753794"/>
            <a:ext cx="6854155" cy="764703"/>
            <a:chOff x="766465" y="1971533"/>
            <a:chExt cx="6854155" cy="764703"/>
          </a:xfrm>
        </p:grpSpPr>
        <p:sp>
          <p:nvSpPr>
            <p:cNvPr id="15" name="TextBox 14">
              <a:extLst>
                <a:ext uri="{FF2B5EF4-FFF2-40B4-BE49-F238E27FC236}">
                  <a16:creationId xmlns:a16="http://schemas.microsoft.com/office/drawing/2014/main" id="{B90CEBD8-2D7F-BBF9-4B25-6BF355D5AF10}"/>
                </a:ext>
              </a:extLst>
            </p:cNvPr>
            <p:cNvSpPr txBox="1"/>
            <p:nvPr/>
          </p:nvSpPr>
          <p:spPr>
            <a:xfrm>
              <a:off x="766466" y="2413405"/>
              <a:ext cx="4659286" cy="322831"/>
            </a:xfrm>
            <a:prstGeom prst="roundRect">
              <a:avLst>
                <a:gd name="adj" fmla="val 9377"/>
              </a:avLst>
            </a:prstGeom>
            <a:solidFill>
              <a:srgbClr val="EDE8F1"/>
            </a:solidFill>
            <a:ln w="28575">
              <a:solidFill>
                <a:srgbClr val="6F30A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Sequencing</a:t>
              </a:r>
              <a:endPar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TextBox 15">
              <a:extLst>
                <a:ext uri="{FF2B5EF4-FFF2-40B4-BE49-F238E27FC236}">
                  <a16:creationId xmlns:a16="http://schemas.microsoft.com/office/drawing/2014/main" id="{969513A0-E582-B01C-7E57-68C6A50FED3B}"/>
                </a:ext>
              </a:extLst>
            </p:cNvPr>
            <p:cNvSpPr txBox="1"/>
            <p:nvPr/>
          </p:nvSpPr>
          <p:spPr>
            <a:xfrm>
              <a:off x="5459824" y="2413403"/>
              <a:ext cx="2160796" cy="322831"/>
            </a:xfrm>
            <a:prstGeom prst="roundRect">
              <a:avLst>
                <a:gd name="adj" fmla="val 9377"/>
              </a:avLst>
            </a:prstGeom>
            <a:solidFill>
              <a:srgbClr val="DFEEF9"/>
            </a:solidFill>
            <a:ln w="28575">
              <a:solidFill>
                <a:schemeClr val="accent5"/>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Analysis</a:t>
              </a:r>
            </a:p>
          </p:txBody>
        </p:sp>
        <p:cxnSp>
          <p:nvCxnSpPr>
            <p:cNvPr id="24" name="Straight Connector 23">
              <a:extLst>
                <a:ext uri="{FF2B5EF4-FFF2-40B4-BE49-F238E27FC236}">
                  <a16:creationId xmlns:a16="http://schemas.microsoft.com/office/drawing/2014/main" id="{CFF28FC4-9BE0-108B-488C-748C4989D0F0}"/>
                </a:ext>
              </a:extLst>
            </p:cNvPr>
            <p:cNvCxnSpPr>
              <a:cxnSpLocks/>
            </p:cNvCxnSpPr>
            <p:nvPr/>
          </p:nvCxnSpPr>
          <p:spPr>
            <a:xfrm flipH="1">
              <a:off x="766465" y="2312838"/>
              <a:ext cx="6854155" cy="0"/>
            </a:xfrm>
            <a:prstGeom prst="line">
              <a:avLst/>
            </a:prstGeom>
            <a:ln w="28575">
              <a:solidFill>
                <a:schemeClr val="tx1"/>
              </a:solidFill>
              <a:prstDash val="solid"/>
              <a:headEnd type="triangle"/>
              <a:tailEnd type="non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8CF9EB9A-B021-8093-605D-250FA68BAF22}"/>
                </a:ext>
              </a:extLst>
            </p:cNvPr>
            <p:cNvSpPr txBox="1"/>
            <p:nvPr/>
          </p:nvSpPr>
          <p:spPr>
            <a:xfrm>
              <a:off x="3848736" y="1971533"/>
              <a:ext cx="689612"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Time</a:t>
              </a:r>
            </a:p>
          </p:txBody>
        </p:sp>
      </p:grpSp>
      <p:grpSp>
        <p:nvGrpSpPr>
          <p:cNvPr id="62" name="Group 61">
            <a:extLst>
              <a:ext uri="{FF2B5EF4-FFF2-40B4-BE49-F238E27FC236}">
                <a16:creationId xmlns:a16="http://schemas.microsoft.com/office/drawing/2014/main" id="{A50446C4-8D04-33AF-4623-1AE68E50D9AA}"/>
              </a:ext>
            </a:extLst>
          </p:cNvPr>
          <p:cNvGrpSpPr/>
          <p:nvPr/>
        </p:nvGrpSpPr>
        <p:grpSpPr>
          <a:xfrm>
            <a:off x="1144923" y="2518495"/>
            <a:ext cx="6836974" cy="1037301"/>
            <a:chOff x="766465" y="2736234"/>
            <a:chExt cx="6836974" cy="1037301"/>
          </a:xfrm>
        </p:grpSpPr>
        <p:sp>
          <p:nvSpPr>
            <p:cNvPr id="19" name="Striped Right Arrow 18">
              <a:extLst>
                <a:ext uri="{FF2B5EF4-FFF2-40B4-BE49-F238E27FC236}">
                  <a16:creationId xmlns:a16="http://schemas.microsoft.com/office/drawing/2014/main" id="{77679886-722E-28EF-B017-EE2D73D8E773}"/>
                </a:ext>
              </a:extLst>
            </p:cNvPr>
            <p:cNvSpPr/>
            <p:nvPr/>
          </p:nvSpPr>
          <p:spPr>
            <a:xfrm rot="5400000">
              <a:off x="3911566" y="2997736"/>
              <a:ext cx="563954" cy="191468"/>
            </a:xfrm>
            <a:prstGeom prst="stripedRightArrow">
              <a:avLst>
                <a:gd name="adj1" fmla="val 66433"/>
                <a:gd name="adj2"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20" name="TextBox 19">
              <a:extLst>
                <a:ext uri="{FF2B5EF4-FFF2-40B4-BE49-F238E27FC236}">
                  <a16:creationId xmlns:a16="http://schemas.microsoft.com/office/drawing/2014/main" id="{F83507DD-9572-7C32-3B86-654686630B7B}"/>
                </a:ext>
              </a:extLst>
            </p:cNvPr>
            <p:cNvSpPr txBox="1"/>
            <p:nvPr/>
          </p:nvSpPr>
          <p:spPr>
            <a:xfrm>
              <a:off x="766465" y="3450704"/>
              <a:ext cx="4812861" cy="322831"/>
            </a:xfrm>
            <a:prstGeom prst="roundRect">
              <a:avLst>
                <a:gd name="adj" fmla="val 9377"/>
              </a:avLst>
            </a:prstGeom>
            <a:solidFill>
              <a:srgbClr val="EDE8F1"/>
            </a:solidFill>
            <a:ln w="28575">
              <a:solidFill>
                <a:srgbClr val="4471C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Sequencing &amp; Real-Time Analysis</a:t>
              </a:r>
              <a:endPar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35" name="Straight Connector 34">
              <a:extLst>
                <a:ext uri="{FF2B5EF4-FFF2-40B4-BE49-F238E27FC236}">
                  <a16:creationId xmlns:a16="http://schemas.microsoft.com/office/drawing/2014/main" id="{68DC2AAD-BE1F-461B-B7E7-478EA60726F2}"/>
                </a:ext>
              </a:extLst>
            </p:cNvPr>
            <p:cNvCxnSpPr>
              <a:cxnSpLocks/>
            </p:cNvCxnSpPr>
            <p:nvPr/>
          </p:nvCxnSpPr>
          <p:spPr>
            <a:xfrm flipV="1">
              <a:off x="5579326" y="2736234"/>
              <a:ext cx="0" cy="875886"/>
            </a:xfrm>
            <a:prstGeom prst="line">
              <a:avLst/>
            </a:prstGeom>
            <a:ln w="28575">
              <a:solidFill>
                <a:schemeClr val="accent5"/>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078174F-F7B7-7C4D-FD06-54FEBA06048D}"/>
                </a:ext>
              </a:extLst>
            </p:cNvPr>
            <p:cNvCxnSpPr>
              <a:cxnSpLocks/>
            </p:cNvCxnSpPr>
            <p:nvPr/>
          </p:nvCxnSpPr>
          <p:spPr>
            <a:xfrm flipV="1">
              <a:off x="7603439" y="2736234"/>
              <a:ext cx="0" cy="875886"/>
            </a:xfrm>
            <a:prstGeom prst="line">
              <a:avLst/>
            </a:prstGeom>
            <a:ln w="28575">
              <a:solidFill>
                <a:schemeClr val="accent5"/>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DF790C8-B06A-627D-20C6-A6907966AE1E}"/>
                </a:ext>
              </a:extLst>
            </p:cNvPr>
            <p:cNvCxnSpPr>
              <a:cxnSpLocks/>
            </p:cNvCxnSpPr>
            <p:nvPr/>
          </p:nvCxnSpPr>
          <p:spPr>
            <a:xfrm flipH="1">
              <a:off x="5579326" y="3612119"/>
              <a:ext cx="2024113" cy="1"/>
            </a:xfrm>
            <a:prstGeom prst="line">
              <a:avLst/>
            </a:prstGeom>
            <a:ln w="28575">
              <a:solidFill>
                <a:schemeClr val="accent5"/>
              </a:solidFill>
              <a:prstDash val="solid"/>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5BE232B1-D2D6-D76F-7495-21B48990A4B2}"/>
                </a:ext>
              </a:extLst>
            </p:cNvPr>
            <p:cNvSpPr txBox="1"/>
            <p:nvPr/>
          </p:nvSpPr>
          <p:spPr>
            <a:xfrm>
              <a:off x="5619001" y="3270481"/>
              <a:ext cx="1944763"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Reduced Latency</a:t>
              </a:r>
            </a:p>
          </p:txBody>
        </p:sp>
      </p:grpSp>
      <p:sp>
        <p:nvSpPr>
          <p:cNvPr id="46" name="TextBox 45">
            <a:extLst>
              <a:ext uri="{FF2B5EF4-FFF2-40B4-BE49-F238E27FC236}">
                <a16:creationId xmlns:a16="http://schemas.microsoft.com/office/drawing/2014/main" id="{0E165B41-6A89-9C4D-E262-C5C8DBF17C73}"/>
              </a:ext>
            </a:extLst>
          </p:cNvPr>
          <p:cNvSpPr txBox="1"/>
          <p:nvPr/>
        </p:nvSpPr>
        <p:spPr>
          <a:xfrm>
            <a:off x="689652" y="4682314"/>
            <a:ext cx="7725316" cy="322831"/>
          </a:xfrm>
          <a:prstGeom prst="roundRect">
            <a:avLst>
              <a:gd name="adj" fmla="val 9377"/>
            </a:avLst>
          </a:prstGeom>
          <a:solidFill>
            <a:schemeClr val="bg2"/>
          </a:solidFill>
          <a:ln w="28575">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Completely Sequenced Read</a:t>
            </a:r>
            <a:endPar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64" name="Group 63">
            <a:extLst>
              <a:ext uri="{FF2B5EF4-FFF2-40B4-BE49-F238E27FC236}">
                <a16:creationId xmlns:a16="http://schemas.microsoft.com/office/drawing/2014/main" id="{751E082F-5174-97EF-0FA9-EF3EC9538CDF}"/>
              </a:ext>
            </a:extLst>
          </p:cNvPr>
          <p:cNvGrpSpPr/>
          <p:nvPr/>
        </p:nvGrpSpPr>
        <p:grpSpPr>
          <a:xfrm>
            <a:off x="689651" y="5013978"/>
            <a:ext cx="7764699" cy="1549909"/>
            <a:chOff x="396000" y="5194093"/>
            <a:chExt cx="7764699" cy="1549909"/>
          </a:xfrm>
        </p:grpSpPr>
        <p:sp>
          <p:nvSpPr>
            <p:cNvPr id="47" name="TextBox 46">
              <a:extLst>
                <a:ext uri="{FF2B5EF4-FFF2-40B4-BE49-F238E27FC236}">
                  <a16:creationId xmlns:a16="http://schemas.microsoft.com/office/drawing/2014/main" id="{80F13214-77A8-9E30-4059-644660BABCE4}"/>
                </a:ext>
              </a:extLst>
            </p:cNvPr>
            <p:cNvSpPr txBox="1"/>
            <p:nvPr/>
          </p:nvSpPr>
          <p:spPr>
            <a:xfrm>
              <a:off x="396000" y="5897617"/>
              <a:ext cx="3117220" cy="322831"/>
            </a:xfrm>
            <a:prstGeom prst="roundRect">
              <a:avLst>
                <a:gd name="adj" fmla="val 9377"/>
              </a:avLst>
            </a:prstGeom>
            <a:solidFill>
              <a:schemeClr val="bg2"/>
            </a:solidFill>
            <a:ln w="28575">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Partially Sequenced Read</a:t>
              </a:r>
              <a:endPar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8" name="Striped Right Arrow 47">
              <a:extLst>
                <a:ext uri="{FF2B5EF4-FFF2-40B4-BE49-F238E27FC236}">
                  <a16:creationId xmlns:a16="http://schemas.microsoft.com/office/drawing/2014/main" id="{9E7BB4DD-9B76-477D-5EB7-C73B4DA6DE66}"/>
                </a:ext>
              </a:extLst>
            </p:cNvPr>
            <p:cNvSpPr/>
            <p:nvPr/>
          </p:nvSpPr>
          <p:spPr>
            <a:xfrm rot="5400000">
              <a:off x="1672633" y="5445705"/>
              <a:ext cx="563954" cy="191468"/>
            </a:xfrm>
            <a:prstGeom prst="stripedRightArrow">
              <a:avLst>
                <a:gd name="adj1" fmla="val 66433"/>
                <a:gd name="adj2"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49" name="TextBox 48">
              <a:extLst>
                <a:ext uri="{FF2B5EF4-FFF2-40B4-BE49-F238E27FC236}">
                  <a16:creationId xmlns:a16="http://schemas.microsoft.com/office/drawing/2014/main" id="{FE278039-5AB6-5EA3-8E52-287FF8E1E6EF}"/>
                </a:ext>
              </a:extLst>
            </p:cNvPr>
            <p:cNvSpPr txBox="1"/>
            <p:nvPr/>
          </p:nvSpPr>
          <p:spPr>
            <a:xfrm>
              <a:off x="1588263" y="6405448"/>
              <a:ext cx="5081584"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Sequencing is stopped early with a real-time decision</a:t>
              </a:r>
            </a:p>
          </p:txBody>
        </p:sp>
        <p:cxnSp>
          <p:nvCxnSpPr>
            <p:cNvPr id="50" name="Straight Connector 49">
              <a:extLst>
                <a:ext uri="{FF2B5EF4-FFF2-40B4-BE49-F238E27FC236}">
                  <a16:creationId xmlns:a16="http://schemas.microsoft.com/office/drawing/2014/main" id="{A10D0700-4461-8DCA-7C8E-C1A180AF5DE8}"/>
                </a:ext>
              </a:extLst>
            </p:cNvPr>
            <p:cNvCxnSpPr>
              <a:cxnSpLocks/>
            </p:cNvCxnSpPr>
            <p:nvPr/>
          </p:nvCxnSpPr>
          <p:spPr>
            <a:xfrm flipV="1">
              <a:off x="3513219" y="5194093"/>
              <a:ext cx="0" cy="875886"/>
            </a:xfrm>
            <a:prstGeom prst="line">
              <a:avLst/>
            </a:prstGeom>
            <a:ln w="28575">
              <a:solidFill>
                <a:schemeClr val="accent5"/>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4254CB59-BC9F-3A06-5DB3-1A5F925FE9DE}"/>
                </a:ext>
              </a:extLst>
            </p:cNvPr>
            <p:cNvCxnSpPr>
              <a:cxnSpLocks/>
            </p:cNvCxnSpPr>
            <p:nvPr/>
          </p:nvCxnSpPr>
          <p:spPr>
            <a:xfrm flipV="1">
              <a:off x="8121027" y="5194093"/>
              <a:ext cx="0" cy="875886"/>
            </a:xfrm>
            <a:prstGeom prst="line">
              <a:avLst/>
            </a:prstGeom>
            <a:ln w="28575">
              <a:solidFill>
                <a:schemeClr val="accent5"/>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AF7B566-FB1C-C1B0-39C5-10F59A3498C7}"/>
                </a:ext>
              </a:extLst>
            </p:cNvPr>
            <p:cNvCxnSpPr>
              <a:cxnSpLocks/>
            </p:cNvCxnSpPr>
            <p:nvPr/>
          </p:nvCxnSpPr>
          <p:spPr>
            <a:xfrm flipH="1">
              <a:off x="3526291" y="6066894"/>
              <a:ext cx="4634408" cy="3085"/>
            </a:xfrm>
            <a:prstGeom prst="line">
              <a:avLst/>
            </a:prstGeom>
            <a:ln w="28575">
              <a:solidFill>
                <a:schemeClr val="accent5"/>
              </a:solidFill>
              <a:prstDash val="solid"/>
              <a:headEnd type="triangle"/>
              <a:tailEnd type="triangle"/>
            </a:ln>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181298EF-B65F-F4CF-0B89-182893A2702D}"/>
                </a:ext>
              </a:extLst>
            </p:cNvPr>
            <p:cNvSpPr txBox="1"/>
            <p:nvPr/>
          </p:nvSpPr>
          <p:spPr>
            <a:xfrm>
              <a:off x="3832857" y="5728340"/>
              <a:ext cx="4021276"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Reduced Sequencing Time (and Cost)</a:t>
              </a:r>
            </a:p>
          </p:txBody>
        </p:sp>
        <p:cxnSp>
          <p:nvCxnSpPr>
            <p:cNvPr id="55" name="Straight Connector 54">
              <a:extLst>
                <a:ext uri="{FF2B5EF4-FFF2-40B4-BE49-F238E27FC236}">
                  <a16:creationId xmlns:a16="http://schemas.microsoft.com/office/drawing/2014/main" id="{BA3DB5A8-9236-6D8F-A0EA-BC726D9D3304}"/>
                </a:ext>
              </a:extLst>
            </p:cNvPr>
            <p:cNvCxnSpPr>
              <a:cxnSpLocks/>
            </p:cNvCxnSpPr>
            <p:nvPr/>
          </p:nvCxnSpPr>
          <p:spPr>
            <a:xfrm flipV="1">
              <a:off x="3513219" y="6059033"/>
              <a:ext cx="1" cy="424317"/>
            </a:xfrm>
            <a:prstGeom prst="line">
              <a:avLst/>
            </a:prstGeom>
            <a:ln w="28575">
              <a:solidFill>
                <a:schemeClr val="tx1"/>
              </a:solidFill>
              <a:prstDash val="solid"/>
              <a:headEnd type="triangle"/>
              <a:tailEnd type="none"/>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440935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aramond" panose="02020404030301010803" pitchFamily="18" charset="0"/>
              </a:rPr>
              <a:t>Challenges in Real-Time Genome Analysis</a:t>
            </a:r>
            <a:endParaRPr lang="en-US" b="1" dirty="0">
              <a:latin typeface="Garamond" panose="02020404030301010803" pitchFamily="18" charset="0"/>
            </a:endParaRPr>
          </a:p>
        </p:txBody>
      </p:sp>
      <p:grpSp>
        <p:nvGrpSpPr>
          <p:cNvPr id="9" name="Group 8">
            <a:extLst>
              <a:ext uri="{FF2B5EF4-FFF2-40B4-BE49-F238E27FC236}">
                <a16:creationId xmlns:a16="http://schemas.microsoft.com/office/drawing/2014/main" id="{18221746-BFA8-97CC-21CA-89A7EB44C66C}"/>
              </a:ext>
            </a:extLst>
          </p:cNvPr>
          <p:cNvGrpSpPr/>
          <p:nvPr/>
        </p:nvGrpSpPr>
        <p:grpSpPr>
          <a:xfrm>
            <a:off x="168823" y="1044635"/>
            <a:ext cx="8786554" cy="723393"/>
            <a:chOff x="167777" y="1044635"/>
            <a:chExt cx="8786554" cy="723393"/>
          </a:xfrm>
        </p:grpSpPr>
        <p:sp>
          <p:nvSpPr>
            <p:cNvPr id="3" name="TextBox 2">
              <a:extLst>
                <a:ext uri="{FF2B5EF4-FFF2-40B4-BE49-F238E27FC236}">
                  <a16:creationId xmlns:a16="http://schemas.microsoft.com/office/drawing/2014/main" id="{766F0E7B-357C-7D26-1989-AC5B52C21513}"/>
                </a:ext>
              </a:extLst>
            </p:cNvPr>
            <p:cNvSpPr txBox="1"/>
            <p:nvPr/>
          </p:nvSpPr>
          <p:spPr>
            <a:xfrm>
              <a:off x="167777" y="1044635"/>
              <a:ext cx="8786554" cy="723393"/>
            </a:xfrm>
            <a:prstGeom prst="roundRect">
              <a:avLst>
                <a:gd name="adj" fmla="val 9377"/>
              </a:avLst>
            </a:prstGeom>
            <a:solidFill>
              <a:srgbClr val="BACEF3"/>
            </a:solidFill>
            <a:ln w="28575">
              <a:solidFill>
                <a:schemeClr val="accent1">
                  <a:lumMod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2E61BF"/>
                  </a:solidFill>
                  <a:effectLst/>
                  <a:uLnTx/>
                  <a:uFillTx/>
                  <a:latin typeface="Tahoma" panose="020B0604030504040204" pitchFamily="34" charset="0"/>
                  <a:ea typeface="Tahoma" panose="020B0604030504040204" pitchFamily="34" charset="0"/>
                  <a:cs typeface="Tahoma" panose="020B0604030504040204" pitchFamily="34" charset="0"/>
                </a:rPr>
                <a:t> Rapid analysis </a:t>
              </a:r>
              <a:r>
                <a:rPr kumimoji="0" lang="en-US"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match the nanopore sequencer throughput</a:t>
              </a:r>
            </a:p>
          </p:txBody>
        </p:sp>
        <p:pic>
          <p:nvPicPr>
            <p:cNvPr id="4" name="Graphic 3" descr="Gauge with solid fill">
              <a:extLst>
                <a:ext uri="{FF2B5EF4-FFF2-40B4-BE49-F238E27FC236}">
                  <a16:creationId xmlns:a16="http://schemas.microsoft.com/office/drawing/2014/main" id="{BED1CB6F-C674-8C05-3251-6B3C8F24F8C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98988" y="1211132"/>
              <a:ext cx="390399" cy="390399"/>
            </a:xfrm>
            <a:prstGeom prst="rect">
              <a:avLst/>
            </a:prstGeom>
          </p:spPr>
        </p:pic>
      </p:grpSp>
      <p:grpSp>
        <p:nvGrpSpPr>
          <p:cNvPr id="11" name="Group 10">
            <a:extLst>
              <a:ext uri="{FF2B5EF4-FFF2-40B4-BE49-F238E27FC236}">
                <a16:creationId xmlns:a16="http://schemas.microsoft.com/office/drawing/2014/main" id="{2630DDE9-3C94-48A6-5070-4F8A9702E4EA}"/>
              </a:ext>
            </a:extLst>
          </p:cNvPr>
          <p:cNvGrpSpPr/>
          <p:nvPr/>
        </p:nvGrpSpPr>
        <p:grpSpPr>
          <a:xfrm>
            <a:off x="168821" y="2431608"/>
            <a:ext cx="8786556" cy="723392"/>
            <a:chOff x="167777" y="2403416"/>
            <a:chExt cx="8786556" cy="723392"/>
          </a:xfrm>
        </p:grpSpPr>
        <p:sp>
          <p:nvSpPr>
            <p:cNvPr id="5" name="TextBox 4">
              <a:extLst>
                <a:ext uri="{FF2B5EF4-FFF2-40B4-BE49-F238E27FC236}">
                  <a16:creationId xmlns:a16="http://schemas.microsoft.com/office/drawing/2014/main" id="{ABCEA58F-A8B4-A82C-B56A-E957877051C3}"/>
                </a:ext>
              </a:extLst>
            </p:cNvPr>
            <p:cNvSpPr txBox="1"/>
            <p:nvPr/>
          </p:nvSpPr>
          <p:spPr>
            <a:xfrm>
              <a:off x="167777" y="2403416"/>
              <a:ext cx="8786556" cy="723392"/>
            </a:xfrm>
            <a:prstGeom prst="roundRect">
              <a:avLst>
                <a:gd name="adj" fmla="val 9377"/>
              </a:avLst>
            </a:prstGeom>
            <a:solidFill>
              <a:srgbClr val="BACEF3"/>
            </a:solidFill>
            <a:ln w="28575">
              <a:solidFill>
                <a:schemeClr val="accent1">
                  <a:lumMod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2E61BF"/>
                  </a:solidFill>
                  <a:effectLst/>
                  <a:uLnTx/>
                  <a:uFillTx/>
                  <a:latin typeface="Tahoma" panose="020B0604030504040204" pitchFamily="34" charset="0"/>
                  <a:ea typeface="Tahoma" panose="020B0604030504040204" pitchFamily="34" charset="0"/>
                  <a:cs typeface="Tahoma" panose="020B0604030504040204" pitchFamily="34" charset="0"/>
                </a:rPr>
                <a:t> Timely decisions </a:t>
              </a:r>
              <a:r>
                <a:rPr kumimoji="0" lang="en-US"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stop sequencing as early as possible</a:t>
              </a:r>
            </a:p>
          </p:txBody>
        </p:sp>
        <p:pic>
          <p:nvPicPr>
            <p:cNvPr id="6" name="Graphic 5" descr="Clock with solid fill">
              <a:extLst>
                <a:ext uri="{FF2B5EF4-FFF2-40B4-BE49-F238E27FC236}">
                  <a16:creationId xmlns:a16="http://schemas.microsoft.com/office/drawing/2014/main" id="{FA35FB09-608C-A01B-7457-E88F62B95DB3}"/>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178669" y="2569913"/>
              <a:ext cx="390399" cy="390399"/>
            </a:xfrm>
            <a:prstGeom prst="rect">
              <a:avLst/>
            </a:prstGeom>
          </p:spPr>
        </p:pic>
      </p:grpSp>
      <p:grpSp>
        <p:nvGrpSpPr>
          <p:cNvPr id="12" name="Group 11">
            <a:extLst>
              <a:ext uri="{FF2B5EF4-FFF2-40B4-BE49-F238E27FC236}">
                <a16:creationId xmlns:a16="http://schemas.microsoft.com/office/drawing/2014/main" id="{CC59A81C-712E-6CF6-4EF0-52A14847DBE3}"/>
              </a:ext>
            </a:extLst>
          </p:cNvPr>
          <p:cNvGrpSpPr/>
          <p:nvPr/>
        </p:nvGrpSpPr>
        <p:grpSpPr>
          <a:xfrm>
            <a:off x="168821" y="3818580"/>
            <a:ext cx="8786556" cy="723392"/>
            <a:chOff x="167777" y="3966775"/>
            <a:chExt cx="8786556" cy="723392"/>
          </a:xfrm>
        </p:grpSpPr>
        <p:sp>
          <p:nvSpPr>
            <p:cNvPr id="10" name="TextBox 9">
              <a:extLst>
                <a:ext uri="{FF2B5EF4-FFF2-40B4-BE49-F238E27FC236}">
                  <a16:creationId xmlns:a16="http://schemas.microsoft.com/office/drawing/2014/main" id="{DAEC3E9F-7009-3BBF-A33B-985BDB968B46}"/>
                </a:ext>
              </a:extLst>
            </p:cNvPr>
            <p:cNvSpPr txBox="1"/>
            <p:nvPr/>
          </p:nvSpPr>
          <p:spPr>
            <a:xfrm>
              <a:off x="167777" y="3966775"/>
              <a:ext cx="8786556" cy="723392"/>
            </a:xfrm>
            <a:prstGeom prst="roundRect">
              <a:avLst>
                <a:gd name="adj" fmla="val 9377"/>
              </a:avLst>
            </a:prstGeom>
            <a:solidFill>
              <a:srgbClr val="BACEF3"/>
            </a:solidFill>
            <a:ln w="28575">
              <a:solidFill>
                <a:schemeClr val="accent1">
                  <a:lumMod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2E61BF"/>
                  </a:solidFill>
                  <a:effectLst/>
                  <a:uLnTx/>
                  <a:uFillTx/>
                  <a:latin typeface="Tahoma" panose="020B0604030504040204" pitchFamily="34" charset="0"/>
                  <a:ea typeface="Tahoma" panose="020B0604030504040204" pitchFamily="34" charset="0"/>
                  <a:cs typeface="Tahoma" panose="020B0604030504040204" pitchFamily="34" charset="0"/>
                </a:rPr>
                <a:t>Accurate analysis </a:t>
              </a:r>
              <a:r>
                <a:rPr kumimoji="0" lang="en-US"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from noisy raw signal data</a:t>
              </a:r>
            </a:p>
          </p:txBody>
        </p:sp>
        <p:pic>
          <p:nvPicPr>
            <p:cNvPr id="13" name="Graphic 12" descr="Bullseye with solid fill">
              <a:extLst>
                <a:ext uri="{FF2B5EF4-FFF2-40B4-BE49-F238E27FC236}">
                  <a16:creationId xmlns:a16="http://schemas.microsoft.com/office/drawing/2014/main" id="{40817985-2CAF-27AE-3532-1788EC3F8223}"/>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185442" y="4132909"/>
              <a:ext cx="390399" cy="391125"/>
            </a:xfrm>
            <a:prstGeom prst="rect">
              <a:avLst/>
            </a:prstGeom>
          </p:spPr>
        </p:pic>
      </p:grpSp>
      <p:grpSp>
        <p:nvGrpSpPr>
          <p:cNvPr id="14" name="Group 13">
            <a:extLst>
              <a:ext uri="{FF2B5EF4-FFF2-40B4-BE49-F238E27FC236}">
                <a16:creationId xmlns:a16="http://schemas.microsoft.com/office/drawing/2014/main" id="{2F2B201E-C380-D658-D3E2-D08CA3430D3E}"/>
              </a:ext>
            </a:extLst>
          </p:cNvPr>
          <p:cNvGrpSpPr/>
          <p:nvPr/>
        </p:nvGrpSpPr>
        <p:grpSpPr>
          <a:xfrm>
            <a:off x="158350" y="5205553"/>
            <a:ext cx="8797027" cy="723391"/>
            <a:chOff x="158350" y="5259738"/>
            <a:chExt cx="8797027" cy="723391"/>
          </a:xfrm>
        </p:grpSpPr>
        <p:sp>
          <p:nvSpPr>
            <p:cNvPr id="16" name="TextBox 15">
              <a:extLst>
                <a:ext uri="{FF2B5EF4-FFF2-40B4-BE49-F238E27FC236}">
                  <a16:creationId xmlns:a16="http://schemas.microsoft.com/office/drawing/2014/main" id="{0F4C6E6F-DD1C-9267-6CAE-95242E0D3693}"/>
                </a:ext>
              </a:extLst>
            </p:cNvPr>
            <p:cNvSpPr txBox="1"/>
            <p:nvPr/>
          </p:nvSpPr>
          <p:spPr>
            <a:xfrm>
              <a:off x="167777" y="5259738"/>
              <a:ext cx="8787600" cy="723391"/>
            </a:xfrm>
            <a:prstGeom prst="roundRect">
              <a:avLst>
                <a:gd name="adj" fmla="val 9377"/>
              </a:avLst>
            </a:prstGeom>
            <a:solidFill>
              <a:srgbClr val="BACEF3"/>
            </a:solidFill>
            <a:ln w="28575">
              <a:solidFill>
                <a:schemeClr val="accent1">
                  <a:lumMod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2E61BF"/>
                  </a:solidFill>
                  <a:effectLst/>
                  <a:uLnTx/>
                  <a:uFillTx/>
                  <a:latin typeface="Tahoma" panose="020B0604030504040204" pitchFamily="34" charset="0"/>
                  <a:ea typeface="Tahoma" panose="020B0604030504040204" pitchFamily="34" charset="0"/>
                  <a:cs typeface="Tahoma" panose="020B0604030504040204" pitchFamily="34" charset="0"/>
                </a:rPr>
                <a:t>Power-efficient </a:t>
              </a:r>
              <a:r>
                <a:rPr kumimoji="0" lang="en-US"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computation for scalability and portability</a:t>
              </a:r>
            </a:p>
          </p:txBody>
        </p:sp>
        <p:pic>
          <p:nvPicPr>
            <p:cNvPr id="18" name="Graphic 17" descr="Battery charging with solid fill">
              <a:extLst>
                <a:ext uri="{FF2B5EF4-FFF2-40B4-BE49-F238E27FC236}">
                  <a16:creationId xmlns:a16="http://schemas.microsoft.com/office/drawing/2014/main" id="{ED2CF6B4-3CD1-A428-EB71-3ECEC546AE4A}"/>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rot="16200000">
              <a:off x="158350" y="5445532"/>
              <a:ext cx="351803" cy="351803"/>
            </a:xfrm>
            <a:prstGeom prst="rect">
              <a:avLst/>
            </a:prstGeom>
          </p:spPr>
        </p:pic>
      </p:grpSp>
    </p:spTree>
    <p:custDataLst>
      <p:tags r:id="rId1"/>
    </p:custDataLst>
    <p:extLst>
      <p:ext uri="{BB962C8B-B14F-4D97-AF65-F5344CB8AC3E}">
        <p14:creationId xmlns:p14="http://schemas.microsoft.com/office/powerpoint/2010/main" val="2394271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560" y="-79563"/>
            <a:ext cx="8798061" cy="770467"/>
          </a:xfrm>
        </p:spPr>
        <p:txBody>
          <a:bodyPr/>
          <a:lstStyle/>
          <a:p>
            <a:r>
              <a:rPr lang="en-US" sz="4000" dirty="0">
                <a:latin typeface="Garamond" panose="02020404030301010803" pitchFamily="18" charset="0"/>
              </a:rPr>
              <a:t>Executive Summary</a:t>
            </a:r>
            <a:endParaRPr lang="en-US" sz="4000" b="1" dirty="0">
              <a:latin typeface="Garamond" panose="02020404030301010803" pitchFamily="18" charset="0"/>
            </a:endParaRPr>
          </a:p>
        </p:txBody>
      </p:sp>
      <mc:AlternateContent xmlns:mc="http://schemas.openxmlformats.org/markup-compatibility/2006" xmlns:a14="http://schemas.microsoft.com/office/drawing/2010/main">
        <mc:Choice Requires="a14">
          <p:sp>
            <p:nvSpPr>
              <p:cNvPr id="4" name="Rounded Rectangle 3">
                <a:extLst>
                  <a:ext uri="{FF2B5EF4-FFF2-40B4-BE49-F238E27FC236}">
                    <a16:creationId xmlns:a16="http://schemas.microsoft.com/office/drawing/2014/main" id="{13E1AA69-4242-DD0C-C9D4-1F3C7424870A}"/>
                  </a:ext>
                </a:extLst>
              </p:cNvPr>
              <p:cNvSpPr/>
              <p:nvPr/>
            </p:nvSpPr>
            <p:spPr>
              <a:xfrm>
                <a:off x="123935" y="4967415"/>
                <a:ext cx="8889356" cy="1277046"/>
              </a:xfrm>
              <a:prstGeom prst="roundRect">
                <a:avLst>
                  <a:gd name="adj" fmla="val 8525"/>
                </a:avLst>
              </a:prstGeom>
              <a:solidFill>
                <a:srgbClr val="EDE8F1"/>
              </a:solidFill>
              <a:ln w="317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320" marR="0" lvl="0" indent="0" algn="l" defTabSz="914400" rtl="0" eaLnBrk="1" fontAlgn="auto" latinLnBrk="0" hangingPunct="1">
                  <a:lnSpc>
                    <a:spcPct val="100000"/>
                  </a:lnSpc>
                  <a:spcBef>
                    <a:spcPts val="1200"/>
                  </a:spcBef>
                  <a:spcAft>
                    <a:spcPts val="0"/>
                  </a:spcAft>
                  <a:buClrTx/>
                  <a:buSzTx/>
                  <a:buFont typeface="Arial" pitchFamily="34" charset="0"/>
                  <a:buNone/>
                  <a:tabLst/>
                  <a:defRPr/>
                </a:pPr>
                <a:r>
                  <a:rPr kumimoji="0" lang="en-US" sz="17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Key Results: </a:t>
                </a:r>
                <a:r>
                  <a:rPr kumimoji="0" lang="en-US" sz="17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Across 3 use cases and 5 genomes of varying sizes, RawHash provides</a:t>
                </a:r>
              </a:p>
              <a:p>
                <a:pPr marL="458788" marR="0" lvl="1" indent="-249238"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25.8</a:t>
                </a:r>
                <a14:m>
                  <m:oMath xmlns:m="http://schemas.openxmlformats.org/officeDocument/2006/math">
                    <m:r>
                      <a:rPr kumimoji="0" lang="en-GB" sz="16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and 3.4</a:t>
                </a:r>
                <a14:m>
                  <m:oMath xmlns:m="http://schemas.openxmlformats.org/officeDocument/2006/math">
                    <m:r>
                      <a:rPr kumimoji="0" lang="en-GB" sz="16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better average throughput</a:t>
                </a:r>
                <a:r>
                  <a:rPr kumimoji="0" lang="en-US" sz="16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compared to two state-of-the-art works</a:t>
                </a:r>
              </a:p>
              <a:p>
                <a:pPr marL="458788" marR="0" lvl="1" indent="-249238"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1.14</a:t>
                </a:r>
                <a14:m>
                  <m:oMath xmlns:m="http://schemas.openxmlformats.org/officeDocument/2006/math">
                    <m:r>
                      <a:rPr kumimoji="0" lang="en-GB" sz="16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 2.13</a:t>
                </a:r>
                <a14:m>
                  <m:oMath xmlns:m="http://schemas.openxmlformats.org/officeDocument/2006/math">
                    <m:r>
                      <a:rPr kumimoji="0" lang="en-GB" sz="16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more accurate mapping results</a:t>
                </a:r>
                <a:r>
                  <a:rPr kumimoji="0" lang="en-US" sz="16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for </a:t>
                </a: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large genomes</a:t>
                </a:r>
              </a:p>
              <a:p>
                <a:pPr marL="458788" marR="0" lvl="1" indent="-249238"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Sequence Until </a:t>
                </a: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reduces the sequencing time and cost by 15</a:t>
                </a:r>
                <a14:m>
                  <m:oMath xmlns:m="http://schemas.openxmlformats.org/officeDocument/2006/math">
                    <m:r>
                      <a:rPr kumimoji="0" lang="en-GB" sz="16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endPar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 name="Rounded Rectangle 3">
                <a:extLst>
                  <a:ext uri="{FF2B5EF4-FFF2-40B4-BE49-F238E27FC236}">
                    <a16:creationId xmlns:a16="http://schemas.microsoft.com/office/drawing/2014/main" id="{13E1AA69-4242-DD0C-C9D4-1F3C7424870A}"/>
                  </a:ext>
                </a:extLst>
              </p:cNvPr>
              <p:cNvSpPr>
                <a:spLocks noRot="1" noChangeAspect="1" noMove="1" noResize="1" noEditPoints="1" noAdjustHandles="1" noChangeArrowheads="1" noChangeShapeType="1" noTextEdit="1"/>
              </p:cNvSpPr>
              <p:nvPr/>
            </p:nvSpPr>
            <p:spPr>
              <a:xfrm>
                <a:off x="123935" y="4967415"/>
                <a:ext cx="8889356" cy="1277046"/>
              </a:xfrm>
              <a:prstGeom prst="roundRect">
                <a:avLst>
                  <a:gd name="adj" fmla="val 8525"/>
                </a:avLst>
              </a:prstGeom>
              <a:blipFill>
                <a:blip r:embed="rId4"/>
                <a:stretch>
                  <a:fillRect/>
                </a:stretch>
              </a:blipFill>
              <a:ln w="31750">
                <a:solidFill>
                  <a:srgbClr val="7030A0"/>
                </a:solidFill>
              </a:ln>
            </p:spPr>
            <p:txBody>
              <a:bodyPr/>
              <a:lstStyle/>
              <a:p>
                <a:r>
                  <a:rPr lang="en-US">
                    <a:noFill/>
                  </a:rPr>
                  <a:t> </a:t>
                </a:r>
              </a:p>
            </p:txBody>
          </p:sp>
        </mc:Fallback>
      </mc:AlternateContent>
      <p:sp>
        <p:nvSpPr>
          <p:cNvPr id="5" name="Rounded Rectangle 4">
            <a:extLst>
              <a:ext uri="{FF2B5EF4-FFF2-40B4-BE49-F238E27FC236}">
                <a16:creationId xmlns:a16="http://schemas.microsoft.com/office/drawing/2014/main" id="{D682D31A-61E6-C8C5-4981-C10F8932AE47}"/>
              </a:ext>
            </a:extLst>
          </p:cNvPr>
          <p:cNvSpPr/>
          <p:nvPr/>
        </p:nvSpPr>
        <p:spPr>
          <a:xfrm>
            <a:off x="123935" y="2828445"/>
            <a:ext cx="8889356" cy="1799448"/>
          </a:xfrm>
          <a:prstGeom prst="roundRect">
            <a:avLst>
              <a:gd name="adj" fmla="val 6307"/>
            </a:avLst>
          </a:prstGeom>
          <a:solidFill>
            <a:srgbClr val="E2F0DA"/>
          </a:solidFill>
          <a:ln w="31750">
            <a:solidFill>
              <a:srgbClr val="2A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32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Key Contributions:</a:t>
            </a:r>
          </a:p>
          <a:p>
            <a:pPr marL="2232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1) </a:t>
            </a: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The </a:t>
            </a: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first hash-based mechanism</a:t>
            </a: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 that can quickly and accurately analyze raw nanopore signals for </a:t>
            </a: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large genomes</a:t>
            </a:r>
          </a:p>
          <a:p>
            <a:pPr marL="2232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kumimoji="0" lang="en-US" sz="1700" b="1" i="1"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2)</a:t>
            </a: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 The novel </a:t>
            </a: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Sequence Until</a:t>
            </a: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 technique can accurately and </a:t>
            </a: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dynamically stop</a:t>
            </a:r>
            <a:b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the entire sequencing of all reads at once</a:t>
            </a: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 if further sequencing is not necessary</a:t>
            </a:r>
          </a:p>
        </p:txBody>
      </p:sp>
      <p:sp>
        <p:nvSpPr>
          <p:cNvPr id="6" name="Rounded Rectangle 5">
            <a:extLst>
              <a:ext uri="{FF2B5EF4-FFF2-40B4-BE49-F238E27FC236}">
                <a16:creationId xmlns:a16="http://schemas.microsoft.com/office/drawing/2014/main" id="{C04D6B46-651A-7DD5-B3F9-677DF276BEA8}"/>
              </a:ext>
            </a:extLst>
          </p:cNvPr>
          <p:cNvSpPr/>
          <p:nvPr/>
        </p:nvSpPr>
        <p:spPr>
          <a:xfrm>
            <a:off x="127322" y="1949615"/>
            <a:ext cx="8889356" cy="539309"/>
          </a:xfrm>
          <a:prstGeom prst="roundRect">
            <a:avLst>
              <a:gd name="adj" fmla="val 21007"/>
            </a:avLst>
          </a:prstGeom>
          <a:solidFill>
            <a:srgbClr val="DFEEF9"/>
          </a:solidFill>
          <a:ln w="31750">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Goal:</a:t>
            </a:r>
            <a:r>
              <a:rPr kumimoji="0" lang="en-US" sz="1700" b="0"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 Enable </a:t>
            </a:r>
            <a:r>
              <a:rPr kumimoji="0" lang="en-US" sz="1700" b="1"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fast</a:t>
            </a:r>
            <a:r>
              <a:rPr kumimoji="0" lang="en-US" sz="1700" b="0"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 and </a:t>
            </a:r>
            <a:r>
              <a:rPr kumimoji="0" lang="en-US" sz="1700" b="1"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accurate</a:t>
            </a:r>
            <a:r>
              <a:rPr kumimoji="0" lang="en-US" sz="1700" b="0"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 real-time analysis of raw signals for </a:t>
            </a:r>
            <a:r>
              <a:rPr kumimoji="0" lang="en-US" sz="1700" b="1"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large genomes</a:t>
            </a:r>
          </a:p>
        </p:txBody>
      </p:sp>
      <p:sp>
        <p:nvSpPr>
          <p:cNvPr id="8" name="Rounded Rectangle 7">
            <a:extLst>
              <a:ext uri="{FF2B5EF4-FFF2-40B4-BE49-F238E27FC236}">
                <a16:creationId xmlns:a16="http://schemas.microsoft.com/office/drawing/2014/main" id="{DCB91E6E-939E-F7A7-0787-9C16FF98F281}"/>
              </a:ext>
            </a:extLst>
          </p:cNvPr>
          <p:cNvSpPr/>
          <p:nvPr/>
        </p:nvSpPr>
        <p:spPr>
          <a:xfrm>
            <a:off x="123935" y="690904"/>
            <a:ext cx="8889356" cy="919190"/>
          </a:xfrm>
          <a:prstGeom prst="roundRect">
            <a:avLst>
              <a:gd name="adj" fmla="val 13951"/>
            </a:avLst>
          </a:prstGeom>
          <a:solidFill>
            <a:srgbClr val="FBE5D6"/>
          </a:solidFill>
          <a:ln w="31750">
            <a:solidFill>
              <a:srgbClr val="C007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320" marR="0" lvl="0" indent="0" algn="l" defTabSz="914400" rtl="0" eaLnBrk="1" fontAlgn="auto" latinLnBrk="0" hangingPunct="1">
              <a:lnSpc>
                <a:spcPct val="100000"/>
              </a:lnSpc>
              <a:spcBef>
                <a:spcPts val="1200"/>
              </a:spcBef>
              <a:spcAft>
                <a:spcPts val="0"/>
              </a:spcAft>
              <a:buClrTx/>
              <a:buSzTx/>
              <a:buFont typeface="Arial" pitchFamily="34" charset="0"/>
              <a:buNone/>
              <a:tabLst/>
              <a:defRPr/>
            </a:pPr>
            <a:r>
              <a:rPr kumimoji="0" lang="en-US" sz="17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Problem:</a:t>
            </a:r>
            <a:r>
              <a:rPr kumimoji="0" lang="en-US" sz="17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 Real-time analysis of nanopore raw signals is </a:t>
            </a:r>
            <a:r>
              <a:rPr kumimoji="0" lang="en-US" sz="17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inaccurate </a:t>
            </a:r>
            <a:r>
              <a:rPr kumimoji="0" lang="en-US" sz="17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and</a:t>
            </a:r>
            <a:r>
              <a:rPr kumimoji="0" lang="en-US" sz="17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 inefficient for large genomes</a:t>
            </a:r>
          </a:p>
        </p:txBody>
      </p:sp>
    </p:spTree>
    <p:custDataLst>
      <p:tags r:id="rId1"/>
    </p:custDataLst>
    <p:extLst>
      <p:ext uri="{BB962C8B-B14F-4D97-AF65-F5344CB8AC3E}">
        <p14:creationId xmlns:p14="http://schemas.microsoft.com/office/powerpoint/2010/main" val="2896177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8"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Garamond" panose="02020404030301010803" pitchFamily="18" charset="0"/>
              </a:rPr>
              <a:t>Existing Solutions</a:t>
            </a:r>
            <a:endParaRPr lang="en-US" sz="4000" b="1" dirty="0">
              <a:latin typeface="Garamond" panose="02020404030301010803" pitchFamily="18" charset="0"/>
            </a:endParaRPr>
          </a:p>
        </p:txBody>
      </p:sp>
      <p:sp>
        <p:nvSpPr>
          <p:cNvPr id="7" name="TextBox 6">
            <a:extLst>
              <a:ext uri="{FF2B5EF4-FFF2-40B4-BE49-F238E27FC236}">
                <a16:creationId xmlns:a16="http://schemas.microsoft.com/office/drawing/2014/main" id="{6BDBDE00-B839-1A04-F051-A5D105097118}"/>
              </a:ext>
            </a:extLst>
          </p:cNvPr>
          <p:cNvSpPr txBox="1"/>
          <p:nvPr/>
        </p:nvSpPr>
        <p:spPr>
          <a:xfrm>
            <a:off x="400376" y="5232477"/>
            <a:ext cx="3968944" cy="937887"/>
          </a:xfrm>
          <a:prstGeom prst="roundRect">
            <a:avLst>
              <a:gd name="adj" fmla="val 9377"/>
            </a:avLst>
          </a:prstGeom>
          <a:solidFill>
            <a:srgbClr val="FBE5D6"/>
          </a:solidFill>
          <a:ln w="28575">
            <a:solidFill>
              <a:srgbClr val="C0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Costly and power-hungry</a:t>
            </a:r>
            <a:r>
              <a:rPr kumimoji="0" lang="en-US" sz="2200" b="1" i="0" u="none" strike="noStrike" kern="1200" cap="none" spc="0" normalizeH="0" baseline="0" noProof="0" dirty="0">
                <a:ln>
                  <a:noFill/>
                </a:ln>
                <a:solidFill>
                  <a:srgbClr val="2E61BF"/>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computational requirements</a:t>
            </a:r>
          </a:p>
        </p:txBody>
      </p:sp>
      <p:grpSp>
        <p:nvGrpSpPr>
          <p:cNvPr id="5" name="Group 4">
            <a:extLst>
              <a:ext uri="{FF2B5EF4-FFF2-40B4-BE49-F238E27FC236}">
                <a16:creationId xmlns:a16="http://schemas.microsoft.com/office/drawing/2014/main" id="{F4241C86-A9A1-8D28-AFC1-81D8BD643CAB}"/>
              </a:ext>
            </a:extLst>
          </p:cNvPr>
          <p:cNvGrpSpPr/>
          <p:nvPr/>
        </p:nvGrpSpPr>
        <p:grpSpPr>
          <a:xfrm>
            <a:off x="533907" y="1812703"/>
            <a:ext cx="3701882" cy="1914115"/>
            <a:chOff x="316680" y="1741404"/>
            <a:chExt cx="3701882" cy="1914115"/>
          </a:xfrm>
        </p:grpSpPr>
        <p:grpSp>
          <p:nvGrpSpPr>
            <p:cNvPr id="32" name="Group 31">
              <a:extLst>
                <a:ext uri="{FF2B5EF4-FFF2-40B4-BE49-F238E27FC236}">
                  <a16:creationId xmlns:a16="http://schemas.microsoft.com/office/drawing/2014/main" id="{9EB82939-CFF5-B12F-8F24-A5B7A4AD9B79}"/>
                </a:ext>
              </a:extLst>
            </p:cNvPr>
            <p:cNvGrpSpPr/>
            <p:nvPr/>
          </p:nvGrpSpPr>
          <p:grpSpPr>
            <a:xfrm>
              <a:off x="316680" y="1741404"/>
              <a:ext cx="3701882" cy="1914115"/>
              <a:chOff x="6503695" y="2429852"/>
              <a:chExt cx="1955771" cy="1914115"/>
            </a:xfrm>
          </p:grpSpPr>
          <p:sp>
            <p:nvSpPr>
              <p:cNvPr id="33" name="Rounded Rectangle 32">
                <a:extLst>
                  <a:ext uri="{FF2B5EF4-FFF2-40B4-BE49-F238E27FC236}">
                    <a16:creationId xmlns:a16="http://schemas.microsoft.com/office/drawing/2014/main" id="{7E228DA5-E20D-1D8B-02C5-E762CC50168E}"/>
                  </a:ext>
                </a:extLst>
              </p:cNvPr>
              <p:cNvSpPr/>
              <p:nvPr/>
            </p:nvSpPr>
            <p:spPr>
              <a:xfrm>
                <a:off x="6507573" y="2738367"/>
                <a:ext cx="1951893" cy="1605600"/>
              </a:xfrm>
              <a:prstGeom prst="roundRect">
                <a:avLst>
                  <a:gd name="adj" fmla="val 9865"/>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ounded Rectangle 33">
                <a:extLst>
                  <a:ext uri="{FF2B5EF4-FFF2-40B4-BE49-F238E27FC236}">
                    <a16:creationId xmlns:a16="http://schemas.microsoft.com/office/drawing/2014/main" id="{7B19553A-F1BE-A886-22C5-2D2A2E795A89}"/>
                  </a:ext>
                </a:extLst>
              </p:cNvPr>
              <p:cNvSpPr/>
              <p:nvPr/>
            </p:nvSpPr>
            <p:spPr>
              <a:xfrm>
                <a:off x="6503695" y="2429852"/>
                <a:ext cx="1955771" cy="326572"/>
              </a:xfrm>
              <a:prstGeom prst="roundRect">
                <a:avLst/>
              </a:prstGeom>
              <a:solidFill>
                <a:srgbClr val="0070C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Real-Time Analysis</a:t>
                </a:r>
              </a:p>
            </p:txBody>
          </p:sp>
        </p:grpSp>
        <p:grpSp>
          <p:nvGrpSpPr>
            <p:cNvPr id="38" name="Group 37">
              <a:extLst>
                <a:ext uri="{FF2B5EF4-FFF2-40B4-BE49-F238E27FC236}">
                  <a16:creationId xmlns:a16="http://schemas.microsoft.com/office/drawing/2014/main" id="{7635E915-A328-33BE-A9F9-243D40F81E7A}"/>
                </a:ext>
              </a:extLst>
            </p:cNvPr>
            <p:cNvGrpSpPr/>
            <p:nvPr/>
          </p:nvGrpSpPr>
          <p:grpSpPr>
            <a:xfrm>
              <a:off x="604315" y="2436831"/>
              <a:ext cx="1150167" cy="1053894"/>
              <a:chOff x="4952816" y="3595606"/>
              <a:chExt cx="1739285" cy="1739285"/>
            </a:xfrm>
          </p:grpSpPr>
          <p:pic>
            <p:nvPicPr>
              <p:cNvPr id="40" name="Picture 39">
                <a:extLst>
                  <a:ext uri="{FF2B5EF4-FFF2-40B4-BE49-F238E27FC236}">
                    <a16:creationId xmlns:a16="http://schemas.microsoft.com/office/drawing/2014/main" id="{F54CBB70-EC16-0EEE-3A8F-21D8EB317BCF}"/>
                  </a:ext>
                </a:extLst>
              </p:cNvPr>
              <p:cNvPicPr>
                <a:picLocks noChangeAspect="1"/>
              </p:cNvPicPr>
              <p:nvPr/>
            </p:nvPicPr>
            <p:blipFill>
              <a:blip r:embed="rId4"/>
              <a:stretch>
                <a:fillRect/>
              </a:stretch>
            </p:blipFill>
            <p:spPr>
              <a:xfrm>
                <a:off x="4952816" y="3595606"/>
                <a:ext cx="1739285" cy="1739285"/>
              </a:xfrm>
              <a:prstGeom prst="rect">
                <a:avLst/>
              </a:prstGeom>
            </p:spPr>
          </p:pic>
          <p:pic>
            <p:nvPicPr>
              <p:cNvPr id="41" name="Picture 40">
                <a:extLst>
                  <a:ext uri="{FF2B5EF4-FFF2-40B4-BE49-F238E27FC236}">
                    <a16:creationId xmlns:a16="http://schemas.microsoft.com/office/drawing/2014/main" id="{61C123A6-0F01-61BC-58DB-B88E0BA71CBB}"/>
                  </a:ext>
                </a:extLst>
              </p:cNvPr>
              <p:cNvPicPr>
                <a:picLocks noChangeAspect="1"/>
              </p:cNvPicPr>
              <p:nvPr/>
            </p:nvPicPr>
            <p:blipFill>
              <a:blip r:embed="rId5"/>
              <a:stretch>
                <a:fillRect/>
              </a:stretch>
            </p:blipFill>
            <p:spPr>
              <a:xfrm>
                <a:off x="5477210" y="4041888"/>
                <a:ext cx="675617" cy="675617"/>
              </a:xfrm>
              <a:prstGeom prst="rect">
                <a:avLst/>
              </a:prstGeom>
            </p:spPr>
          </p:pic>
        </p:grpSp>
        <p:sp>
          <p:nvSpPr>
            <p:cNvPr id="39" name="Rounded Rectangle 38">
              <a:extLst>
                <a:ext uri="{FF2B5EF4-FFF2-40B4-BE49-F238E27FC236}">
                  <a16:creationId xmlns:a16="http://schemas.microsoft.com/office/drawing/2014/main" id="{C6F26833-5A61-BA79-35D2-C57CAA358387}"/>
                </a:ext>
              </a:extLst>
            </p:cNvPr>
            <p:cNvSpPr/>
            <p:nvPr/>
          </p:nvSpPr>
          <p:spPr>
            <a:xfrm>
              <a:off x="450762" y="2428018"/>
              <a:ext cx="1457273" cy="1071521"/>
            </a:xfrm>
            <a:prstGeom prst="roundRect">
              <a:avLst>
                <a:gd name="adj" fmla="val 9865"/>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Rounded Rectangle 36">
              <a:extLst>
                <a:ext uri="{FF2B5EF4-FFF2-40B4-BE49-F238E27FC236}">
                  <a16:creationId xmlns:a16="http://schemas.microsoft.com/office/drawing/2014/main" id="{D5182F67-7EA5-8865-C928-6937FC227B62}"/>
                </a:ext>
              </a:extLst>
            </p:cNvPr>
            <p:cNvSpPr/>
            <p:nvPr/>
          </p:nvSpPr>
          <p:spPr>
            <a:xfrm>
              <a:off x="447313" y="2223955"/>
              <a:ext cx="1460169" cy="222120"/>
            </a:xfrm>
            <a:prstGeom prst="roundRect">
              <a:avLst/>
            </a:prstGeom>
            <a:solidFill>
              <a:srgbClr val="0070C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Basecalling</a:t>
              </a:r>
            </a:p>
          </p:txBody>
        </p:sp>
        <p:grpSp>
          <p:nvGrpSpPr>
            <p:cNvPr id="42" name="Group 41">
              <a:extLst>
                <a:ext uri="{FF2B5EF4-FFF2-40B4-BE49-F238E27FC236}">
                  <a16:creationId xmlns:a16="http://schemas.microsoft.com/office/drawing/2014/main" id="{8C1DA9C0-A4CC-D65A-018B-0EDA0073AE5C}"/>
                </a:ext>
              </a:extLst>
            </p:cNvPr>
            <p:cNvGrpSpPr/>
            <p:nvPr/>
          </p:nvGrpSpPr>
          <p:grpSpPr>
            <a:xfrm>
              <a:off x="2823652" y="2839166"/>
              <a:ext cx="696567" cy="158400"/>
              <a:chOff x="7812635" y="2228753"/>
              <a:chExt cx="696567" cy="158400"/>
            </a:xfrm>
            <a:solidFill>
              <a:srgbClr val="7030A0"/>
            </a:solidFill>
          </p:grpSpPr>
          <p:sp>
            <p:nvSpPr>
              <p:cNvPr id="43" name="Rectangle 42">
                <a:extLst>
                  <a:ext uri="{FF2B5EF4-FFF2-40B4-BE49-F238E27FC236}">
                    <a16:creationId xmlns:a16="http://schemas.microsoft.com/office/drawing/2014/main" id="{8F27E1DD-A288-B050-F86E-F76BBCA5D1A0}"/>
                  </a:ext>
                </a:extLst>
              </p:cNvPr>
              <p:cNvSpPr/>
              <p:nvPr/>
            </p:nvSpPr>
            <p:spPr>
              <a:xfrm>
                <a:off x="8171413" y="2228753"/>
                <a:ext cx="158400" cy="1584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400" b="1" i="0" u="none" strike="noStrike" kern="1200" cap="none" spc="0" normalizeH="0" baseline="0" noProof="0" dirty="0">
                    <a:ln>
                      <a:noFill/>
                    </a:ln>
                    <a:solidFill>
                      <a:prstClr val="white"/>
                    </a:solidFill>
                    <a:effectLst/>
                    <a:uLnTx/>
                    <a:uFillTx/>
                    <a:latin typeface="Calibri" panose="020F0502020204030204"/>
                    <a:ea typeface="等线" panose="02010600030101010101" pitchFamily="2" charset="-122"/>
                    <a:cs typeface="+mn-cs"/>
                  </a:rPr>
                  <a:t>G</a:t>
                </a:r>
                <a:endPar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1057A20F-9EDC-76DB-F001-683A3F1527B5}"/>
                  </a:ext>
                </a:extLst>
              </p:cNvPr>
              <p:cNvSpPr/>
              <p:nvPr/>
            </p:nvSpPr>
            <p:spPr>
              <a:xfrm>
                <a:off x="8350802" y="2228753"/>
                <a:ext cx="158400" cy="1584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400" b="1" i="0" u="none" strike="noStrike" kern="1200" cap="none" spc="0" normalizeH="0" baseline="0" noProof="0" dirty="0">
                    <a:ln>
                      <a:noFill/>
                    </a:ln>
                    <a:solidFill>
                      <a:prstClr val="white"/>
                    </a:solidFill>
                    <a:effectLst/>
                    <a:uLnTx/>
                    <a:uFillTx/>
                    <a:latin typeface="Calibri" panose="020F0502020204030204"/>
                    <a:ea typeface="等线" panose="02010600030101010101" pitchFamily="2" charset="-122"/>
                    <a:cs typeface="+mn-cs"/>
                  </a:rPr>
                  <a:t>G</a:t>
                </a:r>
                <a:endPar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4C7438BD-6F57-6A5E-FCFC-5B9513A9D07B}"/>
                  </a:ext>
                </a:extLst>
              </p:cNvPr>
              <p:cNvSpPr/>
              <p:nvPr/>
            </p:nvSpPr>
            <p:spPr>
              <a:xfrm>
                <a:off x="7812635" y="2228753"/>
                <a:ext cx="158400" cy="1584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400" b="1" i="0" u="none" strike="noStrike" kern="1200" cap="none" spc="0" normalizeH="0" baseline="0" noProof="0" dirty="0">
                    <a:ln>
                      <a:noFill/>
                    </a:ln>
                    <a:solidFill>
                      <a:prstClr val="white"/>
                    </a:solidFill>
                    <a:effectLst/>
                    <a:uLnTx/>
                    <a:uFillTx/>
                    <a:latin typeface="Calibri" panose="020F0502020204030204"/>
                    <a:ea typeface="等线" panose="02010600030101010101" pitchFamily="2" charset="-122"/>
                    <a:cs typeface="+mn-cs"/>
                  </a:rPr>
                  <a:t>A</a:t>
                </a:r>
                <a:endPar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90857B67-1DEB-3322-D272-513593E954F3}"/>
                  </a:ext>
                </a:extLst>
              </p:cNvPr>
              <p:cNvSpPr/>
              <p:nvPr/>
            </p:nvSpPr>
            <p:spPr>
              <a:xfrm>
                <a:off x="7992024" y="2228753"/>
                <a:ext cx="158400" cy="1584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400" b="1" i="0" u="none" strike="noStrike" kern="1200" cap="none" spc="0" normalizeH="0" baseline="0" noProof="0" dirty="0">
                    <a:ln>
                      <a:noFill/>
                    </a:ln>
                    <a:solidFill>
                      <a:prstClr val="white"/>
                    </a:solidFill>
                    <a:effectLst/>
                    <a:uLnTx/>
                    <a:uFillTx/>
                    <a:latin typeface="Calibri" panose="020F0502020204030204"/>
                    <a:ea typeface="等线" panose="02010600030101010101" pitchFamily="2" charset="-122"/>
                    <a:cs typeface="+mn-cs"/>
                  </a:rPr>
                  <a:t>T</a:t>
                </a:r>
                <a:endPar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47" name="Group 46">
              <a:extLst>
                <a:ext uri="{FF2B5EF4-FFF2-40B4-BE49-F238E27FC236}">
                  <a16:creationId xmlns:a16="http://schemas.microsoft.com/office/drawing/2014/main" id="{64887C28-97BA-B6CE-EFA3-FDA1B6433C99}"/>
                </a:ext>
              </a:extLst>
            </p:cNvPr>
            <p:cNvGrpSpPr/>
            <p:nvPr/>
          </p:nvGrpSpPr>
          <p:grpSpPr>
            <a:xfrm>
              <a:off x="2439850" y="2223955"/>
              <a:ext cx="1460722" cy="1275584"/>
              <a:chOff x="7437977" y="2253316"/>
              <a:chExt cx="1460722" cy="1275584"/>
            </a:xfrm>
          </p:grpSpPr>
          <p:grpSp>
            <p:nvGrpSpPr>
              <p:cNvPr id="48" name="Group 47">
                <a:extLst>
                  <a:ext uri="{FF2B5EF4-FFF2-40B4-BE49-F238E27FC236}">
                    <a16:creationId xmlns:a16="http://schemas.microsoft.com/office/drawing/2014/main" id="{41EBFB85-032C-9831-2E51-A38C35846370}"/>
                  </a:ext>
                </a:extLst>
              </p:cNvPr>
              <p:cNvGrpSpPr/>
              <p:nvPr/>
            </p:nvGrpSpPr>
            <p:grpSpPr>
              <a:xfrm>
                <a:off x="7441426" y="2457379"/>
                <a:ext cx="1457273" cy="1071521"/>
                <a:chOff x="7441426" y="2457379"/>
                <a:chExt cx="1457273" cy="1071521"/>
              </a:xfrm>
            </p:grpSpPr>
            <p:pic>
              <p:nvPicPr>
                <p:cNvPr id="50" name="Picture 49">
                  <a:extLst>
                    <a:ext uri="{FF2B5EF4-FFF2-40B4-BE49-F238E27FC236}">
                      <a16:creationId xmlns:a16="http://schemas.microsoft.com/office/drawing/2014/main" id="{DF594446-2FC0-590D-63ED-E1F36ACBCBDE}"/>
                    </a:ext>
                  </a:extLst>
                </p:cNvPr>
                <p:cNvPicPr>
                  <a:picLocks noChangeAspect="1"/>
                </p:cNvPicPr>
                <p:nvPr/>
              </p:nvPicPr>
              <p:blipFill>
                <a:blip r:embed="rId4"/>
                <a:stretch>
                  <a:fillRect/>
                </a:stretch>
              </p:blipFill>
              <p:spPr>
                <a:xfrm>
                  <a:off x="7594979" y="2466192"/>
                  <a:ext cx="1150167" cy="1053894"/>
                </a:xfrm>
                <a:prstGeom prst="rect">
                  <a:avLst/>
                </a:prstGeom>
              </p:spPr>
            </p:pic>
            <p:sp>
              <p:nvSpPr>
                <p:cNvPr id="51" name="Rounded Rectangle 50">
                  <a:extLst>
                    <a:ext uri="{FF2B5EF4-FFF2-40B4-BE49-F238E27FC236}">
                      <a16:creationId xmlns:a16="http://schemas.microsoft.com/office/drawing/2014/main" id="{DFE9335A-1944-A431-CE94-ECFCCE1F2382}"/>
                    </a:ext>
                  </a:extLst>
                </p:cNvPr>
                <p:cNvSpPr/>
                <p:nvPr/>
              </p:nvSpPr>
              <p:spPr>
                <a:xfrm>
                  <a:off x="7441426" y="2457379"/>
                  <a:ext cx="1457273" cy="1071521"/>
                </a:xfrm>
                <a:prstGeom prst="roundRect">
                  <a:avLst>
                    <a:gd name="adj" fmla="val 9865"/>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9" name="Rounded Rectangle 48">
                <a:extLst>
                  <a:ext uri="{FF2B5EF4-FFF2-40B4-BE49-F238E27FC236}">
                    <a16:creationId xmlns:a16="http://schemas.microsoft.com/office/drawing/2014/main" id="{CDED2C1B-4565-B49E-F576-1BF888FE715D}"/>
                  </a:ext>
                </a:extLst>
              </p:cNvPr>
              <p:cNvSpPr/>
              <p:nvPr/>
            </p:nvSpPr>
            <p:spPr>
              <a:xfrm>
                <a:off x="7437977" y="2253316"/>
                <a:ext cx="1460169" cy="222120"/>
              </a:xfrm>
              <a:prstGeom prst="roundRect">
                <a:avLst/>
              </a:prstGeom>
              <a:solidFill>
                <a:srgbClr val="0070C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Read Mapping</a:t>
                </a:r>
              </a:p>
            </p:txBody>
          </p:sp>
        </p:grpSp>
        <p:sp>
          <p:nvSpPr>
            <p:cNvPr id="52" name="Striped Right Arrow 51">
              <a:extLst>
                <a:ext uri="{FF2B5EF4-FFF2-40B4-BE49-F238E27FC236}">
                  <a16:creationId xmlns:a16="http://schemas.microsoft.com/office/drawing/2014/main" id="{9B86B4BD-CA15-6A15-440F-25585818F52E}"/>
                </a:ext>
              </a:extLst>
            </p:cNvPr>
            <p:cNvSpPr/>
            <p:nvPr/>
          </p:nvSpPr>
          <p:spPr>
            <a:xfrm>
              <a:off x="1981282" y="2752555"/>
              <a:ext cx="404525" cy="191468"/>
            </a:xfrm>
            <a:prstGeom prst="stripedRightArrow">
              <a:avLst>
                <a:gd name="adj1" fmla="val 66433"/>
                <a:gd name="adj2" fmla="val 5000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grpSp>
      <p:grpSp>
        <p:nvGrpSpPr>
          <p:cNvPr id="10" name="Group 9">
            <a:extLst>
              <a:ext uri="{FF2B5EF4-FFF2-40B4-BE49-F238E27FC236}">
                <a16:creationId xmlns:a16="http://schemas.microsoft.com/office/drawing/2014/main" id="{5A8C5350-7C6F-3C1C-7436-1FBC43D342D2}"/>
              </a:ext>
            </a:extLst>
          </p:cNvPr>
          <p:cNvGrpSpPr/>
          <p:nvPr/>
        </p:nvGrpSpPr>
        <p:grpSpPr>
          <a:xfrm>
            <a:off x="5693866" y="1812703"/>
            <a:ext cx="2476550" cy="1914115"/>
            <a:chOff x="6018418" y="1873484"/>
            <a:chExt cx="2476550" cy="1914115"/>
          </a:xfrm>
        </p:grpSpPr>
        <p:grpSp>
          <p:nvGrpSpPr>
            <p:cNvPr id="62" name="Group 61">
              <a:extLst>
                <a:ext uri="{FF2B5EF4-FFF2-40B4-BE49-F238E27FC236}">
                  <a16:creationId xmlns:a16="http://schemas.microsoft.com/office/drawing/2014/main" id="{81D2ACA9-ED45-5967-48B0-54349046159A}"/>
                </a:ext>
              </a:extLst>
            </p:cNvPr>
            <p:cNvGrpSpPr/>
            <p:nvPr/>
          </p:nvGrpSpPr>
          <p:grpSpPr>
            <a:xfrm>
              <a:off x="6018418" y="1873484"/>
              <a:ext cx="2476550" cy="1914115"/>
              <a:chOff x="6503695" y="2429852"/>
              <a:chExt cx="1955771" cy="1914115"/>
            </a:xfrm>
          </p:grpSpPr>
          <p:sp>
            <p:nvSpPr>
              <p:cNvPr id="63" name="Rounded Rectangle 62">
                <a:extLst>
                  <a:ext uri="{FF2B5EF4-FFF2-40B4-BE49-F238E27FC236}">
                    <a16:creationId xmlns:a16="http://schemas.microsoft.com/office/drawing/2014/main" id="{E06F7861-2861-FB2A-34D8-032BF183A572}"/>
                  </a:ext>
                </a:extLst>
              </p:cNvPr>
              <p:cNvSpPr/>
              <p:nvPr/>
            </p:nvSpPr>
            <p:spPr>
              <a:xfrm>
                <a:off x="6507573" y="2738367"/>
                <a:ext cx="1951893" cy="1605600"/>
              </a:xfrm>
              <a:prstGeom prst="roundRect">
                <a:avLst>
                  <a:gd name="adj" fmla="val 9865"/>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4" name="Rounded Rectangle 63">
                <a:extLst>
                  <a:ext uri="{FF2B5EF4-FFF2-40B4-BE49-F238E27FC236}">
                    <a16:creationId xmlns:a16="http://schemas.microsoft.com/office/drawing/2014/main" id="{182B8E7C-1BC8-E4EC-B5F9-6ACD35914203}"/>
                  </a:ext>
                </a:extLst>
              </p:cNvPr>
              <p:cNvSpPr/>
              <p:nvPr/>
            </p:nvSpPr>
            <p:spPr>
              <a:xfrm>
                <a:off x="6503695" y="2429852"/>
                <a:ext cx="1955771" cy="326572"/>
              </a:xfrm>
              <a:prstGeom prst="roundRect">
                <a:avLst/>
              </a:prstGeom>
              <a:solidFill>
                <a:srgbClr val="0070C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Real-Time Analysis</a:t>
                </a:r>
              </a:p>
            </p:txBody>
          </p:sp>
        </p:grpSp>
        <p:grpSp>
          <p:nvGrpSpPr>
            <p:cNvPr id="9" name="Group 8">
              <a:extLst>
                <a:ext uri="{FF2B5EF4-FFF2-40B4-BE49-F238E27FC236}">
                  <a16:creationId xmlns:a16="http://schemas.microsoft.com/office/drawing/2014/main" id="{9179777C-3F27-664C-D72F-3A88E84EC3AB}"/>
                </a:ext>
              </a:extLst>
            </p:cNvPr>
            <p:cNvGrpSpPr/>
            <p:nvPr/>
          </p:nvGrpSpPr>
          <p:grpSpPr>
            <a:xfrm>
              <a:off x="6256392" y="2342599"/>
              <a:ext cx="2000603" cy="1275584"/>
              <a:chOff x="6265941" y="2342599"/>
              <a:chExt cx="2000603" cy="1275584"/>
            </a:xfrm>
          </p:grpSpPr>
          <p:pic>
            <p:nvPicPr>
              <p:cNvPr id="60" name="Picture 59">
                <a:extLst>
                  <a:ext uri="{FF2B5EF4-FFF2-40B4-BE49-F238E27FC236}">
                    <a16:creationId xmlns:a16="http://schemas.microsoft.com/office/drawing/2014/main" id="{7CE1BBF7-7E4B-ACEA-6650-372C46A4AC0E}"/>
                  </a:ext>
                </a:extLst>
              </p:cNvPr>
              <p:cNvPicPr>
                <a:picLocks noChangeAspect="1"/>
              </p:cNvPicPr>
              <p:nvPr/>
            </p:nvPicPr>
            <p:blipFill>
              <a:blip r:embed="rId4"/>
              <a:stretch>
                <a:fillRect/>
              </a:stretch>
            </p:blipFill>
            <p:spPr>
              <a:xfrm>
                <a:off x="6692884" y="2555475"/>
                <a:ext cx="1150167" cy="1053894"/>
              </a:xfrm>
              <a:prstGeom prst="rect">
                <a:avLst/>
              </a:prstGeom>
            </p:spPr>
          </p:pic>
          <p:sp>
            <p:nvSpPr>
              <p:cNvPr id="61" name="Rounded Rectangle 60">
                <a:extLst>
                  <a:ext uri="{FF2B5EF4-FFF2-40B4-BE49-F238E27FC236}">
                    <a16:creationId xmlns:a16="http://schemas.microsoft.com/office/drawing/2014/main" id="{FBF365ED-0D97-0606-C5B3-F93ECC647019}"/>
                  </a:ext>
                </a:extLst>
              </p:cNvPr>
              <p:cNvSpPr/>
              <p:nvPr/>
            </p:nvSpPr>
            <p:spPr>
              <a:xfrm>
                <a:off x="6269391" y="2546662"/>
                <a:ext cx="1997153" cy="1071521"/>
              </a:xfrm>
              <a:prstGeom prst="roundRect">
                <a:avLst>
                  <a:gd name="adj" fmla="val 9865"/>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ounded Rectangle 58">
                <a:extLst>
                  <a:ext uri="{FF2B5EF4-FFF2-40B4-BE49-F238E27FC236}">
                    <a16:creationId xmlns:a16="http://schemas.microsoft.com/office/drawing/2014/main" id="{72DE89DE-B41A-52ED-1491-3A048CB6F599}"/>
                  </a:ext>
                </a:extLst>
              </p:cNvPr>
              <p:cNvSpPr/>
              <p:nvPr/>
            </p:nvSpPr>
            <p:spPr>
              <a:xfrm>
                <a:off x="6265941" y="2342599"/>
                <a:ext cx="2000603" cy="222120"/>
              </a:xfrm>
              <a:prstGeom prst="roundRect">
                <a:avLst/>
              </a:prstGeom>
              <a:solidFill>
                <a:srgbClr val="0070C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Mapping Raw Signals</a:t>
                </a:r>
              </a:p>
            </p:txBody>
          </p:sp>
          <p:grpSp>
            <p:nvGrpSpPr>
              <p:cNvPr id="73" name="Group 72">
                <a:extLst>
                  <a:ext uri="{FF2B5EF4-FFF2-40B4-BE49-F238E27FC236}">
                    <a16:creationId xmlns:a16="http://schemas.microsoft.com/office/drawing/2014/main" id="{DACA2D4C-3FAB-A1B7-B28A-C6B4682087AB}"/>
                  </a:ext>
                </a:extLst>
              </p:cNvPr>
              <p:cNvGrpSpPr/>
              <p:nvPr/>
            </p:nvGrpSpPr>
            <p:grpSpPr>
              <a:xfrm>
                <a:off x="6928904" y="2834004"/>
                <a:ext cx="678127" cy="396518"/>
                <a:chOff x="9402239" y="2567260"/>
                <a:chExt cx="678127" cy="396518"/>
              </a:xfrm>
            </p:grpSpPr>
            <p:pic>
              <p:nvPicPr>
                <p:cNvPr id="71" name="Graphic 70" descr="Heartbeat with solid fill">
                  <a:extLst>
                    <a:ext uri="{FF2B5EF4-FFF2-40B4-BE49-F238E27FC236}">
                      <a16:creationId xmlns:a16="http://schemas.microsoft.com/office/drawing/2014/main" id="{F3120C1F-1E7E-1A9E-ABF0-B2FAAD08428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9402239" y="2567260"/>
                  <a:ext cx="396518" cy="396518"/>
                </a:xfrm>
                <a:prstGeom prst="rect">
                  <a:avLst/>
                </a:prstGeom>
              </p:spPr>
            </p:pic>
            <p:pic>
              <p:nvPicPr>
                <p:cNvPr id="72" name="Graphic 71" descr="Heartbeat with solid fill">
                  <a:extLst>
                    <a:ext uri="{FF2B5EF4-FFF2-40B4-BE49-F238E27FC236}">
                      <a16:creationId xmlns:a16="http://schemas.microsoft.com/office/drawing/2014/main" id="{D8E30878-C36F-1A4A-A341-B4B92F7B9A3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9683848" y="2567260"/>
                  <a:ext cx="396518" cy="396518"/>
                </a:xfrm>
                <a:prstGeom prst="rect">
                  <a:avLst/>
                </a:prstGeom>
              </p:spPr>
            </p:pic>
          </p:grpSp>
        </p:grpSp>
      </p:grpSp>
      <p:cxnSp>
        <p:nvCxnSpPr>
          <p:cNvPr id="75" name="Straight Connector 74">
            <a:extLst>
              <a:ext uri="{FF2B5EF4-FFF2-40B4-BE49-F238E27FC236}">
                <a16:creationId xmlns:a16="http://schemas.microsoft.com/office/drawing/2014/main" id="{31B9001B-BD58-D4E8-259F-70818E383544}"/>
              </a:ext>
            </a:extLst>
          </p:cNvPr>
          <p:cNvCxnSpPr>
            <a:cxnSpLocks/>
          </p:cNvCxnSpPr>
          <p:nvPr/>
        </p:nvCxnSpPr>
        <p:spPr>
          <a:xfrm>
            <a:off x="4720283" y="852412"/>
            <a:ext cx="0" cy="5927441"/>
          </a:xfrm>
          <a:prstGeom prst="line">
            <a:avLst/>
          </a:prstGeom>
          <a:ln w="28575">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614B72-8523-2481-4EDA-00341C7A73A9}"/>
              </a:ext>
            </a:extLst>
          </p:cNvPr>
          <p:cNvSpPr>
            <a:spLocks noGrp="1"/>
          </p:cNvSpPr>
          <p:nvPr>
            <p:ph idx="1"/>
          </p:nvPr>
        </p:nvSpPr>
        <p:spPr>
          <a:xfrm>
            <a:off x="1" y="852412"/>
            <a:ext cx="4720282" cy="813565"/>
          </a:xfrm>
        </p:spPr>
        <p:txBody>
          <a:bodyPr lIns="91440" tIns="45720" rIns="91440" bIns="45720" anchor="t">
            <a:noAutofit/>
          </a:bodyPr>
          <a:lstStyle/>
          <a:p>
            <a:pPr marL="457200" indent="-457200">
              <a:lnSpc>
                <a:spcPct val="100000"/>
              </a:lnSpc>
              <a:spcBef>
                <a:spcPts val="400"/>
              </a:spcBef>
              <a:buClr>
                <a:schemeClr val="tx1"/>
              </a:buClr>
              <a:buFont typeface="+mj-lt"/>
              <a:buAutoNum type="arabicPeriod"/>
            </a:pPr>
            <a:r>
              <a:rPr lang="en-US" sz="2200" dirty="0">
                <a:latin typeface="Tahoma" panose="020B0604030504040204" pitchFamily="34" charset="0"/>
                <a:ea typeface="Tahoma" panose="020B0604030504040204" pitchFamily="34" charset="0"/>
                <a:cs typeface="Tahoma" panose="020B0604030504040204" pitchFamily="34" charset="0"/>
              </a:rPr>
              <a:t>Deep neural networks (</a:t>
            </a:r>
            <a:r>
              <a:rPr lang="en-US" sz="2200" b="1" dirty="0">
                <a:latin typeface="Tahoma" panose="020B0604030504040204" pitchFamily="34" charset="0"/>
                <a:ea typeface="Tahoma" panose="020B0604030504040204" pitchFamily="34" charset="0"/>
                <a:cs typeface="Tahoma" panose="020B0604030504040204" pitchFamily="34" charset="0"/>
              </a:rPr>
              <a:t>DNNs</a:t>
            </a:r>
            <a:r>
              <a:rPr lang="en-US" sz="2200" dirty="0">
                <a:latin typeface="Tahoma" panose="020B0604030504040204" pitchFamily="34" charset="0"/>
                <a:ea typeface="Tahoma" panose="020B0604030504040204" pitchFamily="34" charset="0"/>
                <a:cs typeface="Tahoma" panose="020B0604030504040204" pitchFamily="34" charset="0"/>
              </a:rPr>
              <a:t>) for translating </a:t>
            </a:r>
            <a:r>
              <a:rPr lang="en-US" sz="2200" b="1" dirty="0">
                <a:solidFill>
                  <a:schemeClr val="accent2"/>
                </a:solidFill>
                <a:latin typeface="Tahoma" panose="020B0604030504040204" pitchFamily="34" charset="0"/>
                <a:ea typeface="Tahoma" panose="020B0604030504040204" pitchFamily="34" charset="0"/>
                <a:cs typeface="Tahoma" panose="020B0604030504040204" pitchFamily="34" charset="0"/>
              </a:rPr>
              <a:t>signals</a:t>
            </a:r>
            <a:r>
              <a:rPr lang="en-US" sz="2200" dirty="0">
                <a:latin typeface="Tahoma" panose="020B0604030504040204" pitchFamily="34" charset="0"/>
                <a:ea typeface="Tahoma" panose="020B0604030504040204" pitchFamily="34" charset="0"/>
                <a:cs typeface="Tahoma" panose="020B0604030504040204" pitchFamily="34" charset="0"/>
              </a:rPr>
              <a:t> to </a:t>
            </a:r>
            <a:r>
              <a:rPr lang="en-US" sz="2200" b="1" dirty="0">
                <a:solidFill>
                  <a:srgbClr val="7030A0"/>
                </a:solidFill>
                <a:latin typeface="Tahoma" panose="020B0604030504040204" pitchFamily="34" charset="0"/>
                <a:ea typeface="Tahoma" panose="020B0604030504040204" pitchFamily="34" charset="0"/>
                <a:cs typeface="Tahoma" panose="020B0604030504040204" pitchFamily="34" charset="0"/>
              </a:rPr>
              <a:t>bases</a:t>
            </a:r>
          </a:p>
        </p:txBody>
      </p:sp>
      <p:sp>
        <p:nvSpPr>
          <p:cNvPr id="6" name="TextBox 5">
            <a:extLst>
              <a:ext uri="{FF2B5EF4-FFF2-40B4-BE49-F238E27FC236}">
                <a16:creationId xmlns:a16="http://schemas.microsoft.com/office/drawing/2014/main" id="{ADB76C91-D044-B1C3-3FF8-F180568A117A}"/>
              </a:ext>
            </a:extLst>
          </p:cNvPr>
          <p:cNvSpPr txBox="1"/>
          <p:nvPr/>
        </p:nvSpPr>
        <p:spPr>
          <a:xfrm>
            <a:off x="400376" y="4056423"/>
            <a:ext cx="3968944" cy="937887"/>
          </a:xfrm>
          <a:prstGeom prst="roundRect">
            <a:avLst>
              <a:gd name="adj" fmla="val 9377"/>
            </a:avLst>
          </a:prstGeom>
          <a:solidFill>
            <a:schemeClr val="accent6">
              <a:lumMod val="20000"/>
              <a:lumOff val="80000"/>
            </a:schemeClr>
          </a:solidFill>
          <a:ln w="28575">
            <a:solidFill>
              <a:schemeClr val="accent6"/>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Less noisy analysis from basecalled sequences</a:t>
            </a:r>
          </a:p>
        </p:txBody>
      </p:sp>
      <p:sp>
        <p:nvSpPr>
          <p:cNvPr id="8" name="Content Placeholder 2">
            <a:extLst>
              <a:ext uri="{FF2B5EF4-FFF2-40B4-BE49-F238E27FC236}">
                <a16:creationId xmlns:a16="http://schemas.microsoft.com/office/drawing/2014/main" id="{A4406537-29C3-33AE-6B01-2A594D7C6417}"/>
              </a:ext>
            </a:extLst>
          </p:cNvPr>
          <p:cNvSpPr txBox="1">
            <a:spLocks/>
          </p:cNvSpPr>
          <p:nvPr/>
        </p:nvSpPr>
        <p:spPr>
          <a:xfrm>
            <a:off x="4720284" y="852412"/>
            <a:ext cx="4423715" cy="813565"/>
          </a:xfrm>
          <a:prstGeom prst="rect">
            <a:avLst/>
          </a:prstGeom>
        </p:spPr>
        <p:txBody>
          <a:bodyPr lIns="91440" tIns="45720" rIns="91440" bIns="45720" anchor="t">
            <a:noAutofit/>
          </a:bodyPr>
          <a:lstStyle>
            <a:lvl1pPr marL="187200" indent="-187200" algn="l" defTabSz="914400" rtl="0" eaLnBrk="1" latinLnBrk="0" hangingPunct="1">
              <a:lnSpc>
                <a:spcPct val="90000"/>
              </a:lnSpc>
              <a:spcBef>
                <a:spcPts val="1000"/>
              </a:spcBef>
              <a:buClr>
                <a:schemeClr val="tx1"/>
              </a:buClr>
              <a:buFont typeface="Arial" panose="020B0604020202020204" pitchFamily="34" charset="0"/>
              <a:buChar char="•"/>
              <a:tabLst/>
              <a:defRPr sz="2800" kern="1200">
                <a:solidFill>
                  <a:schemeClr val="tx1"/>
                </a:solidFill>
                <a:latin typeface="Corbel" panose="020B0503020204020204" pitchFamily="34" charset="0"/>
                <a:ea typeface="+mn-ea"/>
                <a:cs typeface="+mn-cs"/>
              </a:defRPr>
            </a:lvl1pPr>
            <a:lvl2pPr marL="311150" indent="-187200" algn="l" defTabSz="914400" rtl="0" eaLnBrk="1" latinLnBrk="0" hangingPunct="1">
              <a:lnSpc>
                <a:spcPct val="90000"/>
              </a:lnSpc>
              <a:spcBef>
                <a:spcPts val="500"/>
              </a:spcBef>
              <a:buFont typeface="Cambria" panose="02040503050406030204" pitchFamily="18" charset="0"/>
              <a:buChar char="-"/>
              <a:tabLst/>
              <a:defRPr sz="2400" kern="1200">
                <a:solidFill>
                  <a:schemeClr val="tx1"/>
                </a:solidFill>
                <a:latin typeface="Corbel" panose="020B0503020204020204" pitchFamily="34" charset="0"/>
                <a:ea typeface="+mn-ea"/>
                <a:cs typeface="+mn-cs"/>
              </a:defRPr>
            </a:lvl2pPr>
            <a:lvl3pPr marL="533400" indent="-187200" algn="l" defTabSz="914400" rtl="0" eaLnBrk="1" latinLnBrk="0" hangingPunct="1">
              <a:lnSpc>
                <a:spcPct val="90000"/>
              </a:lnSpc>
              <a:spcBef>
                <a:spcPts val="500"/>
              </a:spcBef>
              <a:buClr>
                <a:schemeClr val="tx1"/>
              </a:buClr>
              <a:buFont typeface="Arial" panose="020B0604020202020204" pitchFamily="34" charset="0"/>
              <a:buChar char="•"/>
              <a:tabLst/>
              <a:defRPr sz="2400" kern="1200">
                <a:solidFill>
                  <a:schemeClr val="tx1"/>
                </a:solidFill>
                <a:latin typeface="Corbel" panose="020B0503020204020204" pitchFamily="34" charset="0"/>
                <a:ea typeface="+mn-ea"/>
                <a:cs typeface="+mn-cs"/>
              </a:defRPr>
            </a:lvl3pPr>
            <a:lvl4pPr marL="1600200" indent="-1872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orbel" panose="020B0503020204020204" pitchFamily="34" charset="0"/>
                <a:ea typeface="+mn-ea"/>
                <a:cs typeface="+mn-cs"/>
              </a:defRPr>
            </a:lvl4pPr>
            <a:lvl5pPr marL="2057400" indent="-1872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orbel" panose="020B0503020204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ts val="400"/>
              </a:spcBef>
              <a:spcAft>
                <a:spcPts val="0"/>
              </a:spcAft>
              <a:buClr>
                <a:prstClr val="black"/>
              </a:buClr>
              <a:buSzTx/>
              <a:buFont typeface="+mj-lt"/>
              <a:buAutoNum type="arabicPeriod" startAt="2"/>
              <a:tabLst/>
              <a:defRPr/>
            </a:pPr>
            <a:r>
              <a:rPr kumimoji="0" lang="en-US"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Mapping </a:t>
            </a:r>
            <a:r>
              <a:rPr kumimoji="0" lang="en-US" sz="22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signals</a:t>
            </a:r>
            <a:r>
              <a:rPr kumimoji="0" lang="en-US"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to reference genomes </a:t>
            </a:r>
            <a:r>
              <a:rPr kumimoji="0" lang="en-US" sz="2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without</a:t>
            </a:r>
            <a:r>
              <a:rPr kumimoji="0" lang="en-US"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basecalling</a:t>
            </a:r>
            <a:endParaRPr kumimoji="0" lang="en-US" sz="22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 name="TextBox 10">
            <a:extLst>
              <a:ext uri="{FF2B5EF4-FFF2-40B4-BE49-F238E27FC236}">
                <a16:creationId xmlns:a16="http://schemas.microsoft.com/office/drawing/2014/main" id="{E09733DE-930C-CBA0-9519-BC9016C2AE54}"/>
              </a:ext>
            </a:extLst>
          </p:cNvPr>
          <p:cNvSpPr txBox="1"/>
          <p:nvPr/>
        </p:nvSpPr>
        <p:spPr>
          <a:xfrm>
            <a:off x="4947669" y="5232477"/>
            <a:ext cx="3968944" cy="937887"/>
          </a:xfrm>
          <a:prstGeom prst="roundRect">
            <a:avLst>
              <a:gd name="adj" fmla="val 9377"/>
            </a:avLst>
          </a:prstGeom>
          <a:solidFill>
            <a:schemeClr val="accent6">
              <a:lumMod val="20000"/>
              <a:lumOff val="80000"/>
            </a:schemeClr>
          </a:solidFill>
          <a:ln w="28575">
            <a:solidFill>
              <a:schemeClr val="accent6"/>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Efficient analysis with better scalability and portability</a:t>
            </a:r>
          </a:p>
        </p:txBody>
      </p:sp>
      <p:sp>
        <p:nvSpPr>
          <p:cNvPr id="12" name="TextBox 11">
            <a:extLst>
              <a:ext uri="{FF2B5EF4-FFF2-40B4-BE49-F238E27FC236}">
                <a16:creationId xmlns:a16="http://schemas.microsoft.com/office/drawing/2014/main" id="{908ACD71-5D8B-AAC0-1AFE-D90FF508E6C7}"/>
              </a:ext>
            </a:extLst>
          </p:cNvPr>
          <p:cNvSpPr txBox="1"/>
          <p:nvPr/>
        </p:nvSpPr>
        <p:spPr>
          <a:xfrm>
            <a:off x="4947669" y="4056423"/>
            <a:ext cx="3968944" cy="937887"/>
          </a:xfrm>
          <a:prstGeom prst="roundRect">
            <a:avLst>
              <a:gd name="adj" fmla="val 9377"/>
            </a:avLst>
          </a:prstGeom>
          <a:solidFill>
            <a:schemeClr val="accent6">
              <a:lumMod val="20000"/>
              <a:lumOff val="80000"/>
            </a:schemeClr>
          </a:solidFill>
          <a:ln w="28575">
            <a:solidFill>
              <a:schemeClr val="accent6"/>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signals contain richer information than bases</a:t>
            </a:r>
          </a:p>
        </p:txBody>
      </p:sp>
    </p:spTree>
    <p:custDataLst>
      <p:tags r:id="rId1"/>
    </p:custDataLst>
    <p:extLst>
      <p:ext uri="{BB962C8B-B14F-4D97-AF65-F5344CB8AC3E}">
        <p14:creationId xmlns:p14="http://schemas.microsoft.com/office/powerpoint/2010/main" val="2720538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build="p"/>
      <p:bldP spid="6" grpId="0" animBg="1"/>
      <p:bldP spid="8" grpId="0"/>
      <p:bldP spid="11" grpId="0" animBg="1"/>
      <p:bldP spid="12"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400" dirty="0">
                <a:latin typeface="Garamond" panose="02020404030301010803" pitchFamily="18" charset="0"/>
              </a:rPr>
              <a:t>The Problem – Mapping Raw Signals</a:t>
            </a:r>
            <a:endParaRPr lang="en-US" sz="3400" b="1" dirty="0">
              <a:latin typeface="Garamond" panose="02020404030301010803" pitchFamily="18" charset="0"/>
            </a:endParaRPr>
          </a:p>
        </p:txBody>
      </p:sp>
      <p:grpSp>
        <p:nvGrpSpPr>
          <p:cNvPr id="26" name="Group 25">
            <a:extLst>
              <a:ext uri="{FF2B5EF4-FFF2-40B4-BE49-F238E27FC236}">
                <a16:creationId xmlns:a16="http://schemas.microsoft.com/office/drawing/2014/main" id="{AA4888BC-53F1-8A29-DB74-755EF7C37D9E}"/>
              </a:ext>
            </a:extLst>
          </p:cNvPr>
          <p:cNvGrpSpPr/>
          <p:nvPr/>
        </p:nvGrpSpPr>
        <p:grpSpPr>
          <a:xfrm>
            <a:off x="3942923" y="1273411"/>
            <a:ext cx="1254273" cy="396518"/>
            <a:chOff x="851037" y="1870572"/>
            <a:chExt cx="1254273" cy="396518"/>
          </a:xfrm>
        </p:grpSpPr>
        <p:grpSp>
          <p:nvGrpSpPr>
            <p:cNvPr id="9" name="Group 8">
              <a:extLst>
                <a:ext uri="{FF2B5EF4-FFF2-40B4-BE49-F238E27FC236}">
                  <a16:creationId xmlns:a16="http://schemas.microsoft.com/office/drawing/2014/main" id="{88D9635D-6E9E-DCC1-017D-7A7119651F06}"/>
                </a:ext>
              </a:extLst>
            </p:cNvPr>
            <p:cNvGrpSpPr/>
            <p:nvPr/>
          </p:nvGrpSpPr>
          <p:grpSpPr>
            <a:xfrm>
              <a:off x="851037" y="1870572"/>
              <a:ext cx="678127" cy="396518"/>
              <a:chOff x="9402239" y="2567260"/>
              <a:chExt cx="678127" cy="396518"/>
            </a:xfrm>
          </p:grpSpPr>
          <p:pic>
            <p:nvPicPr>
              <p:cNvPr id="10" name="Graphic 9" descr="Heartbeat with solid fill">
                <a:extLst>
                  <a:ext uri="{FF2B5EF4-FFF2-40B4-BE49-F238E27FC236}">
                    <a16:creationId xmlns:a16="http://schemas.microsoft.com/office/drawing/2014/main" id="{DDA5BCE8-CBF9-48C8-F4BA-0DBD9D00B21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402239" y="2567260"/>
                <a:ext cx="396518" cy="396518"/>
              </a:xfrm>
              <a:prstGeom prst="rect">
                <a:avLst/>
              </a:prstGeom>
            </p:spPr>
          </p:pic>
          <p:pic>
            <p:nvPicPr>
              <p:cNvPr id="11" name="Graphic 10" descr="Heartbeat with solid fill">
                <a:extLst>
                  <a:ext uri="{FF2B5EF4-FFF2-40B4-BE49-F238E27FC236}">
                    <a16:creationId xmlns:a16="http://schemas.microsoft.com/office/drawing/2014/main" id="{BCF6C818-989A-0C24-92BD-432DA06B3ED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83848" y="2567260"/>
                <a:ext cx="396518" cy="396518"/>
              </a:xfrm>
              <a:prstGeom prst="rect">
                <a:avLst/>
              </a:prstGeom>
            </p:spPr>
          </p:pic>
        </p:grpSp>
        <p:grpSp>
          <p:nvGrpSpPr>
            <p:cNvPr id="18" name="Group 17">
              <a:extLst>
                <a:ext uri="{FF2B5EF4-FFF2-40B4-BE49-F238E27FC236}">
                  <a16:creationId xmlns:a16="http://schemas.microsoft.com/office/drawing/2014/main" id="{79B2C6DE-3374-F866-793D-8E84703C79DF}"/>
                </a:ext>
              </a:extLst>
            </p:cNvPr>
            <p:cNvGrpSpPr/>
            <p:nvPr/>
          </p:nvGrpSpPr>
          <p:grpSpPr>
            <a:xfrm>
              <a:off x="1427183" y="1870572"/>
              <a:ext cx="678127" cy="396518"/>
              <a:chOff x="9402239" y="2567260"/>
              <a:chExt cx="678127" cy="396518"/>
            </a:xfrm>
          </p:grpSpPr>
          <p:pic>
            <p:nvPicPr>
              <p:cNvPr id="19" name="Graphic 18" descr="Heartbeat with solid fill">
                <a:extLst>
                  <a:ext uri="{FF2B5EF4-FFF2-40B4-BE49-F238E27FC236}">
                    <a16:creationId xmlns:a16="http://schemas.microsoft.com/office/drawing/2014/main" id="{CF823995-BC2D-5E7A-EB38-5E033A4CE3C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402239" y="2567260"/>
                <a:ext cx="396518" cy="396518"/>
              </a:xfrm>
              <a:prstGeom prst="rect">
                <a:avLst/>
              </a:prstGeom>
            </p:spPr>
          </p:pic>
          <p:pic>
            <p:nvPicPr>
              <p:cNvPr id="20" name="Graphic 19" descr="Heartbeat with solid fill">
                <a:extLst>
                  <a:ext uri="{FF2B5EF4-FFF2-40B4-BE49-F238E27FC236}">
                    <a16:creationId xmlns:a16="http://schemas.microsoft.com/office/drawing/2014/main" id="{0354F414-2DA7-20CA-9609-1D0B27ACEAF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83848" y="2567260"/>
                <a:ext cx="396518" cy="396518"/>
              </a:xfrm>
              <a:prstGeom prst="rect">
                <a:avLst/>
              </a:prstGeom>
            </p:spPr>
          </p:pic>
        </p:grpSp>
      </p:grpSp>
      <p:sp>
        <p:nvSpPr>
          <p:cNvPr id="24" name="Rounded Rectangle 23">
            <a:extLst>
              <a:ext uri="{FF2B5EF4-FFF2-40B4-BE49-F238E27FC236}">
                <a16:creationId xmlns:a16="http://schemas.microsoft.com/office/drawing/2014/main" id="{9F883E72-5993-D469-2F41-5B5182CF1454}"/>
              </a:ext>
            </a:extLst>
          </p:cNvPr>
          <p:cNvSpPr/>
          <p:nvPr/>
        </p:nvSpPr>
        <p:spPr>
          <a:xfrm>
            <a:off x="3643210" y="1184954"/>
            <a:ext cx="1861457" cy="521774"/>
          </a:xfrm>
          <a:prstGeom prst="roundRect">
            <a:avLst>
              <a:gd name="adj" fmla="val 9865"/>
            </a:avLst>
          </a:prstGeom>
          <a:noFill/>
          <a:ln w="38100">
            <a:solidFill>
              <a:srgbClr val="FE6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ounded Rectangle 24">
            <a:extLst>
              <a:ext uri="{FF2B5EF4-FFF2-40B4-BE49-F238E27FC236}">
                <a16:creationId xmlns:a16="http://schemas.microsoft.com/office/drawing/2014/main" id="{74F3C93B-34DF-E52B-0C82-BBDA1822BB7B}"/>
              </a:ext>
            </a:extLst>
          </p:cNvPr>
          <p:cNvSpPr/>
          <p:nvPr/>
        </p:nvSpPr>
        <p:spPr>
          <a:xfrm>
            <a:off x="3639332" y="876438"/>
            <a:ext cx="1861457" cy="326572"/>
          </a:xfrm>
          <a:prstGeom prst="roundRect">
            <a:avLst/>
          </a:prstGeom>
          <a:solidFill>
            <a:srgbClr val="FE6200"/>
          </a:solidFill>
          <a:ln w="38100">
            <a:solidFill>
              <a:srgbClr val="FE620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Raw Signal</a:t>
            </a:r>
            <a:endParaRPr kumimoji="0" lang="en-US"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8" name="Rectangle 27">
            <a:extLst>
              <a:ext uri="{FF2B5EF4-FFF2-40B4-BE49-F238E27FC236}">
                <a16:creationId xmlns:a16="http://schemas.microsoft.com/office/drawing/2014/main" id="{04916781-B50E-7653-001F-5F457D51FBF8}"/>
              </a:ext>
            </a:extLst>
          </p:cNvPr>
          <p:cNvSpPr/>
          <p:nvPr/>
        </p:nvSpPr>
        <p:spPr>
          <a:xfrm>
            <a:off x="156378" y="2477193"/>
            <a:ext cx="3001961" cy="352634"/>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srgbClr val="863DBE"/>
                </a:solidFill>
                <a:effectLst/>
                <a:uLnTx/>
                <a:uFillTx/>
                <a:latin typeface="Tahoma" panose="020B0604030504040204" pitchFamily="34" charset="0"/>
                <a:ea typeface="Tahoma" panose="020B0604030504040204" pitchFamily="34" charset="0"/>
                <a:cs typeface="Tahoma" panose="020B0604030504040204" pitchFamily="34" charset="0"/>
              </a:rPr>
              <a:t>Small Reference Genome</a:t>
            </a:r>
            <a:endParaRPr kumimoji="0" lang="en-CH" sz="1800" b="1" i="0" u="none" strike="noStrike" kern="1200" cap="none" spc="0" normalizeH="0" baseline="0" noProof="0" dirty="0">
              <a:ln>
                <a:noFill/>
              </a:ln>
              <a:solidFill>
                <a:srgbClr val="5B9BD5"/>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9" name="Rectangle 28">
            <a:extLst>
              <a:ext uri="{FF2B5EF4-FFF2-40B4-BE49-F238E27FC236}">
                <a16:creationId xmlns:a16="http://schemas.microsoft.com/office/drawing/2014/main" id="{818D9268-D019-64C6-25BC-85A3E719EEA6}"/>
              </a:ext>
            </a:extLst>
          </p:cNvPr>
          <p:cNvSpPr/>
          <p:nvPr/>
        </p:nvSpPr>
        <p:spPr>
          <a:xfrm>
            <a:off x="3506641" y="2477193"/>
            <a:ext cx="5432764" cy="352634"/>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Large Reference Genome (Human)</a:t>
            </a:r>
          </a:p>
        </p:txBody>
      </p:sp>
      <p:cxnSp>
        <p:nvCxnSpPr>
          <p:cNvPr id="33" name="Straight Arrow Connector 32">
            <a:extLst>
              <a:ext uri="{FF2B5EF4-FFF2-40B4-BE49-F238E27FC236}">
                <a16:creationId xmlns:a16="http://schemas.microsoft.com/office/drawing/2014/main" id="{6C2CDD36-C513-84F8-428E-2120EDEB9C4C}"/>
              </a:ext>
            </a:extLst>
          </p:cNvPr>
          <p:cNvCxnSpPr>
            <a:cxnSpLocks/>
            <a:stCxn id="10" idx="1"/>
          </p:cNvCxnSpPr>
          <p:nvPr/>
        </p:nvCxnSpPr>
        <p:spPr>
          <a:xfrm flipH="1">
            <a:off x="503434" y="1471670"/>
            <a:ext cx="3439489" cy="1005523"/>
          </a:xfrm>
          <a:prstGeom prst="straightConnector1">
            <a:avLst/>
          </a:prstGeom>
          <a:ln w="38100">
            <a:solidFill>
              <a:srgbClr val="863DBE"/>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6222269-14E0-52D8-1179-8FF4CB0A5E92}"/>
              </a:ext>
            </a:extLst>
          </p:cNvPr>
          <p:cNvCxnSpPr>
            <a:cxnSpLocks/>
            <a:stCxn id="10" idx="1"/>
          </p:cNvCxnSpPr>
          <p:nvPr/>
        </p:nvCxnSpPr>
        <p:spPr>
          <a:xfrm flipH="1">
            <a:off x="2250040" y="1471670"/>
            <a:ext cx="1692883" cy="1005523"/>
          </a:xfrm>
          <a:prstGeom prst="straightConnector1">
            <a:avLst/>
          </a:prstGeom>
          <a:ln w="38100">
            <a:solidFill>
              <a:srgbClr val="863DBE"/>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B77B65C8-F687-0989-3E5F-9C8331757439}"/>
              </a:ext>
            </a:extLst>
          </p:cNvPr>
          <p:cNvCxnSpPr>
            <a:cxnSpLocks/>
            <a:stCxn id="20" idx="3"/>
          </p:cNvCxnSpPr>
          <p:nvPr/>
        </p:nvCxnSpPr>
        <p:spPr>
          <a:xfrm>
            <a:off x="5197196" y="1471670"/>
            <a:ext cx="3556386" cy="1005523"/>
          </a:xfrm>
          <a:prstGeom prst="straightConnector1">
            <a:avLst/>
          </a:prstGeom>
          <a:ln w="38100">
            <a:solidFill>
              <a:schemeClr val="accent5"/>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07C12BC1-9B76-4757-2DA3-ABF31455BEB8}"/>
              </a:ext>
            </a:extLst>
          </p:cNvPr>
          <p:cNvCxnSpPr>
            <a:cxnSpLocks/>
            <a:stCxn id="20" idx="3"/>
          </p:cNvCxnSpPr>
          <p:nvPr/>
        </p:nvCxnSpPr>
        <p:spPr>
          <a:xfrm>
            <a:off x="5197196" y="1471670"/>
            <a:ext cx="2117203" cy="1005523"/>
          </a:xfrm>
          <a:prstGeom prst="straightConnector1">
            <a:avLst/>
          </a:prstGeom>
          <a:ln w="38100">
            <a:solidFill>
              <a:schemeClr val="accent5"/>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0E798B4F-95A0-81A8-5D5D-606593CF36ED}"/>
              </a:ext>
            </a:extLst>
          </p:cNvPr>
          <p:cNvCxnSpPr>
            <a:cxnSpLocks/>
            <a:stCxn id="20" idx="3"/>
            <a:endCxn id="29" idx="0"/>
          </p:cNvCxnSpPr>
          <p:nvPr/>
        </p:nvCxnSpPr>
        <p:spPr>
          <a:xfrm>
            <a:off x="5197196" y="1471670"/>
            <a:ext cx="1025827" cy="1005523"/>
          </a:xfrm>
          <a:prstGeom prst="straightConnector1">
            <a:avLst/>
          </a:prstGeom>
          <a:ln w="38100">
            <a:solidFill>
              <a:schemeClr val="accent5"/>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52367C08-00F7-D616-4E71-C7EB1ED83400}"/>
              </a:ext>
            </a:extLst>
          </p:cNvPr>
          <p:cNvCxnSpPr>
            <a:cxnSpLocks/>
            <a:stCxn id="20" idx="3"/>
          </p:cNvCxnSpPr>
          <p:nvPr/>
        </p:nvCxnSpPr>
        <p:spPr>
          <a:xfrm flipH="1">
            <a:off x="5062859" y="1471670"/>
            <a:ext cx="134337" cy="1005523"/>
          </a:xfrm>
          <a:prstGeom prst="straightConnector1">
            <a:avLst/>
          </a:prstGeom>
          <a:ln w="38100">
            <a:solidFill>
              <a:schemeClr val="accent5"/>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0E69A92F-317A-234C-3FA5-438147CD7D2D}"/>
              </a:ext>
            </a:extLst>
          </p:cNvPr>
          <p:cNvCxnSpPr>
            <a:cxnSpLocks/>
            <a:stCxn id="20" idx="3"/>
          </p:cNvCxnSpPr>
          <p:nvPr/>
        </p:nvCxnSpPr>
        <p:spPr>
          <a:xfrm flipH="1">
            <a:off x="3885467" y="1471670"/>
            <a:ext cx="1311729" cy="1005523"/>
          </a:xfrm>
          <a:prstGeom prst="straightConnector1">
            <a:avLst/>
          </a:prstGeom>
          <a:ln w="38100">
            <a:solidFill>
              <a:schemeClr val="accent5"/>
            </a:solidFill>
            <a:tailEnd type="triangle" w="lg" len="lg"/>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0CC5382B-2B62-B738-8744-794A47975015}"/>
              </a:ext>
            </a:extLst>
          </p:cNvPr>
          <p:cNvSpPr txBox="1"/>
          <p:nvPr/>
        </p:nvSpPr>
        <p:spPr>
          <a:xfrm>
            <a:off x="156379" y="3160303"/>
            <a:ext cx="3001960" cy="770400"/>
          </a:xfrm>
          <a:prstGeom prst="roundRect">
            <a:avLst>
              <a:gd name="adj" fmla="val 9377"/>
            </a:avLst>
          </a:prstGeom>
          <a:solidFill>
            <a:srgbClr val="EDE8F1"/>
          </a:solidFill>
          <a:ln w="28575">
            <a:solidFill>
              <a:srgbClr val="6F30A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Fewer candidate regions in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small genomes</a:t>
            </a:r>
          </a:p>
        </p:txBody>
      </p:sp>
      <p:sp>
        <p:nvSpPr>
          <p:cNvPr id="67" name="TextBox 66">
            <a:extLst>
              <a:ext uri="{FF2B5EF4-FFF2-40B4-BE49-F238E27FC236}">
                <a16:creationId xmlns:a16="http://schemas.microsoft.com/office/drawing/2014/main" id="{8BD32B26-4A32-F15C-6D2E-CCED6A0ACEE7}"/>
              </a:ext>
            </a:extLst>
          </p:cNvPr>
          <p:cNvSpPr txBox="1"/>
          <p:nvPr/>
        </p:nvSpPr>
        <p:spPr>
          <a:xfrm>
            <a:off x="156378" y="4449171"/>
            <a:ext cx="3001959" cy="460366"/>
          </a:xfrm>
          <a:prstGeom prst="roundRect">
            <a:avLst>
              <a:gd name="adj" fmla="val 9377"/>
            </a:avLst>
          </a:prstGeom>
          <a:solidFill>
            <a:srgbClr val="E2F0DA"/>
          </a:solidFill>
          <a:ln w="28575">
            <a:solidFill>
              <a:schemeClr val="accent6"/>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Accurate mapping</a:t>
            </a:r>
            <a:endPar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2" name="TextBox 71">
            <a:extLst>
              <a:ext uri="{FF2B5EF4-FFF2-40B4-BE49-F238E27FC236}">
                <a16:creationId xmlns:a16="http://schemas.microsoft.com/office/drawing/2014/main" id="{1CF27DF5-E13F-6520-65EB-0F8E5232C445}"/>
              </a:ext>
            </a:extLst>
          </p:cNvPr>
          <p:cNvSpPr txBox="1"/>
          <p:nvPr/>
        </p:nvSpPr>
        <p:spPr>
          <a:xfrm>
            <a:off x="156379" y="5581783"/>
            <a:ext cx="3001958" cy="460366"/>
          </a:xfrm>
          <a:prstGeom prst="roundRect">
            <a:avLst>
              <a:gd name="adj" fmla="val 9377"/>
            </a:avLst>
          </a:prstGeom>
          <a:solidFill>
            <a:srgbClr val="E2F0DA"/>
          </a:solidFill>
          <a:ln w="28575">
            <a:solidFill>
              <a:schemeClr val="accent6"/>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High throughput</a:t>
            </a:r>
            <a:endPar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4" name="TextBox 73">
            <a:extLst>
              <a:ext uri="{FF2B5EF4-FFF2-40B4-BE49-F238E27FC236}">
                <a16:creationId xmlns:a16="http://schemas.microsoft.com/office/drawing/2014/main" id="{091BE19D-84B5-6CCE-A7B1-FB3884E1CA1E}"/>
              </a:ext>
            </a:extLst>
          </p:cNvPr>
          <p:cNvSpPr txBox="1"/>
          <p:nvPr/>
        </p:nvSpPr>
        <p:spPr>
          <a:xfrm>
            <a:off x="3458424" y="3160303"/>
            <a:ext cx="5529198" cy="770400"/>
          </a:xfrm>
          <a:prstGeom prst="roundRect">
            <a:avLst>
              <a:gd name="adj" fmla="val 9377"/>
            </a:avLst>
          </a:prstGeom>
          <a:solidFill>
            <a:srgbClr val="DFEEF9"/>
          </a:solidFill>
          <a:ln w="28575">
            <a:solidFill>
              <a:schemeClr val="accent5"/>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Substantially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larger number of regions </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check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per read </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as the genome size increases</a:t>
            </a:r>
          </a:p>
        </p:txBody>
      </p:sp>
      <p:sp>
        <p:nvSpPr>
          <p:cNvPr id="91" name="TextBox 90">
            <a:extLst>
              <a:ext uri="{FF2B5EF4-FFF2-40B4-BE49-F238E27FC236}">
                <a16:creationId xmlns:a16="http://schemas.microsoft.com/office/drawing/2014/main" id="{20679322-17D0-550E-8949-F3887DE27CFB}"/>
              </a:ext>
            </a:extLst>
          </p:cNvPr>
          <p:cNvSpPr txBox="1"/>
          <p:nvPr/>
        </p:nvSpPr>
        <p:spPr>
          <a:xfrm>
            <a:off x="3458425" y="4294154"/>
            <a:ext cx="5529197" cy="770400"/>
          </a:xfrm>
          <a:prstGeom prst="roundRect">
            <a:avLst>
              <a:gd name="adj" fmla="val 9377"/>
            </a:avLst>
          </a:prstGeom>
          <a:solidFill>
            <a:srgbClr val="FBE5D6"/>
          </a:solidFill>
          <a:ln w="28575">
            <a:solidFill>
              <a:srgbClr val="C0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Problem:</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Probabilistic mechanisms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on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many regions</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sym typeface="Wingdings" pitchFamily="2" charset="2"/>
              </a:rPr>
              <a:t>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sym typeface="Wingdings" pitchFamily="2" charset="2"/>
              </a:rPr>
              <a:t>in</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accurate mapping</a:t>
            </a:r>
          </a:p>
        </p:txBody>
      </p:sp>
      <p:sp>
        <p:nvSpPr>
          <p:cNvPr id="94" name="TextBox 93">
            <a:extLst>
              <a:ext uri="{FF2B5EF4-FFF2-40B4-BE49-F238E27FC236}">
                <a16:creationId xmlns:a16="http://schemas.microsoft.com/office/drawing/2014/main" id="{34F186D9-5435-E93F-112C-F35F74E943B4}"/>
              </a:ext>
            </a:extLst>
          </p:cNvPr>
          <p:cNvSpPr txBox="1"/>
          <p:nvPr/>
        </p:nvSpPr>
        <p:spPr>
          <a:xfrm>
            <a:off x="3458425" y="5426766"/>
            <a:ext cx="5529197" cy="770400"/>
          </a:xfrm>
          <a:prstGeom prst="roundRect">
            <a:avLst>
              <a:gd name="adj" fmla="val 9377"/>
            </a:avLst>
          </a:prstGeom>
          <a:solidFill>
            <a:srgbClr val="FBE5D6"/>
          </a:solidFill>
          <a:ln w="28575">
            <a:solidFill>
              <a:srgbClr val="C0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Problem:</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Distance calculation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on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many regions</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sym typeface="Wingdings" pitchFamily="2" charset="2"/>
              </a:rPr>
              <a:t></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reduced throughput</a:t>
            </a:r>
          </a:p>
        </p:txBody>
      </p:sp>
    </p:spTree>
    <p:custDataLst>
      <p:tags r:id="rId1"/>
    </p:custDataLst>
    <p:extLst>
      <p:ext uri="{BB962C8B-B14F-4D97-AF65-F5344CB8AC3E}">
        <p14:creationId xmlns:p14="http://schemas.microsoft.com/office/powerpoint/2010/main" val="346493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animBg="1"/>
      <p:bldP spid="67" grpId="0" animBg="1"/>
      <p:bldP spid="72" grpId="0" animBg="1"/>
      <p:bldP spid="74" grpId="0" animBg="1"/>
      <p:bldP spid="91" grpId="0" animBg="1"/>
      <p:bldP spid="94"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400" dirty="0">
                <a:latin typeface="Garamond" panose="02020404030301010803" pitchFamily="18" charset="0"/>
              </a:rPr>
              <a:t>The Problem – Mapping Raw Signals</a:t>
            </a:r>
            <a:endParaRPr lang="en-US" sz="3400" b="1" dirty="0">
              <a:latin typeface="Garamond" panose="02020404030301010803" pitchFamily="18" charset="0"/>
            </a:endParaRPr>
          </a:p>
        </p:txBody>
      </p:sp>
      <p:grpSp>
        <p:nvGrpSpPr>
          <p:cNvPr id="26" name="Group 25">
            <a:extLst>
              <a:ext uri="{FF2B5EF4-FFF2-40B4-BE49-F238E27FC236}">
                <a16:creationId xmlns:a16="http://schemas.microsoft.com/office/drawing/2014/main" id="{AA4888BC-53F1-8A29-DB74-755EF7C37D9E}"/>
              </a:ext>
            </a:extLst>
          </p:cNvPr>
          <p:cNvGrpSpPr/>
          <p:nvPr/>
        </p:nvGrpSpPr>
        <p:grpSpPr>
          <a:xfrm>
            <a:off x="3942923" y="1273411"/>
            <a:ext cx="1254273" cy="396518"/>
            <a:chOff x="851037" y="1870572"/>
            <a:chExt cx="1254273" cy="396518"/>
          </a:xfrm>
        </p:grpSpPr>
        <p:grpSp>
          <p:nvGrpSpPr>
            <p:cNvPr id="9" name="Group 8">
              <a:extLst>
                <a:ext uri="{FF2B5EF4-FFF2-40B4-BE49-F238E27FC236}">
                  <a16:creationId xmlns:a16="http://schemas.microsoft.com/office/drawing/2014/main" id="{88D9635D-6E9E-DCC1-017D-7A7119651F06}"/>
                </a:ext>
              </a:extLst>
            </p:cNvPr>
            <p:cNvGrpSpPr/>
            <p:nvPr/>
          </p:nvGrpSpPr>
          <p:grpSpPr>
            <a:xfrm>
              <a:off x="851037" y="1870572"/>
              <a:ext cx="678127" cy="396518"/>
              <a:chOff x="9402239" y="2567260"/>
              <a:chExt cx="678127" cy="396518"/>
            </a:xfrm>
          </p:grpSpPr>
          <p:pic>
            <p:nvPicPr>
              <p:cNvPr id="10" name="Graphic 9" descr="Heartbeat with solid fill">
                <a:extLst>
                  <a:ext uri="{FF2B5EF4-FFF2-40B4-BE49-F238E27FC236}">
                    <a16:creationId xmlns:a16="http://schemas.microsoft.com/office/drawing/2014/main" id="{DDA5BCE8-CBF9-48C8-F4BA-0DBD9D00B21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402239" y="2567260"/>
                <a:ext cx="396518" cy="396518"/>
              </a:xfrm>
              <a:prstGeom prst="rect">
                <a:avLst/>
              </a:prstGeom>
            </p:spPr>
          </p:pic>
          <p:pic>
            <p:nvPicPr>
              <p:cNvPr id="11" name="Graphic 10" descr="Heartbeat with solid fill">
                <a:extLst>
                  <a:ext uri="{FF2B5EF4-FFF2-40B4-BE49-F238E27FC236}">
                    <a16:creationId xmlns:a16="http://schemas.microsoft.com/office/drawing/2014/main" id="{BCF6C818-989A-0C24-92BD-432DA06B3ED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83848" y="2567260"/>
                <a:ext cx="396518" cy="396518"/>
              </a:xfrm>
              <a:prstGeom prst="rect">
                <a:avLst/>
              </a:prstGeom>
            </p:spPr>
          </p:pic>
        </p:grpSp>
        <p:grpSp>
          <p:nvGrpSpPr>
            <p:cNvPr id="18" name="Group 17">
              <a:extLst>
                <a:ext uri="{FF2B5EF4-FFF2-40B4-BE49-F238E27FC236}">
                  <a16:creationId xmlns:a16="http://schemas.microsoft.com/office/drawing/2014/main" id="{79B2C6DE-3374-F866-793D-8E84703C79DF}"/>
                </a:ext>
              </a:extLst>
            </p:cNvPr>
            <p:cNvGrpSpPr/>
            <p:nvPr/>
          </p:nvGrpSpPr>
          <p:grpSpPr>
            <a:xfrm>
              <a:off x="1427183" y="1870572"/>
              <a:ext cx="678127" cy="396518"/>
              <a:chOff x="9402239" y="2567260"/>
              <a:chExt cx="678127" cy="396518"/>
            </a:xfrm>
          </p:grpSpPr>
          <p:pic>
            <p:nvPicPr>
              <p:cNvPr id="19" name="Graphic 18" descr="Heartbeat with solid fill">
                <a:extLst>
                  <a:ext uri="{FF2B5EF4-FFF2-40B4-BE49-F238E27FC236}">
                    <a16:creationId xmlns:a16="http://schemas.microsoft.com/office/drawing/2014/main" id="{CF823995-BC2D-5E7A-EB38-5E033A4CE3C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402239" y="2567260"/>
                <a:ext cx="396518" cy="396518"/>
              </a:xfrm>
              <a:prstGeom prst="rect">
                <a:avLst/>
              </a:prstGeom>
            </p:spPr>
          </p:pic>
          <p:pic>
            <p:nvPicPr>
              <p:cNvPr id="20" name="Graphic 19" descr="Heartbeat with solid fill">
                <a:extLst>
                  <a:ext uri="{FF2B5EF4-FFF2-40B4-BE49-F238E27FC236}">
                    <a16:creationId xmlns:a16="http://schemas.microsoft.com/office/drawing/2014/main" id="{0354F414-2DA7-20CA-9609-1D0B27ACEAF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83848" y="2567260"/>
                <a:ext cx="396518" cy="396518"/>
              </a:xfrm>
              <a:prstGeom prst="rect">
                <a:avLst/>
              </a:prstGeom>
            </p:spPr>
          </p:pic>
        </p:grpSp>
      </p:grpSp>
      <p:sp>
        <p:nvSpPr>
          <p:cNvPr id="24" name="Rounded Rectangle 23">
            <a:extLst>
              <a:ext uri="{FF2B5EF4-FFF2-40B4-BE49-F238E27FC236}">
                <a16:creationId xmlns:a16="http://schemas.microsoft.com/office/drawing/2014/main" id="{9F883E72-5993-D469-2F41-5B5182CF1454}"/>
              </a:ext>
            </a:extLst>
          </p:cNvPr>
          <p:cNvSpPr/>
          <p:nvPr/>
        </p:nvSpPr>
        <p:spPr>
          <a:xfrm>
            <a:off x="3643210" y="1184954"/>
            <a:ext cx="1861457" cy="521774"/>
          </a:xfrm>
          <a:prstGeom prst="roundRect">
            <a:avLst>
              <a:gd name="adj" fmla="val 9865"/>
            </a:avLst>
          </a:prstGeom>
          <a:noFill/>
          <a:ln w="38100">
            <a:solidFill>
              <a:srgbClr val="FE6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ounded Rectangle 24">
            <a:extLst>
              <a:ext uri="{FF2B5EF4-FFF2-40B4-BE49-F238E27FC236}">
                <a16:creationId xmlns:a16="http://schemas.microsoft.com/office/drawing/2014/main" id="{74F3C93B-34DF-E52B-0C82-BBDA1822BB7B}"/>
              </a:ext>
            </a:extLst>
          </p:cNvPr>
          <p:cNvSpPr/>
          <p:nvPr/>
        </p:nvSpPr>
        <p:spPr>
          <a:xfrm>
            <a:off x="3639332" y="876438"/>
            <a:ext cx="1861457" cy="326572"/>
          </a:xfrm>
          <a:prstGeom prst="roundRect">
            <a:avLst/>
          </a:prstGeom>
          <a:solidFill>
            <a:srgbClr val="FE6200"/>
          </a:solidFill>
          <a:ln w="38100">
            <a:solidFill>
              <a:srgbClr val="FE620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Raw Signal</a:t>
            </a:r>
            <a:endParaRPr kumimoji="0" lang="en-US"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8" name="Rectangle 27">
            <a:extLst>
              <a:ext uri="{FF2B5EF4-FFF2-40B4-BE49-F238E27FC236}">
                <a16:creationId xmlns:a16="http://schemas.microsoft.com/office/drawing/2014/main" id="{04916781-B50E-7653-001F-5F457D51FBF8}"/>
              </a:ext>
            </a:extLst>
          </p:cNvPr>
          <p:cNvSpPr/>
          <p:nvPr/>
        </p:nvSpPr>
        <p:spPr>
          <a:xfrm>
            <a:off x="156378" y="2477193"/>
            <a:ext cx="3001961" cy="352634"/>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srgbClr val="863DBE"/>
                </a:solidFill>
                <a:effectLst/>
                <a:uLnTx/>
                <a:uFillTx/>
                <a:latin typeface="Tahoma" panose="020B0604030504040204" pitchFamily="34" charset="0"/>
                <a:ea typeface="Tahoma" panose="020B0604030504040204" pitchFamily="34" charset="0"/>
                <a:cs typeface="Tahoma" panose="020B0604030504040204" pitchFamily="34" charset="0"/>
              </a:rPr>
              <a:t>Small Reference Genome</a:t>
            </a:r>
            <a:endParaRPr kumimoji="0" lang="en-CH" sz="1800" b="1" i="0" u="none" strike="noStrike" kern="1200" cap="none" spc="0" normalizeH="0" baseline="0" noProof="0" dirty="0">
              <a:ln>
                <a:noFill/>
              </a:ln>
              <a:solidFill>
                <a:srgbClr val="5B9BD5"/>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9" name="Rectangle 28">
            <a:extLst>
              <a:ext uri="{FF2B5EF4-FFF2-40B4-BE49-F238E27FC236}">
                <a16:creationId xmlns:a16="http://schemas.microsoft.com/office/drawing/2014/main" id="{818D9268-D019-64C6-25BC-85A3E719EEA6}"/>
              </a:ext>
            </a:extLst>
          </p:cNvPr>
          <p:cNvSpPr/>
          <p:nvPr/>
        </p:nvSpPr>
        <p:spPr>
          <a:xfrm>
            <a:off x="3506641" y="2477193"/>
            <a:ext cx="5432764" cy="352634"/>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Large Reference Genome (Human)</a:t>
            </a:r>
          </a:p>
        </p:txBody>
      </p:sp>
      <p:cxnSp>
        <p:nvCxnSpPr>
          <p:cNvPr id="33" name="Straight Arrow Connector 32">
            <a:extLst>
              <a:ext uri="{FF2B5EF4-FFF2-40B4-BE49-F238E27FC236}">
                <a16:creationId xmlns:a16="http://schemas.microsoft.com/office/drawing/2014/main" id="{6C2CDD36-C513-84F8-428E-2120EDEB9C4C}"/>
              </a:ext>
            </a:extLst>
          </p:cNvPr>
          <p:cNvCxnSpPr>
            <a:cxnSpLocks/>
            <a:stCxn id="10" idx="1"/>
          </p:cNvCxnSpPr>
          <p:nvPr/>
        </p:nvCxnSpPr>
        <p:spPr>
          <a:xfrm flipH="1">
            <a:off x="503434" y="1471670"/>
            <a:ext cx="3439489" cy="1005523"/>
          </a:xfrm>
          <a:prstGeom prst="straightConnector1">
            <a:avLst/>
          </a:prstGeom>
          <a:ln w="38100">
            <a:solidFill>
              <a:srgbClr val="863DBE"/>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6222269-14E0-52D8-1179-8FF4CB0A5E92}"/>
              </a:ext>
            </a:extLst>
          </p:cNvPr>
          <p:cNvCxnSpPr>
            <a:cxnSpLocks/>
            <a:stCxn id="10" idx="1"/>
          </p:cNvCxnSpPr>
          <p:nvPr/>
        </p:nvCxnSpPr>
        <p:spPr>
          <a:xfrm flipH="1">
            <a:off x="2250040" y="1471670"/>
            <a:ext cx="1692883" cy="1005523"/>
          </a:xfrm>
          <a:prstGeom prst="straightConnector1">
            <a:avLst/>
          </a:prstGeom>
          <a:ln w="38100">
            <a:solidFill>
              <a:srgbClr val="863DBE"/>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B77B65C8-F687-0989-3E5F-9C8331757439}"/>
              </a:ext>
            </a:extLst>
          </p:cNvPr>
          <p:cNvCxnSpPr>
            <a:cxnSpLocks/>
            <a:stCxn id="20" idx="3"/>
          </p:cNvCxnSpPr>
          <p:nvPr/>
        </p:nvCxnSpPr>
        <p:spPr>
          <a:xfrm>
            <a:off x="5197196" y="1471670"/>
            <a:ext cx="3556386" cy="1005523"/>
          </a:xfrm>
          <a:prstGeom prst="straightConnector1">
            <a:avLst/>
          </a:prstGeom>
          <a:ln w="38100">
            <a:solidFill>
              <a:schemeClr val="accent5"/>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07C12BC1-9B76-4757-2DA3-ABF31455BEB8}"/>
              </a:ext>
            </a:extLst>
          </p:cNvPr>
          <p:cNvCxnSpPr>
            <a:cxnSpLocks/>
            <a:stCxn id="20" idx="3"/>
          </p:cNvCxnSpPr>
          <p:nvPr/>
        </p:nvCxnSpPr>
        <p:spPr>
          <a:xfrm>
            <a:off x="5197196" y="1471670"/>
            <a:ext cx="2117203" cy="1005523"/>
          </a:xfrm>
          <a:prstGeom prst="straightConnector1">
            <a:avLst/>
          </a:prstGeom>
          <a:ln w="38100">
            <a:solidFill>
              <a:schemeClr val="accent5"/>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0E798B4F-95A0-81A8-5D5D-606593CF36ED}"/>
              </a:ext>
            </a:extLst>
          </p:cNvPr>
          <p:cNvCxnSpPr>
            <a:cxnSpLocks/>
            <a:stCxn id="20" idx="3"/>
            <a:endCxn id="29" idx="0"/>
          </p:cNvCxnSpPr>
          <p:nvPr/>
        </p:nvCxnSpPr>
        <p:spPr>
          <a:xfrm>
            <a:off x="5197196" y="1471670"/>
            <a:ext cx="1025827" cy="1005523"/>
          </a:xfrm>
          <a:prstGeom prst="straightConnector1">
            <a:avLst/>
          </a:prstGeom>
          <a:ln w="38100">
            <a:solidFill>
              <a:schemeClr val="accent5"/>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52367C08-00F7-D616-4E71-C7EB1ED83400}"/>
              </a:ext>
            </a:extLst>
          </p:cNvPr>
          <p:cNvCxnSpPr>
            <a:cxnSpLocks/>
            <a:stCxn id="20" idx="3"/>
          </p:cNvCxnSpPr>
          <p:nvPr/>
        </p:nvCxnSpPr>
        <p:spPr>
          <a:xfrm flipH="1">
            <a:off x="5062859" y="1471670"/>
            <a:ext cx="134337" cy="1005523"/>
          </a:xfrm>
          <a:prstGeom prst="straightConnector1">
            <a:avLst/>
          </a:prstGeom>
          <a:ln w="38100">
            <a:solidFill>
              <a:schemeClr val="accent5"/>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0E69A92F-317A-234C-3FA5-438147CD7D2D}"/>
              </a:ext>
            </a:extLst>
          </p:cNvPr>
          <p:cNvCxnSpPr>
            <a:cxnSpLocks/>
            <a:stCxn id="20" idx="3"/>
          </p:cNvCxnSpPr>
          <p:nvPr/>
        </p:nvCxnSpPr>
        <p:spPr>
          <a:xfrm flipH="1">
            <a:off x="3885467" y="1471670"/>
            <a:ext cx="1311729" cy="1005523"/>
          </a:xfrm>
          <a:prstGeom prst="straightConnector1">
            <a:avLst/>
          </a:prstGeom>
          <a:ln w="38100">
            <a:solidFill>
              <a:schemeClr val="accent5"/>
            </a:solidFill>
            <a:tailEnd type="triangle" w="lg" len="lg"/>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0CC5382B-2B62-B738-8744-794A47975015}"/>
              </a:ext>
            </a:extLst>
          </p:cNvPr>
          <p:cNvSpPr txBox="1"/>
          <p:nvPr/>
        </p:nvSpPr>
        <p:spPr>
          <a:xfrm>
            <a:off x="156379" y="3160303"/>
            <a:ext cx="3001960" cy="770400"/>
          </a:xfrm>
          <a:prstGeom prst="roundRect">
            <a:avLst>
              <a:gd name="adj" fmla="val 9377"/>
            </a:avLst>
          </a:prstGeom>
          <a:solidFill>
            <a:srgbClr val="EDE8F1"/>
          </a:solidFill>
          <a:ln w="28575">
            <a:solidFill>
              <a:srgbClr val="6F30A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Fewer candidate regions in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small genomes</a:t>
            </a:r>
          </a:p>
        </p:txBody>
      </p:sp>
      <p:sp>
        <p:nvSpPr>
          <p:cNvPr id="67" name="TextBox 66">
            <a:extLst>
              <a:ext uri="{FF2B5EF4-FFF2-40B4-BE49-F238E27FC236}">
                <a16:creationId xmlns:a16="http://schemas.microsoft.com/office/drawing/2014/main" id="{8BD32B26-4A32-F15C-6D2E-CCED6A0ACEE7}"/>
              </a:ext>
            </a:extLst>
          </p:cNvPr>
          <p:cNvSpPr txBox="1"/>
          <p:nvPr/>
        </p:nvSpPr>
        <p:spPr>
          <a:xfrm>
            <a:off x="156378" y="4449171"/>
            <a:ext cx="3001959" cy="460366"/>
          </a:xfrm>
          <a:prstGeom prst="roundRect">
            <a:avLst>
              <a:gd name="adj" fmla="val 9377"/>
            </a:avLst>
          </a:prstGeom>
          <a:solidFill>
            <a:srgbClr val="E2F0DA"/>
          </a:solidFill>
          <a:ln w="28575">
            <a:solidFill>
              <a:schemeClr val="accent6"/>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Accurate mapping</a:t>
            </a:r>
            <a:endPar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2" name="TextBox 71">
            <a:extLst>
              <a:ext uri="{FF2B5EF4-FFF2-40B4-BE49-F238E27FC236}">
                <a16:creationId xmlns:a16="http://schemas.microsoft.com/office/drawing/2014/main" id="{1CF27DF5-E13F-6520-65EB-0F8E5232C445}"/>
              </a:ext>
            </a:extLst>
          </p:cNvPr>
          <p:cNvSpPr txBox="1"/>
          <p:nvPr/>
        </p:nvSpPr>
        <p:spPr>
          <a:xfrm>
            <a:off x="156379" y="5581783"/>
            <a:ext cx="3001958" cy="460366"/>
          </a:xfrm>
          <a:prstGeom prst="roundRect">
            <a:avLst>
              <a:gd name="adj" fmla="val 9377"/>
            </a:avLst>
          </a:prstGeom>
          <a:solidFill>
            <a:srgbClr val="E2F0DA"/>
          </a:solidFill>
          <a:ln w="28575">
            <a:solidFill>
              <a:schemeClr val="accent6"/>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High throughput</a:t>
            </a:r>
            <a:endPar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4" name="TextBox 73">
            <a:extLst>
              <a:ext uri="{FF2B5EF4-FFF2-40B4-BE49-F238E27FC236}">
                <a16:creationId xmlns:a16="http://schemas.microsoft.com/office/drawing/2014/main" id="{091BE19D-84B5-6CCE-A7B1-FB3884E1CA1E}"/>
              </a:ext>
            </a:extLst>
          </p:cNvPr>
          <p:cNvSpPr txBox="1"/>
          <p:nvPr/>
        </p:nvSpPr>
        <p:spPr>
          <a:xfrm>
            <a:off x="3458424" y="3160303"/>
            <a:ext cx="5529198" cy="770400"/>
          </a:xfrm>
          <a:prstGeom prst="roundRect">
            <a:avLst>
              <a:gd name="adj" fmla="val 9377"/>
            </a:avLst>
          </a:prstGeom>
          <a:solidFill>
            <a:srgbClr val="DFEEF9"/>
          </a:solidFill>
          <a:ln w="28575">
            <a:solidFill>
              <a:schemeClr val="accent5"/>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Substantially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larger number of regions </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check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per read </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as the genome size increases</a:t>
            </a:r>
          </a:p>
        </p:txBody>
      </p:sp>
      <p:sp>
        <p:nvSpPr>
          <p:cNvPr id="91" name="TextBox 90">
            <a:extLst>
              <a:ext uri="{FF2B5EF4-FFF2-40B4-BE49-F238E27FC236}">
                <a16:creationId xmlns:a16="http://schemas.microsoft.com/office/drawing/2014/main" id="{20679322-17D0-550E-8949-F3887DE27CFB}"/>
              </a:ext>
            </a:extLst>
          </p:cNvPr>
          <p:cNvSpPr txBox="1"/>
          <p:nvPr/>
        </p:nvSpPr>
        <p:spPr>
          <a:xfrm>
            <a:off x="3458425" y="4294154"/>
            <a:ext cx="5529197" cy="770400"/>
          </a:xfrm>
          <a:prstGeom prst="roundRect">
            <a:avLst>
              <a:gd name="adj" fmla="val 9377"/>
            </a:avLst>
          </a:prstGeom>
          <a:solidFill>
            <a:srgbClr val="FBE5D6"/>
          </a:solidFill>
          <a:ln w="28575">
            <a:solidFill>
              <a:srgbClr val="C0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Problem:</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Probabilistic mechanisms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on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many regions</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sym typeface="Wingdings" pitchFamily="2" charset="2"/>
              </a:rPr>
              <a:t>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sym typeface="Wingdings" pitchFamily="2" charset="2"/>
              </a:rPr>
              <a:t>in</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accurate mapping</a:t>
            </a:r>
          </a:p>
        </p:txBody>
      </p:sp>
      <p:sp>
        <p:nvSpPr>
          <p:cNvPr id="94" name="TextBox 93">
            <a:extLst>
              <a:ext uri="{FF2B5EF4-FFF2-40B4-BE49-F238E27FC236}">
                <a16:creationId xmlns:a16="http://schemas.microsoft.com/office/drawing/2014/main" id="{34F186D9-5435-E93F-112C-F35F74E943B4}"/>
              </a:ext>
            </a:extLst>
          </p:cNvPr>
          <p:cNvSpPr txBox="1"/>
          <p:nvPr/>
        </p:nvSpPr>
        <p:spPr>
          <a:xfrm>
            <a:off x="3458425" y="5426766"/>
            <a:ext cx="5529197" cy="770400"/>
          </a:xfrm>
          <a:prstGeom prst="roundRect">
            <a:avLst>
              <a:gd name="adj" fmla="val 9377"/>
            </a:avLst>
          </a:prstGeom>
          <a:solidFill>
            <a:srgbClr val="FBE5D6"/>
          </a:solidFill>
          <a:ln w="28575">
            <a:solidFill>
              <a:srgbClr val="C0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Problem:</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Distance calculation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on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many regions</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sym typeface="Wingdings" pitchFamily="2" charset="2"/>
              </a:rPr>
              <a:t></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reduced throughput</a:t>
            </a:r>
          </a:p>
        </p:txBody>
      </p:sp>
      <p:sp>
        <p:nvSpPr>
          <p:cNvPr id="3" name="Rectangle 2">
            <a:extLst>
              <a:ext uri="{FF2B5EF4-FFF2-40B4-BE49-F238E27FC236}">
                <a16:creationId xmlns:a16="http://schemas.microsoft.com/office/drawing/2014/main" id="{7AF773BE-C372-514F-62F1-8CB6E4ACA4DF}"/>
              </a:ext>
            </a:extLst>
          </p:cNvPr>
          <p:cNvSpPr/>
          <p:nvPr/>
        </p:nvSpPr>
        <p:spPr>
          <a:xfrm>
            <a:off x="-1940" y="773853"/>
            <a:ext cx="9144000" cy="5545777"/>
          </a:xfrm>
          <a:prstGeom prst="rect">
            <a:avLst/>
          </a:prstGeom>
          <a:solidFill>
            <a:schemeClr val="bg2">
              <a:alpha val="89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AD32018-9C91-479F-81AB-CABF93B94406}"/>
              </a:ext>
            </a:extLst>
          </p:cNvPr>
          <p:cNvSpPr txBox="1"/>
          <p:nvPr/>
        </p:nvSpPr>
        <p:spPr>
          <a:xfrm>
            <a:off x="178200" y="2194464"/>
            <a:ext cx="8787600" cy="2469073"/>
          </a:xfrm>
          <a:prstGeom prst="roundRect">
            <a:avLst>
              <a:gd name="adj" fmla="val 9377"/>
            </a:avLst>
          </a:prstGeom>
          <a:solidFill>
            <a:srgbClr val="FBE5D6"/>
          </a:solidFill>
          <a:ln w="28575">
            <a:solidFill>
              <a:srgbClr val="C0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Existing solutions are</a:t>
            </a:r>
            <a:r>
              <a:rPr kumimoji="0" lang="en-US" sz="32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inaccurate or inefficient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for large genomes</a:t>
            </a:r>
            <a:endParaRPr kumimoji="0" lang="en-US" sz="3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248609859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591AAD8-8B9E-F441-B3D7-A9A6729D3F61}"/>
              </a:ext>
            </a:extLst>
          </p:cNvPr>
          <p:cNvSpPr/>
          <p:nvPr/>
        </p:nvSpPr>
        <p:spPr>
          <a:xfrm>
            <a:off x="235868" y="4911837"/>
            <a:ext cx="8672264" cy="1080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Conclusion</a:t>
            </a:r>
          </a:p>
        </p:txBody>
      </p:sp>
      <p:sp>
        <p:nvSpPr>
          <p:cNvPr id="16" name="Rectangle 15">
            <a:extLst>
              <a:ext uri="{FF2B5EF4-FFF2-40B4-BE49-F238E27FC236}">
                <a16:creationId xmlns:a16="http://schemas.microsoft.com/office/drawing/2014/main" id="{C4F7C2E8-FACF-A344-B41E-7283F0886952}"/>
              </a:ext>
            </a:extLst>
          </p:cNvPr>
          <p:cNvSpPr/>
          <p:nvPr/>
        </p:nvSpPr>
        <p:spPr>
          <a:xfrm>
            <a:off x="235868" y="866163"/>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Background</a:t>
            </a:r>
          </a:p>
        </p:txBody>
      </p:sp>
      <p:sp>
        <p:nvSpPr>
          <p:cNvPr id="6" name="Content Placeholder 5" hidden="1">
            <a:extLst>
              <a:ext uri="{FF2B5EF4-FFF2-40B4-BE49-F238E27FC236}">
                <a16:creationId xmlns:a16="http://schemas.microsoft.com/office/drawing/2014/main" id="{8E8EDEFF-E6DD-CC47-AE02-196B3AC1525F}"/>
              </a:ext>
            </a:extLst>
          </p:cNvPr>
          <p:cNvSpPr>
            <a:spLocks noGrp="1"/>
          </p:cNvSpPr>
          <p:nvPr>
            <p:ph idx="1"/>
          </p:nvPr>
        </p:nvSpPr>
        <p:spPr>
          <a:xfrm>
            <a:off x="216313" y="1038366"/>
            <a:ext cx="8592679" cy="5148882"/>
          </a:xfrm>
        </p:spPr>
        <p:txBody>
          <a:bodyPr>
            <a:normAutofit fontScale="77500" lnSpcReduction="20000"/>
          </a:bodyPr>
          <a:lstStyle/>
          <a:p>
            <a:pPr marL="0" indent="0">
              <a:lnSpc>
                <a:spcPct val="200000"/>
              </a:lnSpc>
              <a:spcBef>
                <a:spcPts val="700"/>
              </a:spcBef>
              <a:buNone/>
            </a:pPr>
            <a:r>
              <a:rPr lang="en-US">
                <a:solidFill>
                  <a:srgbClr val="BFBFBF"/>
                </a:solidFill>
              </a:rPr>
              <a:t>Motivation and Goal</a:t>
            </a:r>
          </a:p>
          <a:p>
            <a:pPr marL="0" indent="0">
              <a:lnSpc>
                <a:spcPct val="200000"/>
              </a:lnSpc>
              <a:spcBef>
                <a:spcPts val="700"/>
              </a:spcBef>
              <a:buNone/>
            </a:pPr>
            <a:r>
              <a:rPr lang="en-US">
                <a:solidFill>
                  <a:srgbClr val="BFBFBF"/>
                </a:solidFill>
              </a:rPr>
              <a:t>Experimental Methodology</a:t>
            </a:r>
          </a:p>
          <a:p>
            <a:pPr marL="0" indent="0">
              <a:lnSpc>
                <a:spcPct val="200000"/>
              </a:lnSpc>
              <a:spcBef>
                <a:spcPts val="700"/>
              </a:spcBef>
              <a:buNone/>
            </a:pPr>
            <a:r>
              <a:rPr lang="en-US">
                <a:solidFill>
                  <a:srgbClr val="BFBFBF"/>
                </a:solidFill>
              </a:rPr>
              <a:t>Temperature Analysis</a:t>
            </a:r>
          </a:p>
          <a:p>
            <a:pPr marL="0" indent="0">
              <a:lnSpc>
                <a:spcPct val="200000"/>
              </a:lnSpc>
              <a:spcBef>
                <a:spcPts val="700"/>
              </a:spcBef>
              <a:buNone/>
            </a:pPr>
            <a:r>
              <a:rPr lang="en-US">
                <a:solidFill>
                  <a:srgbClr val="BFBFBF"/>
                </a:solidFill>
              </a:rPr>
              <a:t>Aggressor Row Active Time Analysis</a:t>
            </a:r>
          </a:p>
          <a:p>
            <a:pPr marL="0" indent="0">
              <a:lnSpc>
                <a:spcPct val="200000"/>
              </a:lnSpc>
              <a:spcBef>
                <a:spcPts val="700"/>
              </a:spcBef>
              <a:buNone/>
            </a:pPr>
            <a:r>
              <a:rPr lang="en-US">
                <a:solidFill>
                  <a:srgbClr val="BFBFBF"/>
                </a:solidFill>
              </a:rPr>
              <a:t>Spatial Variation Analysis</a:t>
            </a:r>
          </a:p>
          <a:p>
            <a:pPr marL="0" indent="0">
              <a:lnSpc>
                <a:spcPct val="200000"/>
              </a:lnSpc>
              <a:spcBef>
                <a:spcPts val="700"/>
              </a:spcBef>
              <a:buNone/>
            </a:pPr>
            <a:r>
              <a:rPr lang="en-US">
                <a:solidFill>
                  <a:srgbClr val="BFBFBF"/>
                </a:solidFill>
              </a:rPr>
              <a:t>Implications on Attacks and Defenses</a:t>
            </a:r>
          </a:p>
          <a:p>
            <a:pPr marL="0" indent="0">
              <a:lnSpc>
                <a:spcPct val="200000"/>
              </a:lnSpc>
              <a:spcBef>
                <a:spcPts val="700"/>
              </a:spcBef>
              <a:buNone/>
            </a:pPr>
            <a:r>
              <a:rPr lang="en-US">
                <a:solidFill>
                  <a:srgbClr val="BFBFBF"/>
                </a:solidFill>
              </a:rPr>
              <a:t>Conclusions</a:t>
            </a:r>
          </a:p>
          <a:p>
            <a:pPr marL="0" indent="0">
              <a:lnSpc>
                <a:spcPct val="200000"/>
              </a:lnSpc>
              <a:buNone/>
            </a:pPr>
            <a:endParaRPr lang="en-US">
              <a:solidFill>
                <a:srgbClr val="BFBFBF"/>
              </a:solidFill>
            </a:endParaRPr>
          </a:p>
        </p:txBody>
      </p:sp>
      <p:sp>
        <p:nvSpPr>
          <p:cNvPr id="34" name="Rectangle 33">
            <a:extLst>
              <a:ext uri="{FF2B5EF4-FFF2-40B4-BE49-F238E27FC236}">
                <a16:creationId xmlns:a16="http://schemas.microsoft.com/office/drawing/2014/main" id="{8C4C16E8-8CAC-EE46-8433-92ACFE20B5B5}"/>
              </a:ext>
            </a:extLst>
          </p:cNvPr>
          <p:cNvSpPr/>
          <p:nvPr/>
        </p:nvSpPr>
        <p:spPr>
          <a:xfrm>
            <a:off x="235868" y="3563279"/>
            <a:ext cx="8672264" cy="1080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Evaluation</a:t>
            </a:r>
          </a:p>
        </p:txBody>
      </p:sp>
      <p:sp>
        <p:nvSpPr>
          <p:cNvPr id="14" name="Title 1">
            <a:extLst>
              <a:ext uri="{FF2B5EF4-FFF2-40B4-BE49-F238E27FC236}">
                <a16:creationId xmlns:a16="http://schemas.microsoft.com/office/drawing/2014/main" id="{4213E2A9-4038-194A-AF39-FFE08078F4BA}"/>
              </a:ext>
            </a:extLst>
          </p:cNvPr>
          <p:cNvSpPr>
            <a:spLocks noGrp="1"/>
          </p:cNvSpPr>
          <p:nvPr>
            <p:ph type="title"/>
          </p:nvPr>
        </p:nvSpPr>
        <p:spPr>
          <a:xfrm>
            <a:off x="189560" y="95697"/>
            <a:ext cx="8798061" cy="770467"/>
          </a:xfrm>
        </p:spPr>
        <p:txBody>
          <a:bodyPr/>
          <a:lstStyle/>
          <a:p>
            <a:r>
              <a:rPr lang="en-US" sz="4000" dirty="0">
                <a:latin typeface="Garamond" panose="02020404030301010803" pitchFamily="18" charset="0"/>
              </a:rPr>
              <a:t>Outline</a:t>
            </a:r>
            <a:endParaRPr lang="en-US" sz="4000" b="1" dirty="0">
              <a:latin typeface="Garamond" panose="02020404030301010803" pitchFamily="18" charset="0"/>
            </a:endParaRPr>
          </a:p>
        </p:txBody>
      </p:sp>
      <p:sp>
        <p:nvSpPr>
          <p:cNvPr id="28" name="Rectangle 27">
            <a:extLst>
              <a:ext uri="{FF2B5EF4-FFF2-40B4-BE49-F238E27FC236}">
                <a16:creationId xmlns:a16="http://schemas.microsoft.com/office/drawing/2014/main" id="{66163B4B-BB3A-4F49-B060-4F2F9E78B480}"/>
              </a:ext>
            </a:extLst>
          </p:cNvPr>
          <p:cNvSpPr/>
          <p:nvPr/>
        </p:nvSpPr>
        <p:spPr>
          <a:xfrm>
            <a:off x="235868" y="2214721"/>
            <a:ext cx="8672264" cy="1080000"/>
          </a:xfrm>
          <a:prstGeom prst="rect">
            <a:avLst/>
          </a:prstGeom>
          <a:solidFill>
            <a:srgbClr val="0543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RawHash</a:t>
            </a:r>
          </a:p>
        </p:txBody>
      </p:sp>
    </p:spTree>
    <p:extLst>
      <p:ext uri="{BB962C8B-B14F-4D97-AF65-F5344CB8AC3E}">
        <p14:creationId xmlns:p14="http://schemas.microsoft.com/office/powerpoint/2010/main" val="117378480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Garamond" panose="02020404030301010803" pitchFamily="18" charset="0"/>
              </a:rPr>
              <a:t>Goal</a:t>
            </a:r>
            <a:endParaRPr lang="en-US" sz="4000" b="1" dirty="0">
              <a:latin typeface="Garamond" panose="02020404030301010803" pitchFamily="18" charset="0"/>
            </a:endParaRPr>
          </a:p>
        </p:txBody>
      </p:sp>
      <p:sp>
        <p:nvSpPr>
          <p:cNvPr id="7" name="TextBox 6">
            <a:extLst>
              <a:ext uri="{FF2B5EF4-FFF2-40B4-BE49-F238E27FC236}">
                <a16:creationId xmlns:a16="http://schemas.microsoft.com/office/drawing/2014/main" id="{6BDBDE00-B839-1A04-F051-A5D105097118}"/>
              </a:ext>
            </a:extLst>
          </p:cNvPr>
          <p:cNvSpPr txBox="1"/>
          <p:nvPr/>
        </p:nvSpPr>
        <p:spPr>
          <a:xfrm>
            <a:off x="178200" y="2147911"/>
            <a:ext cx="8787600" cy="2562178"/>
          </a:xfrm>
          <a:prstGeom prst="roundRect">
            <a:avLst>
              <a:gd name="adj" fmla="val 9377"/>
            </a:avLst>
          </a:prstGeom>
          <a:solidFill>
            <a:srgbClr val="DEEDF8"/>
          </a:solidFill>
          <a:ln w="28575">
            <a:solidFill>
              <a:srgbClr val="4472C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Enable</a:t>
            </a:r>
            <a:r>
              <a:rPr kumimoji="0" lang="en-US" sz="28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 fast and accurate real-time analysis</a:t>
            </a:r>
            <a:r>
              <a:rPr kumimoji="0" lang="en-US" sz="2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of raw nanopore signals </a:t>
            </a:r>
            <a:r>
              <a:rPr kumimoji="0" lang="en-US" sz="28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for large genomes</a:t>
            </a:r>
            <a:endParaRPr kumimoji="0" lang="en-US" sz="2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217679644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D78E6D7-E0D0-42F9-C864-CE772EB1A9AF}"/>
              </a:ext>
            </a:extLst>
          </p:cNvPr>
          <p:cNvSpPr txBox="1"/>
          <p:nvPr/>
        </p:nvSpPr>
        <p:spPr>
          <a:xfrm>
            <a:off x="122378" y="2229328"/>
            <a:ext cx="8894763" cy="1500554"/>
          </a:xfrm>
          <a:prstGeom prst="roundRect">
            <a:avLst>
              <a:gd name="adj" fmla="val 9377"/>
            </a:avLst>
          </a:prstGeom>
          <a:solidFill>
            <a:srgbClr val="DEEDF8"/>
          </a:solidFill>
          <a:ln w="28575">
            <a:solidFill>
              <a:srgbClr val="4472C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a:t>
            </a:r>
            <a:r>
              <a:rPr kumimoji="0" lang="en-US" sz="2600" b="0"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first hash-based search mechanism</a:t>
            </a:r>
            <a:r>
              <a:rPr kumimoji="0" lang="en-US" sz="2600" b="1"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t> </a:t>
            </a:r>
            <a:br>
              <a:rPr kumimoji="0" lang="en-US" sz="2600" b="1"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quickly and accurately</a:t>
            </a:r>
            <a:r>
              <a:rPr kumimoji="0" lang="en-US" sz="26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map</a:t>
            </a:r>
            <a:r>
              <a:rPr kumimoji="0" lang="en-US" sz="2600" b="1" i="0" u="none" strike="noStrike" kern="1200" cap="none" spc="0" normalizeH="0" baseline="0" noProof="0" dirty="0">
                <a:ln>
                  <a:noFill/>
                </a:ln>
                <a:solidFill>
                  <a:srgbClr val="009B46"/>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nanopore signals </a:t>
            </a:r>
            <a:b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reference genomes</a:t>
            </a:r>
            <a:endParaRPr kumimoji="0" lang="en-US" sz="2600" b="0"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 name="TextBox 5">
            <a:extLst>
              <a:ext uri="{FF2B5EF4-FFF2-40B4-BE49-F238E27FC236}">
                <a16:creationId xmlns:a16="http://schemas.microsoft.com/office/drawing/2014/main" id="{460A5322-92E0-6F70-8C8E-63907EE14347}"/>
              </a:ext>
            </a:extLst>
          </p:cNvPr>
          <p:cNvSpPr txBox="1"/>
          <p:nvPr/>
        </p:nvSpPr>
        <p:spPr>
          <a:xfrm>
            <a:off x="122378" y="4325814"/>
            <a:ext cx="8894763" cy="1910863"/>
          </a:xfrm>
          <a:prstGeom prst="roundRect">
            <a:avLst>
              <a:gd name="adj" fmla="val 9377"/>
            </a:avLst>
          </a:prstGeom>
          <a:solidFill>
            <a:srgbClr val="DEEDF8"/>
          </a:solidFill>
          <a:ln w="28575">
            <a:solidFill>
              <a:srgbClr val="4472C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Sequence Until</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can accurately and </a:t>
            </a:r>
            <a:r>
              <a:rPr kumimoji="0" lang="en-US" sz="26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dynamically stop</a:t>
            </a:r>
            <a:r>
              <a:rPr kumimoji="0" lang="en-US" sz="2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 entire sequencing run at once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if further sequencing is unnecessary</a:t>
            </a:r>
          </a:p>
        </p:txBody>
      </p:sp>
      <p:grpSp>
        <p:nvGrpSpPr>
          <p:cNvPr id="8" name="Group 7">
            <a:extLst>
              <a:ext uri="{FF2B5EF4-FFF2-40B4-BE49-F238E27FC236}">
                <a16:creationId xmlns:a16="http://schemas.microsoft.com/office/drawing/2014/main" id="{5A8F15AF-5048-93FE-DDFA-57FC556EB7C5}"/>
              </a:ext>
            </a:extLst>
          </p:cNvPr>
          <p:cNvGrpSpPr/>
          <p:nvPr/>
        </p:nvGrpSpPr>
        <p:grpSpPr>
          <a:xfrm>
            <a:off x="1628404" y="356266"/>
            <a:ext cx="5882710" cy="1364105"/>
            <a:chOff x="885498" y="269291"/>
            <a:chExt cx="5882710" cy="1364105"/>
          </a:xfrm>
        </p:grpSpPr>
        <p:sp>
          <p:nvSpPr>
            <p:cNvPr id="9" name="TextBox 8">
              <a:extLst>
                <a:ext uri="{FF2B5EF4-FFF2-40B4-BE49-F238E27FC236}">
                  <a16:creationId xmlns:a16="http://schemas.microsoft.com/office/drawing/2014/main" id="{9A4181CE-D719-23BA-2115-20267E1A09DE}"/>
                </a:ext>
              </a:extLst>
            </p:cNvPr>
            <p:cNvSpPr txBox="1"/>
            <p:nvPr/>
          </p:nvSpPr>
          <p:spPr>
            <a:xfrm>
              <a:off x="2375793" y="351179"/>
              <a:ext cx="4392415"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a:ln>
                    <a:noFill/>
                  </a:ln>
                  <a:solidFill>
                    <a:srgbClr val="002060"/>
                  </a:solidFill>
                  <a:effectLst/>
                  <a:uLnTx/>
                  <a:uFillTx/>
                  <a:latin typeface="Garamond" panose="02020404030301010803" pitchFamily="18" charset="0"/>
                  <a:ea typeface="Verdana" panose="020B0604030504040204" pitchFamily="34" charset="0"/>
                  <a:cs typeface="Verdana" panose="020B0604030504040204" pitchFamily="34" charset="0"/>
                </a:rPr>
                <a:t>RawHash</a:t>
              </a:r>
              <a:endParaRPr kumimoji="0" lang="en-CH" sz="7200" b="0" i="0" u="none" strike="noStrike" kern="1200" cap="none" spc="0" normalizeH="0" baseline="0" noProof="0" dirty="0">
                <a:ln>
                  <a:noFill/>
                </a:ln>
                <a:solidFill>
                  <a:srgbClr val="002060"/>
                </a:solidFill>
                <a:effectLst/>
                <a:uLnTx/>
                <a:uFillTx/>
                <a:latin typeface="Garamond" panose="02020404030301010803" pitchFamily="18" charset="0"/>
                <a:ea typeface="+mn-ea"/>
                <a:cs typeface="+mn-cs"/>
              </a:endParaRPr>
            </a:p>
          </p:txBody>
        </p:sp>
        <p:pic>
          <p:nvPicPr>
            <p:cNvPr id="10" name="Picture 9" descr="A picture containing graphics, font, screenshot, logo&#10;&#10;Description automatically generated">
              <a:extLst>
                <a:ext uri="{FF2B5EF4-FFF2-40B4-BE49-F238E27FC236}">
                  <a16:creationId xmlns:a16="http://schemas.microsoft.com/office/drawing/2014/main" id="{D005270E-A1A7-6187-EB04-5EA515BAED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5498" y="269291"/>
              <a:ext cx="1415345" cy="1364105"/>
            </a:xfrm>
            <a:prstGeom prst="rect">
              <a:avLst/>
            </a:prstGeom>
          </p:spPr>
        </p:pic>
      </p:grpSp>
    </p:spTree>
    <p:custDataLst>
      <p:tags r:id="rId1"/>
    </p:custDataLst>
    <p:extLst>
      <p:ext uri="{BB962C8B-B14F-4D97-AF65-F5344CB8AC3E}">
        <p14:creationId xmlns:p14="http://schemas.microsoft.com/office/powerpoint/2010/main" val="2192961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3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3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D78E6D7-E0D0-42F9-C864-CE772EB1A9AF}"/>
              </a:ext>
            </a:extLst>
          </p:cNvPr>
          <p:cNvSpPr txBox="1"/>
          <p:nvPr/>
        </p:nvSpPr>
        <p:spPr>
          <a:xfrm>
            <a:off x="122378" y="2229328"/>
            <a:ext cx="8894763" cy="1500554"/>
          </a:xfrm>
          <a:prstGeom prst="roundRect">
            <a:avLst>
              <a:gd name="adj" fmla="val 9377"/>
            </a:avLst>
          </a:prstGeom>
          <a:solidFill>
            <a:srgbClr val="DEEDF8"/>
          </a:solidFill>
          <a:ln w="28575">
            <a:solidFill>
              <a:srgbClr val="4472C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a:t>
            </a:r>
            <a:r>
              <a:rPr kumimoji="0" lang="en-US" sz="2600" b="0"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first hash-based search mechanism</a:t>
            </a:r>
            <a:r>
              <a:rPr kumimoji="0" lang="en-US" sz="2600" b="1"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t> </a:t>
            </a:r>
            <a:br>
              <a:rPr kumimoji="0" lang="en-US" sz="2600" b="1"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quickly and accurately</a:t>
            </a:r>
            <a:r>
              <a:rPr kumimoji="0" lang="en-US" sz="26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map</a:t>
            </a:r>
            <a:r>
              <a:rPr kumimoji="0" lang="en-US" sz="2600" b="1" i="0" u="none" strike="noStrike" kern="1200" cap="none" spc="0" normalizeH="0" baseline="0" noProof="0" dirty="0">
                <a:ln>
                  <a:noFill/>
                </a:ln>
                <a:solidFill>
                  <a:srgbClr val="009B46"/>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nanopore signals </a:t>
            </a:r>
            <a:b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reference genomes</a:t>
            </a:r>
            <a:endParaRPr kumimoji="0" lang="en-US" sz="2600" b="0"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 name="TextBox 5">
            <a:extLst>
              <a:ext uri="{FF2B5EF4-FFF2-40B4-BE49-F238E27FC236}">
                <a16:creationId xmlns:a16="http://schemas.microsoft.com/office/drawing/2014/main" id="{460A5322-92E0-6F70-8C8E-63907EE14347}"/>
              </a:ext>
            </a:extLst>
          </p:cNvPr>
          <p:cNvSpPr txBox="1"/>
          <p:nvPr/>
        </p:nvSpPr>
        <p:spPr>
          <a:xfrm>
            <a:off x="122378" y="4325814"/>
            <a:ext cx="8894763" cy="1910863"/>
          </a:xfrm>
          <a:prstGeom prst="roundRect">
            <a:avLst>
              <a:gd name="adj" fmla="val 9377"/>
            </a:avLst>
          </a:prstGeom>
          <a:solidFill>
            <a:srgbClr val="DEEDF8"/>
          </a:solidFill>
          <a:ln w="28575">
            <a:solidFill>
              <a:srgbClr val="4472C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Sequence Until</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can accurately and </a:t>
            </a:r>
            <a:r>
              <a:rPr kumimoji="0" lang="en-US" sz="26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dynamically stop</a:t>
            </a:r>
            <a:r>
              <a:rPr kumimoji="0" lang="en-US" sz="2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 entire sequencing run at once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if further sequencing is unnecessary</a:t>
            </a:r>
          </a:p>
        </p:txBody>
      </p:sp>
      <p:grpSp>
        <p:nvGrpSpPr>
          <p:cNvPr id="8" name="Group 7">
            <a:extLst>
              <a:ext uri="{FF2B5EF4-FFF2-40B4-BE49-F238E27FC236}">
                <a16:creationId xmlns:a16="http://schemas.microsoft.com/office/drawing/2014/main" id="{5A8F15AF-5048-93FE-DDFA-57FC556EB7C5}"/>
              </a:ext>
            </a:extLst>
          </p:cNvPr>
          <p:cNvGrpSpPr/>
          <p:nvPr/>
        </p:nvGrpSpPr>
        <p:grpSpPr>
          <a:xfrm>
            <a:off x="1628404" y="356266"/>
            <a:ext cx="5882710" cy="1364105"/>
            <a:chOff x="885498" y="269291"/>
            <a:chExt cx="5882710" cy="1364105"/>
          </a:xfrm>
        </p:grpSpPr>
        <p:sp>
          <p:nvSpPr>
            <p:cNvPr id="9" name="TextBox 8">
              <a:extLst>
                <a:ext uri="{FF2B5EF4-FFF2-40B4-BE49-F238E27FC236}">
                  <a16:creationId xmlns:a16="http://schemas.microsoft.com/office/drawing/2014/main" id="{9A4181CE-D719-23BA-2115-20267E1A09DE}"/>
                </a:ext>
              </a:extLst>
            </p:cNvPr>
            <p:cNvSpPr txBox="1"/>
            <p:nvPr/>
          </p:nvSpPr>
          <p:spPr>
            <a:xfrm>
              <a:off x="2375793" y="351179"/>
              <a:ext cx="4392415"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a:ln>
                    <a:noFill/>
                  </a:ln>
                  <a:solidFill>
                    <a:srgbClr val="002060"/>
                  </a:solidFill>
                  <a:effectLst/>
                  <a:uLnTx/>
                  <a:uFillTx/>
                  <a:latin typeface="Garamond" panose="02020404030301010803" pitchFamily="18" charset="0"/>
                  <a:ea typeface="Verdana" panose="020B0604030504040204" pitchFamily="34" charset="0"/>
                  <a:cs typeface="Verdana" panose="020B0604030504040204" pitchFamily="34" charset="0"/>
                </a:rPr>
                <a:t>RawHash</a:t>
              </a:r>
              <a:endParaRPr kumimoji="0" lang="en-CH" sz="7200" b="0" i="0" u="none" strike="noStrike" kern="1200" cap="none" spc="0" normalizeH="0" baseline="0" noProof="0" dirty="0">
                <a:ln>
                  <a:noFill/>
                </a:ln>
                <a:solidFill>
                  <a:srgbClr val="002060"/>
                </a:solidFill>
                <a:effectLst/>
                <a:uLnTx/>
                <a:uFillTx/>
                <a:latin typeface="Garamond" panose="02020404030301010803" pitchFamily="18" charset="0"/>
                <a:ea typeface="+mn-ea"/>
                <a:cs typeface="+mn-cs"/>
              </a:endParaRPr>
            </a:p>
          </p:txBody>
        </p:sp>
        <p:pic>
          <p:nvPicPr>
            <p:cNvPr id="10" name="Picture 9" descr="A picture containing graphics, font, screenshot, logo&#10;&#10;Description automatically generated">
              <a:extLst>
                <a:ext uri="{FF2B5EF4-FFF2-40B4-BE49-F238E27FC236}">
                  <a16:creationId xmlns:a16="http://schemas.microsoft.com/office/drawing/2014/main" id="{D005270E-A1A7-6187-EB04-5EA515BAED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5498" y="269291"/>
              <a:ext cx="1415345" cy="1364105"/>
            </a:xfrm>
            <a:prstGeom prst="rect">
              <a:avLst/>
            </a:prstGeom>
          </p:spPr>
        </p:pic>
      </p:grpSp>
      <p:sp>
        <p:nvSpPr>
          <p:cNvPr id="2" name="TextBox 1">
            <a:extLst>
              <a:ext uri="{FF2B5EF4-FFF2-40B4-BE49-F238E27FC236}">
                <a16:creationId xmlns:a16="http://schemas.microsoft.com/office/drawing/2014/main" id="{751C6BB4-E403-3EC8-A25E-BA7A9498AD25}"/>
              </a:ext>
            </a:extLst>
          </p:cNvPr>
          <p:cNvSpPr txBox="1"/>
          <p:nvPr/>
        </p:nvSpPr>
        <p:spPr>
          <a:xfrm>
            <a:off x="122378" y="4323271"/>
            <a:ext cx="8894763" cy="1910863"/>
          </a:xfrm>
          <a:prstGeom prst="roundRect">
            <a:avLst>
              <a:gd name="adj" fmla="val 9377"/>
            </a:avLst>
          </a:prstGeom>
          <a:solidFill>
            <a:srgbClr val="DEEDF8">
              <a:alpha val="87953"/>
            </a:srgbClr>
          </a:solidFill>
          <a:ln w="285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149018921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Garamond" panose="02020404030301010803" pitchFamily="18" charset="0"/>
              </a:rPr>
              <a:t>RawHash – Key Idea</a:t>
            </a:r>
            <a:endParaRPr lang="en-US" sz="4000" b="1" dirty="0">
              <a:latin typeface="Garamond" panose="02020404030301010803" pitchFamily="18" charset="0"/>
            </a:endParaRPr>
          </a:p>
        </p:txBody>
      </p:sp>
      <p:grpSp>
        <p:nvGrpSpPr>
          <p:cNvPr id="38" name="Group 37">
            <a:extLst>
              <a:ext uri="{FF2B5EF4-FFF2-40B4-BE49-F238E27FC236}">
                <a16:creationId xmlns:a16="http://schemas.microsoft.com/office/drawing/2014/main" id="{D088A96F-39B1-DE3B-6872-96C9F6A0C226}"/>
              </a:ext>
            </a:extLst>
          </p:cNvPr>
          <p:cNvGrpSpPr/>
          <p:nvPr/>
        </p:nvGrpSpPr>
        <p:grpSpPr>
          <a:xfrm>
            <a:off x="1194108" y="1676681"/>
            <a:ext cx="1865335" cy="830290"/>
            <a:chOff x="1822407" y="1163236"/>
            <a:chExt cx="1865335" cy="830290"/>
          </a:xfrm>
        </p:grpSpPr>
        <p:grpSp>
          <p:nvGrpSpPr>
            <p:cNvPr id="13" name="Group 12">
              <a:extLst>
                <a:ext uri="{FF2B5EF4-FFF2-40B4-BE49-F238E27FC236}">
                  <a16:creationId xmlns:a16="http://schemas.microsoft.com/office/drawing/2014/main" id="{C5A225F9-8EBB-2962-321F-23ABBB7EB604}"/>
                </a:ext>
              </a:extLst>
            </p:cNvPr>
            <p:cNvGrpSpPr/>
            <p:nvPr/>
          </p:nvGrpSpPr>
          <p:grpSpPr>
            <a:xfrm>
              <a:off x="2125998" y="1560209"/>
              <a:ext cx="1254273" cy="396518"/>
              <a:chOff x="851037" y="1870572"/>
              <a:chExt cx="1254273" cy="396518"/>
            </a:xfrm>
          </p:grpSpPr>
          <p:grpSp>
            <p:nvGrpSpPr>
              <p:cNvPr id="14" name="Group 13">
                <a:extLst>
                  <a:ext uri="{FF2B5EF4-FFF2-40B4-BE49-F238E27FC236}">
                    <a16:creationId xmlns:a16="http://schemas.microsoft.com/office/drawing/2014/main" id="{778BF83B-3324-581F-28B7-C0C1BDC32DBB}"/>
                  </a:ext>
                </a:extLst>
              </p:cNvPr>
              <p:cNvGrpSpPr/>
              <p:nvPr/>
            </p:nvGrpSpPr>
            <p:grpSpPr>
              <a:xfrm>
                <a:off x="851037" y="1870572"/>
                <a:ext cx="678127" cy="396518"/>
                <a:chOff x="9402239" y="2567260"/>
                <a:chExt cx="678127" cy="396518"/>
              </a:xfrm>
            </p:grpSpPr>
            <p:pic>
              <p:nvPicPr>
                <p:cNvPr id="18" name="Graphic 17" descr="Heartbeat with solid fill">
                  <a:extLst>
                    <a:ext uri="{FF2B5EF4-FFF2-40B4-BE49-F238E27FC236}">
                      <a16:creationId xmlns:a16="http://schemas.microsoft.com/office/drawing/2014/main" id="{102D3E71-F378-534F-913A-AC97400EEBE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402239" y="2567260"/>
                  <a:ext cx="396518" cy="396518"/>
                </a:xfrm>
                <a:prstGeom prst="rect">
                  <a:avLst/>
                </a:prstGeom>
              </p:spPr>
            </p:pic>
            <p:pic>
              <p:nvPicPr>
                <p:cNvPr id="19" name="Graphic 18" descr="Heartbeat with solid fill">
                  <a:extLst>
                    <a:ext uri="{FF2B5EF4-FFF2-40B4-BE49-F238E27FC236}">
                      <a16:creationId xmlns:a16="http://schemas.microsoft.com/office/drawing/2014/main" id="{216A3A53-B10B-C510-4BBF-16BD50CA760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83848" y="2567260"/>
                  <a:ext cx="396518" cy="396518"/>
                </a:xfrm>
                <a:prstGeom prst="rect">
                  <a:avLst/>
                </a:prstGeom>
              </p:spPr>
            </p:pic>
          </p:grpSp>
          <p:grpSp>
            <p:nvGrpSpPr>
              <p:cNvPr id="15" name="Group 14">
                <a:extLst>
                  <a:ext uri="{FF2B5EF4-FFF2-40B4-BE49-F238E27FC236}">
                    <a16:creationId xmlns:a16="http://schemas.microsoft.com/office/drawing/2014/main" id="{8FAF1623-E8AF-6C68-D3B5-7370DDD99A33}"/>
                  </a:ext>
                </a:extLst>
              </p:cNvPr>
              <p:cNvGrpSpPr/>
              <p:nvPr/>
            </p:nvGrpSpPr>
            <p:grpSpPr>
              <a:xfrm>
                <a:off x="1427183" y="1870572"/>
                <a:ext cx="678127" cy="396518"/>
                <a:chOff x="9402239" y="2567260"/>
                <a:chExt cx="678127" cy="396518"/>
              </a:xfrm>
            </p:grpSpPr>
            <p:pic>
              <p:nvPicPr>
                <p:cNvPr id="16" name="Graphic 15" descr="Heartbeat with solid fill">
                  <a:extLst>
                    <a:ext uri="{FF2B5EF4-FFF2-40B4-BE49-F238E27FC236}">
                      <a16:creationId xmlns:a16="http://schemas.microsoft.com/office/drawing/2014/main" id="{213D1FA0-F6E1-9C8E-79A2-CD534FDA736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402239" y="2567260"/>
                  <a:ext cx="396518" cy="396518"/>
                </a:xfrm>
                <a:prstGeom prst="rect">
                  <a:avLst/>
                </a:prstGeom>
              </p:spPr>
            </p:pic>
            <p:pic>
              <p:nvPicPr>
                <p:cNvPr id="17" name="Graphic 16" descr="Heartbeat with solid fill">
                  <a:extLst>
                    <a:ext uri="{FF2B5EF4-FFF2-40B4-BE49-F238E27FC236}">
                      <a16:creationId xmlns:a16="http://schemas.microsoft.com/office/drawing/2014/main" id="{0CFE0A64-5EDD-9C98-687F-8F8DD5A99EF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83848" y="2567260"/>
                  <a:ext cx="396518" cy="396518"/>
                </a:xfrm>
                <a:prstGeom prst="rect">
                  <a:avLst/>
                </a:prstGeom>
              </p:spPr>
            </p:pic>
          </p:grpSp>
        </p:grpSp>
        <p:sp>
          <p:nvSpPr>
            <p:cNvPr id="20" name="Rounded Rectangle 19">
              <a:extLst>
                <a:ext uri="{FF2B5EF4-FFF2-40B4-BE49-F238E27FC236}">
                  <a16:creationId xmlns:a16="http://schemas.microsoft.com/office/drawing/2014/main" id="{2CDC1377-6EBE-D2CC-FD2E-41530BB2C25C}"/>
                </a:ext>
              </a:extLst>
            </p:cNvPr>
            <p:cNvSpPr/>
            <p:nvPr/>
          </p:nvSpPr>
          <p:spPr>
            <a:xfrm>
              <a:off x="1826285" y="1471752"/>
              <a:ext cx="1861457" cy="521774"/>
            </a:xfrm>
            <a:prstGeom prst="roundRect">
              <a:avLst>
                <a:gd name="adj" fmla="val 9865"/>
              </a:avLst>
            </a:prstGeom>
            <a:noFill/>
            <a:ln w="38100">
              <a:solidFill>
                <a:srgbClr val="FE6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Rounded Rectangle 20">
              <a:extLst>
                <a:ext uri="{FF2B5EF4-FFF2-40B4-BE49-F238E27FC236}">
                  <a16:creationId xmlns:a16="http://schemas.microsoft.com/office/drawing/2014/main" id="{11B828A8-41CA-672F-A519-16936C3F01FE}"/>
                </a:ext>
              </a:extLst>
            </p:cNvPr>
            <p:cNvSpPr/>
            <p:nvPr/>
          </p:nvSpPr>
          <p:spPr>
            <a:xfrm>
              <a:off x="1822407" y="1163236"/>
              <a:ext cx="1861457" cy="326572"/>
            </a:xfrm>
            <a:prstGeom prst="roundRect">
              <a:avLst/>
            </a:prstGeom>
            <a:solidFill>
              <a:srgbClr val="FE6200"/>
            </a:solidFill>
            <a:ln w="38100">
              <a:solidFill>
                <a:srgbClr val="FE620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Raw Signal #1</a:t>
              </a:r>
              <a:endParaRPr kumimoji="0" lang="en-US"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34" name="Hexagon 33">
            <a:extLst>
              <a:ext uri="{FF2B5EF4-FFF2-40B4-BE49-F238E27FC236}">
                <a16:creationId xmlns:a16="http://schemas.microsoft.com/office/drawing/2014/main" id="{B61E6FED-B7AA-A983-398D-6EDF65509BBA}"/>
              </a:ext>
            </a:extLst>
          </p:cNvPr>
          <p:cNvSpPr/>
          <p:nvPr/>
        </p:nvSpPr>
        <p:spPr>
          <a:xfrm>
            <a:off x="1622775" y="2979338"/>
            <a:ext cx="1008000" cy="827999"/>
          </a:xfrm>
          <a:prstGeom prst="hexagon">
            <a:avLst/>
          </a:prstGeom>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Hash</a:t>
            </a:r>
          </a:p>
        </p:txBody>
      </p:sp>
      <p:cxnSp>
        <p:nvCxnSpPr>
          <p:cNvPr id="46" name="Straight Arrow Connector 45">
            <a:extLst>
              <a:ext uri="{FF2B5EF4-FFF2-40B4-BE49-F238E27FC236}">
                <a16:creationId xmlns:a16="http://schemas.microsoft.com/office/drawing/2014/main" id="{20123D5A-47EF-3B91-6EE1-1016AEF1742E}"/>
              </a:ext>
            </a:extLst>
          </p:cNvPr>
          <p:cNvCxnSpPr>
            <a:cxnSpLocks/>
          </p:cNvCxnSpPr>
          <p:nvPr/>
        </p:nvCxnSpPr>
        <p:spPr>
          <a:xfrm flipH="1">
            <a:off x="2125805" y="2506971"/>
            <a:ext cx="1940" cy="453968"/>
          </a:xfrm>
          <a:prstGeom prst="straightConnector1">
            <a:avLst/>
          </a:prstGeom>
          <a:ln w="381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719756C5-14EF-2B33-1E77-2C8753EB8F2E}"/>
              </a:ext>
            </a:extLst>
          </p:cNvPr>
          <p:cNvCxnSpPr>
            <a:cxnSpLocks/>
          </p:cNvCxnSpPr>
          <p:nvPr/>
        </p:nvCxnSpPr>
        <p:spPr>
          <a:xfrm>
            <a:off x="2126775" y="3807337"/>
            <a:ext cx="1" cy="472368"/>
          </a:xfrm>
          <a:prstGeom prst="straightConnector1">
            <a:avLst/>
          </a:prstGeom>
          <a:ln w="381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8D29CE5E-2FA1-77F3-E5D2-068919251277}"/>
              </a:ext>
            </a:extLst>
          </p:cNvPr>
          <p:cNvSpPr/>
          <p:nvPr/>
        </p:nvSpPr>
        <p:spPr>
          <a:xfrm>
            <a:off x="1625735" y="4279705"/>
            <a:ext cx="1002081" cy="362124"/>
          </a:xfrm>
          <a:prstGeom prst="rect">
            <a:avLst/>
          </a:prstGeom>
          <a:solidFill>
            <a:srgbClr val="DEECF8"/>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0x01</a:t>
            </a:r>
          </a:p>
        </p:txBody>
      </p:sp>
      <p:sp>
        <p:nvSpPr>
          <p:cNvPr id="69" name="Rounded Rectangle 68">
            <a:extLst>
              <a:ext uri="{FF2B5EF4-FFF2-40B4-BE49-F238E27FC236}">
                <a16:creationId xmlns:a16="http://schemas.microsoft.com/office/drawing/2014/main" id="{C86BAFAC-7EED-0726-4F11-ADEF34ECDD57}"/>
              </a:ext>
            </a:extLst>
          </p:cNvPr>
          <p:cNvSpPr/>
          <p:nvPr/>
        </p:nvSpPr>
        <p:spPr>
          <a:xfrm>
            <a:off x="3891280" y="4133800"/>
            <a:ext cx="1335233" cy="653934"/>
          </a:xfrm>
          <a:prstGeom prst="roundRect">
            <a:avLst/>
          </a:prstGeom>
          <a:solidFill>
            <a:schemeClr val="accent6">
              <a:alpha val="20000"/>
            </a:schemeClr>
          </a:solidFill>
          <a:ln w="31750" cap="flat" cmpd="sng" algn="ctr">
            <a:solidFill>
              <a:schemeClr val="accent6"/>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Fast Match</a:t>
            </a:r>
          </a:p>
        </p:txBody>
      </p:sp>
      <p:cxnSp>
        <p:nvCxnSpPr>
          <p:cNvPr id="70" name="Straight Arrow Connector 69">
            <a:extLst>
              <a:ext uri="{FF2B5EF4-FFF2-40B4-BE49-F238E27FC236}">
                <a16:creationId xmlns:a16="http://schemas.microsoft.com/office/drawing/2014/main" id="{38F8CB0E-F894-C377-47A9-FA6021915192}"/>
              </a:ext>
            </a:extLst>
          </p:cNvPr>
          <p:cNvCxnSpPr>
            <a:cxnSpLocks/>
            <a:stCxn id="60" idx="3"/>
            <a:endCxn id="69" idx="1"/>
          </p:cNvCxnSpPr>
          <p:nvPr/>
        </p:nvCxnSpPr>
        <p:spPr>
          <a:xfrm>
            <a:off x="2627816" y="4460767"/>
            <a:ext cx="1263464" cy="0"/>
          </a:xfrm>
          <a:prstGeom prst="straightConnector1">
            <a:avLst/>
          </a:prstGeom>
          <a:ln w="381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73" name="Straight Arrow Connector 72">
            <a:extLst>
              <a:ext uri="{FF2B5EF4-FFF2-40B4-BE49-F238E27FC236}">
                <a16:creationId xmlns:a16="http://schemas.microsoft.com/office/drawing/2014/main" id="{15EEB97F-1E05-8CA6-4C84-1C80733C4524}"/>
              </a:ext>
            </a:extLst>
          </p:cNvPr>
          <p:cNvCxnSpPr>
            <a:cxnSpLocks/>
            <a:stCxn id="68" idx="1"/>
            <a:endCxn id="69" idx="3"/>
          </p:cNvCxnSpPr>
          <p:nvPr/>
        </p:nvCxnSpPr>
        <p:spPr>
          <a:xfrm flipH="1">
            <a:off x="5226513" y="4460767"/>
            <a:ext cx="1263464" cy="0"/>
          </a:xfrm>
          <a:prstGeom prst="straightConnector1">
            <a:avLst/>
          </a:prstGeom>
          <a:ln w="381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2091A984-3A5D-19CA-F641-0254437211EE}"/>
              </a:ext>
            </a:extLst>
          </p:cNvPr>
          <p:cNvGrpSpPr/>
          <p:nvPr/>
        </p:nvGrpSpPr>
        <p:grpSpPr>
          <a:xfrm>
            <a:off x="6058350" y="1639882"/>
            <a:ext cx="1865335" cy="830290"/>
            <a:chOff x="5452380" y="1126437"/>
            <a:chExt cx="1865335" cy="830290"/>
          </a:xfrm>
        </p:grpSpPr>
        <p:grpSp>
          <p:nvGrpSpPr>
            <p:cNvPr id="22" name="Group 21">
              <a:extLst>
                <a:ext uri="{FF2B5EF4-FFF2-40B4-BE49-F238E27FC236}">
                  <a16:creationId xmlns:a16="http://schemas.microsoft.com/office/drawing/2014/main" id="{2BFC2A43-05A3-C768-7779-8EAD43CE1ECD}"/>
                </a:ext>
              </a:extLst>
            </p:cNvPr>
            <p:cNvGrpSpPr/>
            <p:nvPr/>
          </p:nvGrpSpPr>
          <p:grpSpPr>
            <a:xfrm>
              <a:off x="5755971" y="1523410"/>
              <a:ext cx="1254273" cy="396518"/>
              <a:chOff x="851037" y="1870572"/>
              <a:chExt cx="1254273" cy="396518"/>
            </a:xfrm>
          </p:grpSpPr>
          <p:grpSp>
            <p:nvGrpSpPr>
              <p:cNvPr id="23" name="Group 22">
                <a:extLst>
                  <a:ext uri="{FF2B5EF4-FFF2-40B4-BE49-F238E27FC236}">
                    <a16:creationId xmlns:a16="http://schemas.microsoft.com/office/drawing/2014/main" id="{74A7A369-9A5F-BDDF-8A93-7D49CEAEAD5E}"/>
                  </a:ext>
                </a:extLst>
              </p:cNvPr>
              <p:cNvGrpSpPr/>
              <p:nvPr/>
            </p:nvGrpSpPr>
            <p:grpSpPr>
              <a:xfrm>
                <a:off x="851037" y="1870572"/>
                <a:ext cx="678127" cy="396518"/>
                <a:chOff x="9402239" y="2567260"/>
                <a:chExt cx="678127" cy="396518"/>
              </a:xfrm>
            </p:grpSpPr>
            <p:pic>
              <p:nvPicPr>
                <p:cNvPr id="28" name="Graphic 27" descr="Heartbeat with solid fill">
                  <a:extLst>
                    <a:ext uri="{FF2B5EF4-FFF2-40B4-BE49-F238E27FC236}">
                      <a16:creationId xmlns:a16="http://schemas.microsoft.com/office/drawing/2014/main" id="{A39DAD13-C8C4-B6B1-1ED8-651DEC8CF5F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402239" y="2567260"/>
                  <a:ext cx="396518" cy="396518"/>
                </a:xfrm>
                <a:prstGeom prst="rect">
                  <a:avLst/>
                </a:prstGeom>
              </p:spPr>
            </p:pic>
            <p:pic>
              <p:nvPicPr>
                <p:cNvPr id="29" name="Graphic 28" descr="Heartbeat with solid fill">
                  <a:extLst>
                    <a:ext uri="{FF2B5EF4-FFF2-40B4-BE49-F238E27FC236}">
                      <a16:creationId xmlns:a16="http://schemas.microsoft.com/office/drawing/2014/main" id="{FAE8F117-D7CB-9FFA-E458-A8210C2A9A2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83848" y="2567260"/>
                  <a:ext cx="396518" cy="396518"/>
                </a:xfrm>
                <a:prstGeom prst="rect">
                  <a:avLst/>
                </a:prstGeom>
              </p:spPr>
            </p:pic>
          </p:grpSp>
          <p:grpSp>
            <p:nvGrpSpPr>
              <p:cNvPr id="24" name="Group 23">
                <a:extLst>
                  <a:ext uri="{FF2B5EF4-FFF2-40B4-BE49-F238E27FC236}">
                    <a16:creationId xmlns:a16="http://schemas.microsoft.com/office/drawing/2014/main" id="{02A62F32-0F1B-AB03-A2C9-EC31ACECFA4F}"/>
                  </a:ext>
                </a:extLst>
              </p:cNvPr>
              <p:cNvGrpSpPr/>
              <p:nvPr/>
            </p:nvGrpSpPr>
            <p:grpSpPr>
              <a:xfrm>
                <a:off x="1427183" y="1870572"/>
                <a:ext cx="678127" cy="396518"/>
                <a:chOff x="9402239" y="2567260"/>
                <a:chExt cx="678127" cy="396518"/>
              </a:xfrm>
            </p:grpSpPr>
            <p:pic>
              <p:nvPicPr>
                <p:cNvPr id="25" name="Graphic 24" descr="Heartbeat with solid fill">
                  <a:extLst>
                    <a:ext uri="{FF2B5EF4-FFF2-40B4-BE49-F238E27FC236}">
                      <a16:creationId xmlns:a16="http://schemas.microsoft.com/office/drawing/2014/main" id="{228E4E18-3D21-B050-FC18-92E918AF572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402239" y="2567260"/>
                  <a:ext cx="396518" cy="396518"/>
                </a:xfrm>
                <a:prstGeom prst="rect">
                  <a:avLst/>
                </a:prstGeom>
              </p:spPr>
            </p:pic>
            <p:pic>
              <p:nvPicPr>
                <p:cNvPr id="26" name="Graphic 25" descr="Heartbeat with solid fill">
                  <a:extLst>
                    <a:ext uri="{FF2B5EF4-FFF2-40B4-BE49-F238E27FC236}">
                      <a16:creationId xmlns:a16="http://schemas.microsoft.com/office/drawing/2014/main" id="{53BE6B8D-C187-530E-48B2-B9E027A3AED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83848" y="2567260"/>
                  <a:ext cx="396518" cy="396518"/>
                </a:xfrm>
                <a:prstGeom prst="rect">
                  <a:avLst/>
                </a:prstGeom>
              </p:spPr>
            </p:pic>
          </p:grpSp>
        </p:grpSp>
        <p:sp>
          <p:nvSpPr>
            <p:cNvPr id="30" name="Rounded Rectangle 29">
              <a:extLst>
                <a:ext uri="{FF2B5EF4-FFF2-40B4-BE49-F238E27FC236}">
                  <a16:creationId xmlns:a16="http://schemas.microsoft.com/office/drawing/2014/main" id="{D7607AC6-0B04-AFD8-1E8C-F3FA2885A147}"/>
                </a:ext>
              </a:extLst>
            </p:cNvPr>
            <p:cNvSpPr/>
            <p:nvPr/>
          </p:nvSpPr>
          <p:spPr>
            <a:xfrm>
              <a:off x="5456258" y="1434953"/>
              <a:ext cx="1861457" cy="521774"/>
            </a:xfrm>
            <a:prstGeom prst="roundRect">
              <a:avLst>
                <a:gd name="adj" fmla="val 9865"/>
              </a:avLst>
            </a:prstGeom>
            <a:noFill/>
            <a:ln w="38100">
              <a:solidFill>
                <a:srgbClr val="FE6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Rounded Rectangle 30">
              <a:extLst>
                <a:ext uri="{FF2B5EF4-FFF2-40B4-BE49-F238E27FC236}">
                  <a16:creationId xmlns:a16="http://schemas.microsoft.com/office/drawing/2014/main" id="{D3FAE838-2324-4602-88A9-A2ECFE8E60F3}"/>
                </a:ext>
              </a:extLst>
            </p:cNvPr>
            <p:cNvSpPr/>
            <p:nvPr/>
          </p:nvSpPr>
          <p:spPr>
            <a:xfrm>
              <a:off x="5452380" y="1126437"/>
              <a:ext cx="1861457" cy="326572"/>
            </a:xfrm>
            <a:prstGeom prst="roundRect">
              <a:avLst/>
            </a:prstGeom>
            <a:solidFill>
              <a:srgbClr val="FE6200"/>
            </a:solidFill>
            <a:ln w="38100">
              <a:solidFill>
                <a:srgbClr val="FE620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Raw Signal #2</a:t>
              </a:r>
              <a:endParaRPr kumimoji="0" lang="en-US"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cxnSp>
        <p:nvCxnSpPr>
          <p:cNvPr id="50" name="Straight Arrow Connector 49">
            <a:extLst>
              <a:ext uri="{FF2B5EF4-FFF2-40B4-BE49-F238E27FC236}">
                <a16:creationId xmlns:a16="http://schemas.microsoft.com/office/drawing/2014/main" id="{F2FA5A8C-EEA7-978F-30E5-010E5274F853}"/>
              </a:ext>
            </a:extLst>
          </p:cNvPr>
          <p:cNvCxnSpPr>
            <a:cxnSpLocks/>
          </p:cNvCxnSpPr>
          <p:nvPr/>
        </p:nvCxnSpPr>
        <p:spPr>
          <a:xfrm flipH="1">
            <a:off x="6989563" y="2470172"/>
            <a:ext cx="2909" cy="490767"/>
          </a:xfrm>
          <a:prstGeom prst="straightConnector1">
            <a:avLst/>
          </a:prstGeom>
          <a:ln w="381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094224F5-9D65-D494-4A96-88CC11D15BEA}"/>
              </a:ext>
            </a:extLst>
          </p:cNvPr>
          <p:cNvCxnSpPr>
            <a:cxnSpLocks/>
          </p:cNvCxnSpPr>
          <p:nvPr/>
        </p:nvCxnSpPr>
        <p:spPr>
          <a:xfrm>
            <a:off x="6990532" y="3788938"/>
            <a:ext cx="970" cy="490767"/>
          </a:xfrm>
          <a:prstGeom prst="straightConnector1">
            <a:avLst/>
          </a:prstGeom>
          <a:ln w="381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68" name="Rectangle 67">
            <a:extLst>
              <a:ext uri="{FF2B5EF4-FFF2-40B4-BE49-F238E27FC236}">
                <a16:creationId xmlns:a16="http://schemas.microsoft.com/office/drawing/2014/main" id="{6D668A2E-21B4-B42E-5D57-6DB2F938B5A7}"/>
              </a:ext>
            </a:extLst>
          </p:cNvPr>
          <p:cNvSpPr/>
          <p:nvPr/>
        </p:nvSpPr>
        <p:spPr>
          <a:xfrm>
            <a:off x="6489977" y="4279705"/>
            <a:ext cx="1002081" cy="362124"/>
          </a:xfrm>
          <a:prstGeom prst="rect">
            <a:avLst/>
          </a:prstGeom>
          <a:solidFill>
            <a:srgbClr val="DEECF8"/>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0x01</a:t>
            </a:r>
          </a:p>
        </p:txBody>
      </p:sp>
      <p:sp>
        <p:nvSpPr>
          <p:cNvPr id="82" name="Hexagon 81">
            <a:extLst>
              <a:ext uri="{FF2B5EF4-FFF2-40B4-BE49-F238E27FC236}">
                <a16:creationId xmlns:a16="http://schemas.microsoft.com/office/drawing/2014/main" id="{6F0C334A-BFE2-E6FA-AA55-7E6370B92602}"/>
              </a:ext>
            </a:extLst>
          </p:cNvPr>
          <p:cNvSpPr/>
          <p:nvPr/>
        </p:nvSpPr>
        <p:spPr>
          <a:xfrm>
            <a:off x="6487018" y="2960939"/>
            <a:ext cx="1007999" cy="827999"/>
          </a:xfrm>
          <a:prstGeom prst="hexagon">
            <a:avLst/>
          </a:prstGeom>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Hash</a:t>
            </a:r>
          </a:p>
        </p:txBody>
      </p:sp>
      <p:sp>
        <p:nvSpPr>
          <p:cNvPr id="93" name="Rounded Rectangle 92">
            <a:extLst>
              <a:ext uri="{FF2B5EF4-FFF2-40B4-BE49-F238E27FC236}">
                <a16:creationId xmlns:a16="http://schemas.microsoft.com/office/drawing/2014/main" id="{FE24A693-4B01-82D3-323A-26FE055FA714}"/>
              </a:ext>
            </a:extLst>
          </p:cNvPr>
          <p:cNvSpPr/>
          <p:nvPr/>
        </p:nvSpPr>
        <p:spPr>
          <a:xfrm>
            <a:off x="3813857" y="1775578"/>
            <a:ext cx="1411956" cy="653934"/>
          </a:xfrm>
          <a:prstGeom prst="roundRect">
            <a:avLst/>
          </a:prstGeom>
          <a:solidFill>
            <a:srgbClr val="C00000">
              <a:alpha val="20000"/>
            </a:srgbClr>
          </a:solidFill>
          <a:ln w="31750" cap="flat" cmpd="sng" algn="ctr">
            <a:solidFill>
              <a:srgbClr val="C00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Distance Calculation</a:t>
            </a:r>
          </a:p>
        </p:txBody>
      </p:sp>
      <p:cxnSp>
        <p:nvCxnSpPr>
          <p:cNvPr id="94" name="Straight Arrow Connector 93">
            <a:extLst>
              <a:ext uri="{FF2B5EF4-FFF2-40B4-BE49-F238E27FC236}">
                <a16:creationId xmlns:a16="http://schemas.microsoft.com/office/drawing/2014/main" id="{2FB7D029-126D-BCF6-89C1-3FE37727758F}"/>
              </a:ext>
            </a:extLst>
          </p:cNvPr>
          <p:cNvCxnSpPr>
            <a:cxnSpLocks/>
            <a:endCxn id="93" idx="1"/>
          </p:cNvCxnSpPr>
          <p:nvPr/>
        </p:nvCxnSpPr>
        <p:spPr>
          <a:xfrm>
            <a:off x="3055565" y="2099037"/>
            <a:ext cx="758292" cy="0"/>
          </a:xfrm>
          <a:prstGeom prst="straightConnector1">
            <a:avLst/>
          </a:prstGeom>
          <a:ln w="38100">
            <a:solidFill>
              <a:srgbClr val="C00000">
                <a:alpha val="50000"/>
              </a:srgbClr>
            </a:solidFill>
            <a:prstDash val="sysDot"/>
            <a:tailEnd type="triangle" w="lg" len="lg"/>
          </a:ln>
        </p:spPr>
        <p:style>
          <a:lnRef idx="1">
            <a:schemeClr val="accent1"/>
          </a:lnRef>
          <a:fillRef idx="0">
            <a:schemeClr val="accent1"/>
          </a:fillRef>
          <a:effectRef idx="0">
            <a:schemeClr val="accent1"/>
          </a:effectRef>
          <a:fontRef idx="minor">
            <a:schemeClr val="tx1"/>
          </a:fontRef>
        </p:style>
      </p:cxnSp>
      <p:cxnSp>
        <p:nvCxnSpPr>
          <p:cNvPr id="98" name="Straight Arrow Connector 97">
            <a:extLst>
              <a:ext uri="{FF2B5EF4-FFF2-40B4-BE49-F238E27FC236}">
                <a16:creationId xmlns:a16="http://schemas.microsoft.com/office/drawing/2014/main" id="{D51901F0-EE1B-BC0B-B478-FCABE9FDC6BB}"/>
              </a:ext>
            </a:extLst>
          </p:cNvPr>
          <p:cNvCxnSpPr>
            <a:cxnSpLocks/>
            <a:endCxn id="93" idx="3"/>
          </p:cNvCxnSpPr>
          <p:nvPr/>
        </p:nvCxnSpPr>
        <p:spPr>
          <a:xfrm flipH="1">
            <a:off x="5225813" y="2099037"/>
            <a:ext cx="832537" cy="0"/>
          </a:xfrm>
          <a:prstGeom prst="straightConnector1">
            <a:avLst/>
          </a:prstGeom>
          <a:ln w="38100">
            <a:solidFill>
              <a:srgbClr val="C00000">
                <a:alpha val="50000"/>
              </a:srgbClr>
            </a:solidFill>
            <a:prstDash val="sysDot"/>
            <a:tailEnd type="triangle" w="lg" len="lg"/>
          </a:ln>
        </p:spPr>
        <p:style>
          <a:lnRef idx="1">
            <a:schemeClr val="accent1"/>
          </a:lnRef>
          <a:fillRef idx="0">
            <a:schemeClr val="accent1"/>
          </a:fillRef>
          <a:effectRef idx="0">
            <a:schemeClr val="accent1"/>
          </a:effectRef>
          <a:fontRef idx="minor">
            <a:schemeClr val="tx1"/>
          </a:fontRef>
        </p:style>
      </p:cxnSp>
      <p:sp>
        <p:nvSpPr>
          <p:cNvPr id="102" name="Cross 101">
            <a:extLst>
              <a:ext uri="{FF2B5EF4-FFF2-40B4-BE49-F238E27FC236}">
                <a16:creationId xmlns:a16="http://schemas.microsoft.com/office/drawing/2014/main" id="{9DD6944F-2EC3-2404-8B2E-8FA09FAF7039}"/>
              </a:ext>
            </a:extLst>
          </p:cNvPr>
          <p:cNvSpPr/>
          <p:nvPr/>
        </p:nvSpPr>
        <p:spPr>
          <a:xfrm rot="2683010">
            <a:off x="3979835" y="1562545"/>
            <a:ext cx="1080000" cy="1080000"/>
          </a:xfrm>
          <a:prstGeom prst="plus">
            <a:avLst>
              <a:gd name="adj" fmla="val 43665"/>
            </a:avLst>
          </a:prstGeom>
          <a:solidFill>
            <a:srgbClr val="E90404">
              <a:alpha val="6954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srgbClr val="C00000"/>
              </a:solidFill>
              <a:effectLst/>
              <a:uLnTx/>
              <a:uFillTx/>
              <a:latin typeface="Calibri" panose="020F0502020204030204"/>
              <a:ea typeface="+mn-ea"/>
              <a:cs typeface="+mn-cs"/>
            </a:endParaRPr>
          </a:p>
        </p:txBody>
      </p:sp>
      <p:sp>
        <p:nvSpPr>
          <p:cNvPr id="112" name="Rectangle 111">
            <a:extLst>
              <a:ext uri="{FF2B5EF4-FFF2-40B4-BE49-F238E27FC236}">
                <a16:creationId xmlns:a16="http://schemas.microsoft.com/office/drawing/2014/main" id="{17903DEF-1BE4-12EE-4A74-3A28194328BE}"/>
              </a:ext>
            </a:extLst>
          </p:cNvPr>
          <p:cNvSpPr/>
          <p:nvPr/>
        </p:nvSpPr>
        <p:spPr>
          <a:xfrm>
            <a:off x="0" y="5761133"/>
            <a:ext cx="9144000" cy="617134"/>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Challenge #2:</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Accurately </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finding</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similar regions</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as few as possible</a:t>
            </a:r>
          </a:p>
        </p:txBody>
      </p:sp>
      <p:sp>
        <p:nvSpPr>
          <p:cNvPr id="113" name="Rectangle 112">
            <a:extLst>
              <a:ext uri="{FF2B5EF4-FFF2-40B4-BE49-F238E27FC236}">
                <a16:creationId xmlns:a16="http://schemas.microsoft.com/office/drawing/2014/main" id="{1D0AEDAD-9B20-A994-3775-33B1D937ECB9}"/>
              </a:ext>
            </a:extLst>
          </p:cNvPr>
          <p:cNvSpPr/>
          <p:nvPr/>
        </p:nvSpPr>
        <p:spPr>
          <a:xfrm>
            <a:off x="0" y="4986692"/>
            <a:ext cx="9144000" cy="617134"/>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Challenge #1: </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Generating the </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same</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hash value for </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similar enough</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signals</a:t>
            </a:r>
          </a:p>
        </p:txBody>
      </p:sp>
      <p:sp>
        <p:nvSpPr>
          <p:cNvPr id="122" name="Rectangle 121">
            <a:extLst>
              <a:ext uri="{FF2B5EF4-FFF2-40B4-BE49-F238E27FC236}">
                <a16:creationId xmlns:a16="http://schemas.microsoft.com/office/drawing/2014/main" id="{0B3744AA-8018-A0D6-807A-D9E8B7BC0F02}"/>
              </a:ext>
            </a:extLst>
          </p:cNvPr>
          <p:cNvSpPr/>
          <p:nvPr/>
        </p:nvSpPr>
        <p:spPr>
          <a:xfrm>
            <a:off x="16589" y="918874"/>
            <a:ext cx="9144000" cy="617134"/>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Key Observation:</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Identical</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nucleotides generate </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similar</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raw signals</a:t>
            </a:r>
            <a:endPar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3015417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02"/>
                                        </p:tgtEl>
                                        <p:attrNameLst>
                                          <p:attrName>style.visibility</p:attrName>
                                        </p:attrNameLst>
                                      </p:cBhvr>
                                      <p:to>
                                        <p:strVal val="visible"/>
                                      </p:to>
                                    </p:set>
                                    <p:anim calcmode="lin" valueType="num">
                                      <p:cBhvr>
                                        <p:cTn id="7" dur="500" fill="hold"/>
                                        <p:tgtEl>
                                          <p:spTgt spid="102"/>
                                        </p:tgtEl>
                                        <p:attrNameLst>
                                          <p:attrName>ppt_w</p:attrName>
                                        </p:attrNameLst>
                                      </p:cBhvr>
                                      <p:tavLst>
                                        <p:tav tm="0">
                                          <p:val>
                                            <p:fltVal val="0"/>
                                          </p:val>
                                        </p:tav>
                                        <p:tav tm="100000">
                                          <p:val>
                                            <p:strVal val="#ppt_w"/>
                                          </p:val>
                                        </p:tav>
                                      </p:tavLst>
                                    </p:anim>
                                    <p:anim calcmode="lin" valueType="num">
                                      <p:cBhvr>
                                        <p:cTn id="8" dur="500" fill="hold"/>
                                        <p:tgtEl>
                                          <p:spTgt spid="102"/>
                                        </p:tgtEl>
                                        <p:attrNameLst>
                                          <p:attrName>ppt_h</p:attrName>
                                        </p:attrNameLst>
                                      </p:cBhvr>
                                      <p:tavLst>
                                        <p:tav tm="0">
                                          <p:val>
                                            <p:fltVal val="0"/>
                                          </p:val>
                                        </p:tav>
                                        <p:tav tm="100000">
                                          <p:val>
                                            <p:strVal val="#ppt_h"/>
                                          </p:val>
                                        </p:tav>
                                      </p:tavLst>
                                    </p:anim>
                                    <p:animEffect transition="in" filter="fade">
                                      <p:cBhvr>
                                        <p:cTn id="9" dur="500"/>
                                        <p:tgtEl>
                                          <p:spTgt spid="102"/>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6"/>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4"/>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54"/>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60"/>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50"/>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82"/>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67"/>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68"/>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1" nodeType="clickEffect">
                                  <p:stCondLst>
                                    <p:cond delay="0"/>
                                  </p:stCondLst>
                                  <p:childTnLst>
                                    <p:set>
                                      <p:cBhvr>
                                        <p:cTn id="31" dur="1" fill="hold">
                                          <p:stCondLst>
                                            <p:cond delay="0"/>
                                          </p:stCondLst>
                                        </p:cTn>
                                        <p:tgtEl>
                                          <p:spTgt spid="60"/>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70"/>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69"/>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73"/>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113"/>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1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60" grpId="0" animBg="1"/>
      <p:bldP spid="60" grpId="1" animBg="1"/>
      <p:bldP spid="69" grpId="0" animBg="1"/>
      <p:bldP spid="68" grpId="0" animBg="1"/>
      <p:bldP spid="82" grpId="0" animBg="1"/>
      <p:bldP spid="102" grpId="0" animBg="1"/>
      <p:bldP spid="112" grpId="0" animBg="1"/>
      <p:bldP spid="113"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Garamond" panose="02020404030301010803" pitchFamily="18" charset="0"/>
              </a:rPr>
              <a:t>RawHash Overview</a:t>
            </a:r>
            <a:endParaRPr lang="en-US" sz="4000" b="1" dirty="0">
              <a:latin typeface="Garamond" panose="02020404030301010803" pitchFamily="18" charset="0"/>
            </a:endParaRPr>
          </a:p>
        </p:txBody>
      </p:sp>
      <p:grpSp>
        <p:nvGrpSpPr>
          <p:cNvPr id="113" name="Group 112">
            <a:extLst>
              <a:ext uri="{FF2B5EF4-FFF2-40B4-BE49-F238E27FC236}">
                <a16:creationId xmlns:a16="http://schemas.microsoft.com/office/drawing/2014/main" id="{D5F45F45-5F56-9037-5F72-C7A530B16C77}"/>
              </a:ext>
            </a:extLst>
          </p:cNvPr>
          <p:cNvGrpSpPr/>
          <p:nvPr/>
        </p:nvGrpSpPr>
        <p:grpSpPr>
          <a:xfrm>
            <a:off x="1561619" y="929482"/>
            <a:ext cx="5821387" cy="2038064"/>
            <a:chOff x="1561619" y="929482"/>
            <a:chExt cx="5821387" cy="2038064"/>
          </a:xfrm>
        </p:grpSpPr>
        <p:grpSp>
          <p:nvGrpSpPr>
            <p:cNvPr id="213" name="Group 212">
              <a:extLst>
                <a:ext uri="{FF2B5EF4-FFF2-40B4-BE49-F238E27FC236}">
                  <a16:creationId xmlns:a16="http://schemas.microsoft.com/office/drawing/2014/main" id="{DAC88753-020A-99CC-9D1E-EE054E9D58F9}"/>
                </a:ext>
              </a:extLst>
            </p:cNvPr>
            <p:cNvGrpSpPr/>
            <p:nvPr/>
          </p:nvGrpSpPr>
          <p:grpSpPr>
            <a:xfrm>
              <a:off x="1751251" y="940771"/>
              <a:ext cx="2243344" cy="585820"/>
              <a:chOff x="244039" y="866164"/>
              <a:chExt cx="1966728" cy="513585"/>
            </a:xfrm>
          </p:grpSpPr>
          <p:sp>
            <p:nvSpPr>
              <p:cNvPr id="4" name="TextBox 3">
                <a:extLst>
                  <a:ext uri="{FF2B5EF4-FFF2-40B4-BE49-F238E27FC236}">
                    <a16:creationId xmlns:a16="http://schemas.microsoft.com/office/drawing/2014/main" id="{09DB65FF-AF45-746A-8E0B-F40C5C00BFC7}"/>
                  </a:ext>
                </a:extLst>
              </p:cNvPr>
              <p:cNvSpPr txBox="1"/>
              <p:nvPr/>
            </p:nvSpPr>
            <p:spPr>
              <a:xfrm>
                <a:off x="244039" y="866164"/>
                <a:ext cx="1966728" cy="18887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 Genome</a:t>
                </a:r>
              </a:p>
            </p:txBody>
          </p:sp>
          <p:sp>
            <p:nvSpPr>
              <p:cNvPr id="5" name="Rounded Rectangle 4">
                <a:extLst>
                  <a:ext uri="{FF2B5EF4-FFF2-40B4-BE49-F238E27FC236}">
                    <a16:creationId xmlns:a16="http://schemas.microsoft.com/office/drawing/2014/main" id="{1D896050-F054-44F2-BCC9-16707831BD0E}"/>
                  </a:ext>
                </a:extLst>
              </p:cNvPr>
              <p:cNvSpPr/>
              <p:nvPr/>
            </p:nvSpPr>
            <p:spPr>
              <a:xfrm>
                <a:off x="244039" y="1092048"/>
                <a:ext cx="1966728" cy="287701"/>
              </a:xfrm>
              <a:prstGeom prst="roundRect">
                <a:avLst/>
              </a:prstGeom>
              <a:solidFill>
                <a:srgbClr val="F2F2F2"/>
              </a:solidFill>
              <a:ln w="31750" cap="flat" cmpd="sng" algn="ctr">
                <a:solidFill>
                  <a:schemeClr val="tx1"/>
                </a:solidFill>
                <a:prstDash val="solid"/>
              </a:ln>
              <a:effectLst/>
            </p:spPr>
            <p:txBody>
              <a:bodyPr wrap="non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…GCTATTACCTTAATGTG…</a:t>
                </a:r>
                <a:endParaRPr kumimoji="0" lang="en-US" sz="14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214" name="Group 213">
              <a:extLst>
                <a:ext uri="{FF2B5EF4-FFF2-40B4-BE49-F238E27FC236}">
                  <a16:creationId xmlns:a16="http://schemas.microsoft.com/office/drawing/2014/main" id="{3BE02547-A5B2-524A-7470-BAE8BD107D63}"/>
                </a:ext>
              </a:extLst>
            </p:cNvPr>
            <p:cNvGrpSpPr/>
            <p:nvPr/>
          </p:nvGrpSpPr>
          <p:grpSpPr>
            <a:xfrm>
              <a:off x="5366868" y="929482"/>
              <a:ext cx="1960655" cy="619685"/>
              <a:chOff x="2619277" y="856267"/>
              <a:chExt cx="1718896" cy="543275"/>
            </a:xfrm>
          </p:grpSpPr>
          <p:sp>
            <p:nvSpPr>
              <p:cNvPr id="13" name="TextBox 12">
                <a:extLst>
                  <a:ext uri="{FF2B5EF4-FFF2-40B4-BE49-F238E27FC236}">
                    <a16:creationId xmlns:a16="http://schemas.microsoft.com/office/drawing/2014/main" id="{00794FE5-0F97-10E8-6CC3-168E84F32FE0}"/>
                  </a:ext>
                </a:extLst>
              </p:cNvPr>
              <p:cNvSpPr txBox="1"/>
              <p:nvPr/>
            </p:nvSpPr>
            <p:spPr>
              <a:xfrm>
                <a:off x="2619277" y="856267"/>
                <a:ext cx="1718896" cy="18887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Nanopore Signal</a:t>
                </a:r>
              </a:p>
            </p:txBody>
          </p:sp>
          <p:pic>
            <p:nvPicPr>
              <p:cNvPr id="14" name="Picture 13">
                <a:extLst>
                  <a:ext uri="{FF2B5EF4-FFF2-40B4-BE49-F238E27FC236}">
                    <a16:creationId xmlns:a16="http://schemas.microsoft.com/office/drawing/2014/main" id="{5B8FFBB4-BA6D-F645-654A-294DD6DE49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67467" y="1072254"/>
                <a:ext cx="1621610" cy="327288"/>
              </a:xfrm>
              <a:prstGeom prst="rect">
                <a:avLst/>
              </a:prstGeom>
              <a:ln>
                <a:solidFill>
                  <a:schemeClr val="tx1"/>
                </a:solidFill>
              </a:ln>
            </p:spPr>
          </p:pic>
        </p:grpSp>
        <p:sp>
          <p:nvSpPr>
            <p:cNvPr id="6" name="Rounded Rectangle 5">
              <a:extLst>
                <a:ext uri="{FF2B5EF4-FFF2-40B4-BE49-F238E27FC236}">
                  <a16:creationId xmlns:a16="http://schemas.microsoft.com/office/drawing/2014/main" id="{E942BF31-C599-8D0A-BC90-605A983FE546}"/>
                </a:ext>
              </a:extLst>
            </p:cNvPr>
            <p:cNvSpPr/>
            <p:nvPr/>
          </p:nvSpPr>
          <p:spPr>
            <a:xfrm>
              <a:off x="1871382" y="1846516"/>
              <a:ext cx="2003083" cy="44843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Reference-to-Event Conversion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 name="Rounded Rectangle 6">
              <a:extLst>
                <a:ext uri="{FF2B5EF4-FFF2-40B4-BE49-F238E27FC236}">
                  <a16:creationId xmlns:a16="http://schemas.microsoft.com/office/drawing/2014/main" id="{895F2C70-1A86-45BC-AFD6-28E0DD4C4966}"/>
                </a:ext>
              </a:extLst>
            </p:cNvPr>
            <p:cNvSpPr/>
            <p:nvPr/>
          </p:nvSpPr>
          <p:spPr>
            <a:xfrm>
              <a:off x="5511603" y="1857806"/>
              <a:ext cx="1671185" cy="44843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Signal-to-Event Conversion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8" name="Straight Connector 7">
              <a:extLst>
                <a:ext uri="{FF2B5EF4-FFF2-40B4-BE49-F238E27FC236}">
                  <a16:creationId xmlns:a16="http://schemas.microsoft.com/office/drawing/2014/main" id="{60F3A61F-14F4-D72C-9A96-BED382CC56E4}"/>
                </a:ext>
              </a:extLst>
            </p:cNvPr>
            <p:cNvCxnSpPr>
              <a:cxnSpLocks/>
            </p:cNvCxnSpPr>
            <p:nvPr/>
          </p:nvCxnSpPr>
          <p:spPr>
            <a:xfrm>
              <a:off x="2872923" y="1526591"/>
              <a:ext cx="0" cy="333679"/>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C85F7B-CB99-69B3-024B-AF59780AB390}"/>
                </a:ext>
              </a:extLst>
            </p:cNvPr>
            <p:cNvCxnSpPr>
              <a:cxnSpLocks/>
            </p:cNvCxnSpPr>
            <p:nvPr/>
          </p:nvCxnSpPr>
          <p:spPr>
            <a:xfrm>
              <a:off x="6347195" y="1551631"/>
              <a:ext cx="0" cy="308639"/>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A15A7845-6BCA-DE2F-72BB-6EA91C5E13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61619" y="1963236"/>
              <a:ext cx="249432" cy="242504"/>
            </a:xfrm>
            <a:prstGeom prst="rect">
              <a:avLst/>
            </a:prstGeom>
          </p:spPr>
        </p:pic>
        <p:cxnSp>
          <p:nvCxnSpPr>
            <p:cNvPr id="10" name="Straight Connector 9">
              <a:extLst>
                <a:ext uri="{FF2B5EF4-FFF2-40B4-BE49-F238E27FC236}">
                  <a16:creationId xmlns:a16="http://schemas.microsoft.com/office/drawing/2014/main" id="{CBE41142-2E00-4D51-5CC1-3C7B597FF805}"/>
                </a:ext>
              </a:extLst>
            </p:cNvPr>
            <p:cNvCxnSpPr>
              <a:cxnSpLocks/>
            </p:cNvCxnSpPr>
            <p:nvPr/>
          </p:nvCxnSpPr>
          <p:spPr>
            <a:xfrm flipH="1">
              <a:off x="2872923" y="2306440"/>
              <a:ext cx="0" cy="32850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7FC212C-5258-6557-E248-52A88128AD50}"/>
                </a:ext>
              </a:extLst>
            </p:cNvPr>
            <p:cNvCxnSpPr>
              <a:cxnSpLocks/>
            </p:cNvCxnSpPr>
            <p:nvPr/>
          </p:nvCxnSpPr>
          <p:spPr>
            <a:xfrm>
              <a:off x="6347195" y="2306244"/>
              <a:ext cx="0" cy="32850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nvGrpSpPr>
            <p:cNvPr id="81" name="Group 80">
              <a:extLst>
                <a:ext uri="{FF2B5EF4-FFF2-40B4-BE49-F238E27FC236}">
                  <a16:creationId xmlns:a16="http://schemas.microsoft.com/office/drawing/2014/main" id="{4A05C5ED-EE98-4ADF-456A-D3CAE0AE3719}"/>
                </a:ext>
              </a:extLst>
            </p:cNvPr>
            <p:cNvGrpSpPr/>
            <p:nvPr/>
          </p:nvGrpSpPr>
          <p:grpSpPr>
            <a:xfrm>
              <a:off x="1831396" y="2626733"/>
              <a:ext cx="2083054" cy="340813"/>
              <a:chOff x="2310261" y="2497144"/>
              <a:chExt cx="2083054" cy="340813"/>
            </a:xfrm>
          </p:grpSpPr>
          <p:sp>
            <p:nvSpPr>
              <p:cNvPr id="20" name="Rounded Rectangle 19">
                <a:extLst>
                  <a:ext uri="{FF2B5EF4-FFF2-40B4-BE49-F238E27FC236}">
                    <a16:creationId xmlns:a16="http://schemas.microsoft.com/office/drawing/2014/main" id="{BCA25636-B401-6251-CEE5-11692D09D80F}"/>
                  </a:ext>
                </a:extLst>
              </p:cNvPr>
              <p:cNvSpPr/>
              <p:nvPr/>
            </p:nvSpPr>
            <p:spPr>
              <a:xfrm>
                <a:off x="2310261" y="2497144"/>
                <a:ext cx="2083054" cy="340813"/>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2" name="Rectangle 21">
                <a:extLst>
                  <a:ext uri="{FF2B5EF4-FFF2-40B4-BE49-F238E27FC236}">
                    <a16:creationId xmlns:a16="http://schemas.microsoft.com/office/drawing/2014/main" id="{D2B4C324-5024-411B-5C1F-82D250B7BDED}"/>
                  </a:ext>
                </a:extLst>
              </p:cNvPr>
              <p:cNvSpPr/>
              <p:nvPr/>
            </p:nvSpPr>
            <p:spPr>
              <a:xfrm>
                <a:off x="2390225"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2.21</a:t>
                </a:r>
              </a:p>
            </p:txBody>
          </p:sp>
          <p:sp>
            <p:nvSpPr>
              <p:cNvPr id="23" name="Rectangle 22">
                <a:extLst>
                  <a:ext uri="{FF2B5EF4-FFF2-40B4-BE49-F238E27FC236}">
                    <a16:creationId xmlns:a16="http://schemas.microsoft.com/office/drawing/2014/main" id="{BC732517-5597-7388-F967-D8DD5971A963}"/>
                  </a:ext>
                </a:extLst>
              </p:cNvPr>
              <p:cNvSpPr/>
              <p:nvPr/>
            </p:nvSpPr>
            <p:spPr>
              <a:xfrm>
                <a:off x="3079820"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-0.9</a:t>
                </a:r>
              </a:p>
            </p:txBody>
          </p:sp>
          <p:sp>
            <p:nvSpPr>
              <p:cNvPr id="24" name="Rectangle 23">
                <a:extLst>
                  <a:ext uri="{FF2B5EF4-FFF2-40B4-BE49-F238E27FC236}">
                    <a16:creationId xmlns:a16="http://schemas.microsoft.com/office/drawing/2014/main" id="{FA458D61-1FC6-E1B7-1896-16D7ABE996F6}"/>
                  </a:ext>
                </a:extLst>
              </p:cNvPr>
              <p:cNvSpPr/>
              <p:nvPr/>
            </p:nvSpPr>
            <p:spPr>
              <a:xfrm>
                <a:off x="3769414"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1.15</a:t>
                </a:r>
              </a:p>
            </p:txBody>
          </p:sp>
        </p:grpSp>
        <p:grpSp>
          <p:nvGrpSpPr>
            <p:cNvPr id="82" name="Group 81">
              <a:extLst>
                <a:ext uri="{FF2B5EF4-FFF2-40B4-BE49-F238E27FC236}">
                  <a16:creationId xmlns:a16="http://schemas.microsoft.com/office/drawing/2014/main" id="{A53C69D8-CE3F-E9E6-02D8-2F40F619E00A}"/>
                </a:ext>
              </a:extLst>
            </p:cNvPr>
            <p:cNvGrpSpPr/>
            <p:nvPr/>
          </p:nvGrpSpPr>
          <p:grpSpPr>
            <a:xfrm>
              <a:off x="5311384" y="2626734"/>
              <a:ext cx="2071622" cy="340812"/>
              <a:chOff x="4889143" y="2497145"/>
              <a:chExt cx="2071622" cy="340812"/>
            </a:xfrm>
          </p:grpSpPr>
          <p:sp>
            <p:nvSpPr>
              <p:cNvPr id="36" name="Rounded Rectangle 35">
                <a:extLst>
                  <a:ext uri="{FF2B5EF4-FFF2-40B4-BE49-F238E27FC236}">
                    <a16:creationId xmlns:a16="http://schemas.microsoft.com/office/drawing/2014/main" id="{8233893A-862C-0AE4-DFD3-D5F8A529C677}"/>
                  </a:ext>
                </a:extLst>
              </p:cNvPr>
              <p:cNvSpPr/>
              <p:nvPr/>
            </p:nvSpPr>
            <p:spPr>
              <a:xfrm>
                <a:off x="4889143" y="2497145"/>
                <a:ext cx="2071622" cy="340812"/>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8" name="Rectangle 37">
                <a:extLst>
                  <a:ext uri="{FF2B5EF4-FFF2-40B4-BE49-F238E27FC236}">
                    <a16:creationId xmlns:a16="http://schemas.microsoft.com/office/drawing/2014/main" id="{8A04EBD9-61A2-46B2-EDB0-10C75F362D67}"/>
                  </a:ext>
                </a:extLst>
              </p:cNvPr>
              <p:cNvSpPr/>
              <p:nvPr/>
            </p:nvSpPr>
            <p:spPr>
              <a:xfrm>
                <a:off x="4957672"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2.22</a:t>
                </a:r>
              </a:p>
            </p:txBody>
          </p:sp>
          <p:sp>
            <p:nvSpPr>
              <p:cNvPr id="39" name="Rectangle 38">
                <a:extLst>
                  <a:ext uri="{FF2B5EF4-FFF2-40B4-BE49-F238E27FC236}">
                    <a16:creationId xmlns:a16="http://schemas.microsoft.com/office/drawing/2014/main" id="{A8CB9BBE-BAB4-1277-6BFF-8EEAF27CFF13}"/>
                  </a:ext>
                </a:extLst>
              </p:cNvPr>
              <p:cNvSpPr/>
              <p:nvPr/>
            </p:nvSpPr>
            <p:spPr>
              <a:xfrm>
                <a:off x="5647267"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-0.91</a:t>
                </a:r>
              </a:p>
            </p:txBody>
          </p:sp>
          <p:sp>
            <p:nvSpPr>
              <p:cNvPr id="40" name="Rectangle 39">
                <a:extLst>
                  <a:ext uri="{FF2B5EF4-FFF2-40B4-BE49-F238E27FC236}">
                    <a16:creationId xmlns:a16="http://schemas.microsoft.com/office/drawing/2014/main" id="{08B61B55-A79B-78F4-B55B-3B161E807366}"/>
                  </a:ext>
                </a:extLst>
              </p:cNvPr>
              <p:cNvSpPr/>
              <p:nvPr/>
            </p:nvSpPr>
            <p:spPr>
              <a:xfrm>
                <a:off x="6336861"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1.18</a:t>
                </a:r>
              </a:p>
            </p:txBody>
          </p:sp>
        </p:grpSp>
      </p:grpSp>
      <p:grpSp>
        <p:nvGrpSpPr>
          <p:cNvPr id="114" name="Group 113">
            <a:extLst>
              <a:ext uri="{FF2B5EF4-FFF2-40B4-BE49-F238E27FC236}">
                <a16:creationId xmlns:a16="http://schemas.microsoft.com/office/drawing/2014/main" id="{F8E89A8A-EE8C-4B30-E6E2-2AC61A765F22}"/>
              </a:ext>
            </a:extLst>
          </p:cNvPr>
          <p:cNvGrpSpPr/>
          <p:nvPr/>
        </p:nvGrpSpPr>
        <p:grpSpPr>
          <a:xfrm>
            <a:off x="1561619" y="2967546"/>
            <a:ext cx="5981540" cy="1343848"/>
            <a:chOff x="1561619" y="2967546"/>
            <a:chExt cx="5981540" cy="1343848"/>
          </a:xfrm>
        </p:grpSpPr>
        <p:cxnSp>
          <p:nvCxnSpPr>
            <p:cNvPr id="11" name="Straight Connector 10">
              <a:extLst>
                <a:ext uri="{FF2B5EF4-FFF2-40B4-BE49-F238E27FC236}">
                  <a16:creationId xmlns:a16="http://schemas.microsoft.com/office/drawing/2014/main" id="{081B1611-8F19-E229-E0A7-4D00A1A390B6}"/>
                </a:ext>
              </a:extLst>
            </p:cNvPr>
            <p:cNvCxnSpPr>
              <a:cxnSpLocks/>
            </p:cNvCxnSpPr>
            <p:nvPr/>
          </p:nvCxnSpPr>
          <p:spPr>
            <a:xfrm>
              <a:off x="1603159" y="3156770"/>
              <a:ext cx="5940000" cy="0"/>
            </a:xfrm>
            <a:prstGeom prst="line">
              <a:avLst/>
            </a:prstGeom>
            <a:ln w="28575">
              <a:solidFill>
                <a:schemeClr val="tx1"/>
              </a:solidFill>
              <a:prstDash val="sysDot"/>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A26CAA6-F6DD-9F2A-377B-660B243E65BE}"/>
                </a:ext>
              </a:extLst>
            </p:cNvPr>
            <p:cNvCxnSpPr>
              <a:cxnSpLocks/>
            </p:cNvCxnSpPr>
            <p:nvPr/>
          </p:nvCxnSpPr>
          <p:spPr>
            <a:xfrm>
              <a:off x="2872923" y="2967546"/>
              <a:ext cx="0" cy="360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67F03DD-EF70-DE64-E0FE-ED1BB3EE7BEA}"/>
                </a:ext>
              </a:extLst>
            </p:cNvPr>
            <p:cNvCxnSpPr>
              <a:cxnSpLocks/>
            </p:cNvCxnSpPr>
            <p:nvPr/>
          </p:nvCxnSpPr>
          <p:spPr>
            <a:xfrm flipH="1">
              <a:off x="6347195" y="2967546"/>
              <a:ext cx="1" cy="360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7" name="Rounded Rectangle 16">
              <a:extLst>
                <a:ext uri="{FF2B5EF4-FFF2-40B4-BE49-F238E27FC236}">
                  <a16:creationId xmlns:a16="http://schemas.microsoft.com/office/drawing/2014/main" id="{81150DBB-0EB4-BD68-EACE-5BDBE610FAB6}"/>
                </a:ext>
              </a:extLst>
            </p:cNvPr>
            <p:cNvSpPr/>
            <p:nvPr/>
          </p:nvSpPr>
          <p:spPr>
            <a:xfrm>
              <a:off x="2169825" y="3350436"/>
              <a:ext cx="1406196" cy="293707"/>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Quantization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9" name="Rounded Rectangle 28">
              <a:extLst>
                <a:ext uri="{FF2B5EF4-FFF2-40B4-BE49-F238E27FC236}">
                  <a16:creationId xmlns:a16="http://schemas.microsoft.com/office/drawing/2014/main" id="{810F8FFC-E54B-35E1-6FF2-7C4F54065A52}"/>
                </a:ext>
              </a:extLst>
            </p:cNvPr>
            <p:cNvSpPr/>
            <p:nvPr/>
          </p:nvSpPr>
          <p:spPr>
            <a:xfrm>
              <a:off x="5643395" y="3350436"/>
              <a:ext cx="1407600" cy="293707"/>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Quantization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60" name="Picture 59">
              <a:extLst>
                <a:ext uri="{FF2B5EF4-FFF2-40B4-BE49-F238E27FC236}">
                  <a16:creationId xmlns:a16="http://schemas.microsoft.com/office/drawing/2014/main" id="{B1BD679A-BEDB-8FA5-B49A-74123F1A840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61619" y="3379283"/>
              <a:ext cx="249432" cy="242504"/>
            </a:xfrm>
            <a:prstGeom prst="rect">
              <a:avLst/>
            </a:prstGeom>
          </p:spPr>
        </p:pic>
        <p:cxnSp>
          <p:nvCxnSpPr>
            <p:cNvPr id="43" name="Straight Connector 42">
              <a:extLst>
                <a:ext uri="{FF2B5EF4-FFF2-40B4-BE49-F238E27FC236}">
                  <a16:creationId xmlns:a16="http://schemas.microsoft.com/office/drawing/2014/main" id="{86054026-C046-4158-8B6F-1A1958B8D08C}"/>
                </a:ext>
              </a:extLst>
            </p:cNvPr>
            <p:cNvCxnSpPr>
              <a:cxnSpLocks/>
            </p:cNvCxnSpPr>
            <p:nvPr/>
          </p:nvCxnSpPr>
          <p:spPr>
            <a:xfrm>
              <a:off x="2872923" y="3645624"/>
              <a:ext cx="1" cy="327746"/>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94E5DC7-7FC6-0ABC-BE40-68F88DF60C6D}"/>
                </a:ext>
              </a:extLst>
            </p:cNvPr>
            <p:cNvCxnSpPr>
              <a:cxnSpLocks/>
            </p:cNvCxnSpPr>
            <p:nvPr/>
          </p:nvCxnSpPr>
          <p:spPr>
            <a:xfrm>
              <a:off x="6347195" y="3644142"/>
              <a:ext cx="1" cy="32922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5" name="Rounded Rectangle 44">
              <a:extLst>
                <a:ext uri="{FF2B5EF4-FFF2-40B4-BE49-F238E27FC236}">
                  <a16:creationId xmlns:a16="http://schemas.microsoft.com/office/drawing/2014/main" id="{B140591A-AE35-DD59-B7A0-565BFA8A188B}"/>
                </a:ext>
              </a:extLst>
            </p:cNvPr>
            <p:cNvSpPr/>
            <p:nvPr/>
          </p:nvSpPr>
          <p:spPr>
            <a:xfrm>
              <a:off x="1831397" y="3971888"/>
              <a:ext cx="2083053" cy="339506"/>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46" name="Group 45">
              <a:extLst>
                <a:ext uri="{FF2B5EF4-FFF2-40B4-BE49-F238E27FC236}">
                  <a16:creationId xmlns:a16="http://schemas.microsoft.com/office/drawing/2014/main" id="{F8133B65-202B-581D-DC9C-F176328C239B}"/>
                </a:ext>
              </a:extLst>
            </p:cNvPr>
            <p:cNvGrpSpPr/>
            <p:nvPr/>
          </p:nvGrpSpPr>
          <p:grpSpPr>
            <a:xfrm>
              <a:off x="1907271" y="4045214"/>
              <a:ext cx="1933729" cy="199478"/>
              <a:chOff x="2666730" y="3159542"/>
              <a:chExt cx="2440048" cy="251999"/>
            </a:xfrm>
          </p:grpSpPr>
          <p:sp>
            <p:nvSpPr>
              <p:cNvPr id="48" name="Rectangle 47">
                <a:extLst>
                  <a:ext uri="{FF2B5EF4-FFF2-40B4-BE49-F238E27FC236}">
                    <a16:creationId xmlns:a16="http://schemas.microsoft.com/office/drawing/2014/main" id="{FFE179AC-B972-3F5D-7E2F-3F14D755DB94}"/>
                  </a:ext>
                </a:extLst>
              </p:cNvPr>
              <p:cNvSpPr/>
              <p:nvPr/>
            </p:nvSpPr>
            <p:spPr>
              <a:xfrm>
                <a:off x="266673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28</a:t>
                </a:r>
              </a:p>
            </p:txBody>
          </p:sp>
          <p:sp>
            <p:nvSpPr>
              <p:cNvPr id="49" name="Rectangle 48">
                <a:extLst>
                  <a:ext uri="{FF2B5EF4-FFF2-40B4-BE49-F238E27FC236}">
                    <a16:creationId xmlns:a16="http://schemas.microsoft.com/office/drawing/2014/main" id="{B3F031A4-6D43-12F3-05A2-4EC5B4A9C247}"/>
                  </a:ext>
                </a:extLst>
              </p:cNvPr>
              <p:cNvSpPr/>
              <p:nvPr/>
            </p:nvSpPr>
            <p:spPr>
              <a:xfrm>
                <a:off x="3536885"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6</a:t>
                </a:r>
              </a:p>
            </p:txBody>
          </p:sp>
          <p:sp>
            <p:nvSpPr>
              <p:cNvPr id="50" name="Rectangle 49">
                <a:extLst>
                  <a:ext uri="{FF2B5EF4-FFF2-40B4-BE49-F238E27FC236}">
                    <a16:creationId xmlns:a16="http://schemas.microsoft.com/office/drawing/2014/main" id="{BC34FDE3-7E2B-F0F1-C689-31C920D32F40}"/>
                  </a:ext>
                </a:extLst>
              </p:cNvPr>
              <p:cNvSpPr/>
              <p:nvPr/>
            </p:nvSpPr>
            <p:spPr>
              <a:xfrm>
                <a:off x="440704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18</a:t>
                </a:r>
              </a:p>
            </p:txBody>
          </p:sp>
        </p:grpSp>
        <p:sp>
          <p:nvSpPr>
            <p:cNvPr id="52" name="Rounded Rectangle 51">
              <a:extLst>
                <a:ext uri="{FF2B5EF4-FFF2-40B4-BE49-F238E27FC236}">
                  <a16:creationId xmlns:a16="http://schemas.microsoft.com/office/drawing/2014/main" id="{A42C11F1-26EC-C0FA-FC57-346DA79FABBA}"/>
                </a:ext>
              </a:extLst>
            </p:cNvPr>
            <p:cNvSpPr/>
            <p:nvPr/>
          </p:nvSpPr>
          <p:spPr>
            <a:xfrm>
              <a:off x="5311384" y="3973370"/>
              <a:ext cx="2071623" cy="336540"/>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53" name="Group 52">
              <a:extLst>
                <a:ext uri="{FF2B5EF4-FFF2-40B4-BE49-F238E27FC236}">
                  <a16:creationId xmlns:a16="http://schemas.microsoft.com/office/drawing/2014/main" id="{EC87AE32-70D6-8B13-2225-02FB05EB0979}"/>
                </a:ext>
              </a:extLst>
            </p:cNvPr>
            <p:cNvGrpSpPr/>
            <p:nvPr/>
          </p:nvGrpSpPr>
          <p:grpSpPr>
            <a:xfrm>
              <a:off x="5380331" y="4035872"/>
              <a:ext cx="1933729" cy="199708"/>
              <a:chOff x="2666730" y="3159542"/>
              <a:chExt cx="2440048" cy="251999"/>
            </a:xfrm>
            <a:solidFill>
              <a:srgbClr val="F3EDDB"/>
            </a:solidFill>
          </p:grpSpPr>
          <p:sp>
            <p:nvSpPr>
              <p:cNvPr id="54" name="Rectangle 53">
                <a:extLst>
                  <a:ext uri="{FF2B5EF4-FFF2-40B4-BE49-F238E27FC236}">
                    <a16:creationId xmlns:a16="http://schemas.microsoft.com/office/drawing/2014/main" id="{8765D199-1C85-EB19-2FA7-3167DBCC74C5}"/>
                  </a:ext>
                </a:extLst>
              </p:cNvPr>
              <p:cNvSpPr/>
              <p:nvPr/>
            </p:nvSpPr>
            <p:spPr>
              <a:xfrm>
                <a:off x="266673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28</a:t>
                </a:r>
              </a:p>
            </p:txBody>
          </p:sp>
          <p:sp>
            <p:nvSpPr>
              <p:cNvPr id="55" name="Rectangle 54">
                <a:extLst>
                  <a:ext uri="{FF2B5EF4-FFF2-40B4-BE49-F238E27FC236}">
                    <a16:creationId xmlns:a16="http://schemas.microsoft.com/office/drawing/2014/main" id="{36333B52-34D5-A389-6184-FBAB639E6EEE}"/>
                  </a:ext>
                </a:extLst>
              </p:cNvPr>
              <p:cNvSpPr/>
              <p:nvPr/>
            </p:nvSpPr>
            <p:spPr>
              <a:xfrm>
                <a:off x="3536885"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6</a:t>
                </a:r>
              </a:p>
            </p:txBody>
          </p:sp>
          <p:sp>
            <p:nvSpPr>
              <p:cNvPr id="56" name="Rectangle 55">
                <a:extLst>
                  <a:ext uri="{FF2B5EF4-FFF2-40B4-BE49-F238E27FC236}">
                    <a16:creationId xmlns:a16="http://schemas.microsoft.com/office/drawing/2014/main" id="{1750AFEF-A2C0-A86F-7BF3-65A84B4AF034}"/>
                  </a:ext>
                </a:extLst>
              </p:cNvPr>
              <p:cNvSpPr/>
              <p:nvPr/>
            </p:nvSpPr>
            <p:spPr>
              <a:xfrm>
                <a:off x="440704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18</a:t>
                </a:r>
              </a:p>
            </p:txBody>
          </p:sp>
        </p:grpSp>
      </p:grpSp>
      <p:grpSp>
        <p:nvGrpSpPr>
          <p:cNvPr id="115" name="Group 114">
            <a:extLst>
              <a:ext uri="{FF2B5EF4-FFF2-40B4-BE49-F238E27FC236}">
                <a16:creationId xmlns:a16="http://schemas.microsoft.com/office/drawing/2014/main" id="{B0D6C278-4FE5-BAD1-3E7E-4E5644C5BF58}"/>
              </a:ext>
            </a:extLst>
          </p:cNvPr>
          <p:cNvGrpSpPr/>
          <p:nvPr/>
        </p:nvGrpSpPr>
        <p:grpSpPr>
          <a:xfrm>
            <a:off x="1561619" y="4309909"/>
            <a:ext cx="5981540" cy="1372330"/>
            <a:chOff x="1561619" y="4309909"/>
            <a:chExt cx="5981540" cy="1372330"/>
          </a:xfrm>
        </p:grpSpPr>
        <p:cxnSp>
          <p:nvCxnSpPr>
            <p:cNvPr id="70" name="Straight Connector 69">
              <a:extLst>
                <a:ext uri="{FF2B5EF4-FFF2-40B4-BE49-F238E27FC236}">
                  <a16:creationId xmlns:a16="http://schemas.microsoft.com/office/drawing/2014/main" id="{966DF514-2460-3529-0A03-4320C12D8A0C}"/>
                </a:ext>
              </a:extLst>
            </p:cNvPr>
            <p:cNvCxnSpPr>
              <a:cxnSpLocks/>
            </p:cNvCxnSpPr>
            <p:nvPr/>
          </p:nvCxnSpPr>
          <p:spPr>
            <a:xfrm>
              <a:off x="1603159" y="4500493"/>
              <a:ext cx="5940000" cy="0"/>
            </a:xfrm>
            <a:prstGeom prst="line">
              <a:avLst/>
            </a:prstGeom>
            <a:ln w="28575">
              <a:solidFill>
                <a:schemeClr val="tx1"/>
              </a:solidFill>
              <a:prstDash val="sysDot"/>
              <a:tailEnd type="none"/>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625B14C-A0F9-6134-F6EA-AB64C65140C2}"/>
                </a:ext>
              </a:extLst>
            </p:cNvPr>
            <p:cNvCxnSpPr>
              <a:cxnSpLocks/>
            </p:cNvCxnSpPr>
            <p:nvPr/>
          </p:nvCxnSpPr>
          <p:spPr>
            <a:xfrm>
              <a:off x="2872923" y="4311393"/>
              <a:ext cx="0" cy="396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18BD9CE-2D5D-E6DF-EA87-FDFAFEC67C2E}"/>
                </a:ext>
              </a:extLst>
            </p:cNvPr>
            <p:cNvCxnSpPr>
              <a:cxnSpLocks/>
            </p:cNvCxnSpPr>
            <p:nvPr/>
          </p:nvCxnSpPr>
          <p:spPr>
            <a:xfrm flipH="1">
              <a:off x="6347195" y="4309909"/>
              <a:ext cx="1" cy="396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58" name="Rounded Rectangle 57">
              <a:extLst>
                <a:ext uri="{FF2B5EF4-FFF2-40B4-BE49-F238E27FC236}">
                  <a16:creationId xmlns:a16="http://schemas.microsoft.com/office/drawing/2014/main" id="{614B8F78-F234-6BE1-6EBB-D0D265BA075B}"/>
                </a:ext>
              </a:extLst>
            </p:cNvPr>
            <p:cNvSpPr/>
            <p:nvPr/>
          </p:nvSpPr>
          <p:spPr>
            <a:xfrm>
              <a:off x="2397867" y="4703565"/>
              <a:ext cx="950113" cy="29370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Hashing</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61" name="Picture 60">
              <a:extLst>
                <a:ext uri="{FF2B5EF4-FFF2-40B4-BE49-F238E27FC236}">
                  <a16:creationId xmlns:a16="http://schemas.microsoft.com/office/drawing/2014/main" id="{5AA05094-FF53-F4CB-20F1-86E7425E2CF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61619" y="4728425"/>
              <a:ext cx="249432" cy="242505"/>
            </a:xfrm>
            <a:prstGeom prst="rect">
              <a:avLst/>
            </a:prstGeom>
          </p:spPr>
        </p:pic>
        <p:sp>
          <p:nvSpPr>
            <p:cNvPr id="62" name="Rectangle 61">
              <a:extLst>
                <a:ext uri="{FF2B5EF4-FFF2-40B4-BE49-F238E27FC236}">
                  <a16:creationId xmlns:a16="http://schemas.microsoft.com/office/drawing/2014/main" id="{C16FD23F-FB21-9D04-4CDD-7909537D25C1}"/>
                </a:ext>
              </a:extLst>
            </p:cNvPr>
            <p:cNvSpPr/>
            <p:nvPr/>
          </p:nvSpPr>
          <p:spPr>
            <a:xfrm>
              <a:off x="2572708" y="5323262"/>
              <a:ext cx="600431" cy="199709"/>
            </a:xfrm>
            <a:prstGeom prst="rect">
              <a:avLst/>
            </a:prstGeom>
            <a:solidFill>
              <a:srgbClr val="DEECF8"/>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0x01</a:t>
              </a:r>
            </a:p>
          </p:txBody>
        </p:sp>
        <p:cxnSp>
          <p:nvCxnSpPr>
            <p:cNvPr id="63" name="Straight Connector 62">
              <a:extLst>
                <a:ext uri="{FF2B5EF4-FFF2-40B4-BE49-F238E27FC236}">
                  <a16:creationId xmlns:a16="http://schemas.microsoft.com/office/drawing/2014/main" id="{E79F4947-E1C5-2267-E4EF-E7D517C6FB35}"/>
                </a:ext>
              </a:extLst>
            </p:cNvPr>
            <p:cNvCxnSpPr>
              <a:cxnSpLocks/>
            </p:cNvCxnSpPr>
            <p:nvPr/>
          </p:nvCxnSpPr>
          <p:spPr>
            <a:xfrm>
              <a:off x="2872923" y="5010504"/>
              <a:ext cx="0" cy="3168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64" name="Rounded Rectangle 63">
              <a:extLst>
                <a:ext uri="{FF2B5EF4-FFF2-40B4-BE49-F238E27FC236}">
                  <a16:creationId xmlns:a16="http://schemas.microsoft.com/office/drawing/2014/main" id="{F7BAF3E9-B94A-6CAE-9BD2-EF7FF8707AD8}"/>
                </a:ext>
              </a:extLst>
            </p:cNvPr>
            <p:cNvSpPr/>
            <p:nvPr/>
          </p:nvSpPr>
          <p:spPr>
            <a:xfrm>
              <a:off x="5871995" y="4702824"/>
              <a:ext cx="950400" cy="29370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Hashing</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6" name="Rectangle 65">
              <a:extLst>
                <a:ext uri="{FF2B5EF4-FFF2-40B4-BE49-F238E27FC236}">
                  <a16:creationId xmlns:a16="http://schemas.microsoft.com/office/drawing/2014/main" id="{1B81DBAB-39F6-4EA3-5DA6-001E4092966F}"/>
                </a:ext>
              </a:extLst>
            </p:cNvPr>
            <p:cNvSpPr/>
            <p:nvPr/>
          </p:nvSpPr>
          <p:spPr>
            <a:xfrm>
              <a:off x="6046980" y="5323262"/>
              <a:ext cx="600431" cy="19970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0x01</a:t>
              </a:r>
            </a:p>
          </p:txBody>
        </p:sp>
        <p:cxnSp>
          <p:nvCxnSpPr>
            <p:cNvPr id="67" name="Straight Connector 66">
              <a:extLst>
                <a:ext uri="{FF2B5EF4-FFF2-40B4-BE49-F238E27FC236}">
                  <a16:creationId xmlns:a16="http://schemas.microsoft.com/office/drawing/2014/main" id="{7A0427F4-CE74-8505-4E73-B2DA01594B01}"/>
                </a:ext>
              </a:extLst>
            </p:cNvPr>
            <p:cNvCxnSpPr>
              <a:cxnSpLocks/>
            </p:cNvCxnSpPr>
            <p:nvPr/>
          </p:nvCxnSpPr>
          <p:spPr>
            <a:xfrm>
              <a:off x="6347195" y="5010504"/>
              <a:ext cx="0" cy="3168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5E35268-AC1A-338D-F5A7-D125840C66DE}"/>
                </a:ext>
              </a:extLst>
            </p:cNvPr>
            <p:cNvCxnSpPr>
              <a:cxnSpLocks/>
            </p:cNvCxnSpPr>
            <p:nvPr/>
          </p:nvCxnSpPr>
          <p:spPr>
            <a:xfrm>
              <a:off x="3173137" y="5420930"/>
              <a:ext cx="882000" cy="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72" name="TextBox 71">
              <a:extLst>
                <a:ext uri="{FF2B5EF4-FFF2-40B4-BE49-F238E27FC236}">
                  <a16:creationId xmlns:a16="http://schemas.microsoft.com/office/drawing/2014/main" id="{54E38C66-CBDF-065A-87FB-8E2C3E3F9CB6}"/>
                </a:ext>
              </a:extLst>
            </p:cNvPr>
            <p:cNvSpPr txBox="1"/>
            <p:nvPr/>
          </p:nvSpPr>
          <p:spPr>
            <a:xfrm>
              <a:off x="3357906" y="5159622"/>
              <a:ext cx="512462" cy="21544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Store</a:t>
              </a:r>
            </a:p>
          </p:txBody>
        </p:sp>
        <p:cxnSp>
          <p:nvCxnSpPr>
            <p:cNvPr id="69" name="Straight Connector 68">
              <a:extLst>
                <a:ext uri="{FF2B5EF4-FFF2-40B4-BE49-F238E27FC236}">
                  <a16:creationId xmlns:a16="http://schemas.microsoft.com/office/drawing/2014/main" id="{C64D7ADA-52CB-6745-54C1-3F9537EEE034}"/>
                </a:ext>
              </a:extLst>
            </p:cNvPr>
            <p:cNvCxnSpPr>
              <a:cxnSpLocks/>
            </p:cNvCxnSpPr>
            <p:nvPr/>
          </p:nvCxnSpPr>
          <p:spPr>
            <a:xfrm flipH="1">
              <a:off x="4733162" y="5420930"/>
              <a:ext cx="1314000" cy="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C8AE43B8-7D2B-4FED-8E51-2439EB1907B9}"/>
                </a:ext>
              </a:extLst>
            </p:cNvPr>
            <p:cNvSpPr txBox="1"/>
            <p:nvPr/>
          </p:nvSpPr>
          <p:spPr>
            <a:xfrm>
              <a:off x="5119263" y="5159622"/>
              <a:ext cx="541798" cy="21544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Query</a:t>
              </a:r>
            </a:p>
          </p:txBody>
        </p:sp>
        <p:sp>
          <p:nvSpPr>
            <p:cNvPr id="71" name="Rounded Rectangle 70">
              <a:extLst>
                <a:ext uri="{FF2B5EF4-FFF2-40B4-BE49-F238E27FC236}">
                  <a16:creationId xmlns:a16="http://schemas.microsoft.com/office/drawing/2014/main" id="{930BF186-F377-09FB-14AE-17F0D0B66CD3}"/>
                </a:ext>
              </a:extLst>
            </p:cNvPr>
            <p:cNvSpPr/>
            <p:nvPr/>
          </p:nvSpPr>
          <p:spPr>
            <a:xfrm>
              <a:off x="4064235" y="5163995"/>
              <a:ext cx="671510" cy="518244"/>
            </a:xfrm>
            <a:prstGeom prst="roundRect">
              <a:avLst/>
            </a:prstGeom>
            <a:solidFill>
              <a:srgbClr val="FFF3CC"/>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 Table</a:t>
              </a:r>
            </a:p>
          </p:txBody>
        </p:sp>
      </p:grpSp>
      <p:grpSp>
        <p:nvGrpSpPr>
          <p:cNvPr id="116" name="Group 115">
            <a:extLst>
              <a:ext uri="{FF2B5EF4-FFF2-40B4-BE49-F238E27FC236}">
                <a16:creationId xmlns:a16="http://schemas.microsoft.com/office/drawing/2014/main" id="{AB3E955C-5DA9-BFB9-E3EB-D39E5C313C62}"/>
              </a:ext>
            </a:extLst>
          </p:cNvPr>
          <p:cNvGrpSpPr/>
          <p:nvPr/>
        </p:nvGrpSpPr>
        <p:grpSpPr>
          <a:xfrm>
            <a:off x="1569851" y="5682239"/>
            <a:ext cx="5973360" cy="854824"/>
            <a:chOff x="1569851" y="5682239"/>
            <a:chExt cx="5973360" cy="854824"/>
          </a:xfrm>
        </p:grpSpPr>
        <p:cxnSp>
          <p:nvCxnSpPr>
            <p:cNvPr id="75" name="Straight Connector 74">
              <a:extLst>
                <a:ext uri="{FF2B5EF4-FFF2-40B4-BE49-F238E27FC236}">
                  <a16:creationId xmlns:a16="http://schemas.microsoft.com/office/drawing/2014/main" id="{98F9C367-B2D7-4BD0-043F-FD942A3FE044}"/>
                </a:ext>
              </a:extLst>
            </p:cNvPr>
            <p:cNvCxnSpPr>
              <a:cxnSpLocks/>
            </p:cNvCxnSpPr>
            <p:nvPr/>
          </p:nvCxnSpPr>
          <p:spPr>
            <a:xfrm flipH="1">
              <a:off x="4405528" y="5682239"/>
              <a:ext cx="0" cy="324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pic>
          <p:nvPicPr>
            <p:cNvPr id="74" name="Picture 73">
              <a:extLst>
                <a:ext uri="{FF2B5EF4-FFF2-40B4-BE49-F238E27FC236}">
                  <a16:creationId xmlns:a16="http://schemas.microsoft.com/office/drawing/2014/main" id="{AE136FB5-C5CA-D53A-AB34-021B3B0E8A1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569851" y="6121661"/>
              <a:ext cx="241200" cy="239537"/>
            </a:xfrm>
            <a:prstGeom prst="rect">
              <a:avLst/>
            </a:prstGeom>
          </p:spPr>
        </p:pic>
        <p:sp>
          <p:nvSpPr>
            <p:cNvPr id="76" name="TextBox 75">
              <a:extLst>
                <a:ext uri="{FF2B5EF4-FFF2-40B4-BE49-F238E27FC236}">
                  <a16:creationId xmlns:a16="http://schemas.microsoft.com/office/drawing/2014/main" id="{E6C77B3E-EF1E-584F-3257-6A8C9C99BB11}"/>
                </a:ext>
              </a:extLst>
            </p:cNvPr>
            <p:cNvSpPr txBox="1"/>
            <p:nvPr/>
          </p:nvSpPr>
          <p:spPr>
            <a:xfrm>
              <a:off x="3937742" y="6016370"/>
              <a:ext cx="927047" cy="503589"/>
            </a:xfrm>
            <a:prstGeom prst="rect">
              <a:avLst/>
            </a:prstGeom>
            <a:noFill/>
            <a:ln w="15875">
              <a:solidFill>
                <a:schemeClr val="tx1"/>
              </a:solidFill>
            </a:ln>
          </p:spPr>
          <p:txBody>
            <a:bodyPr wrap="square" lIns="36000" tIns="36000" rIns="36000" bIns="36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Matching Regions</a:t>
              </a:r>
            </a:p>
          </p:txBody>
        </p:sp>
        <p:sp>
          <p:nvSpPr>
            <p:cNvPr id="77" name="Rounded Rectangle 76">
              <a:extLst>
                <a:ext uri="{FF2B5EF4-FFF2-40B4-BE49-F238E27FC236}">
                  <a16:creationId xmlns:a16="http://schemas.microsoft.com/office/drawing/2014/main" id="{B333FC5B-7F64-5A71-6D9E-987540BA4CA8}"/>
                </a:ext>
              </a:extLst>
            </p:cNvPr>
            <p:cNvSpPr/>
            <p:nvPr/>
          </p:nvSpPr>
          <p:spPr>
            <a:xfrm>
              <a:off x="5133798" y="6000803"/>
              <a:ext cx="1197603" cy="536260"/>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Chaining &amp; Mapping</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78" name="Straight Connector 77">
              <a:extLst>
                <a:ext uri="{FF2B5EF4-FFF2-40B4-BE49-F238E27FC236}">
                  <a16:creationId xmlns:a16="http://schemas.microsoft.com/office/drawing/2014/main" id="{042A553F-9EFB-DAC7-8B19-6CB74D868AE6}"/>
                </a:ext>
              </a:extLst>
            </p:cNvPr>
            <p:cNvCxnSpPr>
              <a:cxnSpLocks/>
              <a:stCxn id="76" idx="3"/>
            </p:cNvCxnSpPr>
            <p:nvPr/>
          </p:nvCxnSpPr>
          <p:spPr>
            <a:xfrm flipV="1">
              <a:off x="4864789" y="6268164"/>
              <a:ext cx="278334" cy="1"/>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C2628CE-A6E5-B444-90FE-86C17F7932A8}"/>
                </a:ext>
              </a:extLst>
            </p:cNvPr>
            <p:cNvCxnSpPr>
              <a:cxnSpLocks/>
            </p:cNvCxnSpPr>
            <p:nvPr/>
          </p:nvCxnSpPr>
          <p:spPr>
            <a:xfrm flipV="1">
              <a:off x="1603211" y="5824861"/>
              <a:ext cx="5940000" cy="2"/>
            </a:xfrm>
            <a:prstGeom prst="line">
              <a:avLst/>
            </a:prstGeom>
            <a:ln w="28575">
              <a:solidFill>
                <a:schemeClr val="tx1"/>
              </a:solidFill>
              <a:prstDash val="sysDot"/>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88B8541-B21E-610C-8439-904959F23532}"/>
                </a:ext>
              </a:extLst>
            </p:cNvPr>
            <p:cNvCxnSpPr>
              <a:cxnSpLocks/>
            </p:cNvCxnSpPr>
            <p:nvPr/>
          </p:nvCxnSpPr>
          <p:spPr>
            <a:xfrm flipV="1">
              <a:off x="6321507" y="6264180"/>
              <a:ext cx="278334" cy="1"/>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076B36F3-5BBA-ACC2-6E81-9B557AB9FEC8}"/>
                </a:ext>
              </a:extLst>
            </p:cNvPr>
            <p:cNvSpPr txBox="1"/>
            <p:nvPr/>
          </p:nvSpPr>
          <p:spPr>
            <a:xfrm>
              <a:off x="6596120" y="6007244"/>
              <a:ext cx="927047" cy="503590"/>
            </a:xfrm>
            <a:prstGeom prst="rect">
              <a:avLst/>
            </a:prstGeom>
            <a:noFill/>
            <a:ln w="15875">
              <a:solidFill>
                <a:schemeClr val="tx1"/>
              </a:solidFill>
            </a:ln>
          </p:spPr>
          <p:txBody>
            <a:bodyPr wrap="square" lIns="36000" tIns="36000" rIns="36000" bIns="36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Mapping Positions</a:t>
              </a:r>
            </a:p>
          </p:txBody>
        </p:sp>
      </p:grpSp>
      <p:grpSp>
        <p:nvGrpSpPr>
          <p:cNvPr id="117" name="Group 116">
            <a:extLst>
              <a:ext uri="{FF2B5EF4-FFF2-40B4-BE49-F238E27FC236}">
                <a16:creationId xmlns:a16="http://schemas.microsoft.com/office/drawing/2014/main" id="{91B91545-8627-33FE-45B7-4D34E99B4524}"/>
              </a:ext>
            </a:extLst>
          </p:cNvPr>
          <p:cNvGrpSpPr/>
          <p:nvPr/>
        </p:nvGrpSpPr>
        <p:grpSpPr>
          <a:xfrm>
            <a:off x="939451" y="1026707"/>
            <a:ext cx="552531" cy="4798154"/>
            <a:chOff x="939451" y="1026707"/>
            <a:chExt cx="552531" cy="4798154"/>
          </a:xfrm>
        </p:grpSpPr>
        <p:sp>
          <p:nvSpPr>
            <p:cNvPr id="107" name="Striped Right Arrow 106">
              <a:extLst>
                <a:ext uri="{FF2B5EF4-FFF2-40B4-BE49-F238E27FC236}">
                  <a16:creationId xmlns:a16="http://schemas.microsoft.com/office/drawing/2014/main" id="{7649853B-56EA-FFC1-2F96-7D0EEB28A87F}"/>
                </a:ext>
              </a:extLst>
            </p:cNvPr>
            <p:cNvSpPr/>
            <p:nvPr/>
          </p:nvSpPr>
          <p:spPr>
            <a:xfrm rot="5400000">
              <a:off x="-1002829" y="3330050"/>
              <a:ext cx="4798154"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109" name="TextBox 108">
              <a:extLst>
                <a:ext uri="{FF2B5EF4-FFF2-40B4-BE49-F238E27FC236}">
                  <a16:creationId xmlns:a16="http://schemas.microsoft.com/office/drawing/2014/main" id="{AB119846-F765-9C61-147F-8AD7153A24BF}"/>
                </a:ext>
              </a:extLst>
            </p:cNvPr>
            <p:cNvSpPr txBox="1"/>
            <p:nvPr/>
          </p:nvSpPr>
          <p:spPr>
            <a:xfrm rot="16200000">
              <a:off x="-17382" y="3241118"/>
              <a:ext cx="22829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Indexing (Offline)</a:t>
              </a:r>
            </a:p>
          </p:txBody>
        </p:sp>
      </p:grpSp>
      <p:grpSp>
        <p:nvGrpSpPr>
          <p:cNvPr id="118" name="Group 117">
            <a:extLst>
              <a:ext uri="{FF2B5EF4-FFF2-40B4-BE49-F238E27FC236}">
                <a16:creationId xmlns:a16="http://schemas.microsoft.com/office/drawing/2014/main" id="{DEAE4A5A-3557-707F-DB6F-AC927F7E6CF4}"/>
              </a:ext>
            </a:extLst>
          </p:cNvPr>
          <p:cNvGrpSpPr/>
          <p:nvPr/>
        </p:nvGrpSpPr>
        <p:grpSpPr>
          <a:xfrm>
            <a:off x="7662082" y="1026707"/>
            <a:ext cx="542467" cy="5460356"/>
            <a:chOff x="7662082" y="1026707"/>
            <a:chExt cx="542467" cy="5460356"/>
          </a:xfrm>
        </p:grpSpPr>
        <p:sp>
          <p:nvSpPr>
            <p:cNvPr id="108" name="Striped Right Arrow 107">
              <a:extLst>
                <a:ext uri="{FF2B5EF4-FFF2-40B4-BE49-F238E27FC236}">
                  <a16:creationId xmlns:a16="http://schemas.microsoft.com/office/drawing/2014/main" id="{88B16E54-6192-8689-5DF1-FE1717B8C9BF}"/>
                </a:ext>
              </a:extLst>
            </p:cNvPr>
            <p:cNvSpPr/>
            <p:nvPr/>
          </p:nvSpPr>
          <p:spPr>
            <a:xfrm rot="5400000">
              <a:off x="5027638" y="3661151"/>
              <a:ext cx="5460356"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110" name="TextBox 109">
              <a:extLst>
                <a:ext uri="{FF2B5EF4-FFF2-40B4-BE49-F238E27FC236}">
                  <a16:creationId xmlns:a16="http://schemas.microsoft.com/office/drawing/2014/main" id="{F3AC99D7-9337-32AD-8A02-6F84B590A235}"/>
                </a:ext>
              </a:extLst>
            </p:cNvPr>
            <p:cNvSpPr txBox="1"/>
            <p:nvPr/>
          </p:nvSpPr>
          <p:spPr>
            <a:xfrm rot="5400000">
              <a:off x="6700451" y="3572219"/>
              <a:ext cx="263886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Mapping (Real-Time)</a:t>
              </a:r>
            </a:p>
          </p:txBody>
        </p:sp>
      </p:grpSp>
    </p:spTree>
    <p:custDataLst>
      <p:tags r:id="rId1"/>
    </p:custDataLst>
    <p:extLst>
      <p:ext uri="{BB962C8B-B14F-4D97-AF65-F5344CB8AC3E}">
        <p14:creationId xmlns:p14="http://schemas.microsoft.com/office/powerpoint/2010/main" val="1026993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Garamond" panose="02020404030301010803" pitchFamily="18" charset="0"/>
              </a:rPr>
              <a:t>RawHash Overview</a:t>
            </a:r>
            <a:endParaRPr lang="en-US" sz="4000" b="1" dirty="0">
              <a:latin typeface="Garamond" panose="02020404030301010803" pitchFamily="18" charset="0"/>
            </a:endParaRPr>
          </a:p>
        </p:txBody>
      </p:sp>
      <p:grpSp>
        <p:nvGrpSpPr>
          <p:cNvPr id="113" name="Group 112">
            <a:extLst>
              <a:ext uri="{FF2B5EF4-FFF2-40B4-BE49-F238E27FC236}">
                <a16:creationId xmlns:a16="http://schemas.microsoft.com/office/drawing/2014/main" id="{D5F45F45-5F56-9037-5F72-C7A530B16C77}"/>
              </a:ext>
            </a:extLst>
          </p:cNvPr>
          <p:cNvGrpSpPr/>
          <p:nvPr/>
        </p:nvGrpSpPr>
        <p:grpSpPr>
          <a:xfrm>
            <a:off x="1561619" y="929482"/>
            <a:ext cx="5821387" cy="2038064"/>
            <a:chOff x="1561619" y="929482"/>
            <a:chExt cx="5821387" cy="2038064"/>
          </a:xfrm>
        </p:grpSpPr>
        <p:grpSp>
          <p:nvGrpSpPr>
            <p:cNvPr id="213" name="Group 212">
              <a:extLst>
                <a:ext uri="{FF2B5EF4-FFF2-40B4-BE49-F238E27FC236}">
                  <a16:creationId xmlns:a16="http://schemas.microsoft.com/office/drawing/2014/main" id="{DAC88753-020A-99CC-9D1E-EE054E9D58F9}"/>
                </a:ext>
              </a:extLst>
            </p:cNvPr>
            <p:cNvGrpSpPr/>
            <p:nvPr/>
          </p:nvGrpSpPr>
          <p:grpSpPr>
            <a:xfrm>
              <a:off x="1751251" y="940771"/>
              <a:ext cx="2243344" cy="585820"/>
              <a:chOff x="244039" y="866164"/>
              <a:chExt cx="1966728" cy="513585"/>
            </a:xfrm>
          </p:grpSpPr>
          <p:sp>
            <p:nvSpPr>
              <p:cNvPr id="4" name="TextBox 3">
                <a:extLst>
                  <a:ext uri="{FF2B5EF4-FFF2-40B4-BE49-F238E27FC236}">
                    <a16:creationId xmlns:a16="http://schemas.microsoft.com/office/drawing/2014/main" id="{09DB65FF-AF45-746A-8E0B-F40C5C00BFC7}"/>
                  </a:ext>
                </a:extLst>
              </p:cNvPr>
              <p:cNvSpPr txBox="1"/>
              <p:nvPr/>
            </p:nvSpPr>
            <p:spPr>
              <a:xfrm>
                <a:off x="244039" y="866164"/>
                <a:ext cx="1966728" cy="18887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 Genome</a:t>
                </a:r>
              </a:p>
            </p:txBody>
          </p:sp>
          <p:sp>
            <p:nvSpPr>
              <p:cNvPr id="5" name="Rounded Rectangle 4">
                <a:extLst>
                  <a:ext uri="{FF2B5EF4-FFF2-40B4-BE49-F238E27FC236}">
                    <a16:creationId xmlns:a16="http://schemas.microsoft.com/office/drawing/2014/main" id="{1D896050-F054-44F2-BCC9-16707831BD0E}"/>
                  </a:ext>
                </a:extLst>
              </p:cNvPr>
              <p:cNvSpPr/>
              <p:nvPr/>
            </p:nvSpPr>
            <p:spPr>
              <a:xfrm>
                <a:off x="244039" y="1092048"/>
                <a:ext cx="1966728" cy="287701"/>
              </a:xfrm>
              <a:prstGeom prst="roundRect">
                <a:avLst/>
              </a:prstGeom>
              <a:solidFill>
                <a:srgbClr val="F2F2F2"/>
              </a:solidFill>
              <a:ln w="31750" cap="flat" cmpd="sng" algn="ctr">
                <a:solidFill>
                  <a:schemeClr val="tx1"/>
                </a:solidFill>
                <a:prstDash val="solid"/>
              </a:ln>
              <a:effectLst/>
            </p:spPr>
            <p:txBody>
              <a:bodyPr wrap="non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…GCTATTACCTTAATGTG…</a:t>
                </a:r>
                <a:endParaRPr kumimoji="0" lang="en-US" sz="14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214" name="Group 213">
              <a:extLst>
                <a:ext uri="{FF2B5EF4-FFF2-40B4-BE49-F238E27FC236}">
                  <a16:creationId xmlns:a16="http://schemas.microsoft.com/office/drawing/2014/main" id="{3BE02547-A5B2-524A-7470-BAE8BD107D63}"/>
                </a:ext>
              </a:extLst>
            </p:cNvPr>
            <p:cNvGrpSpPr/>
            <p:nvPr/>
          </p:nvGrpSpPr>
          <p:grpSpPr>
            <a:xfrm>
              <a:off x="5366868" y="929482"/>
              <a:ext cx="1960655" cy="619685"/>
              <a:chOff x="2619277" y="856267"/>
              <a:chExt cx="1718896" cy="543275"/>
            </a:xfrm>
          </p:grpSpPr>
          <p:sp>
            <p:nvSpPr>
              <p:cNvPr id="13" name="TextBox 12">
                <a:extLst>
                  <a:ext uri="{FF2B5EF4-FFF2-40B4-BE49-F238E27FC236}">
                    <a16:creationId xmlns:a16="http://schemas.microsoft.com/office/drawing/2014/main" id="{00794FE5-0F97-10E8-6CC3-168E84F32FE0}"/>
                  </a:ext>
                </a:extLst>
              </p:cNvPr>
              <p:cNvSpPr txBox="1"/>
              <p:nvPr/>
            </p:nvSpPr>
            <p:spPr>
              <a:xfrm>
                <a:off x="2619277" y="856267"/>
                <a:ext cx="1718896" cy="18887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Nanopore Signal</a:t>
                </a:r>
              </a:p>
            </p:txBody>
          </p:sp>
          <p:pic>
            <p:nvPicPr>
              <p:cNvPr id="14" name="Picture 13">
                <a:extLst>
                  <a:ext uri="{FF2B5EF4-FFF2-40B4-BE49-F238E27FC236}">
                    <a16:creationId xmlns:a16="http://schemas.microsoft.com/office/drawing/2014/main" id="{5B8FFBB4-BA6D-F645-654A-294DD6DE49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67467" y="1072254"/>
                <a:ext cx="1621610" cy="327288"/>
              </a:xfrm>
              <a:prstGeom prst="rect">
                <a:avLst/>
              </a:prstGeom>
              <a:ln>
                <a:solidFill>
                  <a:schemeClr val="tx1"/>
                </a:solidFill>
              </a:ln>
            </p:spPr>
          </p:pic>
        </p:grpSp>
        <p:sp>
          <p:nvSpPr>
            <p:cNvPr id="6" name="Rounded Rectangle 5">
              <a:extLst>
                <a:ext uri="{FF2B5EF4-FFF2-40B4-BE49-F238E27FC236}">
                  <a16:creationId xmlns:a16="http://schemas.microsoft.com/office/drawing/2014/main" id="{E942BF31-C599-8D0A-BC90-605A983FE546}"/>
                </a:ext>
              </a:extLst>
            </p:cNvPr>
            <p:cNvSpPr/>
            <p:nvPr/>
          </p:nvSpPr>
          <p:spPr>
            <a:xfrm>
              <a:off x="1871382" y="1846516"/>
              <a:ext cx="2003083" cy="44843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Reference-to-Event Conversion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 name="Rounded Rectangle 6">
              <a:extLst>
                <a:ext uri="{FF2B5EF4-FFF2-40B4-BE49-F238E27FC236}">
                  <a16:creationId xmlns:a16="http://schemas.microsoft.com/office/drawing/2014/main" id="{895F2C70-1A86-45BC-AFD6-28E0DD4C4966}"/>
                </a:ext>
              </a:extLst>
            </p:cNvPr>
            <p:cNvSpPr/>
            <p:nvPr/>
          </p:nvSpPr>
          <p:spPr>
            <a:xfrm>
              <a:off x="5511603" y="1857806"/>
              <a:ext cx="1671185" cy="44843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Signal-to-Event Conversion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8" name="Straight Connector 7">
              <a:extLst>
                <a:ext uri="{FF2B5EF4-FFF2-40B4-BE49-F238E27FC236}">
                  <a16:creationId xmlns:a16="http://schemas.microsoft.com/office/drawing/2014/main" id="{60F3A61F-14F4-D72C-9A96-BED382CC56E4}"/>
                </a:ext>
              </a:extLst>
            </p:cNvPr>
            <p:cNvCxnSpPr>
              <a:cxnSpLocks/>
            </p:cNvCxnSpPr>
            <p:nvPr/>
          </p:nvCxnSpPr>
          <p:spPr>
            <a:xfrm>
              <a:off x="2872923" y="1526591"/>
              <a:ext cx="0" cy="333679"/>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C85F7B-CB99-69B3-024B-AF59780AB390}"/>
                </a:ext>
              </a:extLst>
            </p:cNvPr>
            <p:cNvCxnSpPr>
              <a:cxnSpLocks/>
            </p:cNvCxnSpPr>
            <p:nvPr/>
          </p:nvCxnSpPr>
          <p:spPr>
            <a:xfrm>
              <a:off x="6347195" y="1551631"/>
              <a:ext cx="0" cy="308639"/>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A15A7845-6BCA-DE2F-72BB-6EA91C5E13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61619" y="1963236"/>
              <a:ext cx="249432" cy="242504"/>
            </a:xfrm>
            <a:prstGeom prst="rect">
              <a:avLst/>
            </a:prstGeom>
          </p:spPr>
        </p:pic>
        <p:cxnSp>
          <p:nvCxnSpPr>
            <p:cNvPr id="10" name="Straight Connector 9">
              <a:extLst>
                <a:ext uri="{FF2B5EF4-FFF2-40B4-BE49-F238E27FC236}">
                  <a16:creationId xmlns:a16="http://schemas.microsoft.com/office/drawing/2014/main" id="{CBE41142-2E00-4D51-5CC1-3C7B597FF805}"/>
                </a:ext>
              </a:extLst>
            </p:cNvPr>
            <p:cNvCxnSpPr>
              <a:cxnSpLocks/>
            </p:cNvCxnSpPr>
            <p:nvPr/>
          </p:nvCxnSpPr>
          <p:spPr>
            <a:xfrm flipH="1">
              <a:off x="2872923" y="2306440"/>
              <a:ext cx="0" cy="32850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7FC212C-5258-6557-E248-52A88128AD50}"/>
                </a:ext>
              </a:extLst>
            </p:cNvPr>
            <p:cNvCxnSpPr>
              <a:cxnSpLocks/>
            </p:cNvCxnSpPr>
            <p:nvPr/>
          </p:nvCxnSpPr>
          <p:spPr>
            <a:xfrm>
              <a:off x="6347195" y="2306244"/>
              <a:ext cx="0" cy="32850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nvGrpSpPr>
            <p:cNvPr id="81" name="Group 80">
              <a:extLst>
                <a:ext uri="{FF2B5EF4-FFF2-40B4-BE49-F238E27FC236}">
                  <a16:creationId xmlns:a16="http://schemas.microsoft.com/office/drawing/2014/main" id="{4A05C5ED-EE98-4ADF-456A-D3CAE0AE3719}"/>
                </a:ext>
              </a:extLst>
            </p:cNvPr>
            <p:cNvGrpSpPr/>
            <p:nvPr/>
          </p:nvGrpSpPr>
          <p:grpSpPr>
            <a:xfrm>
              <a:off x="1831396" y="2626733"/>
              <a:ext cx="2083054" cy="340813"/>
              <a:chOff x="2310261" y="2497144"/>
              <a:chExt cx="2083054" cy="340813"/>
            </a:xfrm>
          </p:grpSpPr>
          <p:sp>
            <p:nvSpPr>
              <p:cNvPr id="20" name="Rounded Rectangle 19">
                <a:extLst>
                  <a:ext uri="{FF2B5EF4-FFF2-40B4-BE49-F238E27FC236}">
                    <a16:creationId xmlns:a16="http://schemas.microsoft.com/office/drawing/2014/main" id="{BCA25636-B401-6251-CEE5-11692D09D80F}"/>
                  </a:ext>
                </a:extLst>
              </p:cNvPr>
              <p:cNvSpPr/>
              <p:nvPr/>
            </p:nvSpPr>
            <p:spPr>
              <a:xfrm>
                <a:off x="2310261" y="2497144"/>
                <a:ext cx="2083054" cy="340813"/>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2" name="Rectangle 21">
                <a:extLst>
                  <a:ext uri="{FF2B5EF4-FFF2-40B4-BE49-F238E27FC236}">
                    <a16:creationId xmlns:a16="http://schemas.microsoft.com/office/drawing/2014/main" id="{D2B4C324-5024-411B-5C1F-82D250B7BDED}"/>
                  </a:ext>
                </a:extLst>
              </p:cNvPr>
              <p:cNvSpPr/>
              <p:nvPr/>
            </p:nvSpPr>
            <p:spPr>
              <a:xfrm>
                <a:off x="2390225"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2.21</a:t>
                </a:r>
              </a:p>
            </p:txBody>
          </p:sp>
          <p:sp>
            <p:nvSpPr>
              <p:cNvPr id="23" name="Rectangle 22">
                <a:extLst>
                  <a:ext uri="{FF2B5EF4-FFF2-40B4-BE49-F238E27FC236}">
                    <a16:creationId xmlns:a16="http://schemas.microsoft.com/office/drawing/2014/main" id="{BC732517-5597-7388-F967-D8DD5971A963}"/>
                  </a:ext>
                </a:extLst>
              </p:cNvPr>
              <p:cNvSpPr/>
              <p:nvPr/>
            </p:nvSpPr>
            <p:spPr>
              <a:xfrm>
                <a:off x="3079820"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-0.9</a:t>
                </a:r>
              </a:p>
            </p:txBody>
          </p:sp>
          <p:sp>
            <p:nvSpPr>
              <p:cNvPr id="24" name="Rectangle 23">
                <a:extLst>
                  <a:ext uri="{FF2B5EF4-FFF2-40B4-BE49-F238E27FC236}">
                    <a16:creationId xmlns:a16="http://schemas.microsoft.com/office/drawing/2014/main" id="{FA458D61-1FC6-E1B7-1896-16D7ABE996F6}"/>
                  </a:ext>
                </a:extLst>
              </p:cNvPr>
              <p:cNvSpPr/>
              <p:nvPr/>
            </p:nvSpPr>
            <p:spPr>
              <a:xfrm>
                <a:off x="3769414"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1.15</a:t>
                </a:r>
              </a:p>
            </p:txBody>
          </p:sp>
        </p:grpSp>
        <p:grpSp>
          <p:nvGrpSpPr>
            <p:cNvPr id="82" name="Group 81">
              <a:extLst>
                <a:ext uri="{FF2B5EF4-FFF2-40B4-BE49-F238E27FC236}">
                  <a16:creationId xmlns:a16="http://schemas.microsoft.com/office/drawing/2014/main" id="{A53C69D8-CE3F-E9E6-02D8-2F40F619E00A}"/>
                </a:ext>
              </a:extLst>
            </p:cNvPr>
            <p:cNvGrpSpPr/>
            <p:nvPr/>
          </p:nvGrpSpPr>
          <p:grpSpPr>
            <a:xfrm>
              <a:off x="5311384" y="2626734"/>
              <a:ext cx="2071622" cy="340812"/>
              <a:chOff x="4889143" y="2497145"/>
              <a:chExt cx="2071622" cy="340812"/>
            </a:xfrm>
          </p:grpSpPr>
          <p:sp>
            <p:nvSpPr>
              <p:cNvPr id="36" name="Rounded Rectangle 35">
                <a:extLst>
                  <a:ext uri="{FF2B5EF4-FFF2-40B4-BE49-F238E27FC236}">
                    <a16:creationId xmlns:a16="http://schemas.microsoft.com/office/drawing/2014/main" id="{8233893A-862C-0AE4-DFD3-D5F8A529C677}"/>
                  </a:ext>
                </a:extLst>
              </p:cNvPr>
              <p:cNvSpPr/>
              <p:nvPr/>
            </p:nvSpPr>
            <p:spPr>
              <a:xfrm>
                <a:off x="4889143" y="2497145"/>
                <a:ext cx="2071622" cy="340812"/>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8" name="Rectangle 37">
                <a:extLst>
                  <a:ext uri="{FF2B5EF4-FFF2-40B4-BE49-F238E27FC236}">
                    <a16:creationId xmlns:a16="http://schemas.microsoft.com/office/drawing/2014/main" id="{8A04EBD9-61A2-46B2-EDB0-10C75F362D67}"/>
                  </a:ext>
                </a:extLst>
              </p:cNvPr>
              <p:cNvSpPr/>
              <p:nvPr/>
            </p:nvSpPr>
            <p:spPr>
              <a:xfrm>
                <a:off x="4957672"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2.22</a:t>
                </a:r>
              </a:p>
            </p:txBody>
          </p:sp>
          <p:sp>
            <p:nvSpPr>
              <p:cNvPr id="39" name="Rectangle 38">
                <a:extLst>
                  <a:ext uri="{FF2B5EF4-FFF2-40B4-BE49-F238E27FC236}">
                    <a16:creationId xmlns:a16="http://schemas.microsoft.com/office/drawing/2014/main" id="{A8CB9BBE-BAB4-1277-6BFF-8EEAF27CFF13}"/>
                  </a:ext>
                </a:extLst>
              </p:cNvPr>
              <p:cNvSpPr/>
              <p:nvPr/>
            </p:nvSpPr>
            <p:spPr>
              <a:xfrm>
                <a:off x="5647267"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-0.91</a:t>
                </a:r>
              </a:p>
            </p:txBody>
          </p:sp>
          <p:sp>
            <p:nvSpPr>
              <p:cNvPr id="40" name="Rectangle 39">
                <a:extLst>
                  <a:ext uri="{FF2B5EF4-FFF2-40B4-BE49-F238E27FC236}">
                    <a16:creationId xmlns:a16="http://schemas.microsoft.com/office/drawing/2014/main" id="{08B61B55-A79B-78F4-B55B-3B161E807366}"/>
                  </a:ext>
                </a:extLst>
              </p:cNvPr>
              <p:cNvSpPr/>
              <p:nvPr/>
            </p:nvSpPr>
            <p:spPr>
              <a:xfrm>
                <a:off x="6336861"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1.18</a:t>
                </a:r>
              </a:p>
            </p:txBody>
          </p:sp>
        </p:grpSp>
      </p:grpSp>
    </p:spTree>
    <p:custDataLst>
      <p:tags r:id="rId1"/>
    </p:custDataLst>
    <p:extLst>
      <p:ext uri="{BB962C8B-B14F-4D97-AF65-F5344CB8AC3E}">
        <p14:creationId xmlns:p14="http://schemas.microsoft.com/office/powerpoint/2010/main" val="44985308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560" y="95697"/>
            <a:ext cx="8954440" cy="770467"/>
          </a:xfrm>
        </p:spPr>
        <p:txBody>
          <a:bodyPr/>
          <a:lstStyle/>
          <a:p>
            <a:r>
              <a:rPr lang="en-US" sz="4000" dirty="0">
                <a:latin typeface="Garamond" panose="02020404030301010803" pitchFamily="18" charset="0"/>
              </a:rPr>
              <a:t>Events in Raw Nanopore Signals</a:t>
            </a:r>
            <a:endParaRPr lang="en-US" sz="4000" b="1" dirty="0">
              <a:latin typeface="Garamond" panose="02020404030301010803" pitchFamily="18" charset="0"/>
            </a:endParaRPr>
          </a:p>
        </p:txBody>
      </p:sp>
      <p:sp>
        <p:nvSpPr>
          <p:cNvPr id="47" name="Content Placeholder 2">
            <a:extLst>
              <a:ext uri="{FF2B5EF4-FFF2-40B4-BE49-F238E27FC236}">
                <a16:creationId xmlns:a16="http://schemas.microsoft.com/office/drawing/2014/main" id="{A9D22E97-707D-1F21-F529-02147FBEF555}"/>
              </a:ext>
            </a:extLst>
          </p:cNvPr>
          <p:cNvSpPr>
            <a:spLocks noGrp="1"/>
          </p:cNvSpPr>
          <p:nvPr>
            <p:ph idx="1"/>
          </p:nvPr>
        </p:nvSpPr>
        <p:spPr>
          <a:xfrm>
            <a:off x="198351"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rPr>
              <a:t>Event: </a:t>
            </a:r>
            <a:r>
              <a:rPr lang="en-US" sz="2400" dirty="0">
                <a:latin typeface="Tahoma" panose="020B0604030504040204" pitchFamily="34" charset="0"/>
                <a:ea typeface="Tahoma" panose="020B0604030504040204" pitchFamily="34" charset="0"/>
                <a:cs typeface="Tahoma" panose="020B0604030504040204" pitchFamily="34" charset="0"/>
              </a:rPr>
              <a:t>A </a:t>
            </a:r>
            <a:r>
              <a:rPr lang="en-US" sz="2400" b="1" dirty="0">
                <a:latin typeface="Tahoma" panose="020B0604030504040204" pitchFamily="34" charset="0"/>
                <a:ea typeface="Tahoma" panose="020B0604030504040204" pitchFamily="34" charset="0"/>
                <a:cs typeface="Tahoma" panose="020B0604030504040204" pitchFamily="34" charset="0"/>
              </a:rPr>
              <a:t>segment</a:t>
            </a:r>
            <a:r>
              <a:rPr lang="en-US" sz="2400" dirty="0">
                <a:latin typeface="Tahoma" panose="020B0604030504040204" pitchFamily="34" charset="0"/>
                <a:ea typeface="Tahoma" panose="020B0604030504040204" pitchFamily="34" charset="0"/>
                <a:cs typeface="Tahoma" panose="020B0604030504040204" pitchFamily="34" charset="0"/>
              </a:rPr>
              <a:t> of the raw signal</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rPr>
              <a:t>Corresponds to a </a:t>
            </a:r>
            <a:r>
              <a:rPr lang="en-US" sz="2000" b="1" dirty="0">
                <a:latin typeface="Tahoma" panose="020B0604030504040204" pitchFamily="34" charset="0"/>
                <a:ea typeface="Tahoma" panose="020B0604030504040204" pitchFamily="34" charset="0"/>
                <a:cs typeface="Tahoma" panose="020B0604030504040204" pitchFamily="34" charset="0"/>
              </a:rPr>
              <a:t>particular</a:t>
            </a:r>
            <a:r>
              <a:rPr lang="en-US" sz="2000" dirty="0">
                <a:latin typeface="Tahoma" panose="020B0604030504040204" pitchFamily="34" charset="0"/>
                <a:ea typeface="Tahoma" panose="020B0604030504040204" pitchFamily="34" charset="0"/>
                <a:cs typeface="Tahoma" panose="020B0604030504040204" pitchFamily="34" charset="0"/>
              </a:rPr>
              <a:t> </a:t>
            </a:r>
            <a:r>
              <a:rPr lang="en-US" sz="2000" b="1" dirty="0">
                <a:solidFill>
                  <a:srgbClr val="C00000"/>
                </a:solidFill>
                <a:latin typeface="Tahoma" panose="020B0604030504040204" pitchFamily="34" charset="0"/>
                <a:ea typeface="Tahoma" panose="020B0604030504040204" pitchFamily="34" charset="0"/>
                <a:cs typeface="Tahoma" panose="020B0604030504040204" pitchFamily="34" charset="0"/>
              </a:rPr>
              <a:t>k</a:t>
            </a:r>
            <a:r>
              <a:rPr lang="en-US" sz="2000" dirty="0">
                <a:latin typeface="Tahoma" panose="020B0604030504040204" pitchFamily="34" charset="0"/>
                <a:ea typeface="Tahoma" panose="020B0604030504040204" pitchFamily="34" charset="0"/>
                <a:cs typeface="Tahoma" panose="020B0604030504040204" pitchFamily="34" charset="0"/>
              </a:rPr>
              <a:t>-</a:t>
            </a:r>
            <a:r>
              <a:rPr lang="en-US" sz="2000" dirty="0" err="1">
                <a:latin typeface="Tahoma" panose="020B0604030504040204" pitchFamily="34" charset="0"/>
                <a:ea typeface="Tahoma" panose="020B0604030504040204" pitchFamily="34" charset="0"/>
                <a:cs typeface="Tahoma" panose="020B0604030504040204" pitchFamily="34" charset="0"/>
              </a:rPr>
              <a:t>mer</a:t>
            </a:r>
            <a:endParaRPr lang="en-US" sz="2000" dirty="0">
              <a:latin typeface="Tahoma" panose="020B0604030504040204" pitchFamily="34" charset="0"/>
              <a:ea typeface="Tahoma" panose="020B0604030504040204" pitchFamily="34" charset="0"/>
              <a:cs typeface="Tahoma" panose="020B0604030504040204" pitchFamily="34" charset="0"/>
            </a:endParaRPr>
          </a:p>
          <a:p>
            <a:pPr marL="0" indent="0">
              <a:lnSpc>
                <a:spcPct val="100000"/>
              </a:lnSpc>
              <a:spcBef>
                <a:spcPts val="400"/>
              </a:spcBef>
              <a:buNone/>
            </a:pPr>
            <a:endParaRPr lang="en-US" sz="2400" b="1"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rPr>
              <a:t>Event detection</a:t>
            </a:r>
            <a:r>
              <a:rPr lang="en-US" sz="2400" dirty="0">
                <a:latin typeface="Tahoma" panose="020B0604030504040204" pitchFamily="34" charset="0"/>
                <a:ea typeface="Tahoma" panose="020B0604030504040204" pitchFamily="34" charset="0"/>
                <a:cs typeface="Tahoma" panose="020B0604030504040204" pitchFamily="34" charset="0"/>
              </a:rPr>
              <a:t> finds these segments to identify </a:t>
            </a:r>
            <a:r>
              <a:rPr lang="en-US" sz="2400" b="1" dirty="0">
                <a:solidFill>
                  <a:srgbClr val="C00000"/>
                </a:solidFill>
                <a:latin typeface="Tahoma" panose="020B0604030504040204" pitchFamily="34" charset="0"/>
                <a:ea typeface="Tahoma" panose="020B0604030504040204" pitchFamily="34" charset="0"/>
                <a:cs typeface="Tahoma" panose="020B0604030504040204" pitchFamily="34" charset="0"/>
              </a:rPr>
              <a:t>k</a:t>
            </a:r>
            <a:r>
              <a:rPr lang="en-US" sz="2400" dirty="0">
                <a:latin typeface="Tahoma" panose="020B0604030504040204" pitchFamily="34" charset="0"/>
                <a:ea typeface="Tahoma" panose="020B0604030504040204" pitchFamily="34" charset="0"/>
                <a:cs typeface="Tahoma" panose="020B0604030504040204" pitchFamily="34" charset="0"/>
              </a:rPr>
              <a:t>-</a:t>
            </a:r>
            <a:r>
              <a:rPr lang="en-US" sz="2400" dirty="0" err="1">
                <a:latin typeface="Tahoma" panose="020B0604030504040204" pitchFamily="34" charset="0"/>
                <a:ea typeface="Tahoma" panose="020B0604030504040204" pitchFamily="34" charset="0"/>
                <a:cs typeface="Tahoma" panose="020B0604030504040204" pitchFamily="34" charset="0"/>
              </a:rPr>
              <a:t>mers</a:t>
            </a:r>
            <a:endParaRPr lang="en-US" sz="2400" dirty="0">
              <a:latin typeface="Tahoma" panose="020B0604030504040204" pitchFamily="34" charset="0"/>
              <a:ea typeface="Tahoma" panose="020B0604030504040204" pitchFamily="34" charset="0"/>
              <a:cs typeface="Tahoma" panose="020B0604030504040204" pitchFamily="34" charset="0"/>
            </a:endParaRP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rPr>
              <a:t>Start and end positions are marked by abrupt signal changes</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rPr>
              <a:t>Statistical methods identify these abrupt changes</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rPr>
              <a:t>Event value: </a:t>
            </a:r>
            <a:r>
              <a:rPr lang="en-US" sz="2000" dirty="0">
                <a:latin typeface="Tahoma" panose="020B0604030504040204" pitchFamily="34" charset="0"/>
                <a:ea typeface="Tahoma" panose="020B0604030504040204" pitchFamily="34" charset="0"/>
                <a:cs typeface="Tahoma" panose="020B0604030504040204" pitchFamily="34" charset="0"/>
              </a:rPr>
              <a:t>average of signals </a:t>
            </a:r>
            <a:r>
              <a:rPr lang="en-US" sz="2000" b="1" dirty="0">
                <a:latin typeface="Tahoma" panose="020B0604030504040204" pitchFamily="34" charset="0"/>
                <a:ea typeface="Tahoma" panose="020B0604030504040204" pitchFamily="34" charset="0"/>
                <a:cs typeface="Tahoma" panose="020B0604030504040204" pitchFamily="34" charset="0"/>
              </a:rPr>
              <a:t>within an event</a:t>
            </a:r>
          </a:p>
        </p:txBody>
      </p:sp>
      <p:pic>
        <p:nvPicPr>
          <p:cNvPr id="135" name="Picture 134">
            <a:extLst>
              <a:ext uri="{FF2B5EF4-FFF2-40B4-BE49-F238E27FC236}">
                <a16:creationId xmlns:a16="http://schemas.microsoft.com/office/drawing/2014/main" id="{E1C66A22-289D-401D-2ADF-746C036DCA52}"/>
              </a:ext>
            </a:extLst>
          </p:cNvPr>
          <p:cNvPicPr>
            <a:picLocks noChangeAspect="1"/>
          </p:cNvPicPr>
          <p:nvPr/>
        </p:nvPicPr>
        <p:blipFill rotWithShape="1">
          <a:blip r:embed="rId4"/>
          <a:srcRect l="19460" r="46714"/>
          <a:stretch/>
        </p:blipFill>
        <p:spPr>
          <a:xfrm>
            <a:off x="2729760" y="3654236"/>
            <a:ext cx="1325692" cy="2204533"/>
          </a:xfrm>
          <a:prstGeom prst="rect">
            <a:avLst/>
          </a:prstGeom>
        </p:spPr>
      </p:pic>
      <p:sp>
        <p:nvSpPr>
          <p:cNvPr id="137" name="Rectangle 136">
            <a:extLst>
              <a:ext uri="{FF2B5EF4-FFF2-40B4-BE49-F238E27FC236}">
                <a16:creationId xmlns:a16="http://schemas.microsoft.com/office/drawing/2014/main" id="{8A24B139-CFDA-DA37-F084-861152445C7A}"/>
              </a:ext>
            </a:extLst>
          </p:cNvPr>
          <p:cNvSpPr/>
          <p:nvPr/>
        </p:nvSpPr>
        <p:spPr>
          <a:xfrm>
            <a:off x="3521844" y="4566492"/>
            <a:ext cx="253139" cy="688020"/>
          </a:xfrm>
          <a:prstGeom prst="rect">
            <a:avLst/>
          </a:prstGeom>
          <a:noFill/>
          <a:ln w="19050" cap="flat">
            <a:solidFill>
              <a:srgbClr val="FF0000"/>
            </a:solidFill>
          </a:ln>
          <a:effectLst>
            <a:glow rad="63500">
              <a:srgbClr val="FF0000">
                <a:alpha val="37963"/>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 name="Picture 91">
            <a:extLst>
              <a:ext uri="{FF2B5EF4-FFF2-40B4-BE49-F238E27FC236}">
                <a16:creationId xmlns:a16="http://schemas.microsoft.com/office/drawing/2014/main" id="{2C4C97E3-3B3B-6F92-11C2-6C9CB51A38BA}"/>
              </a:ext>
            </a:extLst>
          </p:cNvPr>
          <p:cNvPicPr>
            <a:picLocks noChangeAspect="1"/>
          </p:cNvPicPr>
          <p:nvPr/>
        </p:nvPicPr>
        <p:blipFill rotWithShape="1">
          <a:blip r:embed="rId5">
            <a:extLst>
              <a:ext uri="{28A0092B-C50C-407E-A947-70E740481C1C}">
                <a14:useLocalDpi xmlns:a14="http://schemas.microsoft.com/office/drawing/2010/main" val="0"/>
              </a:ext>
            </a:extLst>
          </a:blip>
          <a:srcRect l="2871" r="60550"/>
          <a:stretch/>
        </p:blipFill>
        <p:spPr>
          <a:xfrm>
            <a:off x="5089670" y="4176416"/>
            <a:ext cx="2214451" cy="1524519"/>
          </a:xfrm>
          <a:prstGeom prst="rect">
            <a:avLst/>
          </a:prstGeom>
          <a:ln>
            <a:solidFill>
              <a:sysClr val="windowText" lastClr="000000"/>
            </a:solidFill>
          </a:ln>
        </p:spPr>
      </p:pic>
      <p:sp>
        <p:nvSpPr>
          <p:cNvPr id="103" name="Left Brace 102">
            <a:extLst>
              <a:ext uri="{FF2B5EF4-FFF2-40B4-BE49-F238E27FC236}">
                <a16:creationId xmlns:a16="http://schemas.microsoft.com/office/drawing/2014/main" id="{780B581D-C14F-DC95-CBE0-E0670238729A}"/>
              </a:ext>
            </a:extLst>
          </p:cNvPr>
          <p:cNvSpPr/>
          <p:nvPr/>
        </p:nvSpPr>
        <p:spPr>
          <a:xfrm rot="5400000">
            <a:off x="5536546" y="3707146"/>
            <a:ext cx="160653" cy="764045"/>
          </a:xfrm>
          <a:prstGeom prst="leftBrace">
            <a:avLst>
              <a:gd name="adj1" fmla="val 77564"/>
              <a:gd name="adj2" fmla="val 48854"/>
            </a:avLst>
          </a:prstGeom>
          <a:noFill/>
          <a:ln w="317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104" name="TextBox 103">
            <a:extLst>
              <a:ext uri="{FF2B5EF4-FFF2-40B4-BE49-F238E27FC236}">
                <a16:creationId xmlns:a16="http://schemas.microsoft.com/office/drawing/2014/main" id="{C8C1D77C-7D30-8CC1-A544-E13BC05A2CCB}"/>
              </a:ext>
            </a:extLst>
          </p:cNvPr>
          <p:cNvSpPr txBox="1"/>
          <p:nvPr/>
        </p:nvSpPr>
        <p:spPr>
          <a:xfrm>
            <a:off x="5259524" y="3719305"/>
            <a:ext cx="714696" cy="27699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Event</a:t>
            </a:r>
          </a:p>
        </p:txBody>
      </p:sp>
      <p:cxnSp>
        <p:nvCxnSpPr>
          <p:cNvPr id="146" name="Straight Connector 145">
            <a:extLst>
              <a:ext uri="{FF2B5EF4-FFF2-40B4-BE49-F238E27FC236}">
                <a16:creationId xmlns:a16="http://schemas.microsoft.com/office/drawing/2014/main" id="{22BA2D37-BA73-2107-8FB8-6212C46A01AD}"/>
              </a:ext>
            </a:extLst>
          </p:cNvPr>
          <p:cNvCxnSpPr>
            <a:cxnSpLocks/>
            <a:stCxn id="137" idx="3"/>
          </p:cNvCxnSpPr>
          <p:nvPr/>
        </p:nvCxnSpPr>
        <p:spPr>
          <a:xfrm>
            <a:off x="3774983" y="4910502"/>
            <a:ext cx="1463625" cy="0"/>
          </a:xfrm>
          <a:prstGeom prst="line">
            <a:avLst/>
          </a:prstGeom>
          <a:ln w="28575">
            <a:solidFill>
              <a:srgbClr val="C00000"/>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CFE763B5-FDE3-B492-CA57-106E43D37260}"/>
              </a:ext>
            </a:extLst>
          </p:cNvPr>
          <p:cNvCxnSpPr>
            <a:cxnSpLocks/>
            <a:stCxn id="156" idx="0"/>
            <a:endCxn id="137" idx="1"/>
          </p:cNvCxnSpPr>
          <p:nvPr/>
        </p:nvCxnSpPr>
        <p:spPr>
          <a:xfrm flipV="1">
            <a:off x="2300105" y="4910502"/>
            <a:ext cx="1221739" cy="374934"/>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56" name="TextBox 155">
            <a:extLst>
              <a:ext uri="{FF2B5EF4-FFF2-40B4-BE49-F238E27FC236}">
                <a16:creationId xmlns:a16="http://schemas.microsoft.com/office/drawing/2014/main" id="{91F796E2-86DB-8180-22CC-3D9BDE2B0058}"/>
              </a:ext>
            </a:extLst>
          </p:cNvPr>
          <p:cNvSpPr txBox="1"/>
          <p:nvPr/>
        </p:nvSpPr>
        <p:spPr>
          <a:xfrm>
            <a:off x="1603755" y="5285436"/>
            <a:ext cx="1392699" cy="55399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k</a:t>
            </a: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many nucleotides</a:t>
            </a:r>
          </a:p>
        </p:txBody>
      </p:sp>
      <p:cxnSp>
        <p:nvCxnSpPr>
          <p:cNvPr id="3" name="Straight Connector 2">
            <a:extLst>
              <a:ext uri="{FF2B5EF4-FFF2-40B4-BE49-F238E27FC236}">
                <a16:creationId xmlns:a16="http://schemas.microsoft.com/office/drawing/2014/main" id="{DBF4756F-0CFE-0EDF-0B8D-8E1850A27EA2}"/>
              </a:ext>
            </a:extLst>
          </p:cNvPr>
          <p:cNvCxnSpPr>
            <a:cxnSpLocks/>
          </p:cNvCxnSpPr>
          <p:nvPr/>
        </p:nvCxnSpPr>
        <p:spPr>
          <a:xfrm>
            <a:off x="5243989" y="4176416"/>
            <a:ext cx="0" cy="1522800"/>
          </a:xfrm>
          <a:prstGeom prst="line">
            <a:avLst/>
          </a:prstGeom>
          <a:noFill/>
          <a:ln w="19050" cap="flat" cmpd="sng" algn="ctr">
            <a:solidFill>
              <a:srgbClr val="C00000"/>
            </a:solidFill>
            <a:prstDash val="dash"/>
            <a:miter lim="800000"/>
            <a:tailEnd type="none"/>
          </a:ln>
          <a:effectLst/>
        </p:spPr>
      </p:cxnSp>
      <p:cxnSp>
        <p:nvCxnSpPr>
          <p:cNvPr id="4" name="Straight Connector 3">
            <a:extLst>
              <a:ext uri="{FF2B5EF4-FFF2-40B4-BE49-F238E27FC236}">
                <a16:creationId xmlns:a16="http://schemas.microsoft.com/office/drawing/2014/main" id="{0EBF01B4-B763-D9FA-33D8-52694AF167A3}"/>
              </a:ext>
            </a:extLst>
          </p:cNvPr>
          <p:cNvCxnSpPr>
            <a:cxnSpLocks/>
          </p:cNvCxnSpPr>
          <p:nvPr/>
        </p:nvCxnSpPr>
        <p:spPr>
          <a:xfrm>
            <a:off x="6001127" y="4176416"/>
            <a:ext cx="0" cy="1522800"/>
          </a:xfrm>
          <a:prstGeom prst="line">
            <a:avLst/>
          </a:prstGeom>
          <a:noFill/>
          <a:ln w="19050" cap="flat" cmpd="sng" algn="ctr">
            <a:solidFill>
              <a:srgbClr val="C00000"/>
            </a:solidFill>
            <a:prstDash val="dash"/>
            <a:miter lim="800000"/>
            <a:tailEnd type="none"/>
          </a:ln>
          <a:effectLst/>
        </p:spPr>
      </p:cxnSp>
      <p:cxnSp>
        <p:nvCxnSpPr>
          <p:cNvPr id="5" name="Straight Connector 4">
            <a:extLst>
              <a:ext uri="{FF2B5EF4-FFF2-40B4-BE49-F238E27FC236}">
                <a16:creationId xmlns:a16="http://schemas.microsoft.com/office/drawing/2014/main" id="{CDF20F99-148F-F0F7-66FF-C3245D85324B}"/>
              </a:ext>
            </a:extLst>
          </p:cNvPr>
          <p:cNvCxnSpPr>
            <a:cxnSpLocks/>
          </p:cNvCxnSpPr>
          <p:nvPr/>
        </p:nvCxnSpPr>
        <p:spPr>
          <a:xfrm>
            <a:off x="6132708" y="4176415"/>
            <a:ext cx="0" cy="1522800"/>
          </a:xfrm>
          <a:prstGeom prst="line">
            <a:avLst/>
          </a:prstGeom>
          <a:noFill/>
          <a:ln w="19050" cap="flat" cmpd="sng" algn="ctr">
            <a:solidFill>
              <a:srgbClr val="C00000"/>
            </a:solidFill>
            <a:prstDash val="dash"/>
            <a:miter lim="800000"/>
            <a:tailEnd type="none"/>
          </a:ln>
          <a:effectLst/>
        </p:spPr>
      </p:cxnSp>
      <p:cxnSp>
        <p:nvCxnSpPr>
          <p:cNvPr id="6" name="Straight Connector 5">
            <a:extLst>
              <a:ext uri="{FF2B5EF4-FFF2-40B4-BE49-F238E27FC236}">
                <a16:creationId xmlns:a16="http://schemas.microsoft.com/office/drawing/2014/main" id="{18F4CD8C-377D-AACE-4E6E-F6C98D10A7E7}"/>
              </a:ext>
            </a:extLst>
          </p:cNvPr>
          <p:cNvCxnSpPr>
            <a:cxnSpLocks/>
          </p:cNvCxnSpPr>
          <p:nvPr/>
        </p:nvCxnSpPr>
        <p:spPr>
          <a:xfrm>
            <a:off x="6776954" y="4176416"/>
            <a:ext cx="0" cy="1522800"/>
          </a:xfrm>
          <a:prstGeom prst="line">
            <a:avLst/>
          </a:prstGeom>
          <a:noFill/>
          <a:ln w="19050" cap="flat" cmpd="sng" algn="ctr">
            <a:solidFill>
              <a:srgbClr val="C00000"/>
            </a:solidFill>
            <a:prstDash val="dash"/>
            <a:miter lim="800000"/>
            <a:tailEnd type="none"/>
          </a:ln>
          <a:effectLst/>
        </p:spPr>
      </p:cxnSp>
      <p:grpSp>
        <p:nvGrpSpPr>
          <p:cNvPr id="39" name="Group 38">
            <a:extLst>
              <a:ext uri="{FF2B5EF4-FFF2-40B4-BE49-F238E27FC236}">
                <a16:creationId xmlns:a16="http://schemas.microsoft.com/office/drawing/2014/main" id="{8C8E234A-2848-BCE1-7CF0-5DC958E77154}"/>
              </a:ext>
            </a:extLst>
          </p:cNvPr>
          <p:cNvGrpSpPr/>
          <p:nvPr/>
        </p:nvGrpSpPr>
        <p:grpSpPr>
          <a:xfrm>
            <a:off x="4809679" y="5126810"/>
            <a:ext cx="1626353" cy="1318028"/>
            <a:chOff x="5057873" y="5218368"/>
            <a:chExt cx="1626353" cy="1318028"/>
          </a:xfrm>
        </p:grpSpPr>
        <p:sp>
          <p:nvSpPr>
            <p:cNvPr id="30" name="Rounded Rectangle 29">
              <a:extLst>
                <a:ext uri="{FF2B5EF4-FFF2-40B4-BE49-F238E27FC236}">
                  <a16:creationId xmlns:a16="http://schemas.microsoft.com/office/drawing/2014/main" id="{1F8A6C6B-9F6A-6D62-55F3-F4A1FBEE6B57}"/>
                </a:ext>
              </a:extLst>
            </p:cNvPr>
            <p:cNvSpPr/>
            <p:nvPr/>
          </p:nvSpPr>
          <p:spPr>
            <a:xfrm>
              <a:off x="5650720" y="5303018"/>
              <a:ext cx="440659" cy="140636"/>
            </a:xfrm>
            <a:prstGeom prst="roundRect">
              <a:avLst>
                <a:gd name="adj" fmla="val 0"/>
              </a:avLst>
            </a:prstGeom>
            <a:noFill/>
            <a:ln w="6350" cap="flat" cmpd="sng" algn="ctr">
              <a:solidFill>
                <a:sysClr val="windowText" lastClr="000000"/>
              </a:solidFill>
              <a:prstDash val="solid"/>
            </a:ln>
            <a:effectLst/>
          </p:spPr>
          <p:txBody>
            <a:bodyPr lIns="0" tIns="0" rIns="0" bIns="0"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105.71</a:t>
              </a:r>
              <a:endParaRPr kumimoji="0" lang="en-US" sz="11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31" name="Straight Connector 30">
              <a:extLst>
                <a:ext uri="{FF2B5EF4-FFF2-40B4-BE49-F238E27FC236}">
                  <a16:creationId xmlns:a16="http://schemas.microsoft.com/office/drawing/2014/main" id="{661B2EE0-E71F-3A30-3707-4539C8BEC08C}"/>
                </a:ext>
              </a:extLst>
            </p:cNvPr>
            <p:cNvCxnSpPr>
              <a:cxnSpLocks/>
            </p:cNvCxnSpPr>
            <p:nvPr/>
          </p:nvCxnSpPr>
          <p:spPr>
            <a:xfrm>
              <a:off x="5495002" y="5218368"/>
              <a:ext cx="752094" cy="1424"/>
            </a:xfrm>
            <a:prstGeom prst="line">
              <a:avLst/>
            </a:prstGeom>
            <a:noFill/>
            <a:ln w="28575" cap="flat" cmpd="sng" algn="ctr">
              <a:solidFill>
                <a:srgbClr val="C00000"/>
              </a:solidFill>
              <a:prstDash val="solid"/>
              <a:miter lim="800000"/>
              <a:tailEnd type="none"/>
            </a:ln>
            <a:effectLst/>
          </p:spPr>
        </p:cxnSp>
        <p:sp>
          <p:nvSpPr>
            <p:cNvPr id="33" name="TextBox 32">
              <a:extLst>
                <a:ext uri="{FF2B5EF4-FFF2-40B4-BE49-F238E27FC236}">
                  <a16:creationId xmlns:a16="http://schemas.microsoft.com/office/drawing/2014/main" id="{09326E21-43EA-1DDF-4D66-9A2497D9CABD}"/>
                </a:ext>
              </a:extLst>
            </p:cNvPr>
            <p:cNvSpPr txBox="1"/>
            <p:nvPr/>
          </p:nvSpPr>
          <p:spPr>
            <a:xfrm>
              <a:off x="5057873" y="5966925"/>
              <a:ext cx="1626353" cy="569471"/>
            </a:xfrm>
            <a:prstGeom prst="rect">
              <a:avLst/>
            </a:prstGeom>
            <a:noFill/>
          </p:spPr>
          <p:txBody>
            <a:bodyPr wrap="square" lIns="0" tIns="0" rIns="0" bIns="0" rtlCol="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Event Value (picoampere)</a:t>
              </a:r>
            </a:p>
          </p:txBody>
        </p:sp>
        <p:cxnSp>
          <p:nvCxnSpPr>
            <p:cNvPr id="34" name="Straight Connector 33">
              <a:extLst>
                <a:ext uri="{FF2B5EF4-FFF2-40B4-BE49-F238E27FC236}">
                  <a16:creationId xmlns:a16="http://schemas.microsoft.com/office/drawing/2014/main" id="{1E7196DF-8C06-F0A0-5876-31AA64D16757}"/>
                </a:ext>
              </a:extLst>
            </p:cNvPr>
            <p:cNvCxnSpPr>
              <a:cxnSpLocks/>
            </p:cNvCxnSpPr>
            <p:nvPr/>
          </p:nvCxnSpPr>
          <p:spPr>
            <a:xfrm flipH="1">
              <a:off x="5871049" y="5443653"/>
              <a:ext cx="0" cy="468000"/>
            </a:xfrm>
            <a:prstGeom prst="line">
              <a:avLst/>
            </a:prstGeom>
            <a:noFill/>
            <a:ln w="28575" cap="flat" cmpd="sng" algn="ctr">
              <a:solidFill>
                <a:sysClr val="windowText" lastClr="000000"/>
              </a:solidFill>
              <a:prstDash val="solid"/>
              <a:miter lim="800000"/>
              <a:tailEnd type="triangle"/>
            </a:ln>
            <a:effectLst/>
          </p:spPr>
        </p:cxnSp>
      </p:grpSp>
      <p:cxnSp>
        <p:nvCxnSpPr>
          <p:cNvPr id="9" name="Straight Connector 8">
            <a:extLst>
              <a:ext uri="{FF2B5EF4-FFF2-40B4-BE49-F238E27FC236}">
                <a16:creationId xmlns:a16="http://schemas.microsoft.com/office/drawing/2014/main" id="{1A10ACB0-EDE8-3186-6042-1225DE5FC68A}"/>
              </a:ext>
            </a:extLst>
          </p:cNvPr>
          <p:cNvCxnSpPr>
            <a:cxnSpLocks/>
          </p:cNvCxnSpPr>
          <p:nvPr/>
        </p:nvCxnSpPr>
        <p:spPr>
          <a:xfrm>
            <a:off x="6001127" y="4410065"/>
            <a:ext cx="131581" cy="0"/>
          </a:xfrm>
          <a:prstGeom prst="line">
            <a:avLst/>
          </a:prstGeom>
          <a:noFill/>
          <a:ln w="28575" cap="flat" cmpd="sng" algn="ctr">
            <a:solidFill>
              <a:srgbClr val="C00000"/>
            </a:solidFill>
            <a:prstDash val="solid"/>
            <a:miter lim="800000"/>
            <a:tailEnd type="none"/>
          </a:ln>
          <a:effectLst/>
        </p:spPr>
      </p:cxnSp>
      <p:cxnSp>
        <p:nvCxnSpPr>
          <p:cNvPr id="12" name="Straight Connector 11">
            <a:extLst>
              <a:ext uri="{FF2B5EF4-FFF2-40B4-BE49-F238E27FC236}">
                <a16:creationId xmlns:a16="http://schemas.microsoft.com/office/drawing/2014/main" id="{E28D8E17-E04E-1901-A3E2-DF5A38C5375B}"/>
              </a:ext>
            </a:extLst>
          </p:cNvPr>
          <p:cNvCxnSpPr>
            <a:cxnSpLocks/>
          </p:cNvCxnSpPr>
          <p:nvPr/>
        </p:nvCxnSpPr>
        <p:spPr>
          <a:xfrm>
            <a:off x="6132708" y="5128234"/>
            <a:ext cx="644246" cy="0"/>
          </a:xfrm>
          <a:prstGeom prst="line">
            <a:avLst/>
          </a:prstGeom>
          <a:noFill/>
          <a:ln w="28575" cap="flat" cmpd="sng" algn="ctr">
            <a:solidFill>
              <a:srgbClr val="C00000"/>
            </a:solidFill>
            <a:prstDash val="solid"/>
            <a:miter lim="800000"/>
            <a:tailEnd type="none"/>
          </a:ln>
          <a:effectLst/>
        </p:spPr>
      </p:cxnSp>
      <p:cxnSp>
        <p:nvCxnSpPr>
          <p:cNvPr id="14" name="Straight Connector 13">
            <a:extLst>
              <a:ext uri="{FF2B5EF4-FFF2-40B4-BE49-F238E27FC236}">
                <a16:creationId xmlns:a16="http://schemas.microsoft.com/office/drawing/2014/main" id="{1C60A092-13EF-22CC-A33C-9CAFA929EC60}"/>
              </a:ext>
            </a:extLst>
          </p:cNvPr>
          <p:cNvCxnSpPr>
            <a:cxnSpLocks/>
          </p:cNvCxnSpPr>
          <p:nvPr/>
        </p:nvCxnSpPr>
        <p:spPr>
          <a:xfrm>
            <a:off x="6776954" y="5037415"/>
            <a:ext cx="527167" cy="0"/>
          </a:xfrm>
          <a:prstGeom prst="line">
            <a:avLst/>
          </a:prstGeom>
          <a:noFill/>
          <a:ln w="28575" cap="flat" cmpd="sng" algn="ctr">
            <a:solidFill>
              <a:srgbClr val="C00000"/>
            </a:solidFill>
            <a:prstDash val="solid"/>
            <a:miter lim="800000"/>
            <a:tailEnd type="none"/>
          </a:ln>
          <a:effectLst/>
        </p:spPr>
      </p:cxnSp>
    </p:spTree>
    <p:custDataLst>
      <p:tags r:id="rId1"/>
    </p:custDataLst>
    <p:extLst>
      <p:ext uri="{BB962C8B-B14F-4D97-AF65-F5344CB8AC3E}">
        <p14:creationId xmlns:p14="http://schemas.microsoft.com/office/powerpoint/2010/main" val="4185138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7">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4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7">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7">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7">
                                            <p:txEl>
                                              <p:pRg st="6" end="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9"/>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2"/>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uiExpand="1" build="p"/>
      <p:bldP spid="137" grpId="0" animBg="1"/>
      <p:bldP spid="156" grpId="0"/>
    </p:bld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latin typeface="Garamond" panose="02020404030301010803" pitchFamily="18" charset="0"/>
              </a:rPr>
              <a:t>Reference-to-Event Conversion</a:t>
            </a:r>
          </a:p>
        </p:txBody>
      </p:sp>
      <p:sp>
        <p:nvSpPr>
          <p:cNvPr id="47" name="Content Placeholder 2">
            <a:extLst>
              <a:ext uri="{FF2B5EF4-FFF2-40B4-BE49-F238E27FC236}">
                <a16:creationId xmlns:a16="http://schemas.microsoft.com/office/drawing/2014/main" id="{A9D22E97-707D-1F21-F529-02147FBEF555}"/>
              </a:ext>
            </a:extLst>
          </p:cNvPr>
          <p:cNvSpPr>
            <a:spLocks noGrp="1"/>
          </p:cNvSpPr>
          <p:nvPr>
            <p:ph idx="1"/>
          </p:nvPr>
        </p:nvSpPr>
        <p:spPr>
          <a:xfrm>
            <a:off x="189559" y="907673"/>
            <a:ext cx="8954441" cy="2187882"/>
          </a:xfrm>
        </p:spPr>
        <p:txBody>
          <a:bodyPr lIns="91440" tIns="45720" rIns="91440" bIns="45720" anchor="t">
            <a:noAutofit/>
          </a:bodyPr>
          <a:lstStyle/>
          <a:p>
            <a:pPr>
              <a:lnSpc>
                <a:spcPct val="100000"/>
              </a:lnSpc>
              <a:spcBef>
                <a:spcPts val="400"/>
              </a:spcBef>
            </a:pPr>
            <a:r>
              <a:rPr lang="en-US" sz="2300" b="1" dirty="0">
                <a:latin typeface="Tahoma" panose="020B0604030504040204" pitchFamily="34" charset="0"/>
                <a:ea typeface="Tahoma" panose="020B0604030504040204" pitchFamily="34" charset="0"/>
                <a:cs typeface="Tahoma" panose="020B0604030504040204" pitchFamily="34" charset="0"/>
              </a:rPr>
              <a:t>K-</a:t>
            </a:r>
            <a:r>
              <a:rPr lang="en-US" sz="2300" b="1" dirty="0" err="1">
                <a:latin typeface="Tahoma" panose="020B0604030504040204" pitchFamily="34" charset="0"/>
                <a:ea typeface="Tahoma" panose="020B0604030504040204" pitchFamily="34" charset="0"/>
                <a:cs typeface="Tahoma" panose="020B0604030504040204" pitchFamily="34" charset="0"/>
              </a:rPr>
              <a:t>mer</a:t>
            </a:r>
            <a:r>
              <a:rPr lang="en-US" sz="2300" b="1" dirty="0">
                <a:latin typeface="Tahoma" panose="020B0604030504040204" pitchFamily="34" charset="0"/>
                <a:ea typeface="Tahoma" panose="020B0604030504040204" pitchFamily="34" charset="0"/>
                <a:cs typeface="Tahoma" panose="020B0604030504040204" pitchFamily="34" charset="0"/>
              </a:rPr>
              <a:t> model: </a:t>
            </a:r>
            <a:r>
              <a:rPr lang="en-US" sz="2300" dirty="0">
                <a:latin typeface="Tahoma" panose="020B0604030504040204" pitchFamily="34" charset="0"/>
                <a:ea typeface="Tahoma" panose="020B0604030504040204" pitchFamily="34" charset="0"/>
                <a:cs typeface="Tahoma" panose="020B0604030504040204" pitchFamily="34" charset="0"/>
              </a:rPr>
              <a:t>Provides </a:t>
            </a:r>
            <a:r>
              <a:rPr lang="en-US" sz="2300" b="1" dirty="0">
                <a:latin typeface="Tahoma" panose="020B0604030504040204" pitchFamily="34" charset="0"/>
                <a:ea typeface="Tahoma" panose="020B0604030504040204" pitchFamily="34" charset="0"/>
                <a:cs typeface="Tahoma" panose="020B0604030504040204" pitchFamily="34" charset="0"/>
              </a:rPr>
              <a:t>expected </a:t>
            </a:r>
            <a:r>
              <a:rPr lang="en-US" sz="2300" dirty="0">
                <a:latin typeface="Tahoma" panose="020B0604030504040204" pitchFamily="34" charset="0"/>
                <a:ea typeface="Tahoma" panose="020B0604030504040204" pitchFamily="34" charset="0"/>
                <a:cs typeface="Tahoma" panose="020B0604030504040204" pitchFamily="34" charset="0"/>
              </a:rPr>
              <a:t>event values </a:t>
            </a:r>
            <a:r>
              <a:rPr lang="en-US" sz="2300" b="1" dirty="0">
                <a:latin typeface="Tahoma" panose="020B0604030504040204" pitchFamily="34" charset="0"/>
                <a:ea typeface="Tahoma" panose="020B0604030504040204" pitchFamily="34" charset="0"/>
                <a:cs typeface="Tahoma" panose="020B0604030504040204" pitchFamily="34" charset="0"/>
              </a:rPr>
              <a:t>for each k-</a:t>
            </a:r>
            <a:r>
              <a:rPr lang="en-US" sz="2300" b="1" dirty="0" err="1">
                <a:latin typeface="Tahoma" panose="020B0604030504040204" pitchFamily="34" charset="0"/>
                <a:ea typeface="Tahoma" panose="020B0604030504040204" pitchFamily="34" charset="0"/>
                <a:cs typeface="Tahoma" panose="020B0604030504040204" pitchFamily="34" charset="0"/>
              </a:rPr>
              <a:t>mer</a:t>
            </a:r>
            <a:endParaRPr lang="en-US" sz="2300" b="1" dirty="0">
              <a:latin typeface="Tahoma" panose="020B0604030504040204" pitchFamily="34" charset="0"/>
              <a:ea typeface="Tahoma" panose="020B0604030504040204" pitchFamily="34" charset="0"/>
              <a:cs typeface="Tahoma" panose="020B0604030504040204" pitchFamily="34" charset="0"/>
            </a:endParaRP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rPr>
              <a:t>Preconstructed based on nanopore sequencer characteristics</a:t>
            </a: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r>
              <a:rPr lang="en-US" sz="2300" dirty="0">
                <a:latin typeface="Tahoma" panose="020B0604030504040204" pitchFamily="34" charset="0"/>
                <a:ea typeface="Tahoma" panose="020B0604030504040204" pitchFamily="34" charset="0"/>
                <a:cs typeface="Tahoma" panose="020B0604030504040204" pitchFamily="34" charset="0"/>
              </a:rPr>
              <a:t>Use the </a:t>
            </a:r>
            <a:r>
              <a:rPr lang="en-US" sz="2300" b="1" dirty="0">
                <a:latin typeface="Tahoma" panose="020B0604030504040204" pitchFamily="34" charset="0"/>
                <a:ea typeface="Tahoma" panose="020B0604030504040204" pitchFamily="34" charset="0"/>
                <a:cs typeface="Tahoma" panose="020B0604030504040204" pitchFamily="34" charset="0"/>
              </a:rPr>
              <a:t>k-</a:t>
            </a:r>
            <a:r>
              <a:rPr lang="en-US" sz="2300" b="1" dirty="0" err="1">
                <a:latin typeface="Tahoma" panose="020B0604030504040204" pitchFamily="34" charset="0"/>
                <a:ea typeface="Tahoma" panose="020B0604030504040204" pitchFamily="34" charset="0"/>
                <a:cs typeface="Tahoma" panose="020B0604030504040204" pitchFamily="34" charset="0"/>
              </a:rPr>
              <a:t>mer</a:t>
            </a:r>
            <a:r>
              <a:rPr lang="en-US" sz="2300" b="1" dirty="0">
                <a:latin typeface="Tahoma" panose="020B0604030504040204" pitchFamily="34" charset="0"/>
                <a:ea typeface="Tahoma" panose="020B0604030504040204" pitchFamily="34" charset="0"/>
                <a:cs typeface="Tahoma" panose="020B0604030504040204" pitchFamily="34" charset="0"/>
              </a:rPr>
              <a:t> model</a:t>
            </a:r>
            <a:r>
              <a:rPr lang="en-US" sz="2300" dirty="0">
                <a:latin typeface="Tahoma" panose="020B0604030504040204" pitchFamily="34" charset="0"/>
                <a:ea typeface="Tahoma" panose="020B0604030504040204" pitchFamily="34" charset="0"/>
                <a:cs typeface="Tahoma" panose="020B0604030504040204" pitchFamily="34" charset="0"/>
              </a:rPr>
              <a:t> to convert </a:t>
            </a:r>
            <a:r>
              <a:rPr lang="en-US" sz="2300" b="1" dirty="0">
                <a:latin typeface="Tahoma" panose="020B0604030504040204" pitchFamily="34" charset="0"/>
                <a:ea typeface="Tahoma" panose="020B0604030504040204" pitchFamily="34" charset="0"/>
                <a:cs typeface="Tahoma" panose="020B0604030504040204" pitchFamily="34" charset="0"/>
              </a:rPr>
              <a:t>all k-</a:t>
            </a:r>
            <a:r>
              <a:rPr lang="en-US" sz="2300" b="1" dirty="0" err="1">
                <a:latin typeface="Tahoma" panose="020B0604030504040204" pitchFamily="34" charset="0"/>
                <a:ea typeface="Tahoma" panose="020B0604030504040204" pitchFamily="34" charset="0"/>
                <a:cs typeface="Tahoma" panose="020B0604030504040204" pitchFamily="34" charset="0"/>
              </a:rPr>
              <a:t>mers</a:t>
            </a:r>
            <a:r>
              <a:rPr lang="en-US" sz="2300" dirty="0">
                <a:latin typeface="Tahoma" panose="020B0604030504040204" pitchFamily="34" charset="0"/>
                <a:ea typeface="Tahoma" panose="020B0604030504040204" pitchFamily="34" charset="0"/>
                <a:cs typeface="Tahoma" panose="020B0604030504040204" pitchFamily="34" charset="0"/>
              </a:rPr>
              <a:t> </a:t>
            </a:r>
            <a:br>
              <a:rPr lang="en-US" sz="2300" dirty="0">
                <a:latin typeface="Tahoma" panose="020B0604030504040204" pitchFamily="34" charset="0"/>
                <a:ea typeface="Tahoma" panose="020B0604030504040204" pitchFamily="34" charset="0"/>
                <a:cs typeface="Tahoma" panose="020B0604030504040204" pitchFamily="34" charset="0"/>
              </a:rPr>
            </a:br>
            <a:r>
              <a:rPr lang="en-US" sz="2300" dirty="0">
                <a:latin typeface="Tahoma" panose="020B0604030504040204" pitchFamily="34" charset="0"/>
                <a:ea typeface="Tahoma" panose="020B0604030504040204" pitchFamily="34" charset="0"/>
                <a:cs typeface="Tahoma" panose="020B0604030504040204" pitchFamily="34" charset="0"/>
              </a:rPr>
              <a:t>of a reference genome to their </a:t>
            </a:r>
            <a:r>
              <a:rPr lang="en-US" sz="2300" b="1" dirty="0">
                <a:latin typeface="Tahoma" panose="020B0604030504040204" pitchFamily="34" charset="0"/>
                <a:ea typeface="Tahoma" panose="020B0604030504040204" pitchFamily="34" charset="0"/>
                <a:cs typeface="Tahoma" panose="020B0604030504040204" pitchFamily="34" charset="0"/>
              </a:rPr>
              <a:t>expected</a:t>
            </a:r>
            <a:r>
              <a:rPr lang="en-US" sz="2300" dirty="0">
                <a:latin typeface="Tahoma" panose="020B0604030504040204" pitchFamily="34" charset="0"/>
                <a:ea typeface="Tahoma" panose="020B0604030504040204" pitchFamily="34" charset="0"/>
                <a:cs typeface="Tahoma" panose="020B0604030504040204" pitchFamily="34" charset="0"/>
              </a:rPr>
              <a:t> event values</a:t>
            </a:r>
          </a:p>
        </p:txBody>
      </p:sp>
      <p:sp>
        <p:nvSpPr>
          <p:cNvPr id="90" name="Rounded Rectangle 89">
            <a:extLst>
              <a:ext uri="{FF2B5EF4-FFF2-40B4-BE49-F238E27FC236}">
                <a16:creationId xmlns:a16="http://schemas.microsoft.com/office/drawing/2014/main" id="{78755E45-C38C-3E7E-3D92-94001D9C30AB}"/>
              </a:ext>
            </a:extLst>
          </p:cNvPr>
          <p:cNvSpPr/>
          <p:nvPr/>
        </p:nvSpPr>
        <p:spPr>
          <a:xfrm>
            <a:off x="2968756" y="4407659"/>
            <a:ext cx="1123200" cy="1440024"/>
          </a:xfrm>
          <a:prstGeom prst="roundRect">
            <a:avLst/>
          </a:prstGeom>
          <a:solidFill>
            <a:srgbClr val="FEEADA"/>
          </a:solidFill>
          <a:ln w="31750" cap="flat" cmpd="sng" algn="ctr">
            <a:solidFill>
              <a:srgbClr val="E56B08"/>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K-</a:t>
            </a:r>
            <a:r>
              <a:rPr kumimoji="0" lang="en-US" sz="1800" b="0" i="0" u="none" strike="noStrike" kern="0" cap="none" spc="0" normalizeH="0" baseline="0" noProof="0" dirty="0" err="1">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mer</a:t>
            </a:r>
            <a:r>
              <a:rPr kumimoji="0" lang="en-US" sz="18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Model</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(Lookup Table)</a:t>
            </a:r>
          </a:p>
        </p:txBody>
      </p:sp>
      <p:grpSp>
        <p:nvGrpSpPr>
          <p:cNvPr id="3" name="Group 2">
            <a:extLst>
              <a:ext uri="{FF2B5EF4-FFF2-40B4-BE49-F238E27FC236}">
                <a16:creationId xmlns:a16="http://schemas.microsoft.com/office/drawing/2014/main" id="{BD6BA6B3-3415-0F9A-CB60-BA8CA8413046}"/>
              </a:ext>
            </a:extLst>
          </p:cNvPr>
          <p:cNvGrpSpPr/>
          <p:nvPr/>
        </p:nvGrpSpPr>
        <p:grpSpPr>
          <a:xfrm>
            <a:off x="394246" y="3527415"/>
            <a:ext cx="2292639" cy="2372878"/>
            <a:chOff x="394246" y="3527415"/>
            <a:chExt cx="2292639" cy="2372878"/>
          </a:xfrm>
        </p:grpSpPr>
        <p:sp>
          <p:nvSpPr>
            <p:cNvPr id="87" name="TextBox 86">
              <a:extLst>
                <a:ext uri="{FF2B5EF4-FFF2-40B4-BE49-F238E27FC236}">
                  <a16:creationId xmlns:a16="http://schemas.microsoft.com/office/drawing/2014/main" id="{AFFD12C0-3801-2778-1CFC-3EC9036C9882}"/>
                </a:ext>
              </a:extLst>
            </p:cNvPr>
            <p:cNvSpPr txBox="1"/>
            <p:nvPr/>
          </p:nvSpPr>
          <p:spPr>
            <a:xfrm>
              <a:off x="485961" y="3527415"/>
              <a:ext cx="2200924" cy="27699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 Genome</a:t>
              </a:r>
            </a:p>
          </p:txBody>
        </p:sp>
        <p:sp>
          <p:nvSpPr>
            <p:cNvPr id="88" name="Rounded Rectangle 87">
              <a:extLst>
                <a:ext uri="{FF2B5EF4-FFF2-40B4-BE49-F238E27FC236}">
                  <a16:creationId xmlns:a16="http://schemas.microsoft.com/office/drawing/2014/main" id="{99D4FC8A-402E-7E05-14EA-22EB64B21CC8}"/>
                </a:ext>
              </a:extLst>
            </p:cNvPr>
            <p:cNvSpPr/>
            <p:nvPr/>
          </p:nvSpPr>
          <p:spPr>
            <a:xfrm>
              <a:off x="763232" y="3844808"/>
              <a:ext cx="1564809" cy="266400"/>
            </a:xfrm>
            <a:prstGeom prst="roundRect">
              <a:avLst/>
            </a:prstGeom>
            <a:solidFill>
              <a:srgbClr val="F2F2F2"/>
            </a:solidFill>
            <a:ln w="31750" cap="flat" cmpd="sng" algn="ctr">
              <a:solidFill>
                <a:schemeClr val="tx1"/>
              </a:solidFill>
              <a:prstDash val="solid"/>
            </a:ln>
            <a:effectLst/>
          </p:spPr>
          <p:txBody>
            <a:bodyPr wrap="non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..GCTATTACC..</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89" name="Straight Connector 88">
              <a:extLst>
                <a:ext uri="{FF2B5EF4-FFF2-40B4-BE49-F238E27FC236}">
                  <a16:creationId xmlns:a16="http://schemas.microsoft.com/office/drawing/2014/main" id="{BEAA259E-92A9-EC05-EA3A-F03A60B4F418}"/>
                </a:ext>
              </a:extLst>
            </p:cNvPr>
            <p:cNvCxnSpPr>
              <a:cxnSpLocks/>
              <a:stCxn id="88" idx="2"/>
            </p:cNvCxnSpPr>
            <p:nvPr/>
          </p:nvCxnSpPr>
          <p:spPr>
            <a:xfrm>
              <a:off x="1545637" y="4111208"/>
              <a:ext cx="1" cy="297443"/>
            </a:xfrm>
            <a:prstGeom prst="line">
              <a:avLst/>
            </a:prstGeom>
            <a:noFill/>
            <a:ln w="28575" cap="flat" cmpd="sng" algn="ctr">
              <a:solidFill>
                <a:sysClr val="windowText" lastClr="000000"/>
              </a:solidFill>
              <a:prstDash val="solid"/>
              <a:miter lim="800000"/>
              <a:tailEnd type="triangle"/>
            </a:ln>
            <a:effectLst/>
          </p:spPr>
        </p:cxnSp>
        <p:sp>
          <p:nvSpPr>
            <p:cNvPr id="91" name="Rounded Rectangle 90">
              <a:extLst>
                <a:ext uri="{FF2B5EF4-FFF2-40B4-BE49-F238E27FC236}">
                  <a16:creationId xmlns:a16="http://schemas.microsoft.com/office/drawing/2014/main" id="{574ABAD9-FE78-481F-D366-594EC2B38BD2}"/>
                </a:ext>
              </a:extLst>
            </p:cNvPr>
            <p:cNvSpPr/>
            <p:nvPr/>
          </p:nvSpPr>
          <p:spPr>
            <a:xfrm>
              <a:off x="1012799" y="4408651"/>
              <a:ext cx="1123200" cy="266400"/>
            </a:xfrm>
            <a:prstGeom prst="roundRect">
              <a:avLst/>
            </a:prstGeom>
            <a:solidFill>
              <a:srgbClr val="F2F2F2"/>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GCTATT</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2" name="Rounded Rectangle 91">
              <a:extLst>
                <a:ext uri="{FF2B5EF4-FFF2-40B4-BE49-F238E27FC236}">
                  <a16:creationId xmlns:a16="http://schemas.microsoft.com/office/drawing/2014/main" id="{7F7D0296-09DF-4D59-3C9C-C7EF5DFD9922}"/>
                </a:ext>
              </a:extLst>
            </p:cNvPr>
            <p:cNvSpPr/>
            <p:nvPr/>
          </p:nvSpPr>
          <p:spPr>
            <a:xfrm>
              <a:off x="1289781" y="5106443"/>
              <a:ext cx="1123200" cy="266400"/>
            </a:xfrm>
            <a:prstGeom prst="roundRect">
              <a:avLst/>
            </a:prstGeom>
            <a:solidFill>
              <a:srgbClr val="F2F2F2"/>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TATTAC</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3" name="Rounded Rectangle 92">
              <a:extLst>
                <a:ext uri="{FF2B5EF4-FFF2-40B4-BE49-F238E27FC236}">
                  <a16:creationId xmlns:a16="http://schemas.microsoft.com/office/drawing/2014/main" id="{E162FCEF-D917-F85A-C69E-AD1CEB512D1A}"/>
                </a:ext>
              </a:extLst>
            </p:cNvPr>
            <p:cNvSpPr/>
            <p:nvPr/>
          </p:nvSpPr>
          <p:spPr>
            <a:xfrm>
              <a:off x="1151290" y="4757547"/>
              <a:ext cx="1123200" cy="266400"/>
            </a:xfrm>
            <a:prstGeom prst="roundRect">
              <a:avLst/>
            </a:prstGeom>
            <a:solidFill>
              <a:srgbClr val="F2F2F2"/>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CTATTA</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4" name="Rounded Rectangle 93">
              <a:extLst>
                <a:ext uri="{FF2B5EF4-FFF2-40B4-BE49-F238E27FC236}">
                  <a16:creationId xmlns:a16="http://schemas.microsoft.com/office/drawing/2014/main" id="{A1D384C3-655A-A320-DD5F-483D867CA3F0}"/>
                </a:ext>
              </a:extLst>
            </p:cNvPr>
            <p:cNvSpPr/>
            <p:nvPr/>
          </p:nvSpPr>
          <p:spPr>
            <a:xfrm>
              <a:off x="1428272" y="5456202"/>
              <a:ext cx="1123200" cy="266400"/>
            </a:xfrm>
            <a:prstGeom prst="roundRect">
              <a:avLst/>
            </a:prstGeom>
            <a:solidFill>
              <a:srgbClr val="F2F2F2"/>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ATTACC</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5" name="Left Brace 94">
              <a:extLst>
                <a:ext uri="{FF2B5EF4-FFF2-40B4-BE49-F238E27FC236}">
                  <a16:creationId xmlns:a16="http://schemas.microsoft.com/office/drawing/2014/main" id="{87A33279-3E80-1150-DEF1-00AD9F9D5E8F}"/>
                </a:ext>
              </a:extLst>
            </p:cNvPr>
            <p:cNvSpPr/>
            <p:nvPr/>
          </p:nvSpPr>
          <p:spPr>
            <a:xfrm>
              <a:off x="739515" y="4407657"/>
              <a:ext cx="213571" cy="1314943"/>
            </a:xfrm>
            <a:prstGeom prst="leftBrace">
              <a:avLst>
                <a:gd name="adj1" fmla="val 77564"/>
                <a:gd name="adj2" fmla="val 50000"/>
              </a:avLst>
            </a:prstGeom>
            <a:noFill/>
            <a:ln w="317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AlternateContent xmlns:mc="http://schemas.openxmlformats.org/markup-compatibility/2006" xmlns:a14="http://schemas.microsoft.com/office/drawing/2010/main">
          <mc:Choice Requires="a14">
            <p:sp>
              <p:nvSpPr>
                <p:cNvPr id="96" name="TextBox 95">
                  <a:extLst>
                    <a:ext uri="{FF2B5EF4-FFF2-40B4-BE49-F238E27FC236}">
                      <a16:creationId xmlns:a16="http://schemas.microsoft.com/office/drawing/2014/main" id="{A2100D4C-9CBE-CC10-FF2F-595E3EDCDC12}"/>
                    </a:ext>
                  </a:extLst>
                </p:cNvPr>
                <p:cNvSpPr txBox="1"/>
                <p:nvPr/>
              </p:nvSpPr>
              <p:spPr>
                <a:xfrm rot="16200000">
                  <a:off x="-302419" y="4926629"/>
                  <a:ext cx="1670329" cy="276999"/>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k-</a:t>
                  </a:r>
                  <a:r>
                    <a:rPr kumimoji="0" lang="en-US" sz="1800" b="1" i="0" u="none" strike="noStrike" kern="1200" cap="none" spc="0" normalizeH="0" baseline="0" noProof="0" dirty="0" err="1">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mers</a:t>
                  </a: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14:m>
                    <m:oMath xmlns:m="http://schemas.openxmlformats.org/officeDocument/2006/math">
                      <m:r>
                        <a:rPr kumimoji="0" lang="en-US" sz="1800" b="1"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𝒌</m:t>
                      </m:r>
                      <m:r>
                        <a:rPr kumimoji="0" lang="en-US" sz="1800" b="1"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m:t>
                      </m:r>
                      <m:r>
                        <a:rPr kumimoji="0" lang="en-US" sz="1800" b="1"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𝟔</m:t>
                      </m:r>
                    </m:oMath>
                  </a14:m>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mc:Choice>
          <mc:Fallback xmlns="">
            <p:sp>
              <p:nvSpPr>
                <p:cNvPr id="96" name="TextBox 95">
                  <a:extLst>
                    <a:ext uri="{FF2B5EF4-FFF2-40B4-BE49-F238E27FC236}">
                      <a16:creationId xmlns:a16="http://schemas.microsoft.com/office/drawing/2014/main" id="{A2100D4C-9CBE-CC10-FF2F-595E3EDCDC12}"/>
                    </a:ext>
                  </a:extLst>
                </p:cNvPr>
                <p:cNvSpPr txBox="1">
                  <a:spLocks noRot="1" noChangeAspect="1" noMove="1" noResize="1" noEditPoints="1" noAdjustHandles="1" noChangeArrowheads="1" noChangeShapeType="1" noTextEdit="1"/>
                </p:cNvSpPr>
                <p:nvPr/>
              </p:nvSpPr>
              <p:spPr>
                <a:xfrm rot="16200000">
                  <a:off x="-302419" y="4926629"/>
                  <a:ext cx="1670329" cy="276999"/>
                </a:xfrm>
                <a:prstGeom prst="rect">
                  <a:avLst/>
                </a:prstGeom>
                <a:blipFill>
                  <a:blip r:embed="rId4"/>
                  <a:stretch>
                    <a:fillRect l="-27273" t="-8333" r="-54545" b="-8333"/>
                  </a:stretch>
                </a:blipFill>
              </p:spPr>
              <p:txBody>
                <a:bodyPr/>
                <a:lstStyle/>
                <a:p>
                  <a:r>
                    <a:rPr lang="en-CH">
                      <a:noFill/>
                    </a:rPr>
                    <a:t> </a:t>
                  </a:r>
                </a:p>
              </p:txBody>
            </p:sp>
          </mc:Fallback>
        </mc:AlternateContent>
      </p:grpSp>
      <p:grpSp>
        <p:nvGrpSpPr>
          <p:cNvPr id="4" name="Group 3">
            <a:extLst>
              <a:ext uri="{FF2B5EF4-FFF2-40B4-BE49-F238E27FC236}">
                <a16:creationId xmlns:a16="http://schemas.microsoft.com/office/drawing/2014/main" id="{13D46C13-130F-6480-2089-4D8F89071BAA}"/>
              </a:ext>
            </a:extLst>
          </p:cNvPr>
          <p:cNvGrpSpPr/>
          <p:nvPr/>
        </p:nvGrpSpPr>
        <p:grpSpPr>
          <a:xfrm>
            <a:off x="2135999" y="4541851"/>
            <a:ext cx="832757" cy="1047551"/>
            <a:chOff x="2135999" y="4541851"/>
            <a:chExt cx="832757" cy="1047551"/>
          </a:xfrm>
        </p:grpSpPr>
        <p:cxnSp>
          <p:nvCxnSpPr>
            <p:cNvPr id="97" name="Straight Connector 96">
              <a:extLst>
                <a:ext uri="{FF2B5EF4-FFF2-40B4-BE49-F238E27FC236}">
                  <a16:creationId xmlns:a16="http://schemas.microsoft.com/office/drawing/2014/main" id="{B495E1E7-ED4F-11CB-26D3-06BBC95877C6}"/>
                </a:ext>
              </a:extLst>
            </p:cNvPr>
            <p:cNvCxnSpPr>
              <a:cxnSpLocks/>
              <a:stCxn id="91" idx="3"/>
            </p:cNvCxnSpPr>
            <p:nvPr/>
          </p:nvCxnSpPr>
          <p:spPr>
            <a:xfrm>
              <a:off x="2135999" y="4541851"/>
              <a:ext cx="832757" cy="0"/>
            </a:xfrm>
            <a:prstGeom prst="line">
              <a:avLst/>
            </a:prstGeom>
            <a:noFill/>
            <a:ln w="28575" cap="flat" cmpd="sng" algn="ctr">
              <a:solidFill>
                <a:sysClr val="windowText" lastClr="000000"/>
              </a:solidFill>
              <a:prstDash val="solid"/>
              <a:miter lim="800000"/>
              <a:tailEnd type="triangle"/>
            </a:ln>
            <a:effectLst/>
          </p:spPr>
        </p:cxnSp>
        <p:cxnSp>
          <p:nvCxnSpPr>
            <p:cNvPr id="98" name="Straight Connector 97">
              <a:extLst>
                <a:ext uri="{FF2B5EF4-FFF2-40B4-BE49-F238E27FC236}">
                  <a16:creationId xmlns:a16="http://schemas.microsoft.com/office/drawing/2014/main" id="{9543C05E-D22F-E140-D762-BA3728E2FE43}"/>
                </a:ext>
              </a:extLst>
            </p:cNvPr>
            <p:cNvCxnSpPr>
              <a:cxnSpLocks/>
              <a:stCxn id="93" idx="3"/>
            </p:cNvCxnSpPr>
            <p:nvPr/>
          </p:nvCxnSpPr>
          <p:spPr>
            <a:xfrm>
              <a:off x="2274490" y="4890747"/>
              <a:ext cx="694266" cy="0"/>
            </a:xfrm>
            <a:prstGeom prst="line">
              <a:avLst/>
            </a:prstGeom>
            <a:noFill/>
            <a:ln w="28575" cap="flat" cmpd="sng" algn="ctr">
              <a:solidFill>
                <a:sysClr val="windowText" lastClr="000000"/>
              </a:solidFill>
              <a:prstDash val="solid"/>
              <a:miter lim="800000"/>
              <a:tailEnd type="triangle"/>
            </a:ln>
            <a:effectLst/>
          </p:spPr>
        </p:cxnSp>
        <p:cxnSp>
          <p:nvCxnSpPr>
            <p:cNvPr id="99" name="Straight Connector 98">
              <a:extLst>
                <a:ext uri="{FF2B5EF4-FFF2-40B4-BE49-F238E27FC236}">
                  <a16:creationId xmlns:a16="http://schemas.microsoft.com/office/drawing/2014/main" id="{E7B41929-E5DE-38E5-16DB-A61971A82B7B}"/>
                </a:ext>
              </a:extLst>
            </p:cNvPr>
            <p:cNvCxnSpPr>
              <a:cxnSpLocks/>
              <a:stCxn id="92" idx="3"/>
            </p:cNvCxnSpPr>
            <p:nvPr/>
          </p:nvCxnSpPr>
          <p:spPr>
            <a:xfrm>
              <a:off x="2412981" y="5239643"/>
              <a:ext cx="555775" cy="0"/>
            </a:xfrm>
            <a:prstGeom prst="line">
              <a:avLst/>
            </a:prstGeom>
            <a:noFill/>
            <a:ln w="28575" cap="flat" cmpd="sng" algn="ctr">
              <a:solidFill>
                <a:sysClr val="windowText" lastClr="000000"/>
              </a:solidFill>
              <a:prstDash val="solid"/>
              <a:miter lim="800000"/>
              <a:tailEnd type="triangle"/>
            </a:ln>
            <a:effectLst/>
          </p:spPr>
        </p:cxnSp>
        <p:cxnSp>
          <p:nvCxnSpPr>
            <p:cNvPr id="100" name="Straight Connector 99">
              <a:extLst>
                <a:ext uri="{FF2B5EF4-FFF2-40B4-BE49-F238E27FC236}">
                  <a16:creationId xmlns:a16="http://schemas.microsoft.com/office/drawing/2014/main" id="{A568A554-0104-3472-905A-A8FDF7B0C006}"/>
                </a:ext>
              </a:extLst>
            </p:cNvPr>
            <p:cNvCxnSpPr>
              <a:cxnSpLocks/>
              <a:stCxn id="94" idx="3"/>
            </p:cNvCxnSpPr>
            <p:nvPr/>
          </p:nvCxnSpPr>
          <p:spPr>
            <a:xfrm>
              <a:off x="2551472" y="5589402"/>
              <a:ext cx="417284" cy="0"/>
            </a:xfrm>
            <a:prstGeom prst="line">
              <a:avLst/>
            </a:prstGeom>
            <a:noFill/>
            <a:ln w="28575" cap="flat" cmpd="sng" algn="ctr">
              <a:solidFill>
                <a:sysClr val="windowText" lastClr="000000"/>
              </a:solidFill>
              <a:prstDash val="solid"/>
              <a:miter lim="800000"/>
              <a:tailEnd type="triangle"/>
            </a:ln>
            <a:effectLst/>
          </p:spPr>
        </p:cxnSp>
      </p:grpSp>
      <p:grpSp>
        <p:nvGrpSpPr>
          <p:cNvPr id="130" name="Group 129">
            <a:extLst>
              <a:ext uri="{FF2B5EF4-FFF2-40B4-BE49-F238E27FC236}">
                <a16:creationId xmlns:a16="http://schemas.microsoft.com/office/drawing/2014/main" id="{EDA58FC2-2A97-148A-78D9-7C9A8A1B35BB}"/>
              </a:ext>
            </a:extLst>
          </p:cNvPr>
          <p:cNvGrpSpPr/>
          <p:nvPr/>
        </p:nvGrpSpPr>
        <p:grpSpPr>
          <a:xfrm>
            <a:off x="4091953" y="3579648"/>
            <a:ext cx="4849366" cy="2204567"/>
            <a:chOff x="4091953" y="4095188"/>
            <a:chExt cx="4849366" cy="2204567"/>
          </a:xfrm>
        </p:grpSpPr>
        <p:grpSp>
          <p:nvGrpSpPr>
            <p:cNvPr id="101" name="Group 100">
              <a:extLst>
                <a:ext uri="{FF2B5EF4-FFF2-40B4-BE49-F238E27FC236}">
                  <a16:creationId xmlns:a16="http://schemas.microsoft.com/office/drawing/2014/main" id="{CE06ABF3-5D01-DC0C-E55A-3F39A63D8012}"/>
                </a:ext>
              </a:extLst>
            </p:cNvPr>
            <p:cNvGrpSpPr/>
            <p:nvPr/>
          </p:nvGrpSpPr>
          <p:grpSpPr>
            <a:xfrm>
              <a:off x="4572000" y="4986667"/>
              <a:ext cx="1419541" cy="1313088"/>
              <a:chOff x="5247476" y="2700531"/>
              <a:chExt cx="1419541" cy="1313088"/>
            </a:xfrm>
            <a:solidFill>
              <a:srgbClr val="FCEECB"/>
            </a:solidFill>
          </p:grpSpPr>
          <p:sp>
            <p:nvSpPr>
              <p:cNvPr id="102" name="Rounded Rectangle 101">
                <a:extLst>
                  <a:ext uri="{FF2B5EF4-FFF2-40B4-BE49-F238E27FC236}">
                    <a16:creationId xmlns:a16="http://schemas.microsoft.com/office/drawing/2014/main" id="{88E38950-7F89-A80B-A7AC-806A7DFB5EFF}"/>
                  </a:ext>
                </a:extLst>
              </p:cNvPr>
              <p:cNvSpPr/>
              <p:nvPr/>
            </p:nvSpPr>
            <p:spPr>
              <a:xfrm>
                <a:off x="5247476" y="2700531"/>
                <a:ext cx="1419541" cy="265537"/>
              </a:xfrm>
              <a:prstGeom prst="roundRect">
                <a:avLst/>
              </a:prstGeom>
              <a:grp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105.757390</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3" name="Rounded Rectangle 102">
                <a:extLst>
                  <a:ext uri="{FF2B5EF4-FFF2-40B4-BE49-F238E27FC236}">
                    <a16:creationId xmlns:a16="http://schemas.microsoft.com/office/drawing/2014/main" id="{46EFF965-496B-039F-C707-A4D1C877C08E}"/>
                  </a:ext>
                </a:extLst>
              </p:cNvPr>
              <p:cNvSpPr/>
              <p:nvPr/>
            </p:nvSpPr>
            <p:spPr>
              <a:xfrm>
                <a:off x="5247476" y="3398323"/>
                <a:ext cx="1419539" cy="265537"/>
              </a:xfrm>
              <a:prstGeom prst="roundRect">
                <a:avLst/>
              </a:prstGeom>
              <a:grp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103.170091</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4" name="Rounded Rectangle 103">
                <a:extLst>
                  <a:ext uri="{FF2B5EF4-FFF2-40B4-BE49-F238E27FC236}">
                    <a16:creationId xmlns:a16="http://schemas.microsoft.com/office/drawing/2014/main" id="{38883A46-D157-BC62-37E7-2BE12E361CAA}"/>
                  </a:ext>
                </a:extLst>
              </p:cNvPr>
              <p:cNvSpPr/>
              <p:nvPr/>
            </p:nvSpPr>
            <p:spPr>
              <a:xfrm>
                <a:off x="5247477" y="3049427"/>
                <a:ext cx="1419540" cy="265537"/>
              </a:xfrm>
              <a:prstGeom prst="roundRect">
                <a:avLst/>
              </a:prstGeom>
              <a:grp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81.740642</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5" name="Rounded Rectangle 104">
                <a:extLst>
                  <a:ext uri="{FF2B5EF4-FFF2-40B4-BE49-F238E27FC236}">
                    <a16:creationId xmlns:a16="http://schemas.microsoft.com/office/drawing/2014/main" id="{868C00F6-9949-D59D-658A-92CB93E33EB5}"/>
                  </a:ext>
                </a:extLst>
              </p:cNvPr>
              <p:cNvSpPr/>
              <p:nvPr/>
            </p:nvSpPr>
            <p:spPr>
              <a:xfrm>
                <a:off x="5247477" y="3748082"/>
                <a:ext cx="1419538" cy="265537"/>
              </a:xfrm>
              <a:prstGeom prst="roundRect">
                <a:avLst/>
              </a:prstGeom>
              <a:grp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101.082485</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cxnSp>
          <p:nvCxnSpPr>
            <p:cNvPr id="106" name="Straight Connector 105">
              <a:extLst>
                <a:ext uri="{FF2B5EF4-FFF2-40B4-BE49-F238E27FC236}">
                  <a16:creationId xmlns:a16="http://schemas.microsoft.com/office/drawing/2014/main" id="{E62D4C80-12F2-A912-1A2B-5837C6F7766A}"/>
                </a:ext>
              </a:extLst>
            </p:cNvPr>
            <p:cNvCxnSpPr>
              <a:cxnSpLocks/>
              <a:endCxn id="105" idx="1"/>
            </p:cNvCxnSpPr>
            <p:nvPr/>
          </p:nvCxnSpPr>
          <p:spPr>
            <a:xfrm flipV="1">
              <a:off x="4091956" y="6166987"/>
              <a:ext cx="480045" cy="0"/>
            </a:xfrm>
            <a:prstGeom prst="line">
              <a:avLst/>
            </a:prstGeom>
            <a:noFill/>
            <a:ln w="28575" cap="flat" cmpd="sng" algn="ctr">
              <a:solidFill>
                <a:sysClr val="windowText" lastClr="000000"/>
              </a:solidFill>
              <a:prstDash val="solid"/>
              <a:miter lim="800000"/>
              <a:tailEnd type="triangle"/>
            </a:ln>
            <a:effectLst/>
          </p:spPr>
        </p:cxnSp>
        <p:cxnSp>
          <p:nvCxnSpPr>
            <p:cNvPr id="107" name="Straight Connector 106">
              <a:extLst>
                <a:ext uri="{FF2B5EF4-FFF2-40B4-BE49-F238E27FC236}">
                  <a16:creationId xmlns:a16="http://schemas.microsoft.com/office/drawing/2014/main" id="{43880547-DBCD-9ED6-7721-11BFA06DE6CF}"/>
                </a:ext>
              </a:extLst>
            </p:cNvPr>
            <p:cNvCxnSpPr>
              <a:cxnSpLocks/>
              <a:endCxn id="103" idx="1"/>
            </p:cNvCxnSpPr>
            <p:nvPr/>
          </p:nvCxnSpPr>
          <p:spPr>
            <a:xfrm flipV="1">
              <a:off x="4091955" y="5817228"/>
              <a:ext cx="480045" cy="0"/>
            </a:xfrm>
            <a:prstGeom prst="line">
              <a:avLst/>
            </a:prstGeom>
            <a:noFill/>
            <a:ln w="28575" cap="flat" cmpd="sng" algn="ctr">
              <a:solidFill>
                <a:sysClr val="windowText" lastClr="000000"/>
              </a:solidFill>
              <a:prstDash val="solid"/>
              <a:miter lim="800000"/>
              <a:tailEnd type="triangle"/>
            </a:ln>
            <a:effectLst/>
          </p:spPr>
        </p:cxnSp>
        <p:cxnSp>
          <p:nvCxnSpPr>
            <p:cNvPr id="108" name="Straight Connector 107">
              <a:extLst>
                <a:ext uri="{FF2B5EF4-FFF2-40B4-BE49-F238E27FC236}">
                  <a16:creationId xmlns:a16="http://schemas.microsoft.com/office/drawing/2014/main" id="{E8198DC5-3C28-6B19-FC55-EE2A42D18CE0}"/>
                </a:ext>
              </a:extLst>
            </p:cNvPr>
            <p:cNvCxnSpPr>
              <a:cxnSpLocks/>
              <a:endCxn id="104" idx="1"/>
            </p:cNvCxnSpPr>
            <p:nvPr/>
          </p:nvCxnSpPr>
          <p:spPr>
            <a:xfrm flipV="1">
              <a:off x="4091954" y="5468332"/>
              <a:ext cx="480047" cy="0"/>
            </a:xfrm>
            <a:prstGeom prst="line">
              <a:avLst/>
            </a:prstGeom>
            <a:noFill/>
            <a:ln w="28575" cap="flat" cmpd="sng" algn="ctr">
              <a:solidFill>
                <a:sysClr val="windowText" lastClr="000000"/>
              </a:solidFill>
              <a:prstDash val="solid"/>
              <a:miter lim="800000"/>
              <a:tailEnd type="triangle"/>
            </a:ln>
            <a:effectLst/>
          </p:spPr>
        </p:cxnSp>
        <p:cxnSp>
          <p:nvCxnSpPr>
            <p:cNvPr id="109" name="Straight Connector 108">
              <a:extLst>
                <a:ext uri="{FF2B5EF4-FFF2-40B4-BE49-F238E27FC236}">
                  <a16:creationId xmlns:a16="http://schemas.microsoft.com/office/drawing/2014/main" id="{41C90889-8DE6-D1D8-1A51-9B89B9D2DE83}"/>
                </a:ext>
              </a:extLst>
            </p:cNvPr>
            <p:cNvCxnSpPr>
              <a:cxnSpLocks/>
              <a:endCxn id="102" idx="1"/>
            </p:cNvCxnSpPr>
            <p:nvPr/>
          </p:nvCxnSpPr>
          <p:spPr>
            <a:xfrm>
              <a:off x="4091953" y="5119436"/>
              <a:ext cx="480047" cy="0"/>
            </a:xfrm>
            <a:prstGeom prst="line">
              <a:avLst/>
            </a:prstGeom>
            <a:noFill/>
            <a:ln w="28575" cap="flat" cmpd="sng" algn="ctr">
              <a:solidFill>
                <a:sysClr val="windowText" lastClr="000000"/>
              </a:solidFill>
              <a:prstDash val="solid"/>
              <a:miter lim="800000"/>
              <a:tailEnd type="triangle"/>
            </a:ln>
            <a:effectLst/>
          </p:spPr>
        </p:cxnSp>
        <p:sp>
          <p:nvSpPr>
            <p:cNvPr id="110" name="Rounded Rectangle 109">
              <a:extLst>
                <a:ext uri="{FF2B5EF4-FFF2-40B4-BE49-F238E27FC236}">
                  <a16:creationId xmlns:a16="http://schemas.microsoft.com/office/drawing/2014/main" id="{C450F696-34BF-E6F6-2031-09F156E084DA}"/>
                </a:ext>
              </a:extLst>
            </p:cNvPr>
            <p:cNvSpPr/>
            <p:nvPr/>
          </p:nvSpPr>
          <p:spPr>
            <a:xfrm>
              <a:off x="6459890" y="4912822"/>
              <a:ext cx="890100" cy="1376556"/>
            </a:xfrm>
            <a:prstGeom prst="roundRect">
              <a:avLst/>
            </a:prstGeom>
            <a:solidFill>
              <a:srgbClr val="EFDAA8"/>
            </a:solidFill>
            <a:ln w="31750" cap="flat" cmpd="sng" algn="ctr">
              <a:solidFill>
                <a:sysClr val="windowText" lastClr="000000"/>
              </a:solidFill>
              <a:prstDash val="solid"/>
            </a:ln>
            <a:effectLst/>
          </p:spPr>
          <p:txBody>
            <a:bodyPr vert="vert" wrap="none"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Normalize</a:t>
              </a:r>
            </a:p>
          </p:txBody>
        </p:sp>
        <p:cxnSp>
          <p:nvCxnSpPr>
            <p:cNvPr id="111" name="Straight Connector 110">
              <a:extLst>
                <a:ext uri="{FF2B5EF4-FFF2-40B4-BE49-F238E27FC236}">
                  <a16:creationId xmlns:a16="http://schemas.microsoft.com/office/drawing/2014/main" id="{28EAAADF-1D52-E53A-8AB1-D931CB1A2147}"/>
                </a:ext>
              </a:extLst>
            </p:cNvPr>
            <p:cNvCxnSpPr>
              <a:cxnSpLocks/>
              <a:stCxn id="105" idx="3"/>
            </p:cNvCxnSpPr>
            <p:nvPr/>
          </p:nvCxnSpPr>
          <p:spPr>
            <a:xfrm>
              <a:off x="5991539" y="6166987"/>
              <a:ext cx="480044" cy="0"/>
            </a:xfrm>
            <a:prstGeom prst="line">
              <a:avLst/>
            </a:prstGeom>
            <a:noFill/>
            <a:ln w="28575" cap="flat" cmpd="sng" algn="ctr">
              <a:solidFill>
                <a:sysClr val="windowText" lastClr="000000"/>
              </a:solidFill>
              <a:prstDash val="solid"/>
              <a:miter lim="800000"/>
              <a:tailEnd type="triangle"/>
            </a:ln>
            <a:effectLst/>
          </p:spPr>
        </p:cxnSp>
        <p:cxnSp>
          <p:nvCxnSpPr>
            <p:cNvPr id="112" name="Straight Connector 111">
              <a:extLst>
                <a:ext uri="{FF2B5EF4-FFF2-40B4-BE49-F238E27FC236}">
                  <a16:creationId xmlns:a16="http://schemas.microsoft.com/office/drawing/2014/main" id="{1FE912BB-C636-1476-E005-57B1AD67AE09}"/>
                </a:ext>
              </a:extLst>
            </p:cNvPr>
            <p:cNvCxnSpPr>
              <a:cxnSpLocks/>
              <a:stCxn id="103" idx="3"/>
            </p:cNvCxnSpPr>
            <p:nvPr/>
          </p:nvCxnSpPr>
          <p:spPr>
            <a:xfrm>
              <a:off x="5991539" y="5817228"/>
              <a:ext cx="480044" cy="863"/>
            </a:xfrm>
            <a:prstGeom prst="line">
              <a:avLst/>
            </a:prstGeom>
            <a:noFill/>
            <a:ln w="28575" cap="flat" cmpd="sng" algn="ctr">
              <a:solidFill>
                <a:sysClr val="windowText" lastClr="000000"/>
              </a:solidFill>
              <a:prstDash val="solid"/>
              <a:miter lim="800000"/>
              <a:tailEnd type="triangle"/>
            </a:ln>
            <a:effectLst/>
          </p:spPr>
        </p:cxnSp>
        <p:cxnSp>
          <p:nvCxnSpPr>
            <p:cNvPr id="113" name="Straight Connector 112">
              <a:extLst>
                <a:ext uri="{FF2B5EF4-FFF2-40B4-BE49-F238E27FC236}">
                  <a16:creationId xmlns:a16="http://schemas.microsoft.com/office/drawing/2014/main" id="{B765DB6E-DE76-D851-7A5C-4BFEC1A26993}"/>
                </a:ext>
              </a:extLst>
            </p:cNvPr>
            <p:cNvCxnSpPr>
              <a:cxnSpLocks/>
              <a:stCxn id="104" idx="3"/>
            </p:cNvCxnSpPr>
            <p:nvPr/>
          </p:nvCxnSpPr>
          <p:spPr>
            <a:xfrm flipV="1">
              <a:off x="5991541" y="5467468"/>
              <a:ext cx="468349" cy="864"/>
            </a:xfrm>
            <a:prstGeom prst="line">
              <a:avLst/>
            </a:prstGeom>
            <a:noFill/>
            <a:ln w="28575" cap="flat" cmpd="sng" algn="ctr">
              <a:solidFill>
                <a:sysClr val="windowText" lastClr="000000"/>
              </a:solidFill>
              <a:prstDash val="solid"/>
              <a:miter lim="800000"/>
              <a:tailEnd type="triangle"/>
            </a:ln>
            <a:effectLst/>
          </p:spPr>
        </p:cxnSp>
        <p:cxnSp>
          <p:nvCxnSpPr>
            <p:cNvPr id="114" name="Straight Connector 113">
              <a:extLst>
                <a:ext uri="{FF2B5EF4-FFF2-40B4-BE49-F238E27FC236}">
                  <a16:creationId xmlns:a16="http://schemas.microsoft.com/office/drawing/2014/main" id="{6C1FEA2B-05CE-BF66-4BE1-F7BF599D7985}"/>
                </a:ext>
              </a:extLst>
            </p:cNvPr>
            <p:cNvCxnSpPr>
              <a:cxnSpLocks/>
              <a:stCxn id="102" idx="3"/>
            </p:cNvCxnSpPr>
            <p:nvPr/>
          </p:nvCxnSpPr>
          <p:spPr>
            <a:xfrm flipV="1">
              <a:off x="5991541" y="5118572"/>
              <a:ext cx="468349" cy="864"/>
            </a:xfrm>
            <a:prstGeom prst="line">
              <a:avLst/>
            </a:prstGeom>
            <a:noFill/>
            <a:ln w="28575" cap="flat" cmpd="sng" algn="ctr">
              <a:solidFill>
                <a:sysClr val="windowText" lastClr="000000"/>
              </a:solidFill>
              <a:prstDash val="solid"/>
              <a:miter lim="800000"/>
              <a:tailEnd type="triangle"/>
            </a:ln>
            <a:effectLst/>
          </p:spPr>
        </p:cxnSp>
        <p:grpSp>
          <p:nvGrpSpPr>
            <p:cNvPr id="115" name="Group 114">
              <a:extLst>
                <a:ext uri="{FF2B5EF4-FFF2-40B4-BE49-F238E27FC236}">
                  <a16:creationId xmlns:a16="http://schemas.microsoft.com/office/drawing/2014/main" id="{6A204CC8-6138-8807-C948-27FFAF8B7ECE}"/>
                </a:ext>
              </a:extLst>
            </p:cNvPr>
            <p:cNvGrpSpPr/>
            <p:nvPr/>
          </p:nvGrpSpPr>
          <p:grpSpPr>
            <a:xfrm>
              <a:off x="7818340" y="4986667"/>
              <a:ext cx="730136" cy="1313088"/>
              <a:chOff x="5247477" y="2700531"/>
              <a:chExt cx="730136" cy="1313088"/>
            </a:xfrm>
            <a:solidFill>
              <a:srgbClr val="FCEECB"/>
            </a:solidFill>
          </p:grpSpPr>
          <p:sp>
            <p:nvSpPr>
              <p:cNvPr id="116" name="Rounded Rectangle 115">
                <a:extLst>
                  <a:ext uri="{FF2B5EF4-FFF2-40B4-BE49-F238E27FC236}">
                    <a16:creationId xmlns:a16="http://schemas.microsoft.com/office/drawing/2014/main" id="{B1C4C3E4-A3AD-3476-0676-47BD47CE6CC6}"/>
                  </a:ext>
                </a:extLst>
              </p:cNvPr>
              <p:cNvSpPr/>
              <p:nvPr/>
            </p:nvSpPr>
            <p:spPr>
              <a:xfrm>
                <a:off x="5247477" y="2700531"/>
                <a:ext cx="730136" cy="265537"/>
              </a:xfrm>
              <a:prstGeom prst="roundRect">
                <a:avLst/>
              </a:prstGeom>
              <a:grp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2.21</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7" name="Rounded Rectangle 116">
                <a:extLst>
                  <a:ext uri="{FF2B5EF4-FFF2-40B4-BE49-F238E27FC236}">
                    <a16:creationId xmlns:a16="http://schemas.microsoft.com/office/drawing/2014/main" id="{C7F93227-BFCE-82C5-F373-69F8515DEBBE}"/>
                  </a:ext>
                </a:extLst>
              </p:cNvPr>
              <p:cNvSpPr/>
              <p:nvPr/>
            </p:nvSpPr>
            <p:spPr>
              <a:xfrm>
                <a:off x="5247477" y="3398323"/>
                <a:ext cx="730136" cy="265537"/>
              </a:xfrm>
              <a:prstGeom prst="roundRect">
                <a:avLst/>
              </a:prstGeom>
              <a:grp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1.15</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8" name="Rounded Rectangle 117">
                <a:extLst>
                  <a:ext uri="{FF2B5EF4-FFF2-40B4-BE49-F238E27FC236}">
                    <a16:creationId xmlns:a16="http://schemas.microsoft.com/office/drawing/2014/main" id="{351C673E-07FE-199D-600A-888D9E0463D9}"/>
                  </a:ext>
                </a:extLst>
              </p:cNvPr>
              <p:cNvSpPr/>
              <p:nvPr/>
            </p:nvSpPr>
            <p:spPr>
              <a:xfrm>
                <a:off x="5247477" y="3049427"/>
                <a:ext cx="730136" cy="265537"/>
              </a:xfrm>
              <a:prstGeom prst="roundRect">
                <a:avLst/>
              </a:prstGeom>
              <a:grpFill/>
              <a:ln w="31750" cap="flat" cmpd="sng" algn="ctr">
                <a:solidFill>
                  <a:srgbClr val="AB8000"/>
                </a:solidFill>
                <a:prstDash val="solid"/>
              </a:ln>
              <a:effectLst/>
            </p:spPr>
            <p:txBody>
              <a:bodyPr wrap="none"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-0.09</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9" name="Rounded Rectangle 118">
                <a:extLst>
                  <a:ext uri="{FF2B5EF4-FFF2-40B4-BE49-F238E27FC236}">
                    <a16:creationId xmlns:a16="http://schemas.microsoft.com/office/drawing/2014/main" id="{9AF3CF61-B232-DD1C-2671-9CB76D0D6952}"/>
                  </a:ext>
                </a:extLst>
              </p:cNvPr>
              <p:cNvSpPr/>
              <p:nvPr/>
            </p:nvSpPr>
            <p:spPr>
              <a:xfrm>
                <a:off x="5247477" y="3748082"/>
                <a:ext cx="730136" cy="265537"/>
              </a:xfrm>
              <a:prstGeom prst="roundRect">
                <a:avLst/>
              </a:prstGeom>
              <a:grp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1.11</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cxnSp>
          <p:nvCxnSpPr>
            <p:cNvPr id="120" name="Straight Connector 119">
              <a:extLst>
                <a:ext uri="{FF2B5EF4-FFF2-40B4-BE49-F238E27FC236}">
                  <a16:creationId xmlns:a16="http://schemas.microsoft.com/office/drawing/2014/main" id="{74E7512F-CB14-DCE6-24A4-C64A6293DE73}"/>
                </a:ext>
              </a:extLst>
            </p:cNvPr>
            <p:cNvCxnSpPr>
              <a:cxnSpLocks/>
              <a:endCxn id="119" idx="1"/>
            </p:cNvCxnSpPr>
            <p:nvPr/>
          </p:nvCxnSpPr>
          <p:spPr>
            <a:xfrm>
              <a:off x="7338295" y="6166987"/>
              <a:ext cx="480045" cy="0"/>
            </a:xfrm>
            <a:prstGeom prst="line">
              <a:avLst/>
            </a:prstGeom>
            <a:noFill/>
            <a:ln w="28575" cap="flat" cmpd="sng" algn="ctr">
              <a:solidFill>
                <a:sysClr val="windowText" lastClr="000000"/>
              </a:solidFill>
              <a:prstDash val="solid"/>
              <a:miter lim="800000"/>
              <a:tailEnd type="triangle"/>
            </a:ln>
            <a:effectLst/>
          </p:spPr>
        </p:cxnSp>
        <p:cxnSp>
          <p:nvCxnSpPr>
            <p:cNvPr id="121" name="Straight Connector 120">
              <a:extLst>
                <a:ext uri="{FF2B5EF4-FFF2-40B4-BE49-F238E27FC236}">
                  <a16:creationId xmlns:a16="http://schemas.microsoft.com/office/drawing/2014/main" id="{68820F43-02F6-5805-AB13-5DFD762E4EDE}"/>
                </a:ext>
              </a:extLst>
            </p:cNvPr>
            <p:cNvCxnSpPr>
              <a:cxnSpLocks/>
              <a:endCxn id="117" idx="1"/>
            </p:cNvCxnSpPr>
            <p:nvPr/>
          </p:nvCxnSpPr>
          <p:spPr>
            <a:xfrm>
              <a:off x="7338294" y="5817228"/>
              <a:ext cx="480046" cy="0"/>
            </a:xfrm>
            <a:prstGeom prst="line">
              <a:avLst/>
            </a:prstGeom>
            <a:noFill/>
            <a:ln w="28575" cap="flat" cmpd="sng" algn="ctr">
              <a:solidFill>
                <a:sysClr val="windowText" lastClr="000000"/>
              </a:solidFill>
              <a:prstDash val="solid"/>
              <a:miter lim="800000"/>
              <a:tailEnd type="triangle"/>
            </a:ln>
            <a:effectLst/>
          </p:spPr>
        </p:cxnSp>
        <p:cxnSp>
          <p:nvCxnSpPr>
            <p:cNvPr id="122" name="Straight Connector 121">
              <a:extLst>
                <a:ext uri="{FF2B5EF4-FFF2-40B4-BE49-F238E27FC236}">
                  <a16:creationId xmlns:a16="http://schemas.microsoft.com/office/drawing/2014/main" id="{48A91119-008D-C5C7-44D5-123A982AEE57}"/>
                </a:ext>
              </a:extLst>
            </p:cNvPr>
            <p:cNvCxnSpPr>
              <a:cxnSpLocks/>
              <a:endCxn id="118" idx="1"/>
            </p:cNvCxnSpPr>
            <p:nvPr/>
          </p:nvCxnSpPr>
          <p:spPr>
            <a:xfrm>
              <a:off x="7338293" y="5468332"/>
              <a:ext cx="480047" cy="0"/>
            </a:xfrm>
            <a:prstGeom prst="line">
              <a:avLst/>
            </a:prstGeom>
            <a:noFill/>
            <a:ln w="28575" cap="flat" cmpd="sng" algn="ctr">
              <a:solidFill>
                <a:sysClr val="windowText" lastClr="000000"/>
              </a:solidFill>
              <a:prstDash val="solid"/>
              <a:miter lim="800000"/>
              <a:tailEnd type="triangle"/>
            </a:ln>
            <a:effectLst/>
          </p:spPr>
        </p:cxnSp>
        <p:cxnSp>
          <p:nvCxnSpPr>
            <p:cNvPr id="123" name="Straight Connector 122">
              <a:extLst>
                <a:ext uri="{FF2B5EF4-FFF2-40B4-BE49-F238E27FC236}">
                  <a16:creationId xmlns:a16="http://schemas.microsoft.com/office/drawing/2014/main" id="{C93874B4-719D-5791-D3C1-1F0B425A7FD3}"/>
                </a:ext>
              </a:extLst>
            </p:cNvPr>
            <p:cNvCxnSpPr>
              <a:cxnSpLocks/>
              <a:endCxn id="116" idx="1"/>
            </p:cNvCxnSpPr>
            <p:nvPr/>
          </p:nvCxnSpPr>
          <p:spPr>
            <a:xfrm>
              <a:off x="7338292" y="5119436"/>
              <a:ext cx="480048" cy="0"/>
            </a:xfrm>
            <a:prstGeom prst="line">
              <a:avLst/>
            </a:prstGeom>
            <a:noFill/>
            <a:ln w="28575" cap="flat" cmpd="sng" algn="ctr">
              <a:solidFill>
                <a:sysClr val="windowText" lastClr="000000"/>
              </a:solidFill>
              <a:prstDash val="solid"/>
              <a:miter lim="800000"/>
              <a:tailEnd type="triangle"/>
            </a:ln>
            <a:effectLst/>
          </p:spPr>
        </p:cxnSp>
        <p:sp>
          <p:nvSpPr>
            <p:cNvPr id="124" name="Left Brace 123">
              <a:extLst>
                <a:ext uri="{FF2B5EF4-FFF2-40B4-BE49-F238E27FC236}">
                  <a16:creationId xmlns:a16="http://schemas.microsoft.com/office/drawing/2014/main" id="{E99B5FBD-A8D9-A02E-317F-2A1C698AAEE3}"/>
                </a:ext>
              </a:extLst>
            </p:cNvPr>
            <p:cNvSpPr/>
            <p:nvPr/>
          </p:nvSpPr>
          <p:spPr>
            <a:xfrm rot="5400000">
              <a:off x="5161888" y="4143672"/>
              <a:ext cx="213571" cy="1314943"/>
            </a:xfrm>
            <a:prstGeom prst="leftBrace">
              <a:avLst>
                <a:gd name="adj1" fmla="val 77564"/>
                <a:gd name="adj2" fmla="val 50000"/>
              </a:avLst>
            </a:prstGeom>
            <a:noFill/>
            <a:ln w="317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5" name="TextBox 124">
              <a:extLst>
                <a:ext uri="{FF2B5EF4-FFF2-40B4-BE49-F238E27FC236}">
                  <a16:creationId xmlns:a16="http://schemas.microsoft.com/office/drawing/2014/main" id="{FD293343-2D16-3A7E-ADA8-5F9DD0B3B93B}"/>
                </a:ext>
              </a:extLst>
            </p:cNvPr>
            <p:cNvSpPr txBox="1"/>
            <p:nvPr/>
          </p:nvSpPr>
          <p:spPr>
            <a:xfrm>
              <a:off x="4496551" y="4095188"/>
              <a:ext cx="1544244" cy="55399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Expected Event Values</a:t>
              </a:r>
            </a:p>
          </p:txBody>
        </p:sp>
        <p:sp>
          <p:nvSpPr>
            <p:cNvPr id="126" name="Left Brace 125">
              <a:extLst>
                <a:ext uri="{FF2B5EF4-FFF2-40B4-BE49-F238E27FC236}">
                  <a16:creationId xmlns:a16="http://schemas.microsoft.com/office/drawing/2014/main" id="{9B89B998-3897-8CF4-D8A9-08BD2F669E86}"/>
                </a:ext>
              </a:extLst>
            </p:cNvPr>
            <p:cNvSpPr/>
            <p:nvPr/>
          </p:nvSpPr>
          <p:spPr>
            <a:xfrm rot="5400000">
              <a:off x="8077537" y="4436087"/>
              <a:ext cx="213571" cy="730116"/>
            </a:xfrm>
            <a:prstGeom prst="leftBrace">
              <a:avLst>
                <a:gd name="adj1" fmla="val 77564"/>
                <a:gd name="adj2" fmla="val 50000"/>
              </a:avLst>
            </a:prstGeom>
            <a:noFill/>
            <a:ln w="317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7" name="TextBox 126">
              <a:extLst>
                <a:ext uri="{FF2B5EF4-FFF2-40B4-BE49-F238E27FC236}">
                  <a16:creationId xmlns:a16="http://schemas.microsoft.com/office/drawing/2014/main" id="{FD708DA8-B86D-633D-5996-358AD9A4E200}"/>
                </a:ext>
              </a:extLst>
            </p:cNvPr>
            <p:cNvSpPr txBox="1"/>
            <p:nvPr/>
          </p:nvSpPr>
          <p:spPr>
            <a:xfrm>
              <a:off x="7427326" y="4095188"/>
              <a:ext cx="1513993" cy="55399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Normalized Event Values</a:t>
              </a:r>
            </a:p>
          </p:txBody>
        </p:sp>
      </p:grpSp>
    </p:spTree>
    <p:custDataLst>
      <p:tags r:id="rId1"/>
    </p:custDataLst>
    <p:extLst>
      <p:ext uri="{BB962C8B-B14F-4D97-AF65-F5344CB8AC3E}">
        <p14:creationId xmlns:p14="http://schemas.microsoft.com/office/powerpoint/2010/main" val="366179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7">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7">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560" y="95697"/>
            <a:ext cx="8954440" cy="770467"/>
          </a:xfrm>
        </p:spPr>
        <p:txBody>
          <a:bodyPr/>
          <a:lstStyle/>
          <a:p>
            <a:r>
              <a:rPr lang="en-US" sz="4000" dirty="0">
                <a:latin typeface="Garamond" panose="02020404030301010803" pitchFamily="18" charset="0"/>
              </a:rPr>
              <a:t>Signal-to-Event Conversion</a:t>
            </a:r>
            <a:endParaRPr lang="en-US" sz="4000" b="1" dirty="0">
              <a:latin typeface="Garamond" panose="02020404030301010803" pitchFamily="18" charset="0"/>
            </a:endParaRPr>
          </a:p>
        </p:txBody>
      </p:sp>
      <p:sp>
        <p:nvSpPr>
          <p:cNvPr id="47" name="Content Placeholder 2">
            <a:extLst>
              <a:ext uri="{FF2B5EF4-FFF2-40B4-BE49-F238E27FC236}">
                <a16:creationId xmlns:a16="http://schemas.microsoft.com/office/drawing/2014/main" id="{A9D22E97-707D-1F21-F529-02147FBEF555}"/>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rPr>
              <a:t>Event detection:</a:t>
            </a:r>
            <a:r>
              <a:rPr lang="en-US" sz="2400" dirty="0">
                <a:latin typeface="Tahoma" panose="020B0604030504040204" pitchFamily="34" charset="0"/>
                <a:ea typeface="Tahoma" panose="020B0604030504040204" pitchFamily="34" charset="0"/>
                <a:cs typeface="Tahoma" panose="020B0604030504040204" pitchFamily="34" charset="0"/>
              </a:rPr>
              <a:t> Identifies signal regions corresponding to specific k-</a:t>
            </a:r>
            <a:r>
              <a:rPr lang="en-US" sz="2400" dirty="0" err="1">
                <a:latin typeface="Tahoma" panose="020B0604030504040204" pitchFamily="34" charset="0"/>
                <a:ea typeface="Tahoma" panose="020B0604030504040204" pitchFamily="34" charset="0"/>
                <a:cs typeface="Tahoma" panose="020B0604030504040204" pitchFamily="34" charset="0"/>
              </a:rPr>
              <a:t>mers</a:t>
            </a:r>
            <a:endParaRPr lang="en-US" sz="2400" dirty="0">
              <a:latin typeface="Tahoma" panose="020B0604030504040204" pitchFamily="34" charset="0"/>
              <a:ea typeface="Tahoma" panose="020B0604030504040204" pitchFamily="34" charset="0"/>
              <a:cs typeface="Tahoma" panose="020B0604030504040204" pitchFamily="34" charset="0"/>
            </a:endParaRP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rPr>
              <a:t>Uses statistical test (</a:t>
            </a:r>
            <a:r>
              <a:rPr lang="en-US" sz="2000" b="1" dirty="0">
                <a:latin typeface="Tahoma" panose="020B0604030504040204" pitchFamily="34" charset="0"/>
                <a:ea typeface="Tahoma" panose="020B0604030504040204" pitchFamily="34" charset="0"/>
                <a:cs typeface="Tahoma" panose="020B0604030504040204" pitchFamily="34" charset="0"/>
              </a:rPr>
              <a:t>segmentation</a:t>
            </a:r>
            <a:r>
              <a:rPr lang="en-US" sz="2000" dirty="0">
                <a:latin typeface="Tahoma" panose="020B0604030504040204" pitchFamily="34" charset="0"/>
                <a:ea typeface="Tahoma" panose="020B0604030504040204" pitchFamily="34" charset="0"/>
                <a:cs typeface="Tahoma" panose="020B0604030504040204" pitchFamily="34" charset="0"/>
              </a:rPr>
              <a:t>) to spot abrupt signal changes</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endParaRPr>
          </a:p>
          <a:p>
            <a:pPr marL="0" indent="0">
              <a:lnSpc>
                <a:spcPct val="100000"/>
              </a:lnSpc>
              <a:spcBef>
                <a:spcPts val="400"/>
              </a:spcBef>
              <a:buNone/>
            </a:pPr>
            <a:endParaRPr lang="en-US" sz="24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rPr>
              <a:t>Consecutive events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consecutive k-</a:t>
            </a:r>
            <a:r>
              <a:rPr lang="en-US" sz="2400" dirty="0" err="1">
                <a:latin typeface="Tahoma" panose="020B0604030504040204" pitchFamily="34" charset="0"/>
                <a:ea typeface="Tahoma" panose="020B0604030504040204" pitchFamily="34" charset="0"/>
                <a:cs typeface="Tahoma" panose="020B0604030504040204" pitchFamily="34" charset="0"/>
                <a:sym typeface="Wingdings" pitchFamily="2" charset="2"/>
              </a:rPr>
              <a:t>mers</a:t>
            </a: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pic>
        <p:nvPicPr>
          <p:cNvPr id="92" name="Picture 91">
            <a:extLst>
              <a:ext uri="{FF2B5EF4-FFF2-40B4-BE49-F238E27FC236}">
                <a16:creationId xmlns:a16="http://schemas.microsoft.com/office/drawing/2014/main" id="{2C4C97E3-3B3B-6F92-11C2-6C9CB51A38BA}"/>
              </a:ext>
            </a:extLst>
          </p:cNvPr>
          <p:cNvPicPr>
            <a:picLocks noChangeAspect="1"/>
          </p:cNvPicPr>
          <p:nvPr/>
        </p:nvPicPr>
        <p:blipFill rotWithShape="1">
          <a:blip r:embed="rId4">
            <a:extLst>
              <a:ext uri="{28A0092B-C50C-407E-A947-70E740481C1C}">
                <a14:useLocalDpi xmlns:a14="http://schemas.microsoft.com/office/drawing/2010/main" val="0"/>
              </a:ext>
            </a:extLst>
          </a:blip>
          <a:srcRect l="2871" r="60550"/>
          <a:stretch/>
        </p:blipFill>
        <p:spPr>
          <a:xfrm>
            <a:off x="3173439" y="3188662"/>
            <a:ext cx="1193614" cy="821733"/>
          </a:xfrm>
          <a:prstGeom prst="rect">
            <a:avLst/>
          </a:prstGeom>
          <a:ln>
            <a:solidFill>
              <a:sysClr val="windowText" lastClr="000000"/>
            </a:solidFill>
          </a:ln>
        </p:spPr>
      </p:pic>
      <p:pic>
        <p:nvPicPr>
          <p:cNvPr id="93" name="Picture 92">
            <a:extLst>
              <a:ext uri="{FF2B5EF4-FFF2-40B4-BE49-F238E27FC236}">
                <a16:creationId xmlns:a16="http://schemas.microsoft.com/office/drawing/2014/main" id="{AC7A603A-8F7B-2959-D9B1-E66ACC9FEA67}"/>
              </a:ext>
            </a:extLst>
          </p:cNvPr>
          <p:cNvPicPr>
            <a:picLocks noChangeAspect="1"/>
          </p:cNvPicPr>
          <p:nvPr/>
        </p:nvPicPr>
        <p:blipFill rotWithShape="1">
          <a:blip r:embed="rId4">
            <a:extLst>
              <a:ext uri="{28A0092B-C50C-407E-A947-70E740481C1C}">
                <a14:useLocalDpi xmlns:a14="http://schemas.microsoft.com/office/drawing/2010/main" val="0"/>
              </a:ext>
            </a:extLst>
          </a:blip>
          <a:srcRect l="2871" r="60550"/>
          <a:stretch/>
        </p:blipFill>
        <p:spPr>
          <a:xfrm>
            <a:off x="518162" y="3188664"/>
            <a:ext cx="1193614" cy="821733"/>
          </a:xfrm>
          <a:prstGeom prst="rect">
            <a:avLst/>
          </a:prstGeom>
          <a:ln>
            <a:solidFill>
              <a:sysClr val="windowText" lastClr="000000"/>
            </a:solidFill>
          </a:ln>
        </p:spPr>
      </p:pic>
      <p:sp>
        <p:nvSpPr>
          <p:cNvPr id="95" name="TextBox 94">
            <a:extLst>
              <a:ext uri="{FF2B5EF4-FFF2-40B4-BE49-F238E27FC236}">
                <a16:creationId xmlns:a16="http://schemas.microsoft.com/office/drawing/2014/main" id="{B7E887C6-6DBE-A46F-0197-7D1E27179AEC}"/>
              </a:ext>
            </a:extLst>
          </p:cNvPr>
          <p:cNvSpPr txBox="1"/>
          <p:nvPr/>
        </p:nvSpPr>
        <p:spPr>
          <a:xfrm>
            <a:off x="131157" y="2882232"/>
            <a:ext cx="1981161" cy="435565"/>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Nanopore Signal</a:t>
            </a:r>
          </a:p>
        </p:txBody>
      </p:sp>
      <p:grpSp>
        <p:nvGrpSpPr>
          <p:cNvPr id="6" name="Group 5">
            <a:extLst>
              <a:ext uri="{FF2B5EF4-FFF2-40B4-BE49-F238E27FC236}">
                <a16:creationId xmlns:a16="http://schemas.microsoft.com/office/drawing/2014/main" id="{69FE2C50-3C1B-3C01-67FA-5A0BF0A450DC}"/>
              </a:ext>
            </a:extLst>
          </p:cNvPr>
          <p:cNvGrpSpPr/>
          <p:nvPr/>
        </p:nvGrpSpPr>
        <p:grpSpPr>
          <a:xfrm>
            <a:off x="1711776" y="3404632"/>
            <a:ext cx="1458018" cy="389795"/>
            <a:chOff x="1711776" y="3294351"/>
            <a:chExt cx="1458018" cy="389795"/>
          </a:xfrm>
        </p:grpSpPr>
        <p:cxnSp>
          <p:nvCxnSpPr>
            <p:cNvPr id="94" name="Straight Connector 93">
              <a:extLst>
                <a:ext uri="{FF2B5EF4-FFF2-40B4-BE49-F238E27FC236}">
                  <a16:creationId xmlns:a16="http://schemas.microsoft.com/office/drawing/2014/main" id="{D603423D-B6A6-78A7-38B4-F0BEDAB7B6D7}"/>
                </a:ext>
              </a:extLst>
            </p:cNvPr>
            <p:cNvCxnSpPr>
              <a:cxnSpLocks/>
              <a:stCxn id="93" idx="3"/>
              <a:endCxn id="96" idx="1"/>
            </p:cNvCxnSpPr>
            <p:nvPr/>
          </p:nvCxnSpPr>
          <p:spPr>
            <a:xfrm flipV="1">
              <a:off x="1711776" y="3489249"/>
              <a:ext cx="255802" cy="1"/>
            </a:xfrm>
            <a:prstGeom prst="line">
              <a:avLst/>
            </a:prstGeom>
            <a:noFill/>
            <a:ln w="28575" cap="flat" cmpd="sng" algn="ctr">
              <a:solidFill>
                <a:sysClr val="windowText" lastClr="000000"/>
              </a:solidFill>
              <a:prstDash val="solid"/>
              <a:miter lim="800000"/>
              <a:tailEnd type="triangle"/>
            </a:ln>
            <a:effectLst/>
          </p:spPr>
        </p:cxnSp>
        <p:sp>
          <p:nvSpPr>
            <p:cNvPr id="96" name="Rounded Rectangle 95">
              <a:extLst>
                <a:ext uri="{FF2B5EF4-FFF2-40B4-BE49-F238E27FC236}">
                  <a16:creationId xmlns:a16="http://schemas.microsoft.com/office/drawing/2014/main" id="{9FAE4483-7458-762A-629B-6F1B9E12D1D1}"/>
                </a:ext>
              </a:extLst>
            </p:cNvPr>
            <p:cNvSpPr/>
            <p:nvPr/>
          </p:nvSpPr>
          <p:spPr>
            <a:xfrm>
              <a:off x="1967578" y="3294351"/>
              <a:ext cx="935535" cy="389795"/>
            </a:xfrm>
            <a:prstGeom prst="roundRect">
              <a:avLst/>
            </a:prstGeom>
            <a:solidFill>
              <a:srgbClr val="F2F2F2"/>
            </a:solidFill>
            <a:ln w="31750" cap="flat" cmpd="sng" algn="ctr">
              <a:solidFill>
                <a:sysClr val="windowText" lastClr="000000"/>
              </a:solidFill>
              <a:prstDash val="solid"/>
            </a:ln>
            <a:effectLst/>
          </p:spPr>
          <p:txBody>
            <a:bodyPr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Segment</a:t>
              </a:r>
            </a:p>
          </p:txBody>
        </p:sp>
        <p:cxnSp>
          <p:nvCxnSpPr>
            <p:cNvPr id="97" name="Straight Connector 96">
              <a:extLst>
                <a:ext uri="{FF2B5EF4-FFF2-40B4-BE49-F238E27FC236}">
                  <a16:creationId xmlns:a16="http://schemas.microsoft.com/office/drawing/2014/main" id="{EA902869-2DB9-3210-4784-67544AEA35D9}"/>
                </a:ext>
              </a:extLst>
            </p:cNvPr>
            <p:cNvCxnSpPr>
              <a:cxnSpLocks/>
              <a:stCxn id="96" idx="3"/>
            </p:cNvCxnSpPr>
            <p:nvPr/>
          </p:nvCxnSpPr>
          <p:spPr>
            <a:xfrm>
              <a:off x="2903113" y="3489249"/>
              <a:ext cx="266681" cy="0"/>
            </a:xfrm>
            <a:prstGeom prst="line">
              <a:avLst/>
            </a:prstGeom>
            <a:noFill/>
            <a:ln w="28575" cap="flat" cmpd="sng" algn="ctr">
              <a:solidFill>
                <a:sysClr val="windowText" lastClr="000000"/>
              </a:solidFill>
              <a:prstDash val="solid"/>
              <a:miter lim="800000"/>
              <a:tailEnd type="triangle"/>
            </a:ln>
            <a:effectLst/>
          </p:spPr>
        </p:cxnSp>
      </p:grpSp>
      <p:cxnSp>
        <p:nvCxnSpPr>
          <p:cNvPr id="98" name="Straight Connector 97">
            <a:extLst>
              <a:ext uri="{FF2B5EF4-FFF2-40B4-BE49-F238E27FC236}">
                <a16:creationId xmlns:a16="http://schemas.microsoft.com/office/drawing/2014/main" id="{9D6FE2DC-4DB8-6824-DEE5-0B62E7939669}"/>
              </a:ext>
            </a:extLst>
          </p:cNvPr>
          <p:cNvCxnSpPr>
            <a:cxnSpLocks/>
          </p:cNvCxnSpPr>
          <p:nvPr/>
        </p:nvCxnSpPr>
        <p:spPr>
          <a:xfrm>
            <a:off x="3200539" y="3100074"/>
            <a:ext cx="0" cy="1004112"/>
          </a:xfrm>
          <a:prstGeom prst="line">
            <a:avLst/>
          </a:prstGeom>
          <a:noFill/>
          <a:ln w="19050" cap="flat" cmpd="sng" algn="ctr">
            <a:solidFill>
              <a:srgbClr val="C00000"/>
            </a:solidFill>
            <a:prstDash val="dash"/>
            <a:miter lim="800000"/>
            <a:tailEnd type="none"/>
          </a:ln>
          <a:effectLst/>
        </p:spPr>
      </p:cxnSp>
      <p:cxnSp>
        <p:nvCxnSpPr>
          <p:cNvPr id="99" name="Straight Connector 98">
            <a:extLst>
              <a:ext uri="{FF2B5EF4-FFF2-40B4-BE49-F238E27FC236}">
                <a16:creationId xmlns:a16="http://schemas.microsoft.com/office/drawing/2014/main" id="{315FFB75-4880-49D0-A9B7-3FA4BCCE742B}"/>
              </a:ext>
            </a:extLst>
          </p:cNvPr>
          <p:cNvCxnSpPr>
            <a:cxnSpLocks/>
          </p:cNvCxnSpPr>
          <p:nvPr/>
        </p:nvCxnSpPr>
        <p:spPr>
          <a:xfrm>
            <a:off x="3647141" y="3100074"/>
            <a:ext cx="0" cy="1004112"/>
          </a:xfrm>
          <a:prstGeom prst="line">
            <a:avLst/>
          </a:prstGeom>
          <a:noFill/>
          <a:ln w="19050" cap="flat" cmpd="sng" algn="ctr">
            <a:solidFill>
              <a:srgbClr val="C00000"/>
            </a:solidFill>
            <a:prstDash val="dash"/>
            <a:miter lim="800000"/>
            <a:tailEnd type="none"/>
          </a:ln>
          <a:effectLst/>
        </p:spPr>
      </p:cxnSp>
      <p:cxnSp>
        <p:nvCxnSpPr>
          <p:cNvPr id="100" name="Straight Connector 99">
            <a:extLst>
              <a:ext uri="{FF2B5EF4-FFF2-40B4-BE49-F238E27FC236}">
                <a16:creationId xmlns:a16="http://schemas.microsoft.com/office/drawing/2014/main" id="{995C38B8-1399-3D7D-F695-56F422D25314}"/>
              </a:ext>
            </a:extLst>
          </p:cNvPr>
          <p:cNvCxnSpPr>
            <a:cxnSpLocks/>
          </p:cNvCxnSpPr>
          <p:nvPr/>
        </p:nvCxnSpPr>
        <p:spPr>
          <a:xfrm>
            <a:off x="3737254" y="3100074"/>
            <a:ext cx="0" cy="1004112"/>
          </a:xfrm>
          <a:prstGeom prst="line">
            <a:avLst/>
          </a:prstGeom>
          <a:noFill/>
          <a:ln w="19050" cap="flat" cmpd="sng" algn="ctr">
            <a:solidFill>
              <a:srgbClr val="C00000"/>
            </a:solidFill>
            <a:prstDash val="dash"/>
            <a:miter lim="800000"/>
            <a:tailEnd type="none"/>
          </a:ln>
          <a:effectLst/>
        </p:spPr>
      </p:cxnSp>
      <p:cxnSp>
        <p:nvCxnSpPr>
          <p:cNvPr id="101" name="Straight Connector 100">
            <a:extLst>
              <a:ext uri="{FF2B5EF4-FFF2-40B4-BE49-F238E27FC236}">
                <a16:creationId xmlns:a16="http://schemas.microsoft.com/office/drawing/2014/main" id="{BFE39E09-BAD6-1476-372D-BFE94D8216D3}"/>
              </a:ext>
            </a:extLst>
          </p:cNvPr>
          <p:cNvCxnSpPr>
            <a:cxnSpLocks/>
          </p:cNvCxnSpPr>
          <p:nvPr/>
        </p:nvCxnSpPr>
        <p:spPr>
          <a:xfrm>
            <a:off x="4083288" y="3100074"/>
            <a:ext cx="0" cy="1004112"/>
          </a:xfrm>
          <a:prstGeom prst="line">
            <a:avLst/>
          </a:prstGeom>
          <a:noFill/>
          <a:ln w="19050" cap="flat" cmpd="sng" algn="ctr">
            <a:solidFill>
              <a:srgbClr val="C00000"/>
            </a:solidFill>
            <a:prstDash val="dash"/>
            <a:miter lim="800000"/>
            <a:tailEnd type="none"/>
          </a:ln>
          <a:effectLst/>
        </p:spPr>
      </p:cxnSp>
      <p:cxnSp>
        <p:nvCxnSpPr>
          <p:cNvPr id="102" name="Straight Connector 101">
            <a:extLst>
              <a:ext uri="{FF2B5EF4-FFF2-40B4-BE49-F238E27FC236}">
                <a16:creationId xmlns:a16="http://schemas.microsoft.com/office/drawing/2014/main" id="{5C9358ED-F79D-96E8-480E-2E7D04CD9B8B}"/>
              </a:ext>
            </a:extLst>
          </p:cNvPr>
          <p:cNvCxnSpPr>
            <a:cxnSpLocks/>
          </p:cNvCxnSpPr>
          <p:nvPr/>
        </p:nvCxnSpPr>
        <p:spPr>
          <a:xfrm>
            <a:off x="4361110" y="3100074"/>
            <a:ext cx="0" cy="1004112"/>
          </a:xfrm>
          <a:prstGeom prst="line">
            <a:avLst/>
          </a:prstGeom>
          <a:noFill/>
          <a:ln w="19050" cap="flat" cmpd="sng" algn="ctr">
            <a:solidFill>
              <a:srgbClr val="C00000"/>
            </a:solidFill>
            <a:prstDash val="dash"/>
            <a:miter lim="800000"/>
            <a:tailEnd type="none"/>
          </a:ln>
          <a:effectLst/>
        </p:spPr>
      </p:cxnSp>
      <p:sp>
        <p:nvSpPr>
          <p:cNvPr id="103" name="Left Brace 102">
            <a:extLst>
              <a:ext uri="{FF2B5EF4-FFF2-40B4-BE49-F238E27FC236}">
                <a16:creationId xmlns:a16="http://schemas.microsoft.com/office/drawing/2014/main" id="{780B581D-C14F-DC95-CBE0-E0670238729A}"/>
              </a:ext>
            </a:extLst>
          </p:cNvPr>
          <p:cNvSpPr/>
          <p:nvPr/>
        </p:nvSpPr>
        <p:spPr>
          <a:xfrm rot="5400000">
            <a:off x="3362849" y="2781316"/>
            <a:ext cx="126309" cy="518373"/>
          </a:xfrm>
          <a:prstGeom prst="leftBrace">
            <a:avLst>
              <a:gd name="adj1" fmla="val 77564"/>
              <a:gd name="adj2" fmla="val 48854"/>
            </a:avLst>
          </a:prstGeom>
          <a:noFill/>
          <a:ln w="31750" cap="flat" cmpd="sng" algn="ctr">
            <a:solidFill>
              <a:sysClr val="windowText" lastClr="000000"/>
            </a:solidFill>
            <a:prstDash val="solid"/>
            <a:miter lim="800000"/>
          </a:ln>
          <a:effectLst/>
        </p:spPr>
        <p:txBody>
          <a:bodyPr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4" name="TextBox 103">
            <a:extLst>
              <a:ext uri="{FF2B5EF4-FFF2-40B4-BE49-F238E27FC236}">
                <a16:creationId xmlns:a16="http://schemas.microsoft.com/office/drawing/2014/main" id="{C8C1D77C-7D30-8CC1-A544-E13BC05A2CCB}"/>
              </a:ext>
            </a:extLst>
          </p:cNvPr>
          <p:cNvSpPr txBox="1"/>
          <p:nvPr/>
        </p:nvSpPr>
        <p:spPr>
          <a:xfrm>
            <a:off x="3145049" y="2759565"/>
            <a:ext cx="561909" cy="217783"/>
          </a:xfrm>
          <a:prstGeom prst="rect">
            <a:avLst/>
          </a:prstGeom>
          <a:noFill/>
        </p:spPr>
        <p:txBody>
          <a:bodyPr wrap="square" lIns="0" tIns="0" rIns="0" bIns="0" rtlCol="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Event</a:t>
            </a:r>
          </a:p>
        </p:txBody>
      </p:sp>
      <p:grpSp>
        <p:nvGrpSpPr>
          <p:cNvPr id="7" name="Group 6">
            <a:extLst>
              <a:ext uri="{FF2B5EF4-FFF2-40B4-BE49-F238E27FC236}">
                <a16:creationId xmlns:a16="http://schemas.microsoft.com/office/drawing/2014/main" id="{522A1F29-778C-27FB-107E-EFFDCB75094F}"/>
              </a:ext>
            </a:extLst>
          </p:cNvPr>
          <p:cNvGrpSpPr/>
          <p:nvPr/>
        </p:nvGrpSpPr>
        <p:grpSpPr>
          <a:xfrm>
            <a:off x="4367053" y="2875515"/>
            <a:ext cx="4496776" cy="1276750"/>
            <a:chOff x="4367053" y="2765234"/>
            <a:chExt cx="4496776" cy="1276750"/>
          </a:xfrm>
        </p:grpSpPr>
        <p:cxnSp>
          <p:nvCxnSpPr>
            <p:cNvPr id="105" name="Straight Connector 104">
              <a:extLst>
                <a:ext uri="{FF2B5EF4-FFF2-40B4-BE49-F238E27FC236}">
                  <a16:creationId xmlns:a16="http://schemas.microsoft.com/office/drawing/2014/main" id="{BC4A0263-B97C-E1F9-82B7-F21EB6D4F7A2}"/>
                </a:ext>
              </a:extLst>
            </p:cNvPr>
            <p:cNvCxnSpPr>
              <a:cxnSpLocks/>
              <a:stCxn id="92" idx="3"/>
              <a:endCxn id="106" idx="1"/>
            </p:cNvCxnSpPr>
            <p:nvPr/>
          </p:nvCxnSpPr>
          <p:spPr>
            <a:xfrm>
              <a:off x="4367053" y="3475996"/>
              <a:ext cx="288000" cy="0"/>
            </a:xfrm>
            <a:prstGeom prst="line">
              <a:avLst/>
            </a:prstGeom>
            <a:noFill/>
            <a:ln w="28575" cap="flat" cmpd="sng" algn="ctr">
              <a:solidFill>
                <a:sysClr val="windowText" lastClr="000000"/>
              </a:solidFill>
              <a:prstDash val="solid"/>
              <a:miter lim="800000"/>
              <a:tailEnd type="triangle"/>
            </a:ln>
            <a:effectLst/>
          </p:spPr>
        </p:cxnSp>
        <p:sp>
          <p:nvSpPr>
            <p:cNvPr id="106" name="Rounded Rectangle 105">
              <a:extLst>
                <a:ext uri="{FF2B5EF4-FFF2-40B4-BE49-F238E27FC236}">
                  <a16:creationId xmlns:a16="http://schemas.microsoft.com/office/drawing/2014/main" id="{BD1EA1AE-EECA-8444-3FA1-0C35A0856CD4}"/>
                </a:ext>
              </a:extLst>
            </p:cNvPr>
            <p:cNvSpPr/>
            <p:nvPr/>
          </p:nvSpPr>
          <p:spPr>
            <a:xfrm>
              <a:off x="4654797" y="3247610"/>
              <a:ext cx="906667" cy="483278"/>
            </a:xfrm>
            <a:prstGeom prst="roundRect">
              <a:avLst/>
            </a:prstGeom>
            <a:solidFill>
              <a:srgbClr val="F2F2F2"/>
            </a:solidFill>
            <a:ln w="31750" cap="flat" cmpd="sng" algn="ctr">
              <a:solidFill>
                <a:sysClr val="windowText" lastClr="000000"/>
              </a:solidFill>
              <a:prstDash val="solid"/>
            </a:ln>
            <a:effectLst/>
          </p:spPr>
          <p:txBody>
            <a:bodyPr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3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Calculate</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3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Means</a:t>
              </a:r>
            </a:p>
          </p:txBody>
        </p:sp>
        <p:pic>
          <p:nvPicPr>
            <p:cNvPr id="107" name="Picture 106">
              <a:extLst>
                <a:ext uri="{FF2B5EF4-FFF2-40B4-BE49-F238E27FC236}">
                  <a16:creationId xmlns:a16="http://schemas.microsoft.com/office/drawing/2014/main" id="{E285ED67-6C03-DF99-1D84-6C3DE9A43109}"/>
                </a:ext>
              </a:extLst>
            </p:cNvPr>
            <p:cNvPicPr>
              <a:picLocks noChangeAspect="1"/>
            </p:cNvPicPr>
            <p:nvPr/>
          </p:nvPicPr>
          <p:blipFill rotWithShape="1">
            <a:blip r:embed="rId4">
              <a:alphaModFix amt="21000"/>
              <a:extLst>
                <a:ext uri="{28A0092B-C50C-407E-A947-70E740481C1C}">
                  <a14:useLocalDpi xmlns:a14="http://schemas.microsoft.com/office/drawing/2010/main" val="0"/>
                </a:ext>
              </a:extLst>
            </a:blip>
            <a:srcRect l="2871" r="60550"/>
            <a:stretch/>
          </p:blipFill>
          <p:spPr>
            <a:xfrm>
              <a:off x="5854767" y="3078323"/>
              <a:ext cx="1193614" cy="821733"/>
            </a:xfrm>
            <a:prstGeom prst="rect">
              <a:avLst/>
            </a:prstGeom>
            <a:ln>
              <a:solidFill>
                <a:sysClr val="windowText" lastClr="000000"/>
              </a:solidFill>
            </a:ln>
          </p:spPr>
        </p:pic>
        <p:cxnSp>
          <p:nvCxnSpPr>
            <p:cNvPr id="108" name="Straight Connector 107">
              <a:extLst>
                <a:ext uri="{FF2B5EF4-FFF2-40B4-BE49-F238E27FC236}">
                  <a16:creationId xmlns:a16="http://schemas.microsoft.com/office/drawing/2014/main" id="{1AE6D908-5C29-58DF-EF6B-2FF0A8215DB9}"/>
                </a:ext>
              </a:extLst>
            </p:cNvPr>
            <p:cNvCxnSpPr>
              <a:cxnSpLocks/>
            </p:cNvCxnSpPr>
            <p:nvPr/>
          </p:nvCxnSpPr>
          <p:spPr>
            <a:xfrm>
              <a:off x="5559843" y="3489191"/>
              <a:ext cx="291279" cy="0"/>
            </a:xfrm>
            <a:prstGeom prst="line">
              <a:avLst/>
            </a:prstGeom>
            <a:noFill/>
            <a:ln w="28575" cap="flat" cmpd="sng" algn="ctr">
              <a:solidFill>
                <a:sysClr val="windowText" lastClr="000000"/>
              </a:solidFill>
              <a:prstDash val="solid"/>
              <a:miter lim="800000"/>
              <a:tailEnd type="triangle"/>
            </a:ln>
            <a:effectLst/>
          </p:spPr>
        </p:cxnSp>
        <p:cxnSp>
          <p:nvCxnSpPr>
            <p:cNvPr id="109" name="Straight Connector 108">
              <a:extLst>
                <a:ext uri="{FF2B5EF4-FFF2-40B4-BE49-F238E27FC236}">
                  <a16:creationId xmlns:a16="http://schemas.microsoft.com/office/drawing/2014/main" id="{F473A7C4-4EFB-2334-1E5B-9847973BFE8A}"/>
                </a:ext>
              </a:extLst>
            </p:cNvPr>
            <p:cNvCxnSpPr>
              <a:cxnSpLocks/>
            </p:cNvCxnSpPr>
            <p:nvPr/>
          </p:nvCxnSpPr>
          <p:spPr>
            <a:xfrm>
              <a:off x="5881867" y="2989734"/>
              <a:ext cx="0" cy="1004112"/>
            </a:xfrm>
            <a:prstGeom prst="line">
              <a:avLst/>
            </a:prstGeom>
            <a:noFill/>
            <a:ln w="19050" cap="flat" cmpd="sng" algn="ctr">
              <a:solidFill>
                <a:srgbClr val="C00000"/>
              </a:solidFill>
              <a:prstDash val="dash"/>
              <a:miter lim="800000"/>
              <a:tailEnd type="none"/>
            </a:ln>
            <a:effectLst/>
          </p:spPr>
        </p:cxnSp>
        <p:cxnSp>
          <p:nvCxnSpPr>
            <p:cNvPr id="110" name="Straight Connector 109">
              <a:extLst>
                <a:ext uri="{FF2B5EF4-FFF2-40B4-BE49-F238E27FC236}">
                  <a16:creationId xmlns:a16="http://schemas.microsoft.com/office/drawing/2014/main" id="{918691E2-DD6B-312B-2C86-D9B47383EFDF}"/>
                </a:ext>
              </a:extLst>
            </p:cNvPr>
            <p:cNvCxnSpPr>
              <a:cxnSpLocks/>
            </p:cNvCxnSpPr>
            <p:nvPr/>
          </p:nvCxnSpPr>
          <p:spPr>
            <a:xfrm>
              <a:off x="6328469" y="2989734"/>
              <a:ext cx="0" cy="1004112"/>
            </a:xfrm>
            <a:prstGeom prst="line">
              <a:avLst/>
            </a:prstGeom>
            <a:noFill/>
            <a:ln w="19050" cap="flat" cmpd="sng" algn="ctr">
              <a:solidFill>
                <a:srgbClr val="C00000"/>
              </a:solidFill>
              <a:prstDash val="dash"/>
              <a:miter lim="800000"/>
              <a:tailEnd type="none"/>
            </a:ln>
            <a:effectLst/>
          </p:spPr>
        </p:cxnSp>
        <p:cxnSp>
          <p:nvCxnSpPr>
            <p:cNvPr id="111" name="Straight Connector 110">
              <a:extLst>
                <a:ext uri="{FF2B5EF4-FFF2-40B4-BE49-F238E27FC236}">
                  <a16:creationId xmlns:a16="http://schemas.microsoft.com/office/drawing/2014/main" id="{3CFA65D2-167C-2778-5ADE-9E59C24EE8E9}"/>
                </a:ext>
              </a:extLst>
            </p:cNvPr>
            <p:cNvCxnSpPr>
              <a:cxnSpLocks/>
            </p:cNvCxnSpPr>
            <p:nvPr/>
          </p:nvCxnSpPr>
          <p:spPr>
            <a:xfrm>
              <a:off x="6418581" y="2989734"/>
              <a:ext cx="0" cy="1004112"/>
            </a:xfrm>
            <a:prstGeom prst="line">
              <a:avLst/>
            </a:prstGeom>
            <a:noFill/>
            <a:ln w="19050" cap="flat" cmpd="sng" algn="ctr">
              <a:solidFill>
                <a:srgbClr val="C00000"/>
              </a:solidFill>
              <a:prstDash val="dash"/>
              <a:miter lim="800000"/>
              <a:tailEnd type="none"/>
            </a:ln>
            <a:effectLst/>
          </p:spPr>
        </p:cxnSp>
        <p:cxnSp>
          <p:nvCxnSpPr>
            <p:cNvPr id="112" name="Straight Connector 111">
              <a:extLst>
                <a:ext uri="{FF2B5EF4-FFF2-40B4-BE49-F238E27FC236}">
                  <a16:creationId xmlns:a16="http://schemas.microsoft.com/office/drawing/2014/main" id="{678E5AC1-6A27-F5E9-2557-26BCE268BEA0}"/>
                </a:ext>
              </a:extLst>
            </p:cNvPr>
            <p:cNvCxnSpPr>
              <a:cxnSpLocks/>
            </p:cNvCxnSpPr>
            <p:nvPr/>
          </p:nvCxnSpPr>
          <p:spPr>
            <a:xfrm>
              <a:off x="6764616" y="2989734"/>
              <a:ext cx="0" cy="1004112"/>
            </a:xfrm>
            <a:prstGeom prst="line">
              <a:avLst/>
            </a:prstGeom>
            <a:noFill/>
            <a:ln w="19050" cap="flat" cmpd="sng" algn="ctr">
              <a:solidFill>
                <a:srgbClr val="C00000"/>
              </a:solidFill>
              <a:prstDash val="dash"/>
              <a:miter lim="800000"/>
              <a:tailEnd type="none"/>
            </a:ln>
            <a:effectLst/>
          </p:spPr>
        </p:cxnSp>
        <p:cxnSp>
          <p:nvCxnSpPr>
            <p:cNvPr id="113" name="Straight Connector 112">
              <a:extLst>
                <a:ext uri="{FF2B5EF4-FFF2-40B4-BE49-F238E27FC236}">
                  <a16:creationId xmlns:a16="http://schemas.microsoft.com/office/drawing/2014/main" id="{69331C6F-E223-D813-1467-9A41533E7CA2}"/>
                </a:ext>
              </a:extLst>
            </p:cNvPr>
            <p:cNvCxnSpPr>
              <a:cxnSpLocks/>
            </p:cNvCxnSpPr>
            <p:nvPr/>
          </p:nvCxnSpPr>
          <p:spPr>
            <a:xfrm>
              <a:off x="7042438" y="2989734"/>
              <a:ext cx="0" cy="1004112"/>
            </a:xfrm>
            <a:prstGeom prst="line">
              <a:avLst/>
            </a:prstGeom>
            <a:noFill/>
            <a:ln w="19050" cap="flat" cmpd="sng" algn="ctr">
              <a:solidFill>
                <a:srgbClr val="C00000"/>
              </a:solidFill>
              <a:prstDash val="dash"/>
              <a:miter lim="800000"/>
              <a:tailEnd type="none"/>
            </a:ln>
            <a:effectLst/>
          </p:spPr>
        </p:cxnSp>
        <p:sp>
          <p:nvSpPr>
            <p:cNvPr id="114" name="Rounded Rectangle 113">
              <a:extLst>
                <a:ext uri="{FF2B5EF4-FFF2-40B4-BE49-F238E27FC236}">
                  <a16:creationId xmlns:a16="http://schemas.microsoft.com/office/drawing/2014/main" id="{CB3EFABA-AE52-ABF8-B991-2C2DA9C2610B}"/>
                </a:ext>
              </a:extLst>
            </p:cNvPr>
            <p:cNvSpPr/>
            <p:nvPr/>
          </p:nvSpPr>
          <p:spPr>
            <a:xfrm>
              <a:off x="5885986" y="3348552"/>
              <a:ext cx="440659" cy="140636"/>
            </a:xfrm>
            <a:prstGeom prst="roundRect">
              <a:avLst>
                <a:gd name="adj" fmla="val 0"/>
              </a:avLst>
            </a:prstGeom>
            <a:noFill/>
            <a:ln w="6350" cap="flat" cmpd="sng" algn="ctr">
              <a:solidFill>
                <a:sysClr val="windowText" lastClr="000000"/>
              </a:solidFill>
              <a:prstDash val="solid"/>
            </a:ln>
            <a:effectLst/>
          </p:spPr>
          <p:txBody>
            <a:bodyPr lIns="0" tIns="0" rIns="0" bIns="0"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105.71</a:t>
              </a:r>
              <a:endParaRPr kumimoji="0" lang="en-US" sz="11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15" name="Straight Connector 114">
              <a:extLst>
                <a:ext uri="{FF2B5EF4-FFF2-40B4-BE49-F238E27FC236}">
                  <a16:creationId xmlns:a16="http://schemas.microsoft.com/office/drawing/2014/main" id="{23A23103-1F35-8BE8-6DC1-5806D1363A52}"/>
                </a:ext>
              </a:extLst>
            </p:cNvPr>
            <p:cNvCxnSpPr>
              <a:cxnSpLocks/>
            </p:cNvCxnSpPr>
            <p:nvPr/>
          </p:nvCxnSpPr>
          <p:spPr>
            <a:xfrm>
              <a:off x="5879877" y="3578128"/>
              <a:ext cx="446768" cy="0"/>
            </a:xfrm>
            <a:prstGeom prst="line">
              <a:avLst/>
            </a:prstGeom>
            <a:noFill/>
            <a:ln w="28575" cap="flat" cmpd="sng" algn="ctr">
              <a:solidFill>
                <a:sysClr val="windowText" lastClr="000000"/>
              </a:solidFill>
              <a:prstDash val="solid"/>
              <a:miter lim="800000"/>
              <a:tailEnd type="none"/>
            </a:ln>
            <a:effectLst/>
          </p:spPr>
        </p:cxnSp>
        <p:cxnSp>
          <p:nvCxnSpPr>
            <p:cNvPr id="116" name="Straight Connector 115">
              <a:extLst>
                <a:ext uri="{FF2B5EF4-FFF2-40B4-BE49-F238E27FC236}">
                  <a16:creationId xmlns:a16="http://schemas.microsoft.com/office/drawing/2014/main" id="{007B2AFC-3E90-4288-61B5-2CB947E7291C}"/>
                </a:ext>
              </a:extLst>
            </p:cNvPr>
            <p:cNvCxnSpPr>
              <a:cxnSpLocks/>
            </p:cNvCxnSpPr>
            <p:nvPr/>
          </p:nvCxnSpPr>
          <p:spPr>
            <a:xfrm>
              <a:off x="6326645" y="3290959"/>
              <a:ext cx="91936" cy="0"/>
            </a:xfrm>
            <a:prstGeom prst="line">
              <a:avLst/>
            </a:prstGeom>
            <a:noFill/>
            <a:ln w="28575" cap="flat" cmpd="sng" algn="ctr">
              <a:solidFill>
                <a:sysClr val="windowText" lastClr="000000"/>
              </a:solidFill>
              <a:prstDash val="solid"/>
              <a:miter lim="800000"/>
              <a:tailEnd type="none"/>
            </a:ln>
            <a:effectLst/>
          </p:spPr>
        </p:cxnSp>
        <p:cxnSp>
          <p:nvCxnSpPr>
            <p:cNvPr id="117" name="Straight Connector 116">
              <a:extLst>
                <a:ext uri="{FF2B5EF4-FFF2-40B4-BE49-F238E27FC236}">
                  <a16:creationId xmlns:a16="http://schemas.microsoft.com/office/drawing/2014/main" id="{4172467B-C0D3-CC95-8D98-809925E7E118}"/>
                </a:ext>
              </a:extLst>
            </p:cNvPr>
            <p:cNvCxnSpPr>
              <a:cxnSpLocks/>
            </p:cNvCxnSpPr>
            <p:nvPr/>
          </p:nvCxnSpPr>
          <p:spPr>
            <a:xfrm>
              <a:off x="6418581" y="3604049"/>
              <a:ext cx="346034" cy="0"/>
            </a:xfrm>
            <a:prstGeom prst="line">
              <a:avLst/>
            </a:prstGeom>
            <a:noFill/>
            <a:ln w="28575" cap="flat" cmpd="sng" algn="ctr">
              <a:solidFill>
                <a:sysClr val="windowText" lastClr="000000"/>
              </a:solidFill>
              <a:prstDash val="solid"/>
              <a:miter lim="800000"/>
              <a:tailEnd type="none"/>
            </a:ln>
            <a:effectLst/>
          </p:spPr>
        </p:cxnSp>
        <p:cxnSp>
          <p:nvCxnSpPr>
            <p:cNvPr id="118" name="Straight Connector 117">
              <a:extLst>
                <a:ext uri="{FF2B5EF4-FFF2-40B4-BE49-F238E27FC236}">
                  <a16:creationId xmlns:a16="http://schemas.microsoft.com/office/drawing/2014/main" id="{EFF6ADB5-CE55-6151-D5B6-7DB7E41F80FA}"/>
                </a:ext>
              </a:extLst>
            </p:cNvPr>
            <p:cNvCxnSpPr>
              <a:cxnSpLocks/>
            </p:cNvCxnSpPr>
            <p:nvPr/>
          </p:nvCxnSpPr>
          <p:spPr>
            <a:xfrm>
              <a:off x="6757120" y="3549198"/>
              <a:ext cx="277822" cy="0"/>
            </a:xfrm>
            <a:prstGeom prst="line">
              <a:avLst/>
            </a:prstGeom>
            <a:noFill/>
            <a:ln w="28575" cap="flat" cmpd="sng" algn="ctr">
              <a:solidFill>
                <a:sysClr val="windowText" lastClr="000000"/>
              </a:solidFill>
              <a:prstDash val="solid"/>
              <a:miter lim="800000"/>
              <a:tailEnd type="none"/>
            </a:ln>
            <a:effectLst/>
          </p:spPr>
        </p:cxnSp>
        <p:sp>
          <p:nvSpPr>
            <p:cNvPr id="119" name="Left Brace 118">
              <a:extLst>
                <a:ext uri="{FF2B5EF4-FFF2-40B4-BE49-F238E27FC236}">
                  <a16:creationId xmlns:a16="http://schemas.microsoft.com/office/drawing/2014/main" id="{A21BCA74-EEE7-6BD2-7153-78E66840AFC3}"/>
                </a:ext>
              </a:extLst>
            </p:cNvPr>
            <p:cNvSpPr/>
            <p:nvPr/>
          </p:nvSpPr>
          <p:spPr>
            <a:xfrm rot="5400000">
              <a:off x="6031062" y="3063178"/>
              <a:ext cx="126309" cy="440654"/>
            </a:xfrm>
            <a:prstGeom prst="leftBrace">
              <a:avLst>
                <a:gd name="adj1" fmla="val 77564"/>
                <a:gd name="adj2" fmla="val 48854"/>
              </a:avLst>
            </a:prstGeom>
            <a:noFill/>
            <a:ln w="31750" cap="flat" cmpd="sng" algn="ctr">
              <a:solidFill>
                <a:sysClr val="windowText" lastClr="000000"/>
              </a:solidFill>
              <a:prstDash val="solid"/>
              <a:miter lim="800000"/>
            </a:ln>
            <a:effectLst/>
          </p:spPr>
          <p:txBody>
            <a:bodyPr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0" name="TextBox 119">
              <a:extLst>
                <a:ext uri="{FF2B5EF4-FFF2-40B4-BE49-F238E27FC236}">
                  <a16:creationId xmlns:a16="http://schemas.microsoft.com/office/drawing/2014/main" id="{F2504FFC-6319-4F78-C9E0-EEB4E00F454B}"/>
                </a:ext>
              </a:extLst>
            </p:cNvPr>
            <p:cNvSpPr txBox="1"/>
            <p:nvPr/>
          </p:nvSpPr>
          <p:spPr>
            <a:xfrm>
              <a:off x="5556130" y="2765234"/>
              <a:ext cx="1086221" cy="244372"/>
            </a:xfrm>
            <a:prstGeom prst="rect">
              <a:avLst/>
            </a:prstGeom>
            <a:noFill/>
          </p:spPr>
          <p:txBody>
            <a:bodyPr wrap="square" lIns="0" tIns="0" rIns="0" bIns="0" rtlCol="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Event Value</a:t>
              </a:r>
            </a:p>
          </p:txBody>
        </p:sp>
        <p:cxnSp>
          <p:nvCxnSpPr>
            <p:cNvPr id="121" name="Straight Connector 120">
              <a:extLst>
                <a:ext uri="{FF2B5EF4-FFF2-40B4-BE49-F238E27FC236}">
                  <a16:creationId xmlns:a16="http://schemas.microsoft.com/office/drawing/2014/main" id="{EC3F6412-4566-B4D8-BF5B-C377F259FC3F}"/>
                </a:ext>
              </a:extLst>
            </p:cNvPr>
            <p:cNvCxnSpPr>
              <a:cxnSpLocks/>
              <a:stCxn id="120" idx="2"/>
              <a:endCxn id="119" idx="1"/>
            </p:cNvCxnSpPr>
            <p:nvPr/>
          </p:nvCxnSpPr>
          <p:spPr>
            <a:xfrm>
              <a:off x="6099241" y="3009606"/>
              <a:ext cx="26" cy="210745"/>
            </a:xfrm>
            <a:prstGeom prst="line">
              <a:avLst/>
            </a:prstGeom>
            <a:noFill/>
            <a:ln w="28575" cap="flat" cmpd="sng" algn="ctr">
              <a:solidFill>
                <a:sysClr val="windowText" lastClr="000000"/>
              </a:solidFill>
              <a:prstDash val="sysDot"/>
              <a:miter lim="800000"/>
              <a:tailEnd type="none"/>
            </a:ln>
            <a:effectLst/>
          </p:spPr>
        </p:cxnSp>
        <p:cxnSp>
          <p:nvCxnSpPr>
            <p:cNvPr id="125" name="Straight Connector 124">
              <a:extLst>
                <a:ext uri="{FF2B5EF4-FFF2-40B4-BE49-F238E27FC236}">
                  <a16:creationId xmlns:a16="http://schemas.microsoft.com/office/drawing/2014/main" id="{F76AAC76-B054-A5FA-FDC7-C98F1C7B6701}"/>
                </a:ext>
              </a:extLst>
            </p:cNvPr>
            <p:cNvCxnSpPr>
              <a:cxnSpLocks/>
              <a:stCxn id="107" idx="3"/>
            </p:cNvCxnSpPr>
            <p:nvPr/>
          </p:nvCxnSpPr>
          <p:spPr>
            <a:xfrm>
              <a:off x="7048381" y="3489189"/>
              <a:ext cx="338537" cy="0"/>
            </a:xfrm>
            <a:prstGeom prst="line">
              <a:avLst/>
            </a:prstGeom>
            <a:noFill/>
            <a:ln w="28575" cap="flat" cmpd="sng" algn="ctr">
              <a:solidFill>
                <a:sysClr val="windowText" lastClr="000000"/>
              </a:solidFill>
              <a:prstDash val="solid"/>
              <a:miter lim="800000"/>
              <a:tailEnd type="triangle"/>
            </a:ln>
            <a:effectLst/>
          </p:spPr>
        </p:cxnSp>
        <p:sp>
          <p:nvSpPr>
            <p:cNvPr id="126" name="Rounded Rectangle 125">
              <a:extLst>
                <a:ext uri="{FF2B5EF4-FFF2-40B4-BE49-F238E27FC236}">
                  <a16:creationId xmlns:a16="http://schemas.microsoft.com/office/drawing/2014/main" id="{32E214BE-9819-11DB-24C4-687C55B96A85}"/>
                </a:ext>
              </a:extLst>
            </p:cNvPr>
            <p:cNvSpPr/>
            <p:nvPr/>
          </p:nvSpPr>
          <p:spPr>
            <a:xfrm>
              <a:off x="7389697" y="3060343"/>
              <a:ext cx="569987" cy="915529"/>
            </a:xfrm>
            <a:prstGeom prst="roundRect">
              <a:avLst/>
            </a:prstGeom>
            <a:solidFill>
              <a:srgbClr val="F2F2F2"/>
            </a:solidFill>
            <a:ln w="31750" cap="flat" cmpd="sng" algn="ctr">
              <a:solidFill>
                <a:sysClr val="windowText" lastClr="000000"/>
              </a:solidFill>
              <a:prstDash val="solid"/>
            </a:ln>
            <a:effectLst/>
          </p:spPr>
          <p:txBody>
            <a:bodyPr vert="vert" lIns="0" tIns="0" rIns="0" bIns="0" rtlCol="0" anchor="ctr">
              <a:norm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Normalize</a:t>
              </a:r>
            </a:p>
          </p:txBody>
        </p:sp>
        <p:sp>
          <p:nvSpPr>
            <p:cNvPr id="127" name="Rounded Rectangle 126">
              <a:extLst>
                <a:ext uri="{FF2B5EF4-FFF2-40B4-BE49-F238E27FC236}">
                  <a16:creationId xmlns:a16="http://schemas.microsoft.com/office/drawing/2014/main" id="{81632DE7-4EF2-9570-7D0C-68035D63ACD4}"/>
                </a:ext>
              </a:extLst>
            </p:cNvPr>
            <p:cNvSpPr/>
            <p:nvPr/>
          </p:nvSpPr>
          <p:spPr>
            <a:xfrm>
              <a:off x="8292143" y="3009606"/>
              <a:ext cx="569987" cy="208771"/>
            </a:xfrm>
            <a:prstGeom prst="roundRect">
              <a:avLst/>
            </a:prstGeom>
            <a:solidFill>
              <a:srgbClr val="FCEECB"/>
            </a:solidFill>
            <a:ln w="31750" cap="flat" cmpd="sng" algn="ctr">
              <a:solidFill>
                <a:srgbClr val="AB8000"/>
              </a:solidFill>
              <a:prstDash val="solid"/>
            </a:ln>
            <a:effectLst/>
          </p:spPr>
          <p:txBody>
            <a:bodyPr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2.21</a:t>
              </a:r>
              <a:endParaRPr kumimoji="0" lang="en-US" sz="13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8" name="Rounded Rectangle 127">
              <a:extLst>
                <a:ext uri="{FF2B5EF4-FFF2-40B4-BE49-F238E27FC236}">
                  <a16:creationId xmlns:a16="http://schemas.microsoft.com/office/drawing/2014/main" id="{A0CB7E52-C508-72EA-C825-72F1958D06B8}"/>
                </a:ext>
              </a:extLst>
            </p:cNvPr>
            <p:cNvSpPr/>
            <p:nvPr/>
          </p:nvSpPr>
          <p:spPr>
            <a:xfrm>
              <a:off x="8292142" y="3558225"/>
              <a:ext cx="569988" cy="208771"/>
            </a:xfrm>
            <a:prstGeom prst="roundRect">
              <a:avLst/>
            </a:prstGeom>
            <a:solidFill>
              <a:srgbClr val="FCEECB"/>
            </a:solidFill>
            <a:ln w="31750" cap="flat" cmpd="sng" algn="ctr">
              <a:solidFill>
                <a:srgbClr val="AB8000"/>
              </a:solidFill>
              <a:prstDash val="solid"/>
            </a:ln>
            <a:effectLst/>
          </p:spPr>
          <p:txBody>
            <a:bodyPr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1.18</a:t>
              </a:r>
              <a:endParaRPr kumimoji="0" lang="en-US" sz="13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9" name="Rounded Rectangle 128">
              <a:extLst>
                <a:ext uri="{FF2B5EF4-FFF2-40B4-BE49-F238E27FC236}">
                  <a16:creationId xmlns:a16="http://schemas.microsoft.com/office/drawing/2014/main" id="{31DA6C8A-88BC-87AB-3586-85DB7C41B27E}"/>
                </a:ext>
              </a:extLst>
            </p:cNvPr>
            <p:cNvSpPr/>
            <p:nvPr/>
          </p:nvSpPr>
          <p:spPr>
            <a:xfrm>
              <a:off x="8292143" y="3283916"/>
              <a:ext cx="569987" cy="208771"/>
            </a:xfrm>
            <a:prstGeom prst="roundRect">
              <a:avLst/>
            </a:prstGeom>
            <a:solidFill>
              <a:srgbClr val="FCEECB"/>
            </a:solidFill>
            <a:ln w="31750" cap="flat" cmpd="sng" algn="ctr">
              <a:solidFill>
                <a:srgbClr val="AB8000"/>
              </a:solidFill>
              <a:prstDash val="solid"/>
            </a:ln>
            <a:effectLst/>
          </p:spPr>
          <p:txBody>
            <a:bodyPr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0.08</a:t>
              </a:r>
              <a:endParaRPr kumimoji="0" lang="en-US" sz="13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0" name="Rounded Rectangle 129">
              <a:extLst>
                <a:ext uri="{FF2B5EF4-FFF2-40B4-BE49-F238E27FC236}">
                  <a16:creationId xmlns:a16="http://schemas.microsoft.com/office/drawing/2014/main" id="{DB144876-A0AC-4855-FA76-D77DF4B46C8F}"/>
                </a:ext>
              </a:extLst>
            </p:cNvPr>
            <p:cNvSpPr/>
            <p:nvPr/>
          </p:nvSpPr>
          <p:spPr>
            <a:xfrm>
              <a:off x="8292143" y="3833213"/>
              <a:ext cx="571686" cy="208771"/>
            </a:xfrm>
            <a:prstGeom prst="roundRect">
              <a:avLst/>
            </a:prstGeom>
            <a:solidFill>
              <a:srgbClr val="FCEECB"/>
            </a:solidFill>
            <a:ln w="31750" cap="flat" cmpd="sng" algn="ctr">
              <a:solidFill>
                <a:srgbClr val="AB8000"/>
              </a:solidFill>
              <a:prstDash val="solid"/>
            </a:ln>
            <a:effectLst/>
          </p:spPr>
          <p:txBody>
            <a:bodyPr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1.14</a:t>
              </a:r>
              <a:endParaRPr kumimoji="0" lang="en-US" sz="13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31" name="Straight Connector 130">
              <a:extLst>
                <a:ext uri="{FF2B5EF4-FFF2-40B4-BE49-F238E27FC236}">
                  <a16:creationId xmlns:a16="http://schemas.microsoft.com/office/drawing/2014/main" id="{8E364353-F73B-DBA6-C86D-AF60464B3C2F}"/>
                </a:ext>
              </a:extLst>
            </p:cNvPr>
            <p:cNvCxnSpPr>
              <a:cxnSpLocks/>
              <a:endCxn id="130" idx="1"/>
            </p:cNvCxnSpPr>
            <p:nvPr/>
          </p:nvCxnSpPr>
          <p:spPr>
            <a:xfrm>
              <a:off x="7959684" y="3937599"/>
              <a:ext cx="332459" cy="0"/>
            </a:xfrm>
            <a:prstGeom prst="line">
              <a:avLst/>
            </a:prstGeom>
            <a:noFill/>
            <a:ln w="28575" cap="flat" cmpd="sng" algn="ctr">
              <a:solidFill>
                <a:sysClr val="windowText" lastClr="000000"/>
              </a:solidFill>
              <a:prstDash val="solid"/>
              <a:miter lim="800000"/>
              <a:tailEnd type="triangle"/>
            </a:ln>
            <a:effectLst/>
          </p:spPr>
        </p:cxnSp>
        <p:cxnSp>
          <p:nvCxnSpPr>
            <p:cNvPr id="132" name="Straight Connector 131">
              <a:extLst>
                <a:ext uri="{FF2B5EF4-FFF2-40B4-BE49-F238E27FC236}">
                  <a16:creationId xmlns:a16="http://schemas.microsoft.com/office/drawing/2014/main" id="{374AD81A-BB98-B4AA-952E-1CAA499E2999}"/>
                </a:ext>
              </a:extLst>
            </p:cNvPr>
            <p:cNvCxnSpPr>
              <a:cxnSpLocks/>
              <a:endCxn id="128" idx="1"/>
            </p:cNvCxnSpPr>
            <p:nvPr/>
          </p:nvCxnSpPr>
          <p:spPr>
            <a:xfrm>
              <a:off x="7959684" y="3662611"/>
              <a:ext cx="332458" cy="0"/>
            </a:xfrm>
            <a:prstGeom prst="line">
              <a:avLst/>
            </a:prstGeom>
            <a:noFill/>
            <a:ln w="28575" cap="flat" cmpd="sng" algn="ctr">
              <a:solidFill>
                <a:sysClr val="windowText" lastClr="000000"/>
              </a:solidFill>
              <a:prstDash val="solid"/>
              <a:miter lim="800000"/>
              <a:tailEnd type="triangle"/>
            </a:ln>
            <a:effectLst/>
          </p:spPr>
        </p:cxnSp>
        <p:cxnSp>
          <p:nvCxnSpPr>
            <p:cNvPr id="133" name="Straight Connector 132">
              <a:extLst>
                <a:ext uri="{FF2B5EF4-FFF2-40B4-BE49-F238E27FC236}">
                  <a16:creationId xmlns:a16="http://schemas.microsoft.com/office/drawing/2014/main" id="{515FE293-5F7B-263C-60C7-176C8C0752F0}"/>
                </a:ext>
              </a:extLst>
            </p:cNvPr>
            <p:cNvCxnSpPr>
              <a:cxnSpLocks/>
              <a:endCxn id="129" idx="1"/>
            </p:cNvCxnSpPr>
            <p:nvPr/>
          </p:nvCxnSpPr>
          <p:spPr>
            <a:xfrm>
              <a:off x="7959684" y="3388301"/>
              <a:ext cx="332459" cy="0"/>
            </a:xfrm>
            <a:prstGeom prst="line">
              <a:avLst/>
            </a:prstGeom>
            <a:noFill/>
            <a:ln w="28575" cap="flat" cmpd="sng" algn="ctr">
              <a:solidFill>
                <a:sysClr val="windowText" lastClr="000000"/>
              </a:solidFill>
              <a:prstDash val="solid"/>
              <a:miter lim="800000"/>
              <a:tailEnd type="triangle"/>
            </a:ln>
            <a:effectLst/>
          </p:spPr>
        </p:cxnSp>
        <p:cxnSp>
          <p:nvCxnSpPr>
            <p:cNvPr id="134" name="Straight Connector 133">
              <a:extLst>
                <a:ext uri="{FF2B5EF4-FFF2-40B4-BE49-F238E27FC236}">
                  <a16:creationId xmlns:a16="http://schemas.microsoft.com/office/drawing/2014/main" id="{62451196-F12E-9F81-D34A-320BF4AC53A2}"/>
                </a:ext>
              </a:extLst>
            </p:cNvPr>
            <p:cNvCxnSpPr>
              <a:cxnSpLocks/>
              <a:endCxn id="127" idx="1"/>
            </p:cNvCxnSpPr>
            <p:nvPr/>
          </p:nvCxnSpPr>
          <p:spPr>
            <a:xfrm>
              <a:off x="7959684" y="3113992"/>
              <a:ext cx="332459" cy="0"/>
            </a:xfrm>
            <a:prstGeom prst="line">
              <a:avLst/>
            </a:prstGeom>
            <a:noFill/>
            <a:ln w="28575" cap="flat" cmpd="sng" algn="ctr">
              <a:solidFill>
                <a:sysClr val="windowText" lastClr="000000"/>
              </a:solidFill>
              <a:prstDash val="solid"/>
              <a:miter lim="800000"/>
              <a:tailEnd type="triangle"/>
            </a:ln>
            <a:effectLst/>
          </p:spPr>
        </p:cxnSp>
      </p:grpSp>
    </p:spTree>
    <p:custDataLst>
      <p:tags r:id="rId1"/>
    </p:custDataLst>
    <p:extLst>
      <p:ext uri="{BB962C8B-B14F-4D97-AF65-F5344CB8AC3E}">
        <p14:creationId xmlns:p14="http://schemas.microsoft.com/office/powerpoint/2010/main" val="3726638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uiExpand="1"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560" y="95697"/>
            <a:ext cx="8954440" cy="770467"/>
          </a:xfrm>
        </p:spPr>
        <p:txBody>
          <a:bodyPr/>
          <a:lstStyle/>
          <a:p>
            <a:r>
              <a:rPr lang="en-US" sz="4000" dirty="0">
                <a:latin typeface="Garamond" panose="02020404030301010803" pitchFamily="18" charset="0"/>
              </a:rPr>
              <a:t>Signal-to-Event Conversion</a:t>
            </a:r>
            <a:endParaRPr lang="en-US" sz="4000" b="1" dirty="0">
              <a:latin typeface="Garamond" panose="02020404030301010803" pitchFamily="18" charset="0"/>
            </a:endParaRPr>
          </a:p>
        </p:txBody>
      </p:sp>
      <p:sp>
        <p:nvSpPr>
          <p:cNvPr id="47" name="Content Placeholder 2">
            <a:extLst>
              <a:ext uri="{FF2B5EF4-FFF2-40B4-BE49-F238E27FC236}">
                <a16:creationId xmlns:a16="http://schemas.microsoft.com/office/drawing/2014/main" id="{A9D22E97-707D-1F21-F529-02147FBEF555}"/>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rPr>
              <a:t>Event detection:</a:t>
            </a:r>
            <a:r>
              <a:rPr lang="en-US" sz="2400" dirty="0">
                <a:latin typeface="Tahoma" panose="020B0604030504040204" pitchFamily="34" charset="0"/>
                <a:ea typeface="Tahoma" panose="020B0604030504040204" pitchFamily="34" charset="0"/>
                <a:cs typeface="Tahoma" panose="020B0604030504040204" pitchFamily="34" charset="0"/>
              </a:rPr>
              <a:t> Identifies signal regions corresponding to specific k-</a:t>
            </a:r>
            <a:r>
              <a:rPr lang="en-US" sz="2400" dirty="0" err="1">
                <a:latin typeface="Tahoma" panose="020B0604030504040204" pitchFamily="34" charset="0"/>
                <a:ea typeface="Tahoma" panose="020B0604030504040204" pitchFamily="34" charset="0"/>
                <a:cs typeface="Tahoma" panose="020B0604030504040204" pitchFamily="34" charset="0"/>
              </a:rPr>
              <a:t>mers</a:t>
            </a:r>
            <a:endParaRPr lang="en-US" sz="2400" dirty="0">
              <a:latin typeface="Tahoma" panose="020B0604030504040204" pitchFamily="34" charset="0"/>
              <a:ea typeface="Tahoma" panose="020B0604030504040204" pitchFamily="34" charset="0"/>
              <a:cs typeface="Tahoma" panose="020B0604030504040204" pitchFamily="34" charset="0"/>
            </a:endParaRP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rPr>
              <a:t>Uses statistical test (</a:t>
            </a:r>
            <a:r>
              <a:rPr lang="en-US" sz="2000" b="1" dirty="0">
                <a:latin typeface="Tahoma" panose="020B0604030504040204" pitchFamily="34" charset="0"/>
                <a:ea typeface="Tahoma" panose="020B0604030504040204" pitchFamily="34" charset="0"/>
                <a:cs typeface="Tahoma" panose="020B0604030504040204" pitchFamily="34" charset="0"/>
              </a:rPr>
              <a:t>segmentation</a:t>
            </a:r>
            <a:r>
              <a:rPr lang="en-US" sz="2000" dirty="0">
                <a:latin typeface="Tahoma" panose="020B0604030504040204" pitchFamily="34" charset="0"/>
                <a:ea typeface="Tahoma" panose="020B0604030504040204" pitchFamily="34" charset="0"/>
                <a:cs typeface="Tahoma" panose="020B0604030504040204" pitchFamily="34" charset="0"/>
              </a:rPr>
              <a:t>) to spot abrupt signal changes</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endParaRPr>
          </a:p>
          <a:p>
            <a:pPr marL="0" indent="0">
              <a:lnSpc>
                <a:spcPct val="100000"/>
              </a:lnSpc>
              <a:spcBef>
                <a:spcPts val="400"/>
              </a:spcBef>
              <a:buNone/>
            </a:pPr>
            <a:endParaRPr lang="en-US" sz="24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rPr>
              <a:t>Consecutive events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consecutive k-</a:t>
            </a:r>
            <a:r>
              <a:rPr lang="en-US" sz="2400" dirty="0" err="1">
                <a:latin typeface="Tahoma" panose="020B0604030504040204" pitchFamily="34" charset="0"/>
                <a:ea typeface="Tahoma" panose="020B0604030504040204" pitchFamily="34" charset="0"/>
                <a:cs typeface="Tahoma" panose="020B0604030504040204" pitchFamily="34" charset="0"/>
                <a:sym typeface="Wingdings" pitchFamily="2" charset="2"/>
              </a:rPr>
              <a:t>mers</a:t>
            </a: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pic>
        <p:nvPicPr>
          <p:cNvPr id="92" name="Picture 91">
            <a:extLst>
              <a:ext uri="{FF2B5EF4-FFF2-40B4-BE49-F238E27FC236}">
                <a16:creationId xmlns:a16="http://schemas.microsoft.com/office/drawing/2014/main" id="{2C4C97E3-3B3B-6F92-11C2-6C9CB51A38BA}"/>
              </a:ext>
            </a:extLst>
          </p:cNvPr>
          <p:cNvPicPr>
            <a:picLocks noChangeAspect="1"/>
          </p:cNvPicPr>
          <p:nvPr/>
        </p:nvPicPr>
        <p:blipFill rotWithShape="1">
          <a:blip r:embed="rId4">
            <a:extLst>
              <a:ext uri="{28A0092B-C50C-407E-A947-70E740481C1C}">
                <a14:useLocalDpi xmlns:a14="http://schemas.microsoft.com/office/drawing/2010/main" val="0"/>
              </a:ext>
            </a:extLst>
          </a:blip>
          <a:srcRect l="2871" r="60550"/>
          <a:stretch/>
        </p:blipFill>
        <p:spPr>
          <a:xfrm>
            <a:off x="3173439" y="3188662"/>
            <a:ext cx="1193614" cy="821733"/>
          </a:xfrm>
          <a:prstGeom prst="rect">
            <a:avLst/>
          </a:prstGeom>
          <a:ln>
            <a:solidFill>
              <a:sysClr val="windowText" lastClr="000000"/>
            </a:solidFill>
          </a:ln>
        </p:spPr>
      </p:pic>
      <p:pic>
        <p:nvPicPr>
          <p:cNvPr id="93" name="Picture 92">
            <a:extLst>
              <a:ext uri="{FF2B5EF4-FFF2-40B4-BE49-F238E27FC236}">
                <a16:creationId xmlns:a16="http://schemas.microsoft.com/office/drawing/2014/main" id="{AC7A603A-8F7B-2959-D9B1-E66ACC9FEA67}"/>
              </a:ext>
            </a:extLst>
          </p:cNvPr>
          <p:cNvPicPr>
            <a:picLocks noChangeAspect="1"/>
          </p:cNvPicPr>
          <p:nvPr/>
        </p:nvPicPr>
        <p:blipFill rotWithShape="1">
          <a:blip r:embed="rId4">
            <a:extLst>
              <a:ext uri="{28A0092B-C50C-407E-A947-70E740481C1C}">
                <a14:useLocalDpi xmlns:a14="http://schemas.microsoft.com/office/drawing/2010/main" val="0"/>
              </a:ext>
            </a:extLst>
          </a:blip>
          <a:srcRect l="2871" r="60550"/>
          <a:stretch/>
        </p:blipFill>
        <p:spPr>
          <a:xfrm>
            <a:off x="518162" y="3188664"/>
            <a:ext cx="1193614" cy="821733"/>
          </a:xfrm>
          <a:prstGeom prst="rect">
            <a:avLst/>
          </a:prstGeom>
          <a:ln>
            <a:solidFill>
              <a:sysClr val="windowText" lastClr="000000"/>
            </a:solidFill>
          </a:ln>
        </p:spPr>
      </p:pic>
      <p:sp>
        <p:nvSpPr>
          <p:cNvPr id="95" name="TextBox 94">
            <a:extLst>
              <a:ext uri="{FF2B5EF4-FFF2-40B4-BE49-F238E27FC236}">
                <a16:creationId xmlns:a16="http://schemas.microsoft.com/office/drawing/2014/main" id="{B7E887C6-6DBE-A46F-0197-7D1E27179AEC}"/>
              </a:ext>
            </a:extLst>
          </p:cNvPr>
          <p:cNvSpPr txBox="1"/>
          <p:nvPr/>
        </p:nvSpPr>
        <p:spPr>
          <a:xfrm>
            <a:off x="131157" y="2882232"/>
            <a:ext cx="1981161" cy="435565"/>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Nanopore Signal</a:t>
            </a:r>
          </a:p>
        </p:txBody>
      </p:sp>
      <p:grpSp>
        <p:nvGrpSpPr>
          <p:cNvPr id="6" name="Group 5">
            <a:extLst>
              <a:ext uri="{FF2B5EF4-FFF2-40B4-BE49-F238E27FC236}">
                <a16:creationId xmlns:a16="http://schemas.microsoft.com/office/drawing/2014/main" id="{69FE2C50-3C1B-3C01-67FA-5A0BF0A450DC}"/>
              </a:ext>
            </a:extLst>
          </p:cNvPr>
          <p:cNvGrpSpPr/>
          <p:nvPr/>
        </p:nvGrpSpPr>
        <p:grpSpPr>
          <a:xfrm>
            <a:off x="1711776" y="3404632"/>
            <a:ext cx="1458018" cy="389795"/>
            <a:chOff x="1711776" y="3294351"/>
            <a:chExt cx="1458018" cy="389795"/>
          </a:xfrm>
        </p:grpSpPr>
        <p:cxnSp>
          <p:nvCxnSpPr>
            <p:cNvPr id="94" name="Straight Connector 93">
              <a:extLst>
                <a:ext uri="{FF2B5EF4-FFF2-40B4-BE49-F238E27FC236}">
                  <a16:creationId xmlns:a16="http://schemas.microsoft.com/office/drawing/2014/main" id="{D603423D-B6A6-78A7-38B4-F0BEDAB7B6D7}"/>
                </a:ext>
              </a:extLst>
            </p:cNvPr>
            <p:cNvCxnSpPr>
              <a:cxnSpLocks/>
              <a:stCxn id="93" idx="3"/>
              <a:endCxn id="96" idx="1"/>
            </p:cNvCxnSpPr>
            <p:nvPr/>
          </p:nvCxnSpPr>
          <p:spPr>
            <a:xfrm flipV="1">
              <a:off x="1711776" y="3489249"/>
              <a:ext cx="255802" cy="1"/>
            </a:xfrm>
            <a:prstGeom prst="line">
              <a:avLst/>
            </a:prstGeom>
            <a:noFill/>
            <a:ln w="28575" cap="flat" cmpd="sng" algn="ctr">
              <a:solidFill>
                <a:sysClr val="windowText" lastClr="000000"/>
              </a:solidFill>
              <a:prstDash val="solid"/>
              <a:miter lim="800000"/>
              <a:tailEnd type="triangle"/>
            </a:ln>
            <a:effectLst/>
          </p:spPr>
        </p:cxnSp>
        <p:sp>
          <p:nvSpPr>
            <p:cNvPr id="96" name="Rounded Rectangle 95">
              <a:extLst>
                <a:ext uri="{FF2B5EF4-FFF2-40B4-BE49-F238E27FC236}">
                  <a16:creationId xmlns:a16="http://schemas.microsoft.com/office/drawing/2014/main" id="{9FAE4483-7458-762A-629B-6F1B9E12D1D1}"/>
                </a:ext>
              </a:extLst>
            </p:cNvPr>
            <p:cNvSpPr/>
            <p:nvPr/>
          </p:nvSpPr>
          <p:spPr>
            <a:xfrm>
              <a:off x="1967578" y="3294351"/>
              <a:ext cx="935535" cy="389795"/>
            </a:xfrm>
            <a:prstGeom prst="roundRect">
              <a:avLst/>
            </a:prstGeom>
            <a:solidFill>
              <a:srgbClr val="F2F2F2"/>
            </a:solidFill>
            <a:ln w="31750" cap="flat" cmpd="sng" algn="ctr">
              <a:solidFill>
                <a:sysClr val="windowText" lastClr="000000"/>
              </a:solidFill>
              <a:prstDash val="solid"/>
            </a:ln>
            <a:effectLst/>
          </p:spPr>
          <p:txBody>
            <a:bodyPr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Segment</a:t>
              </a:r>
            </a:p>
          </p:txBody>
        </p:sp>
        <p:cxnSp>
          <p:nvCxnSpPr>
            <p:cNvPr id="97" name="Straight Connector 96">
              <a:extLst>
                <a:ext uri="{FF2B5EF4-FFF2-40B4-BE49-F238E27FC236}">
                  <a16:creationId xmlns:a16="http://schemas.microsoft.com/office/drawing/2014/main" id="{EA902869-2DB9-3210-4784-67544AEA35D9}"/>
                </a:ext>
              </a:extLst>
            </p:cNvPr>
            <p:cNvCxnSpPr>
              <a:cxnSpLocks/>
              <a:stCxn id="96" idx="3"/>
            </p:cNvCxnSpPr>
            <p:nvPr/>
          </p:nvCxnSpPr>
          <p:spPr>
            <a:xfrm>
              <a:off x="2903113" y="3489249"/>
              <a:ext cx="266681" cy="0"/>
            </a:xfrm>
            <a:prstGeom prst="line">
              <a:avLst/>
            </a:prstGeom>
            <a:noFill/>
            <a:ln w="28575" cap="flat" cmpd="sng" algn="ctr">
              <a:solidFill>
                <a:sysClr val="windowText" lastClr="000000"/>
              </a:solidFill>
              <a:prstDash val="solid"/>
              <a:miter lim="800000"/>
              <a:tailEnd type="triangle"/>
            </a:ln>
            <a:effectLst/>
          </p:spPr>
        </p:cxnSp>
      </p:grpSp>
      <p:cxnSp>
        <p:nvCxnSpPr>
          <p:cNvPr id="98" name="Straight Connector 97">
            <a:extLst>
              <a:ext uri="{FF2B5EF4-FFF2-40B4-BE49-F238E27FC236}">
                <a16:creationId xmlns:a16="http://schemas.microsoft.com/office/drawing/2014/main" id="{9D6FE2DC-4DB8-6824-DEE5-0B62E7939669}"/>
              </a:ext>
            </a:extLst>
          </p:cNvPr>
          <p:cNvCxnSpPr>
            <a:cxnSpLocks/>
          </p:cNvCxnSpPr>
          <p:nvPr/>
        </p:nvCxnSpPr>
        <p:spPr>
          <a:xfrm>
            <a:off x="3200539" y="3100074"/>
            <a:ext cx="0" cy="1004112"/>
          </a:xfrm>
          <a:prstGeom prst="line">
            <a:avLst/>
          </a:prstGeom>
          <a:noFill/>
          <a:ln w="19050" cap="flat" cmpd="sng" algn="ctr">
            <a:solidFill>
              <a:srgbClr val="C00000"/>
            </a:solidFill>
            <a:prstDash val="dash"/>
            <a:miter lim="800000"/>
            <a:tailEnd type="none"/>
          </a:ln>
          <a:effectLst/>
        </p:spPr>
      </p:cxnSp>
      <p:cxnSp>
        <p:nvCxnSpPr>
          <p:cNvPr id="99" name="Straight Connector 98">
            <a:extLst>
              <a:ext uri="{FF2B5EF4-FFF2-40B4-BE49-F238E27FC236}">
                <a16:creationId xmlns:a16="http://schemas.microsoft.com/office/drawing/2014/main" id="{315FFB75-4880-49D0-A9B7-3FA4BCCE742B}"/>
              </a:ext>
            </a:extLst>
          </p:cNvPr>
          <p:cNvCxnSpPr>
            <a:cxnSpLocks/>
          </p:cNvCxnSpPr>
          <p:nvPr/>
        </p:nvCxnSpPr>
        <p:spPr>
          <a:xfrm>
            <a:off x="3647141" y="3100074"/>
            <a:ext cx="0" cy="1004112"/>
          </a:xfrm>
          <a:prstGeom prst="line">
            <a:avLst/>
          </a:prstGeom>
          <a:noFill/>
          <a:ln w="19050" cap="flat" cmpd="sng" algn="ctr">
            <a:solidFill>
              <a:srgbClr val="C00000"/>
            </a:solidFill>
            <a:prstDash val="dash"/>
            <a:miter lim="800000"/>
            <a:tailEnd type="none"/>
          </a:ln>
          <a:effectLst/>
        </p:spPr>
      </p:cxnSp>
      <p:cxnSp>
        <p:nvCxnSpPr>
          <p:cNvPr id="100" name="Straight Connector 99">
            <a:extLst>
              <a:ext uri="{FF2B5EF4-FFF2-40B4-BE49-F238E27FC236}">
                <a16:creationId xmlns:a16="http://schemas.microsoft.com/office/drawing/2014/main" id="{995C38B8-1399-3D7D-F695-56F422D25314}"/>
              </a:ext>
            </a:extLst>
          </p:cNvPr>
          <p:cNvCxnSpPr>
            <a:cxnSpLocks/>
          </p:cNvCxnSpPr>
          <p:nvPr/>
        </p:nvCxnSpPr>
        <p:spPr>
          <a:xfrm>
            <a:off x="3737254" y="3100074"/>
            <a:ext cx="0" cy="1004112"/>
          </a:xfrm>
          <a:prstGeom prst="line">
            <a:avLst/>
          </a:prstGeom>
          <a:noFill/>
          <a:ln w="19050" cap="flat" cmpd="sng" algn="ctr">
            <a:solidFill>
              <a:srgbClr val="C00000"/>
            </a:solidFill>
            <a:prstDash val="dash"/>
            <a:miter lim="800000"/>
            <a:tailEnd type="none"/>
          </a:ln>
          <a:effectLst/>
        </p:spPr>
      </p:cxnSp>
      <p:cxnSp>
        <p:nvCxnSpPr>
          <p:cNvPr id="101" name="Straight Connector 100">
            <a:extLst>
              <a:ext uri="{FF2B5EF4-FFF2-40B4-BE49-F238E27FC236}">
                <a16:creationId xmlns:a16="http://schemas.microsoft.com/office/drawing/2014/main" id="{BFE39E09-BAD6-1476-372D-BFE94D8216D3}"/>
              </a:ext>
            </a:extLst>
          </p:cNvPr>
          <p:cNvCxnSpPr>
            <a:cxnSpLocks/>
          </p:cNvCxnSpPr>
          <p:nvPr/>
        </p:nvCxnSpPr>
        <p:spPr>
          <a:xfrm>
            <a:off x="4083288" y="3100074"/>
            <a:ext cx="0" cy="1004112"/>
          </a:xfrm>
          <a:prstGeom prst="line">
            <a:avLst/>
          </a:prstGeom>
          <a:noFill/>
          <a:ln w="19050" cap="flat" cmpd="sng" algn="ctr">
            <a:solidFill>
              <a:srgbClr val="C00000"/>
            </a:solidFill>
            <a:prstDash val="dash"/>
            <a:miter lim="800000"/>
            <a:tailEnd type="none"/>
          </a:ln>
          <a:effectLst/>
        </p:spPr>
      </p:cxnSp>
      <p:cxnSp>
        <p:nvCxnSpPr>
          <p:cNvPr id="102" name="Straight Connector 101">
            <a:extLst>
              <a:ext uri="{FF2B5EF4-FFF2-40B4-BE49-F238E27FC236}">
                <a16:creationId xmlns:a16="http://schemas.microsoft.com/office/drawing/2014/main" id="{5C9358ED-F79D-96E8-480E-2E7D04CD9B8B}"/>
              </a:ext>
            </a:extLst>
          </p:cNvPr>
          <p:cNvCxnSpPr>
            <a:cxnSpLocks/>
          </p:cNvCxnSpPr>
          <p:nvPr/>
        </p:nvCxnSpPr>
        <p:spPr>
          <a:xfrm>
            <a:off x="4361110" y="3100074"/>
            <a:ext cx="0" cy="1004112"/>
          </a:xfrm>
          <a:prstGeom prst="line">
            <a:avLst/>
          </a:prstGeom>
          <a:noFill/>
          <a:ln w="19050" cap="flat" cmpd="sng" algn="ctr">
            <a:solidFill>
              <a:srgbClr val="C00000"/>
            </a:solidFill>
            <a:prstDash val="dash"/>
            <a:miter lim="800000"/>
            <a:tailEnd type="none"/>
          </a:ln>
          <a:effectLst/>
        </p:spPr>
      </p:cxnSp>
      <p:sp>
        <p:nvSpPr>
          <p:cNvPr id="103" name="Left Brace 102">
            <a:extLst>
              <a:ext uri="{FF2B5EF4-FFF2-40B4-BE49-F238E27FC236}">
                <a16:creationId xmlns:a16="http://schemas.microsoft.com/office/drawing/2014/main" id="{780B581D-C14F-DC95-CBE0-E0670238729A}"/>
              </a:ext>
            </a:extLst>
          </p:cNvPr>
          <p:cNvSpPr/>
          <p:nvPr/>
        </p:nvSpPr>
        <p:spPr>
          <a:xfrm rot="5400000">
            <a:off x="3362849" y="2781316"/>
            <a:ext cx="126309" cy="518373"/>
          </a:xfrm>
          <a:prstGeom prst="leftBrace">
            <a:avLst>
              <a:gd name="adj1" fmla="val 77564"/>
              <a:gd name="adj2" fmla="val 48854"/>
            </a:avLst>
          </a:prstGeom>
          <a:noFill/>
          <a:ln w="31750" cap="flat" cmpd="sng" algn="ctr">
            <a:solidFill>
              <a:sysClr val="windowText" lastClr="000000"/>
            </a:solidFill>
            <a:prstDash val="solid"/>
            <a:miter lim="800000"/>
          </a:ln>
          <a:effectLst/>
        </p:spPr>
        <p:txBody>
          <a:bodyPr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4" name="TextBox 103">
            <a:extLst>
              <a:ext uri="{FF2B5EF4-FFF2-40B4-BE49-F238E27FC236}">
                <a16:creationId xmlns:a16="http://schemas.microsoft.com/office/drawing/2014/main" id="{C8C1D77C-7D30-8CC1-A544-E13BC05A2CCB}"/>
              </a:ext>
            </a:extLst>
          </p:cNvPr>
          <p:cNvSpPr txBox="1"/>
          <p:nvPr/>
        </p:nvSpPr>
        <p:spPr>
          <a:xfrm>
            <a:off x="3145049" y="2759565"/>
            <a:ext cx="561909" cy="217783"/>
          </a:xfrm>
          <a:prstGeom prst="rect">
            <a:avLst/>
          </a:prstGeom>
          <a:noFill/>
        </p:spPr>
        <p:txBody>
          <a:bodyPr wrap="square" lIns="0" tIns="0" rIns="0" bIns="0" rtlCol="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Event</a:t>
            </a:r>
          </a:p>
        </p:txBody>
      </p:sp>
      <p:grpSp>
        <p:nvGrpSpPr>
          <p:cNvPr id="7" name="Group 6">
            <a:extLst>
              <a:ext uri="{FF2B5EF4-FFF2-40B4-BE49-F238E27FC236}">
                <a16:creationId xmlns:a16="http://schemas.microsoft.com/office/drawing/2014/main" id="{522A1F29-778C-27FB-107E-EFFDCB75094F}"/>
              </a:ext>
            </a:extLst>
          </p:cNvPr>
          <p:cNvGrpSpPr/>
          <p:nvPr/>
        </p:nvGrpSpPr>
        <p:grpSpPr>
          <a:xfrm>
            <a:off x="4367053" y="2875515"/>
            <a:ext cx="4496776" cy="1276750"/>
            <a:chOff x="4367053" y="2765234"/>
            <a:chExt cx="4496776" cy="1276750"/>
          </a:xfrm>
        </p:grpSpPr>
        <p:cxnSp>
          <p:nvCxnSpPr>
            <p:cNvPr id="105" name="Straight Connector 104">
              <a:extLst>
                <a:ext uri="{FF2B5EF4-FFF2-40B4-BE49-F238E27FC236}">
                  <a16:creationId xmlns:a16="http://schemas.microsoft.com/office/drawing/2014/main" id="{BC4A0263-B97C-E1F9-82B7-F21EB6D4F7A2}"/>
                </a:ext>
              </a:extLst>
            </p:cNvPr>
            <p:cNvCxnSpPr>
              <a:cxnSpLocks/>
              <a:stCxn id="92" idx="3"/>
              <a:endCxn id="106" idx="1"/>
            </p:cNvCxnSpPr>
            <p:nvPr/>
          </p:nvCxnSpPr>
          <p:spPr>
            <a:xfrm>
              <a:off x="4367053" y="3475996"/>
              <a:ext cx="288000" cy="0"/>
            </a:xfrm>
            <a:prstGeom prst="line">
              <a:avLst/>
            </a:prstGeom>
            <a:noFill/>
            <a:ln w="28575" cap="flat" cmpd="sng" algn="ctr">
              <a:solidFill>
                <a:sysClr val="windowText" lastClr="000000"/>
              </a:solidFill>
              <a:prstDash val="solid"/>
              <a:miter lim="800000"/>
              <a:tailEnd type="triangle"/>
            </a:ln>
            <a:effectLst/>
          </p:spPr>
        </p:cxnSp>
        <p:sp>
          <p:nvSpPr>
            <p:cNvPr id="106" name="Rounded Rectangle 105">
              <a:extLst>
                <a:ext uri="{FF2B5EF4-FFF2-40B4-BE49-F238E27FC236}">
                  <a16:creationId xmlns:a16="http://schemas.microsoft.com/office/drawing/2014/main" id="{BD1EA1AE-EECA-8444-3FA1-0C35A0856CD4}"/>
                </a:ext>
              </a:extLst>
            </p:cNvPr>
            <p:cNvSpPr/>
            <p:nvPr/>
          </p:nvSpPr>
          <p:spPr>
            <a:xfrm>
              <a:off x="4654797" y="3247610"/>
              <a:ext cx="906667" cy="483278"/>
            </a:xfrm>
            <a:prstGeom prst="roundRect">
              <a:avLst/>
            </a:prstGeom>
            <a:solidFill>
              <a:srgbClr val="F2F2F2"/>
            </a:solidFill>
            <a:ln w="31750" cap="flat" cmpd="sng" algn="ctr">
              <a:solidFill>
                <a:sysClr val="windowText" lastClr="000000"/>
              </a:solidFill>
              <a:prstDash val="solid"/>
            </a:ln>
            <a:effectLst/>
          </p:spPr>
          <p:txBody>
            <a:bodyPr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3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Calculate</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3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Means</a:t>
              </a:r>
            </a:p>
          </p:txBody>
        </p:sp>
        <p:pic>
          <p:nvPicPr>
            <p:cNvPr id="107" name="Picture 106">
              <a:extLst>
                <a:ext uri="{FF2B5EF4-FFF2-40B4-BE49-F238E27FC236}">
                  <a16:creationId xmlns:a16="http://schemas.microsoft.com/office/drawing/2014/main" id="{E285ED67-6C03-DF99-1D84-6C3DE9A43109}"/>
                </a:ext>
              </a:extLst>
            </p:cNvPr>
            <p:cNvPicPr>
              <a:picLocks noChangeAspect="1"/>
            </p:cNvPicPr>
            <p:nvPr/>
          </p:nvPicPr>
          <p:blipFill rotWithShape="1">
            <a:blip r:embed="rId4">
              <a:alphaModFix amt="21000"/>
              <a:extLst>
                <a:ext uri="{28A0092B-C50C-407E-A947-70E740481C1C}">
                  <a14:useLocalDpi xmlns:a14="http://schemas.microsoft.com/office/drawing/2010/main" val="0"/>
                </a:ext>
              </a:extLst>
            </a:blip>
            <a:srcRect l="2871" r="60550"/>
            <a:stretch/>
          </p:blipFill>
          <p:spPr>
            <a:xfrm>
              <a:off x="5854767" y="3078323"/>
              <a:ext cx="1193614" cy="821733"/>
            </a:xfrm>
            <a:prstGeom prst="rect">
              <a:avLst/>
            </a:prstGeom>
            <a:ln>
              <a:solidFill>
                <a:sysClr val="windowText" lastClr="000000"/>
              </a:solidFill>
            </a:ln>
          </p:spPr>
        </p:pic>
        <p:cxnSp>
          <p:nvCxnSpPr>
            <p:cNvPr id="108" name="Straight Connector 107">
              <a:extLst>
                <a:ext uri="{FF2B5EF4-FFF2-40B4-BE49-F238E27FC236}">
                  <a16:creationId xmlns:a16="http://schemas.microsoft.com/office/drawing/2014/main" id="{1AE6D908-5C29-58DF-EF6B-2FF0A8215DB9}"/>
                </a:ext>
              </a:extLst>
            </p:cNvPr>
            <p:cNvCxnSpPr>
              <a:cxnSpLocks/>
            </p:cNvCxnSpPr>
            <p:nvPr/>
          </p:nvCxnSpPr>
          <p:spPr>
            <a:xfrm>
              <a:off x="5559843" y="3489191"/>
              <a:ext cx="291279" cy="0"/>
            </a:xfrm>
            <a:prstGeom prst="line">
              <a:avLst/>
            </a:prstGeom>
            <a:noFill/>
            <a:ln w="28575" cap="flat" cmpd="sng" algn="ctr">
              <a:solidFill>
                <a:sysClr val="windowText" lastClr="000000"/>
              </a:solidFill>
              <a:prstDash val="solid"/>
              <a:miter lim="800000"/>
              <a:tailEnd type="triangle"/>
            </a:ln>
            <a:effectLst/>
          </p:spPr>
        </p:cxnSp>
        <p:cxnSp>
          <p:nvCxnSpPr>
            <p:cNvPr id="109" name="Straight Connector 108">
              <a:extLst>
                <a:ext uri="{FF2B5EF4-FFF2-40B4-BE49-F238E27FC236}">
                  <a16:creationId xmlns:a16="http://schemas.microsoft.com/office/drawing/2014/main" id="{F473A7C4-4EFB-2334-1E5B-9847973BFE8A}"/>
                </a:ext>
              </a:extLst>
            </p:cNvPr>
            <p:cNvCxnSpPr>
              <a:cxnSpLocks/>
            </p:cNvCxnSpPr>
            <p:nvPr/>
          </p:nvCxnSpPr>
          <p:spPr>
            <a:xfrm>
              <a:off x="5881867" y="2989734"/>
              <a:ext cx="0" cy="1004112"/>
            </a:xfrm>
            <a:prstGeom prst="line">
              <a:avLst/>
            </a:prstGeom>
            <a:noFill/>
            <a:ln w="19050" cap="flat" cmpd="sng" algn="ctr">
              <a:solidFill>
                <a:srgbClr val="C00000"/>
              </a:solidFill>
              <a:prstDash val="dash"/>
              <a:miter lim="800000"/>
              <a:tailEnd type="none"/>
            </a:ln>
            <a:effectLst/>
          </p:spPr>
        </p:cxnSp>
        <p:cxnSp>
          <p:nvCxnSpPr>
            <p:cNvPr id="110" name="Straight Connector 109">
              <a:extLst>
                <a:ext uri="{FF2B5EF4-FFF2-40B4-BE49-F238E27FC236}">
                  <a16:creationId xmlns:a16="http://schemas.microsoft.com/office/drawing/2014/main" id="{918691E2-DD6B-312B-2C86-D9B47383EFDF}"/>
                </a:ext>
              </a:extLst>
            </p:cNvPr>
            <p:cNvCxnSpPr>
              <a:cxnSpLocks/>
            </p:cNvCxnSpPr>
            <p:nvPr/>
          </p:nvCxnSpPr>
          <p:spPr>
            <a:xfrm>
              <a:off x="6328469" y="2989734"/>
              <a:ext cx="0" cy="1004112"/>
            </a:xfrm>
            <a:prstGeom prst="line">
              <a:avLst/>
            </a:prstGeom>
            <a:noFill/>
            <a:ln w="19050" cap="flat" cmpd="sng" algn="ctr">
              <a:solidFill>
                <a:srgbClr val="C00000"/>
              </a:solidFill>
              <a:prstDash val="dash"/>
              <a:miter lim="800000"/>
              <a:tailEnd type="none"/>
            </a:ln>
            <a:effectLst/>
          </p:spPr>
        </p:cxnSp>
        <p:cxnSp>
          <p:nvCxnSpPr>
            <p:cNvPr id="111" name="Straight Connector 110">
              <a:extLst>
                <a:ext uri="{FF2B5EF4-FFF2-40B4-BE49-F238E27FC236}">
                  <a16:creationId xmlns:a16="http://schemas.microsoft.com/office/drawing/2014/main" id="{3CFA65D2-167C-2778-5ADE-9E59C24EE8E9}"/>
                </a:ext>
              </a:extLst>
            </p:cNvPr>
            <p:cNvCxnSpPr>
              <a:cxnSpLocks/>
            </p:cNvCxnSpPr>
            <p:nvPr/>
          </p:nvCxnSpPr>
          <p:spPr>
            <a:xfrm>
              <a:off x="6418581" y="2989734"/>
              <a:ext cx="0" cy="1004112"/>
            </a:xfrm>
            <a:prstGeom prst="line">
              <a:avLst/>
            </a:prstGeom>
            <a:noFill/>
            <a:ln w="19050" cap="flat" cmpd="sng" algn="ctr">
              <a:solidFill>
                <a:srgbClr val="C00000"/>
              </a:solidFill>
              <a:prstDash val="dash"/>
              <a:miter lim="800000"/>
              <a:tailEnd type="none"/>
            </a:ln>
            <a:effectLst/>
          </p:spPr>
        </p:cxnSp>
        <p:cxnSp>
          <p:nvCxnSpPr>
            <p:cNvPr id="112" name="Straight Connector 111">
              <a:extLst>
                <a:ext uri="{FF2B5EF4-FFF2-40B4-BE49-F238E27FC236}">
                  <a16:creationId xmlns:a16="http://schemas.microsoft.com/office/drawing/2014/main" id="{678E5AC1-6A27-F5E9-2557-26BCE268BEA0}"/>
                </a:ext>
              </a:extLst>
            </p:cNvPr>
            <p:cNvCxnSpPr>
              <a:cxnSpLocks/>
            </p:cNvCxnSpPr>
            <p:nvPr/>
          </p:nvCxnSpPr>
          <p:spPr>
            <a:xfrm>
              <a:off x="6764616" y="2989734"/>
              <a:ext cx="0" cy="1004112"/>
            </a:xfrm>
            <a:prstGeom prst="line">
              <a:avLst/>
            </a:prstGeom>
            <a:noFill/>
            <a:ln w="19050" cap="flat" cmpd="sng" algn="ctr">
              <a:solidFill>
                <a:srgbClr val="C00000"/>
              </a:solidFill>
              <a:prstDash val="dash"/>
              <a:miter lim="800000"/>
              <a:tailEnd type="none"/>
            </a:ln>
            <a:effectLst/>
          </p:spPr>
        </p:cxnSp>
        <p:cxnSp>
          <p:nvCxnSpPr>
            <p:cNvPr id="113" name="Straight Connector 112">
              <a:extLst>
                <a:ext uri="{FF2B5EF4-FFF2-40B4-BE49-F238E27FC236}">
                  <a16:creationId xmlns:a16="http://schemas.microsoft.com/office/drawing/2014/main" id="{69331C6F-E223-D813-1467-9A41533E7CA2}"/>
                </a:ext>
              </a:extLst>
            </p:cNvPr>
            <p:cNvCxnSpPr>
              <a:cxnSpLocks/>
            </p:cNvCxnSpPr>
            <p:nvPr/>
          </p:nvCxnSpPr>
          <p:spPr>
            <a:xfrm>
              <a:off x="7042438" y="2989734"/>
              <a:ext cx="0" cy="1004112"/>
            </a:xfrm>
            <a:prstGeom prst="line">
              <a:avLst/>
            </a:prstGeom>
            <a:noFill/>
            <a:ln w="19050" cap="flat" cmpd="sng" algn="ctr">
              <a:solidFill>
                <a:srgbClr val="C00000"/>
              </a:solidFill>
              <a:prstDash val="dash"/>
              <a:miter lim="800000"/>
              <a:tailEnd type="none"/>
            </a:ln>
            <a:effectLst/>
          </p:spPr>
        </p:cxnSp>
        <p:sp>
          <p:nvSpPr>
            <p:cNvPr id="114" name="Rounded Rectangle 113">
              <a:extLst>
                <a:ext uri="{FF2B5EF4-FFF2-40B4-BE49-F238E27FC236}">
                  <a16:creationId xmlns:a16="http://schemas.microsoft.com/office/drawing/2014/main" id="{CB3EFABA-AE52-ABF8-B991-2C2DA9C2610B}"/>
                </a:ext>
              </a:extLst>
            </p:cNvPr>
            <p:cNvSpPr/>
            <p:nvPr/>
          </p:nvSpPr>
          <p:spPr>
            <a:xfrm>
              <a:off x="5885986" y="3348552"/>
              <a:ext cx="440659" cy="140636"/>
            </a:xfrm>
            <a:prstGeom prst="roundRect">
              <a:avLst>
                <a:gd name="adj" fmla="val 0"/>
              </a:avLst>
            </a:prstGeom>
            <a:noFill/>
            <a:ln w="6350" cap="flat" cmpd="sng" algn="ctr">
              <a:solidFill>
                <a:sysClr val="windowText" lastClr="000000"/>
              </a:solidFill>
              <a:prstDash val="solid"/>
            </a:ln>
            <a:effectLst/>
          </p:spPr>
          <p:txBody>
            <a:bodyPr lIns="0" tIns="0" rIns="0" bIns="0"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105.71</a:t>
              </a:r>
              <a:endParaRPr kumimoji="0" lang="en-US" sz="11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15" name="Straight Connector 114">
              <a:extLst>
                <a:ext uri="{FF2B5EF4-FFF2-40B4-BE49-F238E27FC236}">
                  <a16:creationId xmlns:a16="http://schemas.microsoft.com/office/drawing/2014/main" id="{23A23103-1F35-8BE8-6DC1-5806D1363A52}"/>
                </a:ext>
              </a:extLst>
            </p:cNvPr>
            <p:cNvCxnSpPr>
              <a:cxnSpLocks/>
            </p:cNvCxnSpPr>
            <p:nvPr/>
          </p:nvCxnSpPr>
          <p:spPr>
            <a:xfrm>
              <a:off x="5879877" y="3578128"/>
              <a:ext cx="446768" cy="0"/>
            </a:xfrm>
            <a:prstGeom prst="line">
              <a:avLst/>
            </a:prstGeom>
            <a:noFill/>
            <a:ln w="28575" cap="flat" cmpd="sng" algn="ctr">
              <a:solidFill>
                <a:sysClr val="windowText" lastClr="000000"/>
              </a:solidFill>
              <a:prstDash val="solid"/>
              <a:miter lim="800000"/>
              <a:tailEnd type="none"/>
            </a:ln>
            <a:effectLst/>
          </p:spPr>
        </p:cxnSp>
        <p:cxnSp>
          <p:nvCxnSpPr>
            <p:cNvPr id="116" name="Straight Connector 115">
              <a:extLst>
                <a:ext uri="{FF2B5EF4-FFF2-40B4-BE49-F238E27FC236}">
                  <a16:creationId xmlns:a16="http://schemas.microsoft.com/office/drawing/2014/main" id="{007B2AFC-3E90-4288-61B5-2CB947E7291C}"/>
                </a:ext>
              </a:extLst>
            </p:cNvPr>
            <p:cNvCxnSpPr>
              <a:cxnSpLocks/>
            </p:cNvCxnSpPr>
            <p:nvPr/>
          </p:nvCxnSpPr>
          <p:spPr>
            <a:xfrm>
              <a:off x="6326645" y="3290959"/>
              <a:ext cx="91936" cy="0"/>
            </a:xfrm>
            <a:prstGeom prst="line">
              <a:avLst/>
            </a:prstGeom>
            <a:noFill/>
            <a:ln w="28575" cap="flat" cmpd="sng" algn="ctr">
              <a:solidFill>
                <a:sysClr val="windowText" lastClr="000000"/>
              </a:solidFill>
              <a:prstDash val="solid"/>
              <a:miter lim="800000"/>
              <a:tailEnd type="none"/>
            </a:ln>
            <a:effectLst/>
          </p:spPr>
        </p:cxnSp>
        <p:cxnSp>
          <p:nvCxnSpPr>
            <p:cNvPr id="117" name="Straight Connector 116">
              <a:extLst>
                <a:ext uri="{FF2B5EF4-FFF2-40B4-BE49-F238E27FC236}">
                  <a16:creationId xmlns:a16="http://schemas.microsoft.com/office/drawing/2014/main" id="{4172467B-C0D3-CC95-8D98-809925E7E118}"/>
                </a:ext>
              </a:extLst>
            </p:cNvPr>
            <p:cNvCxnSpPr>
              <a:cxnSpLocks/>
            </p:cNvCxnSpPr>
            <p:nvPr/>
          </p:nvCxnSpPr>
          <p:spPr>
            <a:xfrm>
              <a:off x="6418581" y="3604049"/>
              <a:ext cx="346034" cy="0"/>
            </a:xfrm>
            <a:prstGeom prst="line">
              <a:avLst/>
            </a:prstGeom>
            <a:noFill/>
            <a:ln w="28575" cap="flat" cmpd="sng" algn="ctr">
              <a:solidFill>
                <a:sysClr val="windowText" lastClr="000000"/>
              </a:solidFill>
              <a:prstDash val="solid"/>
              <a:miter lim="800000"/>
              <a:tailEnd type="none"/>
            </a:ln>
            <a:effectLst/>
          </p:spPr>
        </p:cxnSp>
        <p:cxnSp>
          <p:nvCxnSpPr>
            <p:cNvPr id="118" name="Straight Connector 117">
              <a:extLst>
                <a:ext uri="{FF2B5EF4-FFF2-40B4-BE49-F238E27FC236}">
                  <a16:creationId xmlns:a16="http://schemas.microsoft.com/office/drawing/2014/main" id="{EFF6ADB5-CE55-6151-D5B6-7DB7E41F80FA}"/>
                </a:ext>
              </a:extLst>
            </p:cNvPr>
            <p:cNvCxnSpPr>
              <a:cxnSpLocks/>
            </p:cNvCxnSpPr>
            <p:nvPr/>
          </p:nvCxnSpPr>
          <p:spPr>
            <a:xfrm>
              <a:off x="6757120" y="3549198"/>
              <a:ext cx="277822" cy="0"/>
            </a:xfrm>
            <a:prstGeom prst="line">
              <a:avLst/>
            </a:prstGeom>
            <a:noFill/>
            <a:ln w="28575" cap="flat" cmpd="sng" algn="ctr">
              <a:solidFill>
                <a:sysClr val="windowText" lastClr="000000"/>
              </a:solidFill>
              <a:prstDash val="solid"/>
              <a:miter lim="800000"/>
              <a:tailEnd type="none"/>
            </a:ln>
            <a:effectLst/>
          </p:spPr>
        </p:cxnSp>
        <p:sp>
          <p:nvSpPr>
            <p:cNvPr id="119" name="Left Brace 118">
              <a:extLst>
                <a:ext uri="{FF2B5EF4-FFF2-40B4-BE49-F238E27FC236}">
                  <a16:creationId xmlns:a16="http://schemas.microsoft.com/office/drawing/2014/main" id="{A21BCA74-EEE7-6BD2-7153-78E66840AFC3}"/>
                </a:ext>
              </a:extLst>
            </p:cNvPr>
            <p:cNvSpPr/>
            <p:nvPr/>
          </p:nvSpPr>
          <p:spPr>
            <a:xfrm rot="5400000">
              <a:off x="6031062" y="3063178"/>
              <a:ext cx="126309" cy="440654"/>
            </a:xfrm>
            <a:prstGeom prst="leftBrace">
              <a:avLst>
                <a:gd name="adj1" fmla="val 77564"/>
                <a:gd name="adj2" fmla="val 48854"/>
              </a:avLst>
            </a:prstGeom>
            <a:noFill/>
            <a:ln w="31750" cap="flat" cmpd="sng" algn="ctr">
              <a:solidFill>
                <a:sysClr val="windowText" lastClr="000000"/>
              </a:solidFill>
              <a:prstDash val="solid"/>
              <a:miter lim="800000"/>
            </a:ln>
            <a:effectLst/>
          </p:spPr>
          <p:txBody>
            <a:bodyPr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0" name="TextBox 119">
              <a:extLst>
                <a:ext uri="{FF2B5EF4-FFF2-40B4-BE49-F238E27FC236}">
                  <a16:creationId xmlns:a16="http://schemas.microsoft.com/office/drawing/2014/main" id="{F2504FFC-6319-4F78-C9E0-EEB4E00F454B}"/>
                </a:ext>
              </a:extLst>
            </p:cNvPr>
            <p:cNvSpPr txBox="1"/>
            <p:nvPr/>
          </p:nvSpPr>
          <p:spPr>
            <a:xfrm>
              <a:off x="5556130" y="2765234"/>
              <a:ext cx="1086221" cy="244372"/>
            </a:xfrm>
            <a:prstGeom prst="rect">
              <a:avLst/>
            </a:prstGeom>
            <a:noFill/>
          </p:spPr>
          <p:txBody>
            <a:bodyPr wrap="square" lIns="0" tIns="0" rIns="0" bIns="0" rtlCol="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Event Value</a:t>
              </a:r>
            </a:p>
          </p:txBody>
        </p:sp>
        <p:cxnSp>
          <p:nvCxnSpPr>
            <p:cNvPr id="121" name="Straight Connector 120">
              <a:extLst>
                <a:ext uri="{FF2B5EF4-FFF2-40B4-BE49-F238E27FC236}">
                  <a16:creationId xmlns:a16="http://schemas.microsoft.com/office/drawing/2014/main" id="{EC3F6412-4566-B4D8-BF5B-C377F259FC3F}"/>
                </a:ext>
              </a:extLst>
            </p:cNvPr>
            <p:cNvCxnSpPr>
              <a:cxnSpLocks/>
              <a:stCxn id="120" idx="2"/>
              <a:endCxn id="119" idx="1"/>
            </p:cNvCxnSpPr>
            <p:nvPr/>
          </p:nvCxnSpPr>
          <p:spPr>
            <a:xfrm>
              <a:off x="6099241" y="3009606"/>
              <a:ext cx="26" cy="210745"/>
            </a:xfrm>
            <a:prstGeom prst="line">
              <a:avLst/>
            </a:prstGeom>
            <a:noFill/>
            <a:ln w="28575" cap="flat" cmpd="sng" algn="ctr">
              <a:solidFill>
                <a:sysClr val="windowText" lastClr="000000"/>
              </a:solidFill>
              <a:prstDash val="sysDot"/>
              <a:miter lim="800000"/>
              <a:tailEnd type="none"/>
            </a:ln>
            <a:effectLst/>
          </p:spPr>
        </p:cxnSp>
        <p:cxnSp>
          <p:nvCxnSpPr>
            <p:cNvPr id="125" name="Straight Connector 124">
              <a:extLst>
                <a:ext uri="{FF2B5EF4-FFF2-40B4-BE49-F238E27FC236}">
                  <a16:creationId xmlns:a16="http://schemas.microsoft.com/office/drawing/2014/main" id="{F76AAC76-B054-A5FA-FDC7-C98F1C7B6701}"/>
                </a:ext>
              </a:extLst>
            </p:cNvPr>
            <p:cNvCxnSpPr>
              <a:cxnSpLocks/>
              <a:stCxn id="107" idx="3"/>
            </p:cNvCxnSpPr>
            <p:nvPr/>
          </p:nvCxnSpPr>
          <p:spPr>
            <a:xfrm>
              <a:off x="7048381" y="3489189"/>
              <a:ext cx="338537" cy="0"/>
            </a:xfrm>
            <a:prstGeom prst="line">
              <a:avLst/>
            </a:prstGeom>
            <a:noFill/>
            <a:ln w="28575" cap="flat" cmpd="sng" algn="ctr">
              <a:solidFill>
                <a:sysClr val="windowText" lastClr="000000"/>
              </a:solidFill>
              <a:prstDash val="solid"/>
              <a:miter lim="800000"/>
              <a:tailEnd type="triangle"/>
            </a:ln>
            <a:effectLst/>
          </p:spPr>
        </p:cxnSp>
        <p:sp>
          <p:nvSpPr>
            <p:cNvPr id="126" name="Rounded Rectangle 125">
              <a:extLst>
                <a:ext uri="{FF2B5EF4-FFF2-40B4-BE49-F238E27FC236}">
                  <a16:creationId xmlns:a16="http://schemas.microsoft.com/office/drawing/2014/main" id="{32E214BE-9819-11DB-24C4-687C55B96A85}"/>
                </a:ext>
              </a:extLst>
            </p:cNvPr>
            <p:cNvSpPr/>
            <p:nvPr/>
          </p:nvSpPr>
          <p:spPr>
            <a:xfrm>
              <a:off x="7389697" y="3060343"/>
              <a:ext cx="569987" cy="915529"/>
            </a:xfrm>
            <a:prstGeom prst="roundRect">
              <a:avLst/>
            </a:prstGeom>
            <a:solidFill>
              <a:srgbClr val="F2F2F2"/>
            </a:solidFill>
            <a:ln w="31750" cap="flat" cmpd="sng" algn="ctr">
              <a:solidFill>
                <a:sysClr val="windowText" lastClr="000000"/>
              </a:solidFill>
              <a:prstDash val="solid"/>
            </a:ln>
            <a:effectLst/>
          </p:spPr>
          <p:txBody>
            <a:bodyPr vert="vert" lIns="0" tIns="0" rIns="0" bIns="0" rtlCol="0" anchor="ctr">
              <a:norm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Normalize</a:t>
              </a:r>
            </a:p>
          </p:txBody>
        </p:sp>
        <p:sp>
          <p:nvSpPr>
            <p:cNvPr id="127" name="Rounded Rectangle 126">
              <a:extLst>
                <a:ext uri="{FF2B5EF4-FFF2-40B4-BE49-F238E27FC236}">
                  <a16:creationId xmlns:a16="http://schemas.microsoft.com/office/drawing/2014/main" id="{81632DE7-4EF2-9570-7D0C-68035D63ACD4}"/>
                </a:ext>
              </a:extLst>
            </p:cNvPr>
            <p:cNvSpPr/>
            <p:nvPr/>
          </p:nvSpPr>
          <p:spPr>
            <a:xfrm>
              <a:off x="8292143" y="3009606"/>
              <a:ext cx="569987" cy="208771"/>
            </a:xfrm>
            <a:prstGeom prst="roundRect">
              <a:avLst/>
            </a:prstGeom>
            <a:solidFill>
              <a:srgbClr val="FCEECB"/>
            </a:solidFill>
            <a:ln w="31750" cap="flat" cmpd="sng" algn="ctr">
              <a:solidFill>
                <a:srgbClr val="AB8000"/>
              </a:solidFill>
              <a:prstDash val="solid"/>
            </a:ln>
            <a:effectLst/>
          </p:spPr>
          <p:txBody>
            <a:bodyPr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2.21</a:t>
              </a:r>
              <a:endParaRPr kumimoji="0" lang="en-US" sz="13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8" name="Rounded Rectangle 127">
              <a:extLst>
                <a:ext uri="{FF2B5EF4-FFF2-40B4-BE49-F238E27FC236}">
                  <a16:creationId xmlns:a16="http://schemas.microsoft.com/office/drawing/2014/main" id="{A0CB7E52-C508-72EA-C825-72F1958D06B8}"/>
                </a:ext>
              </a:extLst>
            </p:cNvPr>
            <p:cNvSpPr/>
            <p:nvPr/>
          </p:nvSpPr>
          <p:spPr>
            <a:xfrm>
              <a:off x="8292142" y="3558225"/>
              <a:ext cx="569988" cy="208771"/>
            </a:xfrm>
            <a:prstGeom prst="roundRect">
              <a:avLst/>
            </a:prstGeom>
            <a:solidFill>
              <a:srgbClr val="FCEECB"/>
            </a:solidFill>
            <a:ln w="31750" cap="flat" cmpd="sng" algn="ctr">
              <a:solidFill>
                <a:srgbClr val="AB8000"/>
              </a:solidFill>
              <a:prstDash val="solid"/>
            </a:ln>
            <a:effectLst/>
          </p:spPr>
          <p:txBody>
            <a:bodyPr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1.18</a:t>
              </a:r>
              <a:endParaRPr kumimoji="0" lang="en-US" sz="13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9" name="Rounded Rectangle 128">
              <a:extLst>
                <a:ext uri="{FF2B5EF4-FFF2-40B4-BE49-F238E27FC236}">
                  <a16:creationId xmlns:a16="http://schemas.microsoft.com/office/drawing/2014/main" id="{31DA6C8A-88BC-87AB-3586-85DB7C41B27E}"/>
                </a:ext>
              </a:extLst>
            </p:cNvPr>
            <p:cNvSpPr/>
            <p:nvPr/>
          </p:nvSpPr>
          <p:spPr>
            <a:xfrm>
              <a:off x="8292143" y="3283916"/>
              <a:ext cx="569987" cy="208771"/>
            </a:xfrm>
            <a:prstGeom prst="roundRect">
              <a:avLst/>
            </a:prstGeom>
            <a:solidFill>
              <a:srgbClr val="FCEECB"/>
            </a:solidFill>
            <a:ln w="31750" cap="flat" cmpd="sng" algn="ctr">
              <a:solidFill>
                <a:srgbClr val="AB8000"/>
              </a:solidFill>
              <a:prstDash val="solid"/>
            </a:ln>
            <a:effectLst/>
          </p:spPr>
          <p:txBody>
            <a:bodyPr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0.08</a:t>
              </a:r>
              <a:endParaRPr kumimoji="0" lang="en-US" sz="13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0" name="Rounded Rectangle 129">
              <a:extLst>
                <a:ext uri="{FF2B5EF4-FFF2-40B4-BE49-F238E27FC236}">
                  <a16:creationId xmlns:a16="http://schemas.microsoft.com/office/drawing/2014/main" id="{DB144876-A0AC-4855-FA76-D77DF4B46C8F}"/>
                </a:ext>
              </a:extLst>
            </p:cNvPr>
            <p:cNvSpPr/>
            <p:nvPr/>
          </p:nvSpPr>
          <p:spPr>
            <a:xfrm>
              <a:off x="8292143" y="3833213"/>
              <a:ext cx="571686" cy="208771"/>
            </a:xfrm>
            <a:prstGeom prst="roundRect">
              <a:avLst/>
            </a:prstGeom>
            <a:solidFill>
              <a:srgbClr val="FCEECB"/>
            </a:solidFill>
            <a:ln w="31750" cap="flat" cmpd="sng" algn="ctr">
              <a:solidFill>
                <a:srgbClr val="AB8000"/>
              </a:solidFill>
              <a:prstDash val="solid"/>
            </a:ln>
            <a:effectLst/>
          </p:spPr>
          <p:txBody>
            <a:bodyPr rtlCol="0" anchor="ctr">
              <a:noAutofit/>
            </a:bodyP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1.14</a:t>
              </a:r>
              <a:endParaRPr kumimoji="0" lang="en-US" sz="13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31" name="Straight Connector 130">
              <a:extLst>
                <a:ext uri="{FF2B5EF4-FFF2-40B4-BE49-F238E27FC236}">
                  <a16:creationId xmlns:a16="http://schemas.microsoft.com/office/drawing/2014/main" id="{8E364353-F73B-DBA6-C86D-AF60464B3C2F}"/>
                </a:ext>
              </a:extLst>
            </p:cNvPr>
            <p:cNvCxnSpPr>
              <a:cxnSpLocks/>
              <a:endCxn id="130" idx="1"/>
            </p:cNvCxnSpPr>
            <p:nvPr/>
          </p:nvCxnSpPr>
          <p:spPr>
            <a:xfrm>
              <a:off x="7959684" y="3937599"/>
              <a:ext cx="332459" cy="0"/>
            </a:xfrm>
            <a:prstGeom prst="line">
              <a:avLst/>
            </a:prstGeom>
            <a:noFill/>
            <a:ln w="28575" cap="flat" cmpd="sng" algn="ctr">
              <a:solidFill>
                <a:sysClr val="windowText" lastClr="000000"/>
              </a:solidFill>
              <a:prstDash val="solid"/>
              <a:miter lim="800000"/>
              <a:tailEnd type="triangle"/>
            </a:ln>
            <a:effectLst/>
          </p:spPr>
        </p:cxnSp>
        <p:cxnSp>
          <p:nvCxnSpPr>
            <p:cNvPr id="132" name="Straight Connector 131">
              <a:extLst>
                <a:ext uri="{FF2B5EF4-FFF2-40B4-BE49-F238E27FC236}">
                  <a16:creationId xmlns:a16="http://schemas.microsoft.com/office/drawing/2014/main" id="{374AD81A-BB98-B4AA-952E-1CAA499E2999}"/>
                </a:ext>
              </a:extLst>
            </p:cNvPr>
            <p:cNvCxnSpPr>
              <a:cxnSpLocks/>
              <a:endCxn id="128" idx="1"/>
            </p:cNvCxnSpPr>
            <p:nvPr/>
          </p:nvCxnSpPr>
          <p:spPr>
            <a:xfrm>
              <a:off x="7959684" y="3662611"/>
              <a:ext cx="332458" cy="0"/>
            </a:xfrm>
            <a:prstGeom prst="line">
              <a:avLst/>
            </a:prstGeom>
            <a:noFill/>
            <a:ln w="28575" cap="flat" cmpd="sng" algn="ctr">
              <a:solidFill>
                <a:sysClr val="windowText" lastClr="000000"/>
              </a:solidFill>
              <a:prstDash val="solid"/>
              <a:miter lim="800000"/>
              <a:tailEnd type="triangle"/>
            </a:ln>
            <a:effectLst/>
          </p:spPr>
        </p:cxnSp>
        <p:cxnSp>
          <p:nvCxnSpPr>
            <p:cNvPr id="133" name="Straight Connector 132">
              <a:extLst>
                <a:ext uri="{FF2B5EF4-FFF2-40B4-BE49-F238E27FC236}">
                  <a16:creationId xmlns:a16="http://schemas.microsoft.com/office/drawing/2014/main" id="{515FE293-5F7B-263C-60C7-176C8C0752F0}"/>
                </a:ext>
              </a:extLst>
            </p:cNvPr>
            <p:cNvCxnSpPr>
              <a:cxnSpLocks/>
              <a:endCxn id="129" idx="1"/>
            </p:cNvCxnSpPr>
            <p:nvPr/>
          </p:nvCxnSpPr>
          <p:spPr>
            <a:xfrm>
              <a:off x="7959684" y="3388301"/>
              <a:ext cx="332459" cy="0"/>
            </a:xfrm>
            <a:prstGeom prst="line">
              <a:avLst/>
            </a:prstGeom>
            <a:noFill/>
            <a:ln w="28575" cap="flat" cmpd="sng" algn="ctr">
              <a:solidFill>
                <a:sysClr val="windowText" lastClr="000000"/>
              </a:solidFill>
              <a:prstDash val="solid"/>
              <a:miter lim="800000"/>
              <a:tailEnd type="triangle"/>
            </a:ln>
            <a:effectLst/>
          </p:spPr>
        </p:cxnSp>
        <p:cxnSp>
          <p:nvCxnSpPr>
            <p:cNvPr id="134" name="Straight Connector 133">
              <a:extLst>
                <a:ext uri="{FF2B5EF4-FFF2-40B4-BE49-F238E27FC236}">
                  <a16:creationId xmlns:a16="http://schemas.microsoft.com/office/drawing/2014/main" id="{62451196-F12E-9F81-D34A-320BF4AC53A2}"/>
                </a:ext>
              </a:extLst>
            </p:cNvPr>
            <p:cNvCxnSpPr>
              <a:cxnSpLocks/>
              <a:endCxn id="127" idx="1"/>
            </p:cNvCxnSpPr>
            <p:nvPr/>
          </p:nvCxnSpPr>
          <p:spPr>
            <a:xfrm>
              <a:off x="7959684" y="3113992"/>
              <a:ext cx="332459" cy="0"/>
            </a:xfrm>
            <a:prstGeom prst="line">
              <a:avLst/>
            </a:prstGeom>
            <a:noFill/>
            <a:ln w="28575" cap="flat" cmpd="sng" algn="ctr">
              <a:solidFill>
                <a:sysClr val="windowText" lastClr="000000"/>
              </a:solidFill>
              <a:prstDash val="solid"/>
              <a:miter lim="800000"/>
              <a:tailEnd type="triangle"/>
            </a:ln>
            <a:effectLst/>
          </p:spPr>
        </p:cxnSp>
      </p:grpSp>
      <p:sp>
        <p:nvSpPr>
          <p:cNvPr id="3" name="Rectangle 2">
            <a:extLst>
              <a:ext uri="{FF2B5EF4-FFF2-40B4-BE49-F238E27FC236}">
                <a16:creationId xmlns:a16="http://schemas.microsoft.com/office/drawing/2014/main" id="{274D34AD-A26B-FD79-D90D-519EDBE0A947}"/>
              </a:ext>
            </a:extLst>
          </p:cNvPr>
          <p:cNvSpPr/>
          <p:nvPr/>
        </p:nvSpPr>
        <p:spPr>
          <a:xfrm>
            <a:off x="-1940" y="773853"/>
            <a:ext cx="9144000" cy="5545777"/>
          </a:xfrm>
          <a:prstGeom prst="rect">
            <a:avLst/>
          </a:prstGeom>
          <a:solidFill>
            <a:schemeClr val="bg2">
              <a:alpha val="89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232E38F3-EC43-5AA8-51FF-111D4B354848}"/>
              </a:ext>
            </a:extLst>
          </p:cNvPr>
          <p:cNvSpPr txBox="1"/>
          <p:nvPr/>
        </p:nvSpPr>
        <p:spPr>
          <a:xfrm>
            <a:off x="178200" y="2194464"/>
            <a:ext cx="8787600" cy="2469073"/>
          </a:xfrm>
          <a:prstGeom prst="roundRect">
            <a:avLst>
              <a:gd name="adj" fmla="val 9377"/>
            </a:avLst>
          </a:prstGeom>
          <a:solidFill>
            <a:schemeClr val="accent5">
              <a:lumMod val="20000"/>
              <a:lumOff val="80000"/>
            </a:schemeClr>
          </a:solidFill>
          <a:ln w="28575">
            <a:solidFill>
              <a:schemeClr val="accent5"/>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Can we directly match signals to each other?</a:t>
            </a:r>
          </a:p>
        </p:txBody>
      </p:sp>
    </p:spTree>
    <p:custDataLst>
      <p:tags r:id="rId1"/>
    </p:custDataLst>
    <p:extLst>
      <p:ext uri="{BB962C8B-B14F-4D97-AF65-F5344CB8AC3E}">
        <p14:creationId xmlns:p14="http://schemas.microsoft.com/office/powerpoint/2010/main" val="266081236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Garamond" panose="02020404030301010803" pitchFamily="18" charset="0"/>
              </a:rPr>
              <a:t>RawHash Overview</a:t>
            </a:r>
            <a:endParaRPr lang="en-US" sz="4000" b="1" dirty="0">
              <a:latin typeface="Garamond" panose="02020404030301010803" pitchFamily="18" charset="0"/>
            </a:endParaRPr>
          </a:p>
        </p:txBody>
      </p:sp>
      <p:grpSp>
        <p:nvGrpSpPr>
          <p:cNvPr id="113" name="Group 112">
            <a:extLst>
              <a:ext uri="{FF2B5EF4-FFF2-40B4-BE49-F238E27FC236}">
                <a16:creationId xmlns:a16="http://schemas.microsoft.com/office/drawing/2014/main" id="{D5F45F45-5F56-9037-5F72-C7A530B16C77}"/>
              </a:ext>
            </a:extLst>
          </p:cNvPr>
          <p:cNvGrpSpPr/>
          <p:nvPr/>
        </p:nvGrpSpPr>
        <p:grpSpPr>
          <a:xfrm>
            <a:off x="1561619" y="929482"/>
            <a:ext cx="5821387" cy="2038064"/>
            <a:chOff x="1561619" y="929482"/>
            <a:chExt cx="5821387" cy="2038064"/>
          </a:xfrm>
        </p:grpSpPr>
        <p:grpSp>
          <p:nvGrpSpPr>
            <p:cNvPr id="213" name="Group 212">
              <a:extLst>
                <a:ext uri="{FF2B5EF4-FFF2-40B4-BE49-F238E27FC236}">
                  <a16:creationId xmlns:a16="http://schemas.microsoft.com/office/drawing/2014/main" id="{DAC88753-020A-99CC-9D1E-EE054E9D58F9}"/>
                </a:ext>
              </a:extLst>
            </p:cNvPr>
            <p:cNvGrpSpPr/>
            <p:nvPr/>
          </p:nvGrpSpPr>
          <p:grpSpPr>
            <a:xfrm>
              <a:off x="1751251" y="940771"/>
              <a:ext cx="2243344" cy="585820"/>
              <a:chOff x="244039" y="866164"/>
              <a:chExt cx="1966728" cy="513585"/>
            </a:xfrm>
          </p:grpSpPr>
          <p:sp>
            <p:nvSpPr>
              <p:cNvPr id="4" name="TextBox 3">
                <a:extLst>
                  <a:ext uri="{FF2B5EF4-FFF2-40B4-BE49-F238E27FC236}">
                    <a16:creationId xmlns:a16="http://schemas.microsoft.com/office/drawing/2014/main" id="{09DB65FF-AF45-746A-8E0B-F40C5C00BFC7}"/>
                  </a:ext>
                </a:extLst>
              </p:cNvPr>
              <p:cNvSpPr txBox="1"/>
              <p:nvPr/>
            </p:nvSpPr>
            <p:spPr>
              <a:xfrm>
                <a:off x="244039" y="866164"/>
                <a:ext cx="1966728" cy="18887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 Genome</a:t>
                </a:r>
              </a:p>
            </p:txBody>
          </p:sp>
          <p:sp>
            <p:nvSpPr>
              <p:cNvPr id="5" name="Rounded Rectangle 4">
                <a:extLst>
                  <a:ext uri="{FF2B5EF4-FFF2-40B4-BE49-F238E27FC236}">
                    <a16:creationId xmlns:a16="http://schemas.microsoft.com/office/drawing/2014/main" id="{1D896050-F054-44F2-BCC9-16707831BD0E}"/>
                  </a:ext>
                </a:extLst>
              </p:cNvPr>
              <p:cNvSpPr/>
              <p:nvPr/>
            </p:nvSpPr>
            <p:spPr>
              <a:xfrm>
                <a:off x="244039" y="1092048"/>
                <a:ext cx="1966728" cy="287701"/>
              </a:xfrm>
              <a:prstGeom prst="roundRect">
                <a:avLst/>
              </a:prstGeom>
              <a:solidFill>
                <a:srgbClr val="F2F2F2"/>
              </a:solidFill>
              <a:ln w="31750" cap="flat" cmpd="sng" algn="ctr">
                <a:solidFill>
                  <a:schemeClr val="tx1"/>
                </a:solidFill>
                <a:prstDash val="solid"/>
              </a:ln>
              <a:effectLst/>
            </p:spPr>
            <p:txBody>
              <a:bodyPr wrap="non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…GCTATTACCTTAATGTG…</a:t>
                </a:r>
                <a:endParaRPr kumimoji="0" lang="en-US" sz="14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214" name="Group 213">
              <a:extLst>
                <a:ext uri="{FF2B5EF4-FFF2-40B4-BE49-F238E27FC236}">
                  <a16:creationId xmlns:a16="http://schemas.microsoft.com/office/drawing/2014/main" id="{3BE02547-A5B2-524A-7470-BAE8BD107D63}"/>
                </a:ext>
              </a:extLst>
            </p:cNvPr>
            <p:cNvGrpSpPr/>
            <p:nvPr/>
          </p:nvGrpSpPr>
          <p:grpSpPr>
            <a:xfrm>
              <a:off x="5366868" y="929482"/>
              <a:ext cx="1960655" cy="619685"/>
              <a:chOff x="2619277" y="856267"/>
              <a:chExt cx="1718896" cy="543275"/>
            </a:xfrm>
          </p:grpSpPr>
          <p:sp>
            <p:nvSpPr>
              <p:cNvPr id="13" name="TextBox 12">
                <a:extLst>
                  <a:ext uri="{FF2B5EF4-FFF2-40B4-BE49-F238E27FC236}">
                    <a16:creationId xmlns:a16="http://schemas.microsoft.com/office/drawing/2014/main" id="{00794FE5-0F97-10E8-6CC3-168E84F32FE0}"/>
                  </a:ext>
                </a:extLst>
              </p:cNvPr>
              <p:cNvSpPr txBox="1"/>
              <p:nvPr/>
            </p:nvSpPr>
            <p:spPr>
              <a:xfrm>
                <a:off x="2619277" y="856267"/>
                <a:ext cx="1718896" cy="18887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Nanopore Signal</a:t>
                </a:r>
              </a:p>
            </p:txBody>
          </p:sp>
          <p:pic>
            <p:nvPicPr>
              <p:cNvPr id="14" name="Picture 13">
                <a:extLst>
                  <a:ext uri="{FF2B5EF4-FFF2-40B4-BE49-F238E27FC236}">
                    <a16:creationId xmlns:a16="http://schemas.microsoft.com/office/drawing/2014/main" id="{5B8FFBB4-BA6D-F645-654A-294DD6DE49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67467" y="1072254"/>
                <a:ext cx="1621610" cy="327288"/>
              </a:xfrm>
              <a:prstGeom prst="rect">
                <a:avLst/>
              </a:prstGeom>
              <a:ln>
                <a:solidFill>
                  <a:schemeClr val="tx1"/>
                </a:solidFill>
              </a:ln>
            </p:spPr>
          </p:pic>
        </p:grpSp>
        <p:sp>
          <p:nvSpPr>
            <p:cNvPr id="6" name="Rounded Rectangle 5">
              <a:extLst>
                <a:ext uri="{FF2B5EF4-FFF2-40B4-BE49-F238E27FC236}">
                  <a16:creationId xmlns:a16="http://schemas.microsoft.com/office/drawing/2014/main" id="{E942BF31-C599-8D0A-BC90-605A983FE546}"/>
                </a:ext>
              </a:extLst>
            </p:cNvPr>
            <p:cNvSpPr/>
            <p:nvPr/>
          </p:nvSpPr>
          <p:spPr>
            <a:xfrm>
              <a:off x="1871382" y="1846516"/>
              <a:ext cx="2003083" cy="44843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Reference-to-Event Conversion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 name="Rounded Rectangle 6">
              <a:extLst>
                <a:ext uri="{FF2B5EF4-FFF2-40B4-BE49-F238E27FC236}">
                  <a16:creationId xmlns:a16="http://schemas.microsoft.com/office/drawing/2014/main" id="{895F2C70-1A86-45BC-AFD6-28E0DD4C4966}"/>
                </a:ext>
              </a:extLst>
            </p:cNvPr>
            <p:cNvSpPr/>
            <p:nvPr/>
          </p:nvSpPr>
          <p:spPr>
            <a:xfrm>
              <a:off x="5511603" y="1857806"/>
              <a:ext cx="1671185" cy="44843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Signal-to-Event Conversion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8" name="Straight Connector 7">
              <a:extLst>
                <a:ext uri="{FF2B5EF4-FFF2-40B4-BE49-F238E27FC236}">
                  <a16:creationId xmlns:a16="http://schemas.microsoft.com/office/drawing/2014/main" id="{60F3A61F-14F4-D72C-9A96-BED382CC56E4}"/>
                </a:ext>
              </a:extLst>
            </p:cNvPr>
            <p:cNvCxnSpPr>
              <a:cxnSpLocks/>
            </p:cNvCxnSpPr>
            <p:nvPr/>
          </p:nvCxnSpPr>
          <p:spPr>
            <a:xfrm>
              <a:off x="2872923" y="1526591"/>
              <a:ext cx="0" cy="333679"/>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C85F7B-CB99-69B3-024B-AF59780AB390}"/>
                </a:ext>
              </a:extLst>
            </p:cNvPr>
            <p:cNvCxnSpPr>
              <a:cxnSpLocks/>
            </p:cNvCxnSpPr>
            <p:nvPr/>
          </p:nvCxnSpPr>
          <p:spPr>
            <a:xfrm>
              <a:off x="6347195" y="1551631"/>
              <a:ext cx="0" cy="308639"/>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A15A7845-6BCA-DE2F-72BB-6EA91C5E13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61619" y="1963236"/>
              <a:ext cx="249432" cy="242504"/>
            </a:xfrm>
            <a:prstGeom prst="rect">
              <a:avLst/>
            </a:prstGeom>
          </p:spPr>
        </p:pic>
        <p:cxnSp>
          <p:nvCxnSpPr>
            <p:cNvPr id="10" name="Straight Connector 9">
              <a:extLst>
                <a:ext uri="{FF2B5EF4-FFF2-40B4-BE49-F238E27FC236}">
                  <a16:creationId xmlns:a16="http://schemas.microsoft.com/office/drawing/2014/main" id="{CBE41142-2E00-4D51-5CC1-3C7B597FF805}"/>
                </a:ext>
              </a:extLst>
            </p:cNvPr>
            <p:cNvCxnSpPr>
              <a:cxnSpLocks/>
            </p:cNvCxnSpPr>
            <p:nvPr/>
          </p:nvCxnSpPr>
          <p:spPr>
            <a:xfrm flipH="1">
              <a:off x="2872923" y="2306440"/>
              <a:ext cx="0" cy="32850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7FC212C-5258-6557-E248-52A88128AD50}"/>
                </a:ext>
              </a:extLst>
            </p:cNvPr>
            <p:cNvCxnSpPr>
              <a:cxnSpLocks/>
            </p:cNvCxnSpPr>
            <p:nvPr/>
          </p:nvCxnSpPr>
          <p:spPr>
            <a:xfrm>
              <a:off x="6347195" y="2306244"/>
              <a:ext cx="0" cy="32850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nvGrpSpPr>
            <p:cNvPr id="81" name="Group 80">
              <a:extLst>
                <a:ext uri="{FF2B5EF4-FFF2-40B4-BE49-F238E27FC236}">
                  <a16:creationId xmlns:a16="http://schemas.microsoft.com/office/drawing/2014/main" id="{4A05C5ED-EE98-4ADF-456A-D3CAE0AE3719}"/>
                </a:ext>
              </a:extLst>
            </p:cNvPr>
            <p:cNvGrpSpPr/>
            <p:nvPr/>
          </p:nvGrpSpPr>
          <p:grpSpPr>
            <a:xfrm>
              <a:off x="1831396" y="2626733"/>
              <a:ext cx="2083054" cy="340813"/>
              <a:chOff x="2310261" y="2497144"/>
              <a:chExt cx="2083054" cy="340813"/>
            </a:xfrm>
          </p:grpSpPr>
          <p:sp>
            <p:nvSpPr>
              <p:cNvPr id="20" name="Rounded Rectangle 19">
                <a:extLst>
                  <a:ext uri="{FF2B5EF4-FFF2-40B4-BE49-F238E27FC236}">
                    <a16:creationId xmlns:a16="http://schemas.microsoft.com/office/drawing/2014/main" id="{BCA25636-B401-6251-CEE5-11692D09D80F}"/>
                  </a:ext>
                </a:extLst>
              </p:cNvPr>
              <p:cNvSpPr/>
              <p:nvPr/>
            </p:nvSpPr>
            <p:spPr>
              <a:xfrm>
                <a:off x="2310261" y="2497144"/>
                <a:ext cx="2083054" cy="340813"/>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2" name="Rectangle 21">
                <a:extLst>
                  <a:ext uri="{FF2B5EF4-FFF2-40B4-BE49-F238E27FC236}">
                    <a16:creationId xmlns:a16="http://schemas.microsoft.com/office/drawing/2014/main" id="{D2B4C324-5024-411B-5C1F-82D250B7BDED}"/>
                  </a:ext>
                </a:extLst>
              </p:cNvPr>
              <p:cNvSpPr/>
              <p:nvPr/>
            </p:nvSpPr>
            <p:spPr>
              <a:xfrm>
                <a:off x="2390225"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2.21</a:t>
                </a:r>
              </a:p>
            </p:txBody>
          </p:sp>
          <p:sp>
            <p:nvSpPr>
              <p:cNvPr id="23" name="Rectangle 22">
                <a:extLst>
                  <a:ext uri="{FF2B5EF4-FFF2-40B4-BE49-F238E27FC236}">
                    <a16:creationId xmlns:a16="http://schemas.microsoft.com/office/drawing/2014/main" id="{BC732517-5597-7388-F967-D8DD5971A963}"/>
                  </a:ext>
                </a:extLst>
              </p:cNvPr>
              <p:cNvSpPr/>
              <p:nvPr/>
            </p:nvSpPr>
            <p:spPr>
              <a:xfrm>
                <a:off x="3079820"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-0.9</a:t>
                </a:r>
              </a:p>
            </p:txBody>
          </p:sp>
          <p:sp>
            <p:nvSpPr>
              <p:cNvPr id="24" name="Rectangle 23">
                <a:extLst>
                  <a:ext uri="{FF2B5EF4-FFF2-40B4-BE49-F238E27FC236}">
                    <a16:creationId xmlns:a16="http://schemas.microsoft.com/office/drawing/2014/main" id="{FA458D61-1FC6-E1B7-1896-16D7ABE996F6}"/>
                  </a:ext>
                </a:extLst>
              </p:cNvPr>
              <p:cNvSpPr/>
              <p:nvPr/>
            </p:nvSpPr>
            <p:spPr>
              <a:xfrm>
                <a:off x="3769414"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1.15</a:t>
                </a:r>
              </a:p>
            </p:txBody>
          </p:sp>
        </p:grpSp>
        <p:grpSp>
          <p:nvGrpSpPr>
            <p:cNvPr id="82" name="Group 81">
              <a:extLst>
                <a:ext uri="{FF2B5EF4-FFF2-40B4-BE49-F238E27FC236}">
                  <a16:creationId xmlns:a16="http://schemas.microsoft.com/office/drawing/2014/main" id="{A53C69D8-CE3F-E9E6-02D8-2F40F619E00A}"/>
                </a:ext>
              </a:extLst>
            </p:cNvPr>
            <p:cNvGrpSpPr/>
            <p:nvPr/>
          </p:nvGrpSpPr>
          <p:grpSpPr>
            <a:xfrm>
              <a:off x="5311384" y="2626734"/>
              <a:ext cx="2071622" cy="340812"/>
              <a:chOff x="4889143" y="2497145"/>
              <a:chExt cx="2071622" cy="340812"/>
            </a:xfrm>
          </p:grpSpPr>
          <p:sp>
            <p:nvSpPr>
              <p:cNvPr id="36" name="Rounded Rectangle 35">
                <a:extLst>
                  <a:ext uri="{FF2B5EF4-FFF2-40B4-BE49-F238E27FC236}">
                    <a16:creationId xmlns:a16="http://schemas.microsoft.com/office/drawing/2014/main" id="{8233893A-862C-0AE4-DFD3-D5F8A529C677}"/>
                  </a:ext>
                </a:extLst>
              </p:cNvPr>
              <p:cNvSpPr/>
              <p:nvPr/>
            </p:nvSpPr>
            <p:spPr>
              <a:xfrm>
                <a:off x="4889143" y="2497145"/>
                <a:ext cx="2071622" cy="340812"/>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8" name="Rectangle 37">
                <a:extLst>
                  <a:ext uri="{FF2B5EF4-FFF2-40B4-BE49-F238E27FC236}">
                    <a16:creationId xmlns:a16="http://schemas.microsoft.com/office/drawing/2014/main" id="{8A04EBD9-61A2-46B2-EDB0-10C75F362D67}"/>
                  </a:ext>
                </a:extLst>
              </p:cNvPr>
              <p:cNvSpPr/>
              <p:nvPr/>
            </p:nvSpPr>
            <p:spPr>
              <a:xfrm>
                <a:off x="4957672"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2.22</a:t>
                </a:r>
              </a:p>
            </p:txBody>
          </p:sp>
          <p:sp>
            <p:nvSpPr>
              <p:cNvPr id="39" name="Rectangle 38">
                <a:extLst>
                  <a:ext uri="{FF2B5EF4-FFF2-40B4-BE49-F238E27FC236}">
                    <a16:creationId xmlns:a16="http://schemas.microsoft.com/office/drawing/2014/main" id="{A8CB9BBE-BAB4-1277-6BFF-8EEAF27CFF13}"/>
                  </a:ext>
                </a:extLst>
              </p:cNvPr>
              <p:cNvSpPr/>
              <p:nvPr/>
            </p:nvSpPr>
            <p:spPr>
              <a:xfrm>
                <a:off x="5647267"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-0.91</a:t>
                </a:r>
              </a:p>
            </p:txBody>
          </p:sp>
          <p:sp>
            <p:nvSpPr>
              <p:cNvPr id="40" name="Rectangle 39">
                <a:extLst>
                  <a:ext uri="{FF2B5EF4-FFF2-40B4-BE49-F238E27FC236}">
                    <a16:creationId xmlns:a16="http://schemas.microsoft.com/office/drawing/2014/main" id="{08B61B55-A79B-78F4-B55B-3B161E807366}"/>
                  </a:ext>
                </a:extLst>
              </p:cNvPr>
              <p:cNvSpPr/>
              <p:nvPr/>
            </p:nvSpPr>
            <p:spPr>
              <a:xfrm>
                <a:off x="6336861"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1.18</a:t>
                </a:r>
              </a:p>
            </p:txBody>
          </p:sp>
        </p:grpSp>
      </p:grpSp>
      <p:grpSp>
        <p:nvGrpSpPr>
          <p:cNvPr id="114" name="Group 113">
            <a:extLst>
              <a:ext uri="{FF2B5EF4-FFF2-40B4-BE49-F238E27FC236}">
                <a16:creationId xmlns:a16="http://schemas.microsoft.com/office/drawing/2014/main" id="{F8E89A8A-EE8C-4B30-E6E2-2AC61A765F22}"/>
              </a:ext>
            </a:extLst>
          </p:cNvPr>
          <p:cNvGrpSpPr/>
          <p:nvPr/>
        </p:nvGrpSpPr>
        <p:grpSpPr>
          <a:xfrm>
            <a:off x="1561619" y="2967546"/>
            <a:ext cx="5981540" cy="1343848"/>
            <a:chOff x="1561619" y="2967546"/>
            <a:chExt cx="5981540" cy="1343848"/>
          </a:xfrm>
        </p:grpSpPr>
        <p:cxnSp>
          <p:nvCxnSpPr>
            <p:cNvPr id="11" name="Straight Connector 10">
              <a:extLst>
                <a:ext uri="{FF2B5EF4-FFF2-40B4-BE49-F238E27FC236}">
                  <a16:creationId xmlns:a16="http://schemas.microsoft.com/office/drawing/2014/main" id="{081B1611-8F19-E229-E0A7-4D00A1A390B6}"/>
                </a:ext>
              </a:extLst>
            </p:cNvPr>
            <p:cNvCxnSpPr>
              <a:cxnSpLocks/>
            </p:cNvCxnSpPr>
            <p:nvPr/>
          </p:nvCxnSpPr>
          <p:spPr>
            <a:xfrm>
              <a:off x="1603159" y="3156770"/>
              <a:ext cx="5940000" cy="0"/>
            </a:xfrm>
            <a:prstGeom prst="line">
              <a:avLst/>
            </a:prstGeom>
            <a:ln w="28575">
              <a:solidFill>
                <a:schemeClr val="tx1"/>
              </a:solidFill>
              <a:prstDash val="sysDot"/>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A26CAA6-F6DD-9F2A-377B-660B243E65BE}"/>
                </a:ext>
              </a:extLst>
            </p:cNvPr>
            <p:cNvCxnSpPr>
              <a:cxnSpLocks/>
            </p:cNvCxnSpPr>
            <p:nvPr/>
          </p:nvCxnSpPr>
          <p:spPr>
            <a:xfrm>
              <a:off x="2872923" y="2967546"/>
              <a:ext cx="0" cy="360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67F03DD-EF70-DE64-E0FE-ED1BB3EE7BEA}"/>
                </a:ext>
              </a:extLst>
            </p:cNvPr>
            <p:cNvCxnSpPr>
              <a:cxnSpLocks/>
            </p:cNvCxnSpPr>
            <p:nvPr/>
          </p:nvCxnSpPr>
          <p:spPr>
            <a:xfrm flipH="1">
              <a:off x="6347195" y="2967546"/>
              <a:ext cx="1" cy="360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7" name="Rounded Rectangle 16">
              <a:extLst>
                <a:ext uri="{FF2B5EF4-FFF2-40B4-BE49-F238E27FC236}">
                  <a16:creationId xmlns:a16="http://schemas.microsoft.com/office/drawing/2014/main" id="{81150DBB-0EB4-BD68-EACE-5BDBE610FAB6}"/>
                </a:ext>
              </a:extLst>
            </p:cNvPr>
            <p:cNvSpPr/>
            <p:nvPr/>
          </p:nvSpPr>
          <p:spPr>
            <a:xfrm>
              <a:off x="2169825" y="3350436"/>
              <a:ext cx="1406196" cy="293707"/>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Quantization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9" name="Rounded Rectangle 28">
              <a:extLst>
                <a:ext uri="{FF2B5EF4-FFF2-40B4-BE49-F238E27FC236}">
                  <a16:creationId xmlns:a16="http://schemas.microsoft.com/office/drawing/2014/main" id="{810F8FFC-E54B-35E1-6FF2-7C4F54065A52}"/>
                </a:ext>
              </a:extLst>
            </p:cNvPr>
            <p:cNvSpPr/>
            <p:nvPr/>
          </p:nvSpPr>
          <p:spPr>
            <a:xfrm>
              <a:off x="5643395" y="3350436"/>
              <a:ext cx="1407600" cy="293707"/>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Quantization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60" name="Picture 59">
              <a:extLst>
                <a:ext uri="{FF2B5EF4-FFF2-40B4-BE49-F238E27FC236}">
                  <a16:creationId xmlns:a16="http://schemas.microsoft.com/office/drawing/2014/main" id="{B1BD679A-BEDB-8FA5-B49A-74123F1A840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61619" y="3379283"/>
              <a:ext cx="249432" cy="242504"/>
            </a:xfrm>
            <a:prstGeom prst="rect">
              <a:avLst/>
            </a:prstGeom>
          </p:spPr>
        </p:pic>
        <p:cxnSp>
          <p:nvCxnSpPr>
            <p:cNvPr id="43" name="Straight Connector 42">
              <a:extLst>
                <a:ext uri="{FF2B5EF4-FFF2-40B4-BE49-F238E27FC236}">
                  <a16:creationId xmlns:a16="http://schemas.microsoft.com/office/drawing/2014/main" id="{86054026-C046-4158-8B6F-1A1958B8D08C}"/>
                </a:ext>
              </a:extLst>
            </p:cNvPr>
            <p:cNvCxnSpPr>
              <a:cxnSpLocks/>
            </p:cNvCxnSpPr>
            <p:nvPr/>
          </p:nvCxnSpPr>
          <p:spPr>
            <a:xfrm>
              <a:off x="2872923" y="3645624"/>
              <a:ext cx="1" cy="327746"/>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94E5DC7-7FC6-0ABC-BE40-68F88DF60C6D}"/>
                </a:ext>
              </a:extLst>
            </p:cNvPr>
            <p:cNvCxnSpPr>
              <a:cxnSpLocks/>
            </p:cNvCxnSpPr>
            <p:nvPr/>
          </p:nvCxnSpPr>
          <p:spPr>
            <a:xfrm>
              <a:off x="6347195" y="3644142"/>
              <a:ext cx="1" cy="32922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5" name="Rounded Rectangle 44">
              <a:extLst>
                <a:ext uri="{FF2B5EF4-FFF2-40B4-BE49-F238E27FC236}">
                  <a16:creationId xmlns:a16="http://schemas.microsoft.com/office/drawing/2014/main" id="{B140591A-AE35-DD59-B7A0-565BFA8A188B}"/>
                </a:ext>
              </a:extLst>
            </p:cNvPr>
            <p:cNvSpPr/>
            <p:nvPr/>
          </p:nvSpPr>
          <p:spPr>
            <a:xfrm>
              <a:off x="1831397" y="3971888"/>
              <a:ext cx="2083053" cy="339506"/>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46" name="Group 45">
              <a:extLst>
                <a:ext uri="{FF2B5EF4-FFF2-40B4-BE49-F238E27FC236}">
                  <a16:creationId xmlns:a16="http://schemas.microsoft.com/office/drawing/2014/main" id="{F8133B65-202B-581D-DC9C-F176328C239B}"/>
                </a:ext>
              </a:extLst>
            </p:cNvPr>
            <p:cNvGrpSpPr/>
            <p:nvPr/>
          </p:nvGrpSpPr>
          <p:grpSpPr>
            <a:xfrm>
              <a:off x="1907271" y="4045214"/>
              <a:ext cx="1933729" cy="199478"/>
              <a:chOff x="2666730" y="3159542"/>
              <a:chExt cx="2440048" cy="251999"/>
            </a:xfrm>
          </p:grpSpPr>
          <p:sp>
            <p:nvSpPr>
              <p:cNvPr id="48" name="Rectangle 47">
                <a:extLst>
                  <a:ext uri="{FF2B5EF4-FFF2-40B4-BE49-F238E27FC236}">
                    <a16:creationId xmlns:a16="http://schemas.microsoft.com/office/drawing/2014/main" id="{FFE179AC-B972-3F5D-7E2F-3F14D755DB94}"/>
                  </a:ext>
                </a:extLst>
              </p:cNvPr>
              <p:cNvSpPr/>
              <p:nvPr/>
            </p:nvSpPr>
            <p:spPr>
              <a:xfrm>
                <a:off x="266673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28</a:t>
                </a:r>
              </a:p>
            </p:txBody>
          </p:sp>
          <p:sp>
            <p:nvSpPr>
              <p:cNvPr id="49" name="Rectangle 48">
                <a:extLst>
                  <a:ext uri="{FF2B5EF4-FFF2-40B4-BE49-F238E27FC236}">
                    <a16:creationId xmlns:a16="http://schemas.microsoft.com/office/drawing/2014/main" id="{B3F031A4-6D43-12F3-05A2-4EC5B4A9C247}"/>
                  </a:ext>
                </a:extLst>
              </p:cNvPr>
              <p:cNvSpPr/>
              <p:nvPr/>
            </p:nvSpPr>
            <p:spPr>
              <a:xfrm>
                <a:off x="3536885"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6</a:t>
                </a:r>
              </a:p>
            </p:txBody>
          </p:sp>
          <p:sp>
            <p:nvSpPr>
              <p:cNvPr id="50" name="Rectangle 49">
                <a:extLst>
                  <a:ext uri="{FF2B5EF4-FFF2-40B4-BE49-F238E27FC236}">
                    <a16:creationId xmlns:a16="http://schemas.microsoft.com/office/drawing/2014/main" id="{BC34FDE3-7E2B-F0F1-C689-31C920D32F40}"/>
                  </a:ext>
                </a:extLst>
              </p:cNvPr>
              <p:cNvSpPr/>
              <p:nvPr/>
            </p:nvSpPr>
            <p:spPr>
              <a:xfrm>
                <a:off x="440704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18</a:t>
                </a:r>
              </a:p>
            </p:txBody>
          </p:sp>
        </p:grpSp>
        <p:sp>
          <p:nvSpPr>
            <p:cNvPr id="52" name="Rounded Rectangle 51">
              <a:extLst>
                <a:ext uri="{FF2B5EF4-FFF2-40B4-BE49-F238E27FC236}">
                  <a16:creationId xmlns:a16="http://schemas.microsoft.com/office/drawing/2014/main" id="{A42C11F1-26EC-C0FA-FC57-346DA79FABBA}"/>
                </a:ext>
              </a:extLst>
            </p:cNvPr>
            <p:cNvSpPr/>
            <p:nvPr/>
          </p:nvSpPr>
          <p:spPr>
            <a:xfrm>
              <a:off x="5311384" y="3973370"/>
              <a:ext cx="2071623" cy="336540"/>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53" name="Group 52">
              <a:extLst>
                <a:ext uri="{FF2B5EF4-FFF2-40B4-BE49-F238E27FC236}">
                  <a16:creationId xmlns:a16="http://schemas.microsoft.com/office/drawing/2014/main" id="{EC87AE32-70D6-8B13-2225-02FB05EB0979}"/>
                </a:ext>
              </a:extLst>
            </p:cNvPr>
            <p:cNvGrpSpPr/>
            <p:nvPr/>
          </p:nvGrpSpPr>
          <p:grpSpPr>
            <a:xfrm>
              <a:off x="5380331" y="4035872"/>
              <a:ext cx="1933729" cy="199708"/>
              <a:chOff x="2666730" y="3159542"/>
              <a:chExt cx="2440048" cy="251999"/>
            </a:xfrm>
            <a:solidFill>
              <a:srgbClr val="F3EDDB"/>
            </a:solidFill>
          </p:grpSpPr>
          <p:sp>
            <p:nvSpPr>
              <p:cNvPr id="54" name="Rectangle 53">
                <a:extLst>
                  <a:ext uri="{FF2B5EF4-FFF2-40B4-BE49-F238E27FC236}">
                    <a16:creationId xmlns:a16="http://schemas.microsoft.com/office/drawing/2014/main" id="{8765D199-1C85-EB19-2FA7-3167DBCC74C5}"/>
                  </a:ext>
                </a:extLst>
              </p:cNvPr>
              <p:cNvSpPr/>
              <p:nvPr/>
            </p:nvSpPr>
            <p:spPr>
              <a:xfrm>
                <a:off x="266673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28</a:t>
                </a:r>
              </a:p>
            </p:txBody>
          </p:sp>
          <p:sp>
            <p:nvSpPr>
              <p:cNvPr id="55" name="Rectangle 54">
                <a:extLst>
                  <a:ext uri="{FF2B5EF4-FFF2-40B4-BE49-F238E27FC236}">
                    <a16:creationId xmlns:a16="http://schemas.microsoft.com/office/drawing/2014/main" id="{36333B52-34D5-A389-6184-FBAB639E6EEE}"/>
                  </a:ext>
                </a:extLst>
              </p:cNvPr>
              <p:cNvSpPr/>
              <p:nvPr/>
            </p:nvSpPr>
            <p:spPr>
              <a:xfrm>
                <a:off x="3536885"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6</a:t>
                </a:r>
              </a:p>
            </p:txBody>
          </p:sp>
          <p:sp>
            <p:nvSpPr>
              <p:cNvPr id="56" name="Rectangle 55">
                <a:extLst>
                  <a:ext uri="{FF2B5EF4-FFF2-40B4-BE49-F238E27FC236}">
                    <a16:creationId xmlns:a16="http://schemas.microsoft.com/office/drawing/2014/main" id="{1750AFEF-A2C0-A86F-7BF3-65A84B4AF034}"/>
                  </a:ext>
                </a:extLst>
              </p:cNvPr>
              <p:cNvSpPr/>
              <p:nvPr/>
            </p:nvSpPr>
            <p:spPr>
              <a:xfrm>
                <a:off x="440704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18</a:t>
                </a:r>
              </a:p>
            </p:txBody>
          </p:sp>
        </p:grpSp>
      </p:grpSp>
      <p:sp>
        <p:nvSpPr>
          <p:cNvPr id="3" name="Rectangle 2">
            <a:extLst>
              <a:ext uri="{FF2B5EF4-FFF2-40B4-BE49-F238E27FC236}">
                <a16:creationId xmlns:a16="http://schemas.microsoft.com/office/drawing/2014/main" id="{31B6E08E-49CA-2440-02D9-B2D162F36A01}"/>
              </a:ext>
            </a:extLst>
          </p:cNvPr>
          <p:cNvSpPr/>
          <p:nvPr/>
        </p:nvSpPr>
        <p:spPr>
          <a:xfrm>
            <a:off x="1460505" y="3156769"/>
            <a:ext cx="6142985" cy="1394987"/>
          </a:xfrm>
          <a:prstGeom prst="rect">
            <a:avLst/>
          </a:prstGeom>
          <a:noFill/>
          <a:ln w="19050" cap="flat">
            <a:solidFill>
              <a:srgbClr val="FF0000"/>
            </a:solidFill>
          </a:ln>
          <a:effectLst>
            <a:glow rad="63500">
              <a:srgbClr val="FF0000">
                <a:alpha val="37963"/>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27966958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89560" y="95697"/>
            <a:ext cx="8954440" cy="770467"/>
          </a:xfrm>
        </p:spPr>
        <p:txBody>
          <a:bodyPr/>
          <a:lstStyle/>
          <a:p>
            <a:r>
              <a:rPr lang="en-US" sz="4000" dirty="0">
                <a:latin typeface="Garamond" panose="02020404030301010803" pitchFamily="18" charset="0"/>
              </a:rPr>
              <a:t>Quantizing the Event Values</a:t>
            </a:r>
            <a:endParaRPr lang="en-US" sz="4000" b="1" dirty="0">
              <a:latin typeface="Garamond" panose="02020404030301010803" pitchFamily="18" charset="0"/>
            </a:endParaRPr>
          </a:p>
        </p:txBody>
      </p:sp>
      <p:sp>
        <p:nvSpPr>
          <p:cNvPr id="147" name="Rounded Rectangle 146">
            <a:extLst>
              <a:ext uri="{FF2B5EF4-FFF2-40B4-BE49-F238E27FC236}">
                <a16:creationId xmlns:a16="http://schemas.microsoft.com/office/drawing/2014/main" id="{0CDAF85C-9E38-FF1C-B7B4-14157F61B005}"/>
              </a:ext>
            </a:extLst>
          </p:cNvPr>
          <p:cNvSpPr/>
          <p:nvPr/>
        </p:nvSpPr>
        <p:spPr>
          <a:xfrm>
            <a:off x="495898" y="4779912"/>
            <a:ext cx="1123200" cy="266400"/>
          </a:xfrm>
          <a:prstGeom prst="roundRect">
            <a:avLst/>
          </a:prstGeom>
          <a:solidFill>
            <a:srgbClr val="F2F2F2"/>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CTATTA</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48" name="Rounded Rectangle 147">
            <a:extLst>
              <a:ext uri="{FF2B5EF4-FFF2-40B4-BE49-F238E27FC236}">
                <a16:creationId xmlns:a16="http://schemas.microsoft.com/office/drawing/2014/main" id="{FAF0AA27-8381-3333-76B4-9F4105DC965F}"/>
              </a:ext>
            </a:extLst>
          </p:cNvPr>
          <p:cNvSpPr/>
          <p:nvPr/>
        </p:nvSpPr>
        <p:spPr>
          <a:xfrm>
            <a:off x="2787189" y="3924491"/>
            <a:ext cx="1001040" cy="265537"/>
          </a:xfrm>
          <a:prstGeom prst="roundRect">
            <a:avLst/>
          </a:prstGeom>
          <a:solidFill>
            <a:srgbClr val="FCEECB"/>
          </a:solid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-0.091</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49" name="Rounded Rectangle 148">
            <a:extLst>
              <a:ext uri="{FF2B5EF4-FFF2-40B4-BE49-F238E27FC236}">
                <a16:creationId xmlns:a16="http://schemas.microsoft.com/office/drawing/2014/main" id="{2F8C49AE-4D92-FEF5-2181-7237BE74AA48}"/>
              </a:ext>
            </a:extLst>
          </p:cNvPr>
          <p:cNvSpPr/>
          <p:nvPr/>
        </p:nvSpPr>
        <p:spPr>
          <a:xfrm>
            <a:off x="2787188" y="5064621"/>
            <a:ext cx="1001041" cy="265537"/>
          </a:xfrm>
          <a:prstGeom prst="roundRect">
            <a:avLst/>
          </a:prstGeom>
          <a:solidFill>
            <a:srgbClr val="FCEECB"/>
          </a:solid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-0.09</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50" name="Rounded Rectangle 149">
            <a:extLst>
              <a:ext uri="{FF2B5EF4-FFF2-40B4-BE49-F238E27FC236}">
                <a16:creationId xmlns:a16="http://schemas.microsoft.com/office/drawing/2014/main" id="{49CD66E8-7DF0-BF0B-FD35-B06086BD80A5}"/>
              </a:ext>
            </a:extLst>
          </p:cNvPr>
          <p:cNvSpPr/>
          <p:nvPr/>
        </p:nvSpPr>
        <p:spPr>
          <a:xfrm>
            <a:off x="2787189" y="4494556"/>
            <a:ext cx="1001040" cy="265537"/>
          </a:xfrm>
          <a:prstGeom prst="roundRect">
            <a:avLst/>
          </a:prstGeom>
          <a:solidFill>
            <a:srgbClr val="FCEECB"/>
          </a:solid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-0.084</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51" name="Rounded Rectangle 150">
            <a:extLst>
              <a:ext uri="{FF2B5EF4-FFF2-40B4-BE49-F238E27FC236}">
                <a16:creationId xmlns:a16="http://schemas.microsoft.com/office/drawing/2014/main" id="{D1322564-5159-F94E-B1D4-F98089488480}"/>
              </a:ext>
            </a:extLst>
          </p:cNvPr>
          <p:cNvSpPr/>
          <p:nvPr/>
        </p:nvSpPr>
        <p:spPr>
          <a:xfrm>
            <a:off x="2787188" y="5634685"/>
            <a:ext cx="1001041" cy="265537"/>
          </a:xfrm>
          <a:prstGeom prst="roundRect">
            <a:avLst/>
          </a:prstGeom>
          <a:solidFill>
            <a:srgbClr val="FCEECB"/>
          </a:solid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-0.086</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52" name="Straight Connector 151">
            <a:extLst>
              <a:ext uri="{FF2B5EF4-FFF2-40B4-BE49-F238E27FC236}">
                <a16:creationId xmlns:a16="http://schemas.microsoft.com/office/drawing/2014/main" id="{B52BF77D-2660-25F1-D249-A7FF03B415B8}"/>
              </a:ext>
            </a:extLst>
          </p:cNvPr>
          <p:cNvCxnSpPr>
            <a:cxnSpLocks/>
            <a:stCxn id="147" idx="3"/>
            <a:endCxn id="148" idx="1"/>
          </p:cNvCxnSpPr>
          <p:nvPr/>
        </p:nvCxnSpPr>
        <p:spPr>
          <a:xfrm flipV="1">
            <a:off x="1619098" y="4057260"/>
            <a:ext cx="1168091" cy="855852"/>
          </a:xfrm>
          <a:prstGeom prst="line">
            <a:avLst/>
          </a:prstGeom>
          <a:noFill/>
          <a:ln w="28575" cap="flat" cmpd="sng" algn="ctr">
            <a:solidFill>
              <a:sysClr val="windowText" lastClr="000000"/>
            </a:solidFill>
            <a:prstDash val="solid"/>
            <a:miter lim="800000"/>
            <a:tailEnd type="triangle"/>
          </a:ln>
          <a:effectLst/>
        </p:spPr>
      </p:cxnSp>
      <p:cxnSp>
        <p:nvCxnSpPr>
          <p:cNvPr id="155" name="Straight Connector 154">
            <a:extLst>
              <a:ext uri="{FF2B5EF4-FFF2-40B4-BE49-F238E27FC236}">
                <a16:creationId xmlns:a16="http://schemas.microsoft.com/office/drawing/2014/main" id="{0513088A-8B87-B42E-A8B1-4C464476B11F}"/>
              </a:ext>
            </a:extLst>
          </p:cNvPr>
          <p:cNvCxnSpPr>
            <a:cxnSpLocks/>
            <a:stCxn id="147" idx="3"/>
            <a:endCxn id="150" idx="1"/>
          </p:cNvCxnSpPr>
          <p:nvPr/>
        </p:nvCxnSpPr>
        <p:spPr>
          <a:xfrm flipV="1">
            <a:off x="1619098" y="4627325"/>
            <a:ext cx="1168091" cy="285787"/>
          </a:xfrm>
          <a:prstGeom prst="line">
            <a:avLst/>
          </a:prstGeom>
          <a:noFill/>
          <a:ln w="28575" cap="flat" cmpd="sng" algn="ctr">
            <a:solidFill>
              <a:sysClr val="windowText" lastClr="000000"/>
            </a:solidFill>
            <a:prstDash val="solid"/>
            <a:miter lim="800000"/>
            <a:tailEnd type="triangle"/>
          </a:ln>
          <a:effectLst/>
        </p:spPr>
      </p:cxnSp>
      <p:cxnSp>
        <p:nvCxnSpPr>
          <p:cNvPr id="162" name="Straight Connector 161">
            <a:extLst>
              <a:ext uri="{FF2B5EF4-FFF2-40B4-BE49-F238E27FC236}">
                <a16:creationId xmlns:a16="http://schemas.microsoft.com/office/drawing/2014/main" id="{8DB11D07-96D5-1FD2-DF69-FE0A3C27D0FE}"/>
              </a:ext>
            </a:extLst>
          </p:cNvPr>
          <p:cNvCxnSpPr>
            <a:cxnSpLocks/>
            <a:stCxn id="147" idx="3"/>
            <a:endCxn id="149" idx="1"/>
          </p:cNvCxnSpPr>
          <p:nvPr/>
        </p:nvCxnSpPr>
        <p:spPr>
          <a:xfrm>
            <a:off x="1619098" y="4913112"/>
            <a:ext cx="1168090" cy="284278"/>
          </a:xfrm>
          <a:prstGeom prst="line">
            <a:avLst/>
          </a:prstGeom>
          <a:noFill/>
          <a:ln w="28575" cap="flat" cmpd="sng" algn="ctr">
            <a:solidFill>
              <a:sysClr val="windowText" lastClr="000000"/>
            </a:solidFill>
            <a:prstDash val="solid"/>
            <a:miter lim="800000"/>
            <a:tailEnd type="triangle"/>
          </a:ln>
          <a:effectLst/>
        </p:spPr>
      </p:cxnSp>
      <p:cxnSp>
        <p:nvCxnSpPr>
          <p:cNvPr id="165" name="Straight Connector 164">
            <a:extLst>
              <a:ext uri="{FF2B5EF4-FFF2-40B4-BE49-F238E27FC236}">
                <a16:creationId xmlns:a16="http://schemas.microsoft.com/office/drawing/2014/main" id="{3DCCA5FD-8B22-9AE3-3E05-2C170EF87F8A}"/>
              </a:ext>
            </a:extLst>
          </p:cNvPr>
          <p:cNvCxnSpPr>
            <a:cxnSpLocks/>
            <a:stCxn id="147" idx="3"/>
            <a:endCxn id="151" idx="1"/>
          </p:cNvCxnSpPr>
          <p:nvPr/>
        </p:nvCxnSpPr>
        <p:spPr>
          <a:xfrm>
            <a:off x="1619098" y="4913112"/>
            <a:ext cx="1168090" cy="854342"/>
          </a:xfrm>
          <a:prstGeom prst="line">
            <a:avLst/>
          </a:prstGeom>
          <a:noFill/>
          <a:ln w="28575" cap="flat" cmpd="sng" algn="ctr">
            <a:solidFill>
              <a:sysClr val="windowText" lastClr="000000"/>
            </a:solidFill>
            <a:prstDash val="solid"/>
            <a:miter lim="800000"/>
            <a:tailEnd type="triangle"/>
          </a:ln>
          <a:effectLst/>
        </p:spPr>
      </p:cxnSp>
      <p:sp>
        <p:nvSpPr>
          <p:cNvPr id="170" name="Left Brace 169">
            <a:extLst>
              <a:ext uri="{FF2B5EF4-FFF2-40B4-BE49-F238E27FC236}">
                <a16:creationId xmlns:a16="http://schemas.microsoft.com/office/drawing/2014/main" id="{608A6B28-F5A4-6DC5-32BD-1496DC95E718}"/>
              </a:ext>
            </a:extLst>
          </p:cNvPr>
          <p:cNvSpPr/>
          <p:nvPr/>
        </p:nvSpPr>
        <p:spPr>
          <a:xfrm rot="5400000">
            <a:off x="3180920" y="3266489"/>
            <a:ext cx="213571" cy="1001039"/>
          </a:xfrm>
          <a:prstGeom prst="leftBrace">
            <a:avLst>
              <a:gd name="adj1" fmla="val 77564"/>
              <a:gd name="adj2" fmla="val 50000"/>
            </a:avLst>
          </a:prstGeom>
          <a:noFill/>
          <a:ln w="317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1" name="TextBox 170">
            <a:extLst>
              <a:ext uri="{FF2B5EF4-FFF2-40B4-BE49-F238E27FC236}">
                <a16:creationId xmlns:a16="http://schemas.microsoft.com/office/drawing/2014/main" id="{62045C68-DC42-11C2-5199-87FF74C03257}"/>
              </a:ext>
            </a:extLst>
          </p:cNvPr>
          <p:cNvSpPr txBox="1"/>
          <p:nvPr/>
        </p:nvSpPr>
        <p:spPr>
          <a:xfrm>
            <a:off x="1833556" y="3089366"/>
            <a:ext cx="2910763" cy="55399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Normalized event values from the same k-</a:t>
            </a:r>
            <a:r>
              <a:rPr kumimoji="0" lang="en-US" sz="1800" b="1" i="0" u="none" strike="noStrike" kern="1200" cap="none" spc="0" normalizeH="0" baseline="0" noProof="0" dirty="0" err="1">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mer</a:t>
            </a:r>
            <a:endPar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2">
            <a:extLst>
              <a:ext uri="{FF2B5EF4-FFF2-40B4-BE49-F238E27FC236}">
                <a16:creationId xmlns:a16="http://schemas.microsoft.com/office/drawing/2014/main" id="{91BEB51D-AAAC-44E6-8D51-D72AACA89D35}"/>
              </a:ext>
            </a:extLst>
          </p:cNvPr>
          <p:cNvSpPr>
            <a:spLocks noGrp="1"/>
          </p:cNvSpPr>
          <p:nvPr>
            <p:ph idx="1"/>
          </p:nvPr>
        </p:nvSpPr>
        <p:spPr>
          <a:xfrm>
            <a:off x="189559" y="907673"/>
            <a:ext cx="8954441" cy="1950470"/>
          </a:xfrm>
        </p:spPr>
        <p:txBody>
          <a:bodyPr lIns="91440" tIns="45720" rIns="91440" bIns="45720" anchor="t">
            <a:noAutofit/>
          </a:bodyPr>
          <a:lstStyle/>
          <a:p>
            <a:pPr>
              <a:lnSpc>
                <a:spcPct val="100000"/>
              </a:lnSpc>
              <a:spcBef>
                <a:spcPts val="400"/>
              </a:spcBef>
            </a:pPr>
            <a:r>
              <a:rPr lang="en-US" sz="2200" b="1" dirty="0">
                <a:latin typeface="Tahoma" panose="020B0604030504040204" pitchFamily="34" charset="0"/>
                <a:ea typeface="Tahoma" panose="020B0604030504040204" pitchFamily="34" charset="0"/>
                <a:cs typeface="Tahoma" panose="020B0604030504040204" pitchFamily="34" charset="0"/>
              </a:rPr>
              <a:t>Observation:</a:t>
            </a:r>
            <a:r>
              <a:rPr lang="en-US" sz="2200" dirty="0">
                <a:latin typeface="Tahoma" panose="020B0604030504040204" pitchFamily="34" charset="0"/>
                <a:ea typeface="Tahoma" panose="020B0604030504040204" pitchFamily="34" charset="0"/>
                <a:cs typeface="Tahoma" panose="020B0604030504040204" pitchFamily="34" charset="0"/>
              </a:rPr>
              <a:t> </a:t>
            </a:r>
            <a:r>
              <a:rPr lang="en-US" sz="2200" dirty="0">
                <a:solidFill>
                  <a:srgbClr val="2E5597"/>
                </a:solidFill>
                <a:latin typeface="Tahoma" panose="020B0604030504040204" pitchFamily="34" charset="0"/>
                <a:ea typeface="Tahoma" panose="020B0604030504040204" pitchFamily="34" charset="0"/>
                <a:cs typeface="Tahoma" panose="020B0604030504040204" pitchFamily="34" charset="0"/>
              </a:rPr>
              <a:t>Slight differences in</a:t>
            </a:r>
            <a:r>
              <a:rPr lang="en-US" sz="2200" dirty="0">
                <a:latin typeface="Tahoma" panose="020B0604030504040204" pitchFamily="34" charset="0"/>
                <a:ea typeface="Tahoma" panose="020B0604030504040204" pitchFamily="34" charset="0"/>
                <a:cs typeface="Tahoma" panose="020B0604030504040204" pitchFamily="34" charset="0"/>
              </a:rPr>
              <a:t> raw signals from </a:t>
            </a:r>
            <a:r>
              <a:rPr lang="en-US" sz="2200" dirty="0">
                <a:solidFill>
                  <a:srgbClr val="2E5597"/>
                </a:solidFill>
                <a:latin typeface="Tahoma" panose="020B0604030504040204" pitchFamily="34" charset="0"/>
                <a:ea typeface="Tahoma" panose="020B0604030504040204" pitchFamily="34" charset="0"/>
                <a:cs typeface="Tahoma" panose="020B0604030504040204" pitchFamily="34" charset="0"/>
              </a:rPr>
              <a:t>identical k-</a:t>
            </a:r>
            <a:r>
              <a:rPr lang="en-US" sz="2200" dirty="0" err="1">
                <a:solidFill>
                  <a:srgbClr val="2E5597"/>
                </a:solidFill>
                <a:latin typeface="Tahoma" panose="020B0604030504040204" pitchFamily="34" charset="0"/>
                <a:ea typeface="Tahoma" panose="020B0604030504040204" pitchFamily="34" charset="0"/>
                <a:cs typeface="Tahoma" panose="020B0604030504040204" pitchFamily="34" charset="0"/>
              </a:rPr>
              <a:t>mers</a:t>
            </a:r>
            <a:endParaRPr lang="en-US" sz="2200" dirty="0">
              <a:solidFill>
                <a:srgbClr val="2E5597"/>
              </a:solidFill>
              <a:latin typeface="Tahoma" panose="020B0604030504040204" pitchFamily="34" charset="0"/>
              <a:ea typeface="Tahoma" panose="020B0604030504040204" pitchFamily="34" charset="0"/>
              <a:cs typeface="Tahoma" panose="020B0604030504040204" pitchFamily="34" charset="0"/>
            </a:endParaRPr>
          </a:p>
          <a:p>
            <a:pPr lvl="1">
              <a:lnSpc>
                <a:spcPct val="100000"/>
              </a:lnSpc>
              <a:spcBef>
                <a:spcPts val="400"/>
              </a:spcBef>
            </a:pPr>
            <a:r>
              <a:rPr lang="en-US" sz="1800" b="1" dirty="0">
                <a:latin typeface="Tahoma" panose="020B0604030504040204" pitchFamily="34" charset="0"/>
                <a:ea typeface="Tahoma" panose="020B0604030504040204" pitchFamily="34" charset="0"/>
                <a:cs typeface="Tahoma" panose="020B0604030504040204" pitchFamily="34" charset="0"/>
              </a:rPr>
              <a:t>Challenge:</a:t>
            </a:r>
            <a:r>
              <a:rPr lang="en-US" sz="1800" dirty="0">
                <a:latin typeface="Tahoma" panose="020B0604030504040204" pitchFamily="34" charset="0"/>
                <a:ea typeface="Tahoma" panose="020B0604030504040204" pitchFamily="34" charset="0"/>
                <a:cs typeface="Tahoma" panose="020B0604030504040204" pitchFamily="34" charset="0"/>
              </a:rPr>
              <a:t> Direct event value matching is not feasible and accurate</a:t>
            </a:r>
            <a:endParaRPr lang="en-US" sz="2200" dirty="0">
              <a:latin typeface="Tahoma" panose="020B0604030504040204" pitchFamily="34" charset="0"/>
              <a:ea typeface="Tahoma" panose="020B0604030504040204" pitchFamily="34" charset="0"/>
              <a:cs typeface="Tahoma" panose="020B0604030504040204" pitchFamily="34" charset="0"/>
            </a:endParaRPr>
          </a:p>
          <a:p>
            <a:pPr lvl="1">
              <a:lnSpc>
                <a:spcPct val="100000"/>
              </a:lnSpc>
              <a:spcBef>
                <a:spcPts val="400"/>
              </a:spcBef>
            </a:pPr>
            <a:endParaRPr lang="en-US" sz="2200"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r>
              <a:rPr lang="en-US" sz="2200" b="1" dirty="0">
                <a:latin typeface="Tahoma" panose="020B0604030504040204" pitchFamily="34" charset="0"/>
                <a:ea typeface="Tahoma" panose="020B0604030504040204" pitchFamily="34" charset="0"/>
                <a:cs typeface="Tahoma" panose="020B0604030504040204" pitchFamily="34" charset="0"/>
              </a:rPr>
              <a:t>Key Idea:</a:t>
            </a:r>
            <a:r>
              <a:rPr lang="en-US" sz="2200" dirty="0">
                <a:latin typeface="Tahoma" panose="020B0604030504040204" pitchFamily="34" charset="0"/>
                <a:ea typeface="Tahoma" panose="020B0604030504040204" pitchFamily="34" charset="0"/>
                <a:cs typeface="Tahoma" panose="020B0604030504040204" pitchFamily="34" charset="0"/>
              </a:rPr>
              <a:t> Quantize the event values</a:t>
            </a:r>
          </a:p>
          <a:p>
            <a:pPr lvl="1">
              <a:lnSpc>
                <a:spcPct val="100000"/>
              </a:lnSpc>
              <a:spcBef>
                <a:spcPts val="400"/>
              </a:spcBef>
            </a:pPr>
            <a:r>
              <a:rPr lang="en-US" sz="1800" dirty="0">
                <a:latin typeface="Tahoma" panose="020B0604030504040204" pitchFamily="34" charset="0"/>
                <a:ea typeface="Tahoma" panose="020B0604030504040204" pitchFamily="34" charset="0"/>
                <a:cs typeface="Tahoma" panose="020B0604030504040204" pitchFamily="34" charset="0"/>
              </a:rPr>
              <a:t>Enables assigning </a:t>
            </a:r>
            <a:r>
              <a:rPr lang="en-US" sz="1800" b="1" dirty="0">
                <a:latin typeface="Tahoma" panose="020B0604030504040204" pitchFamily="34" charset="0"/>
                <a:ea typeface="Tahoma" panose="020B0604030504040204" pitchFamily="34" charset="0"/>
                <a:cs typeface="Tahoma" panose="020B0604030504040204" pitchFamily="34" charset="0"/>
              </a:rPr>
              <a:t>identical quantized values</a:t>
            </a:r>
            <a:r>
              <a:rPr lang="en-US" sz="1800" dirty="0">
                <a:latin typeface="Tahoma" panose="020B0604030504040204" pitchFamily="34" charset="0"/>
                <a:ea typeface="Tahoma" panose="020B0604030504040204" pitchFamily="34" charset="0"/>
                <a:cs typeface="Tahoma" panose="020B0604030504040204" pitchFamily="34" charset="0"/>
              </a:rPr>
              <a:t> to </a:t>
            </a:r>
            <a:r>
              <a:rPr lang="en-US" sz="1800" b="1" dirty="0">
                <a:latin typeface="Tahoma" panose="020B0604030504040204" pitchFamily="34" charset="0"/>
                <a:ea typeface="Tahoma" panose="020B0604030504040204" pitchFamily="34" charset="0"/>
                <a:cs typeface="Tahoma" panose="020B0604030504040204" pitchFamily="34" charset="0"/>
              </a:rPr>
              <a:t>similar event values</a:t>
            </a:r>
            <a:r>
              <a:rPr lang="en-US" sz="1800" dirty="0">
                <a:latin typeface="Tahoma" panose="020B0604030504040204" pitchFamily="34" charset="0"/>
                <a:ea typeface="Tahoma" panose="020B0604030504040204" pitchFamily="34" charset="0"/>
                <a:cs typeface="Tahoma" panose="020B0604030504040204" pitchFamily="34" charset="0"/>
              </a:rPr>
              <a:t> </a:t>
            </a:r>
          </a:p>
        </p:txBody>
      </p:sp>
      <p:grpSp>
        <p:nvGrpSpPr>
          <p:cNvPr id="4" name="Group 3">
            <a:extLst>
              <a:ext uri="{FF2B5EF4-FFF2-40B4-BE49-F238E27FC236}">
                <a16:creationId xmlns:a16="http://schemas.microsoft.com/office/drawing/2014/main" id="{9B2345FB-981C-DABC-4E10-C392A4D20728}"/>
              </a:ext>
            </a:extLst>
          </p:cNvPr>
          <p:cNvGrpSpPr/>
          <p:nvPr/>
        </p:nvGrpSpPr>
        <p:grpSpPr>
          <a:xfrm>
            <a:off x="3801785" y="3924059"/>
            <a:ext cx="1729693" cy="1976594"/>
            <a:chOff x="3801785" y="3924059"/>
            <a:chExt cx="1729693" cy="1976594"/>
          </a:xfrm>
        </p:grpSpPr>
        <p:sp>
          <p:nvSpPr>
            <p:cNvPr id="3" name="Rounded Rectangle 2">
              <a:extLst>
                <a:ext uri="{FF2B5EF4-FFF2-40B4-BE49-F238E27FC236}">
                  <a16:creationId xmlns:a16="http://schemas.microsoft.com/office/drawing/2014/main" id="{367DBCDB-14F4-A3BF-E9D5-6A4057701FA5}"/>
                </a:ext>
              </a:extLst>
            </p:cNvPr>
            <p:cNvSpPr/>
            <p:nvPr/>
          </p:nvSpPr>
          <p:spPr>
            <a:xfrm>
              <a:off x="4408278" y="3924059"/>
              <a:ext cx="1123200" cy="266400"/>
            </a:xfrm>
            <a:prstGeom prst="roundRect">
              <a:avLst/>
            </a:prstGeom>
            <a:solidFill>
              <a:srgbClr val="F79646">
                <a:lumMod val="20000"/>
                <a:lumOff val="80000"/>
              </a:srgbClr>
            </a:solidFill>
            <a:ln w="31750" cap="flat" cmpd="sng" algn="ctr">
              <a:solidFill>
                <a:srgbClr val="F79646">
                  <a:lumMod val="75000"/>
                </a:srgbClr>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Quantize</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1" name="Straight Connector 10">
              <a:extLst>
                <a:ext uri="{FF2B5EF4-FFF2-40B4-BE49-F238E27FC236}">
                  <a16:creationId xmlns:a16="http://schemas.microsoft.com/office/drawing/2014/main" id="{4B8E9733-5D74-22CF-3C6B-F2C1F6ED02AA}"/>
                </a:ext>
              </a:extLst>
            </p:cNvPr>
            <p:cNvCxnSpPr>
              <a:cxnSpLocks/>
            </p:cNvCxnSpPr>
            <p:nvPr/>
          </p:nvCxnSpPr>
          <p:spPr>
            <a:xfrm>
              <a:off x="3801785" y="4057044"/>
              <a:ext cx="606493" cy="431"/>
            </a:xfrm>
            <a:prstGeom prst="line">
              <a:avLst/>
            </a:prstGeom>
            <a:noFill/>
            <a:ln w="28575" cap="flat" cmpd="sng" algn="ctr">
              <a:solidFill>
                <a:sysClr val="windowText" lastClr="000000"/>
              </a:solidFill>
              <a:prstDash val="solid"/>
              <a:miter lim="800000"/>
              <a:tailEnd type="triangle"/>
            </a:ln>
            <a:effectLst/>
          </p:spPr>
        </p:cxnSp>
        <p:sp>
          <p:nvSpPr>
            <p:cNvPr id="13" name="Rounded Rectangle 12">
              <a:extLst>
                <a:ext uri="{FF2B5EF4-FFF2-40B4-BE49-F238E27FC236}">
                  <a16:creationId xmlns:a16="http://schemas.microsoft.com/office/drawing/2014/main" id="{BC00516A-CE80-1B1F-61D3-2D8779933257}"/>
                </a:ext>
              </a:extLst>
            </p:cNvPr>
            <p:cNvSpPr/>
            <p:nvPr/>
          </p:nvSpPr>
          <p:spPr>
            <a:xfrm>
              <a:off x="4408278" y="4494124"/>
              <a:ext cx="1123200" cy="266400"/>
            </a:xfrm>
            <a:prstGeom prst="roundRect">
              <a:avLst/>
            </a:prstGeom>
            <a:solidFill>
              <a:srgbClr val="F79646">
                <a:lumMod val="20000"/>
                <a:lumOff val="80000"/>
              </a:srgbClr>
            </a:solidFill>
            <a:ln w="31750" cap="flat" cmpd="sng" algn="ctr">
              <a:solidFill>
                <a:srgbClr val="F79646">
                  <a:lumMod val="75000"/>
                </a:srgbClr>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Quantize</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4" name="Straight Connector 13">
              <a:extLst>
                <a:ext uri="{FF2B5EF4-FFF2-40B4-BE49-F238E27FC236}">
                  <a16:creationId xmlns:a16="http://schemas.microsoft.com/office/drawing/2014/main" id="{6A674348-EBD3-F694-BB66-A098DC0EEF2B}"/>
                </a:ext>
              </a:extLst>
            </p:cNvPr>
            <p:cNvCxnSpPr>
              <a:cxnSpLocks/>
              <a:endCxn id="13" idx="1"/>
            </p:cNvCxnSpPr>
            <p:nvPr/>
          </p:nvCxnSpPr>
          <p:spPr>
            <a:xfrm>
              <a:off x="3801785" y="4626820"/>
              <a:ext cx="606493" cy="504"/>
            </a:xfrm>
            <a:prstGeom prst="line">
              <a:avLst/>
            </a:prstGeom>
            <a:noFill/>
            <a:ln w="28575" cap="flat" cmpd="sng" algn="ctr">
              <a:solidFill>
                <a:sysClr val="windowText" lastClr="000000"/>
              </a:solidFill>
              <a:prstDash val="solid"/>
              <a:miter lim="800000"/>
              <a:tailEnd type="triangle"/>
            </a:ln>
            <a:effectLst/>
          </p:spPr>
        </p:cxnSp>
        <p:sp>
          <p:nvSpPr>
            <p:cNvPr id="15" name="Rounded Rectangle 14">
              <a:extLst>
                <a:ext uri="{FF2B5EF4-FFF2-40B4-BE49-F238E27FC236}">
                  <a16:creationId xmlns:a16="http://schemas.microsoft.com/office/drawing/2014/main" id="{6183A14D-5741-6AF8-8845-E571832D1F3C}"/>
                </a:ext>
              </a:extLst>
            </p:cNvPr>
            <p:cNvSpPr/>
            <p:nvPr/>
          </p:nvSpPr>
          <p:spPr>
            <a:xfrm>
              <a:off x="4408278" y="5064189"/>
              <a:ext cx="1123200" cy="266400"/>
            </a:xfrm>
            <a:prstGeom prst="roundRect">
              <a:avLst/>
            </a:prstGeom>
            <a:solidFill>
              <a:srgbClr val="F79646">
                <a:lumMod val="20000"/>
                <a:lumOff val="80000"/>
              </a:srgbClr>
            </a:solidFill>
            <a:ln w="31750" cap="flat" cmpd="sng" algn="ctr">
              <a:solidFill>
                <a:srgbClr val="F79646">
                  <a:lumMod val="75000"/>
                </a:srgbClr>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Quantize</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6" name="Straight Connector 15">
              <a:extLst>
                <a:ext uri="{FF2B5EF4-FFF2-40B4-BE49-F238E27FC236}">
                  <a16:creationId xmlns:a16="http://schemas.microsoft.com/office/drawing/2014/main" id="{0EECC83F-1101-D46F-25C3-24D3A0CAFEF3}"/>
                </a:ext>
              </a:extLst>
            </p:cNvPr>
            <p:cNvCxnSpPr>
              <a:cxnSpLocks/>
              <a:endCxn id="15" idx="1"/>
            </p:cNvCxnSpPr>
            <p:nvPr/>
          </p:nvCxnSpPr>
          <p:spPr>
            <a:xfrm>
              <a:off x="3801785" y="5196381"/>
              <a:ext cx="606493" cy="1008"/>
            </a:xfrm>
            <a:prstGeom prst="line">
              <a:avLst/>
            </a:prstGeom>
            <a:noFill/>
            <a:ln w="28575" cap="flat" cmpd="sng" algn="ctr">
              <a:solidFill>
                <a:sysClr val="windowText" lastClr="000000"/>
              </a:solidFill>
              <a:prstDash val="solid"/>
              <a:miter lim="800000"/>
              <a:tailEnd type="triangle"/>
            </a:ln>
            <a:effectLst/>
          </p:spPr>
        </p:cxnSp>
        <p:sp>
          <p:nvSpPr>
            <p:cNvPr id="17" name="Rounded Rectangle 16">
              <a:extLst>
                <a:ext uri="{FF2B5EF4-FFF2-40B4-BE49-F238E27FC236}">
                  <a16:creationId xmlns:a16="http://schemas.microsoft.com/office/drawing/2014/main" id="{3D477A6A-306E-40A8-00DA-6BC08D3A560E}"/>
                </a:ext>
              </a:extLst>
            </p:cNvPr>
            <p:cNvSpPr/>
            <p:nvPr/>
          </p:nvSpPr>
          <p:spPr>
            <a:xfrm>
              <a:off x="4408278" y="5634253"/>
              <a:ext cx="1123200" cy="266400"/>
            </a:xfrm>
            <a:prstGeom prst="roundRect">
              <a:avLst/>
            </a:prstGeom>
            <a:solidFill>
              <a:srgbClr val="F79646">
                <a:lumMod val="20000"/>
                <a:lumOff val="80000"/>
              </a:srgbClr>
            </a:solidFill>
            <a:ln w="31750" cap="flat" cmpd="sng" algn="ctr">
              <a:solidFill>
                <a:srgbClr val="F79646">
                  <a:lumMod val="75000"/>
                </a:srgbClr>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Quantize</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8" name="Straight Connector 17">
              <a:extLst>
                <a:ext uri="{FF2B5EF4-FFF2-40B4-BE49-F238E27FC236}">
                  <a16:creationId xmlns:a16="http://schemas.microsoft.com/office/drawing/2014/main" id="{353D0B39-FC64-7592-E8AD-1E15DA392B5C}"/>
                </a:ext>
              </a:extLst>
            </p:cNvPr>
            <p:cNvCxnSpPr>
              <a:cxnSpLocks/>
            </p:cNvCxnSpPr>
            <p:nvPr/>
          </p:nvCxnSpPr>
          <p:spPr>
            <a:xfrm>
              <a:off x="3801785" y="5767238"/>
              <a:ext cx="606493" cy="431"/>
            </a:xfrm>
            <a:prstGeom prst="line">
              <a:avLst/>
            </a:prstGeom>
            <a:noFill/>
            <a:ln w="28575" cap="flat" cmpd="sng" algn="ctr">
              <a:solidFill>
                <a:sysClr val="windowText" lastClr="000000"/>
              </a:solidFill>
              <a:prstDash val="solid"/>
              <a:miter lim="800000"/>
              <a:tailEnd type="triangle"/>
            </a:ln>
            <a:effectLst/>
          </p:spPr>
        </p:cxnSp>
      </p:grpSp>
      <p:grpSp>
        <p:nvGrpSpPr>
          <p:cNvPr id="5" name="Group 4">
            <a:extLst>
              <a:ext uri="{FF2B5EF4-FFF2-40B4-BE49-F238E27FC236}">
                <a16:creationId xmlns:a16="http://schemas.microsoft.com/office/drawing/2014/main" id="{6AF11C6B-2975-6208-34F4-FE722C9161C4}"/>
              </a:ext>
            </a:extLst>
          </p:cNvPr>
          <p:cNvGrpSpPr/>
          <p:nvPr/>
        </p:nvGrpSpPr>
        <p:grpSpPr>
          <a:xfrm>
            <a:off x="5247526" y="3089366"/>
            <a:ext cx="2831141" cy="2806857"/>
            <a:chOff x="5247526" y="3089366"/>
            <a:chExt cx="2831141" cy="2806857"/>
          </a:xfrm>
        </p:grpSpPr>
        <p:cxnSp>
          <p:nvCxnSpPr>
            <p:cNvPr id="19" name="Straight Connector 18">
              <a:extLst>
                <a:ext uri="{FF2B5EF4-FFF2-40B4-BE49-F238E27FC236}">
                  <a16:creationId xmlns:a16="http://schemas.microsoft.com/office/drawing/2014/main" id="{475626A8-2DAE-080D-3ACD-D8229178899A}"/>
                </a:ext>
              </a:extLst>
            </p:cNvPr>
            <p:cNvCxnSpPr>
              <a:cxnSpLocks/>
            </p:cNvCxnSpPr>
            <p:nvPr/>
          </p:nvCxnSpPr>
          <p:spPr>
            <a:xfrm>
              <a:off x="5531478" y="4057044"/>
              <a:ext cx="606493" cy="431"/>
            </a:xfrm>
            <a:prstGeom prst="line">
              <a:avLst/>
            </a:prstGeom>
            <a:noFill/>
            <a:ln w="28575" cap="flat" cmpd="sng" algn="ctr">
              <a:solidFill>
                <a:sysClr val="windowText" lastClr="000000"/>
              </a:solidFill>
              <a:prstDash val="solid"/>
              <a:miter lim="800000"/>
              <a:tailEnd type="triangle"/>
            </a:ln>
            <a:effectLst/>
          </p:spPr>
        </p:cxnSp>
        <p:cxnSp>
          <p:nvCxnSpPr>
            <p:cNvPr id="20" name="Straight Connector 19">
              <a:extLst>
                <a:ext uri="{FF2B5EF4-FFF2-40B4-BE49-F238E27FC236}">
                  <a16:creationId xmlns:a16="http://schemas.microsoft.com/office/drawing/2014/main" id="{55EBA5BF-DABB-B153-24B7-6A4424340260}"/>
                </a:ext>
              </a:extLst>
            </p:cNvPr>
            <p:cNvCxnSpPr>
              <a:cxnSpLocks/>
            </p:cNvCxnSpPr>
            <p:nvPr/>
          </p:nvCxnSpPr>
          <p:spPr>
            <a:xfrm>
              <a:off x="5531478" y="4626820"/>
              <a:ext cx="606493" cy="504"/>
            </a:xfrm>
            <a:prstGeom prst="line">
              <a:avLst/>
            </a:prstGeom>
            <a:noFill/>
            <a:ln w="28575" cap="flat" cmpd="sng" algn="ctr">
              <a:solidFill>
                <a:sysClr val="windowText" lastClr="000000"/>
              </a:solidFill>
              <a:prstDash val="solid"/>
              <a:miter lim="800000"/>
              <a:tailEnd type="triangle"/>
            </a:ln>
            <a:effectLst/>
          </p:spPr>
        </p:cxnSp>
        <p:cxnSp>
          <p:nvCxnSpPr>
            <p:cNvPr id="21" name="Straight Connector 20">
              <a:extLst>
                <a:ext uri="{FF2B5EF4-FFF2-40B4-BE49-F238E27FC236}">
                  <a16:creationId xmlns:a16="http://schemas.microsoft.com/office/drawing/2014/main" id="{C8A414DE-D290-EA89-8269-CC1BD0383DEA}"/>
                </a:ext>
              </a:extLst>
            </p:cNvPr>
            <p:cNvCxnSpPr>
              <a:cxnSpLocks/>
            </p:cNvCxnSpPr>
            <p:nvPr/>
          </p:nvCxnSpPr>
          <p:spPr>
            <a:xfrm>
              <a:off x="5531478" y="5196381"/>
              <a:ext cx="606493" cy="1008"/>
            </a:xfrm>
            <a:prstGeom prst="line">
              <a:avLst/>
            </a:prstGeom>
            <a:noFill/>
            <a:ln w="28575" cap="flat" cmpd="sng" algn="ctr">
              <a:solidFill>
                <a:sysClr val="windowText" lastClr="000000"/>
              </a:solidFill>
              <a:prstDash val="solid"/>
              <a:miter lim="800000"/>
              <a:tailEnd type="triangle"/>
            </a:ln>
            <a:effectLst/>
          </p:spPr>
        </p:cxnSp>
        <p:cxnSp>
          <p:nvCxnSpPr>
            <p:cNvPr id="22" name="Straight Connector 21">
              <a:extLst>
                <a:ext uri="{FF2B5EF4-FFF2-40B4-BE49-F238E27FC236}">
                  <a16:creationId xmlns:a16="http://schemas.microsoft.com/office/drawing/2014/main" id="{1E436E46-2F05-DCBF-9DA6-70FAA6EA561A}"/>
                </a:ext>
              </a:extLst>
            </p:cNvPr>
            <p:cNvCxnSpPr>
              <a:cxnSpLocks/>
            </p:cNvCxnSpPr>
            <p:nvPr/>
          </p:nvCxnSpPr>
          <p:spPr>
            <a:xfrm>
              <a:off x="5531478" y="5767238"/>
              <a:ext cx="606493" cy="431"/>
            </a:xfrm>
            <a:prstGeom prst="line">
              <a:avLst/>
            </a:prstGeom>
            <a:noFill/>
            <a:ln w="28575" cap="flat" cmpd="sng" algn="ctr">
              <a:solidFill>
                <a:sysClr val="windowText" lastClr="000000"/>
              </a:solidFill>
              <a:prstDash val="solid"/>
              <a:miter lim="800000"/>
              <a:tailEnd type="triangle"/>
            </a:ln>
            <a:effectLst/>
          </p:spPr>
        </p:cxnSp>
        <p:sp>
          <p:nvSpPr>
            <p:cNvPr id="36" name="Left Brace 35">
              <a:extLst>
                <a:ext uri="{FF2B5EF4-FFF2-40B4-BE49-F238E27FC236}">
                  <a16:creationId xmlns:a16="http://schemas.microsoft.com/office/drawing/2014/main" id="{1B660996-AD2E-3D9F-48C6-746364B79ED0}"/>
                </a:ext>
              </a:extLst>
            </p:cNvPr>
            <p:cNvSpPr/>
            <p:nvPr/>
          </p:nvSpPr>
          <p:spPr>
            <a:xfrm rot="5400000">
              <a:off x="6556312" y="3199537"/>
              <a:ext cx="213571" cy="1123198"/>
            </a:xfrm>
            <a:prstGeom prst="leftBrace">
              <a:avLst>
                <a:gd name="adj1" fmla="val 77564"/>
                <a:gd name="adj2" fmla="val 50000"/>
              </a:avLst>
            </a:prstGeom>
            <a:noFill/>
            <a:ln w="317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7" name="TextBox 36">
              <a:extLst>
                <a:ext uri="{FF2B5EF4-FFF2-40B4-BE49-F238E27FC236}">
                  <a16:creationId xmlns:a16="http://schemas.microsoft.com/office/drawing/2014/main" id="{EB676385-DD02-40C6-DA61-7FA97FE114E3}"/>
                </a:ext>
              </a:extLst>
            </p:cNvPr>
            <p:cNvSpPr txBox="1"/>
            <p:nvPr/>
          </p:nvSpPr>
          <p:spPr>
            <a:xfrm>
              <a:off x="5247526" y="3089366"/>
              <a:ext cx="2831141" cy="55399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Quantized event values (in binary)</a:t>
              </a:r>
            </a:p>
          </p:txBody>
        </p:sp>
        <p:grpSp>
          <p:nvGrpSpPr>
            <p:cNvPr id="52" name="Group 51">
              <a:extLst>
                <a:ext uri="{FF2B5EF4-FFF2-40B4-BE49-F238E27FC236}">
                  <a16:creationId xmlns:a16="http://schemas.microsoft.com/office/drawing/2014/main" id="{24C3AF19-B1BB-517B-1B5A-EFF5009A88C1}"/>
                </a:ext>
              </a:extLst>
            </p:cNvPr>
            <p:cNvGrpSpPr/>
            <p:nvPr/>
          </p:nvGrpSpPr>
          <p:grpSpPr>
            <a:xfrm>
              <a:off x="6150467" y="3923628"/>
              <a:ext cx="997709" cy="266400"/>
              <a:chOff x="6151529" y="3877508"/>
              <a:chExt cx="997709" cy="266400"/>
            </a:xfrm>
          </p:grpSpPr>
          <p:sp>
            <p:nvSpPr>
              <p:cNvPr id="39" name="Rounded Rectangle 38">
                <a:extLst>
                  <a:ext uri="{FF2B5EF4-FFF2-40B4-BE49-F238E27FC236}">
                    <a16:creationId xmlns:a16="http://schemas.microsoft.com/office/drawing/2014/main" id="{05C09F68-8346-B015-D11A-4C1D6CFD1BD2}"/>
                  </a:ext>
                </a:extLst>
              </p:cNvPr>
              <p:cNvSpPr/>
              <p:nvPr/>
            </p:nvSpPr>
            <p:spPr>
              <a:xfrm rot="5400000">
                <a:off x="6518555" y="3513229"/>
                <a:ext cx="266398" cy="994960"/>
              </a:xfrm>
              <a:prstGeom prst="roundRect">
                <a:avLst>
                  <a:gd name="adj" fmla="val 7897"/>
                </a:avLst>
              </a:prstGeom>
              <a:solidFill>
                <a:schemeClr val="accent6">
                  <a:lumMod val="20000"/>
                  <a:lumOff val="80000"/>
                </a:schemeClr>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40" name="Straight Connector 39">
                <a:extLst>
                  <a:ext uri="{FF2B5EF4-FFF2-40B4-BE49-F238E27FC236}">
                    <a16:creationId xmlns:a16="http://schemas.microsoft.com/office/drawing/2014/main" id="{50A855A3-280C-EF5A-7A53-967774099C0B}"/>
                  </a:ext>
                </a:extLst>
              </p:cNvPr>
              <p:cNvCxnSpPr>
                <a:cxnSpLocks/>
              </p:cNvCxnSpPr>
              <p:nvPr/>
            </p:nvCxnSpPr>
            <p:spPr>
              <a:xfrm rot="5400000">
                <a:off x="7010683"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692D86-DD07-BEB9-9FD1-0093514FE7CB}"/>
                  </a:ext>
                </a:extLst>
              </p:cNvPr>
              <p:cNvCxnSpPr>
                <a:cxnSpLocks/>
              </p:cNvCxnSpPr>
              <p:nvPr/>
            </p:nvCxnSpPr>
            <p:spPr>
              <a:xfrm rot="5400000">
                <a:off x="6812039"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7EFE781-6419-7B60-8853-447FA84C7C7F}"/>
                  </a:ext>
                </a:extLst>
              </p:cNvPr>
              <p:cNvCxnSpPr>
                <a:cxnSpLocks/>
              </p:cNvCxnSpPr>
              <p:nvPr/>
            </p:nvCxnSpPr>
            <p:spPr>
              <a:xfrm rot="5400000">
                <a:off x="6613394"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46A4A63-4ED6-AA43-ECC3-CE8649793CC0}"/>
                  </a:ext>
                </a:extLst>
              </p:cNvPr>
              <p:cNvCxnSpPr>
                <a:cxnSpLocks/>
              </p:cNvCxnSpPr>
              <p:nvPr/>
            </p:nvCxnSpPr>
            <p:spPr>
              <a:xfrm rot="5400000">
                <a:off x="6414749"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881A44D-F552-81E1-062E-EB0BCF174A46}"/>
                  </a:ext>
                </a:extLst>
              </p:cNvPr>
              <p:cNvCxnSpPr>
                <a:cxnSpLocks/>
              </p:cNvCxnSpPr>
              <p:nvPr/>
            </p:nvCxnSpPr>
            <p:spPr>
              <a:xfrm rot="5400000">
                <a:off x="6216105"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E9E9E044-6629-AAA6-D533-E64CB988DDBB}"/>
                  </a:ext>
                </a:extLst>
              </p:cNvPr>
              <p:cNvSpPr txBox="1"/>
              <p:nvPr/>
            </p:nvSpPr>
            <p:spPr>
              <a:xfrm>
                <a:off x="6349969"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46" name="TextBox 45">
                <a:extLst>
                  <a:ext uri="{FF2B5EF4-FFF2-40B4-BE49-F238E27FC236}">
                    <a16:creationId xmlns:a16="http://schemas.microsoft.com/office/drawing/2014/main" id="{FBE2850F-E0E8-4059-C537-79C12C6F50A5}"/>
                  </a:ext>
                </a:extLst>
              </p:cNvPr>
              <p:cNvSpPr txBox="1"/>
              <p:nvPr/>
            </p:nvSpPr>
            <p:spPr>
              <a:xfrm>
                <a:off x="6151529"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48" name="TextBox 47">
                <a:extLst>
                  <a:ext uri="{FF2B5EF4-FFF2-40B4-BE49-F238E27FC236}">
                    <a16:creationId xmlns:a16="http://schemas.microsoft.com/office/drawing/2014/main" id="{E3700349-2D16-4DD3-369F-067D21263CC6}"/>
                  </a:ext>
                </a:extLst>
              </p:cNvPr>
              <p:cNvSpPr txBox="1"/>
              <p:nvPr/>
            </p:nvSpPr>
            <p:spPr>
              <a:xfrm>
                <a:off x="654840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49" name="TextBox 48">
                <a:extLst>
                  <a:ext uri="{FF2B5EF4-FFF2-40B4-BE49-F238E27FC236}">
                    <a16:creationId xmlns:a16="http://schemas.microsoft.com/office/drawing/2014/main" id="{325185E1-8361-47F6-8F01-4F620D674062}"/>
                  </a:ext>
                </a:extLst>
              </p:cNvPr>
              <p:cNvSpPr txBox="1"/>
              <p:nvPr/>
            </p:nvSpPr>
            <p:spPr>
              <a:xfrm>
                <a:off x="674684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50" name="TextBox 49">
                <a:extLst>
                  <a:ext uri="{FF2B5EF4-FFF2-40B4-BE49-F238E27FC236}">
                    <a16:creationId xmlns:a16="http://schemas.microsoft.com/office/drawing/2014/main" id="{FE0A6589-20AA-C545-29FC-E8779289A8AF}"/>
                  </a:ext>
                </a:extLst>
              </p:cNvPr>
              <p:cNvSpPr txBox="1"/>
              <p:nvPr/>
            </p:nvSpPr>
            <p:spPr>
              <a:xfrm>
                <a:off x="694528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grpSp>
        <p:grpSp>
          <p:nvGrpSpPr>
            <p:cNvPr id="128" name="Group 127">
              <a:extLst>
                <a:ext uri="{FF2B5EF4-FFF2-40B4-BE49-F238E27FC236}">
                  <a16:creationId xmlns:a16="http://schemas.microsoft.com/office/drawing/2014/main" id="{8BA5FEFF-BB43-607A-3B50-0EC798CC6F2A}"/>
                </a:ext>
              </a:extLst>
            </p:cNvPr>
            <p:cNvGrpSpPr/>
            <p:nvPr/>
          </p:nvGrpSpPr>
          <p:grpSpPr>
            <a:xfrm>
              <a:off x="6150467" y="5629823"/>
              <a:ext cx="997709" cy="266400"/>
              <a:chOff x="6151529" y="3877508"/>
              <a:chExt cx="997709" cy="266400"/>
            </a:xfrm>
          </p:grpSpPr>
          <p:sp>
            <p:nvSpPr>
              <p:cNvPr id="129" name="Rounded Rectangle 128">
                <a:extLst>
                  <a:ext uri="{FF2B5EF4-FFF2-40B4-BE49-F238E27FC236}">
                    <a16:creationId xmlns:a16="http://schemas.microsoft.com/office/drawing/2014/main" id="{FB6EA4DD-66A0-FF0B-9F6E-5509AD9AE4FE}"/>
                  </a:ext>
                </a:extLst>
              </p:cNvPr>
              <p:cNvSpPr/>
              <p:nvPr/>
            </p:nvSpPr>
            <p:spPr>
              <a:xfrm rot="5400000">
                <a:off x="6518555" y="3513229"/>
                <a:ext cx="266398" cy="994960"/>
              </a:xfrm>
              <a:prstGeom prst="roundRect">
                <a:avLst>
                  <a:gd name="adj" fmla="val 7897"/>
                </a:avLst>
              </a:prstGeom>
              <a:solidFill>
                <a:schemeClr val="accent6">
                  <a:lumMod val="20000"/>
                  <a:lumOff val="80000"/>
                </a:schemeClr>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30" name="Straight Connector 129">
                <a:extLst>
                  <a:ext uri="{FF2B5EF4-FFF2-40B4-BE49-F238E27FC236}">
                    <a16:creationId xmlns:a16="http://schemas.microsoft.com/office/drawing/2014/main" id="{14C5DB29-95C9-940D-351C-C4FCF4B343FB}"/>
                  </a:ext>
                </a:extLst>
              </p:cNvPr>
              <p:cNvCxnSpPr>
                <a:cxnSpLocks/>
              </p:cNvCxnSpPr>
              <p:nvPr/>
            </p:nvCxnSpPr>
            <p:spPr>
              <a:xfrm rot="5400000">
                <a:off x="7010683"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79D4500B-F9F0-BEE9-DC5D-18E48A12BDA2}"/>
                  </a:ext>
                </a:extLst>
              </p:cNvPr>
              <p:cNvCxnSpPr>
                <a:cxnSpLocks/>
              </p:cNvCxnSpPr>
              <p:nvPr/>
            </p:nvCxnSpPr>
            <p:spPr>
              <a:xfrm rot="5400000">
                <a:off x="6812039"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79109E5B-F9AD-8F31-0CCB-1DD92ABEAC45}"/>
                  </a:ext>
                </a:extLst>
              </p:cNvPr>
              <p:cNvCxnSpPr>
                <a:cxnSpLocks/>
              </p:cNvCxnSpPr>
              <p:nvPr/>
            </p:nvCxnSpPr>
            <p:spPr>
              <a:xfrm rot="5400000">
                <a:off x="6613394"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DD1ED571-B67F-6181-FF2B-F56E8A70ED0E}"/>
                  </a:ext>
                </a:extLst>
              </p:cNvPr>
              <p:cNvCxnSpPr>
                <a:cxnSpLocks/>
              </p:cNvCxnSpPr>
              <p:nvPr/>
            </p:nvCxnSpPr>
            <p:spPr>
              <a:xfrm rot="5400000">
                <a:off x="6414749"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63A2AABB-58FC-9176-61F7-467F8A725086}"/>
                  </a:ext>
                </a:extLst>
              </p:cNvPr>
              <p:cNvCxnSpPr>
                <a:cxnSpLocks/>
              </p:cNvCxnSpPr>
              <p:nvPr/>
            </p:nvCxnSpPr>
            <p:spPr>
              <a:xfrm rot="5400000">
                <a:off x="6216105"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135" name="TextBox 134">
                <a:extLst>
                  <a:ext uri="{FF2B5EF4-FFF2-40B4-BE49-F238E27FC236}">
                    <a16:creationId xmlns:a16="http://schemas.microsoft.com/office/drawing/2014/main" id="{65CC6557-485C-35F1-55AA-CBC1FC20F7AF}"/>
                  </a:ext>
                </a:extLst>
              </p:cNvPr>
              <p:cNvSpPr txBox="1"/>
              <p:nvPr/>
            </p:nvSpPr>
            <p:spPr>
              <a:xfrm>
                <a:off x="6349969"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136" name="TextBox 135">
                <a:extLst>
                  <a:ext uri="{FF2B5EF4-FFF2-40B4-BE49-F238E27FC236}">
                    <a16:creationId xmlns:a16="http://schemas.microsoft.com/office/drawing/2014/main" id="{B154E7BF-4FB5-1CAC-3560-1001FAAFBA8F}"/>
                  </a:ext>
                </a:extLst>
              </p:cNvPr>
              <p:cNvSpPr txBox="1"/>
              <p:nvPr/>
            </p:nvSpPr>
            <p:spPr>
              <a:xfrm>
                <a:off x="6151529"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137" name="TextBox 136">
                <a:extLst>
                  <a:ext uri="{FF2B5EF4-FFF2-40B4-BE49-F238E27FC236}">
                    <a16:creationId xmlns:a16="http://schemas.microsoft.com/office/drawing/2014/main" id="{4ECF79D4-3A52-E54F-B680-7DA19D8C7427}"/>
                  </a:ext>
                </a:extLst>
              </p:cNvPr>
              <p:cNvSpPr txBox="1"/>
              <p:nvPr/>
            </p:nvSpPr>
            <p:spPr>
              <a:xfrm>
                <a:off x="654840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138" name="TextBox 137">
                <a:extLst>
                  <a:ext uri="{FF2B5EF4-FFF2-40B4-BE49-F238E27FC236}">
                    <a16:creationId xmlns:a16="http://schemas.microsoft.com/office/drawing/2014/main" id="{8228D9B3-8947-3DAD-7BAE-0A45D566FB54}"/>
                  </a:ext>
                </a:extLst>
              </p:cNvPr>
              <p:cNvSpPr txBox="1"/>
              <p:nvPr/>
            </p:nvSpPr>
            <p:spPr>
              <a:xfrm>
                <a:off x="674684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139" name="TextBox 138">
                <a:extLst>
                  <a:ext uri="{FF2B5EF4-FFF2-40B4-BE49-F238E27FC236}">
                    <a16:creationId xmlns:a16="http://schemas.microsoft.com/office/drawing/2014/main" id="{DBBA006B-9836-3A62-BEA3-76C907F0423C}"/>
                  </a:ext>
                </a:extLst>
              </p:cNvPr>
              <p:cNvSpPr txBox="1"/>
              <p:nvPr/>
            </p:nvSpPr>
            <p:spPr>
              <a:xfrm>
                <a:off x="694528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grpSp>
        <p:grpSp>
          <p:nvGrpSpPr>
            <p:cNvPr id="140" name="Group 139">
              <a:extLst>
                <a:ext uri="{FF2B5EF4-FFF2-40B4-BE49-F238E27FC236}">
                  <a16:creationId xmlns:a16="http://schemas.microsoft.com/office/drawing/2014/main" id="{72B22120-7604-F2D0-B7E0-F80F9DC46BDE}"/>
                </a:ext>
              </a:extLst>
            </p:cNvPr>
            <p:cNvGrpSpPr/>
            <p:nvPr/>
          </p:nvGrpSpPr>
          <p:grpSpPr>
            <a:xfrm>
              <a:off x="6150467" y="5061092"/>
              <a:ext cx="997709" cy="266400"/>
              <a:chOff x="6151529" y="3877508"/>
              <a:chExt cx="997709" cy="266400"/>
            </a:xfrm>
          </p:grpSpPr>
          <p:sp>
            <p:nvSpPr>
              <p:cNvPr id="141" name="Rounded Rectangle 140">
                <a:extLst>
                  <a:ext uri="{FF2B5EF4-FFF2-40B4-BE49-F238E27FC236}">
                    <a16:creationId xmlns:a16="http://schemas.microsoft.com/office/drawing/2014/main" id="{DCC49F73-0EC7-759B-8AA3-32E720D2B1C2}"/>
                  </a:ext>
                </a:extLst>
              </p:cNvPr>
              <p:cNvSpPr/>
              <p:nvPr/>
            </p:nvSpPr>
            <p:spPr>
              <a:xfrm rot="5400000">
                <a:off x="6518555" y="3513229"/>
                <a:ext cx="266398" cy="994960"/>
              </a:xfrm>
              <a:prstGeom prst="roundRect">
                <a:avLst>
                  <a:gd name="adj" fmla="val 7897"/>
                </a:avLst>
              </a:prstGeom>
              <a:solidFill>
                <a:schemeClr val="accent6">
                  <a:lumMod val="20000"/>
                  <a:lumOff val="80000"/>
                </a:schemeClr>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42" name="Straight Connector 141">
                <a:extLst>
                  <a:ext uri="{FF2B5EF4-FFF2-40B4-BE49-F238E27FC236}">
                    <a16:creationId xmlns:a16="http://schemas.microsoft.com/office/drawing/2014/main" id="{5B6952B9-9C6F-65C0-DFBA-1DFBEA0F24D9}"/>
                  </a:ext>
                </a:extLst>
              </p:cNvPr>
              <p:cNvCxnSpPr>
                <a:cxnSpLocks/>
              </p:cNvCxnSpPr>
              <p:nvPr/>
            </p:nvCxnSpPr>
            <p:spPr>
              <a:xfrm rot="5400000">
                <a:off x="7010683"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9BF9ED52-30C6-6F0D-AD6B-D9F1C604CDCF}"/>
                  </a:ext>
                </a:extLst>
              </p:cNvPr>
              <p:cNvCxnSpPr>
                <a:cxnSpLocks/>
              </p:cNvCxnSpPr>
              <p:nvPr/>
            </p:nvCxnSpPr>
            <p:spPr>
              <a:xfrm rot="5400000">
                <a:off x="6812039"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A50526F1-BED4-87E9-D682-8B37C1D9E193}"/>
                  </a:ext>
                </a:extLst>
              </p:cNvPr>
              <p:cNvCxnSpPr>
                <a:cxnSpLocks/>
              </p:cNvCxnSpPr>
              <p:nvPr/>
            </p:nvCxnSpPr>
            <p:spPr>
              <a:xfrm rot="5400000">
                <a:off x="6613394"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D0DDD21E-AD3F-921D-BCA5-66A6AA0F9134}"/>
                  </a:ext>
                </a:extLst>
              </p:cNvPr>
              <p:cNvCxnSpPr>
                <a:cxnSpLocks/>
              </p:cNvCxnSpPr>
              <p:nvPr/>
            </p:nvCxnSpPr>
            <p:spPr>
              <a:xfrm rot="5400000">
                <a:off x="6414749"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5137E296-025E-2624-DFF1-1C4EC993C00B}"/>
                  </a:ext>
                </a:extLst>
              </p:cNvPr>
              <p:cNvCxnSpPr>
                <a:cxnSpLocks/>
              </p:cNvCxnSpPr>
              <p:nvPr/>
            </p:nvCxnSpPr>
            <p:spPr>
              <a:xfrm rot="5400000">
                <a:off x="6216105"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153" name="TextBox 152">
                <a:extLst>
                  <a:ext uri="{FF2B5EF4-FFF2-40B4-BE49-F238E27FC236}">
                    <a16:creationId xmlns:a16="http://schemas.microsoft.com/office/drawing/2014/main" id="{46671231-9A7F-A222-337A-4DD35B243BC5}"/>
                  </a:ext>
                </a:extLst>
              </p:cNvPr>
              <p:cNvSpPr txBox="1"/>
              <p:nvPr/>
            </p:nvSpPr>
            <p:spPr>
              <a:xfrm>
                <a:off x="6349969"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154" name="TextBox 153">
                <a:extLst>
                  <a:ext uri="{FF2B5EF4-FFF2-40B4-BE49-F238E27FC236}">
                    <a16:creationId xmlns:a16="http://schemas.microsoft.com/office/drawing/2014/main" id="{FE377135-8D38-1682-8588-D54AF3675BE2}"/>
                  </a:ext>
                </a:extLst>
              </p:cNvPr>
              <p:cNvSpPr txBox="1"/>
              <p:nvPr/>
            </p:nvSpPr>
            <p:spPr>
              <a:xfrm>
                <a:off x="6151529"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156" name="TextBox 155">
                <a:extLst>
                  <a:ext uri="{FF2B5EF4-FFF2-40B4-BE49-F238E27FC236}">
                    <a16:creationId xmlns:a16="http://schemas.microsoft.com/office/drawing/2014/main" id="{8EEA920A-8632-81B5-BD53-B494A291A1BB}"/>
                  </a:ext>
                </a:extLst>
              </p:cNvPr>
              <p:cNvSpPr txBox="1"/>
              <p:nvPr/>
            </p:nvSpPr>
            <p:spPr>
              <a:xfrm>
                <a:off x="654840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157" name="TextBox 156">
                <a:extLst>
                  <a:ext uri="{FF2B5EF4-FFF2-40B4-BE49-F238E27FC236}">
                    <a16:creationId xmlns:a16="http://schemas.microsoft.com/office/drawing/2014/main" id="{9531947C-DC62-49BA-52A8-378407581612}"/>
                  </a:ext>
                </a:extLst>
              </p:cNvPr>
              <p:cNvSpPr txBox="1"/>
              <p:nvPr/>
            </p:nvSpPr>
            <p:spPr>
              <a:xfrm>
                <a:off x="674684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158" name="TextBox 157">
                <a:extLst>
                  <a:ext uri="{FF2B5EF4-FFF2-40B4-BE49-F238E27FC236}">
                    <a16:creationId xmlns:a16="http://schemas.microsoft.com/office/drawing/2014/main" id="{E465F245-B56D-2B85-E860-6DDA29EF71CD}"/>
                  </a:ext>
                </a:extLst>
              </p:cNvPr>
              <p:cNvSpPr txBox="1"/>
              <p:nvPr/>
            </p:nvSpPr>
            <p:spPr>
              <a:xfrm>
                <a:off x="694528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grpSp>
        <p:grpSp>
          <p:nvGrpSpPr>
            <p:cNvPr id="160" name="Group 159">
              <a:extLst>
                <a:ext uri="{FF2B5EF4-FFF2-40B4-BE49-F238E27FC236}">
                  <a16:creationId xmlns:a16="http://schemas.microsoft.com/office/drawing/2014/main" id="{F874097A-B889-C4D4-DC64-C13E51BCB614}"/>
                </a:ext>
              </a:extLst>
            </p:cNvPr>
            <p:cNvGrpSpPr/>
            <p:nvPr/>
          </p:nvGrpSpPr>
          <p:grpSpPr>
            <a:xfrm>
              <a:off x="6150467" y="4492360"/>
              <a:ext cx="997709" cy="266400"/>
              <a:chOff x="6151529" y="3877508"/>
              <a:chExt cx="997709" cy="266400"/>
            </a:xfrm>
          </p:grpSpPr>
          <p:sp>
            <p:nvSpPr>
              <p:cNvPr id="161" name="Rounded Rectangle 160">
                <a:extLst>
                  <a:ext uri="{FF2B5EF4-FFF2-40B4-BE49-F238E27FC236}">
                    <a16:creationId xmlns:a16="http://schemas.microsoft.com/office/drawing/2014/main" id="{39846A27-4E70-63F6-024F-F4A22EC8E932}"/>
                  </a:ext>
                </a:extLst>
              </p:cNvPr>
              <p:cNvSpPr/>
              <p:nvPr/>
            </p:nvSpPr>
            <p:spPr>
              <a:xfrm rot="5400000">
                <a:off x="6518555" y="3513229"/>
                <a:ext cx="266398" cy="994960"/>
              </a:xfrm>
              <a:prstGeom prst="roundRect">
                <a:avLst>
                  <a:gd name="adj" fmla="val 7897"/>
                </a:avLst>
              </a:prstGeom>
              <a:solidFill>
                <a:schemeClr val="accent6">
                  <a:lumMod val="20000"/>
                  <a:lumOff val="80000"/>
                </a:schemeClr>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63" name="Straight Connector 162">
                <a:extLst>
                  <a:ext uri="{FF2B5EF4-FFF2-40B4-BE49-F238E27FC236}">
                    <a16:creationId xmlns:a16="http://schemas.microsoft.com/office/drawing/2014/main" id="{02B5D311-F338-4350-5A72-E1A3FA1D7755}"/>
                  </a:ext>
                </a:extLst>
              </p:cNvPr>
              <p:cNvCxnSpPr>
                <a:cxnSpLocks/>
              </p:cNvCxnSpPr>
              <p:nvPr/>
            </p:nvCxnSpPr>
            <p:spPr>
              <a:xfrm rot="5400000">
                <a:off x="7010683"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3FEDDD1-CA4C-192E-A177-04D8077AA5CF}"/>
                  </a:ext>
                </a:extLst>
              </p:cNvPr>
              <p:cNvCxnSpPr>
                <a:cxnSpLocks/>
              </p:cNvCxnSpPr>
              <p:nvPr/>
            </p:nvCxnSpPr>
            <p:spPr>
              <a:xfrm rot="5400000">
                <a:off x="6812039"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1FAD985B-DF65-4CCD-CF1B-3A2536928959}"/>
                  </a:ext>
                </a:extLst>
              </p:cNvPr>
              <p:cNvCxnSpPr>
                <a:cxnSpLocks/>
              </p:cNvCxnSpPr>
              <p:nvPr/>
            </p:nvCxnSpPr>
            <p:spPr>
              <a:xfrm rot="5400000">
                <a:off x="6613394"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1542FFBD-D5B5-6055-D4EA-56E201F9807B}"/>
                  </a:ext>
                </a:extLst>
              </p:cNvPr>
              <p:cNvCxnSpPr>
                <a:cxnSpLocks/>
              </p:cNvCxnSpPr>
              <p:nvPr/>
            </p:nvCxnSpPr>
            <p:spPr>
              <a:xfrm rot="5400000">
                <a:off x="6414749"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2C917CF2-7EB3-186C-7E65-680C2773A187}"/>
                  </a:ext>
                </a:extLst>
              </p:cNvPr>
              <p:cNvCxnSpPr>
                <a:cxnSpLocks/>
              </p:cNvCxnSpPr>
              <p:nvPr/>
            </p:nvCxnSpPr>
            <p:spPr>
              <a:xfrm rot="5400000">
                <a:off x="6216105"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172" name="TextBox 171">
                <a:extLst>
                  <a:ext uri="{FF2B5EF4-FFF2-40B4-BE49-F238E27FC236}">
                    <a16:creationId xmlns:a16="http://schemas.microsoft.com/office/drawing/2014/main" id="{D622ED5E-B363-3A9F-03A9-62364D952CFE}"/>
                  </a:ext>
                </a:extLst>
              </p:cNvPr>
              <p:cNvSpPr txBox="1"/>
              <p:nvPr/>
            </p:nvSpPr>
            <p:spPr>
              <a:xfrm>
                <a:off x="6349969"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173" name="TextBox 172">
                <a:extLst>
                  <a:ext uri="{FF2B5EF4-FFF2-40B4-BE49-F238E27FC236}">
                    <a16:creationId xmlns:a16="http://schemas.microsoft.com/office/drawing/2014/main" id="{3022C50E-3F03-5309-2757-BD0959B3632A}"/>
                  </a:ext>
                </a:extLst>
              </p:cNvPr>
              <p:cNvSpPr txBox="1"/>
              <p:nvPr/>
            </p:nvSpPr>
            <p:spPr>
              <a:xfrm>
                <a:off x="6151529"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174" name="TextBox 173">
                <a:extLst>
                  <a:ext uri="{FF2B5EF4-FFF2-40B4-BE49-F238E27FC236}">
                    <a16:creationId xmlns:a16="http://schemas.microsoft.com/office/drawing/2014/main" id="{3C54B72E-1195-ECD5-9FEE-31C1169A9631}"/>
                  </a:ext>
                </a:extLst>
              </p:cNvPr>
              <p:cNvSpPr txBox="1"/>
              <p:nvPr/>
            </p:nvSpPr>
            <p:spPr>
              <a:xfrm>
                <a:off x="654840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175" name="TextBox 174">
                <a:extLst>
                  <a:ext uri="{FF2B5EF4-FFF2-40B4-BE49-F238E27FC236}">
                    <a16:creationId xmlns:a16="http://schemas.microsoft.com/office/drawing/2014/main" id="{6E0C46CF-0414-D3B2-6AF2-E1CA0BC83AB8}"/>
                  </a:ext>
                </a:extLst>
              </p:cNvPr>
              <p:cNvSpPr txBox="1"/>
              <p:nvPr/>
            </p:nvSpPr>
            <p:spPr>
              <a:xfrm>
                <a:off x="674684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176" name="TextBox 175">
                <a:extLst>
                  <a:ext uri="{FF2B5EF4-FFF2-40B4-BE49-F238E27FC236}">
                    <a16:creationId xmlns:a16="http://schemas.microsoft.com/office/drawing/2014/main" id="{C6C8ADED-9F08-84D0-8EAC-3E7DE547CC98}"/>
                  </a:ext>
                </a:extLst>
              </p:cNvPr>
              <p:cNvSpPr txBox="1"/>
              <p:nvPr/>
            </p:nvSpPr>
            <p:spPr>
              <a:xfrm>
                <a:off x="694528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grpSp>
      </p:grpSp>
    </p:spTree>
    <p:custDataLst>
      <p:tags r:id="rId1"/>
    </p:custDataLst>
    <p:extLst>
      <p:ext uri="{BB962C8B-B14F-4D97-AF65-F5344CB8AC3E}">
        <p14:creationId xmlns:p14="http://schemas.microsoft.com/office/powerpoint/2010/main" val="4117946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Garamond" panose="02020404030301010803" pitchFamily="18" charset="0"/>
              </a:rPr>
              <a:t>RawHash Overview</a:t>
            </a:r>
            <a:endParaRPr lang="en-US" sz="4000" b="1" dirty="0">
              <a:latin typeface="Garamond" panose="02020404030301010803" pitchFamily="18" charset="0"/>
            </a:endParaRPr>
          </a:p>
        </p:txBody>
      </p:sp>
      <p:grpSp>
        <p:nvGrpSpPr>
          <p:cNvPr id="113" name="Group 112">
            <a:extLst>
              <a:ext uri="{FF2B5EF4-FFF2-40B4-BE49-F238E27FC236}">
                <a16:creationId xmlns:a16="http://schemas.microsoft.com/office/drawing/2014/main" id="{D5F45F45-5F56-9037-5F72-C7A530B16C77}"/>
              </a:ext>
            </a:extLst>
          </p:cNvPr>
          <p:cNvGrpSpPr/>
          <p:nvPr/>
        </p:nvGrpSpPr>
        <p:grpSpPr>
          <a:xfrm>
            <a:off x="1561619" y="929482"/>
            <a:ext cx="5821387" cy="2038064"/>
            <a:chOff x="1561619" y="929482"/>
            <a:chExt cx="5821387" cy="2038064"/>
          </a:xfrm>
        </p:grpSpPr>
        <p:grpSp>
          <p:nvGrpSpPr>
            <p:cNvPr id="213" name="Group 212">
              <a:extLst>
                <a:ext uri="{FF2B5EF4-FFF2-40B4-BE49-F238E27FC236}">
                  <a16:creationId xmlns:a16="http://schemas.microsoft.com/office/drawing/2014/main" id="{DAC88753-020A-99CC-9D1E-EE054E9D58F9}"/>
                </a:ext>
              </a:extLst>
            </p:cNvPr>
            <p:cNvGrpSpPr/>
            <p:nvPr/>
          </p:nvGrpSpPr>
          <p:grpSpPr>
            <a:xfrm>
              <a:off x="1751251" y="940771"/>
              <a:ext cx="2243344" cy="585820"/>
              <a:chOff x="244039" y="866164"/>
              <a:chExt cx="1966728" cy="513585"/>
            </a:xfrm>
          </p:grpSpPr>
          <p:sp>
            <p:nvSpPr>
              <p:cNvPr id="4" name="TextBox 3">
                <a:extLst>
                  <a:ext uri="{FF2B5EF4-FFF2-40B4-BE49-F238E27FC236}">
                    <a16:creationId xmlns:a16="http://schemas.microsoft.com/office/drawing/2014/main" id="{09DB65FF-AF45-746A-8E0B-F40C5C00BFC7}"/>
                  </a:ext>
                </a:extLst>
              </p:cNvPr>
              <p:cNvSpPr txBox="1"/>
              <p:nvPr/>
            </p:nvSpPr>
            <p:spPr>
              <a:xfrm>
                <a:off x="244039" y="866164"/>
                <a:ext cx="1966728" cy="18887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 Genome</a:t>
                </a:r>
              </a:p>
            </p:txBody>
          </p:sp>
          <p:sp>
            <p:nvSpPr>
              <p:cNvPr id="5" name="Rounded Rectangle 4">
                <a:extLst>
                  <a:ext uri="{FF2B5EF4-FFF2-40B4-BE49-F238E27FC236}">
                    <a16:creationId xmlns:a16="http://schemas.microsoft.com/office/drawing/2014/main" id="{1D896050-F054-44F2-BCC9-16707831BD0E}"/>
                  </a:ext>
                </a:extLst>
              </p:cNvPr>
              <p:cNvSpPr/>
              <p:nvPr/>
            </p:nvSpPr>
            <p:spPr>
              <a:xfrm>
                <a:off x="244039" y="1092048"/>
                <a:ext cx="1966728" cy="287701"/>
              </a:xfrm>
              <a:prstGeom prst="roundRect">
                <a:avLst/>
              </a:prstGeom>
              <a:solidFill>
                <a:srgbClr val="F2F2F2"/>
              </a:solidFill>
              <a:ln w="31750" cap="flat" cmpd="sng" algn="ctr">
                <a:solidFill>
                  <a:schemeClr val="tx1"/>
                </a:solidFill>
                <a:prstDash val="solid"/>
              </a:ln>
              <a:effectLst/>
            </p:spPr>
            <p:txBody>
              <a:bodyPr wrap="non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…GCTATTACCTTAATGTG…</a:t>
                </a:r>
                <a:endParaRPr kumimoji="0" lang="en-US" sz="14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214" name="Group 213">
              <a:extLst>
                <a:ext uri="{FF2B5EF4-FFF2-40B4-BE49-F238E27FC236}">
                  <a16:creationId xmlns:a16="http://schemas.microsoft.com/office/drawing/2014/main" id="{3BE02547-A5B2-524A-7470-BAE8BD107D63}"/>
                </a:ext>
              </a:extLst>
            </p:cNvPr>
            <p:cNvGrpSpPr/>
            <p:nvPr/>
          </p:nvGrpSpPr>
          <p:grpSpPr>
            <a:xfrm>
              <a:off x="5366868" y="929482"/>
              <a:ext cx="1960655" cy="619685"/>
              <a:chOff x="2619277" y="856267"/>
              <a:chExt cx="1718896" cy="543275"/>
            </a:xfrm>
          </p:grpSpPr>
          <p:sp>
            <p:nvSpPr>
              <p:cNvPr id="13" name="TextBox 12">
                <a:extLst>
                  <a:ext uri="{FF2B5EF4-FFF2-40B4-BE49-F238E27FC236}">
                    <a16:creationId xmlns:a16="http://schemas.microsoft.com/office/drawing/2014/main" id="{00794FE5-0F97-10E8-6CC3-168E84F32FE0}"/>
                  </a:ext>
                </a:extLst>
              </p:cNvPr>
              <p:cNvSpPr txBox="1"/>
              <p:nvPr/>
            </p:nvSpPr>
            <p:spPr>
              <a:xfrm>
                <a:off x="2619277" y="856267"/>
                <a:ext cx="1718896" cy="18887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Nanopore Raw Signal</a:t>
                </a:r>
              </a:p>
            </p:txBody>
          </p:sp>
          <p:pic>
            <p:nvPicPr>
              <p:cNvPr id="14" name="Picture 13">
                <a:extLst>
                  <a:ext uri="{FF2B5EF4-FFF2-40B4-BE49-F238E27FC236}">
                    <a16:creationId xmlns:a16="http://schemas.microsoft.com/office/drawing/2014/main" id="{5B8FFBB4-BA6D-F645-654A-294DD6DE49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67467" y="1072254"/>
                <a:ext cx="1621610" cy="327288"/>
              </a:xfrm>
              <a:prstGeom prst="rect">
                <a:avLst/>
              </a:prstGeom>
              <a:ln>
                <a:solidFill>
                  <a:schemeClr val="tx1"/>
                </a:solidFill>
              </a:ln>
            </p:spPr>
          </p:pic>
        </p:grpSp>
        <p:sp>
          <p:nvSpPr>
            <p:cNvPr id="6" name="Rounded Rectangle 5">
              <a:extLst>
                <a:ext uri="{FF2B5EF4-FFF2-40B4-BE49-F238E27FC236}">
                  <a16:creationId xmlns:a16="http://schemas.microsoft.com/office/drawing/2014/main" id="{E942BF31-C599-8D0A-BC90-605A983FE546}"/>
                </a:ext>
              </a:extLst>
            </p:cNvPr>
            <p:cNvSpPr/>
            <p:nvPr/>
          </p:nvSpPr>
          <p:spPr>
            <a:xfrm>
              <a:off x="1871382" y="1846516"/>
              <a:ext cx="2003083" cy="44843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Reference-to-Event Conversion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 name="Rounded Rectangle 6">
              <a:extLst>
                <a:ext uri="{FF2B5EF4-FFF2-40B4-BE49-F238E27FC236}">
                  <a16:creationId xmlns:a16="http://schemas.microsoft.com/office/drawing/2014/main" id="{895F2C70-1A86-45BC-AFD6-28E0DD4C4966}"/>
                </a:ext>
              </a:extLst>
            </p:cNvPr>
            <p:cNvSpPr/>
            <p:nvPr/>
          </p:nvSpPr>
          <p:spPr>
            <a:xfrm>
              <a:off x="5511603" y="1857806"/>
              <a:ext cx="1671185" cy="44843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Signal-to-Event Conversion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8" name="Straight Connector 7">
              <a:extLst>
                <a:ext uri="{FF2B5EF4-FFF2-40B4-BE49-F238E27FC236}">
                  <a16:creationId xmlns:a16="http://schemas.microsoft.com/office/drawing/2014/main" id="{60F3A61F-14F4-D72C-9A96-BED382CC56E4}"/>
                </a:ext>
              </a:extLst>
            </p:cNvPr>
            <p:cNvCxnSpPr>
              <a:cxnSpLocks/>
            </p:cNvCxnSpPr>
            <p:nvPr/>
          </p:nvCxnSpPr>
          <p:spPr>
            <a:xfrm>
              <a:off x="2872923" y="1526591"/>
              <a:ext cx="0" cy="333679"/>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C85F7B-CB99-69B3-024B-AF59780AB390}"/>
                </a:ext>
              </a:extLst>
            </p:cNvPr>
            <p:cNvCxnSpPr>
              <a:cxnSpLocks/>
            </p:cNvCxnSpPr>
            <p:nvPr/>
          </p:nvCxnSpPr>
          <p:spPr>
            <a:xfrm>
              <a:off x="6347195" y="1551631"/>
              <a:ext cx="0" cy="308639"/>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A15A7845-6BCA-DE2F-72BB-6EA91C5E13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61619" y="1963236"/>
              <a:ext cx="249432" cy="242504"/>
            </a:xfrm>
            <a:prstGeom prst="rect">
              <a:avLst/>
            </a:prstGeom>
          </p:spPr>
        </p:pic>
        <p:cxnSp>
          <p:nvCxnSpPr>
            <p:cNvPr id="10" name="Straight Connector 9">
              <a:extLst>
                <a:ext uri="{FF2B5EF4-FFF2-40B4-BE49-F238E27FC236}">
                  <a16:creationId xmlns:a16="http://schemas.microsoft.com/office/drawing/2014/main" id="{CBE41142-2E00-4D51-5CC1-3C7B597FF805}"/>
                </a:ext>
              </a:extLst>
            </p:cNvPr>
            <p:cNvCxnSpPr>
              <a:cxnSpLocks/>
            </p:cNvCxnSpPr>
            <p:nvPr/>
          </p:nvCxnSpPr>
          <p:spPr>
            <a:xfrm flipH="1">
              <a:off x="2872923" y="2306440"/>
              <a:ext cx="0" cy="32850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7FC212C-5258-6557-E248-52A88128AD50}"/>
                </a:ext>
              </a:extLst>
            </p:cNvPr>
            <p:cNvCxnSpPr>
              <a:cxnSpLocks/>
            </p:cNvCxnSpPr>
            <p:nvPr/>
          </p:nvCxnSpPr>
          <p:spPr>
            <a:xfrm>
              <a:off x="6347195" y="2306244"/>
              <a:ext cx="0" cy="32850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nvGrpSpPr>
            <p:cNvPr id="81" name="Group 80">
              <a:extLst>
                <a:ext uri="{FF2B5EF4-FFF2-40B4-BE49-F238E27FC236}">
                  <a16:creationId xmlns:a16="http://schemas.microsoft.com/office/drawing/2014/main" id="{4A05C5ED-EE98-4ADF-456A-D3CAE0AE3719}"/>
                </a:ext>
              </a:extLst>
            </p:cNvPr>
            <p:cNvGrpSpPr/>
            <p:nvPr/>
          </p:nvGrpSpPr>
          <p:grpSpPr>
            <a:xfrm>
              <a:off x="1831396" y="2626733"/>
              <a:ext cx="2083054" cy="340813"/>
              <a:chOff x="2310261" y="2497144"/>
              <a:chExt cx="2083054" cy="340813"/>
            </a:xfrm>
          </p:grpSpPr>
          <p:sp>
            <p:nvSpPr>
              <p:cNvPr id="20" name="Rounded Rectangle 19">
                <a:extLst>
                  <a:ext uri="{FF2B5EF4-FFF2-40B4-BE49-F238E27FC236}">
                    <a16:creationId xmlns:a16="http://schemas.microsoft.com/office/drawing/2014/main" id="{BCA25636-B401-6251-CEE5-11692D09D80F}"/>
                  </a:ext>
                </a:extLst>
              </p:cNvPr>
              <p:cNvSpPr/>
              <p:nvPr/>
            </p:nvSpPr>
            <p:spPr>
              <a:xfrm>
                <a:off x="2310261" y="2497144"/>
                <a:ext cx="2083054" cy="340813"/>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2" name="Rectangle 21">
                <a:extLst>
                  <a:ext uri="{FF2B5EF4-FFF2-40B4-BE49-F238E27FC236}">
                    <a16:creationId xmlns:a16="http://schemas.microsoft.com/office/drawing/2014/main" id="{D2B4C324-5024-411B-5C1F-82D250B7BDED}"/>
                  </a:ext>
                </a:extLst>
              </p:cNvPr>
              <p:cNvSpPr/>
              <p:nvPr/>
            </p:nvSpPr>
            <p:spPr>
              <a:xfrm>
                <a:off x="2390225"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2.21</a:t>
                </a:r>
              </a:p>
            </p:txBody>
          </p:sp>
          <p:sp>
            <p:nvSpPr>
              <p:cNvPr id="23" name="Rectangle 22">
                <a:extLst>
                  <a:ext uri="{FF2B5EF4-FFF2-40B4-BE49-F238E27FC236}">
                    <a16:creationId xmlns:a16="http://schemas.microsoft.com/office/drawing/2014/main" id="{BC732517-5597-7388-F967-D8DD5971A963}"/>
                  </a:ext>
                </a:extLst>
              </p:cNvPr>
              <p:cNvSpPr/>
              <p:nvPr/>
            </p:nvSpPr>
            <p:spPr>
              <a:xfrm>
                <a:off x="3079820"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-0.9</a:t>
                </a:r>
              </a:p>
            </p:txBody>
          </p:sp>
          <p:sp>
            <p:nvSpPr>
              <p:cNvPr id="24" name="Rectangle 23">
                <a:extLst>
                  <a:ext uri="{FF2B5EF4-FFF2-40B4-BE49-F238E27FC236}">
                    <a16:creationId xmlns:a16="http://schemas.microsoft.com/office/drawing/2014/main" id="{FA458D61-1FC6-E1B7-1896-16D7ABE996F6}"/>
                  </a:ext>
                </a:extLst>
              </p:cNvPr>
              <p:cNvSpPr/>
              <p:nvPr/>
            </p:nvSpPr>
            <p:spPr>
              <a:xfrm>
                <a:off x="3769414"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1.15</a:t>
                </a:r>
              </a:p>
            </p:txBody>
          </p:sp>
        </p:grpSp>
        <p:grpSp>
          <p:nvGrpSpPr>
            <p:cNvPr id="82" name="Group 81">
              <a:extLst>
                <a:ext uri="{FF2B5EF4-FFF2-40B4-BE49-F238E27FC236}">
                  <a16:creationId xmlns:a16="http://schemas.microsoft.com/office/drawing/2014/main" id="{A53C69D8-CE3F-E9E6-02D8-2F40F619E00A}"/>
                </a:ext>
              </a:extLst>
            </p:cNvPr>
            <p:cNvGrpSpPr/>
            <p:nvPr/>
          </p:nvGrpSpPr>
          <p:grpSpPr>
            <a:xfrm>
              <a:off x="5311384" y="2626734"/>
              <a:ext cx="2071622" cy="340812"/>
              <a:chOff x="4889143" y="2497145"/>
              <a:chExt cx="2071622" cy="340812"/>
            </a:xfrm>
          </p:grpSpPr>
          <p:sp>
            <p:nvSpPr>
              <p:cNvPr id="36" name="Rounded Rectangle 35">
                <a:extLst>
                  <a:ext uri="{FF2B5EF4-FFF2-40B4-BE49-F238E27FC236}">
                    <a16:creationId xmlns:a16="http://schemas.microsoft.com/office/drawing/2014/main" id="{8233893A-862C-0AE4-DFD3-D5F8A529C677}"/>
                  </a:ext>
                </a:extLst>
              </p:cNvPr>
              <p:cNvSpPr/>
              <p:nvPr/>
            </p:nvSpPr>
            <p:spPr>
              <a:xfrm>
                <a:off x="4889143" y="2497145"/>
                <a:ext cx="2071622" cy="340812"/>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8" name="Rectangle 37">
                <a:extLst>
                  <a:ext uri="{FF2B5EF4-FFF2-40B4-BE49-F238E27FC236}">
                    <a16:creationId xmlns:a16="http://schemas.microsoft.com/office/drawing/2014/main" id="{8A04EBD9-61A2-46B2-EDB0-10C75F362D67}"/>
                  </a:ext>
                </a:extLst>
              </p:cNvPr>
              <p:cNvSpPr/>
              <p:nvPr/>
            </p:nvSpPr>
            <p:spPr>
              <a:xfrm>
                <a:off x="4957672"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2.22</a:t>
                </a:r>
              </a:p>
            </p:txBody>
          </p:sp>
          <p:sp>
            <p:nvSpPr>
              <p:cNvPr id="39" name="Rectangle 38">
                <a:extLst>
                  <a:ext uri="{FF2B5EF4-FFF2-40B4-BE49-F238E27FC236}">
                    <a16:creationId xmlns:a16="http://schemas.microsoft.com/office/drawing/2014/main" id="{A8CB9BBE-BAB4-1277-6BFF-8EEAF27CFF13}"/>
                  </a:ext>
                </a:extLst>
              </p:cNvPr>
              <p:cNvSpPr/>
              <p:nvPr/>
            </p:nvSpPr>
            <p:spPr>
              <a:xfrm>
                <a:off x="5647267"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-0.91</a:t>
                </a:r>
              </a:p>
            </p:txBody>
          </p:sp>
          <p:sp>
            <p:nvSpPr>
              <p:cNvPr id="40" name="Rectangle 39">
                <a:extLst>
                  <a:ext uri="{FF2B5EF4-FFF2-40B4-BE49-F238E27FC236}">
                    <a16:creationId xmlns:a16="http://schemas.microsoft.com/office/drawing/2014/main" id="{08B61B55-A79B-78F4-B55B-3B161E807366}"/>
                  </a:ext>
                </a:extLst>
              </p:cNvPr>
              <p:cNvSpPr/>
              <p:nvPr/>
            </p:nvSpPr>
            <p:spPr>
              <a:xfrm>
                <a:off x="6336861"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1.18</a:t>
                </a:r>
              </a:p>
            </p:txBody>
          </p:sp>
        </p:grpSp>
      </p:grpSp>
      <p:grpSp>
        <p:nvGrpSpPr>
          <p:cNvPr id="114" name="Group 113">
            <a:extLst>
              <a:ext uri="{FF2B5EF4-FFF2-40B4-BE49-F238E27FC236}">
                <a16:creationId xmlns:a16="http://schemas.microsoft.com/office/drawing/2014/main" id="{F8E89A8A-EE8C-4B30-E6E2-2AC61A765F22}"/>
              </a:ext>
            </a:extLst>
          </p:cNvPr>
          <p:cNvGrpSpPr/>
          <p:nvPr/>
        </p:nvGrpSpPr>
        <p:grpSpPr>
          <a:xfrm>
            <a:off x="1561619" y="2967546"/>
            <a:ext cx="5981540" cy="1343848"/>
            <a:chOff x="1561619" y="2967546"/>
            <a:chExt cx="5981540" cy="1343848"/>
          </a:xfrm>
        </p:grpSpPr>
        <p:cxnSp>
          <p:nvCxnSpPr>
            <p:cNvPr id="11" name="Straight Connector 10">
              <a:extLst>
                <a:ext uri="{FF2B5EF4-FFF2-40B4-BE49-F238E27FC236}">
                  <a16:creationId xmlns:a16="http://schemas.microsoft.com/office/drawing/2014/main" id="{081B1611-8F19-E229-E0A7-4D00A1A390B6}"/>
                </a:ext>
              </a:extLst>
            </p:cNvPr>
            <p:cNvCxnSpPr>
              <a:cxnSpLocks/>
            </p:cNvCxnSpPr>
            <p:nvPr/>
          </p:nvCxnSpPr>
          <p:spPr>
            <a:xfrm>
              <a:off x="1603159" y="3156770"/>
              <a:ext cx="5940000" cy="0"/>
            </a:xfrm>
            <a:prstGeom prst="line">
              <a:avLst/>
            </a:prstGeom>
            <a:ln w="28575">
              <a:solidFill>
                <a:schemeClr val="tx1"/>
              </a:solidFill>
              <a:prstDash val="sysDot"/>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A26CAA6-F6DD-9F2A-377B-660B243E65BE}"/>
                </a:ext>
              </a:extLst>
            </p:cNvPr>
            <p:cNvCxnSpPr>
              <a:cxnSpLocks/>
            </p:cNvCxnSpPr>
            <p:nvPr/>
          </p:nvCxnSpPr>
          <p:spPr>
            <a:xfrm>
              <a:off x="2872923" y="2967546"/>
              <a:ext cx="0" cy="360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67F03DD-EF70-DE64-E0FE-ED1BB3EE7BEA}"/>
                </a:ext>
              </a:extLst>
            </p:cNvPr>
            <p:cNvCxnSpPr>
              <a:cxnSpLocks/>
            </p:cNvCxnSpPr>
            <p:nvPr/>
          </p:nvCxnSpPr>
          <p:spPr>
            <a:xfrm flipH="1">
              <a:off x="6347195" y="2967546"/>
              <a:ext cx="1" cy="360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7" name="Rounded Rectangle 16">
              <a:extLst>
                <a:ext uri="{FF2B5EF4-FFF2-40B4-BE49-F238E27FC236}">
                  <a16:creationId xmlns:a16="http://schemas.microsoft.com/office/drawing/2014/main" id="{81150DBB-0EB4-BD68-EACE-5BDBE610FAB6}"/>
                </a:ext>
              </a:extLst>
            </p:cNvPr>
            <p:cNvSpPr/>
            <p:nvPr/>
          </p:nvSpPr>
          <p:spPr>
            <a:xfrm>
              <a:off x="2169825" y="3350436"/>
              <a:ext cx="1406196" cy="293707"/>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Quantization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9" name="Rounded Rectangle 28">
              <a:extLst>
                <a:ext uri="{FF2B5EF4-FFF2-40B4-BE49-F238E27FC236}">
                  <a16:creationId xmlns:a16="http://schemas.microsoft.com/office/drawing/2014/main" id="{810F8FFC-E54B-35E1-6FF2-7C4F54065A52}"/>
                </a:ext>
              </a:extLst>
            </p:cNvPr>
            <p:cNvSpPr/>
            <p:nvPr/>
          </p:nvSpPr>
          <p:spPr>
            <a:xfrm>
              <a:off x="5643395" y="3350436"/>
              <a:ext cx="1407600" cy="293707"/>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Quantization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60" name="Picture 59">
              <a:extLst>
                <a:ext uri="{FF2B5EF4-FFF2-40B4-BE49-F238E27FC236}">
                  <a16:creationId xmlns:a16="http://schemas.microsoft.com/office/drawing/2014/main" id="{B1BD679A-BEDB-8FA5-B49A-74123F1A840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61619" y="3379283"/>
              <a:ext cx="249432" cy="242504"/>
            </a:xfrm>
            <a:prstGeom prst="rect">
              <a:avLst/>
            </a:prstGeom>
          </p:spPr>
        </p:pic>
        <p:cxnSp>
          <p:nvCxnSpPr>
            <p:cNvPr id="43" name="Straight Connector 42">
              <a:extLst>
                <a:ext uri="{FF2B5EF4-FFF2-40B4-BE49-F238E27FC236}">
                  <a16:creationId xmlns:a16="http://schemas.microsoft.com/office/drawing/2014/main" id="{86054026-C046-4158-8B6F-1A1958B8D08C}"/>
                </a:ext>
              </a:extLst>
            </p:cNvPr>
            <p:cNvCxnSpPr>
              <a:cxnSpLocks/>
            </p:cNvCxnSpPr>
            <p:nvPr/>
          </p:nvCxnSpPr>
          <p:spPr>
            <a:xfrm>
              <a:off x="2872923" y="3645624"/>
              <a:ext cx="1" cy="327746"/>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94E5DC7-7FC6-0ABC-BE40-68F88DF60C6D}"/>
                </a:ext>
              </a:extLst>
            </p:cNvPr>
            <p:cNvCxnSpPr>
              <a:cxnSpLocks/>
            </p:cNvCxnSpPr>
            <p:nvPr/>
          </p:nvCxnSpPr>
          <p:spPr>
            <a:xfrm>
              <a:off x="6347195" y="3644142"/>
              <a:ext cx="1" cy="32922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5" name="Rounded Rectangle 44">
              <a:extLst>
                <a:ext uri="{FF2B5EF4-FFF2-40B4-BE49-F238E27FC236}">
                  <a16:creationId xmlns:a16="http://schemas.microsoft.com/office/drawing/2014/main" id="{B140591A-AE35-DD59-B7A0-565BFA8A188B}"/>
                </a:ext>
              </a:extLst>
            </p:cNvPr>
            <p:cNvSpPr/>
            <p:nvPr/>
          </p:nvSpPr>
          <p:spPr>
            <a:xfrm>
              <a:off x="1831397" y="3971888"/>
              <a:ext cx="2083053" cy="339506"/>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46" name="Group 45">
              <a:extLst>
                <a:ext uri="{FF2B5EF4-FFF2-40B4-BE49-F238E27FC236}">
                  <a16:creationId xmlns:a16="http://schemas.microsoft.com/office/drawing/2014/main" id="{F8133B65-202B-581D-DC9C-F176328C239B}"/>
                </a:ext>
              </a:extLst>
            </p:cNvPr>
            <p:cNvGrpSpPr/>
            <p:nvPr/>
          </p:nvGrpSpPr>
          <p:grpSpPr>
            <a:xfrm>
              <a:off x="1907271" y="4045214"/>
              <a:ext cx="1933729" cy="199478"/>
              <a:chOff x="2666730" y="3159542"/>
              <a:chExt cx="2440048" cy="251999"/>
            </a:xfrm>
          </p:grpSpPr>
          <p:sp>
            <p:nvSpPr>
              <p:cNvPr id="48" name="Rectangle 47">
                <a:extLst>
                  <a:ext uri="{FF2B5EF4-FFF2-40B4-BE49-F238E27FC236}">
                    <a16:creationId xmlns:a16="http://schemas.microsoft.com/office/drawing/2014/main" id="{FFE179AC-B972-3F5D-7E2F-3F14D755DB94}"/>
                  </a:ext>
                </a:extLst>
              </p:cNvPr>
              <p:cNvSpPr/>
              <p:nvPr/>
            </p:nvSpPr>
            <p:spPr>
              <a:xfrm>
                <a:off x="266673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28</a:t>
                </a:r>
              </a:p>
            </p:txBody>
          </p:sp>
          <p:sp>
            <p:nvSpPr>
              <p:cNvPr id="49" name="Rectangle 48">
                <a:extLst>
                  <a:ext uri="{FF2B5EF4-FFF2-40B4-BE49-F238E27FC236}">
                    <a16:creationId xmlns:a16="http://schemas.microsoft.com/office/drawing/2014/main" id="{B3F031A4-6D43-12F3-05A2-4EC5B4A9C247}"/>
                  </a:ext>
                </a:extLst>
              </p:cNvPr>
              <p:cNvSpPr/>
              <p:nvPr/>
            </p:nvSpPr>
            <p:spPr>
              <a:xfrm>
                <a:off x="3536885"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6</a:t>
                </a:r>
              </a:p>
            </p:txBody>
          </p:sp>
          <p:sp>
            <p:nvSpPr>
              <p:cNvPr id="50" name="Rectangle 49">
                <a:extLst>
                  <a:ext uri="{FF2B5EF4-FFF2-40B4-BE49-F238E27FC236}">
                    <a16:creationId xmlns:a16="http://schemas.microsoft.com/office/drawing/2014/main" id="{BC34FDE3-7E2B-F0F1-C689-31C920D32F40}"/>
                  </a:ext>
                </a:extLst>
              </p:cNvPr>
              <p:cNvSpPr/>
              <p:nvPr/>
            </p:nvSpPr>
            <p:spPr>
              <a:xfrm>
                <a:off x="440704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18</a:t>
                </a:r>
              </a:p>
            </p:txBody>
          </p:sp>
        </p:grpSp>
        <p:sp>
          <p:nvSpPr>
            <p:cNvPr id="52" name="Rounded Rectangle 51">
              <a:extLst>
                <a:ext uri="{FF2B5EF4-FFF2-40B4-BE49-F238E27FC236}">
                  <a16:creationId xmlns:a16="http://schemas.microsoft.com/office/drawing/2014/main" id="{A42C11F1-26EC-C0FA-FC57-346DA79FABBA}"/>
                </a:ext>
              </a:extLst>
            </p:cNvPr>
            <p:cNvSpPr/>
            <p:nvPr/>
          </p:nvSpPr>
          <p:spPr>
            <a:xfrm>
              <a:off x="5311384" y="3973370"/>
              <a:ext cx="2071623" cy="336540"/>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53" name="Group 52">
              <a:extLst>
                <a:ext uri="{FF2B5EF4-FFF2-40B4-BE49-F238E27FC236}">
                  <a16:creationId xmlns:a16="http://schemas.microsoft.com/office/drawing/2014/main" id="{EC87AE32-70D6-8B13-2225-02FB05EB0979}"/>
                </a:ext>
              </a:extLst>
            </p:cNvPr>
            <p:cNvGrpSpPr/>
            <p:nvPr/>
          </p:nvGrpSpPr>
          <p:grpSpPr>
            <a:xfrm>
              <a:off x="5380331" y="4035872"/>
              <a:ext cx="1933729" cy="199708"/>
              <a:chOff x="2666730" y="3159542"/>
              <a:chExt cx="2440048" cy="251999"/>
            </a:xfrm>
            <a:solidFill>
              <a:srgbClr val="F3EDDB"/>
            </a:solidFill>
          </p:grpSpPr>
          <p:sp>
            <p:nvSpPr>
              <p:cNvPr id="54" name="Rectangle 53">
                <a:extLst>
                  <a:ext uri="{FF2B5EF4-FFF2-40B4-BE49-F238E27FC236}">
                    <a16:creationId xmlns:a16="http://schemas.microsoft.com/office/drawing/2014/main" id="{8765D199-1C85-EB19-2FA7-3167DBCC74C5}"/>
                  </a:ext>
                </a:extLst>
              </p:cNvPr>
              <p:cNvSpPr/>
              <p:nvPr/>
            </p:nvSpPr>
            <p:spPr>
              <a:xfrm>
                <a:off x="266673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28</a:t>
                </a:r>
              </a:p>
            </p:txBody>
          </p:sp>
          <p:sp>
            <p:nvSpPr>
              <p:cNvPr id="55" name="Rectangle 54">
                <a:extLst>
                  <a:ext uri="{FF2B5EF4-FFF2-40B4-BE49-F238E27FC236}">
                    <a16:creationId xmlns:a16="http://schemas.microsoft.com/office/drawing/2014/main" id="{36333B52-34D5-A389-6184-FBAB639E6EEE}"/>
                  </a:ext>
                </a:extLst>
              </p:cNvPr>
              <p:cNvSpPr/>
              <p:nvPr/>
            </p:nvSpPr>
            <p:spPr>
              <a:xfrm>
                <a:off x="3536885"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6</a:t>
                </a:r>
              </a:p>
            </p:txBody>
          </p:sp>
          <p:sp>
            <p:nvSpPr>
              <p:cNvPr id="56" name="Rectangle 55">
                <a:extLst>
                  <a:ext uri="{FF2B5EF4-FFF2-40B4-BE49-F238E27FC236}">
                    <a16:creationId xmlns:a16="http://schemas.microsoft.com/office/drawing/2014/main" id="{1750AFEF-A2C0-A86F-7BF3-65A84B4AF034}"/>
                  </a:ext>
                </a:extLst>
              </p:cNvPr>
              <p:cNvSpPr/>
              <p:nvPr/>
            </p:nvSpPr>
            <p:spPr>
              <a:xfrm>
                <a:off x="440704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18</a:t>
                </a:r>
              </a:p>
            </p:txBody>
          </p:sp>
        </p:grpSp>
      </p:grpSp>
      <p:grpSp>
        <p:nvGrpSpPr>
          <p:cNvPr id="115" name="Group 114">
            <a:extLst>
              <a:ext uri="{FF2B5EF4-FFF2-40B4-BE49-F238E27FC236}">
                <a16:creationId xmlns:a16="http://schemas.microsoft.com/office/drawing/2014/main" id="{B0D6C278-4FE5-BAD1-3E7E-4E5644C5BF58}"/>
              </a:ext>
            </a:extLst>
          </p:cNvPr>
          <p:cNvGrpSpPr/>
          <p:nvPr/>
        </p:nvGrpSpPr>
        <p:grpSpPr>
          <a:xfrm>
            <a:off x="1561619" y="4309909"/>
            <a:ext cx="5981540" cy="1372330"/>
            <a:chOff x="1561619" y="4309909"/>
            <a:chExt cx="5981540" cy="1372330"/>
          </a:xfrm>
        </p:grpSpPr>
        <p:cxnSp>
          <p:nvCxnSpPr>
            <p:cNvPr id="70" name="Straight Connector 69">
              <a:extLst>
                <a:ext uri="{FF2B5EF4-FFF2-40B4-BE49-F238E27FC236}">
                  <a16:creationId xmlns:a16="http://schemas.microsoft.com/office/drawing/2014/main" id="{966DF514-2460-3529-0A03-4320C12D8A0C}"/>
                </a:ext>
              </a:extLst>
            </p:cNvPr>
            <p:cNvCxnSpPr>
              <a:cxnSpLocks/>
            </p:cNvCxnSpPr>
            <p:nvPr/>
          </p:nvCxnSpPr>
          <p:spPr>
            <a:xfrm>
              <a:off x="1603159" y="4500493"/>
              <a:ext cx="5940000" cy="0"/>
            </a:xfrm>
            <a:prstGeom prst="line">
              <a:avLst/>
            </a:prstGeom>
            <a:ln w="28575">
              <a:solidFill>
                <a:schemeClr val="tx1"/>
              </a:solidFill>
              <a:prstDash val="sysDot"/>
              <a:tailEnd type="none"/>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625B14C-A0F9-6134-F6EA-AB64C65140C2}"/>
                </a:ext>
              </a:extLst>
            </p:cNvPr>
            <p:cNvCxnSpPr>
              <a:cxnSpLocks/>
            </p:cNvCxnSpPr>
            <p:nvPr/>
          </p:nvCxnSpPr>
          <p:spPr>
            <a:xfrm>
              <a:off x="2872923" y="4311393"/>
              <a:ext cx="0" cy="396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18BD9CE-2D5D-E6DF-EA87-FDFAFEC67C2E}"/>
                </a:ext>
              </a:extLst>
            </p:cNvPr>
            <p:cNvCxnSpPr>
              <a:cxnSpLocks/>
            </p:cNvCxnSpPr>
            <p:nvPr/>
          </p:nvCxnSpPr>
          <p:spPr>
            <a:xfrm flipH="1">
              <a:off x="6347195" y="4309909"/>
              <a:ext cx="1" cy="396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58" name="Rounded Rectangle 57">
              <a:extLst>
                <a:ext uri="{FF2B5EF4-FFF2-40B4-BE49-F238E27FC236}">
                  <a16:creationId xmlns:a16="http://schemas.microsoft.com/office/drawing/2014/main" id="{614B8F78-F234-6BE1-6EBB-D0D265BA075B}"/>
                </a:ext>
              </a:extLst>
            </p:cNvPr>
            <p:cNvSpPr/>
            <p:nvPr/>
          </p:nvSpPr>
          <p:spPr>
            <a:xfrm>
              <a:off x="2397867" y="4703565"/>
              <a:ext cx="950113" cy="29370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Hashing</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61" name="Picture 60">
              <a:extLst>
                <a:ext uri="{FF2B5EF4-FFF2-40B4-BE49-F238E27FC236}">
                  <a16:creationId xmlns:a16="http://schemas.microsoft.com/office/drawing/2014/main" id="{5AA05094-FF53-F4CB-20F1-86E7425E2CF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61619" y="4728425"/>
              <a:ext cx="249432" cy="242505"/>
            </a:xfrm>
            <a:prstGeom prst="rect">
              <a:avLst/>
            </a:prstGeom>
          </p:spPr>
        </p:pic>
        <p:sp>
          <p:nvSpPr>
            <p:cNvPr id="62" name="Rectangle 61">
              <a:extLst>
                <a:ext uri="{FF2B5EF4-FFF2-40B4-BE49-F238E27FC236}">
                  <a16:creationId xmlns:a16="http://schemas.microsoft.com/office/drawing/2014/main" id="{C16FD23F-FB21-9D04-4CDD-7909537D25C1}"/>
                </a:ext>
              </a:extLst>
            </p:cNvPr>
            <p:cNvSpPr/>
            <p:nvPr/>
          </p:nvSpPr>
          <p:spPr>
            <a:xfrm>
              <a:off x="2572708" y="5323262"/>
              <a:ext cx="600431" cy="199709"/>
            </a:xfrm>
            <a:prstGeom prst="rect">
              <a:avLst/>
            </a:prstGeom>
            <a:solidFill>
              <a:srgbClr val="DEECF8"/>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0x01</a:t>
              </a:r>
            </a:p>
          </p:txBody>
        </p:sp>
        <p:cxnSp>
          <p:nvCxnSpPr>
            <p:cNvPr id="63" name="Straight Connector 62">
              <a:extLst>
                <a:ext uri="{FF2B5EF4-FFF2-40B4-BE49-F238E27FC236}">
                  <a16:creationId xmlns:a16="http://schemas.microsoft.com/office/drawing/2014/main" id="{E79F4947-E1C5-2267-E4EF-E7D517C6FB35}"/>
                </a:ext>
              </a:extLst>
            </p:cNvPr>
            <p:cNvCxnSpPr>
              <a:cxnSpLocks/>
            </p:cNvCxnSpPr>
            <p:nvPr/>
          </p:nvCxnSpPr>
          <p:spPr>
            <a:xfrm>
              <a:off x="2872923" y="5010504"/>
              <a:ext cx="0" cy="3168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64" name="Rounded Rectangle 63">
              <a:extLst>
                <a:ext uri="{FF2B5EF4-FFF2-40B4-BE49-F238E27FC236}">
                  <a16:creationId xmlns:a16="http://schemas.microsoft.com/office/drawing/2014/main" id="{F7BAF3E9-B94A-6CAE-9BD2-EF7FF8707AD8}"/>
                </a:ext>
              </a:extLst>
            </p:cNvPr>
            <p:cNvSpPr/>
            <p:nvPr/>
          </p:nvSpPr>
          <p:spPr>
            <a:xfrm>
              <a:off x="5871995" y="4702824"/>
              <a:ext cx="950400" cy="29370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Hashing</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6" name="Rectangle 65">
              <a:extLst>
                <a:ext uri="{FF2B5EF4-FFF2-40B4-BE49-F238E27FC236}">
                  <a16:creationId xmlns:a16="http://schemas.microsoft.com/office/drawing/2014/main" id="{1B81DBAB-39F6-4EA3-5DA6-001E4092966F}"/>
                </a:ext>
              </a:extLst>
            </p:cNvPr>
            <p:cNvSpPr/>
            <p:nvPr/>
          </p:nvSpPr>
          <p:spPr>
            <a:xfrm>
              <a:off x="6046980" y="5323262"/>
              <a:ext cx="600431" cy="19970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0x01</a:t>
              </a:r>
            </a:p>
          </p:txBody>
        </p:sp>
        <p:cxnSp>
          <p:nvCxnSpPr>
            <p:cNvPr id="67" name="Straight Connector 66">
              <a:extLst>
                <a:ext uri="{FF2B5EF4-FFF2-40B4-BE49-F238E27FC236}">
                  <a16:creationId xmlns:a16="http://schemas.microsoft.com/office/drawing/2014/main" id="{7A0427F4-CE74-8505-4E73-B2DA01594B01}"/>
                </a:ext>
              </a:extLst>
            </p:cNvPr>
            <p:cNvCxnSpPr>
              <a:cxnSpLocks/>
            </p:cNvCxnSpPr>
            <p:nvPr/>
          </p:nvCxnSpPr>
          <p:spPr>
            <a:xfrm>
              <a:off x="6347195" y="5010504"/>
              <a:ext cx="0" cy="3168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5E35268-AC1A-338D-F5A7-D125840C66DE}"/>
                </a:ext>
              </a:extLst>
            </p:cNvPr>
            <p:cNvCxnSpPr>
              <a:cxnSpLocks/>
            </p:cNvCxnSpPr>
            <p:nvPr/>
          </p:nvCxnSpPr>
          <p:spPr>
            <a:xfrm>
              <a:off x="3173137" y="5420930"/>
              <a:ext cx="882000" cy="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72" name="TextBox 71">
              <a:extLst>
                <a:ext uri="{FF2B5EF4-FFF2-40B4-BE49-F238E27FC236}">
                  <a16:creationId xmlns:a16="http://schemas.microsoft.com/office/drawing/2014/main" id="{54E38C66-CBDF-065A-87FB-8E2C3E3F9CB6}"/>
                </a:ext>
              </a:extLst>
            </p:cNvPr>
            <p:cNvSpPr txBox="1"/>
            <p:nvPr/>
          </p:nvSpPr>
          <p:spPr>
            <a:xfrm>
              <a:off x="3357906" y="5159622"/>
              <a:ext cx="512462" cy="21544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Store</a:t>
              </a:r>
            </a:p>
          </p:txBody>
        </p:sp>
        <p:cxnSp>
          <p:nvCxnSpPr>
            <p:cNvPr id="69" name="Straight Connector 68">
              <a:extLst>
                <a:ext uri="{FF2B5EF4-FFF2-40B4-BE49-F238E27FC236}">
                  <a16:creationId xmlns:a16="http://schemas.microsoft.com/office/drawing/2014/main" id="{C64D7ADA-52CB-6745-54C1-3F9537EEE034}"/>
                </a:ext>
              </a:extLst>
            </p:cNvPr>
            <p:cNvCxnSpPr>
              <a:cxnSpLocks/>
            </p:cNvCxnSpPr>
            <p:nvPr/>
          </p:nvCxnSpPr>
          <p:spPr>
            <a:xfrm flipH="1">
              <a:off x="4733162" y="5420930"/>
              <a:ext cx="1314000" cy="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C8AE43B8-7D2B-4FED-8E51-2439EB1907B9}"/>
                </a:ext>
              </a:extLst>
            </p:cNvPr>
            <p:cNvSpPr txBox="1"/>
            <p:nvPr/>
          </p:nvSpPr>
          <p:spPr>
            <a:xfrm>
              <a:off x="5119263" y="5159622"/>
              <a:ext cx="541798" cy="21544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Query</a:t>
              </a:r>
            </a:p>
          </p:txBody>
        </p:sp>
        <p:sp>
          <p:nvSpPr>
            <p:cNvPr id="71" name="Rounded Rectangle 70">
              <a:extLst>
                <a:ext uri="{FF2B5EF4-FFF2-40B4-BE49-F238E27FC236}">
                  <a16:creationId xmlns:a16="http://schemas.microsoft.com/office/drawing/2014/main" id="{930BF186-F377-09FB-14AE-17F0D0B66CD3}"/>
                </a:ext>
              </a:extLst>
            </p:cNvPr>
            <p:cNvSpPr/>
            <p:nvPr/>
          </p:nvSpPr>
          <p:spPr>
            <a:xfrm>
              <a:off x="4064235" y="5163995"/>
              <a:ext cx="671510" cy="518244"/>
            </a:xfrm>
            <a:prstGeom prst="roundRect">
              <a:avLst/>
            </a:prstGeom>
            <a:solidFill>
              <a:srgbClr val="FFF3CC"/>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 Table</a:t>
              </a:r>
            </a:p>
          </p:txBody>
        </p:sp>
      </p:grpSp>
      <p:sp>
        <p:nvSpPr>
          <p:cNvPr id="3" name="Rectangle 2">
            <a:extLst>
              <a:ext uri="{FF2B5EF4-FFF2-40B4-BE49-F238E27FC236}">
                <a16:creationId xmlns:a16="http://schemas.microsoft.com/office/drawing/2014/main" id="{A35376EA-CC23-A61B-9A61-3F27EF085361}"/>
              </a:ext>
            </a:extLst>
          </p:cNvPr>
          <p:cNvSpPr/>
          <p:nvPr/>
        </p:nvSpPr>
        <p:spPr>
          <a:xfrm>
            <a:off x="1500507" y="4494279"/>
            <a:ext cx="6142985" cy="1322322"/>
          </a:xfrm>
          <a:prstGeom prst="rect">
            <a:avLst/>
          </a:prstGeom>
          <a:noFill/>
          <a:ln w="19050" cap="flat">
            <a:solidFill>
              <a:srgbClr val="FF0000"/>
            </a:solidFill>
          </a:ln>
          <a:effectLst>
            <a:glow rad="63500">
              <a:srgbClr val="FF0000">
                <a:alpha val="37963"/>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403062003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560" y="95697"/>
            <a:ext cx="8954440" cy="770467"/>
          </a:xfrm>
        </p:spPr>
        <p:txBody>
          <a:bodyPr/>
          <a:lstStyle/>
          <a:p>
            <a:r>
              <a:rPr lang="en-US" sz="4000" dirty="0">
                <a:latin typeface="Garamond" panose="02020404030301010803" pitchFamily="18" charset="0"/>
              </a:rPr>
              <a:t>Hashing for Fast Similarity Search</a:t>
            </a:r>
            <a:endParaRPr lang="en-US" sz="4000" b="1" dirty="0">
              <a:latin typeface="Garamond" panose="02020404030301010803" pitchFamily="18" charset="0"/>
            </a:endParaRPr>
          </a:p>
        </p:txBody>
      </p:sp>
      <p:sp>
        <p:nvSpPr>
          <p:cNvPr id="47" name="Content Placeholder 2">
            <a:extLst>
              <a:ext uri="{FF2B5EF4-FFF2-40B4-BE49-F238E27FC236}">
                <a16:creationId xmlns:a16="http://schemas.microsoft.com/office/drawing/2014/main" id="{A9D22E97-707D-1F21-F529-02147FBEF555}"/>
              </a:ext>
            </a:extLst>
          </p:cNvPr>
          <p:cNvSpPr>
            <a:spLocks noGrp="1"/>
          </p:cNvSpPr>
          <p:nvPr>
            <p:ph idx="1"/>
          </p:nvPr>
        </p:nvSpPr>
        <p:spPr>
          <a:xfrm>
            <a:off x="189559" y="907673"/>
            <a:ext cx="8954441" cy="2194531"/>
          </a:xfrm>
        </p:spPr>
        <p:txBody>
          <a:bodyPr lIns="91440" tIns="45720" rIns="91440" bIns="45720" anchor="t">
            <a:noAutofit/>
          </a:bodyPr>
          <a:lstStyle/>
          <a:p>
            <a:pPr>
              <a:lnSpc>
                <a:spcPct val="100000"/>
              </a:lnSpc>
              <a:spcBef>
                <a:spcPts val="400"/>
              </a:spcBef>
            </a:pPr>
            <a:r>
              <a:rPr lang="en-US" sz="2200" dirty="0">
                <a:latin typeface="Tahoma" panose="020B0604030504040204" pitchFamily="34" charset="0"/>
                <a:ea typeface="Tahoma" panose="020B0604030504040204" pitchFamily="34" charset="0"/>
                <a:cs typeface="Tahoma" panose="020B0604030504040204" pitchFamily="34" charset="0"/>
              </a:rPr>
              <a:t>Each event usually represents a very small k-</a:t>
            </a:r>
            <a:r>
              <a:rPr lang="en-US" sz="2200" dirty="0" err="1">
                <a:latin typeface="Tahoma" panose="020B0604030504040204" pitchFamily="34" charset="0"/>
                <a:ea typeface="Tahoma" panose="020B0604030504040204" pitchFamily="34" charset="0"/>
                <a:cs typeface="Tahoma" panose="020B0604030504040204" pitchFamily="34" charset="0"/>
              </a:rPr>
              <a:t>mer</a:t>
            </a:r>
            <a:r>
              <a:rPr lang="en-US" sz="2200" dirty="0">
                <a:latin typeface="Tahoma" panose="020B0604030504040204" pitchFamily="34" charset="0"/>
                <a:ea typeface="Tahoma" panose="020B0604030504040204" pitchFamily="34" charset="0"/>
                <a:cs typeface="Tahoma" panose="020B0604030504040204" pitchFamily="34" charset="0"/>
              </a:rPr>
              <a:t> (6 to 9 characters)</a:t>
            </a:r>
          </a:p>
          <a:p>
            <a:pPr lvl="1">
              <a:lnSpc>
                <a:spcPct val="100000"/>
              </a:lnSpc>
              <a:spcBef>
                <a:spcPts val="400"/>
              </a:spcBef>
            </a:pPr>
            <a:r>
              <a:rPr lang="en-US" sz="1800" b="1" dirty="0">
                <a:latin typeface="Tahoma" panose="020B0604030504040204" pitchFamily="34" charset="0"/>
                <a:ea typeface="Tahoma" panose="020B0604030504040204" pitchFamily="34" charset="0"/>
                <a:cs typeface="Tahoma" panose="020B0604030504040204" pitchFamily="34" charset="0"/>
              </a:rPr>
              <a:t>Challenge:</a:t>
            </a:r>
            <a:r>
              <a:rPr lang="en-US" sz="1800" dirty="0">
                <a:latin typeface="Tahoma" panose="020B0604030504040204" pitchFamily="34" charset="0"/>
                <a:ea typeface="Tahoma" panose="020B0604030504040204" pitchFamily="34" charset="0"/>
                <a:cs typeface="Tahoma" panose="020B0604030504040204" pitchFamily="34" charset="0"/>
              </a:rPr>
              <a:t> Short k-</a:t>
            </a:r>
            <a:r>
              <a:rPr lang="en-US" sz="1800" dirty="0" err="1">
                <a:latin typeface="Tahoma" panose="020B0604030504040204" pitchFamily="34" charset="0"/>
                <a:ea typeface="Tahoma" panose="020B0604030504040204" pitchFamily="34" charset="0"/>
                <a:cs typeface="Tahoma" panose="020B0604030504040204" pitchFamily="34" charset="0"/>
              </a:rPr>
              <a:t>mers</a:t>
            </a:r>
            <a:r>
              <a:rPr lang="en-US" sz="1800" dirty="0">
                <a:latin typeface="Tahoma" panose="020B0604030504040204" pitchFamily="34" charset="0"/>
                <a:ea typeface="Tahoma" panose="020B0604030504040204" pitchFamily="34" charset="0"/>
                <a:cs typeface="Tahoma" panose="020B0604030504040204" pitchFamily="34" charset="0"/>
              </a:rPr>
              <a:t> are likely to appear in many locations</a:t>
            </a:r>
          </a:p>
          <a:p>
            <a:pPr marL="123950" lvl="1" indent="0">
              <a:lnSpc>
                <a:spcPct val="100000"/>
              </a:lnSpc>
              <a:spcBef>
                <a:spcPts val="400"/>
              </a:spcBef>
              <a:buNone/>
            </a:pPr>
            <a:endParaRPr lang="en-US" sz="1800" b="1" dirty="0">
              <a:latin typeface="Tahoma" panose="020B0604030504040204" pitchFamily="34" charset="0"/>
              <a:ea typeface="Tahoma" panose="020B0604030504040204" pitchFamily="34" charset="0"/>
              <a:cs typeface="Tahoma" panose="020B0604030504040204" pitchFamily="34" charset="0"/>
            </a:endParaRPr>
          </a:p>
          <a:p>
            <a:pPr>
              <a:lnSpc>
                <a:spcPct val="100000"/>
              </a:lnSpc>
              <a:spcBef>
                <a:spcPts val="400"/>
              </a:spcBef>
            </a:pPr>
            <a:r>
              <a:rPr lang="en-US" sz="2200" b="1" dirty="0">
                <a:latin typeface="Tahoma" panose="020B0604030504040204" pitchFamily="34" charset="0"/>
                <a:ea typeface="Tahoma" panose="020B0604030504040204" pitchFamily="34" charset="0"/>
                <a:cs typeface="Tahoma" panose="020B0604030504040204" pitchFamily="34" charset="0"/>
              </a:rPr>
              <a:t>Key Idea:</a:t>
            </a:r>
            <a:r>
              <a:rPr lang="en-US" sz="2200" dirty="0">
                <a:latin typeface="Tahoma" panose="020B0604030504040204" pitchFamily="34" charset="0"/>
                <a:ea typeface="Tahoma" panose="020B0604030504040204" pitchFamily="34" charset="0"/>
                <a:cs typeface="Tahoma" panose="020B0604030504040204" pitchFamily="34" charset="0"/>
              </a:rPr>
              <a:t> </a:t>
            </a:r>
            <a:r>
              <a:rPr lang="en-US" sz="2100" dirty="0">
                <a:latin typeface="Tahoma" panose="020B0604030504040204" pitchFamily="34" charset="0"/>
                <a:ea typeface="Tahoma" panose="020B0604030504040204" pitchFamily="34" charset="0"/>
                <a:cs typeface="Tahoma" panose="020B0604030504040204" pitchFamily="34" charset="0"/>
              </a:rPr>
              <a:t>Create</a:t>
            </a:r>
            <a:r>
              <a:rPr lang="en-US" sz="2100" dirty="0">
                <a:latin typeface="Tahoma" panose="020B0604030504040204" pitchFamily="34" charset="0"/>
                <a:ea typeface="Tahoma" panose="020B0604030504040204" pitchFamily="34" charset="0"/>
                <a:cs typeface="Tahoma" panose="020B0604030504040204" pitchFamily="34" charset="0"/>
                <a:sym typeface="Wingdings" pitchFamily="2" charset="2"/>
              </a:rPr>
              <a:t> longer k-</a:t>
            </a:r>
            <a:r>
              <a:rPr lang="en-US" sz="2100" dirty="0" err="1">
                <a:latin typeface="Tahoma" panose="020B0604030504040204" pitchFamily="34" charset="0"/>
                <a:ea typeface="Tahoma" panose="020B0604030504040204" pitchFamily="34" charset="0"/>
                <a:cs typeface="Tahoma" panose="020B0604030504040204" pitchFamily="34" charset="0"/>
                <a:sym typeface="Wingdings" pitchFamily="2" charset="2"/>
              </a:rPr>
              <a:t>mers</a:t>
            </a:r>
            <a:r>
              <a:rPr lang="en-US" sz="2100" dirty="0">
                <a:latin typeface="Tahoma" panose="020B0604030504040204" pitchFamily="34" charset="0"/>
                <a:ea typeface="Tahoma" panose="020B0604030504040204" pitchFamily="34" charset="0"/>
                <a:cs typeface="Tahoma" panose="020B0604030504040204" pitchFamily="34" charset="0"/>
                <a:sym typeface="Wingdings" pitchFamily="2" charset="2"/>
              </a:rPr>
              <a:t> from many </a:t>
            </a:r>
            <a:r>
              <a:rPr lang="en-US" sz="2100" b="1" dirty="0">
                <a:latin typeface="Tahoma" panose="020B0604030504040204" pitchFamily="34" charset="0"/>
                <a:ea typeface="Tahoma" panose="020B0604030504040204" pitchFamily="34" charset="0"/>
                <a:cs typeface="Tahoma" panose="020B0604030504040204" pitchFamily="34" charset="0"/>
                <a:sym typeface="Wingdings" pitchFamily="2" charset="2"/>
              </a:rPr>
              <a:t>consecutive events</a:t>
            </a:r>
          </a:p>
          <a:p>
            <a:pPr>
              <a:lnSpc>
                <a:spcPct val="100000"/>
              </a:lnSpc>
              <a:spcBef>
                <a:spcPts val="400"/>
              </a:spcBef>
            </a:pPr>
            <a:r>
              <a:rPr lang="en-US" sz="2200" b="1" dirty="0">
                <a:latin typeface="Tahoma" panose="020B0604030504040204" pitchFamily="34" charset="0"/>
                <a:ea typeface="Tahoma" panose="020B0604030504040204" pitchFamily="34" charset="0"/>
                <a:cs typeface="Tahoma" panose="020B0604030504040204" pitchFamily="34" charset="0"/>
                <a:sym typeface="Wingdings" pitchFamily="2" charset="2"/>
              </a:rPr>
              <a:t>Key Benefit:</a:t>
            </a:r>
            <a:r>
              <a:rPr lang="en-US" sz="2200" dirty="0">
                <a:latin typeface="Tahoma" panose="020B0604030504040204" pitchFamily="34" charset="0"/>
                <a:ea typeface="Tahoma" panose="020B0604030504040204" pitchFamily="34" charset="0"/>
                <a:cs typeface="Tahoma" panose="020B0604030504040204" pitchFamily="34" charset="0"/>
                <a:sym typeface="Wingdings" pitchFamily="2" charset="2"/>
              </a:rPr>
              <a:t> </a:t>
            </a:r>
            <a:r>
              <a:rPr lang="en-US" sz="2100" dirty="0">
                <a:latin typeface="Tahoma" panose="020B0604030504040204" pitchFamily="34" charset="0"/>
                <a:ea typeface="Tahoma" panose="020B0604030504040204" pitchFamily="34" charset="0"/>
                <a:cs typeface="Tahoma" panose="020B0604030504040204" pitchFamily="34" charset="0"/>
                <a:sym typeface="Wingdings" pitchFamily="2" charset="2"/>
              </a:rPr>
              <a:t>Directly match hash values to quickly identify similarities</a:t>
            </a:r>
            <a:endParaRPr lang="en-US" sz="2100" dirty="0">
              <a:latin typeface="Tahoma" panose="020B0604030504040204" pitchFamily="34" charset="0"/>
              <a:ea typeface="Tahoma" panose="020B0604030504040204" pitchFamily="34" charset="0"/>
              <a:cs typeface="Tahoma" panose="020B0604030504040204" pitchFamily="34" charset="0"/>
            </a:endParaRPr>
          </a:p>
        </p:txBody>
      </p:sp>
      <p:sp>
        <p:nvSpPr>
          <p:cNvPr id="108" name="Rounded Rectangle 107">
            <a:extLst>
              <a:ext uri="{FF2B5EF4-FFF2-40B4-BE49-F238E27FC236}">
                <a16:creationId xmlns:a16="http://schemas.microsoft.com/office/drawing/2014/main" id="{2CCCDF8A-E480-58F8-80CC-E2F0E338C015}"/>
              </a:ext>
            </a:extLst>
          </p:cNvPr>
          <p:cNvSpPr/>
          <p:nvPr/>
        </p:nvSpPr>
        <p:spPr>
          <a:xfrm>
            <a:off x="135881" y="3988540"/>
            <a:ext cx="1123200" cy="266400"/>
          </a:xfrm>
          <a:prstGeom prst="roundRect">
            <a:avLst/>
          </a:prstGeom>
          <a:solidFill>
            <a:srgbClr val="F2F2F2"/>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CTATTA</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13" name="Straight Connector 112">
            <a:extLst>
              <a:ext uri="{FF2B5EF4-FFF2-40B4-BE49-F238E27FC236}">
                <a16:creationId xmlns:a16="http://schemas.microsoft.com/office/drawing/2014/main" id="{96F22F88-ABF3-50A3-C092-8BB1F8ACD87D}"/>
              </a:ext>
            </a:extLst>
          </p:cNvPr>
          <p:cNvCxnSpPr>
            <a:cxnSpLocks/>
            <a:stCxn id="108" idx="3"/>
            <a:endCxn id="124" idx="1"/>
          </p:cNvCxnSpPr>
          <p:nvPr/>
        </p:nvCxnSpPr>
        <p:spPr>
          <a:xfrm>
            <a:off x="1259081" y="4121740"/>
            <a:ext cx="553054" cy="0"/>
          </a:xfrm>
          <a:prstGeom prst="line">
            <a:avLst/>
          </a:prstGeom>
          <a:noFill/>
          <a:ln w="28575" cap="flat" cmpd="sng" algn="ctr">
            <a:solidFill>
              <a:sysClr val="windowText" lastClr="000000"/>
            </a:solidFill>
            <a:prstDash val="solid"/>
            <a:miter lim="800000"/>
            <a:tailEnd type="triangle"/>
          </a:ln>
          <a:effectLst/>
        </p:spPr>
      </p:cxnSp>
      <p:sp>
        <p:nvSpPr>
          <p:cNvPr id="117" name="Rounded Rectangle 116">
            <a:extLst>
              <a:ext uri="{FF2B5EF4-FFF2-40B4-BE49-F238E27FC236}">
                <a16:creationId xmlns:a16="http://schemas.microsoft.com/office/drawing/2014/main" id="{65DA32E0-6711-6991-4D55-B44DA1D098CD}"/>
              </a:ext>
            </a:extLst>
          </p:cNvPr>
          <p:cNvSpPr/>
          <p:nvPr/>
        </p:nvSpPr>
        <p:spPr>
          <a:xfrm>
            <a:off x="3118299" y="3999424"/>
            <a:ext cx="1123200" cy="266400"/>
          </a:xfrm>
          <a:prstGeom prst="roundRect">
            <a:avLst/>
          </a:prstGeom>
          <a:solidFill>
            <a:srgbClr val="F79646">
              <a:lumMod val="20000"/>
              <a:lumOff val="80000"/>
            </a:srgbClr>
          </a:solidFill>
          <a:ln w="31750" cap="flat" cmpd="sng" algn="ctr">
            <a:solidFill>
              <a:srgbClr val="F79646">
                <a:lumMod val="75000"/>
              </a:srgbClr>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Quantize</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4" name="Rounded Rectangle 123">
            <a:extLst>
              <a:ext uri="{FF2B5EF4-FFF2-40B4-BE49-F238E27FC236}">
                <a16:creationId xmlns:a16="http://schemas.microsoft.com/office/drawing/2014/main" id="{79F35E38-57A3-5557-4400-ECBEEC72A1B1}"/>
              </a:ext>
            </a:extLst>
          </p:cNvPr>
          <p:cNvSpPr/>
          <p:nvPr/>
        </p:nvSpPr>
        <p:spPr>
          <a:xfrm>
            <a:off x="1812135" y="3994165"/>
            <a:ext cx="1001040" cy="265537"/>
          </a:xfrm>
          <a:prstGeom prst="roundRect">
            <a:avLst/>
          </a:prstGeom>
          <a:solidFill>
            <a:srgbClr val="FCEECB"/>
          </a:solid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-0.09</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38" name="Straight Connector 137">
            <a:extLst>
              <a:ext uri="{FF2B5EF4-FFF2-40B4-BE49-F238E27FC236}">
                <a16:creationId xmlns:a16="http://schemas.microsoft.com/office/drawing/2014/main" id="{5104DE8B-1405-3543-B1D0-4B52D7FB9852}"/>
              </a:ext>
            </a:extLst>
          </p:cNvPr>
          <p:cNvCxnSpPr>
            <a:cxnSpLocks/>
            <a:endCxn id="117" idx="1"/>
          </p:cNvCxnSpPr>
          <p:nvPr/>
        </p:nvCxnSpPr>
        <p:spPr>
          <a:xfrm>
            <a:off x="2813175" y="4126932"/>
            <a:ext cx="305124" cy="0"/>
          </a:xfrm>
          <a:prstGeom prst="line">
            <a:avLst/>
          </a:prstGeom>
          <a:noFill/>
          <a:ln w="28575" cap="flat" cmpd="sng" algn="ctr">
            <a:solidFill>
              <a:sysClr val="windowText" lastClr="000000"/>
            </a:solidFill>
            <a:prstDash val="solid"/>
            <a:miter lim="800000"/>
            <a:tailEnd type="triangle"/>
          </a:ln>
          <a:effectLst/>
        </p:spPr>
      </p:cxnSp>
      <p:cxnSp>
        <p:nvCxnSpPr>
          <p:cNvPr id="142" name="Straight Connector 141">
            <a:extLst>
              <a:ext uri="{FF2B5EF4-FFF2-40B4-BE49-F238E27FC236}">
                <a16:creationId xmlns:a16="http://schemas.microsoft.com/office/drawing/2014/main" id="{B94B0F24-E473-242F-A84A-A7371B8843F4}"/>
              </a:ext>
            </a:extLst>
          </p:cNvPr>
          <p:cNvCxnSpPr>
            <a:cxnSpLocks/>
            <a:endCxn id="188" idx="1"/>
          </p:cNvCxnSpPr>
          <p:nvPr/>
        </p:nvCxnSpPr>
        <p:spPr>
          <a:xfrm>
            <a:off x="4246762" y="4117632"/>
            <a:ext cx="268986" cy="0"/>
          </a:xfrm>
          <a:prstGeom prst="line">
            <a:avLst/>
          </a:prstGeom>
          <a:noFill/>
          <a:ln w="28575" cap="flat" cmpd="sng" algn="ctr">
            <a:solidFill>
              <a:sysClr val="windowText" lastClr="000000"/>
            </a:solidFill>
            <a:prstDash val="solid"/>
            <a:miter lim="800000"/>
            <a:tailEnd type="triangle"/>
          </a:ln>
          <a:effectLst/>
        </p:spPr>
      </p:cxnSp>
      <p:grpSp>
        <p:nvGrpSpPr>
          <p:cNvPr id="180" name="Group 179">
            <a:extLst>
              <a:ext uri="{FF2B5EF4-FFF2-40B4-BE49-F238E27FC236}">
                <a16:creationId xmlns:a16="http://schemas.microsoft.com/office/drawing/2014/main" id="{4C744209-D825-3783-15C1-B971FF7442A5}"/>
              </a:ext>
            </a:extLst>
          </p:cNvPr>
          <p:cNvGrpSpPr/>
          <p:nvPr/>
        </p:nvGrpSpPr>
        <p:grpSpPr>
          <a:xfrm>
            <a:off x="4515748" y="3995662"/>
            <a:ext cx="997709" cy="266400"/>
            <a:chOff x="6151529" y="3877508"/>
            <a:chExt cx="997709" cy="266400"/>
          </a:xfrm>
        </p:grpSpPr>
        <p:sp>
          <p:nvSpPr>
            <p:cNvPr id="181" name="Rounded Rectangle 180">
              <a:extLst>
                <a:ext uri="{FF2B5EF4-FFF2-40B4-BE49-F238E27FC236}">
                  <a16:creationId xmlns:a16="http://schemas.microsoft.com/office/drawing/2014/main" id="{99C42812-8DEC-B603-DD50-FE0B6AE900E5}"/>
                </a:ext>
              </a:extLst>
            </p:cNvPr>
            <p:cNvSpPr/>
            <p:nvPr/>
          </p:nvSpPr>
          <p:spPr>
            <a:xfrm rot="5400000">
              <a:off x="6518555" y="3513229"/>
              <a:ext cx="266398" cy="994960"/>
            </a:xfrm>
            <a:prstGeom prst="roundRect">
              <a:avLst>
                <a:gd name="adj" fmla="val 7897"/>
              </a:avLst>
            </a:prstGeom>
            <a:solidFill>
              <a:schemeClr val="accent6">
                <a:lumMod val="20000"/>
                <a:lumOff val="80000"/>
              </a:schemeClr>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82" name="Straight Connector 181">
              <a:extLst>
                <a:ext uri="{FF2B5EF4-FFF2-40B4-BE49-F238E27FC236}">
                  <a16:creationId xmlns:a16="http://schemas.microsoft.com/office/drawing/2014/main" id="{A3FEC1FD-9B7E-1F83-9902-A0F7D3729B4E}"/>
                </a:ext>
              </a:extLst>
            </p:cNvPr>
            <p:cNvCxnSpPr>
              <a:cxnSpLocks/>
            </p:cNvCxnSpPr>
            <p:nvPr/>
          </p:nvCxnSpPr>
          <p:spPr>
            <a:xfrm rot="5400000">
              <a:off x="7010683"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94BDB9E2-5003-FB9A-574F-6AB9016DD7DA}"/>
                </a:ext>
              </a:extLst>
            </p:cNvPr>
            <p:cNvCxnSpPr>
              <a:cxnSpLocks/>
            </p:cNvCxnSpPr>
            <p:nvPr/>
          </p:nvCxnSpPr>
          <p:spPr>
            <a:xfrm rot="5400000">
              <a:off x="6812039"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A0D454F2-D235-433A-5CB2-F7755A44B24F}"/>
                </a:ext>
              </a:extLst>
            </p:cNvPr>
            <p:cNvCxnSpPr>
              <a:cxnSpLocks/>
            </p:cNvCxnSpPr>
            <p:nvPr/>
          </p:nvCxnSpPr>
          <p:spPr>
            <a:xfrm rot="5400000">
              <a:off x="6613394"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36D3BCDA-3D75-4B3A-2CA3-CE036FC34FC7}"/>
                </a:ext>
              </a:extLst>
            </p:cNvPr>
            <p:cNvCxnSpPr>
              <a:cxnSpLocks/>
            </p:cNvCxnSpPr>
            <p:nvPr/>
          </p:nvCxnSpPr>
          <p:spPr>
            <a:xfrm rot="5400000">
              <a:off x="6414749"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07BD31C7-577B-805D-0D5A-4C468E22D1A0}"/>
                </a:ext>
              </a:extLst>
            </p:cNvPr>
            <p:cNvCxnSpPr>
              <a:cxnSpLocks/>
            </p:cNvCxnSpPr>
            <p:nvPr/>
          </p:nvCxnSpPr>
          <p:spPr>
            <a:xfrm rot="5400000">
              <a:off x="6216105" y="4010707"/>
              <a:ext cx="266398"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187" name="TextBox 186">
              <a:extLst>
                <a:ext uri="{FF2B5EF4-FFF2-40B4-BE49-F238E27FC236}">
                  <a16:creationId xmlns:a16="http://schemas.microsoft.com/office/drawing/2014/main" id="{F01134B4-47B9-9465-8718-5D74E23B77B7}"/>
                </a:ext>
              </a:extLst>
            </p:cNvPr>
            <p:cNvSpPr txBox="1"/>
            <p:nvPr/>
          </p:nvSpPr>
          <p:spPr>
            <a:xfrm>
              <a:off x="6349969"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188" name="TextBox 187">
              <a:extLst>
                <a:ext uri="{FF2B5EF4-FFF2-40B4-BE49-F238E27FC236}">
                  <a16:creationId xmlns:a16="http://schemas.microsoft.com/office/drawing/2014/main" id="{B94C6E57-3E6D-DD40-0A48-E3C3A540B896}"/>
                </a:ext>
              </a:extLst>
            </p:cNvPr>
            <p:cNvSpPr txBox="1"/>
            <p:nvPr/>
          </p:nvSpPr>
          <p:spPr>
            <a:xfrm>
              <a:off x="6151529"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189" name="TextBox 188">
              <a:extLst>
                <a:ext uri="{FF2B5EF4-FFF2-40B4-BE49-F238E27FC236}">
                  <a16:creationId xmlns:a16="http://schemas.microsoft.com/office/drawing/2014/main" id="{87044DFC-AF79-59D1-583F-814109BD1583}"/>
                </a:ext>
              </a:extLst>
            </p:cNvPr>
            <p:cNvSpPr txBox="1"/>
            <p:nvPr/>
          </p:nvSpPr>
          <p:spPr>
            <a:xfrm>
              <a:off x="654840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190" name="TextBox 189">
              <a:extLst>
                <a:ext uri="{FF2B5EF4-FFF2-40B4-BE49-F238E27FC236}">
                  <a16:creationId xmlns:a16="http://schemas.microsoft.com/office/drawing/2014/main" id="{E1172F78-4D43-102A-31BC-E49305AE9F53}"/>
                </a:ext>
              </a:extLst>
            </p:cNvPr>
            <p:cNvSpPr txBox="1"/>
            <p:nvPr/>
          </p:nvSpPr>
          <p:spPr>
            <a:xfrm>
              <a:off x="674684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191" name="TextBox 190">
              <a:extLst>
                <a:ext uri="{FF2B5EF4-FFF2-40B4-BE49-F238E27FC236}">
                  <a16:creationId xmlns:a16="http://schemas.microsoft.com/office/drawing/2014/main" id="{BE4F3D8F-5B38-1944-5AB8-B11876E0A848}"/>
                </a:ext>
              </a:extLst>
            </p:cNvPr>
            <p:cNvSpPr txBox="1"/>
            <p:nvPr/>
          </p:nvSpPr>
          <p:spPr>
            <a:xfrm>
              <a:off x="6945288" y="3916494"/>
              <a:ext cx="203950" cy="21544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grpSp>
      <p:grpSp>
        <p:nvGrpSpPr>
          <p:cNvPr id="362" name="Group 361">
            <a:extLst>
              <a:ext uri="{FF2B5EF4-FFF2-40B4-BE49-F238E27FC236}">
                <a16:creationId xmlns:a16="http://schemas.microsoft.com/office/drawing/2014/main" id="{89771751-98E9-0AA7-AA68-7938B84CEE09}"/>
              </a:ext>
            </a:extLst>
          </p:cNvPr>
          <p:cNvGrpSpPr/>
          <p:nvPr/>
        </p:nvGrpSpPr>
        <p:grpSpPr>
          <a:xfrm>
            <a:off x="0" y="3159128"/>
            <a:ext cx="5513456" cy="2100086"/>
            <a:chOff x="0" y="3264058"/>
            <a:chExt cx="5513456" cy="2100086"/>
          </a:xfrm>
        </p:grpSpPr>
        <p:sp>
          <p:nvSpPr>
            <p:cNvPr id="107" name="Rounded Rectangle 106">
              <a:extLst>
                <a:ext uri="{FF2B5EF4-FFF2-40B4-BE49-F238E27FC236}">
                  <a16:creationId xmlns:a16="http://schemas.microsoft.com/office/drawing/2014/main" id="{B7B00B5F-D940-B310-DE4C-AB445FF0FEBF}"/>
                </a:ext>
              </a:extLst>
            </p:cNvPr>
            <p:cNvSpPr/>
            <p:nvPr/>
          </p:nvSpPr>
          <p:spPr>
            <a:xfrm>
              <a:off x="274372" y="4442366"/>
              <a:ext cx="1123200" cy="266400"/>
            </a:xfrm>
            <a:prstGeom prst="roundRect">
              <a:avLst/>
            </a:prstGeom>
            <a:solidFill>
              <a:srgbClr val="F2F2F2"/>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TATTAC</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9" name="Rounded Rectangle 108">
              <a:extLst>
                <a:ext uri="{FF2B5EF4-FFF2-40B4-BE49-F238E27FC236}">
                  <a16:creationId xmlns:a16="http://schemas.microsoft.com/office/drawing/2014/main" id="{F5F089C5-97F1-385B-3811-55B9D1F3333D}"/>
                </a:ext>
              </a:extLst>
            </p:cNvPr>
            <p:cNvSpPr/>
            <p:nvPr/>
          </p:nvSpPr>
          <p:spPr>
            <a:xfrm>
              <a:off x="412863" y="5093427"/>
              <a:ext cx="1123200" cy="266400"/>
            </a:xfrm>
            <a:prstGeom prst="roundRect">
              <a:avLst/>
            </a:prstGeom>
            <a:solidFill>
              <a:srgbClr val="F2F2F2"/>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ATTACC</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14" name="Straight Connector 113">
              <a:extLst>
                <a:ext uri="{FF2B5EF4-FFF2-40B4-BE49-F238E27FC236}">
                  <a16:creationId xmlns:a16="http://schemas.microsoft.com/office/drawing/2014/main" id="{968C2A6B-3E35-5CAB-0FC5-0722A93E1CD0}"/>
                </a:ext>
              </a:extLst>
            </p:cNvPr>
            <p:cNvCxnSpPr>
              <a:cxnSpLocks/>
              <a:stCxn id="107" idx="3"/>
              <a:endCxn id="125" idx="1"/>
            </p:cNvCxnSpPr>
            <p:nvPr/>
          </p:nvCxnSpPr>
          <p:spPr>
            <a:xfrm>
              <a:off x="1397572" y="4575566"/>
              <a:ext cx="414563" cy="0"/>
            </a:xfrm>
            <a:prstGeom prst="line">
              <a:avLst/>
            </a:prstGeom>
            <a:noFill/>
            <a:ln w="28575" cap="flat" cmpd="sng" algn="ctr">
              <a:solidFill>
                <a:sysClr val="windowText" lastClr="000000"/>
              </a:solidFill>
              <a:prstDash val="solid"/>
              <a:miter lim="800000"/>
              <a:tailEnd type="triangle"/>
            </a:ln>
            <a:effectLst/>
          </p:spPr>
        </p:cxnSp>
        <p:cxnSp>
          <p:nvCxnSpPr>
            <p:cNvPr id="115" name="Straight Connector 114">
              <a:extLst>
                <a:ext uri="{FF2B5EF4-FFF2-40B4-BE49-F238E27FC236}">
                  <a16:creationId xmlns:a16="http://schemas.microsoft.com/office/drawing/2014/main" id="{C2F6CD88-7E9F-D16A-9AAB-F88B59D0503C}"/>
                </a:ext>
              </a:extLst>
            </p:cNvPr>
            <p:cNvCxnSpPr>
              <a:cxnSpLocks/>
              <a:stCxn id="109" idx="3"/>
            </p:cNvCxnSpPr>
            <p:nvPr/>
          </p:nvCxnSpPr>
          <p:spPr>
            <a:xfrm flipV="1">
              <a:off x="1536063" y="5226195"/>
              <a:ext cx="257787" cy="432"/>
            </a:xfrm>
            <a:prstGeom prst="line">
              <a:avLst/>
            </a:prstGeom>
            <a:noFill/>
            <a:ln w="28575" cap="flat" cmpd="sng" algn="ctr">
              <a:solidFill>
                <a:sysClr val="windowText" lastClr="000000"/>
              </a:solidFill>
              <a:prstDash val="solid"/>
              <a:miter lim="800000"/>
              <a:tailEnd type="triangle"/>
            </a:ln>
            <a:effectLst/>
          </p:spPr>
        </p:cxnSp>
        <p:sp>
          <p:nvSpPr>
            <p:cNvPr id="118" name="Rounded Rectangle 117">
              <a:extLst>
                <a:ext uri="{FF2B5EF4-FFF2-40B4-BE49-F238E27FC236}">
                  <a16:creationId xmlns:a16="http://schemas.microsoft.com/office/drawing/2014/main" id="{5DC2D227-16A8-2A05-09A5-D7CF48696543}"/>
                </a:ext>
              </a:extLst>
            </p:cNvPr>
            <p:cNvSpPr/>
            <p:nvPr/>
          </p:nvSpPr>
          <p:spPr>
            <a:xfrm>
              <a:off x="3118299" y="4442366"/>
              <a:ext cx="1123200" cy="266400"/>
            </a:xfrm>
            <a:prstGeom prst="roundRect">
              <a:avLst/>
            </a:prstGeom>
            <a:solidFill>
              <a:srgbClr val="F79646">
                <a:lumMod val="20000"/>
                <a:lumOff val="80000"/>
              </a:srgbClr>
            </a:solidFill>
            <a:ln w="31750" cap="flat" cmpd="sng" algn="ctr">
              <a:solidFill>
                <a:srgbClr val="F79646">
                  <a:lumMod val="75000"/>
                </a:srgbClr>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Quantize</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9" name="Rounded Rectangle 118">
              <a:extLst>
                <a:ext uri="{FF2B5EF4-FFF2-40B4-BE49-F238E27FC236}">
                  <a16:creationId xmlns:a16="http://schemas.microsoft.com/office/drawing/2014/main" id="{2FBAD2E1-D55A-160F-8FD6-38E8079AB5CF}"/>
                </a:ext>
              </a:extLst>
            </p:cNvPr>
            <p:cNvSpPr/>
            <p:nvPr/>
          </p:nvSpPr>
          <p:spPr>
            <a:xfrm>
              <a:off x="3118299" y="5097744"/>
              <a:ext cx="1123200" cy="266400"/>
            </a:xfrm>
            <a:prstGeom prst="roundRect">
              <a:avLst/>
            </a:prstGeom>
            <a:solidFill>
              <a:srgbClr val="F79646">
                <a:lumMod val="20000"/>
                <a:lumOff val="80000"/>
              </a:srgbClr>
            </a:solidFill>
            <a:ln w="31750" cap="flat" cmpd="sng" algn="ctr">
              <a:solidFill>
                <a:srgbClr val="F79646">
                  <a:lumMod val="75000"/>
                </a:srgbClr>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Quantize</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5" name="Rounded Rectangle 124">
              <a:extLst>
                <a:ext uri="{FF2B5EF4-FFF2-40B4-BE49-F238E27FC236}">
                  <a16:creationId xmlns:a16="http://schemas.microsoft.com/office/drawing/2014/main" id="{590098AB-774C-8431-A7F9-5B227BC95B5C}"/>
                </a:ext>
              </a:extLst>
            </p:cNvPr>
            <p:cNvSpPr/>
            <p:nvPr/>
          </p:nvSpPr>
          <p:spPr>
            <a:xfrm>
              <a:off x="1812135" y="4447769"/>
              <a:ext cx="1001040" cy="265537"/>
            </a:xfrm>
            <a:prstGeom prst="roundRect">
              <a:avLst/>
            </a:prstGeom>
            <a:solidFill>
              <a:srgbClr val="FCEECB"/>
            </a:solid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1.15</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6" name="Rounded Rectangle 125">
              <a:extLst>
                <a:ext uri="{FF2B5EF4-FFF2-40B4-BE49-F238E27FC236}">
                  <a16:creationId xmlns:a16="http://schemas.microsoft.com/office/drawing/2014/main" id="{03DE9441-F7DA-B9D0-0748-AD54B0AD21FF}"/>
                </a:ext>
              </a:extLst>
            </p:cNvPr>
            <p:cNvSpPr/>
            <p:nvPr/>
          </p:nvSpPr>
          <p:spPr>
            <a:xfrm>
              <a:off x="1812135" y="5097744"/>
              <a:ext cx="1001040" cy="265537"/>
            </a:xfrm>
            <a:prstGeom prst="roundRect">
              <a:avLst/>
            </a:prstGeom>
            <a:solidFill>
              <a:srgbClr val="FCEECB"/>
            </a:solid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1.11</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36" name="Straight Connector 135">
              <a:extLst>
                <a:ext uri="{FF2B5EF4-FFF2-40B4-BE49-F238E27FC236}">
                  <a16:creationId xmlns:a16="http://schemas.microsoft.com/office/drawing/2014/main" id="{053C8F09-911A-A151-C23E-D29AF999D70B}"/>
                </a:ext>
              </a:extLst>
            </p:cNvPr>
            <p:cNvCxnSpPr>
              <a:cxnSpLocks/>
            </p:cNvCxnSpPr>
            <p:nvPr/>
          </p:nvCxnSpPr>
          <p:spPr>
            <a:xfrm>
              <a:off x="2813175" y="5244736"/>
              <a:ext cx="290386" cy="0"/>
            </a:xfrm>
            <a:prstGeom prst="line">
              <a:avLst/>
            </a:prstGeom>
            <a:noFill/>
            <a:ln w="28575" cap="flat" cmpd="sng" algn="ctr">
              <a:solidFill>
                <a:sysClr val="windowText" lastClr="000000"/>
              </a:solidFill>
              <a:prstDash val="solid"/>
              <a:miter lim="800000"/>
              <a:tailEnd type="triangle"/>
            </a:ln>
            <a:effectLst/>
          </p:spPr>
        </p:cxnSp>
        <p:cxnSp>
          <p:nvCxnSpPr>
            <p:cNvPr id="137" name="Straight Connector 136">
              <a:extLst>
                <a:ext uri="{FF2B5EF4-FFF2-40B4-BE49-F238E27FC236}">
                  <a16:creationId xmlns:a16="http://schemas.microsoft.com/office/drawing/2014/main" id="{2B2FD8FF-9FB6-FAF9-4C11-836DE8247A37}"/>
                </a:ext>
              </a:extLst>
            </p:cNvPr>
            <p:cNvCxnSpPr>
              <a:cxnSpLocks/>
              <a:endCxn id="118" idx="1"/>
            </p:cNvCxnSpPr>
            <p:nvPr/>
          </p:nvCxnSpPr>
          <p:spPr>
            <a:xfrm>
              <a:off x="2813175" y="4573623"/>
              <a:ext cx="305124" cy="0"/>
            </a:xfrm>
            <a:prstGeom prst="line">
              <a:avLst/>
            </a:prstGeom>
            <a:noFill/>
            <a:ln w="28575" cap="flat" cmpd="sng" algn="ctr">
              <a:solidFill>
                <a:sysClr val="windowText" lastClr="000000"/>
              </a:solidFill>
              <a:prstDash val="solid"/>
              <a:miter lim="800000"/>
              <a:tailEnd type="triangle"/>
            </a:ln>
            <a:effectLst/>
          </p:spPr>
        </p:cxnSp>
        <p:cxnSp>
          <p:nvCxnSpPr>
            <p:cNvPr id="140" name="Straight Connector 139">
              <a:extLst>
                <a:ext uri="{FF2B5EF4-FFF2-40B4-BE49-F238E27FC236}">
                  <a16:creationId xmlns:a16="http://schemas.microsoft.com/office/drawing/2014/main" id="{CA21B892-B5E4-1ADF-1D99-1FA365B744F7}"/>
                </a:ext>
              </a:extLst>
            </p:cNvPr>
            <p:cNvCxnSpPr>
              <a:cxnSpLocks/>
            </p:cNvCxnSpPr>
            <p:nvPr/>
          </p:nvCxnSpPr>
          <p:spPr>
            <a:xfrm>
              <a:off x="4246762" y="5235435"/>
              <a:ext cx="247168" cy="0"/>
            </a:xfrm>
            <a:prstGeom prst="line">
              <a:avLst/>
            </a:prstGeom>
            <a:noFill/>
            <a:ln w="28575" cap="flat" cmpd="sng" algn="ctr">
              <a:solidFill>
                <a:sysClr val="windowText" lastClr="000000"/>
              </a:solidFill>
              <a:prstDash val="solid"/>
              <a:miter lim="800000"/>
              <a:tailEnd type="triangle"/>
            </a:ln>
            <a:effectLst/>
          </p:spPr>
        </p:cxnSp>
        <p:cxnSp>
          <p:nvCxnSpPr>
            <p:cNvPr id="141" name="Straight Connector 140">
              <a:extLst>
                <a:ext uri="{FF2B5EF4-FFF2-40B4-BE49-F238E27FC236}">
                  <a16:creationId xmlns:a16="http://schemas.microsoft.com/office/drawing/2014/main" id="{A8BA1B02-3D0C-F8A9-4C5C-4736EBBEC5C7}"/>
                </a:ext>
              </a:extLst>
            </p:cNvPr>
            <p:cNvCxnSpPr>
              <a:cxnSpLocks/>
              <a:endCxn id="253" idx="1"/>
            </p:cNvCxnSpPr>
            <p:nvPr/>
          </p:nvCxnSpPr>
          <p:spPr>
            <a:xfrm>
              <a:off x="4246762" y="4564322"/>
              <a:ext cx="268986" cy="0"/>
            </a:xfrm>
            <a:prstGeom prst="line">
              <a:avLst/>
            </a:prstGeom>
            <a:noFill/>
            <a:ln w="28575" cap="flat" cmpd="sng" algn="ctr">
              <a:solidFill>
                <a:sysClr val="windowText" lastClr="000000"/>
              </a:solidFill>
              <a:prstDash val="solid"/>
              <a:miter lim="800000"/>
              <a:tailEnd type="triangle"/>
            </a:ln>
            <a:effectLst/>
          </p:spPr>
        </p:cxnSp>
        <p:sp>
          <p:nvSpPr>
            <p:cNvPr id="241" name="Left Brace 240">
              <a:extLst>
                <a:ext uri="{FF2B5EF4-FFF2-40B4-BE49-F238E27FC236}">
                  <a16:creationId xmlns:a16="http://schemas.microsoft.com/office/drawing/2014/main" id="{62983783-6988-0499-F3A3-604C8F93B8AB}"/>
                </a:ext>
              </a:extLst>
            </p:cNvPr>
            <p:cNvSpPr/>
            <p:nvPr/>
          </p:nvSpPr>
          <p:spPr>
            <a:xfrm rot="5400000">
              <a:off x="576676" y="3364356"/>
              <a:ext cx="213571" cy="1123198"/>
            </a:xfrm>
            <a:prstGeom prst="leftBrace">
              <a:avLst>
                <a:gd name="adj1" fmla="val 77564"/>
                <a:gd name="adj2" fmla="val 50000"/>
              </a:avLst>
            </a:prstGeom>
            <a:noFill/>
            <a:ln w="317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42" name="TextBox 241">
              <a:extLst>
                <a:ext uri="{FF2B5EF4-FFF2-40B4-BE49-F238E27FC236}">
                  <a16:creationId xmlns:a16="http://schemas.microsoft.com/office/drawing/2014/main" id="{F821CD9D-F127-4B09-9F53-DED891584520}"/>
                </a:ext>
              </a:extLst>
            </p:cNvPr>
            <p:cNvSpPr txBox="1"/>
            <p:nvPr/>
          </p:nvSpPr>
          <p:spPr>
            <a:xfrm>
              <a:off x="0" y="3264058"/>
              <a:ext cx="1397572" cy="55399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Consecutive k-</a:t>
              </a:r>
              <a:r>
                <a:rPr kumimoji="0" lang="en-US" sz="1800" b="1" i="0" u="none" strike="noStrike" kern="1200" cap="none" spc="0" normalizeH="0" baseline="0" noProof="0" dirty="0" err="1">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mers</a:t>
              </a:r>
              <a:endPar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43" name="Left Brace 242">
              <a:extLst>
                <a:ext uri="{FF2B5EF4-FFF2-40B4-BE49-F238E27FC236}">
                  <a16:creationId xmlns:a16="http://schemas.microsoft.com/office/drawing/2014/main" id="{FF94AF56-4935-19D4-1294-DDDDA00BDB5D}"/>
                </a:ext>
              </a:extLst>
            </p:cNvPr>
            <p:cNvSpPr/>
            <p:nvPr/>
          </p:nvSpPr>
          <p:spPr>
            <a:xfrm rot="5400000">
              <a:off x="2200093" y="3364356"/>
              <a:ext cx="213571" cy="1123198"/>
            </a:xfrm>
            <a:prstGeom prst="leftBrace">
              <a:avLst>
                <a:gd name="adj1" fmla="val 77564"/>
                <a:gd name="adj2" fmla="val 50000"/>
              </a:avLst>
            </a:prstGeom>
            <a:noFill/>
            <a:ln w="317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44" name="TextBox 243">
              <a:extLst>
                <a:ext uri="{FF2B5EF4-FFF2-40B4-BE49-F238E27FC236}">
                  <a16:creationId xmlns:a16="http://schemas.microsoft.com/office/drawing/2014/main" id="{AE41691F-865F-3B44-C13A-84863E557D4A}"/>
                </a:ext>
              </a:extLst>
            </p:cNvPr>
            <p:cNvSpPr txBox="1"/>
            <p:nvPr/>
          </p:nvSpPr>
          <p:spPr>
            <a:xfrm>
              <a:off x="1623417" y="3264058"/>
              <a:ext cx="1397572" cy="55399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Consecutive events</a:t>
              </a:r>
            </a:p>
          </p:txBody>
        </p:sp>
        <p:grpSp>
          <p:nvGrpSpPr>
            <p:cNvPr id="245" name="Group 244">
              <a:extLst>
                <a:ext uri="{FF2B5EF4-FFF2-40B4-BE49-F238E27FC236}">
                  <a16:creationId xmlns:a16="http://schemas.microsoft.com/office/drawing/2014/main" id="{B10976A7-A968-0D0D-6815-5DFC9050F08D}"/>
                </a:ext>
              </a:extLst>
            </p:cNvPr>
            <p:cNvGrpSpPr>
              <a:grpSpLocks noChangeAspect="1"/>
            </p:cNvGrpSpPr>
            <p:nvPr/>
          </p:nvGrpSpPr>
          <p:grpSpPr>
            <a:xfrm>
              <a:off x="4515748" y="4438792"/>
              <a:ext cx="997708" cy="266400"/>
              <a:chOff x="2819145" y="3122495"/>
              <a:chExt cx="1344764" cy="359068"/>
            </a:xfrm>
          </p:grpSpPr>
          <p:sp>
            <p:nvSpPr>
              <p:cNvPr id="246" name="Rounded Rectangle 245">
                <a:extLst>
                  <a:ext uri="{FF2B5EF4-FFF2-40B4-BE49-F238E27FC236}">
                    <a16:creationId xmlns:a16="http://schemas.microsoft.com/office/drawing/2014/main" id="{29AC9269-637B-BB19-D43F-7A1D36D5B3CA}"/>
                  </a:ext>
                </a:extLst>
              </p:cNvPr>
              <p:cNvSpPr/>
              <p:nvPr/>
            </p:nvSpPr>
            <p:spPr>
              <a:xfrm rot="5400000">
                <a:off x="3313842" y="2631501"/>
                <a:ext cx="359065" cy="1341060"/>
              </a:xfrm>
              <a:prstGeom prst="roundRect">
                <a:avLst>
                  <a:gd name="adj" fmla="val 7897"/>
                </a:avLst>
              </a:prstGeom>
              <a:solidFill>
                <a:srgbClr val="DCD0E5"/>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247" name="Straight Connector 246">
                <a:extLst>
                  <a:ext uri="{FF2B5EF4-FFF2-40B4-BE49-F238E27FC236}">
                    <a16:creationId xmlns:a16="http://schemas.microsoft.com/office/drawing/2014/main" id="{C6F04FF4-33F9-6C83-3A69-4347CBBEF6B5}"/>
                  </a:ext>
                </a:extLst>
              </p:cNvPr>
              <p:cNvCxnSpPr>
                <a:cxnSpLocks/>
              </p:cNvCxnSpPr>
              <p:nvPr/>
            </p:nvCxnSpPr>
            <p:spPr>
              <a:xfrm rot="5400000">
                <a:off x="3977158" y="3302028"/>
                <a:ext cx="359065"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361C1E66-B59A-90C9-7D17-935240167D4D}"/>
                  </a:ext>
                </a:extLst>
              </p:cNvPr>
              <p:cNvCxnSpPr>
                <a:cxnSpLocks/>
              </p:cNvCxnSpPr>
              <p:nvPr/>
            </p:nvCxnSpPr>
            <p:spPr>
              <a:xfrm rot="5400000">
                <a:off x="3709414" y="3302028"/>
                <a:ext cx="359065"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CBE1E417-F83E-52B8-7332-AEAFFB518F55}"/>
                  </a:ext>
                </a:extLst>
              </p:cNvPr>
              <p:cNvCxnSpPr>
                <a:cxnSpLocks/>
              </p:cNvCxnSpPr>
              <p:nvPr/>
            </p:nvCxnSpPr>
            <p:spPr>
              <a:xfrm rot="5400000">
                <a:off x="3441671" y="3302028"/>
                <a:ext cx="359065"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148F35E4-7F9F-3C5F-D63D-6E4CD7286714}"/>
                  </a:ext>
                </a:extLst>
              </p:cNvPr>
              <p:cNvCxnSpPr>
                <a:cxnSpLocks/>
              </p:cNvCxnSpPr>
              <p:nvPr/>
            </p:nvCxnSpPr>
            <p:spPr>
              <a:xfrm rot="5400000">
                <a:off x="3173927" y="3302028"/>
                <a:ext cx="359065"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EF4A80F6-9D4F-6773-2D72-60B0DEF322E2}"/>
                  </a:ext>
                </a:extLst>
              </p:cNvPr>
              <p:cNvCxnSpPr>
                <a:cxnSpLocks/>
              </p:cNvCxnSpPr>
              <p:nvPr/>
            </p:nvCxnSpPr>
            <p:spPr>
              <a:xfrm rot="5400000">
                <a:off x="2906183" y="3302028"/>
                <a:ext cx="359065"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252" name="TextBox 251">
                <a:extLst>
                  <a:ext uri="{FF2B5EF4-FFF2-40B4-BE49-F238E27FC236}">
                    <a16:creationId xmlns:a16="http://schemas.microsoft.com/office/drawing/2014/main" id="{F4EED59E-4094-C074-FD05-7486E9622C19}"/>
                  </a:ext>
                </a:extLst>
              </p:cNvPr>
              <p:cNvSpPr txBox="1"/>
              <p:nvPr/>
            </p:nvSpPr>
            <p:spPr>
              <a:xfrm>
                <a:off x="3086612" y="3175042"/>
                <a:ext cx="274893" cy="2903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253" name="TextBox 252">
                <a:extLst>
                  <a:ext uri="{FF2B5EF4-FFF2-40B4-BE49-F238E27FC236}">
                    <a16:creationId xmlns:a16="http://schemas.microsoft.com/office/drawing/2014/main" id="{8C5F744D-AE39-D623-95A9-E898484C2ECD}"/>
                  </a:ext>
                </a:extLst>
              </p:cNvPr>
              <p:cNvSpPr txBox="1"/>
              <p:nvPr/>
            </p:nvSpPr>
            <p:spPr>
              <a:xfrm>
                <a:off x="2819145" y="3175042"/>
                <a:ext cx="274893" cy="2903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254" name="TextBox 253">
                <a:extLst>
                  <a:ext uri="{FF2B5EF4-FFF2-40B4-BE49-F238E27FC236}">
                    <a16:creationId xmlns:a16="http://schemas.microsoft.com/office/drawing/2014/main" id="{DCCB1050-C113-C8AF-ABA4-AB4388580684}"/>
                  </a:ext>
                </a:extLst>
              </p:cNvPr>
              <p:cNvSpPr txBox="1"/>
              <p:nvPr/>
            </p:nvSpPr>
            <p:spPr>
              <a:xfrm>
                <a:off x="3354080" y="3175042"/>
                <a:ext cx="274893" cy="2903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255" name="TextBox 254">
                <a:extLst>
                  <a:ext uri="{FF2B5EF4-FFF2-40B4-BE49-F238E27FC236}">
                    <a16:creationId xmlns:a16="http://schemas.microsoft.com/office/drawing/2014/main" id="{47A9C601-BED8-74E9-1D7F-DC1548A6ECF2}"/>
                  </a:ext>
                </a:extLst>
              </p:cNvPr>
              <p:cNvSpPr txBox="1"/>
              <p:nvPr/>
            </p:nvSpPr>
            <p:spPr>
              <a:xfrm>
                <a:off x="3621548" y="3175042"/>
                <a:ext cx="274893" cy="2903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256" name="TextBox 255">
                <a:extLst>
                  <a:ext uri="{FF2B5EF4-FFF2-40B4-BE49-F238E27FC236}">
                    <a16:creationId xmlns:a16="http://schemas.microsoft.com/office/drawing/2014/main" id="{BC0256FD-BB6A-16D4-F448-2223FD1D1951}"/>
                  </a:ext>
                </a:extLst>
              </p:cNvPr>
              <p:cNvSpPr txBox="1"/>
              <p:nvPr/>
            </p:nvSpPr>
            <p:spPr>
              <a:xfrm>
                <a:off x="3889016" y="3175042"/>
                <a:ext cx="274893" cy="2903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grpSp>
        <p:grpSp>
          <p:nvGrpSpPr>
            <p:cNvPr id="257" name="Group 256">
              <a:extLst>
                <a:ext uri="{FF2B5EF4-FFF2-40B4-BE49-F238E27FC236}">
                  <a16:creationId xmlns:a16="http://schemas.microsoft.com/office/drawing/2014/main" id="{372F7822-1BB0-5FB8-136D-E583CD1995B3}"/>
                </a:ext>
              </a:extLst>
            </p:cNvPr>
            <p:cNvGrpSpPr>
              <a:grpSpLocks noChangeAspect="1"/>
            </p:cNvGrpSpPr>
            <p:nvPr/>
          </p:nvGrpSpPr>
          <p:grpSpPr>
            <a:xfrm>
              <a:off x="4510393" y="5093427"/>
              <a:ext cx="997708" cy="266400"/>
              <a:chOff x="4943314" y="3122495"/>
              <a:chExt cx="1344764" cy="359068"/>
            </a:xfrm>
          </p:grpSpPr>
          <p:sp>
            <p:nvSpPr>
              <p:cNvPr id="258" name="Rounded Rectangle 257">
                <a:extLst>
                  <a:ext uri="{FF2B5EF4-FFF2-40B4-BE49-F238E27FC236}">
                    <a16:creationId xmlns:a16="http://schemas.microsoft.com/office/drawing/2014/main" id="{500D5C74-1A31-901E-BA78-25EEB9FBD101}"/>
                  </a:ext>
                </a:extLst>
              </p:cNvPr>
              <p:cNvSpPr/>
              <p:nvPr/>
            </p:nvSpPr>
            <p:spPr>
              <a:xfrm rot="5400000">
                <a:off x="5438011" y="2631501"/>
                <a:ext cx="359065" cy="1341060"/>
              </a:xfrm>
              <a:prstGeom prst="roundRect">
                <a:avLst>
                  <a:gd name="adj" fmla="val 7897"/>
                </a:avLst>
              </a:prstGeom>
              <a:solidFill>
                <a:schemeClr val="accent4">
                  <a:lumMod val="20000"/>
                  <a:lumOff val="80000"/>
                </a:schemeClr>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259" name="Straight Connector 258">
                <a:extLst>
                  <a:ext uri="{FF2B5EF4-FFF2-40B4-BE49-F238E27FC236}">
                    <a16:creationId xmlns:a16="http://schemas.microsoft.com/office/drawing/2014/main" id="{5D530BA9-5D69-FE47-47C7-B4A9F5C3987A}"/>
                  </a:ext>
                </a:extLst>
              </p:cNvPr>
              <p:cNvCxnSpPr>
                <a:cxnSpLocks/>
              </p:cNvCxnSpPr>
              <p:nvPr/>
            </p:nvCxnSpPr>
            <p:spPr>
              <a:xfrm rot="5400000">
                <a:off x="6101327" y="3302028"/>
                <a:ext cx="359065"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C7E2C8FC-921A-0551-2D06-E54EC5A51F72}"/>
                  </a:ext>
                </a:extLst>
              </p:cNvPr>
              <p:cNvCxnSpPr>
                <a:cxnSpLocks/>
              </p:cNvCxnSpPr>
              <p:nvPr/>
            </p:nvCxnSpPr>
            <p:spPr>
              <a:xfrm rot="5400000">
                <a:off x="5833583" y="3302028"/>
                <a:ext cx="359065"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39D217E8-F14C-614E-69DC-DB7C6D597816}"/>
                  </a:ext>
                </a:extLst>
              </p:cNvPr>
              <p:cNvCxnSpPr>
                <a:cxnSpLocks/>
              </p:cNvCxnSpPr>
              <p:nvPr/>
            </p:nvCxnSpPr>
            <p:spPr>
              <a:xfrm rot="5400000">
                <a:off x="5565840" y="3302028"/>
                <a:ext cx="359065"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127F0054-153A-FF48-15F6-EF60A948279A}"/>
                  </a:ext>
                </a:extLst>
              </p:cNvPr>
              <p:cNvCxnSpPr>
                <a:cxnSpLocks/>
              </p:cNvCxnSpPr>
              <p:nvPr/>
            </p:nvCxnSpPr>
            <p:spPr>
              <a:xfrm rot="5400000">
                <a:off x="5298096" y="3302028"/>
                <a:ext cx="359065"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F4F1CA7D-76C0-EA40-008B-B48FF0BC34B0}"/>
                  </a:ext>
                </a:extLst>
              </p:cNvPr>
              <p:cNvCxnSpPr>
                <a:cxnSpLocks/>
              </p:cNvCxnSpPr>
              <p:nvPr/>
            </p:nvCxnSpPr>
            <p:spPr>
              <a:xfrm rot="5400000">
                <a:off x="5030353" y="3302028"/>
                <a:ext cx="359065"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264" name="TextBox 263">
                <a:extLst>
                  <a:ext uri="{FF2B5EF4-FFF2-40B4-BE49-F238E27FC236}">
                    <a16:creationId xmlns:a16="http://schemas.microsoft.com/office/drawing/2014/main" id="{C3236AF2-1967-1C2E-A2BB-84BAE6EE07C3}"/>
                  </a:ext>
                </a:extLst>
              </p:cNvPr>
              <p:cNvSpPr txBox="1"/>
              <p:nvPr/>
            </p:nvSpPr>
            <p:spPr>
              <a:xfrm>
                <a:off x="5210781" y="3175042"/>
                <a:ext cx="274893" cy="2903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265" name="TextBox 264">
                <a:extLst>
                  <a:ext uri="{FF2B5EF4-FFF2-40B4-BE49-F238E27FC236}">
                    <a16:creationId xmlns:a16="http://schemas.microsoft.com/office/drawing/2014/main" id="{D32C6A05-3FEA-1B99-78E9-FE32B353618A}"/>
                  </a:ext>
                </a:extLst>
              </p:cNvPr>
              <p:cNvSpPr txBox="1"/>
              <p:nvPr/>
            </p:nvSpPr>
            <p:spPr>
              <a:xfrm>
                <a:off x="4943314" y="3175042"/>
                <a:ext cx="274893" cy="2903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266" name="TextBox 265">
                <a:extLst>
                  <a:ext uri="{FF2B5EF4-FFF2-40B4-BE49-F238E27FC236}">
                    <a16:creationId xmlns:a16="http://schemas.microsoft.com/office/drawing/2014/main" id="{FB60CE19-3B49-59F4-CB2C-261F8111CCB6}"/>
                  </a:ext>
                </a:extLst>
              </p:cNvPr>
              <p:cNvSpPr txBox="1"/>
              <p:nvPr/>
            </p:nvSpPr>
            <p:spPr>
              <a:xfrm>
                <a:off x="5478249" y="3175042"/>
                <a:ext cx="274893" cy="2903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267" name="TextBox 266">
                <a:extLst>
                  <a:ext uri="{FF2B5EF4-FFF2-40B4-BE49-F238E27FC236}">
                    <a16:creationId xmlns:a16="http://schemas.microsoft.com/office/drawing/2014/main" id="{317A2295-57FF-405C-834B-5280CA7BA719}"/>
                  </a:ext>
                </a:extLst>
              </p:cNvPr>
              <p:cNvSpPr txBox="1"/>
              <p:nvPr/>
            </p:nvSpPr>
            <p:spPr>
              <a:xfrm>
                <a:off x="5745717" y="3175042"/>
                <a:ext cx="274893" cy="2903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268" name="TextBox 267">
                <a:extLst>
                  <a:ext uri="{FF2B5EF4-FFF2-40B4-BE49-F238E27FC236}">
                    <a16:creationId xmlns:a16="http://schemas.microsoft.com/office/drawing/2014/main" id="{72C44701-0F73-7BFB-C5FC-64BF06CC4C5E}"/>
                  </a:ext>
                </a:extLst>
              </p:cNvPr>
              <p:cNvSpPr txBox="1"/>
              <p:nvPr/>
            </p:nvSpPr>
            <p:spPr>
              <a:xfrm>
                <a:off x="6013185" y="3175042"/>
                <a:ext cx="274893" cy="29038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grpSp>
        <p:sp>
          <p:nvSpPr>
            <p:cNvPr id="269" name="TextBox 268">
              <a:extLst>
                <a:ext uri="{FF2B5EF4-FFF2-40B4-BE49-F238E27FC236}">
                  <a16:creationId xmlns:a16="http://schemas.microsoft.com/office/drawing/2014/main" id="{EEBA718C-F002-50E1-BAF6-AFD831349800}"/>
                </a:ext>
              </a:extLst>
            </p:cNvPr>
            <p:cNvSpPr txBox="1"/>
            <p:nvPr/>
          </p:nvSpPr>
          <p:spPr>
            <a:xfrm rot="5400000">
              <a:off x="907544" y="4704329"/>
              <a:ext cx="195465" cy="36933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sp>
          <p:nvSpPr>
            <p:cNvPr id="270" name="TextBox 269">
              <a:extLst>
                <a:ext uri="{FF2B5EF4-FFF2-40B4-BE49-F238E27FC236}">
                  <a16:creationId xmlns:a16="http://schemas.microsoft.com/office/drawing/2014/main" id="{014D2570-5834-1E93-F3F7-B36651DD3E90}"/>
                </a:ext>
              </a:extLst>
            </p:cNvPr>
            <p:cNvSpPr txBox="1"/>
            <p:nvPr/>
          </p:nvSpPr>
          <p:spPr>
            <a:xfrm rot="5400000">
              <a:off x="2325625" y="4704329"/>
              <a:ext cx="195465" cy="36933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sp>
          <p:nvSpPr>
            <p:cNvPr id="271" name="TextBox 270">
              <a:extLst>
                <a:ext uri="{FF2B5EF4-FFF2-40B4-BE49-F238E27FC236}">
                  <a16:creationId xmlns:a16="http://schemas.microsoft.com/office/drawing/2014/main" id="{28F8B575-332E-ABA5-8289-C8BF39936D70}"/>
                </a:ext>
              </a:extLst>
            </p:cNvPr>
            <p:cNvSpPr txBox="1"/>
            <p:nvPr/>
          </p:nvSpPr>
          <p:spPr>
            <a:xfrm rot="5400000">
              <a:off x="3680168" y="4704329"/>
              <a:ext cx="195465" cy="36933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sp>
          <p:nvSpPr>
            <p:cNvPr id="272" name="TextBox 271">
              <a:extLst>
                <a:ext uri="{FF2B5EF4-FFF2-40B4-BE49-F238E27FC236}">
                  <a16:creationId xmlns:a16="http://schemas.microsoft.com/office/drawing/2014/main" id="{CCB4F76E-1357-EDEA-47FB-F0AE5C83F57C}"/>
                </a:ext>
              </a:extLst>
            </p:cNvPr>
            <p:cNvSpPr txBox="1"/>
            <p:nvPr/>
          </p:nvSpPr>
          <p:spPr>
            <a:xfrm rot="5400000">
              <a:off x="5022578" y="4704329"/>
              <a:ext cx="195465" cy="36933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grpSp>
      <p:grpSp>
        <p:nvGrpSpPr>
          <p:cNvPr id="363" name="Group 362">
            <a:extLst>
              <a:ext uri="{FF2B5EF4-FFF2-40B4-BE49-F238E27FC236}">
                <a16:creationId xmlns:a16="http://schemas.microsoft.com/office/drawing/2014/main" id="{D80DA431-E5CA-F726-C076-7AF7C686D4CF}"/>
              </a:ext>
            </a:extLst>
          </p:cNvPr>
          <p:cNvGrpSpPr/>
          <p:nvPr/>
        </p:nvGrpSpPr>
        <p:grpSpPr>
          <a:xfrm>
            <a:off x="5504740" y="3927811"/>
            <a:ext cx="3569394" cy="1396311"/>
            <a:chOff x="5504740" y="4032741"/>
            <a:chExt cx="3569394" cy="1396311"/>
          </a:xfrm>
        </p:grpSpPr>
        <p:sp>
          <p:nvSpPr>
            <p:cNvPr id="273" name="Left Brace 272">
              <a:extLst>
                <a:ext uri="{FF2B5EF4-FFF2-40B4-BE49-F238E27FC236}">
                  <a16:creationId xmlns:a16="http://schemas.microsoft.com/office/drawing/2014/main" id="{F845130B-D26C-D37D-4CC9-8D33973B1ACC}"/>
                </a:ext>
              </a:extLst>
            </p:cNvPr>
            <p:cNvSpPr/>
            <p:nvPr/>
          </p:nvSpPr>
          <p:spPr>
            <a:xfrm rot="10800000">
              <a:off x="5504740" y="4032741"/>
              <a:ext cx="196853" cy="1393789"/>
            </a:xfrm>
            <a:prstGeom prst="leftBrace">
              <a:avLst>
                <a:gd name="adj1" fmla="val 77564"/>
                <a:gd name="adj2" fmla="val 50000"/>
              </a:avLst>
            </a:prstGeom>
            <a:ln w="317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74" name="Rounded Rectangle 273">
              <a:extLst>
                <a:ext uri="{FF2B5EF4-FFF2-40B4-BE49-F238E27FC236}">
                  <a16:creationId xmlns:a16="http://schemas.microsoft.com/office/drawing/2014/main" id="{53C7B1EC-22DF-7A5C-FBF5-B4EEF464CBD9}"/>
                </a:ext>
              </a:extLst>
            </p:cNvPr>
            <p:cNvSpPr/>
            <p:nvPr/>
          </p:nvSpPr>
          <p:spPr>
            <a:xfrm>
              <a:off x="5912734" y="4580537"/>
              <a:ext cx="752813" cy="314396"/>
            </a:xfrm>
            <a:prstGeom prst="roundRect">
              <a:avLst/>
            </a:prstGeom>
            <a:solidFill>
              <a:srgbClr val="FEEADA"/>
            </a:solidFill>
            <a:ln w="31750" cap="flat" cmpd="sng" algn="ctr">
              <a:solidFill>
                <a:srgbClr val="E56B08"/>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Pack</a:t>
              </a:r>
              <a:endParaRPr kumimoji="0" lang="en-US" sz="18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275" name="Straight Connector 274">
              <a:extLst>
                <a:ext uri="{FF2B5EF4-FFF2-40B4-BE49-F238E27FC236}">
                  <a16:creationId xmlns:a16="http://schemas.microsoft.com/office/drawing/2014/main" id="{C7FAC676-EAE3-A447-250E-8C76711E6220}"/>
                </a:ext>
              </a:extLst>
            </p:cNvPr>
            <p:cNvCxnSpPr>
              <a:cxnSpLocks/>
              <a:stCxn id="273" idx="1"/>
              <a:endCxn id="274" idx="1"/>
            </p:cNvCxnSpPr>
            <p:nvPr/>
          </p:nvCxnSpPr>
          <p:spPr>
            <a:xfrm>
              <a:off x="5701593" y="4729635"/>
              <a:ext cx="211141" cy="81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ACB5CCEF-E23A-F6E9-02D9-301EEACA9FB3}"/>
                </a:ext>
              </a:extLst>
            </p:cNvPr>
            <p:cNvCxnSpPr>
              <a:cxnSpLocks/>
            </p:cNvCxnSpPr>
            <p:nvPr/>
          </p:nvCxnSpPr>
          <p:spPr>
            <a:xfrm>
              <a:off x="6289140" y="4888995"/>
              <a:ext cx="0" cy="247446"/>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nvGrpSpPr>
            <p:cNvPr id="346" name="Group 345">
              <a:extLst>
                <a:ext uri="{FF2B5EF4-FFF2-40B4-BE49-F238E27FC236}">
                  <a16:creationId xmlns:a16="http://schemas.microsoft.com/office/drawing/2014/main" id="{81CC6642-779F-08E1-37AE-7079E9AB09B9}"/>
                </a:ext>
              </a:extLst>
            </p:cNvPr>
            <p:cNvGrpSpPr/>
            <p:nvPr/>
          </p:nvGrpSpPr>
          <p:grpSpPr>
            <a:xfrm>
              <a:off x="5846956" y="5095298"/>
              <a:ext cx="3227178" cy="333754"/>
              <a:chOff x="5846956" y="5031696"/>
              <a:chExt cx="3227178" cy="333754"/>
            </a:xfrm>
          </p:grpSpPr>
          <p:sp>
            <p:nvSpPr>
              <p:cNvPr id="286" name="Rounded Rectangle 285">
                <a:extLst>
                  <a:ext uri="{FF2B5EF4-FFF2-40B4-BE49-F238E27FC236}">
                    <a16:creationId xmlns:a16="http://schemas.microsoft.com/office/drawing/2014/main" id="{6B1C5620-2A0C-33C5-55B7-F883A0CB84D0}"/>
                  </a:ext>
                </a:extLst>
              </p:cNvPr>
              <p:cNvSpPr/>
              <p:nvPr/>
            </p:nvSpPr>
            <p:spPr>
              <a:xfrm rot="5400000">
                <a:off x="6201842" y="4753111"/>
                <a:ext cx="257586" cy="962049"/>
              </a:xfrm>
              <a:prstGeom prst="roundRect">
                <a:avLst>
                  <a:gd name="adj" fmla="val 7897"/>
                </a:avLst>
              </a:prstGeom>
              <a:solidFill>
                <a:srgbClr val="E3F0D9"/>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287" name="Straight Connector 286">
                <a:extLst>
                  <a:ext uri="{FF2B5EF4-FFF2-40B4-BE49-F238E27FC236}">
                    <a16:creationId xmlns:a16="http://schemas.microsoft.com/office/drawing/2014/main" id="{37031E60-F448-9F6C-8653-6B8AE5C16774}"/>
                  </a:ext>
                </a:extLst>
              </p:cNvPr>
              <p:cNvCxnSpPr>
                <a:cxnSpLocks/>
              </p:cNvCxnSpPr>
              <p:nvPr/>
            </p:nvCxnSpPr>
            <p:spPr>
              <a:xfrm rot="5400000">
                <a:off x="6485618" y="5234134"/>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6D3CF6FF-6D78-F634-2EC5-2976A3566888}"/>
                  </a:ext>
                </a:extLst>
              </p:cNvPr>
              <p:cNvCxnSpPr>
                <a:cxnSpLocks/>
              </p:cNvCxnSpPr>
              <p:nvPr/>
            </p:nvCxnSpPr>
            <p:spPr>
              <a:xfrm rot="5400000">
                <a:off x="6293544" y="5234134"/>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D1E773AF-C95C-4B03-F4D4-68BB63EA35D2}"/>
                  </a:ext>
                </a:extLst>
              </p:cNvPr>
              <p:cNvCxnSpPr>
                <a:cxnSpLocks/>
              </p:cNvCxnSpPr>
              <p:nvPr/>
            </p:nvCxnSpPr>
            <p:spPr>
              <a:xfrm rot="5400000">
                <a:off x="6101470" y="5234134"/>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EE7149DF-11B9-3410-E722-EBAF643BA06F}"/>
                  </a:ext>
                </a:extLst>
              </p:cNvPr>
              <p:cNvCxnSpPr>
                <a:cxnSpLocks/>
              </p:cNvCxnSpPr>
              <p:nvPr/>
            </p:nvCxnSpPr>
            <p:spPr>
              <a:xfrm rot="5400000">
                <a:off x="5909396" y="5234134"/>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291" name="TextBox 290">
                <a:extLst>
                  <a:ext uri="{FF2B5EF4-FFF2-40B4-BE49-F238E27FC236}">
                    <a16:creationId xmlns:a16="http://schemas.microsoft.com/office/drawing/2014/main" id="{E7938C46-2D72-7A03-5FF9-8917FDE04AF2}"/>
                  </a:ext>
                </a:extLst>
              </p:cNvPr>
              <p:cNvSpPr txBox="1"/>
              <p:nvPr/>
            </p:nvSpPr>
            <p:spPr>
              <a:xfrm>
                <a:off x="6038832" y="5143038"/>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292" name="TextBox 291">
                <a:extLst>
                  <a:ext uri="{FF2B5EF4-FFF2-40B4-BE49-F238E27FC236}">
                    <a16:creationId xmlns:a16="http://schemas.microsoft.com/office/drawing/2014/main" id="{073B3E08-113D-E758-0B6C-A8B08A0DE1CB}"/>
                  </a:ext>
                </a:extLst>
              </p:cNvPr>
              <p:cNvSpPr txBox="1"/>
              <p:nvPr/>
            </p:nvSpPr>
            <p:spPr>
              <a:xfrm>
                <a:off x="5846956" y="5143038"/>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293" name="TextBox 292">
                <a:extLst>
                  <a:ext uri="{FF2B5EF4-FFF2-40B4-BE49-F238E27FC236}">
                    <a16:creationId xmlns:a16="http://schemas.microsoft.com/office/drawing/2014/main" id="{AFD7A447-D185-9620-E1FC-12EE7B737618}"/>
                  </a:ext>
                </a:extLst>
              </p:cNvPr>
              <p:cNvSpPr txBox="1"/>
              <p:nvPr/>
            </p:nvSpPr>
            <p:spPr>
              <a:xfrm>
                <a:off x="6230708" y="5143038"/>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294" name="TextBox 293">
                <a:extLst>
                  <a:ext uri="{FF2B5EF4-FFF2-40B4-BE49-F238E27FC236}">
                    <a16:creationId xmlns:a16="http://schemas.microsoft.com/office/drawing/2014/main" id="{BAE7C42A-EE38-C0F7-EDBD-F1C03166C50D}"/>
                  </a:ext>
                </a:extLst>
              </p:cNvPr>
              <p:cNvSpPr txBox="1"/>
              <p:nvPr/>
            </p:nvSpPr>
            <p:spPr>
              <a:xfrm>
                <a:off x="6422584" y="5143038"/>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295" name="TextBox 294">
                <a:extLst>
                  <a:ext uri="{FF2B5EF4-FFF2-40B4-BE49-F238E27FC236}">
                    <a16:creationId xmlns:a16="http://schemas.microsoft.com/office/drawing/2014/main" id="{BBC243AE-FAF4-43B2-D3E7-AAA093A2A031}"/>
                  </a:ext>
                </a:extLst>
              </p:cNvPr>
              <p:cNvSpPr txBox="1"/>
              <p:nvPr/>
            </p:nvSpPr>
            <p:spPr>
              <a:xfrm>
                <a:off x="6614460" y="5143038"/>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296" name="Rounded Rectangle 295">
                <a:extLst>
                  <a:ext uri="{FF2B5EF4-FFF2-40B4-BE49-F238E27FC236}">
                    <a16:creationId xmlns:a16="http://schemas.microsoft.com/office/drawing/2014/main" id="{2786B5DC-55E8-379B-09B9-305C56BA8DA4}"/>
                  </a:ext>
                </a:extLst>
              </p:cNvPr>
              <p:cNvSpPr/>
              <p:nvPr/>
            </p:nvSpPr>
            <p:spPr>
              <a:xfrm rot="5400000">
                <a:off x="7175467" y="4753111"/>
                <a:ext cx="257586" cy="962049"/>
              </a:xfrm>
              <a:prstGeom prst="roundRect">
                <a:avLst>
                  <a:gd name="adj" fmla="val 0"/>
                </a:avLst>
              </a:prstGeom>
              <a:solidFill>
                <a:srgbClr val="DCD0E5"/>
              </a:solidFill>
              <a:ln w="31750" cap="flat" cmpd="sng" algn="ctr">
                <a:no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297" name="Straight Connector 296">
                <a:extLst>
                  <a:ext uri="{FF2B5EF4-FFF2-40B4-BE49-F238E27FC236}">
                    <a16:creationId xmlns:a16="http://schemas.microsoft.com/office/drawing/2014/main" id="{3D5A6991-0FE5-33B3-B139-0D52F446E8E6}"/>
                  </a:ext>
                </a:extLst>
              </p:cNvPr>
              <p:cNvCxnSpPr>
                <a:cxnSpLocks/>
              </p:cNvCxnSpPr>
              <p:nvPr/>
            </p:nvCxnSpPr>
            <p:spPr>
              <a:xfrm rot="5400000">
                <a:off x="7459243" y="5234134"/>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18F422B1-536E-A998-96D7-43EC1AC6A7FF}"/>
                  </a:ext>
                </a:extLst>
              </p:cNvPr>
              <p:cNvCxnSpPr>
                <a:cxnSpLocks/>
              </p:cNvCxnSpPr>
              <p:nvPr/>
            </p:nvCxnSpPr>
            <p:spPr>
              <a:xfrm rot="5400000">
                <a:off x="7267169" y="5234134"/>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DE3613BA-F407-4C7C-053D-02651AADE0D3}"/>
                  </a:ext>
                </a:extLst>
              </p:cNvPr>
              <p:cNvCxnSpPr>
                <a:cxnSpLocks/>
              </p:cNvCxnSpPr>
              <p:nvPr/>
            </p:nvCxnSpPr>
            <p:spPr>
              <a:xfrm rot="5400000">
                <a:off x="7075095" y="5234134"/>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A7868289-6969-7811-3699-F706AFD9EB19}"/>
                  </a:ext>
                </a:extLst>
              </p:cNvPr>
              <p:cNvCxnSpPr>
                <a:cxnSpLocks/>
              </p:cNvCxnSpPr>
              <p:nvPr/>
            </p:nvCxnSpPr>
            <p:spPr>
              <a:xfrm rot="5400000">
                <a:off x="6883022" y="5234134"/>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301" name="TextBox 300">
                <a:extLst>
                  <a:ext uri="{FF2B5EF4-FFF2-40B4-BE49-F238E27FC236}">
                    <a16:creationId xmlns:a16="http://schemas.microsoft.com/office/drawing/2014/main" id="{E2150B2E-41A0-120A-4676-EE67F801CC28}"/>
                  </a:ext>
                </a:extLst>
              </p:cNvPr>
              <p:cNvSpPr txBox="1"/>
              <p:nvPr/>
            </p:nvSpPr>
            <p:spPr>
              <a:xfrm>
                <a:off x="7012457" y="5143038"/>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302" name="TextBox 301">
                <a:extLst>
                  <a:ext uri="{FF2B5EF4-FFF2-40B4-BE49-F238E27FC236}">
                    <a16:creationId xmlns:a16="http://schemas.microsoft.com/office/drawing/2014/main" id="{37A87434-89C0-B5B5-BBC5-0EB2DFA67A15}"/>
                  </a:ext>
                </a:extLst>
              </p:cNvPr>
              <p:cNvSpPr txBox="1"/>
              <p:nvPr/>
            </p:nvSpPr>
            <p:spPr>
              <a:xfrm>
                <a:off x="6800534" y="5143038"/>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303" name="TextBox 302">
                <a:extLst>
                  <a:ext uri="{FF2B5EF4-FFF2-40B4-BE49-F238E27FC236}">
                    <a16:creationId xmlns:a16="http://schemas.microsoft.com/office/drawing/2014/main" id="{26969E5E-3569-AD0E-F3EE-C1EA233F89DD}"/>
                  </a:ext>
                </a:extLst>
              </p:cNvPr>
              <p:cNvSpPr txBox="1"/>
              <p:nvPr/>
            </p:nvSpPr>
            <p:spPr>
              <a:xfrm>
                <a:off x="7204333" y="5143038"/>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304" name="TextBox 303">
                <a:extLst>
                  <a:ext uri="{FF2B5EF4-FFF2-40B4-BE49-F238E27FC236}">
                    <a16:creationId xmlns:a16="http://schemas.microsoft.com/office/drawing/2014/main" id="{AA36A5B9-CAE1-D41A-80BD-D5E391F1F72F}"/>
                  </a:ext>
                </a:extLst>
              </p:cNvPr>
              <p:cNvSpPr txBox="1"/>
              <p:nvPr/>
            </p:nvSpPr>
            <p:spPr>
              <a:xfrm>
                <a:off x="7396209" y="5143038"/>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305" name="TextBox 304">
                <a:extLst>
                  <a:ext uri="{FF2B5EF4-FFF2-40B4-BE49-F238E27FC236}">
                    <a16:creationId xmlns:a16="http://schemas.microsoft.com/office/drawing/2014/main" id="{358688AA-AB2B-7371-8AE7-321427B94D77}"/>
                  </a:ext>
                </a:extLst>
              </p:cNvPr>
              <p:cNvSpPr txBox="1"/>
              <p:nvPr/>
            </p:nvSpPr>
            <p:spPr>
              <a:xfrm>
                <a:off x="7588085" y="5143038"/>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306" name="TextBox 305">
                <a:extLst>
                  <a:ext uri="{FF2B5EF4-FFF2-40B4-BE49-F238E27FC236}">
                    <a16:creationId xmlns:a16="http://schemas.microsoft.com/office/drawing/2014/main" id="{1A047343-2047-3DF7-5F8C-FB3B05EBF5C3}"/>
                  </a:ext>
                </a:extLst>
              </p:cNvPr>
              <p:cNvSpPr txBox="1"/>
              <p:nvPr/>
            </p:nvSpPr>
            <p:spPr>
              <a:xfrm>
                <a:off x="7865796" y="5031696"/>
                <a:ext cx="140222" cy="27720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sp>
            <p:nvSpPr>
              <p:cNvPr id="307" name="Rounded Rectangle 306">
                <a:extLst>
                  <a:ext uri="{FF2B5EF4-FFF2-40B4-BE49-F238E27FC236}">
                    <a16:creationId xmlns:a16="http://schemas.microsoft.com/office/drawing/2014/main" id="{711D9059-9B89-DF66-70D3-650D5C7B2B71}"/>
                  </a:ext>
                </a:extLst>
              </p:cNvPr>
              <p:cNvSpPr/>
              <p:nvPr/>
            </p:nvSpPr>
            <p:spPr>
              <a:xfrm rot="5400000">
                <a:off x="8464313" y="4753637"/>
                <a:ext cx="257586" cy="962049"/>
              </a:xfrm>
              <a:prstGeom prst="roundRect">
                <a:avLst>
                  <a:gd name="adj" fmla="val 7897"/>
                </a:avLst>
              </a:prstGeom>
              <a:solidFill>
                <a:schemeClr val="accent4">
                  <a:lumMod val="20000"/>
                  <a:lumOff val="80000"/>
                </a:schemeClr>
              </a:solidFill>
              <a:ln w="31750" cap="flat" cmpd="sng" algn="ctr">
                <a:no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308" name="Straight Connector 307">
                <a:extLst>
                  <a:ext uri="{FF2B5EF4-FFF2-40B4-BE49-F238E27FC236}">
                    <a16:creationId xmlns:a16="http://schemas.microsoft.com/office/drawing/2014/main" id="{80483170-DFCE-720F-76F7-ACE7BB261485}"/>
                  </a:ext>
                </a:extLst>
              </p:cNvPr>
              <p:cNvCxnSpPr>
                <a:cxnSpLocks/>
              </p:cNvCxnSpPr>
              <p:nvPr/>
            </p:nvCxnSpPr>
            <p:spPr>
              <a:xfrm rot="5400000">
                <a:off x="8940163" y="5234660"/>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8EFCE8AA-1DA2-8BD8-8C11-46FAB83F3C61}"/>
                  </a:ext>
                </a:extLst>
              </p:cNvPr>
              <p:cNvCxnSpPr>
                <a:cxnSpLocks/>
              </p:cNvCxnSpPr>
              <p:nvPr/>
            </p:nvCxnSpPr>
            <p:spPr>
              <a:xfrm rot="5400000">
                <a:off x="8748089" y="5234660"/>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5798674E-7DAC-C2B7-419A-9191C2D4248D}"/>
                  </a:ext>
                </a:extLst>
              </p:cNvPr>
              <p:cNvCxnSpPr>
                <a:cxnSpLocks/>
              </p:cNvCxnSpPr>
              <p:nvPr/>
            </p:nvCxnSpPr>
            <p:spPr>
              <a:xfrm rot="5400000">
                <a:off x="8556015" y="5234660"/>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218516B5-02D3-C2AF-8560-912D549B46C8}"/>
                  </a:ext>
                </a:extLst>
              </p:cNvPr>
              <p:cNvCxnSpPr>
                <a:cxnSpLocks/>
              </p:cNvCxnSpPr>
              <p:nvPr/>
            </p:nvCxnSpPr>
            <p:spPr>
              <a:xfrm rot="5400000">
                <a:off x="8363941" y="5234660"/>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9CA7233C-D465-00F0-EFB3-0BA2AAE31555}"/>
                  </a:ext>
                </a:extLst>
              </p:cNvPr>
              <p:cNvCxnSpPr>
                <a:cxnSpLocks/>
              </p:cNvCxnSpPr>
              <p:nvPr/>
            </p:nvCxnSpPr>
            <p:spPr>
              <a:xfrm rot="5400000">
                <a:off x="8171868" y="5234660"/>
                <a:ext cx="257586"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313" name="TextBox 312">
                <a:extLst>
                  <a:ext uri="{FF2B5EF4-FFF2-40B4-BE49-F238E27FC236}">
                    <a16:creationId xmlns:a16="http://schemas.microsoft.com/office/drawing/2014/main" id="{6814AB1A-4296-619B-04BF-46E3D933E9A5}"/>
                  </a:ext>
                </a:extLst>
              </p:cNvPr>
              <p:cNvSpPr txBox="1"/>
              <p:nvPr/>
            </p:nvSpPr>
            <p:spPr>
              <a:xfrm>
                <a:off x="8301304" y="5143564"/>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sp>
            <p:nvSpPr>
              <p:cNvPr id="314" name="TextBox 313">
                <a:extLst>
                  <a:ext uri="{FF2B5EF4-FFF2-40B4-BE49-F238E27FC236}">
                    <a16:creationId xmlns:a16="http://schemas.microsoft.com/office/drawing/2014/main" id="{08E19525-10AF-9844-6ED3-23668452E326}"/>
                  </a:ext>
                </a:extLst>
              </p:cNvPr>
              <p:cNvSpPr txBox="1"/>
              <p:nvPr/>
            </p:nvSpPr>
            <p:spPr>
              <a:xfrm>
                <a:off x="8109428" y="5143564"/>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315" name="TextBox 314">
                <a:extLst>
                  <a:ext uri="{FF2B5EF4-FFF2-40B4-BE49-F238E27FC236}">
                    <a16:creationId xmlns:a16="http://schemas.microsoft.com/office/drawing/2014/main" id="{D0A06219-C980-4561-E04E-EDAC2E106595}"/>
                  </a:ext>
                </a:extLst>
              </p:cNvPr>
              <p:cNvSpPr txBox="1"/>
              <p:nvPr/>
            </p:nvSpPr>
            <p:spPr>
              <a:xfrm>
                <a:off x="8493179" y="5143564"/>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316" name="TextBox 315">
                <a:extLst>
                  <a:ext uri="{FF2B5EF4-FFF2-40B4-BE49-F238E27FC236}">
                    <a16:creationId xmlns:a16="http://schemas.microsoft.com/office/drawing/2014/main" id="{F0C48ACE-F68A-2123-B0C7-CD17F3C99CC0}"/>
                  </a:ext>
                </a:extLst>
              </p:cNvPr>
              <p:cNvSpPr txBox="1"/>
              <p:nvPr/>
            </p:nvSpPr>
            <p:spPr>
              <a:xfrm>
                <a:off x="8685055" y="5143564"/>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a:t>
                </a:r>
              </a:p>
            </p:txBody>
          </p:sp>
          <p:sp>
            <p:nvSpPr>
              <p:cNvPr id="317" name="TextBox 316">
                <a:extLst>
                  <a:ext uri="{FF2B5EF4-FFF2-40B4-BE49-F238E27FC236}">
                    <a16:creationId xmlns:a16="http://schemas.microsoft.com/office/drawing/2014/main" id="{B1DE5917-452B-F539-29BB-DA4700420544}"/>
                  </a:ext>
                </a:extLst>
              </p:cNvPr>
              <p:cNvSpPr txBox="1"/>
              <p:nvPr/>
            </p:nvSpPr>
            <p:spPr>
              <a:xfrm>
                <a:off x="8876931" y="5143564"/>
                <a:ext cx="197203" cy="21560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a:t>
                </a:r>
              </a:p>
            </p:txBody>
          </p:sp>
          <p:cxnSp>
            <p:nvCxnSpPr>
              <p:cNvPr id="318" name="Straight Connector 317">
                <a:extLst>
                  <a:ext uri="{FF2B5EF4-FFF2-40B4-BE49-F238E27FC236}">
                    <a16:creationId xmlns:a16="http://schemas.microsoft.com/office/drawing/2014/main" id="{A3C5C3CF-C3E6-49F0-48FC-AA867C509F09}"/>
                  </a:ext>
                </a:extLst>
              </p:cNvPr>
              <p:cNvCxnSpPr>
                <a:cxnSpLocks/>
              </p:cNvCxnSpPr>
              <p:nvPr/>
            </p:nvCxnSpPr>
            <p:spPr>
              <a:xfrm flipH="1">
                <a:off x="8109428" y="5100206"/>
                <a:ext cx="964704"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DA99D63E-EB2F-7BAE-2213-0EA6EEDF4CED}"/>
                  </a:ext>
                </a:extLst>
              </p:cNvPr>
              <p:cNvCxnSpPr>
                <a:cxnSpLocks/>
              </p:cNvCxnSpPr>
              <p:nvPr/>
            </p:nvCxnSpPr>
            <p:spPr>
              <a:xfrm flipH="1">
                <a:off x="8109428" y="5365450"/>
                <a:ext cx="964704"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1C98DBC0-41F6-4FCD-2230-EC0CED651FFF}"/>
                  </a:ext>
                </a:extLst>
              </p:cNvPr>
              <p:cNvCxnSpPr>
                <a:cxnSpLocks/>
              </p:cNvCxnSpPr>
              <p:nvPr/>
            </p:nvCxnSpPr>
            <p:spPr>
              <a:xfrm flipH="1">
                <a:off x="6800712" y="5098419"/>
                <a:ext cx="1325774" cy="387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6C0CA08C-A0CD-ECF9-5BAC-76456A1A834A}"/>
                  </a:ext>
                </a:extLst>
              </p:cNvPr>
              <p:cNvCxnSpPr>
                <a:cxnSpLocks/>
              </p:cNvCxnSpPr>
              <p:nvPr/>
            </p:nvCxnSpPr>
            <p:spPr>
              <a:xfrm flipH="1">
                <a:off x="6800712" y="5365015"/>
                <a:ext cx="1325774"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grpSp>
      </p:grpSp>
      <p:grpSp>
        <p:nvGrpSpPr>
          <p:cNvPr id="365" name="Group 364">
            <a:extLst>
              <a:ext uri="{FF2B5EF4-FFF2-40B4-BE49-F238E27FC236}">
                <a16:creationId xmlns:a16="http://schemas.microsoft.com/office/drawing/2014/main" id="{EA7636BE-E2B8-2501-4614-4A17AA69C3FD}"/>
              </a:ext>
            </a:extLst>
          </p:cNvPr>
          <p:cNvGrpSpPr/>
          <p:nvPr/>
        </p:nvGrpSpPr>
        <p:grpSpPr>
          <a:xfrm>
            <a:off x="2700455" y="5317313"/>
            <a:ext cx="5035819" cy="898625"/>
            <a:chOff x="2700455" y="5437233"/>
            <a:chExt cx="5035819" cy="898625"/>
          </a:xfrm>
        </p:grpSpPr>
        <p:sp>
          <p:nvSpPr>
            <p:cNvPr id="322" name="Rounded Rectangle 321">
              <a:extLst>
                <a:ext uri="{FF2B5EF4-FFF2-40B4-BE49-F238E27FC236}">
                  <a16:creationId xmlns:a16="http://schemas.microsoft.com/office/drawing/2014/main" id="{BE950A6B-D656-F321-33F2-CA39CEAD2F97}"/>
                </a:ext>
              </a:extLst>
            </p:cNvPr>
            <p:cNvSpPr/>
            <p:nvPr/>
          </p:nvSpPr>
          <p:spPr>
            <a:xfrm>
              <a:off x="6868232" y="5891757"/>
              <a:ext cx="868042" cy="339781"/>
            </a:xfrm>
            <a:prstGeom prst="roundRect">
              <a:avLst/>
            </a:prstGeom>
            <a:solidFill>
              <a:srgbClr val="FEEADA"/>
            </a:solidFill>
            <a:ln w="31750" cap="flat" cmpd="sng" algn="ctr">
              <a:solidFill>
                <a:srgbClr val="E56B08"/>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a:t>
              </a:r>
              <a:endParaRPr kumimoji="0" lang="en-US" sz="18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323" name="Straight Connector 322">
              <a:extLst>
                <a:ext uri="{FF2B5EF4-FFF2-40B4-BE49-F238E27FC236}">
                  <a16:creationId xmlns:a16="http://schemas.microsoft.com/office/drawing/2014/main" id="{DE97B104-29D2-B3D3-2B88-D05DEB5405C3}"/>
                </a:ext>
              </a:extLst>
            </p:cNvPr>
            <p:cNvCxnSpPr>
              <a:cxnSpLocks/>
              <a:stCxn id="303" idx="2"/>
              <a:endCxn id="322" idx="0"/>
            </p:cNvCxnSpPr>
            <p:nvPr/>
          </p:nvCxnSpPr>
          <p:spPr>
            <a:xfrm flipH="1">
              <a:off x="7302253" y="5437233"/>
              <a:ext cx="682" cy="454524"/>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D9A198F5-5A1E-CBA3-F030-4094203C4F1B}"/>
                </a:ext>
              </a:extLst>
            </p:cNvPr>
            <p:cNvCxnSpPr>
              <a:cxnSpLocks/>
              <a:stCxn id="322" idx="1"/>
            </p:cNvCxnSpPr>
            <p:nvPr/>
          </p:nvCxnSpPr>
          <p:spPr>
            <a:xfrm flipH="1">
              <a:off x="6421656" y="6061648"/>
              <a:ext cx="446576" cy="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325" name="Rectangle 324">
              <a:extLst>
                <a:ext uri="{FF2B5EF4-FFF2-40B4-BE49-F238E27FC236}">
                  <a16:creationId xmlns:a16="http://schemas.microsoft.com/office/drawing/2014/main" id="{816DB5CA-6489-ABA4-5DB9-37C8858C4925}"/>
                </a:ext>
              </a:extLst>
            </p:cNvPr>
            <p:cNvSpPr/>
            <p:nvPr/>
          </p:nvSpPr>
          <p:spPr>
            <a:xfrm>
              <a:off x="5017588" y="5895433"/>
              <a:ext cx="1372455" cy="336103"/>
            </a:xfrm>
            <a:prstGeom prst="rect">
              <a:avLst/>
            </a:prstGeom>
            <a:solidFill>
              <a:schemeClr val="accent1">
                <a:lumMod val="20000"/>
                <a:lumOff val="80000"/>
              </a:schemeClr>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0x400D70A4</a:t>
              </a:r>
            </a:p>
          </p:txBody>
        </p:sp>
        <p:sp>
          <p:nvSpPr>
            <p:cNvPr id="326" name="Left Brace 325">
              <a:extLst>
                <a:ext uri="{FF2B5EF4-FFF2-40B4-BE49-F238E27FC236}">
                  <a16:creationId xmlns:a16="http://schemas.microsoft.com/office/drawing/2014/main" id="{0B66B593-5491-8B8E-22BF-A26837EAF08E}"/>
                </a:ext>
              </a:extLst>
            </p:cNvPr>
            <p:cNvSpPr/>
            <p:nvPr/>
          </p:nvSpPr>
          <p:spPr>
            <a:xfrm>
              <a:off x="4844259" y="5859302"/>
              <a:ext cx="121901" cy="417294"/>
            </a:xfrm>
            <a:prstGeom prst="leftBrace">
              <a:avLst>
                <a:gd name="adj1" fmla="val 77564"/>
                <a:gd name="adj2" fmla="val 50000"/>
              </a:avLst>
            </a:prstGeom>
            <a:ln w="317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27" name="TextBox 326">
              <a:extLst>
                <a:ext uri="{FF2B5EF4-FFF2-40B4-BE49-F238E27FC236}">
                  <a16:creationId xmlns:a16="http://schemas.microsoft.com/office/drawing/2014/main" id="{1FAE8D19-D5BF-24A8-57B3-FB98B89FF544}"/>
                </a:ext>
              </a:extLst>
            </p:cNvPr>
            <p:cNvSpPr txBox="1"/>
            <p:nvPr/>
          </p:nvSpPr>
          <p:spPr>
            <a:xfrm>
              <a:off x="2700455" y="5781860"/>
              <a:ext cx="2357164" cy="553998"/>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 value of consecutive events</a:t>
              </a:r>
            </a:p>
          </p:txBody>
        </p:sp>
      </p:grpSp>
    </p:spTree>
    <p:custDataLst>
      <p:tags r:id="rId1"/>
    </p:custDataLst>
    <p:extLst>
      <p:ext uri="{BB962C8B-B14F-4D97-AF65-F5344CB8AC3E}">
        <p14:creationId xmlns:p14="http://schemas.microsoft.com/office/powerpoint/2010/main" val="1230191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7">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6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7">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Garamond" panose="02020404030301010803" pitchFamily="18" charset="0"/>
              </a:rPr>
              <a:t>RawHash Overview</a:t>
            </a:r>
            <a:endParaRPr lang="en-US" sz="4000" b="1" dirty="0">
              <a:latin typeface="Garamond" panose="02020404030301010803" pitchFamily="18" charset="0"/>
            </a:endParaRPr>
          </a:p>
        </p:txBody>
      </p:sp>
      <p:grpSp>
        <p:nvGrpSpPr>
          <p:cNvPr id="113" name="Group 112">
            <a:extLst>
              <a:ext uri="{FF2B5EF4-FFF2-40B4-BE49-F238E27FC236}">
                <a16:creationId xmlns:a16="http://schemas.microsoft.com/office/drawing/2014/main" id="{D5F45F45-5F56-9037-5F72-C7A530B16C77}"/>
              </a:ext>
            </a:extLst>
          </p:cNvPr>
          <p:cNvGrpSpPr/>
          <p:nvPr/>
        </p:nvGrpSpPr>
        <p:grpSpPr>
          <a:xfrm>
            <a:off x="1561619" y="929482"/>
            <a:ext cx="5821387" cy="2038064"/>
            <a:chOff x="1561619" y="929482"/>
            <a:chExt cx="5821387" cy="2038064"/>
          </a:xfrm>
        </p:grpSpPr>
        <p:grpSp>
          <p:nvGrpSpPr>
            <p:cNvPr id="213" name="Group 212">
              <a:extLst>
                <a:ext uri="{FF2B5EF4-FFF2-40B4-BE49-F238E27FC236}">
                  <a16:creationId xmlns:a16="http://schemas.microsoft.com/office/drawing/2014/main" id="{DAC88753-020A-99CC-9D1E-EE054E9D58F9}"/>
                </a:ext>
              </a:extLst>
            </p:cNvPr>
            <p:cNvGrpSpPr/>
            <p:nvPr/>
          </p:nvGrpSpPr>
          <p:grpSpPr>
            <a:xfrm>
              <a:off x="1751251" y="940771"/>
              <a:ext cx="2243344" cy="585820"/>
              <a:chOff x="244039" y="866164"/>
              <a:chExt cx="1966728" cy="513585"/>
            </a:xfrm>
          </p:grpSpPr>
          <p:sp>
            <p:nvSpPr>
              <p:cNvPr id="4" name="TextBox 3">
                <a:extLst>
                  <a:ext uri="{FF2B5EF4-FFF2-40B4-BE49-F238E27FC236}">
                    <a16:creationId xmlns:a16="http://schemas.microsoft.com/office/drawing/2014/main" id="{09DB65FF-AF45-746A-8E0B-F40C5C00BFC7}"/>
                  </a:ext>
                </a:extLst>
              </p:cNvPr>
              <p:cNvSpPr txBox="1"/>
              <p:nvPr/>
            </p:nvSpPr>
            <p:spPr>
              <a:xfrm>
                <a:off x="244039" y="866164"/>
                <a:ext cx="1966728" cy="18887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 Genome</a:t>
                </a:r>
              </a:p>
            </p:txBody>
          </p:sp>
          <p:sp>
            <p:nvSpPr>
              <p:cNvPr id="5" name="Rounded Rectangle 4">
                <a:extLst>
                  <a:ext uri="{FF2B5EF4-FFF2-40B4-BE49-F238E27FC236}">
                    <a16:creationId xmlns:a16="http://schemas.microsoft.com/office/drawing/2014/main" id="{1D896050-F054-44F2-BCC9-16707831BD0E}"/>
                  </a:ext>
                </a:extLst>
              </p:cNvPr>
              <p:cNvSpPr/>
              <p:nvPr/>
            </p:nvSpPr>
            <p:spPr>
              <a:xfrm>
                <a:off x="244039" y="1092048"/>
                <a:ext cx="1966728" cy="287701"/>
              </a:xfrm>
              <a:prstGeom prst="roundRect">
                <a:avLst/>
              </a:prstGeom>
              <a:solidFill>
                <a:srgbClr val="F2F2F2"/>
              </a:solidFill>
              <a:ln w="31750" cap="flat" cmpd="sng" algn="ctr">
                <a:solidFill>
                  <a:schemeClr val="tx1"/>
                </a:solidFill>
                <a:prstDash val="solid"/>
              </a:ln>
              <a:effectLst/>
            </p:spPr>
            <p:txBody>
              <a:bodyPr wrap="non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…GCTATTACCTTAATGTG…</a:t>
                </a:r>
                <a:endParaRPr kumimoji="0" lang="en-US" sz="14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214" name="Group 213">
              <a:extLst>
                <a:ext uri="{FF2B5EF4-FFF2-40B4-BE49-F238E27FC236}">
                  <a16:creationId xmlns:a16="http://schemas.microsoft.com/office/drawing/2014/main" id="{3BE02547-A5B2-524A-7470-BAE8BD107D63}"/>
                </a:ext>
              </a:extLst>
            </p:cNvPr>
            <p:cNvGrpSpPr/>
            <p:nvPr/>
          </p:nvGrpSpPr>
          <p:grpSpPr>
            <a:xfrm>
              <a:off x="5366868" y="929482"/>
              <a:ext cx="1960655" cy="619685"/>
              <a:chOff x="2619277" y="856267"/>
              <a:chExt cx="1718896" cy="543275"/>
            </a:xfrm>
          </p:grpSpPr>
          <p:sp>
            <p:nvSpPr>
              <p:cNvPr id="13" name="TextBox 12">
                <a:extLst>
                  <a:ext uri="{FF2B5EF4-FFF2-40B4-BE49-F238E27FC236}">
                    <a16:creationId xmlns:a16="http://schemas.microsoft.com/office/drawing/2014/main" id="{00794FE5-0F97-10E8-6CC3-168E84F32FE0}"/>
                  </a:ext>
                </a:extLst>
              </p:cNvPr>
              <p:cNvSpPr txBox="1"/>
              <p:nvPr/>
            </p:nvSpPr>
            <p:spPr>
              <a:xfrm>
                <a:off x="2619277" y="856267"/>
                <a:ext cx="1718896" cy="18887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Nanopore Signal</a:t>
                </a:r>
              </a:p>
            </p:txBody>
          </p:sp>
          <p:pic>
            <p:nvPicPr>
              <p:cNvPr id="14" name="Picture 13">
                <a:extLst>
                  <a:ext uri="{FF2B5EF4-FFF2-40B4-BE49-F238E27FC236}">
                    <a16:creationId xmlns:a16="http://schemas.microsoft.com/office/drawing/2014/main" id="{5B8FFBB4-BA6D-F645-654A-294DD6DE49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67467" y="1072254"/>
                <a:ext cx="1621610" cy="327288"/>
              </a:xfrm>
              <a:prstGeom prst="rect">
                <a:avLst/>
              </a:prstGeom>
              <a:ln>
                <a:solidFill>
                  <a:schemeClr val="tx1"/>
                </a:solidFill>
              </a:ln>
            </p:spPr>
          </p:pic>
        </p:grpSp>
        <p:sp>
          <p:nvSpPr>
            <p:cNvPr id="6" name="Rounded Rectangle 5">
              <a:extLst>
                <a:ext uri="{FF2B5EF4-FFF2-40B4-BE49-F238E27FC236}">
                  <a16:creationId xmlns:a16="http://schemas.microsoft.com/office/drawing/2014/main" id="{E942BF31-C599-8D0A-BC90-605A983FE546}"/>
                </a:ext>
              </a:extLst>
            </p:cNvPr>
            <p:cNvSpPr/>
            <p:nvPr/>
          </p:nvSpPr>
          <p:spPr>
            <a:xfrm>
              <a:off x="1871382" y="1846516"/>
              <a:ext cx="2003083" cy="44843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Reference-to-Event Conversion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 name="Rounded Rectangle 6">
              <a:extLst>
                <a:ext uri="{FF2B5EF4-FFF2-40B4-BE49-F238E27FC236}">
                  <a16:creationId xmlns:a16="http://schemas.microsoft.com/office/drawing/2014/main" id="{895F2C70-1A86-45BC-AFD6-28E0DD4C4966}"/>
                </a:ext>
              </a:extLst>
            </p:cNvPr>
            <p:cNvSpPr/>
            <p:nvPr/>
          </p:nvSpPr>
          <p:spPr>
            <a:xfrm>
              <a:off x="5511603" y="1857806"/>
              <a:ext cx="1671185" cy="44843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Signal-to-Event Conversion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8" name="Straight Connector 7">
              <a:extLst>
                <a:ext uri="{FF2B5EF4-FFF2-40B4-BE49-F238E27FC236}">
                  <a16:creationId xmlns:a16="http://schemas.microsoft.com/office/drawing/2014/main" id="{60F3A61F-14F4-D72C-9A96-BED382CC56E4}"/>
                </a:ext>
              </a:extLst>
            </p:cNvPr>
            <p:cNvCxnSpPr>
              <a:cxnSpLocks/>
            </p:cNvCxnSpPr>
            <p:nvPr/>
          </p:nvCxnSpPr>
          <p:spPr>
            <a:xfrm>
              <a:off x="2872923" y="1526591"/>
              <a:ext cx="0" cy="333679"/>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C85F7B-CB99-69B3-024B-AF59780AB390}"/>
                </a:ext>
              </a:extLst>
            </p:cNvPr>
            <p:cNvCxnSpPr>
              <a:cxnSpLocks/>
            </p:cNvCxnSpPr>
            <p:nvPr/>
          </p:nvCxnSpPr>
          <p:spPr>
            <a:xfrm>
              <a:off x="6347195" y="1551631"/>
              <a:ext cx="0" cy="308639"/>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A15A7845-6BCA-DE2F-72BB-6EA91C5E13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61619" y="1963236"/>
              <a:ext cx="249432" cy="242504"/>
            </a:xfrm>
            <a:prstGeom prst="rect">
              <a:avLst/>
            </a:prstGeom>
          </p:spPr>
        </p:pic>
        <p:cxnSp>
          <p:nvCxnSpPr>
            <p:cNvPr id="10" name="Straight Connector 9">
              <a:extLst>
                <a:ext uri="{FF2B5EF4-FFF2-40B4-BE49-F238E27FC236}">
                  <a16:creationId xmlns:a16="http://schemas.microsoft.com/office/drawing/2014/main" id="{CBE41142-2E00-4D51-5CC1-3C7B597FF805}"/>
                </a:ext>
              </a:extLst>
            </p:cNvPr>
            <p:cNvCxnSpPr>
              <a:cxnSpLocks/>
            </p:cNvCxnSpPr>
            <p:nvPr/>
          </p:nvCxnSpPr>
          <p:spPr>
            <a:xfrm flipH="1">
              <a:off x="2872923" y="2306440"/>
              <a:ext cx="0" cy="32850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7FC212C-5258-6557-E248-52A88128AD50}"/>
                </a:ext>
              </a:extLst>
            </p:cNvPr>
            <p:cNvCxnSpPr>
              <a:cxnSpLocks/>
            </p:cNvCxnSpPr>
            <p:nvPr/>
          </p:nvCxnSpPr>
          <p:spPr>
            <a:xfrm>
              <a:off x="6347195" y="2306244"/>
              <a:ext cx="0" cy="32850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nvGrpSpPr>
            <p:cNvPr id="81" name="Group 80">
              <a:extLst>
                <a:ext uri="{FF2B5EF4-FFF2-40B4-BE49-F238E27FC236}">
                  <a16:creationId xmlns:a16="http://schemas.microsoft.com/office/drawing/2014/main" id="{4A05C5ED-EE98-4ADF-456A-D3CAE0AE3719}"/>
                </a:ext>
              </a:extLst>
            </p:cNvPr>
            <p:cNvGrpSpPr/>
            <p:nvPr/>
          </p:nvGrpSpPr>
          <p:grpSpPr>
            <a:xfrm>
              <a:off x="1831396" y="2626733"/>
              <a:ext cx="2083054" cy="340813"/>
              <a:chOff x="2310261" y="2497144"/>
              <a:chExt cx="2083054" cy="340813"/>
            </a:xfrm>
          </p:grpSpPr>
          <p:sp>
            <p:nvSpPr>
              <p:cNvPr id="20" name="Rounded Rectangle 19">
                <a:extLst>
                  <a:ext uri="{FF2B5EF4-FFF2-40B4-BE49-F238E27FC236}">
                    <a16:creationId xmlns:a16="http://schemas.microsoft.com/office/drawing/2014/main" id="{BCA25636-B401-6251-CEE5-11692D09D80F}"/>
                  </a:ext>
                </a:extLst>
              </p:cNvPr>
              <p:cNvSpPr/>
              <p:nvPr/>
            </p:nvSpPr>
            <p:spPr>
              <a:xfrm>
                <a:off x="2310261" y="2497144"/>
                <a:ext cx="2083054" cy="340813"/>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2" name="Rectangle 21">
                <a:extLst>
                  <a:ext uri="{FF2B5EF4-FFF2-40B4-BE49-F238E27FC236}">
                    <a16:creationId xmlns:a16="http://schemas.microsoft.com/office/drawing/2014/main" id="{D2B4C324-5024-411B-5C1F-82D250B7BDED}"/>
                  </a:ext>
                </a:extLst>
              </p:cNvPr>
              <p:cNvSpPr/>
              <p:nvPr/>
            </p:nvSpPr>
            <p:spPr>
              <a:xfrm>
                <a:off x="2390225"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2.21</a:t>
                </a:r>
              </a:p>
            </p:txBody>
          </p:sp>
          <p:sp>
            <p:nvSpPr>
              <p:cNvPr id="23" name="Rectangle 22">
                <a:extLst>
                  <a:ext uri="{FF2B5EF4-FFF2-40B4-BE49-F238E27FC236}">
                    <a16:creationId xmlns:a16="http://schemas.microsoft.com/office/drawing/2014/main" id="{BC732517-5597-7388-F967-D8DD5971A963}"/>
                  </a:ext>
                </a:extLst>
              </p:cNvPr>
              <p:cNvSpPr/>
              <p:nvPr/>
            </p:nvSpPr>
            <p:spPr>
              <a:xfrm>
                <a:off x="3079820"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-0.9</a:t>
                </a:r>
              </a:p>
            </p:txBody>
          </p:sp>
          <p:sp>
            <p:nvSpPr>
              <p:cNvPr id="24" name="Rectangle 23">
                <a:extLst>
                  <a:ext uri="{FF2B5EF4-FFF2-40B4-BE49-F238E27FC236}">
                    <a16:creationId xmlns:a16="http://schemas.microsoft.com/office/drawing/2014/main" id="{FA458D61-1FC6-E1B7-1896-16D7ABE996F6}"/>
                  </a:ext>
                </a:extLst>
              </p:cNvPr>
              <p:cNvSpPr/>
              <p:nvPr/>
            </p:nvSpPr>
            <p:spPr>
              <a:xfrm>
                <a:off x="3769414" y="2575857"/>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1.15</a:t>
                </a:r>
              </a:p>
            </p:txBody>
          </p:sp>
        </p:grpSp>
        <p:grpSp>
          <p:nvGrpSpPr>
            <p:cNvPr id="82" name="Group 81">
              <a:extLst>
                <a:ext uri="{FF2B5EF4-FFF2-40B4-BE49-F238E27FC236}">
                  <a16:creationId xmlns:a16="http://schemas.microsoft.com/office/drawing/2014/main" id="{A53C69D8-CE3F-E9E6-02D8-2F40F619E00A}"/>
                </a:ext>
              </a:extLst>
            </p:cNvPr>
            <p:cNvGrpSpPr/>
            <p:nvPr/>
          </p:nvGrpSpPr>
          <p:grpSpPr>
            <a:xfrm>
              <a:off x="5311384" y="2626734"/>
              <a:ext cx="2071622" cy="340812"/>
              <a:chOff x="4889143" y="2497145"/>
              <a:chExt cx="2071622" cy="340812"/>
            </a:xfrm>
          </p:grpSpPr>
          <p:sp>
            <p:nvSpPr>
              <p:cNvPr id="36" name="Rounded Rectangle 35">
                <a:extLst>
                  <a:ext uri="{FF2B5EF4-FFF2-40B4-BE49-F238E27FC236}">
                    <a16:creationId xmlns:a16="http://schemas.microsoft.com/office/drawing/2014/main" id="{8233893A-862C-0AE4-DFD3-D5F8A529C677}"/>
                  </a:ext>
                </a:extLst>
              </p:cNvPr>
              <p:cNvSpPr/>
              <p:nvPr/>
            </p:nvSpPr>
            <p:spPr>
              <a:xfrm>
                <a:off x="4889143" y="2497145"/>
                <a:ext cx="2071622" cy="340812"/>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8" name="Rectangle 37">
                <a:extLst>
                  <a:ext uri="{FF2B5EF4-FFF2-40B4-BE49-F238E27FC236}">
                    <a16:creationId xmlns:a16="http://schemas.microsoft.com/office/drawing/2014/main" id="{8A04EBD9-61A2-46B2-EDB0-10C75F362D67}"/>
                  </a:ext>
                </a:extLst>
              </p:cNvPr>
              <p:cNvSpPr/>
              <p:nvPr/>
            </p:nvSpPr>
            <p:spPr>
              <a:xfrm>
                <a:off x="4957672"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2.22</a:t>
                </a:r>
              </a:p>
            </p:txBody>
          </p:sp>
          <p:sp>
            <p:nvSpPr>
              <p:cNvPr id="39" name="Rectangle 38">
                <a:extLst>
                  <a:ext uri="{FF2B5EF4-FFF2-40B4-BE49-F238E27FC236}">
                    <a16:creationId xmlns:a16="http://schemas.microsoft.com/office/drawing/2014/main" id="{A8CB9BBE-BAB4-1277-6BFF-8EEAF27CFF13}"/>
                  </a:ext>
                </a:extLst>
              </p:cNvPr>
              <p:cNvSpPr/>
              <p:nvPr/>
            </p:nvSpPr>
            <p:spPr>
              <a:xfrm>
                <a:off x="5647267"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-0.91</a:t>
                </a:r>
              </a:p>
            </p:txBody>
          </p:sp>
          <p:sp>
            <p:nvSpPr>
              <p:cNvPr id="40" name="Rectangle 39">
                <a:extLst>
                  <a:ext uri="{FF2B5EF4-FFF2-40B4-BE49-F238E27FC236}">
                    <a16:creationId xmlns:a16="http://schemas.microsoft.com/office/drawing/2014/main" id="{08B61B55-A79B-78F4-B55B-3B161E807366}"/>
                  </a:ext>
                </a:extLst>
              </p:cNvPr>
              <p:cNvSpPr/>
              <p:nvPr/>
            </p:nvSpPr>
            <p:spPr>
              <a:xfrm>
                <a:off x="6336861" y="2571869"/>
                <a:ext cx="554540" cy="199708"/>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1.18</a:t>
                </a:r>
              </a:p>
            </p:txBody>
          </p:sp>
        </p:grpSp>
      </p:grpSp>
      <p:grpSp>
        <p:nvGrpSpPr>
          <p:cNvPr id="114" name="Group 113">
            <a:extLst>
              <a:ext uri="{FF2B5EF4-FFF2-40B4-BE49-F238E27FC236}">
                <a16:creationId xmlns:a16="http://schemas.microsoft.com/office/drawing/2014/main" id="{F8E89A8A-EE8C-4B30-E6E2-2AC61A765F22}"/>
              </a:ext>
            </a:extLst>
          </p:cNvPr>
          <p:cNvGrpSpPr/>
          <p:nvPr/>
        </p:nvGrpSpPr>
        <p:grpSpPr>
          <a:xfrm>
            <a:off x="1561619" y="2967546"/>
            <a:ext cx="5981540" cy="1343848"/>
            <a:chOff x="1561619" y="2967546"/>
            <a:chExt cx="5981540" cy="1343848"/>
          </a:xfrm>
        </p:grpSpPr>
        <p:cxnSp>
          <p:nvCxnSpPr>
            <p:cNvPr id="11" name="Straight Connector 10">
              <a:extLst>
                <a:ext uri="{FF2B5EF4-FFF2-40B4-BE49-F238E27FC236}">
                  <a16:creationId xmlns:a16="http://schemas.microsoft.com/office/drawing/2014/main" id="{081B1611-8F19-E229-E0A7-4D00A1A390B6}"/>
                </a:ext>
              </a:extLst>
            </p:cNvPr>
            <p:cNvCxnSpPr>
              <a:cxnSpLocks/>
            </p:cNvCxnSpPr>
            <p:nvPr/>
          </p:nvCxnSpPr>
          <p:spPr>
            <a:xfrm>
              <a:off x="1603159" y="3156770"/>
              <a:ext cx="5940000" cy="0"/>
            </a:xfrm>
            <a:prstGeom prst="line">
              <a:avLst/>
            </a:prstGeom>
            <a:ln w="28575">
              <a:solidFill>
                <a:schemeClr val="tx1"/>
              </a:solidFill>
              <a:prstDash val="sysDot"/>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A26CAA6-F6DD-9F2A-377B-660B243E65BE}"/>
                </a:ext>
              </a:extLst>
            </p:cNvPr>
            <p:cNvCxnSpPr>
              <a:cxnSpLocks/>
            </p:cNvCxnSpPr>
            <p:nvPr/>
          </p:nvCxnSpPr>
          <p:spPr>
            <a:xfrm>
              <a:off x="2872923" y="2967546"/>
              <a:ext cx="0" cy="360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67F03DD-EF70-DE64-E0FE-ED1BB3EE7BEA}"/>
                </a:ext>
              </a:extLst>
            </p:cNvPr>
            <p:cNvCxnSpPr>
              <a:cxnSpLocks/>
            </p:cNvCxnSpPr>
            <p:nvPr/>
          </p:nvCxnSpPr>
          <p:spPr>
            <a:xfrm flipH="1">
              <a:off x="6347195" y="2967546"/>
              <a:ext cx="1" cy="360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7" name="Rounded Rectangle 16">
              <a:extLst>
                <a:ext uri="{FF2B5EF4-FFF2-40B4-BE49-F238E27FC236}">
                  <a16:creationId xmlns:a16="http://schemas.microsoft.com/office/drawing/2014/main" id="{81150DBB-0EB4-BD68-EACE-5BDBE610FAB6}"/>
                </a:ext>
              </a:extLst>
            </p:cNvPr>
            <p:cNvSpPr/>
            <p:nvPr/>
          </p:nvSpPr>
          <p:spPr>
            <a:xfrm>
              <a:off x="2169825" y="3350436"/>
              <a:ext cx="1406196" cy="293707"/>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Quantization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9" name="Rounded Rectangle 28">
              <a:extLst>
                <a:ext uri="{FF2B5EF4-FFF2-40B4-BE49-F238E27FC236}">
                  <a16:creationId xmlns:a16="http://schemas.microsoft.com/office/drawing/2014/main" id="{810F8FFC-E54B-35E1-6FF2-7C4F54065A52}"/>
                </a:ext>
              </a:extLst>
            </p:cNvPr>
            <p:cNvSpPr/>
            <p:nvPr/>
          </p:nvSpPr>
          <p:spPr>
            <a:xfrm>
              <a:off x="5643395" y="3350436"/>
              <a:ext cx="1407600" cy="293707"/>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Quantization</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60" name="Picture 59">
              <a:extLst>
                <a:ext uri="{FF2B5EF4-FFF2-40B4-BE49-F238E27FC236}">
                  <a16:creationId xmlns:a16="http://schemas.microsoft.com/office/drawing/2014/main" id="{B1BD679A-BEDB-8FA5-B49A-74123F1A840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61619" y="3379283"/>
              <a:ext cx="249432" cy="242504"/>
            </a:xfrm>
            <a:prstGeom prst="rect">
              <a:avLst/>
            </a:prstGeom>
          </p:spPr>
        </p:pic>
        <p:cxnSp>
          <p:nvCxnSpPr>
            <p:cNvPr id="43" name="Straight Connector 42">
              <a:extLst>
                <a:ext uri="{FF2B5EF4-FFF2-40B4-BE49-F238E27FC236}">
                  <a16:creationId xmlns:a16="http://schemas.microsoft.com/office/drawing/2014/main" id="{86054026-C046-4158-8B6F-1A1958B8D08C}"/>
                </a:ext>
              </a:extLst>
            </p:cNvPr>
            <p:cNvCxnSpPr>
              <a:cxnSpLocks/>
            </p:cNvCxnSpPr>
            <p:nvPr/>
          </p:nvCxnSpPr>
          <p:spPr>
            <a:xfrm>
              <a:off x="2872923" y="3645624"/>
              <a:ext cx="1" cy="327746"/>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94E5DC7-7FC6-0ABC-BE40-68F88DF60C6D}"/>
                </a:ext>
              </a:extLst>
            </p:cNvPr>
            <p:cNvCxnSpPr>
              <a:cxnSpLocks/>
            </p:cNvCxnSpPr>
            <p:nvPr/>
          </p:nvCxnSpPr>
          <p:spPr>
            <a:xfrm>
              <a:off x="6347195" y="3644142"/>
              <a:ext cx="1" cy="329227"/>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5" name="Rounded Rectangle 44">
              <a:extLst>
                <a:ext uri="{FF2B5EF4-FFF2-40B4-BE49-F238E27FC236}">
                  <a16:creationId xmlns:a16="http://schemas.microsoft.com/office/drawing/2014/main" id="{B140591A-AE35-DD59-B7A0-565BFA8A188B}"/>
                </a:ext>
              </a:extLst>
            </p:cNvPr>
            <p:cNvSpPr/>
            <p:nvPr/>
          </p:nvSpPr>
          <p:spPr>
            <a:xfrm>
              <a:off x="1831397" y="3971888"/>
              <a:ext cx="2083053" cy="339506"/>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46" name="Group 45">
              <a:extLst>
                <a:ext uri="{FF2B5EF4-FFF2-40B4-BE49-F238E27FC236}">
                  <a16:creationId xmlns:a16="http://schemas.microsoft.com/office/drawing/2014/main" id="{F8133B65-202B-581D-DC9C-F176328C239B}"/>
                </a:ext>
              </a:extLst>
            </p:cNvPr>
            <p:cNvGrpSpPr/>
            <p:nvPr/>
          </p:nvGrpSpPr>
          <p:grpSpPr>
            <a:xfrm>
              <a:off x="1907271" y="4045214"/>
              <a:ext cx="1933729" cy="199478"/>
              <a:chOff x="2666730" y="3159542"/>
              <a:chExt cx="2440048" cy="251999"/>
            </a:xfrm>
          </p:grpSpPr>
          <p:sp>
            <p:nvSpPr>
              <p:cNvPr id="48" name="Rectangle 47">
                <a:extLst>
                  <a:ext uri="{FF2B5EF4-FFF2-40B4-BE49-F238E27FC236}">
                    <a16:creationId xmlns:a16="http://schemas.microsoft.com/office/drawing/2014/main" id="{FFE179AC-B972-3F5D-7E2F-3F14D755DB94}"/>
                  </a:ext>
                </a:extLst>
              </p:cNvPr>
              <p:cNvSpPr/>
              <p:nvPr/>
            </p:nvSpPr>
            <p:spPr>
              <a:xfrm>
                <a:off x="266673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28</a:t>
                </a:r>
              </a:p>
            </p:txBody>
          </p:sp>
          <p:sp>
            <p:nvSpPr>
              <p:cNvPr id="49" name="Rectangle 48">
                <a:extLst>
                  <a:ext uri="{FF2B5EF4-FFF2-40B4-BE49-F238E27FC236}">
                    <a16:creationId xmlns:a16="http://schemas.microsoft.com/office/drawing/2014/main" id="{B3F031A4-6D43-12F3-05A2-4EC5B4A9C247}"/>
                  </a:ext>
                </a:extLst>
              </p:cNvPr>
              <p:cNvSpPr/>
              <p:nvPr/>
            </p:nvSpPr>
            <p:spPr>
              <a:xfrm>
                <a:off x="3536885"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6</a:t>
                </a:r>
              </a:p>
            </p:txBody>
          </p:sp>
          <p:sp>
            <p:nvSpPr>
              <p:cNvPr id="50" name="Rectangle 49">
                <a:extLst>
                  <a:ext uri="{FF2B5EF4-FFF2-40B4-BE49-F238E27FC236}">
                    <a16:creationId xmlns:a16="http://schemas.microsoft.com/office/drawing/2014/main" id="{BC34FDE3-7E2B-F0F1-C689-31C920D32F40}"/>
                  </a:ext>
                </a:extLst>
              </p:cNvPr>
              <p:cNvSpPr/>
              <p:nvPr/>
            </p:nvSpPr>
            <p:spPr>
              <a:xfrm>
                <a:off x="440704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18</a:t>
                </a:r>
              </a:p>
            </p:txBody>
          </p:sp>
        </p:grpSp>
        <p:sp>
          <p:nvSpPr>
            <p:cNvPr id="52" name="Rounded Rectangle 51">
              <a:extLst>
                <a:ext uri="{FF2B5EF4-FFF2-40B4-BE49-F238E27FC236}">
                  <a16:creationId xmlns:a16="http://schemas.microsoft.com/office/drawing/2014/main" id="{A42C11F1-26EC-C0FA-FC57-346DA79FABBA}"/>
                </a:ext>
              </a:extLst>
            </p:cNvPr>
            <p:cNvSpPr/>
            <p:nvPr/>
          </p:nvSpPr>
          <p:spPr>
            <a:xfrm>
              <a:off x="5311384" y="3973370"/>
              <a:ext cx="2071623" cy="336540"/>
            </a:xfrm>
            <a:prstGeom prst="roundRect">
              <a:avLst>
                <a:gd name="adj" fmla="val 9166"/>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53" name="Group 52">
              <a:extLst>
                <a:ext uri="{FF2B5EF4-FFF2-40B4-BE49-F238E27FC236}">
                  <a16:creationId xmlns:a16="http://schemas.microsoft.com/office/drawing/2014/main" id="{EC87AE32-70D6-8B13-2225-02FB05EB0979}"/>
                </a:ext>
              </a:extLst>
            </p:cNvPr>
            <p:cNvGrpSpPr/>
            <p:nvPr/>
          </p:nvGrpSpPr>
          <p:grpSpPr>
            <a:xfrm>
              <a:off x="5380331" y="4035872"/>
              <a:ext cx="1933729" cy="199708"/>
              <a:chOff x="2666730" y="3159542"/>
              <a:chExt cx="2440048" cy="251999"/>
            </a:xfrm>
            <a:solidFill>
              <a:srgbClr val="F3EDDB"/>
            </a:solidFill>
          </p:grpSpPr>
          <p:sp>
            <p:nvSpPr>
              <p:cNvPr id="54" name="Rectangle 53">
                <a:extLst>
                  <a:ext uri="{FF2B5EF4-FFF2-40B4-BE49-F238E27FC236}">
                    <a16:creationId xmlns:a16="http://schemas.microsoft.com/office/drawing/2014/main" id="{8765D199-1C85-EB19-2FA7-3167DBCC74C5}"/>
                  </a:ext>
                </a:extLst>
              </p:cNvPr>
              <p:cNvSpPr/>
              <p:nvPr/>
            </p:nvSpPr>
            <p:spPr>
              <a:xfrm>
                <a:off x="266673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28</a:t>
                </a:r>
              </a:p>
            </p:txBody>
          </p:sp>
          <p:sp>
            <p:nvSpPr>
              <p:cNvPr id="55" name="Rectangle 54">
                <a:extLst>
                  <a:ext uri="{FF2B5EF4-FFF2-40B4-BE49-F238E27FC236}">
                    <a16:creationId xmlns:a16="http://schemas.microsoft.com/office/drawing/2014/main" id="{36333B52-34D5-A389-6184-FBAB639E6EEE}"/>
                  </a:ext>
                </a:extLst>
              </p:cNvPr>
              <p:cNvSpPr/>
              <p:nvPr/>
            </p:nvSpPr>
            <p:spPr>
              <a:xfrm>
                <a:off x="3536885"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6</a:t>
                </a:r>
              </a:p>
            </p:txBody>
          </p:sp>
          <p:sp>
            <p:nvSpPr>
              <p:cNvPr id="56" name="Rectangle 55">
                <a:extLst>
                  <a:ext uri="{FF2B5EF4-FFF2-40B4-BE49-F238E27FC236}">
                    <a16:creationId xmlns:a16="http://schemas.microsoft.com/office/drawing/2014/main" id="{1750AFEF-A2C0-A86F-7BF3-65A84B4AF034}"/>
                  </a:ext>
                </a:extLst>
              </p:cNvPr>
              <p:cNvSpPr/>
              <p:nvPr/>
            </p:nvSpPr>
            <p:spPr>
              <a:xfrm>
                <a:off x="4407040" y="3159542"/>
                <a:ext cx="699738" cy="25199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18</a:t>
                </a:r>
              </a:p>
            </p:txBody>
          </p:sp>
        </p:grpSp>
      </p:grpSp>
      <p:grpSp>
        <p:nvGrpSpPr>
          <p:cNvPr id="115" name="Group 114">
            <a:extLst>
              <a:ext uri="{FF2B5EF4-FFF2-40B4-BE49-F238E27FC236}">
                <a16:creationId xmlns:a16="http://schemas.microsoft.com/office/drawing/2014/main" id="{B0D6C278-4FE5-BAD1-3E7E-4E5644C5BF58}"/>
              </a:ext>
            </a:extLst>
          </p:cNvPr>
          <p:cNvGrpSpPr/>
          <p:nvPr/>
        </p:nvGrpSpPr>
        <p:grpSpPr>
          <a:xfrm>
            <a:off x="1561619" y="4309909"/>
            <a:ext cx="5981540" cy="1372330"/>
            <a:chOff x="1561619" y="4309909"/>
            <a:chExt cx="5981540" cy="1372330"/>
          </a:xfrm>
        </p:grpSpPr>
        <p:cxnSp>
          <p:nvCxnSpPr>
            <p:cNvPr id="70" name="Straight Connector 69">
              <a:extLst>
                <a:ext uri="{FF2B5EF4-FFF2-40B4-BE49-F238E27FC236}">
                  <a16:creationId xmlns:a16="http://schemas.microsoft.com/office/drawing/2014/main" id="{966DF514-2460-3529-0A03-4320C12D8A0C}"/>
                </a:ext>
              </a:extLst>
            </p:cNvPr>
            <p:cNvCxnSpPr>
              <a:cxnSpLocks/>
            </p:cNvCxnSpPr>
            <p:nvPr/>
          </p:nvCxnSpPr>
          <p:spPr>
            <a:xfrm>
              <a:off x="1603159" y="4500493"/>
              <a:ext cx="5940000" cy="0"/>
            </a:xfrm>
            <a:prstGeom prst="line">
              <a:avLst/>
            </a:prstGeom>
            <a:ln w="28575">
              <a:solidFill>
                <a:schemeClr val="tx1"/>
              </a:solidFill>
              <a:prstDash val="sysDot"/>
              <a:tailEnd type="none"/>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625B14C-A0F9-6134-F6EA-AB64C65140C2}"/>
                </a:ext>
              </a:extLst>
            </p:cNvPr>
            <p:cNvCxnSpPr>
              <a:cxnSpLocks/>
            </p:cNvCxnSpPr>
            <p:nvPr/>
          </p:nvCxnSpPr>
          <p:spPr>
            <a:xfrm>
              <a:off x="2872923" y="4311393"/>
              <a:ext cx="0" cy="396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18BD9CE-2D5D-E6DF-EA87-FDFAFEC67C2E}"/>
                </a:ext>
              </a:extLst>
            </p:cNvPr>
            <p:cNvCxnSpPr>
              <a:cxnSpLocks/>
            </p:cNvCxnSpPr>
            <p:nvPr/>
          </p:nvCxnSpPr>
          <p:spPr>
            <a:xfrm flipH="1">
              <a:off x="6347195" y="4309909"/>
              <a:ext cx="1" cy="396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58" name="Rounded Rectangle 57">
              <a:extLst>
                <a:ext uri="{FF2B5EF4-FFF2-40B4-BE49-F238E27FC236}">
                  <a16:creationId xmlns:a16="http://schemas.microsoft.com/office/drawing/2014/main" id="{614B8F78-F234-6BE1-6EBB-D0D265BA075B}"/>
                </a:ext>
              </a:extLst>
            </p:cNvPr>
            <p:cNvSpPr/>
            <p:nvPr/>
          </p:nvSpPr>
          <p:spPr>
            <a:xfrm>
              <a:off x="2397867" y="4703565"/>
              <a:ext cx="950113" cy="29370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Hashing</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61" name="Picture 60">
              <a:extLst>
                <a:ext uri="{FF2B5EF4-FFF2-40B4-BE49-F238E27FC236}">
                  <a16:creationId xmlns:a16="http://schemas.microsoft.com/office/drawing/2014/main" id="{5AA05094-FF53-F4CB-20F1-86E7425E2CF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61619" y="4728425"/>
              <a:ext cx="249432" cy="242505"/>
            </a:xfrm>
            <a:prstGeom prst="rect">
              <a:avLst/>
            </a:prstGeom>
          </p:spPr>
        </p:pic>
        <p:sp>
          <p:nvSpPr>
            <p:cNvPr id="62" name="Rectangle 61">
              <a:extLst>
                <a:ext uri="{FF2B5EF4-FFF2-40B4-BE49-F238E27FC236}">
                  <a16:creationId xmlns:a16="http://schemas.microsoft.com/office/drawing/2014/main" id="{C16FD23F-FB21-9D04-4CDD-7909537D25C1}"/>
                </a:ext>
              </a:extLst>
            </p:cNvPr>
            <p:cNvSpPr/>
            <p:nvPr/>
          </p:nvSpPr>
          <p:spPr>
            <a:xfrm>
              <a:off x="2572708" y="5323262"/>
              <a:ext cx="600431" cy="199709"/>
            </a:xfrm>
            <a:prstGeom prst="rect">
              <a:avLst/>
            </a:prstGeom>
            <a:solidFill>
              <a:srgbClr val="DEECF8"/>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0x01</a:t>
              </a:r>
            </a:p>
          </p:txBody>
        </p:sp>
        <p:cxnSp>
          <p:nvCxnSpPr>
            <p:cNvPr id="63" name="Straight Connector 62">
              <a:extLst>
                <a:ext uri="{FF2B5EF4-FFF2-40B4-BE49-F238E27FC236}">
                  <a16:creationId xmlns:a16="http://schemas.microsoft.com/office/drawing/2014/main" id="{E79F4947-E1C5-2267-E4EF-E7D517C6FB35}"/>
                </a:ext>
              </a:extLst>
            </p:cNvPr>
            <p:cNvCxnSpPr>
              <a:cxnSpLocks/>
            </p:cNvCxnSpPr>
            <p:nvPr/>
          </p:nvCxnSpPr>
          <p:spPr>
            <a:xfrm>
              <a:off x="2872923" y="5010504"/>
              <a:ext cx="0" cy="3168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64" name="Rounded Rectangle 63">
              <a:extLst>
                <a:ext uri="{FF2B5EF4-FFF2-40B4-BE49-F238E27FC236}">
                  <a16:creationId xmlns:a16="http://schemas.microsoft.com/office/drawing/2014/main" id="{F7BAF3E9-B94A-6CAE-9BD2-EF7FF8707AD8}"/>
                </a:ext>
              </a:extLst>
            </p:cNvPr>
            <p:cNvSpPr/>
            <p:nvPr/>
          </p:nvSpPr>
          <p:spPr>
            <a:xfrm>
              <a:off x="5871995" y="4702824"/>
              <a:ext cx="950400" cy="293708"/>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Hashing</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6" name="Rectangle 65">
              <a:extLst>
                <a:ext uri="{FF2B5EF4-FFF2-40B4-BE49-F238E27FC236}">
                  <a16:creationId xmlns:a16="http://schemas.microsoft.com/office/drawing/2014/main" id="{1B81DBAB-39F6-4EA3-5DA6-001E4092966F}"/>
                </a:ext>
              </a:extLst>
            </p:cNvPr>
            <p:cNvSpPr/>
            <p:nvPr/>
          </p:nvSpPr>
          <p:spPr>
            <a:xfrm>
              <a:off x="6046980" y="5323262"/>
              <a:ext cx="600431" cy="199709"/>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0x01</a:t>
              </a:r>
            </a:p>
          </p:txBody>
        </p:sp>
        <p:cxnSp>
          <p:nvCxnSpPr>
            <p:cNvPr id="67" name="Straight Connector 66">
              <a:extLst>
                <a:ext uri="{FF2B5EF4-FFF2-40B4-BE49-F238E27FC236}">
                  <a16:creationId xmlns:a16="http://schemas.microsoft.com/office/drawing/2014/main" id="{7A0427F4-CE74-8505-4E73-B2DA01594B01}"/>
                </a:ext>
              </a:extLst>
            </p:cNvPr>
            <p:cNvCxnSpPr>
              <a:cxnSpLocks/>
            </p:cNvCxnSpPr>
            <p:nvPr/>
          </p:nvCxnSpPr>
          <p:spPr>
            <a:xfrm>
              <a:off x="6347195" y="5010504"/>
              <a:ext cx="0" cy="3168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5E35268-AC1A-338D-F5A7-D125840C66DE}"/>
                </a:ext>
              </a:extLst>
            </p:cNvPr>
            <p:cNvCxnSpPr>
              <a:cxnSpLocks/>
            </p:cNvCxnSpPr>
            <p:nvPr/>
          </p:nvCxnSpPr>
          <p:spPr>
            <a:xfrm>
              <a:off x="3173137" y="5420930"/>
              <a:ext cx="882000" cy="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72" name="TextBox 71">
              <a:extLst>
                <a:ext uri="{FF2B5EF4-FFF2-40B4-BE49-F238E27FC236}">
                  <a16:creationId xmlns:a16="http://schemas.microsoft.com/office/drawing/2014/main" id="{54E38C66-CBDF-065A-87FB-8E2C3E3F9CB6}"/>
                </a:ext>
              </a:extLst>
            </p:cNvPr>
            <p:cNvSpPr txBox="1"/>
            <p:nvPr/>
          </p:nvSpPr>
          <p:spPr>
            <a:xfrm>
              <a:off x="3357906" y="5159622"/>
              <a:ext cx="512462" cy="21544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Store</a:t>
              </a:r>
            </a:p>
          </p:txBody>
        </p:sp>
        <p:cxnSp>
          <p:nvCxnSpPr>
            <p:cNvPr id="69" name="Straight Connector 68">
              <a:extLst>
                <a:ext uri="{FF2B5EF4-FFF2-40B4-BE49-F238E27FC236}">
                  <a16:creationId xmlns:a16="http://schemas.microsoft.com/office/drawing/2014/main" id="{C64D7ADA-52CB-6745-54C1-3F9537EEE034}"/>
                </a:ext>
              </a:extLst>
            </p:cNvPr>
            <p:cNvCxnSpPr>
              <a:cxnSpLocks/>
            </p:cNvCxnSpPr>
            <p:nvPr/>
          </p:nvCxnSpPr>
          <p:spPr>
            <a:xfrm flipH="1">
              <a:off x="4733162" y="5420930"/>
              <a:ext cx="1314000" cy="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C8AE43B8-7D2B-4FED-8E51-2439EB1907B9}"/>
                </a:ext>
              </a:extLst>
            </p:cNvPr>
            <p:cNvSpPr txBox="1"/>
            <p:nvPr/>
          </p:nvSpPr>
          <p:spPr>
            <a:xfrm>
              <a:off x="5119263" y="5159622"/>
              <a:ext cx="541798" cy="21544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Query</a:t>
              </a:r>
            </a:p>
          </p:txBody>
        </p:sp>
        <p:sp>
          <p:nvSpPr>
            <p:cNvPr id="71" name="Rounded Rectangle 70">
              <a:extLst>
                <a:ext uri="{FF2B5EF4-FFF2-40B4-BE49-F238E27FC236}">
                  <a16:creationId xmlns:a16="http://schemas.microsoft.com/office/drawing/2014/main" id="{930BF186-F377-09FB-14AE-17F0D0B66CD3}"/>
                </a:ext>
              </a:extLst>
            </p:cNvPr>
            <p:cNvSpPr/>
            <p:nvPr/>
          </p:nvSpPr>
          <p:spPr>
            <a:xfrm>
              <a:off x="4064235" y="5163995"/>
              <a:ext cx="671510" cy="518244"/>
            </a:xfrm>
            <a:prstGeom prst="roundRect">
              <a:avLst/>
            </a:prstGeom>
            <a:solidFill>
              <a:srgbClr val="FFF3CC"/>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 Table</a:t>
              </a:r>
            </a:p>
          </p:txBody>
        </p:sp>
      </p:grpSp>
      <p:grpSp>
        <p:nvGrpSpPr>
          <p:cNvPr id="116" name="Group 115">
            <a:extLst>
              <a:ext uri="{FF2B5EF4-FFF2-40B4-BE49-F238E27FC236}">
                <a16:creationId xmlns:a16="http://schemas.microsoft.com/office/drawing/2014/main" id="{AB3E955C-5DA9-BFB9-E3EB-D39E5C313C62}"/>
              </a:ext>
            </a:extLst>
          </p:cNvPr>
          <p:cNvGrpSpPr/>
          <p:nvPr/>
        </p:nvGrpSpPr>
        <p:grpSpPr>
          <a:xfrm>
            <a:off x="1569851" y="5682239"/>
            <a:ext cx="5973360" cy="854824"/>
            <a:chOff x="1569851" y="5682239"/>
            <a:chExt cx="5973360" cy="854824"/>
          </a:xfrm>
        </p:grpSpPr>
        <p:cxnSp>
          <p:nvCxnSpPr>
            <p:cNvPr id="75" name="Straight Connector 74">
              <a:extLst>
                <a:ext uri="{FF2B5EF4-FFF2-40B4-BE49-F238E27FC236}">
                  <a16:creationId xmlns:a16="http://schemas.microsoft.com/office/drawing/2014/main" id="{98F9C367-B2D7-4BD0-043F-FD942A3FE044}"/>
                </a:ext>
              </a:extLst>
            </p:cNvPr>
            <p:cNvCxnSpPr>
              <a:cxnSpLocks/>
            </p:cNvCxnSpPr>
            <p:nvPr/>
          </p:nvCxnSpPr>
          <p:spPr>
            <a:xfrm flipH="1">
              <a:off x="4405528" y="5682239"/>
              <a:ext cx="0" cy="324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pic>
          <p:nvPicPr>
            <p:cNvPr id="74" name="Picture 73">
              <a:extLst>
                <a:ext uri="{FF2B5EF4-FFF2-40B4-BE49-F238E27FC236}">
                  <a16:creationId xmlns:a16="http://schemas.microsoft.com/office/drawing/2014/main" id="{AE136FB5-C5CA-D53A-AB34-021B3B0E8A1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569851" y="6121661"/>
              <a:ext cx="241200" cy="239537"/>
            </a:xfrm>
            <a:prstGeom prst="rect">
              <a:avLst/>
            </a:prstGeom>
          </p:spPr>
        </p:pic>
        <p:sp>
          <p:nvSpPr>
            <p:cNvPr id="76" name="TextBox 75">
              <a:extLst>
                <a:ext uri="{FF2B5EF4-FFF2-40B4-BE49-F238E27FC236}">
                  <a16:creationId xmlns:a16="http://schemas.microsoft.com/office/drawing/2014/main" id="{E6C77B3E-EF1E-584F-3257-6A8C9C99BB11}"/>
                </a:ext>
              </a:extLst>
            </p:cNvPr>
            <p:cNvSpPr txBox="1"/>
            <p:nvPr/>
          </p:nvSpPr>
          <p:spPr>
            <a:xfrm>
              <a:off x="3937742" y="6016370"/>
              <a:ext cx="927047" cy="503589"/>
            </a:xfrm>
            <a:prstGeom prst="rect">
              <a:avLst/>
            </a:prstGeom>
            <a:noFill/>
            <a:ln w="15875">
              <a:solidFill>
                <a:schemeClr val="tx1"/>
              </a:solidFill>
            </a:ln>
          </p:spPr>
          <p:txBody>
            <a:bodyPr wrap="square" lIns="36000" tIns="36000" rIns="36000" bIns="36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Matching Regions</a:t>
              </a:r>
            </a:p>
          </p:txBody>
        </p:sp>
        <p:sp>
          <p:nvSpPr>
            <p:cNvPr id="77" name="Rounded Rectangle 76">
              <a:extLst>
                <a:ext uri="{FF2B5EF4-FFF2-40B4-BE49-F238E27FC236}">
                  <a16:creationId xmlns:a16="http://schemas.microsoft.com/office/drawing/2014/main" id="{B333FC5B-7F64-5A71-6D9E-987540BA4CA8}"/>
                </a:ext>
              </a:extLst>
            </p:cNvPr>
            <p:cNvSpPr/>
            <p:nvPr/>
          </p:nvSpPr>
          <p:spPr>
            <a:xfrm>
              <a:off x="5133798" y="6000803"/>
              <a:ext cx="1197603" cy="536260"/>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Chaining &amp; Mapping</a:t>
              </a:r>
              <a:endParaRPr kumimoji="0" lang="en-US" sz="14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78" name="Straight Connector 77">
              <a:extLst>
                <a:ext uri="{FF2B5EF4-FFF2-40B4-BE49-F238E27FC236}">
                  <a16:creationId xmlns:a16="http://schemas.microsoft.com/office/drawing/2014/main" id="{042A553F-9EFB-DAC7-8B19-6CB74D868AE6}"/>
                </a:ext>
              </a:extLst>
            </p:cNvPr>
            <p:cNvCxnSpPr>
              <a:cxnSpLocks/>
              <a:stCxn id="76" idx="3"/>
            </p:cNvCxnSpPr>
            <p:nvPr/>
          </p:nvCxnSpPr>
          <p:spPr>
            <a:xfrm flipV="1">
              <a:off x="4864789" y="6268164"/>
              <a:ext cx="278334" cy="1"/>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C2628CE-A6E5-B444-90FE-86C17F7932A8}"/>
                </a:ext>
              </a:extLst>
            </p:cNvPr>
            <p:cNvCxnSpPr>
              <a:cxnSpLocks/>
            </p:cNvCxnSpPr>
            <p:nvPr/>
          </p:nvCxnSpPr>
          <p:spPr>
            <a:xfrm flipV="1">
              <a:off x="1603211" y="5824861"/>
              <a:ext cx="5940000" cy="2"/>
            </a:xfrm>
            <a:prstGeom prst="line">
              <a:avLst/>
            </a:prstGeom>
            <a:ln w="28575">
              <a:solidFill>
                <a:schemeClr val="tx1"/>
              </a:solidFill>
              <a:prstDash val="sysDot"/>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88B8541-B21E-610C-8439-904959F23532}"/>
                </a:ext>
              </a:extLst>
            </p:cNvPr>
            <p:cNvCxnSpPr>
              <a:cxnSpLocks/>
            </p:cNvCxnSpPr>
            <p:nvPr/>
          </p:nvCxnSpPr>
          <p:spPr>
            <a:xfrm flipV="1">
              <a:off x="6321507" y="6264180"/>
              <a:ext cx="278334" cy="1"/>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076B36F3-5BBA-ACC2-6E81-9B557AB9FEC8}"/>
                </a:ext>
              </a:extLst>
            </p:cNvPr>
            <p:cNvSpPr txBox="1"/>
            <p:nvPr/>
          </p:nvSpPr>
          <p:spPr>
            <a:xfrm>
              <a:off x="6596120" y="6007244"/>
              <a:ext cx="927047" cy="503590"/>
            </a:xfrm>
            <a:prstGeom prst="rect">
              <a:avLst/>
            </a:prstGeom>
            <a:noFill/>
            <a:ln w="15875">
              <a:solidFill>
                <a:schemeClr val="tx1"/>
              </a:solidFill>
            </a:ln>
          </p:spPr>
          <p:txBody>
            <a:bodyPr wrap="square" lIns="36000" tIns="36000" rIns="36000" bIns="36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Mapping Positions</a:t>
              </a:r>
            </a:p>
          </p:txBody>
        </p:sp>
      </p:grpSp>
      <p:grpSp>
        <p:nvGrpSpPr>
          <p:cNvPr id="117" name="Group 116">
            <a:extLst>
              <a:ext uri="{FF2B5EF4-FFF2-40B4-BE49-F238E27FC236}">
                <a16:creationId xmlns:a16="http://schemas.microsoft.com/office/drawing/2014/main" id="{91B91545-8627-33FE-45B7-4D34E99B4524}"/>
              </a:ext>
            </a:extLst>
          </p:cNvPr>
          <p:cNvGrpSpPr/>
          <p:nvPr/>
        </p:nvGrpSpPr>
        <p:grpSpPr>
          <a:xfrm>
            <a:off x="939451" y="1026707"/>
            <a:ext cx="552531" cy="4798154"/>
            <a:chOff x="939451" y="1026707"/>
            <a:chExt cx="552531" cy="4798154"/>
          </a:xfrm>
        </p:grpSpPr>
        <p:sp>
          <p:nvSpPr>
            <p:cNvPr id="107" name="Striped Right Arrow 106">
              <a:extLst>
                <a:ext uri="{FF2B5EF4-FFF2-40B4-BE49-F238E27FC236}">
                  <a16:creationId xmlns:a16="http://schemas.microsoft.com/office/drawing/2014/main" id="{7649853B-56EA-FFC1-2F96-7D0EEB28A87F}"/>
                </a:ext>
              </a:extLst>
            </p:cNvPr>
            <p:cNvSpPr/>
            <p:nvPr/>
          </p:nvSpPr>
          <p:spPr>
            <a:xfrm rot="5400000">
              <a:off x="-1002829" y="3330050"/>
              <a:ext cx="4798154"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109" name="TextBox 108">
              <a:extLst>
                <a:ext uri="{FF2B5EF4-FFF2-40B4-BE49-F238E27FC236}">
                  <a16:creationId xmlns:a16="http://schemas.microsoft.com/office/drawing/2014/main" id="{AB119846-F765-9C61-147F-8AD7153A24BF}"/>
                </a:ext>
              </a:extLst>
            </p:cNvPr>
            <p:cNvSpPr txBox="1"/>
            <p:nvPr/>
          </p:nvSpPr>
          <p:spPr>
            <a:xfrm rot="16200000">
              <a:off x="-17382" y="3241118"/>
              <a:ext cx="22829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Indexing (Offline)</a:t>
              </a:r>
            </a:p>
          </p:txBody>
        </p:sp>
      </p:grpSp>
      <p:grpSp>
        <p:nvGrpSpPr>
          <p:cNvPr id="118" name="Group 117">
            <a:extLst>
              <a:ext uri="{FF2B5EF4-FFF2-40B4-BE49-F238E27FC236}">
                <a16:creationId xmlns:a16="http://schemas.microsoft.com/office/drawing/2014/main" id="{DEAE4A5A-3557-707F-DB6F-AC927F7E6CF4}"/>
              </a:ext>
            </a:extLst>
          </p:cNvPr>
          <p:cNvGrpSpPr/>
          <p:nvPr/>
        </p:nvGrpSpPr>
        <p:grpSpPr>
          <a:xfrm>
            <a:off x="7662082" y="1026707"/>
            <a:ext cx="542467" cy="5460356"/>
            <a:chOff x="7662082" y="1026707"/>
            <a:chExt cx="542467" cy="5460356"/>
          </a:xfrm>
        </p:grpSpPr>
        <p:sp>
          <p:nvSpPr>
            <p:cNvPr id="108" name="Striped Right Arrow 107">
              <a:extLst>
                <a:ext uri="{FF2B5EF4-FFF2-40B4-BE49-F238E27FC236}">
                  <a16:creationId xmlns:a16="http://schemas.microsoft.com/office/drawing/2014/main" id="{88B16E54-6192-8689-5DF1-FE1717B8C9BF}"/>
                </a:ext>
              </a:extLst>
            </p:cNvPr>
            <p:cNvSpPr/>
            <p:nvPr/>
          </p:nvSpPr>
          <p:spPr>
            <a:xfrm rot="5400000">
              <a:off x="5027638" y="3661151"/>
              <a:ext cx="5460356"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110" name="TextBox 109">
              <a:extLst>
                <a:ext uri="{FF2B5EF4-FFF2-40B4-BE49-F238E27FC236}">
                  <a16:creationId xmlns:a16="http://schemas.microsoft.com/office/drawing/2014/main" id="{F3AC99D7-9337-32AD-8A02-6F84B590A235}"/>
                </a:ext>
              </a:extLst>
            </p:cNvPr>
            <p:cNvSpPr txBox="1"/>
            <p:nvPr/>
          </p:nvSpPr>
          <p:spPr>
            <a:xfrm rot="5400000">
              <a:off x="6700451" y="3572219"/>
              <a:ext cx="263886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Mapping (Real-Time)</a:t>
              </a:r>
            </a:p>
          </p:txBody>
        </p:sp>
      </p:grpSp>
    </p:spTree>
    <p:custDataLst>
      <p:tags r:id="rId1"/>
    </p:custDataLst>
    <p:extLst>
      <p:ext uri="{BB962C8B-B14F-4D97-AF65-F5344CB8AC3E}">
        <p14:creationId xmlns:p14="http://schemas.microsoft.com/office/powerpoint/2010/main" val="173250498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latin typeface="Garamond" panose="02020404030301010803" pitchFamily="18" charset="0"/>
              </a:rPr>
              <a:t>Real-Time Mapping using Hash-based Indexing</a:t>
            </a:r>
            <a:endParaRPr lang="en-US" sz="3200" b="1" dirty="0">
              <a:latin typeface="Garamond" panose="02020404030301010803" pitchFamily="18" charset="0"/>
            </a:endParaRPr>
          </a:p>
        </p:txBody>
      </p:sp>
      <p:sp>
        <p:nvSpPr>
          <p:cNvPr id="20" name="Rounded Rectangle 19">
            <a:extLst>
              <a:ext uri="{FF2B5EF4-FFF2-40B4-BE49-F238E27FC236}">
                <a16:creationId xmlns:a16="http://schemas.microsoft.com/office/drawing/2014/main" id="{2CDC1377-6EBE-D2CC-FD2E-41530BB2C25C}"/>
              </a:ext>
            </a:extLst>
          </p:cNvPr>
          <p:cNvSpPr/>
          <p:nvPr/>
        </p:nvSpPr>
        <p:spPr>
          <a:xfrm>
            <a:off x="1281813" y="1174679"/>
            <a:ext cx="2643922" cy="3206821"/>
          </a:xfrm>
          <a:prstGeom prst="roundRect">
            <a:avLst>
              <a:gd name="adj" fmla="val 9865"/>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1" name="Rounded Rectangle 20">
            <a:extLst>
              <a:ext uri="{FF2B5EF4-FFF2-40B4-BE49-F238E27FC236}">
                <a16:creationId xmlns:a16="http://schemas.microsoft.com/office/drawing/2014/main" id="{11B828A8-41CA-672F-A519-16936C3F01FE}"/>
              </a:ext>
            </a:extLst>
          </p:cNvPr>
          <p:cNvSpPr/>
          <p:nvPr/>
        </p:nvSpPr>
        <p:spPr>
          <a:xfrm>
            <a:off x="1277933" y="866164"/>
            <a:ext cx="2643923" cy="326572"/>
          </a:xfrm>
          <a:prstGeom prst="roundRect">
            <a:avLst/>
          </a:prstGeom>
          <a:solidFill>
            <a:srgbClr val="0070C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Indexing (Offline)</a:t>
            </a:r>
          </a:p>
        </p:txBody>
      </p:sp>
      <p:grpSp>
        <p:nvGrpSpPr>
          <p:cNvPr id="14" name="Group 13">
            <a:extLst>
              <a:ext uri="{FF2B5EF4-FFF2-40B4-BE49-F238E27FC236}">
                <a16:creationId xmlns:a16="http://schemas.microsoft.com/office/drawing/2014/main" id="{41A9F27F-B129-5B98-A965-C4952DD5F79E}"/>
              </a:ext>
            </a:extLst>
          </p:cNvPr>
          <p:cNvGrpSpPr/>
          <p:nvPr/>
        </p:nvGrpSpPr>
        <p:grpSpPr>
          <a:xfrm>
            <a:off x="2151186" y="3568068"/>
            <a:ext cx="526395" cy="460874"/>
            <a:chOff x="2151186" y="4120518"/>
            <a:chExt cx="526395" cy="460874"/>
          </a:xfrm>
        </p:grpSpPr>
        <p:sp>
          <p:nvSpPr>
            <p:cNvPr id="52" name="Rectangle 51">
              <a:extLst>
                <a:ext uri="{FF2B5EF4-FFF2-40B4-BE49-F238E27FC236}">
                  <a16:creationId xmlns:a16="http://schemas.microsoft.com/office/drawing/2014/main" id="{4C756989-02AD-E37B-CAE2-1C8198C3A19E}"/>
                </a:ext>
              </a:extLst>
            </p:cNvPr>
            <p:cNvSpPr/>
            <p:nvPr/>
          </p:nvSpPr>
          <p:spPr>
            <a:xfrm>
              <a:off x="2151186" y="4406309"/>
              <a:ext cx="526395" cy="175083"/>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0x01</a:t>
              </a:r>
            </a:p>
          </p:txBody>
        </p:sp>
        <p:cxnSp>
          <p:nvCxnSpPr>
            <p:cNvPr id="53" name="Straight Connector 52">
              <a:extLst>
                <a:ext uri="{FF2B5EF4-FFF2-40B4-BE49-F238E27FC236}">
                  <a16:creationId xmlns:a16="http://schemas.microsoft.com/office/drawing/2014/main" id="{E175BBCB-D9DE-6035-56FB-25BB8EF77D0C}"/>
                </a:ext>
              </a:extLst>
            </p:cNvPr>
            <p:cNvCxnSpPr>
              <a:cxnSpLocks/>
              <a:endCxn id="52" idx="0"/>
            </p:cNvCxnSpPr>
            <p:nvPr/>
          </p:nvCxnSpPr>
          <p:spPr>
            <a:xfrm>
              <a:off x="2414383" y="4120518"/>
              <a:ext cx="1" cy="285791"/>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grpSp>
        <p:nvGrpSpPr>
          <p:cNvPr id="16" name="Group 15">
            <a:extLst>
              <a:ext uri="{FF2B5EF4-FFF2-40B4-BE49-F238E27FC236}">
                <a16:creationId xmlns:a16="http://schemas.microsoft.com/office/drawing/2014/main" id="{0139F66B-5268-9CEA-3D4D-E83C8202033C}"/>
              </a:ext>
            </a:extLst>
          </p:cNvPr>
          <p:cNvGrpSpPr/>
          <p:nvPr/>
        </p:nvGrpSpPr>
        <p:grpSpPr>
          <a:xfrm>
            <a:off x="2677581" y="3691211"/>
            <a:ext cx="1098948" cy="477223"/>
            <a:chOff x="2677581" y="3929472"/>
            <a:chExt cx="1098948" cy="477223"/>
          </a:xfrm>
        </p:grpSpPr>
        <p:cxnSp>
          <p:nvCxnSpPr>
            <p:cNvPr id="55" name="Straight Connector 54">
              <a:extLst>
                <a:ext uri="{FF2B5EF4-FFF2-40B4-BE49-F238E27FC236}">
                  <a16:creationId xmlns:a16="http://schemas.microsoft.com/office/drawing/2014/main" id="{C37EF3BC-3823-BBAB-2944-B1516810DF35}"/>
                </a:ext>
              </a:extLst>
            </p:cNvPr>
            <p:cNvCxnSpPr>
              <a:cxnSpLocks/>
            </p:cNvCxnSpPr>
            <p:nvPr/>
          </p:nvCxnSpPr>
          <p:spPr>
            <a:xfrm>
              <a:off x="2677581" y="4178567"/>
              <a:ext cx="510239" cy="1916"/>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4C987B40-F547-E4EA-CB13-1CAA7F5286B1}"/>
                </a:ext>
              </a:extLst>
            </p:cNvPr>
            <p:cNvSpPr txBox="1"/>
            <p:nvPr/>
          </p:nvSpPr>
          <p:spPr>
            <a:xfrm>
              <a:off x="2718852" y="3929472"/>
              <a:ext cx="415178" cy="1846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Store</a:t>
              </a:r>
            </a:p>
          </p:txBody>
        </p:sp>
        <p:sp>
          <p:nvSpPr>
            <p:cNvPr id="57" name="Rounded Rectangle 56">
              <a:extLst>
                <a:ext uri="{FF2B5EF4-FFF2-40B4-BE49-F238E27FC236}">
                  <a16:creationId xmlns:a16="http://schemas.microsoft.com/office/drawing/2014/main" id="{A9F110A2-A11D-71F9-BA63-4E02DE186DD1}"/>
                </a:ext>
              </a:extLst>
            </p:cNvPr>
            <p:cNvSpPr/>
            <p:nvPr/>
          </p:nvSpPr>
          <p:spPr>
            <a:xfrm>
              <a:off x="3187820" y="3952356"/>
              <a:ext cx="588709" cy="454339"/>
            </a:xfrm>
            <a:prstGeom prst="roundRect">
              <a:avLst/>
            </a:prstGeom>
            <a:solidFill>
              <a:srgbClr val="FFF3CC"/>
            </a:solidFill>
            <a:ln w="31750" cap="flat" cmpd="sng" algn="ctr">
              <a:solidFill>
                <a:schemeClr val="tx1"/>
              </a:solidFill>
              <a:prstDash val="solid"/>
            </a:ln>
            <a:effectLst/>
          </p:spPr>
          <p:txBody>
            <a:bodyPr wrap="none"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19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a:t>
              </a:r>
              <a:br>
                <a:rPr kumimoji="0" lang="en-US" sz="119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119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Table</a:t>
              </a:r>
            </a:p>
          </p:txBody>
        </p:sp>
      </p:grpSp>
      <p:grpSp>
        <p:nvGrpSpPr>
          <p:cNvPr id="5" name="Group 4">
            <a:extLst>
              <a:ext uri="{FF2B5EF4-FFF2-40B4-BE49-F238E27FC236}">
                <a16:creationId xmlns:a16="http://schemas.microsoft.com/office/drawing/2014/main" id="{2F775878-1CBA-CB1F-0D17-BF77CF8FC8B4}"/>
              </a:ext>
            </a:extLst>
          </p:cNvPr>
          <p:cNvGrpSpPr/>
          <p:nvPr/>
        </p:nvGrpSpPr>
        <p:grpSpPr>
          <a:xfrm>
            <a:off x="1431019" y="1291521"/>
            <a:ext cx="1966728" cy="2263923"/>
            <a:chOff x="1431019" y="1291521"/>
            <a:chExt cx="1966728" cy="2263923"/>
          </a:xfrm>
        </p:grpSpPr>
        <p:sp>
          <p:nvSpPr>
            <p:cNvPr id="7" name="Rounded Rectangle 6">
              <a:extLst>
                <a:ext uri="{FF2B5EF4-FFF2-40B4-BE49-F238E27FC236}">
                  <a16:creationId xmlns:a16="http://schemas.microsoft.com/office/drawing/2014/main" id="{1BCA36B0-076B-ED0C-6B77-151620C5E226}"/>
                </a:ext>
              </a:extLst>
            </p:cNvPr>
            <p:cNvSpPr/>
            <p:nvPr/>
          </p:nvSpPr>
          <p:spPr>
            <a:xfrm>
              <a:off x="1652983" y="2050547"/>
              <a:ext cx="1522800" cy="393143"/>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Reference-to-Event Conversion</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8" name="Straight Connector 7">
              <a:extLst>
                <a:ext uri="{FF2B5EF4-FFF2-40B4-BE49-F238E27FC236}">
                  <a16:creationId xmlns:a16="http://schemas.microsoft.com/office/drawing/2014/main" id="{9058B498-09E3-3358-C72D-0EF21E58E2AD}"/>
                </a:ext>
              </a:extLst>
            </p:cNvPr>
            <p:cNvCxnSpPr>
              <a:cxnSpLocks/>
            </p:cNvCxnSpPr>
            <p:nvPr/>
          </p:nvCxnSpPr>
          <p:spPr>
            <a:xfrm flipH="1">
              <a:off x="2414383" y="2453760"/>
              <a:ext cx="0" cy="288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 name="Rounded Rectangle 8">
              <a:extLst>
                <a:ext uri="{FF2B5EF4-FFF2-40B4-BE49-F238E27FC236}">
                  <a16:creationId xmlns:a16="http://schemas.microsoft.com/office/drawing/2014/main" id="{64981778-E8BE-C3F0-5F66-2AF6AC6D6AEC}"/>
                </a:ext>
              </a:extLst>
            </p:cNvPr>
            <p:cNvSpPr/>
            <p:nvPr/>
          </p:nvSpPr>
          <p:spPr>
            <a:xfrm>
              <a:off x="1883735" y="2751830"/>
              <a:ext cx="1061296" cy="257491"/>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Quantization</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0" name="Straight Connector 9">
              <a:extLst>
                <a:ext uri="{FF2B5EF4-FFF2-40B4-BE49-F238E27FC236}">
                  <a16:creationId xmlns:a16="http://schemas.microsoft.com/office/drawing/2014/main" id="{65BBE86F-5F4D-0030-AE4C-F37A8E162774}"/>
                </a:ext>
              </a:extLst>
            </p:cNvPr>
            <p:cNvCxnSpPr>
              <a:cxnSpLocks/>
            </p:cNvCxnSpPr>
            <p:nvPr/>
          </p:nvCxnSpPr>
          <p:spPr>
            <a:xfrm>
              <a:off x="2414383" y="3010620"/>
              <a:ext cx="1" cy="287333"/>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1AD0AB7-689D-B2AE-BEE4-4B95DF2027F5}"/>
                </a:ext>
              </a:extLst>
            </p:cNvPr>
            <p:cNvCxnSpPr>
              <a:cxnSpLocks/>
            </p:cNvCxnSpPr>
            <p:nvPr/>
          </p:nvCxnSpPr>
          <p:spPr>
            <a:xfrm>
              <a:off x="2414383" y="1779965"/>
              <a:ext cx="0" cy="270582"/>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nvGrpSpPr>
            <p:cNvPr id="48" name="Group 47">
              <a:extLst>
                <a:ext uri="{FF2B5EF4-FFF2-40B4-BE49-F238E27FC236}">
                  <a16:creationId xmlns:a16="http://schemas.microsoft.com/office/drawing/2014/main" id="{D6CC37A5-A836-29F9-BA22-B8EA5CA4BF14}"/>
                </a:ext>
              </a:extLst>
            </p:cNvPr>
            <p:cNvGrpSpPr/>
            <p:nvPr/>
          </p:nvGrpSpPr>
          <p:grpSpPr>
            <a:xfrm>
              <a:off x="1431019" y="1291521"/>
              <a:ext cx="1966728" cy="513585"/>
              <a:chOff x="1531304" y="1891489"/>
              <a:chExt cx="1966728" cy="513585"/>
            </a:xfrm>
          </p:grpSpPr>
          <p:sp>
            <p:nvSpPr>
              <p:cNvPr id="36" name="TextBox 35">
                <a:extLst>
                  <a:ext uri="{FF2B5EF4-FFF2-40B4-BE49-F238E27FC236}">
                    <a16:creationId xmlns:a16="http://schemas.microsoft.com/office/drawing/2014/main" id="{EE8CBB64-1DCE-8334-280C-487FA08E317A}"/>
                  </a:ext>
                </a:extLst>
              </p:cNvPr>
              <p:cNvSpPr txBox="1"/>
              <p:nvPr/>
            </p:nvSpPr>
            <p:spPr>
              <a:xfrm>
                <a:off x="1531304" y="1891489"/>
                <a:ext cx="1966728"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 Genome</a:t>
                </a:r>
              </a:p>
            </p:txBody>
          </p:sp>
          <p:sp>
            <p:nvSpPr>
              <p:cNvPr id="37" name="Rounded Rectangle 36">
                <a:extLst>
                  <a:ext uri="{FF2B5EF4-FFF2-40B4-BE49-F238E27FC236}">
                    <a16:creationId xmlns:a16="http://schemas.microsoft.com/office/drawing/2014/main" id="{A22B240B-7593-2A73-4A4F-ECE748C9CE73}"/>
                  </a:ext>
                </a:extLst>
              </p:cNvPr>
              <p:cNvSpPr/>
              <p:nvPr/>
            </p:nvSpPr>
            <p:spPr>
              <a:xfrm>
                <a:off x="1531304" y="2117373"/>
                <a:ext cx="1966728" cy="287701"/>
              </a:xfrm>
              <a:prstGeom prst="roundRect">
                <a:avLst/>
              </a:prstGeom>
              <a:solidFill>
                <a:srgbClr val="F2F2F2"/>
              </a:solidFill>
              <a:ln w="31750" cap="flat" cmpd="sng" algn="ctr">
                <a:solidFill>
                  <a:schemeClr val="tx1"/>
                </a:solidFill>
                <a:prstDash val="solid"/>
              </a:ln>
              <a:effectLst/>
            </p:spPr>
            <p:txBody>
              <a:bodyPr wrap="non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…GCTATTACCTTAATGTG…</a:t>
                </a:r>
                <a:endParaRPr kumimoji="0" lang="en-US" sz="12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51" name="Rounded Rectangle 50">
              <a:extLst>
                <a:ext uri="{FF2B5EF4-FFF2-40B4-BE49-F238E27FC236}">
                  <a16:creationId xmlns:a16="http://schemas.microsoft.com/office/drawing/2014/main" id="{48ABBF5F-A320-1B27-EA01-410226CBF96D}"/>
                </a:ext>
              </a:extLst>
            </p:cNvPr>
            <p:cNvSpPr/>
            <p:nvPr/>
          </p:nvSpPr>
          <p:spPr>
            <a:xfrm>
              <a:off x="2038183" y="3297953"/>
              <a:ext cx="752400" cy="257491"/>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Hashing</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30" name="Rounded Rectangle 29">
            <a:extLst>
              <a:ext uri="{FF2B5EF4-FFF2-40B4-BE49-F238E27FC236}">
                <a16:creationId xmlns:a16="http://schemas.microsoft.com/office/drawing/2014/main" id="{D7607AC6-0B04-AFD8-1E8C-F3FA2885A147}"/>
              </a:ext>
            </a:extLst>
          </p:cNvPr>
          <p:cNvSpPr/>
          <p:nvPr/>
        </p:nvSpPr>
        <p:spPr>
          <a:xfrm>
            <a:off x="5307632" y="1174678"/>
            <a:ext cx="2558436" cy="5048309"/>
          </a:xfrm>
          <a:prstGeom prst="roundRect">
            <a:avLst>
              <a:gd name="adj" fmla="val 9865"/>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1" name="Rounded Rectangle 30">
            <a:extLst>
              <a:ext uri="{FF2B5EF4-FFF2-40B4-BE49-F238E27FC236}">
                <a16:creationId xmlns:a16="http://schemas.microsoft.com/office/drawing/2014/main" id="{D3FAE838-2324-4602-88A9-A2ECFE8E60F3}"/>
              </a:ext>
            </a:extLst>
          </p:cNvPr>
          <p:cNvSpPr/>
          <p:nvPr/>
        </p:nvSpPr>
        <p:spPr>
          <a:xfrm>
            <a:off x="5303754" y="866164"/>
            <a:ext cx="2558436" cy="326572"/>
          </a:xfrm>
          <a:prstGeom prst="roundRect">
            <a:avLst/>
          </a:prstGeom>
          <a:solidFill>
            <a:srgbClr val="0070C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wrap="none"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Mapping (Real-time)</a:t>
            </a:r>
            <a:endParaRPr kumimoji="0" lang="en-US"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15" name="Group 14">
            <a:extLst>
              <a:ext uri="{FF2B5EF4-FFF2-40B4-BE49-F238E27FC236}">
                <a16:creationId xmlns:a16="http://schemas.microsoft.com/office/drawing/2014/main" id="{758B592E-4B7F-07D8-0CE5-B6789E6F68BB}"/>
              </a:ext>
            </a:extLst>
          </p:cNvPr>
          <p:cNvGrpSpPr/>
          <p:nvPr/>
        </p:nvGrpSpPr>
        <p:grpSpPr>
          <a:xfrm>
            <a:off x="6164220" y="3568068"/>
            <a:ext cx="526395" cy="460874"/>
            <a:chOff x="6185596" y="4120518"/>
            <a:chExt cx="526395" cy="460874"/>
          </a:xfrm>
        </p:grpSpPr>
        <p:sp>
          <p:nvSpPr>
            <p:cNvPr id="76" name="Rectangle 75">
              <a:extLst>
                <a:ext uri="{FF2B5EF4-FFF2-40B4-BE49-F238E27FC236}">
                  <a16:creationId xmlns:a16="http://schemas.microsoft.com/office/drawing/2014/main" id="{6B3FA2AE-4071-3CCF-5093-D85CA841B0EC}"/>
                </a:ext>
              </a:extLst>
            </p:cNvPr>
            <p:cNvSpPr/>
            <p:nvPr/>
          </p:nvSpPr>
          <p:spPr>
            <a:xfrm>
              <a:off x="6185596" y="4406309"/>
              <a:ext cx="526395" cy="175083"/>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0x01</a:t>
              </a:r>
            </a:p>
          </p:txBody>
        </p:sp>
        <p:cxnSp>
          <p:nvCxnSpPr>
            <p:cNvPr id="77" name="Straight Connector 76">
              <a:extLst>
                <a:ext uri="{FF2B5EF4-FFF2-40B4-BE49-F238E27FC236}">
                  <a16:creationId xmlns:a16="http://schemas.microsoft.com/office/drawing/2014/main" id="{20A6323C-8FFE-C715-20F7-8F2301061721}"/>
                </a:ext>
              </a:extLst>
            </p:cNvPr>
            <p:cNvCxnSpPr>
              <a:cxnSpLocks/>
              <a:endCxn id="76" idx="0"/>
            </p:cNvCxnSpPr>
            <p:nvPr/>
          </p:nvCxnSpPr>
          <p:spPr>
            <a:xfrm>
              <a:off x="6448794" y="4120518"/>
              <a:ext cx="0" cy="285791"/>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grpSp>
        <p:nvGrpSpPr>
          <p:cNvPr id="4" name="Group 3">
            <a:extLst>
              <a:ext uri="{FF2B5EF4-FFF2-40B4-BE49-F238E27FC236}">
                <a16:creationId xmlns:a16="http://schemas.microsoft.com/office/drawing/2014/main" id="{B548F741-534F-9099-9B81-FFD66B992115}"/>
              </a:ext>
            </a:extLst>
          </p:cNvPr>
          <p:cNvGrpSpPr/>
          <p:nvPr/>
        </p:nvGrpSpPr>
        <p:grpSpPr>
          <a:xfrm>
            <a:off x="5608298" y="1284800"/>
            <a:ext cx="1679798" cy="2270644"/>
            <a:chOff x="5608298" y="1284800"/>
            <a:chExt cx="1679798" cy="2270644"/>
          </a:xfrm>
        </p:grpSpPr>
        <p:sp>
          <p:nvSpPr>
            <p:cNvPr id="11" name="Rounded Rectangle 10">
              <a:extLst>
                <a:ext uri="{FF2B5EF4-FFF2-40B4-BE49-F238E27FC236}">
                  <a16:creationId xmlns:a16="http://schemas.microsoft.com/office/drawing/2014/main" id="{43BBA97B-2D62-335A-F238-CE92079CC862}"/>
                </a:ext>
              </a:extLst>
            </p:cNvPr>
            <p:cNvSpPr/>
            <p:nvPr/>
          </p:nvSpPr>
          <p:spPr>
            <a:xfrm>
              <a:off x="5917549" y="2751830"/>
              <a:ext cx="1061296" cy="257491"/>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Quantization</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2" name="Straight Connector 11">
              <a:extLst>
                <a:ext uri="{FF2B5EF4-FFF2-40B4-BE49-F238E27FC236}">
                  <a16:creationId xmlns:a16="http://schemas.microsoft.com/office/drawing/2014/main" id="{35811210-E4DE-E99E-9EB8-A80E19BD0D80}"/>
                </a:ext>
              </a:extLst>
            </p:cNvPr>
            <p:cNvCxnSpPr>
              <a:cxnSpLocks/>
            </p:cNvCxnSpPr>
            <p:nvPr/>
          </p:nvCxnSpPr>
          <p:spPr>
            <a:xfrm flipH="1">
              <a:off x="6424551" y="3028802"/>
              <a:ext cx="596" cy="269151"/>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27" name="Rounded Rectangle 26">
              <a:extLst>
                <a:ext uri="{FF2B5EF4-FFF2-40B4-BE49-F238E27FC236}">
                  <a16:creationId xmlns:a16="http://schemas.microsoft.com/office/drawing/2014/main" id="{BE9521E0-D991-9594-AF61-507E4B27E89E}"/>
                </a:ext>
              </a:extLst>
            </p:cNvPr>
            <p:cNvSpPr/>
            <p:nvPr/>
          </p:nvSpPr>
          <p:spPr>
            <a:xfrm>
              <a:off x="5741687" y="2050547"/>
              <a:ext cx="1413021" cy="393143"/>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Signal-to-Event Conversion</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32" name="Straight Connector 31">
              <a:extLst>
                <a:ext uri="{FF2B5EF4-FFF2-40B4-BE49-F238E27FC236}">
                  <a16:creationId xmlns:a16="http://schemas.microsoft.com/office/drawing/2014/main" id="{373665F3-4BE6-3477-DCFE-EA6769BDDADC}"/>
                </a:ext>
              </a:extLst>
            </p:cNvPr>
            <p:cNvCxnSpPr>
              <a:cxnSpLocks/>
            </p:cNvCxnSpPr>
            <p:nvPr/>
          </p:nvCxnSpPr>
          <p:spPr>
            <a:xfrm flipH="1">
              <a:off x="6447681" y="1818178"/>
              <a:ext cx="1032" cy="232369"/>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E8CB8E-03B1-6729-5E93-8C71C169628C}"/>
                </a:ext>
              </a:extLst>
            </p:cNvPr>
            <p:cNvCxnSpPr>
              <a:cxnSpLocks/>
            </p:cNvCxnSpPr>
            <p:nvPr/>
          </p:nvCxnSpPr>
          <p:spPr>
            <a:xfrm>
              <a:off x="6448197" y="2461497"/>
              <a:ext cx="0" cy="288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7BFFCD8-2E71-0D29-4B6B-3678C43E15CF}"/>
                </a:ext>
              </a:extLst>
            </p:cNvPr>
            <p:cNvSpPr txBox="1"/>
            <p:nvPr/>
          </p:nvSpPr>
          <p:spPr>
            <a:xfrm>
              <a:off x="5608298" y="1284800"/>
              <a:ext cx="1679798"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Nanopore Signal</a:t>
              </a:r>
            </a:p>
          </p:txBody>
        </p:sp>
        <p:sp>
          <p:nvSpPr>
            <p:cNvPr id="75" name="Rounded Rectangle 74">
              <a:extLst>
                <a:ext uri="{FF2B5EF4-FFF2-40B4-BE49-F238E27FC236}">
                  <a16:creationId xmlns:a16="http://schemas.microsoft.com/office/drawing/2014/main" id="{CB72CCB8-B456-0237-37CB-373BA7E7500C}"/>
                </a:ext>
              </a:extLst>
            </p:cNvPr>
            <p:cNvSpPr/>
            <p:nvPr/>
          </p:nvSpPr>
          <p:spPr>
            <a:xfrm>
              <a:off x="6071997" y="3297953"/>
              <a:ext cx="752400" cy="257491"/>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Hashing</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88" name="Picture 87">
              <a:extLst>
                <a:ext uri="{FF2B5EF4-FFF2-40B4-BE49-F238E27FC236}">
                  <a16:creationId xmlns:a16="http://schemas.microsoft.com/office/drawing/2014/main" id="{F019A6DA-8E70-38E8-53CE-85D979108AAD}"/>
                </a:ext>
              </a:extLst>
            </p:cNvPr>
            <p:cNvPicPr>
              <a:picLocks noChangeAspect="1"/>
            </p:cNvPicPr>
            <p:nvPr/>
          </p:nvPicPr>
          <p:blipFill rotWithShape="1">
            <a:blip r:embed="rId4">
              <a:extLst>
                <a:ext uri="{28A0092B-C50C-407E-A947-70E740481C1C}">
                  <a14:useLocalDpi xmlns:a14="http://schemas.microsoft.com/office/drawing/2010/main" val="0"/>
                </a:ext>
              </a:extLst>
            </a:blip>
            <a:srcRect l="61886" t="28470" r="10347" b="53721"/>
            <a:stretch/>
          </p:blipFill>
          <p:spPr>
            <a:xfrm>
              <a:off x="5854491" y="1498627"/>
              <a:ext cx="1187413" cy="334146"/>
            </a:xfrm>
            <a:prstGeom prst="rect">
              <a:avLst/>
            </a:prstGeom>
          </p:spPr>
        </p:pic>
      </p:grpSp>
      <p:grpSp>
        <p:nvGrpSpPr>
          <p:cNvPr id="17" name="Group 16">
            <a:extLst>
              <a:ext uri="{FF2B5EF4-FFF2-40B4-BE49-F238E27FC236}">
                <a16:creationId xmlns:a16="http://schemas.microsoft.com/office/drawing/2014/main" id="{2D02A09F-8BC1-3F0E-F02E-6046ACAA63E0}"/>
              </a:ext>
            </a:extLst>
          </p:cNvPr>
          <p:cNvGrpSpPr/>
          <p:nvPr/>
        </p:nvGrpSpPr>
        <p:grpSpPr>
          <a:xfrm>
            <a:off x="3776529" y="3716691"/>
            <a:ext cx="2387691" cy="224710"/>
            <a:chOff x="3776529" y="4269141"/>
            <a:chExt cx="2387691" cy="224710"/>
          </a:xfrm>
        </p:grpSpPr>
        <p:cxnSp>
          <p:nvCxnSpPr>
            <p:cNvPr id="87" name="Straight Connector 86">
              <a:extLst>
                <a:ext uri="{FF2B5EF4-FFF2-40B4-BE49-F238E27FC236}">
                  <a16:creationId xmlns:a16="http://schemas.microsoft.com/office/drawing/2014/main" id="{B68DEC11-E45D-263E-B454-189F1D1945DD}"/>
                </a:ext>
              </a:extLst>
            </p:cNvPr>
            <p:cNvCxnSpPr>
              <a:cxnSpLocks/>
              <a:stCxn id="76" idx="1"/>
              <a:endCxn id="57" idx="3"/>
            </p:cNvCxnSpPr>
            <p:nvPr/>
          </p:nvCxnSpPr>
          <p:spPr>
            <a:xfrm flipH="1" flipV="1">
              <a:off x="3776529" y="4493715"/>
              <a:ext cx="2387691" cy="136"/>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2" name="TextBox 91">
              <a:extLst>
                <a:ext uri="{FF2B5EF4-FFF2-40B4-BE49-F238E27FC236}">
                  <a16:creationId xmlns:a16="http://schemas.microsoft.com/office/drawing/2014/main" id="{4E5F24DC-C8ED-45ED-4C52-10BB9DA9D59D}"/>
                </a:ext>
              </a:extLst>
            </p:cNvPr>
            <p:cNvSpPr txBox="1"/>
            <p:nvPr/>
          </p:nvSpPr>
          <p:spPr>
            <a:xfrm>
              <a:off x="5643298" y="4269141"/>
              <a:ext cx="474991"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Query</a:t>
              </a:r>
            </a:p>
          </p:txBody>
        </p:sp>
      </p:grpSp>
      <p:grpSp>
        <p:nvGrpSpPr>
          <p:cNvPr id="18" name="Group 17">
            <a:extLst>
              <a:ext uri="{FF2B5EF4-FFF2-40B4-BE49-F238E27FC236}">
                <a16:creationId xmlns:a16="http://schemas.microsoft.com/office/drawing/2014/main" id="{65168E24-7BA8-893F-C976-541394B15F17}"/>
              </a:ext>
            </a:extLst>
          </p:cNvPr>
          <p:cNvGrpSpPr/>
          <p:nvPr/>
        </p:nvGrpSpPr>
        <p:grpSpPr>
          <a:xfrm>
            <a:off x="2660658" y="4168434"/>
            <a:ext cx="4270848" cy="957024"/>
            <a:chOff x="2660658" y="4489880"/>
            <a:chExt cx="4270848" cy="957024"/>
          </a:xfrm>
        </p:grpSpPr>
        <p:cxnSp>
          <p:nvCxnSpPr>
            <p:cNvPr id="95" name="Straight Connector 94">
              <a:extLst>
                <a:ext uri="{FF2B5EF4-FFF2-40B4-BE49-F238E27FC236}">
                  <a16:creationId xmlns:a16="http://schemas.microsoft.com/office/drawing/2014/main" id="{FA9C1F5A-9F3C-373C-D251-E58FCB4610D5}"/>
                </a:ext>
              </a:extLst>
            </p:cNvPr>
            <p:cNvCxnSpPr>
              <a:cxnSpLocks/>
              <a:stCxn id="57" idx="2"/>
              <a:endCxn id="96" idx="0"/>
            </p:cNvCxnSpPr>
            <p:nvPr/>
          </p:nvCxnSpPr>
          <p:spPr>
            <a:xfrm flipH="1">
              <a:off x="3473119" y="4489880"/>
              <a:ext cx="9056" cy="593272"/>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CFBAC19D-47E4-0355-386E-6A02F3C72436}"/>
                </a:ext>
              </a:extLst>
            </p:cNvPr>
            <p:cNvSpPr txBox="1"/>
            <p:nvPr/>
          </p:nvSpPr>
          <p:spPr>
            <a:xfrm>
              <a:off x="2660658" y="5083152"/>
              <a:ext cx="1624921" cy="257369"/>
            </a:xfrm>
            <a:prstGeom prst="rect">
              <a:avLst/>
            </a:prstGeom>
            <a:noFill/>
            <a:ln w="15875">
              <a:solidFill>
                <a:schemeClr val="tx1"/>
              </a:solidFill>
            </a:ln>
          </p:spPr>
          <p:txBody>
            <a:bodyPr wrap="square" lIns="36000" tIns="36000" rIns="36000" bIns="36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Matching Positions</a:t>
              </a:r>
            </a:p>
          </p:txBody>
        </p:sp>
        <p:sp>
          <p:nvSpPr>
            <p:cNvPr id="97" name="Rounded Rectangle 96">
              <a:extLst>
                <a:ext uri="{FF2B5EF4-FFF2-40B4-BE49-F238E27FC236}">
                  <a16:creationId xmlns:a16="http://schemas.microsoft.com/office/drawing/2014/main" id="{EB0133BA-D6DF-C458-76BF-08152E1FFB4F}"/>
                </a:ext>
              </a:extLst>
            </p:cNvPr>
            <p:cNvSpPr/>
            <p:nvPr/>
          </p:nvSpPr>
          <p:spPr>
            <a:xfrm>
              <a:off x="5962206" y="4976770"/>
              <a:ext cx="969300" cy="470134"/>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Chaining &amp; Mapping</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99" name="Straight Connector 98">
              <a:extLst>
                <a:ext uri="{FF2B5EF4-FFF2-40B4-BE49-F238E27FC236}">
                  <a16:creationId xmlns:a16="http://schemas.microsoft.com/office/drawing/2014/main" id="{2F43358F-76B3-A3A7-42E1-62DDB7F5DF76}"/>
                </a:ext>
              </a:extLst>
            </p:cNvPr>
            <p:cNvCxnSpPr>
              <a:cxnSpLocks/>
              <a:stCxn id="96" idx="3"/>
              <a:endCxn id="97" idx="1"/>
            </p:cNvCxnSpPr>
            <p:nvPr/>
          </p:nvCxnSpPr>
          <p:spPr>
            <a:xfrm>
              <a:off x="4285579" y="5211837"/>
              <a:ext cx="1676627" cy="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grpSp>
        <p:nvGrpSpPr>
          <p:cNvPr id="22" name="Group 21">
            <a:extLst>
              <a:ext uri="{FF2B5EF4-FFF2-40B4-BE49-F238E27FC236}">
                <a16:creationId xmlns:a16="http://schemas.microsoft.com/office/drawing/2014/main" id="{BD649F2B-7E76-5680-F022-90373D106FE7}"/>
              </a:ext>
            </a:extLst>
          </p:cNvPr>
          <p:cNvGrpSpPr/>
          <p:nvPr/>
        </p:nvGrpSpPr>
        <p:grpSpPr>
          <a:xfrm>
            <a:off x="7041904" y="1661254"/>
            <a:ext cx="667691" cy="4282346"/>
            <a:chOff x="7041904" y="1661255"/>
            <a:chExt cx="667691" cy="4630263"/>
          </a:xfrm>
        </p:grpSpPr>
        <p:cxnSp>
          <p:nvCxnSpPr>
            <p:cNvPr id="118" name="Straight Connector 117">
              <a:extLst>
                <a:ext uri="{FF2B5EF4-FFF2-40B4-BE49-F238E27FC236}">
                  <a16:creationId xmlns:a16="http://schemas.microsoft.com/office/drawing/2014/main" id="{CBEEC92E-BBB3-D368-EDE8-711E2CA879C6}"/>
                </a:ext>
              </a:extLst>
            </p:cNvPr>
            <p:cNvCxnSpPr>
              <a:cxnSpLocks/>
            </p:cNvCxnSpPr>
            <p:nvPr/>
          </p:nvCxnSpPr>
          <p:spPr>
            <a:xfrm flipV="1">
              <a:off x="7456047" y="1661255"/>
              <a:ext cx="0" cy="4509643"/>
            </a:xfrm>
            <a:prstGeom prst="line">
              <a:avLst/>
            </a:prstGeom>
            <a:ln w="28575">
              <a:solidFill>
                <a:schemeClr val="tx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328D99C6-C0B3-046A-EC9B-DA542327A6D9}"/>
                </a:ext>
              </a:extLst>
            </p:cNvPr>
            <p:cNvCxnSpPr>
              <a:cxnSpLocks/>
            </p:cNvCxnSpPr>
            <p:nvPr/>
          </p:nvCxnSpPr>
          <p:spPr>
            <a:xfrm>
              <a:off x="7174103" y="6156774"/>
              <a:ext cx="281944" cy="0"/>
            </a:xfrm>
            <a:prstGeom prst="line">
              <a:avLst/>
            </a:prstGeom>
            <a:ln w="28575">
              <a:solidFill>
                <a:schemeClr val="tx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7FFE133B-6E2F-6FD3-698A-66FB41547720}"/>
                </a:ext>
              </a:extLst>
            </p:cNvPr>
            <p:cNvCxnSpPr>
              <a:cxnSpLocks/>
              <a:stCxn id="88" idx="3"/>
            </p:cNvCxnSpPr>
            <p:nvPr/>
          </p:nvCxnSpPr>
          <p:spPr>
            <a:xfrm flipV="1">
              <a:off x="7041904" y="1665700"/>
              <a:ext cx="430018" cy="362"/>
            </a:xfrm>
            <a:prstGeom prst="line">
              <a:avLst/>
            </a:prstGeom>
            <a:ln w="28575">
              <a:solidFill>
                <a:schemeClr val="tx1"/>
              </a:solidFill>
              <a:prstDash val="solid"/>
              <a:headEnd type="triangle"/>
              <a:tailEnd type="none"/>
            </a:ln>
          </p:spPr>
          <p:style>
            <a:lnRef idx="1">
              <a:schemeClr val="accent1"/>
            </a:lnRef>
            <a:fillRef idx="0">
              <a:schemeClr val="accent1"/>
            </a:fillRef>
            <a:effectRef idx="0">
              <a:schemeClr val="accent1"/>
            </a:effectRef>
            <a:fontRef idx="minor">
              <a:schemeClr val="tx1"/>
            </a:fontRef>
          </p:style>
        </p:cxnSp>
        <p:sp>
          <p:nvSpPr>
            <p:cNvPr id="137" name="TextBox 136">
              <a:extLst>
                <a:ext uri="{FF2B5EF4-FFF2-40B4-BE49-F238E27FC236}">
                  <a16:creationId xmlns:a16="http://schemas.microsoft.com/office/drawing/2014/main" id="{FF4339C3-CCC9-FFCC-269B-F75089ED8161}"/>
                </a:ext>
              </a:extLst>
            </p:cNvPr>
            <p:cNvSpPr txBox="1"/>
            <p:nvPr/>
          </p:nvSpPr>
          <p:spPr>
            <a:xfrm rot="5400000">
              <a:off x="6435890" y="5017813"/>
              <a:ext cx="2362744"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Yes:</a:t>
              </a: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Process the next chunk</a:t>
              </a:r>
            </a:p>
          </p:txBody>
        </p:sp>
      </p:grpSp>
      <p:grpSp>
        <p:nvGrpSpPr>
          <p:cNvPr id="23" name="Group 22">
            <a:extLst>
              <a:ext uri="{FF2B5EF4-FFF2-40B4-BE49-F238E27FC236}">
                <a16:creationId xmlns:a16="http://schemas.microsoft.com/office/drawing/2014/main" id="{5B9E6504-8726-D83B-F889-EA5099B0462D}"/>
              </a:ext>
            </a:extLst>
          </p:cNvPr>
          <p:cNvGrpSpPr/>
          <p:nvPr/>
        </p:nvGrpSpPr>
        <p:grpSpPr>
          <a:xfrm>
            <a:off x="2898931" y="5525149"/>
            <a:ext cx="2841414" cy="600312"/>
            <a:chOff x="2898931" y="5856619"/>
            <a:chExt cx="2841414" cy="600312"/>
          </a:xfrm>
        </p:grpSpPr>
        <p:cxnSp>
          <p:nvCxnSpPr>
            <p:cNvPr id="138" name="Straight Connector 137">
              <a:extLst>
                <a:ext uri="{FF2B5EF4-FFF2-40B4-BE49-F238E27FC236}">
                  <a16:creationId xmlns:a16="http://schemas.microsoft.com/office/drawing/2014/main" id="{D133ED8D-4E7F-AF12-D6ED-CAD9975BD33E}"/>
                </a:ext>
              </a:extLst>
            </p:cNvPr>
            <p:cNvCxnSpPr>
              <a:cxnSpLocks/>
            </p:cNvCxnSpPr>
            <p:nvPr/>
          </p:nvCxnSpPr>
          <p:spPr>
            <a:xfrm>
              <a:off x="3921856" y="6150424"/>
              <a:ext cx="1818489" cy="1"/>
            </a:xfrm>
            <a:prstGeom prst="line">
              <a:avLst/>
            </a:prstGeom>
            <a:ln w="28575">
              <a:solidFill>
                <a:schemeClr val="tx1"/>
              </a:solidFill>
              <a:prstDash val="solid"/>
              <a:headEnd type="triangle"/>
              <a:tailEnd type="none"/>
            </a:ln>
          </p:spPr>
          <p:style>
            <a:lnRef idx="1">
              <a:schemeClr val="accent1"/>
            </a:lnRef>
            <a:fillRef idx="0">
              <a:schemeClr val="accent1"/>
            </a:fillRef>
            <a:effectRef idx="0">
              <a:schemeClr val="accent1"/>
            </a:effectRef>
            <a:fontRef idx="minor">
              <a:schemeClr val="tx1"/>
            </a:fontRef>
          </p:style>
        </p:cxnSp>
        <p:sp>
          <p:nvSpPr>
            <p:cNvPr id="141" name="Rounded Rectangle 140">
              <a:extLst>
                <a:ext uri="{FF2B5EF4-FFF2-40B4-BE49-F238E27FC236}">
                  <a16:creationId xmlns:a16="http://schemas.microsoft.com/office/drawing/2014/main" id="{3989E0E0-DC45-0785-969D-0B00E86FBAB3}"/>
                </a:ext>
              </a:extLst>
            </p:cNvPr>
            <p:cNvSpPr/>
            <p:nvPr/>
          </p:nvSpPr>
          <p:spPr>
            <a:xfrm>
              <a:off x="2898931" y="5856619"/>
              <a:ext cx="986544" cy="600312"/>
            </a:xfrm>
            <a:prstGeom prst="roundRect">
              <a:avLst/>
            </a:prstGeom>
            <a:solidFill>
              <a:srgbClr val="F2F2F2"/>
            </a:solidFill>
            <a:ln w="31750" cap="flat" cmpd="sng" algn="ctr">
              <a:solidFill>
                <a:sysClr val="windowText" lastClr="000000"/>
              </a:solidFill>
              <a:prstDash val="sysDot"/>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Read Until</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or</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Run Until</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43" name="TextBox 142">
              <a:extLst>
                <a:ext uri="{FF2B5EF4-FFF2-40B4-BE49-F238E27FC236}">
                  <a16:creationId xmlns:a16="http://schemas.microsoft.com/office/drawing/2014/main" id="{1B9CCFEF-8A0D-DD23-23B2-4CDB1D8F9246}"/>
                </a:ext>
              </a:extLst>
            </p:cNvPr>
            <p:cNvSpPr txBox="1"/>
            <p:nvPr/>
          </p:nvSpPr>
          <p:spPr>
            <a:xfrm>
              <a:off x="4013132" y="5912009"/>
              <a:ext cx="1353282"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No:</a:t>
              </a: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Stop mapping</a:t>
              </a:r>
            </a:p>
          </p:txBody>
        </p:sp>
      </p:grpSp>
      <p:grpSp>
        <p:nvGrpSpPr>
          <p:cNvPr id="19" name="Group 18">
            <a:extLst>
              <a:ext uri="{FF2B5EF4-FFF2-40B4-BE49-F238E27FC236}">
                <a16:creationId xmlns:a16="http://schemas.microsoft.com/office/drawing/2014/main" id="{B1DDDC7A-9290-130D-FDAA-99765CCB6553}"/>
              </a:ext>
            </a:extLst>
          </p:cNvPr>
          <p:cNvGrpSpPr/>
          <p:nvPr/>
        </p:nvGrpSpPr>
        <p:grpSpPr>
          <a:xfrm>
            <a:off x="5740345" y="5118664"/>
            <a:ext cx="1413021" cy="1009978"/>
            <a:chOff x="5740345" y="5455214"/>
            <a:chExt cx="1413021" cy="1009978"/>
          </a:xfrm>
        </p:grpSpPr>
        <p:sp>
          <p:nvSpPr>
            <p:cNvPr id="110" name="Diamond 109">
              <a:extLst>
                <a:ext uri="{FF2B5EF4-FFF2-40B4-BE49-F238E27FC236}">
                  <a16:creationId xmlns:a16="http://schemas.microsoft.com/office/drawing/2014/main" id="{07219992-ED08-3FDE-32EE-7C2CA8EE8FCE}"/>
                </a:ext>
              </a:extLst>
            </p:cNvPr>
            <p:cNvSpPr/>
            <p:nvPr/>
          </p:nvSpPr>
          <p:spPr>
            <a:xfrm>
              <a:off x="5740345" y="5848357"/>
              <a:ext cx="1413021" cy="616835"/>
            </a:xfrm>
            <a:prstGeom prst="diamond">
              <a:avLst/>
            </a:prstGeom>
            <a:solidFill>
              <a:srgbClr val="E3F0D9"/>
            </a:solidFill>
            <a:ln w="317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Continue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Mapping?</a:t>
              </a:r>
            </a:p>
          </p:txBody>
        </p:sp>
        <p:cxnSp>
          <p:nvCxnSpPr>
            <p:cNvPr id="149" name="Straight Connector 148">
              <a:extLst>
                <a:ext uri="{FF2B5EF4-FFF2-40B4-BE49-F238E27FC236}">
                  <a16:creationId xmlns:a16="http://schemas.microsoft.com/office/drawing/2014/main" id="{B7ED20CF-10A2-9308-98BB-8714AE106306}"/>
                </a:ext>
              </a:extLst>
            </p:cNvPr>
            <p:cNvCxnSpPr>
              <a:cxnSpLocks/>
              <a:endCxn id="110" idx="0"/>
            </p:cNvCxnSpPr>
            <p:nvPr/>
          </p:nvCxnSpPr>
          <p:spPr>
            <a:xfrm>
              <a:off x="6446855" y="5455214"/>
              <a:ext cx="1" cy="393143"/>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624063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D78E6D7-E0D0-42F9-C864-CE772EB1A9AF}"/>
              </a:ext>
            </a:extLst>
          </p:cNvPr>
          <p:cNvSpPr txBox="1"/>
          <p:nvPr/>
        </p:nvSpPr>
        <p:spPr>
          <a:xfrm>
            <a:off x="122378" y="2229328"/>
            <a:ext cx="8894763" cy="1500554"/>
          </a:xfrm>
          <a:prstGeom prst="roundRect">
            <a:avLst>
              <a:gd name="adj" fmla="val 9377"/>
            </a:avLst>
          </a:prstGeom>
          <a:solidFill>
            <a:srgbClr val="DEEDF8"/>
          </a:solidFill>
          <a:ln w="28575">
            <a:solidFill>
              <a:srgbClr val="4472C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a:t>
            </a:r>
            <a:r>
              <a:rPr kumimoji="0" lang="en-US" sz="2600" b="0"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first hash-based search mechanism</a:t>
            </a:r>
            <a:r>
              <a:rPr kumimoji="0" lang="en-US" sz="2600" b="1"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t> </a:t>
            </a:r>
            <a:br>
              <a:rPr kumimoji="0" lang="en-US" sz="2600" b="1"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quickly and accurately</a:t>
            </a:r>
            <a:r>
              <a:rPr kumimoji="0" lang="en-US" sz="26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map</a:t>
            </a:r>
            <a:r>
              <a:rPr kumimoji="0" lang="en-US" sz="2600" b="1" i="0" u="none" strike="noStrike" kern="1200" cap="none" spc="0" normalizeH="0" baseline="0" noProof="0" dirty="0">
                <a:ln>
                  <a:noFill/>
                </a:ln>
                <a:solidFill>
                  <a:srgbClr val="009B46"/>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nanopore signals </a:t>
            </a:r>
            <a:b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reference genomes</a:t>
            </a:r>
            <a:endParaRPr kumimoji="0" lang="en-US" sz="2600" b="0"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 name="TextBox 5">
            <a:extLst>
              <a:ext uri="{FF2B5EF4-FFF2-40B4-BE49-F238E27FC236}">
                <a16:creationId xmlns:a16="http://schemas.microsoft.com/office/drawing/2014/main" id="{460A5322-92E0-6F70-8C8E-63907EE14347}"/>
              </a:ext>
            </a:extLst>
          </p:cNvPr>
          <p:cNvSpPr txBox="1"/>
          <p:nvPr/>
        </p:nvSpPr>
        <p:spPr>
          <a:xfrm>
            <a:off x="122378" y="4325814"/>
            <a:ext cx="8894763" cy="1910863"/>
          </a:xfrm>
          <a:prstGeom prst="roundRect">
            <a:avLst>
              <a:gd name="adj" fmla="val 9377"/>
            </a:avLst>
          </a:prstGeom>
          <a:solidFill>
            <a:srgbClr val="DEEDF8"/>
          </a:solidFill>
          <a:ln w="28575">
            <a:solidFill>
              <a:srgbClr val="4472C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Sequence Until</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can accurately and </a:t>
            </a:r>
            <a:r>
              <a:rPr kumimoji="0" lang="en-US" sz="26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dynamically stop</a:t>
            </a:r>
            <a:r>
              <a:rPr kumimoji="0" lang="en-US" sz="2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 entire sequencing run at once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if further sequencing is unnecessary</a:t>
            </a:r>
          </a:p>
        </p:txBody>
      </p:sp>
      <p:grpSp>
        <p:nvGrpSpPr>
          <p:cNvPr id="8" name="Group 7">
            <a:extLst>
              <a:ext uri="{FF2B5EF4-FFF2-40B4-BE49-F238E27FC236}">
                <a16:creationId xmlns:a16="http://schemas.microsoft.com/office/drawing/2014/main" id="{5A8F15AF-5048-93FE-DDFA-57FC556EB7C5}"/>
              </a:ext>
            </a:extLst>
          </p:cNvPr>
          <p:cNvGrpSpPr/>
          <p:nvPr/>
        </p:nvGrpSpPr>
        <p:grpSpPr>
          <a:xfrm>
            <a:off x="1628404" y="356266"/>
            <a:ext cx="5882710" cy="1364105"/>
            <a:chOff x="885498" y="269291"/>
            <a:chExt cx="5882710" cy="1364105"/>
          </a:xfrm>
        </p:grpSpPr>
        <p:sp>
          <p:nvSpPr>
            <p:cNvPr id="9" name="TextBox 8">
              <a:extLst>
                <a:ext uri="{FF2B5EF4-FFF2-40B4-BE49-F238E27FC236}">
                  <a16:creationId xmlns:a16="http://schemas.microsoft.com/office/drawing/2014/main" id="{9A4181CE-D719-23BA-2115-20267E1A09DE}"/>
                </a:ext>
              </a:extLst>
            </p:cNvPr>
            <p:cNvSpPr txBox="1"/>
            <p:nvPr/>
          </p:nvSpPr>
          <p:spPr>
            <a:xfrm>
              <a:off x="2375793" y="351179"/>
              <a:ext cx="4392415"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a:ln>
                    <a:noFill/>
                  </a:ln>
                  <a:solidFill>
                    <a:srgbClr val="002060"/>
                  </a:solidFill>
                  <a:effectLst/>
                  <a:uLnTx/>
                  <a:uFillTx/>
                  <a:latin typeface="Garamond" panose="02020404030301010803" pitchFamily="18" charset="0"/>
                  <a:ea typeface="Verdana" panose="020B0604030504040204" pitchFamily="34" charset="0"/>
                  <a:cs typeface="Verdana" panose="020B0604030504040204" pitchFamily="34" charset="0"/>
                </a:rPr>
                <a:t>RawHash</a:t>
              </a:r>
              <a:endParaRPr kumimoji="0" lang="en-CH" sz="7200" b="0" i="0" u="none" strike="noStrike" kern="1200" cap="none" spc="0" normalizeH="0" baseline="0" noProof="0" dirty="0">
                <a:ln>
                  <a:noFill/>
                </a:ln>
                <a:solidFill>
                  <a:srgbClr val="002060"/>
                </a:solidFill>
                <a:effectLst/>
                <a:uLnTx/>
                <a:uFillTx/>
                <a:latin typeface="Garamond" panose="02020404030301010803" pitchFamily="18" charset="0"/>
                <a:ea typeface="+mn-ea"/>
                <a:cs typeface="+mn-cs"/>
              </a:endParaRPr>
            </a:p>
          </p:txBody>
        </p:sp>
        <p:pic>
          <p:nvPicPr>
            <p:cNvPr id="10" name="Picture 9" descr="A picture containing graphics, font, screenshot, logo&#10;&#10;Description automatically generated">
              <a:extLst>
                <a:ext uri="{FF2B5EF4-FFF2-40B4-BE49-F238E27FC236}">
                  <a16:creationId xmlns:a16="http://schemas.microsoft.com/office/drawing/2014/main" id="{D005270E-A1A7-6187-EB04-5EA515BAED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5498" y="269291"/>
              <a:ext cx="1415345" cy="1364105"/>
            </a:xfrm>
            <a:prstGeom prst="rect">
              <a:avLst/>
            </a:prstGeom>
          </p:spPr>
        </p:pic>
      </p:grpSp>
      <p:sp>
        <p:nvSpPr>
          <p:cNvPr id="2" name="TextBox 1">
            <a:extLst>
              <a:ext uri="{FF2B5EF4-FFF2-40B4-BE49-F238E27FC236}">
                <a16:creationId xmlns:a16="http://schemas.microsoft.com/office/drawing/2014/main" id="{751C6BB4-E403-3EC8-A25E-BA7A9498AD25}"/>
              </a:ext>
            </a:extLst>
          </p:cNvPr>
          <p:cNvSpPr txBox="1"/>
          <p:nvPr/>
        </p:nvSpPr>
        <p:spPr>
          <a:xfrm>
            <a:off x="122378" y="4323271"/>
            <a:ext cx="8894763" cy="1910863"/>
          </a:xfrm>
          <a:prstGeom prst="roundRect">
            <a:avLst>
              <a:gd name="adj" fmla="val 9377"/>
            </a:avLst>
          </a:prstGeom>
          <a:solidFill>
            <a:srgbClr val="DEEDF8">
              <a:alpha val="87953"/>
            </a:srgbClr>
          </a:solidFill>
          <a:ln w="285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133347383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D78E6D7-E0D0-42F9-C864-CE772EB1A9AF}"/>
              </a:ext>
            </a:extLst>
          </p:cNvPr>
          <p:cNvSpPr txBox="1"/>
          <p:nvPr/>
        </p:nvSpPr>
        <p:spPr>
          <a:xfrm>
            <a:off x="122378" y="2229328"/>
            <a:ext cx="8894763" cy="1500554"/>
          </a:xfrm>
          <a:prstGeom prst="roundRect">
            <a:avLst>
              <a:gd name="adj" fmla="val 9377"/>
            </a:avLst>
          </a:prstGeom>
          <a:solidFill>
            <a:srgbClr val="DEEDF8"/>
          </a:solidFill>
          <a:ln w="28575">
            <a:solidFill>
              <a:srgbClr val="4472C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a:t>
            </a:r>
            <a:r>
              <a:rPr kumimoji="0" lang="en-US" sz="2600" b="0"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first hash-based search mechanism</a:t>
            </a:r>
            <a:r>
              <a:rPr kumimoji="0" lang="en-US" sz="2600" b="1"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t> </a:t>
            </a:r>
            <a:br>
              <a:rPr kumimoji="0" lang="en-US" sz="2600" b="1"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quickly and accurately</a:t>
            </a:r>
            <a:r>
              <a:rPr kumimoji="0" lang="en-US" sz="26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map</a:t>
            </a:r>
            <a:r>
              <a:rPr kumimoji="0" lang="en-US" sz="2600" b="1" i="0" u="none" strike="noStrike" kern="1200" cap="none" spc="0" normalizeH="0" baseline="0" noProof="0" dirty="0">
                <a:ln>
                  <a:noFill/>
                </a:ln>
                <a:solidFill>
                  <a:srgbClr val="009B46"/>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nanopore signals </a:t>
            </a:r>
            <a:b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reference genomes</a:t>
            </a:r>
            <a:endParaRPr kumimoji="0" lang="en-US" sz="2600" b="0"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 name="TextBox 5">
            <a:extLst>
              <a:ext uri="{FF2B5EF4-FFF2-40B4-BE49-F238E27FC236}">
                <a16:creationId xmlns:a16="http://schemas.microsoft.com/office/drawing/2014/main" id="{460A5322-92E0-6F70-8C8E-63907EE14347}"/>
              </a:ext>
            </a:extLst>
          </p:cNvPr>
          <p:cNvSpPr txBox="1"/>
          <p:nvPr/>
        </p:nvSpPr>
        <p:spPr>
          <a:xfrm>
            <a:off x="122378" y="4325814"/>
            <a:ext cx="8894763" cy="1910863"/>
          </a:xfrm>
          <a:prstGeom prst="roundRect">
            <a:avLst>
              <a:gd name="adj" fmla="val 9377"/>
            </a:avLst>
          </a:prstGeom>
          <a:solidFill>
            <a:srgbClr val="DEEDF8"/>
          </a:solidFill>
          <a:ln w="28575">
            <a:solidFill>
              <a:srgbClr val="4472C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Sequence Until</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can accurately and </a:t>
            </a:r>
            <a:r>
              <a:rPr kumimoji="0" lang="en-US" sz="26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dynamically stop</a:t>
            </a:r>
            <a:r>
              <a:rPr kumimoji="0" lang="en-US" sz="2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 entire sequencing run at once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if further sequencing is unnecessary</a:t>
            </a:r>
          </a:p>
        </p:txBody>
      </p:sp>
      <p:grpSp>
        <p:nvGrpSpPr>
          <p:cNvPr id="8" name="Group 7">
            <a:extLst>
              <a:ext uri="{FF2B5EF4-FFF2-40B4-BE49-F238E27FC236}">
                <a16:creationId xmlns:a16="http://schemas.microsoft.com/office/drawing/2014/main" id="{5A8F15AF-5048-93FE-DDFA-57FC556EB7C5}"/>
              </a:ext>
            </a:extLst>
          </p:cNvPr>
          <p:cNvGrpSpPr/>
          <p:nvPr/>
        </p:nvGrpSpPr>
        <p:grpSpPr>
          <a:xfrm>
            <a:off x="1628404" y="356266"/>
            <a:ext cx="5882710" cy="1364105"/>
            <a:chOff x="885498" y="269291"/>
            <a:chExt cx="5882710" cy="1364105"/>
          </a:xfrm>
        </p:grpSpPr>
        <p:sp>
          <p:nvSpPr>
            <p:cNvPr id="9" name="TextBox 8">
              <a:extLst>
                <a:ext uri="{FF2B5EF4-FFF2-40B4-BE49-F238E27FC236}">
                  <a16:creationId xmlns:a16="http://schemas.microsoft.com/office/drawing/2014/main" id="{9A4181CE-D719-23BA-2115-20267E1A09DE}"/>
                </a:ext>
              </a:extLst>
            </p:cNvPr>
            <p:cNvSpPr txBox="1"/>
            <p:nvPr/>
          </p:nvSpPr>
          <p:spPr>
            <a:xfrm>
              <a:off x="2375793" y="351179"/>
              <a:ext cx="4392415"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a:ln>
                    <a:noFill/>
                  </a:ln>
                  <a:solidFill>
                    <a:srgbClr val="002060"/>
                  </a:solidFill>
                  <a:effectLst/>
                  <a:uLnTx/>
                  <a:uFillTx/>
                  <a:latin typeface="Garamond" panose="02020404030301010803" pitchFamily="18" charset="0"/>
                  <a:ea typeface="Verdana" panose="020B0604030504040204" pitchFamily="34" charset="0"/>
                  <a:cs typeface="Verdana" panose="020B0604030504040204" pitchFamily="34" charset="0"/>
                </a:rPr>
                <a:t>RawHash</a:t>
              </a:r>
              <a:endParaRPr kumimoji="0" lang="en-CH" sz="7200" b="0" i="0" u="none" strike="noStrike" kern="1200" cap="none" spc="0" normalizeH="0" baseline="0" noProof="0" dirty="0">
                <a:ln>
                  <a:noFill/>
                </a:ln>
                <a:solidFill>
                  <a:srgbClr val="002060"/>
                </a:solidFill>
                <a:effectLst/>
                <a:uLnTx/>
                <a:uFillTx/>
                <a:latin typeface="Garamond" panose="02020404030301010803" pitchFamily="18" charset="0"/>
                <a:ea typeface="+mn-ea"/>
                <a:cs typeface="+mn-cs"/>
              </a:endParaRPr>
            </a:p>
          </p:txBody>
        </p:sp>
        <p:pic>
          <p:nvPicPr>
            <p:cNvPr id="10" name="Picture 9" descr="A picture containing graphics, font, screenshot, logo&#10;&#10;Description automatically generated">
              <a:extLst>
                <a:ext uri="{FF2B5EF4-FFF2-40B4-BE49-F238E27FC236}">
                  <a16:creationId xmlns:a16="http://schemas.microsoft.com/office/drawing/2014/main" id="{D005270E-A1A7-6187-EB04-5EA515BAED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5498" y="269291"/>
              <a:ext cx="1415345" cy="1364105"/>
            </a:xfrm>
            <a:prstGeom prst="rect">
              <a:avLst/>
            </a:prstGeom>
          </p:spPr>
        </p:pic>
      </p:grpSp>
      <p:sp>
        <p:nvSpPr>
          <p:cNvPr id="3" name="TextBox 2">
            <a:extLst>
              <a:ext uri="{FF2B5EF4-FFF2-40B4-BE49-F238E27FC236}">
                <a16:creationId xmlns:a16="http://schemas.microsoft.com/office/drawing/2014/main" id="{CC01F9E2-6269-9691-0C27-B0B5F23A3081}"/>
              </a:ext>
            </a:extLst>
          </p:cNvPr>
          <p:cNvSpPr txBox="1"/>
          <p:nvPr/>
        </p:nvSpPr>
        <p:spPr>
          <a:xfrm>
            <a:off x="122377" y="2229328"/>
            <a:ext cx="8894763" cy="1500554"/>
          </a:xfrm>
          <a:prstGeom prst="roundRect">
            <a:avLst>
              <a:gd name="adj" fmla="val 9377"/>
            </a:avLst>
          </a:prstGeom>
          <a:solidFill>
            <a:srgbClr val="DEEDF8">
              <a:alpha val="88000"/>
            </a:srgbClr>
          </a:solidFill>
          <a:ln w="285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600" b="0"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281878584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The Sequence Until Mechanism</a:t>
            </a:r>
          </a:p>
        </p:txBody>
      </p:sp>
      <p:sp>
        <p:nvSpPr>
          <p:cNvPr id="5" name="Content Placeholder 2">
            <a:extLst>
              <a:ext uri="{FF2B5EF4-FFF2-40B4-BE49-F238E27FC236}">
                <a16:creationId xmlns:a16="http://schemas.microsoft.com/office/drawing/2014/main" id="{07AC199A-01DA-919E-F5EC-C480AEC3EBA9}"/>
              </a:ext>
            </a:extLst>
          </p:cNvPr>
          <p:cNvSpPr>
            <a:spLocks noGrp="1"/>
          </p:cNvSpPr>
          <p:nvPr>
            <p:ph idx="1"/>
          </p:nvPr>
        </p:nvSpPr>
        <p:spPr>
          <a:xfrm>
            <a:off x="189560" y="831094"/>
            <a:ext cx="8798061" cy="5466674"/>
          </a:xfrm>
        </p:spPr>
        <p:txBody>
          <a:bodyPr/>
          <a:lstStyle/>
          <a:p>
            <a:pPr>
              <a:spcAft>
                <a:spcPts val="500"/>
              </a:spcAft>
            </a:pPr>
            <a:r>
              <a:rPr lang="en-GB" sz="2400" b="1" dirty="0">
                <a:solidFill>
                  <a:schemeClr val="accent5"/>
                </a:solidFill>
                <a:latin typeface="Tahoma" panose="020B0604030504040204" pitchFamily="34" charset="0"/>
                <a:ea typeface="Tahoma" panose="020B0604030504040204" pitchFamily="34" charset="0"/>
                <a:cs typeface="Tahoma" panose="020B0604030504040204" pitchFamily="34" charset="0"/>
              </a:rPr>
              <a:t>Problem:</a:t>
            </a:r>
            <a:endParaRPr lang="en-GB" sz="2400" dirty="0">
              <a:solidFill>
                <a:schemeClr val="accent5"/>
              </a:solidFill>
              <a:latin typeface="Tahoma" panose="020B0604030504040204" pitchFamily="34" charset="0"/>
              <a:ea typeface="Tahoma" panose="020B0604030504040204" pitchFamily="34" charset="0"/>
              <a:cs typeface="Tahoma" panose="020B0604030504040204" pitchFamily="34" charset="0"/>
            </a:endParaRPr>
          </a:p>
          <a:p>
            <a:pPr lvl="1">
              <a:spcAft>
                <a:spcPts val="500"/>
              </a:spcAft>
            </a:pPr>
            <a:r>
              <a:rPr lang="en-GB" sz="2000" dirty="0">
                <a:latin typeface="Tahoma" panose="020B0604030504040204" pitchFamily="34" charset="0"/>
                <a:ea typeface="Tahoma" panose="020B0604030504040204" pitchFamily="34" charset="0"/>
                <a:cs typeface="Tahoma" panose="020B0604030504040204" pitchFamily="34" charset="0"/>
              </a:rPr>
              <a:t>Unnecessary sequencing waste time, power and money</a:t>
            </a:r>
          </a:p>
          <a:p>
            <a:pPr lvl="1">
              <a:spcAft>
                <a:spcPts val="500"/>
              </a:spcAft>
            </a:pPr>
            <a:endParaRPr lang="en-GB" sz="2000"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sz="2400" b="1" dirty="0">
                <a:solidFill>
                  <a:schemeClr val="accent5"/>
                </a:solidFill>
                <a:latin typeface="Tahoma" panose="020B0604030504040204" pitchFamily="34" charset="0"/>
                <a:ea typeface="Tahoma" panose="020B0604030504040204" pitchFamily="34" charset="0"/>
                <a:cs typeface="Tahoma" panose="020B0604030504040204" pitchFamily="34" charset="0"/>
              </a:rPr>
              <a:t>Key Idea:</a:t>
            </a:r>
            <a:endParaRPr lang="en-GB" sz="2400" dirty="0">
              <a:solidFill>
                <a:schemeClr val="accent5"/>
              </a:solidFill>
              <a:latin typeface="Tahoma" panose="020B0604030504040204" pitchFamily="34" charset="0"/>
              <a:ea typeface="Tahoma" panose="020B0604030504040204" pitchFamily="34" charset="0"/>
              <a:cs typeface="Tahoma" panose="020B0604030504040204" pitchFamily="34" charset="0"/>
            </a:endParaRPr>
          </a:p>
          <a:p>
            <a:pPr lvl="1">
              <a:spcAft>
                <a:spcPts val="500"/>
              </a:spcAft>
            </a:pPr>
            <a:r>
              <a:rPr lang="en-GB" sz="2000" b="1" dirty="0">
                <a:latin typeface="Tahoma" panose="020B0604030504040204" pitchFamily="34" charset="0"/>
                <a:ea typeface="Tahoma" panose="020B0604030504040204" pitchFamily="34" charset="0"/>
                <a:cs typeface="Tahoma" panose="020B0604030504040204" pitchFamily="34" charset="0"/>
              </a:rPr>
              <a:t>Dynamically</a:t>
            </a:r>
            <a:r>
              <a:rPr lang="en-GB" sz="2000" b="1" dirty="0">
                <a:solidFill>
                  <a:srgbClr val="2E5597"/>
                </a:solidFill>
                <a:latin typeface="Tahoma" panose="020B0604030504040204" pitchFamily="34" charset="0"/>
                <a:ea typeface="Tahoma" panose="020B0604030504040204" pitchFamily="34" charset="0"/>
                <a:cs typeface="Tahoma" panose="020B0604030504040204" pitchFamily="34" charset="0"/>
              </a:rPr>
              <a:t> </a:t>
            </a:r>
            <a:r>
              <a:rPr lang="en-GB" sz="2000" dirty="0">
                <a:latin typeface="Tahoma" panose="020B0604030504040204" pitchFamily="34" charset="0"/>
                <a:ea typeface="Tahoma" panose="020B0604030504040204" pitchFamily="34" charset="0"/>
                <a:cs typeface="Tahoma" panose="020B0604030504040204" pitchFamily="34" charset="0"/>
              </a:rPr>
              <a:t>decide if further sequencing of the entire sample is necessary to achieve high accuracy</a:t>
            </a:r>
          </a:p>
          <a:p>
            <a:pPr lvl="1">
              <a:spcAft>
                <a:spcPts val="500"/>
              </a:spcAft>
            </a:pPr>
            <a:r>
              <a:rPr lang="en-GB" sz="2000" dirty="0">
                <a:latin typeface="Tahoma" panose="020B0604030504040204" pitchFamily="34" charset="0"/>
                <a:ea typeface="Tahoma" panose="020B0604030504040204" pitchFamily="34" charset="0"/>
                <a:cs typeface="Tahoma" panose="020B0604030504040204" pitchFamily="34" charset="0"/>
              </a:rPr>
              <a:t>Stop sequencing early without sacrificing accuracy</a:t>
            </a:r>
          </a:p>
          <a:p>
            <a:pPr lvl="1">
              <a:spcAft>
                <a:spcPts val="500"/>
              </a:spcAft>
            </a:pPr>
            <a:endParaRPr lang="en-GB" b="1"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sz="2400" b="1" dirty="0">
                <a:solidFill>
                  <a:schemeClr val="accent5"/>
                </a:solidFill>
                <a:latin typeface="Tahoma" panose="020B0604030504040204" pitchFamily="34" charset="0"/>
                <a:ea typeface="Tahoma" panose="020B0604030504040204" pitchFamily="34" charset="0"/>
                <a:cs typeface="Tahoma" panose="020B0604030504040204" pitchFamily="34" charset="0"/>
              </a:rPr>
              <a:t>Potential Benefits:</a:t>
            </a:r>
            <a:r>
              <a:rPr lang="en-GB" sz="2400" dirty="0">
                <a:solidFill>
                  <a:schemeClr val="accent5"/>
                </a:solidFill>
                <a:latin typeface="Tahoma" panose="020B0604030504040204" pitchFamily="34" charset="0"/>
                <a:ea typeface="Tahoma" panose="020B0604030504040204" pitchFamily="34" charset="0"/>
                <a:cs typeface="Tahoma" panose="020B0604030504040204" pitchFamily="34" charset="0"/>
              </a:rPr>
              <a:t> </a:t>
            </a:r>
          </a:p>
          <a:p>
            <a:pPr lvl="1">
              <a:spcAft>
                <a:spcPts val="500"/>
              </a:spcAft>
            </a:pPr>
            <a:r>
              <a:rPr lang="en-GB" sz="2000" dirty="0">
                <a:latin typeface="Tahoma" panose="020B0604030504040204" pitchFamily="34" charset="0"/>
                <a:ea typeface="Tahoma" panose="020B0604030504040204" pitchFamily="34" charset="0"/>
                <a:cs typeface="Tahoma" panose="020B0604030504040204" pitchFamily="34" charset="0"/>
              </a:rPr>
              <a:t>Significant </a:t>
            </a:r>
            <a:r>
              <a:rPr lang="en-GB" sz="2000" b="1" dirty="0">
                <a:latin typeface="Tahoma" panose="020B0604030504040204" pitchFamily="34" charset="0"/>
                <a:ea typeface="Tahoma" panose="020B0604030504040204" pitchFamily="34" charset="0"/>
                <a:cs typeface="Tahoma" panose="020B0604030504040204" pitchFamily="34" charset="0"/>
              </a:rPr>
              <a:t>reduction in sequencing time and cost</a:t>
            </a:r>
          </a:p>
          <a:p>
            <a:pPr lvl="1">
              <a:spcAft>
                <a:spcPts val="500"/>
              </a:spcAft>
            </a:pPr>
            <a:endParaRPr lang="en-GB" sz="2000"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sz="2400" dirty="0">
                <a:latin typeface="Tahoma" panose="020B0604030504040204" pitchFamily="34" charset="0"/>
                <a:ea typeface="Tahoma" panose="020B0604030504040204" pitchFamily="34" charset="0"/>
                <a:cs typeface="Tahoma" panose="020B0604030504040204" pitchFamily="34" charset="0"/>
              </a:rPr>
              <a:t>Example real-time genome analysis use case: </a:t>
            </a:r>
          </a:p>
          <a:p>
            <a:pPr lvl="1">
              <a:spcAft>
                <a:spcPts val="500"/>
              </a:spcAft>
            </a:pPr>
            <a:r>
              <a:rPr lang="en-GB" sz="2000" b="1" dirty="0">
                <a:latin typeface="Tahoma" panose="020B0604030504040204" pitchFamily="34" charset="0"/>
                <a:ea typeface="Tahoma" panose="020B0604030504040204" pitchFamily="34" charset="0"/>
                <a:cs typeface="Tahoma" panose="020B0604030504040204" pitchFamily="34" charset="0"/>
              </a:rPr>
              <a:t>Relative abundance estimation</a:t>
            </a:r>
          </a:p>
        </p:txBody>
      </p:sp>
    </p:spTree>
    <p:extLst>
      <p:ext uri="{BB962C8B-B14F-4D97-AF65-F5344CB8AC3E}">
        <p14:creationId xmlns:p14="http://schemas.microsoft.com/office/powerpoint/2010/main" val="224722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xEl>
                                              <p:pRg st="10" end="1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The Sequence Until Mechanism</a:t>
            </a:r>
          </a:p>
        </p:txBody>
      </p:sp>
      <mc:AlternateContent xmlns:mc="http://schemas.openxmlformats.org/markup-compatibility/2006" xmlns:a14="http://schemas.microsoft.com/office/drawing/2010/main">
        <mc:Choice Requires="a14">
          <p:sp>
            <p:nvSpPr>
              <p:cNvPr id="5" name="Content Placeholder 2">
                <a:extLst>
                  <a:ext uri="{FF2B5EF4-FFF2-40B4-BE49-F238E27FC236}">
                    <a16:creationId xmlns:a16="http://schemas.microsoft.com/office/drawing/2014/main" id="{07AC199A-01DA-919E-F5EC-C480AEC3EBA9}"/>
                  </a:ext>
                </a:extLst>
              </p:cNvPr>
              <p:cNvSpPr>
                <a:spLocks noGrp="1"/>
              </p:cNvSpPr>
              <p:nvPr>
                <p:ph idx="1"/>
              </p:nvPr>
            </p:nvSpPr>
            <p:spPr>
              <a:xfrm>
                <a:off x="189560" y="934126"/>
                <a:ext cx="8798061" cy="5466674"/>
              </a:xfrm>
            </p:spPr>
            <p:txBody>
              <a:bodyPr/>
              <a:lstStyle/>
              <a:p>
                <a:pPr>
                  <a:spcAft>
                    <a:spcPts val="500"/>
                  </a:spcAft>
                </a:pPr>
                <a:r>
                  <a:rPr lang="en-GB" sz="2200" b="1" dirty="0">
                    <a:solidFill>
                      <a:schemeClr val="accent5"/>
                    </a:solidFill>
                    <a:latin typeface="Tahoma" panose="020B0604030504040204" pitchFamily="34" charset="0"/>
                    <a:ea typeface="Tahoma" panose="020B0604030504040204" pitchFamily="34" charset="0"/>
                    <a:cs typeface="Tahoma" panose="020B0604030504040204" pitchFamily="34" charset="0"/>
                  </a:rPr>
                  <a:t>Key Steps:</a:t>
                </a:r>
                <a:endParaRPr lang="en-GB" sz="1800" dirty="0">
                  <a:solidFill>
                    <a:schemeClr val="accent5"/>
                  </a:solidFill>
                  <a:latin typeface="Tahoma" panose="020B0604030504040204" pitchFamily="34" charset="0"/>
                  <a:ea typeface="Tahoma" panose="020B0604030504040204" pitchFamily="34" charset="0"/>
                  <a:cs typeface="Tahoma" panose="020B0604030504040204" pitchFamily="34" charset="0"/>
                </a:endParaRPr>
              </a:p>
              <a:p>
                <a:pPr marL="466850" lvl="1" indent="-342900">
                  <a:spcAft>
                    <a:spcPts val="500"/>
                  </a:spcAft>
                  <a:buFont typeface="+mj-lt"/>
                  <a:buAutoNum type="arabicPeriod"/>
                </a:pPr>
                <a:r>
                  <a:rPr lang="en-GB" sz="1800" dirty="0">
                    <a:latin typeface="Tahoma" panose="020B0604030504040204" pitchFamily="34" charset="0"/>
                    <a:ea typeface="Tahoma" panose="020B0604030504040204" pitchFamily="34" charset="0"/>
                    <a:cs typeface="Tahoma" panose="020B0604030504040204" pitchFamily="34" charset="0"/>
                  </a:rPr>
                  <a:t> Continuously generate relative abundance estimation after every </a:t>
                </a:r>
                <a14:m>
                  <m:oMath xmlns:m="http://schemas.openxmlformats.org/officeDocument/2006/math">
                    <m:r>
                      <a:rPr lang="en-GB" sz="1800" i="1" dirty="0" smtClean="0">
                        <a:latin typeface="Cambria Math" panose="02040503050406030204" pitchFamily="18" charset="0"/>
                        <a:ea typeface="Tahoma" panose="020B0604030504040204" pitchFamily="34" charset="0"/>
                        <a:cs typeface="Tahoma" panose="020B0604030504040204" pitchFamily="34" charset="0"/>
                      </a:rPr>
                      <m:t>𝑛</m:t>
                    </m:r>
                  </m:oMath>
                </a14:m>
                <a:r>
                  <a:rPr lang="en-GB" sz="1800" dirty="0">
                    <a:latin typeface="Tahoma" panose="020B0604030504040204" pitchFamily="34" charset="0"/>
                    <a:ea typeface="Tahoma" panose="020B0604030504040204" pitchFamily="34" charset="0"/>
                    <a:cs typeface="Tahoma" panose="020B0604030504040204" pitchFamily="34" charset="0"/>
                  </a:rPr>
                  <a:t> reads</a:t>
                </a:r>
              </a:p>
              <a:p>
                <a:pPr marL="466850" lvl="1" indent="-342900">
                  <a:spcAft>
                    <a:spcPts val="500"/>
                  </a:spcAft>
                  <a:buFont typeface="+mj-lt"/>
                  <a:buAutoNum type="arabicPeriod"/>
                </a:pPr>
                <a:r>
                  <a:rPr lang="en-GB" sz="1800" dirty="0">
                    <a:latin typeface="Tahoma" panose="020B0604030504040204" pitchFamily="34" charset="0"/>
                    <a:ea typeface="Tahoma" panose="020B0604030504040204" pitchFamily="34" charset="0"/>
                    <a:cs typeface="Tahoma" panose="020B0604030504040204" pitchFamily="34" charset="0"/>
                  </a:rPr>
                  <a:t> Keep the last </a:t>
                </a:r>
                <a14:m>
                  <m:oMath xmlns:m="http://schemas.openxmlformats.org/officeDocument/2006/math">
                    <m:r>
                      <a:rPr lang="en-US" sz="1800" b="0" i="1" smtClean="0">
                        <a:latin typeface="Cambria Math" panose="02040503050406030204" pitchFamily="18" charset="0"/>
                        <a:ea typeface="Tahoma" panose="020B0604030504040204" pitchFamily="34" charset="0"/>
                        <a:cs typeface="Tahoma" panose="020B0604030504040204" pitchFamily="34" charset="0"/>
                      </a:rPr>
                      <m:t>𝑡</m:t>
                    </m:r>
                  </m:oMath>
                </a14:m>
                <a:r>
                  <a:rPr lang="en-GB" sz="1800" dirty="0">
                    <a:latin typeface="Tahoma" panose="020B0604030504040204" pitchFamily="34" charset="0"/>
                    <a:ea typeface="Tahoma" panose="020B0604030504040204" pitchFamily="34" charset="0"/>
                    <a:cs typeface="Tahoma" panose="020B0604030504040204" pitchFamily="34" charset="0"/>
                  </a:rPr>
                  <a:t> estimation results</a:t>
                </a:r>
              </a:p>
              <a:p>
                <a:pPr marL="466850" lvl="1" indent="-342900">
                  <a:spcAft>
                    <a:spcPts val="500"/>
                  </a:spcAft>
                  <a:buFont typeface="+mj-lt"/>
                  <a:buAutoNum type="arabicPeriod"/>
                </a:pPr>
                <a:r>
                  <a:rPr lang="en-GB" sz="1800" dirty="0">
                    <a:latin typeface="Tahoma" panose="020B0604030504040204" pitchFamily="34" charset="0"/>
                    <a:ea typeface="Tahoma" panose="020B0604030504040204" pitchFamily="34" charset="0"/>
                    <a:cs typeface="Tahoma" panose="020B0604030504040204" pitchFamily="34" charset="0"/>
                  </a:rPr>
                  <a:t> </a:t>
                </a:r>
                <a:r>
                  <a:rPr lang="en-GB" sz="1800" b="1" dirty="0">
                    <a:latin typeface="Tahoma" panose="020B0604030504040204" pitchFamily="34" charset="0"/>
                    <a:ea typeface="Tahoma" panose="020B0604030504040204" pitchFamily="34" charset="0"/>
                    <a:cs typeface="Tahoma" panose="020B0604030504040204" pitchFamily="34" charset="0"/>
                  </a:rPr>
                  <a:t>Detect outliers</a:t>
                </a:r>
                <a:r>
                  <a:rPr lang="en-GB" sz="1800" dirty="0">
                    <a:latin typeface="Tahoma" panose="020B0604030504040204" pitchFamily="34" charset="0"/>
                    <a:ea typeface="Tahoma" panose="020B0604030504040204" pitchFamily="34" charset="0"/>
                    <a:cs typeface="Tahoma" panose="020B0604030504040204" pitchFamily="34" charset="0"/>
                  </a:rPr>
                  <a:t> in the results via </a:t>
                </a:r>
                <a:r>
                  <a:rPr lang="en-GB" sz="1800" b="1" dirty="0">
                    <a:latin typeface="Tahoma" panose="020B0604030504040204" pitchFamily="34" charset="0"/>
                    <a:ea typeface="Tahoma" panose="020B0604030504040204" pitchFamily="34" charset="0"/>
                    <a:cs typeface="Tahoma" panose="020B0604030504040204" pitchFamily="34" charset="0"/>
                  </a:rPr>
                  <a:t>cross-correlation</a:t>
                </a:r>
                <a:r>
                  <a:rPr lang="en-GB" sz="1800" dirty="0">
                    <a:latin typeface="Tahoma" panose="020B0604030504040204" pitchFamily="34" charset="0"/>
                    <a:ea typeface="Tahoma" panose="020B0604030504040204" pitchFamily="34" charset="0"/>
                    <a:cs typeface="Tahoma" panose="020B0604030504040204" pitchFamily="34" charset="0"/>
                  </a:rPr>
                  <a:t> of the recent </a:t>
                </a:r>
                <a14:m>
                  <m:oMath xmlns:m="http://schemas.openxmlformats.org/officeDocument/2006/math">
                    <m:r>
                      <a:rPr lang="en-US" sz="1800" b="0" i="1" smtClean="0">
                        <a:latin typeface="Cambria Math" panose="02040503050406030204" pitchFamily="18" charset="0"/>
                        <a:ea typeface="Tahoma" panose="020B0604030504040204" pitchFamily="34" charset="0"/>
                        <a:cs typeface="Tahoma" panose="020B0604030504040204" pitchFamily="34" charset="0"/>
                      </a:rPr>
                      <m:t>𝑡</m:t>
                    </m:r>
                  </m:oMath>
                </a14:m>
                <a:r>
                  <a:rPr lang="en-GB" sz="1800" dirty="0">
                    <a:latin typeface="Tahoma" panose="020B0604030504040204" pitchFamily="34" charset="0"/>
                    <a:ea typeface="Tahoma" panose="020B0604030504040204" pitchFamily="34" charset="0"/>
                    <a:cs typeface="Tahoma" panose="020B0604030504040204" pitchFamily="34" charset="0"/>
                  </a:rPr>
                  <a:t> results</a:t>
                </a:r>
              </a:p>
              <a:p>
                <a:pPr marL="466850" lvl="1" indent="-342900">
                  <a:spcAft>
                    <a:spcPts val="500"/>
                  </a:spcAft>
                  <a:buFont typeface="+mj-lt"/>
                  <a:buAutoNum type="arabicPeriod"/>
                </a:pPr>
                <a:r>
                  <a:rPr lang="en-GB" sz="1800" dirty="0">
                    <a:latin typeface="Tahoma" panose="020B0604030504040204" pitchFamily="34" charset="0"/>
                    <a:ea typeface="Tahoma" panose="020B0604030504040204" pitchFamily="34" charset="0"/>
                    <a:cs typeface="Tahoma" panose="020B0604030504040204" pitchFamily="34" charset="0"/>
                  </a:rPr>
                  <a:t> Absence of outliers indicates </a:t>
                </a:r>
                <a:r>
                  <a:rPr lang="en-GB" sz="1800" b="1" dirty="0">
                    <a:latin typeface="Tahoma" panose="020B0604030504040204" pitchFamily="34" charset="0"/>
                    <a:ea typeface="Tahoma" panose="020B0604030504040204" pitchFamily="34" charset="0"/>
                    <a:cs typeface="Tahoma" panose="020B0604030504040204" pitchFamily="34" charset="0"/>
                  </a:rPr>
                  <a:t>consistent results</a:t>
                </a:r>
                <a:endParaRPr lang="en-GB" sz="1800" b="1"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2">
                  <a:spcAft>
                    <a:spcPts val="500"/>
                  </a:spcAft>
                </a:pPr>
                <a:r>
                  <a:rPr lang="en-GB" sz="1600" dirty="0">
                    <a:latin typeface="Tahoma" panose="020B0604030504040204" pitchFamily="34" charset="0"/>
                    <a:ea typeface="Tahoma" panose="020B0604030504040204" pitchFamily="34" charset="0"/>
                    <a:cs typeface="Tahoma" panose="020B0604030504040204" pitchFamily="34" charset="0"/>
                    <a:sym typeface="Wingdings" pitchFamily="2" charset="2"/>
                  </a:rPr>
                  <a:t>Further sequencing </a:t>
                </a:r>
                <a:r>
                  <a:rPr lang="en-GB" sz="1600" b="1" dirty="0">
                    <a:latin typeface="Tahoma" panose="020B0604030504040204" pitchFamily="34" charset="0"/>
                    <a:ea typeface="Tahoma" panose="020B0604030504040204" pitchFamily="34" charset="0"/>
                    <a:cs typeface="Tahoma" panose="020B0604030504040204" pitchFamily="34" charset="0"/>
                    <a:sym typeface="Wingdings" pitchFamily="2" charset="2"/>
                  </a:rPr>
                  <a:t>is likely </a:t>
                </a:r>
                <a:r>
                  <a:rPr lang="en-GB" sz="1600" dirty="0">
                    <a:latin typeface="Tahoma" panose="020B0604030504040204" pitchFamily="34" charset="0"/>
                    <a:ea typeface="Tahoma" panose="020B0604030504040204" pitchFamily="34" charset="0"/>
                    <a:cs typeface="Tahoma" panose="020B0604030504040204" pitchFamily="34" charset="0"/>
                    <a:sym typeface="Wingdings" pitchFamily="2" charset="2"/>
                  </a:rPr>
                  <a:t>to generate consistent results  Stop the sequencing</a:t>
                </a:r>
                <a:endParaRPr lang="en-GB" sz="1600" dirty="0">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 name="Content Placeholder 2">
                <a:extLst>
                  <a:ext uri="{FF2B5EF4-FFF2-40B4-BE49-F238E27FC236}">
                    <a16:creationId xmlns:a16="http://schemas.microsoft.com/office/drawing/2014/main" id="{07AC199A-01DA-919E-F5EC-C480AEC3EBA9}"/>
                  </a:ext>
                </a:extLst>
              </p:cNvPr>
              <p:cNvSpPr>
                <a:spLocks noGrp="1" noRot="1" noChangeAspect="1" noMove="1" noResize="1" noEditPoints="1" noAdjustHandles="1" noChangeArrowheads="1" noChangeShapeType="1" noTextEdit="1"/>
              </p:cNvSpPr>
              <p:nvPr>
                <p:ph idx="1"/>
              </p:nvPr>
            </p:nvSpPr>
            <p:spPr>
              <a:xfrm>
                <a:off x="189560" y="934126"/>
                <a:ext cx="8798061" cy="5466674"/>
              </a:xfrm>
              <a:blipFill>
                <a:blip r:embed="rId3"/>
                <a:stretch>
                  <a:fillRect l="-720" t="-1389"/>
                </a:stretch>
              </a:blipFill>
            </p:spPr>
            <p:txBody>
              <a:bodyPr/>
              <a:lstStyle/>
              <a:p>
                <a:r>
                  <a:rPr lang="en-US">
                    <a:noFill/>
                  </a:rPr>
                  <a:t> </a:t>
                </a:r>
              </a:p>
            </p:txBody>
          </p:sp>
        </mc:Fallback>
      </mc:AlternateContent>
      <p:grpSp>
        <p:nvGrpSpPr>
          <p:cNvPr id="78" name="Group 77">
            <a:extLst>
              <a:ext uri="{FF2B5EF4-FFF2-40B4-BE49-F238E27FC236}">
                <a16:creationId xmlns:a16="http://schemas.microsoft.com/office/drawing/2014/main" id="{0392C46A-1C29-5A94-C8C4-53A3A77AD354}"/>
              </a:ext>
            </a:extLst>
          </p:cNvPr>
          <p:cNvGrpSpPr/>
          <p:nvPr/>
        </p:nvGrpSpPr>
        <p:grpSpPr>
          <a:xfrm>
            <a:off x="190232" y="3443724"/>
            <a:ext cx="6913832" cy="815885"/>
            <a:chOff x="190232" y="3537853"/>
            <a:chExt cx="6913832" cy="815885"/>
          </a:xfrm>
        </p:grpSpPr>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6AEA92BC-4C7D-DC35-D209-62386910A33E}"/>
                    </a:ext>
                  </a:extLst>
                </p:cNvPr>
                <p:cNvSpPr txBox="1"/>
                <p:nvPr/>
              </p:nvSpPr>
              <p:spPr>
                <a:xfrm>
                  <a:off x="190232" y="3737035"/>
                  <a:ext cx="2573749" cy="417520"/>
                </a:xfrm>
                <a:prstGeom prst="roundRect">
                  <a:avLst>
                    <a:gd name="adj" fmla="val 4777"/>
                  </a:avLst>
                </a:prstGeom>
                <a:solidFill>
                  <a:srgbClr val="FFEADC"/>
                </a:solidFill>
                <a:ln w="31750">
                  <a:solidFill>
                    <a:srgbClr val="E46C0B"/>
                  </a:solidFill>
                </a:ln>
              </p:spPr>
              <p:txBody>
                <a:bodyPr wrap="square" rtlCol="0" anchor="ctr" anchorCtr="0">
                  <a:noAutofit/>
                </a:bodyPr>
                <a:lstStyle/>
                <a:p>
                  <a:pPr marL="0" marR="0" lvl="0" indent="0" algn="ctr" defTabSz="457200" rtl="0" eaLnBrk="1" fontAlgn="auto" latinLnBrk="0" hangingPunct="1">
                    <a:lnSpc>
                      <a:spcPct val="110000"/>
                    </a:lnSpc>
                    <a:spcBef>
                      <a:spcPts val="0"/>
                    </a:spcBef>
                    <a:spcAft>
                      <a:spcPts val="300"/>
                    </a:spcAft>
                    <a:buClrTx/>
                    <a:buSzTx/>
                    <a:buFontTx/>
                    <a:buNone/>
                    <a:tabLst/>
                    <a:defRPr/>
                  </a:pPr>
                  <a14:m>
                    <m:oMath xmlns:m="http://schemas.openxmlformats.org/officeDocument/2006/math">
                      <m:r>
                        <a:rPr kumimoji="0" lang="en-US" sz="1800" b="0"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𝑛</m:t>
                      </m:r>
                    </m:oMath>
                  </a14:m>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R</a:t>
                  </a:r>
                  <a:r>
                    <a:rPr kumimoji="0" lang="en-US" sz="1800" b="0" i="0" u="none" strike="noStrike" kern="1200" cap="none" spc="0" normalizeH="0" baseline="0" noProof="0" dirty="0" err="1">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eads</a:t>
                  </a: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Sequenced</a:t>
                  </a:r>
                </a:p>
              </p:txBody>
            </p:sp>
          </mc:Choice>
          <mc:Fallback xmlns="">
            <p:sp>
              <p:nvSpPr>
                <p:cNvPr id="4" name="TextBox 3">
                  <a:extLst>
                    <a:ext uri="{FF2B5EF4-FFF2-40B4-BE49-F238E27FC236}">
                      <a16:creationId xmlns:a16="http://schemas.microsoft.com/office/drawing/2014/main" id="{6AEA92BC-4C7D-DC35-D209-62386910A33E}"/>
                    </a:ext>
                  </a:extLst>
                </p:cNvPr>
                <p:cNvSpPr txBox="1">
                  <a:spLocks noRot="1" noChangeAspect="1" noMove="1" noResize="1" noEditPoints="1" noAdjustHandles="1" noChangeArrowheads="1" noChangeShapeType="1" noTextEdit="1"/>
                </p:cNvSpPr>
                <p:nvPr/>
              </p:nvSpPr>
              <p:spPr>
                <a:xfrm>
                  <a:off x="190232" y="3737035"/>
                  <a:ext cx="2573749" cy="417520"/>
                </a:xfrm>
                <a:prstGeom prst="roundRect">
                  <a:avLst>
                    <a:gd name="adj" fmla="val 4777"/>
                  </a:avLst>
                </a:prstGeom>
                <a:blipFill>
                  <a:blip r:embed="rId4"/>
                  <a:stretch>
                    <a:fillRect b="-11111"/>
                  </a:stretch>
                </a:blipFill>
                <a:ln w="31750">
                  <a:solidFill>
                    <a:srgbClr val="E46C0B"/>
                  </a:solidFill>
                </a:ln>
              </p:spPr>
              <p:txBody>
                <a:bodyPr/>
                <a:lstStyle/>
                <a:p>
                  <a:r>
                    <a:rPr lang="en-US">
                      <a:noFill/>
                    </a:rPr>
                    <a:t> </a:t>
                  </a:r>
                </a:p>
              </p:txBody>
            </p:sp>
          </mc:Fallback>
        </mc:AlternateContent>
        <p:cxnSp>
          <p:nvCxnSpPr>
            <p:cNvPr id="12" name="Straight Connector 11">
              <a:extLst>
                <a:ext uri="{FF2B5EF4-FFF2-40B4-BE49-F238E27FC236}">
                  <a16:creationId xmlns:a16="http://schemas.microsoft.com/office/drawing/2014/main" id="{1DAF817B-9880-44FC-D126-7741DEEED546}"/>
                </a:ext>
              </a:extLst>
            </p:cNvPr>
            <p:cNvCxnSpPr>
              <a:cxnSpLocks/>
              <a:stCxn id="4" idx="3"/>
              <a:endCxn id="15" idx="1"/>
            </p:cNvCxnSpPr>
            <p:nvPr/>
          </p:nvCxnSpPr>
          <p:spPr>
            <a:xfrm>
              <a:off x="2763981" y="3945795"/>
              <a:ext cx="478868" cy="1"/>
            </a:xfrm>
            <a:prstGeom prst="line">
              <a:avLst/>
            </a:prstGeom>
            <a:noFill/>
            <a:ln w="28575" cap="flat" cmpd="sng" algn="ctr">
              <a:solidFill>
                <a:sysClr val="windowText" lastClr="000000"/>
              </a:solidFill>
              <a:prstDash val="solid"/>
              <a:miter lim="800000"/>
              <a:tailEnd type="triangle"/>
            </a:ln>
            <a:effectLst/>
          </p:spPr>
        </p:cxnSp>
        <p:sp>
          <p:nvSpPr>
            <p:cNvPr id="15" name="Rounded Rectangle 14">
              <a:extLst>
                <a:ext uri="{FF2B5EF4-FFF2-40B4-BE49-F238E27FC236}">
                  <a16:creationId xmlns:a16="http://schemas.microsoft.com/office/drawing/2014/main" id="{F3C42002-49AF-A20F-7FFB-DD2926272CF5}"/>
                </a:ext>
              </a:extLst>
            </p:cNvPr>
            <p:cNvSpPr/>
            <p:nvPr/>
          </p:nvSpPr>
          <p:spPr>
            <a:xfrm>
              <a:off x="3242849" y="3537853"/>
              <a:ext cx="1386398" cy="815885"/>
            </a:xfrm>
            <a:prstGeom prst="roundRect">
              <a:avLst/>
            </a:prstGeom>
            <a:solidFill>
              <a:srgbClr val="DCD0E5">
                <a:alpha val="20000"/>
              </a:srgbClr>
            </a:solidFill>
            <a:ln w="31750" cap="flat" cmpd="sng" algn="ctr">
              <a:solidFill>
                <a:srgbClr val="C294E5"/>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Relative Abundance Estimation</a:t>
              </a:r>
            </a:p>
          </p:txBody>
        </p:sp>
        <p:cxnSp>
          <p:nvCxnSpPr>
            <p:cNvPr id="16" name="Straight Connector 15">
              <a:extLst>
                <a:ext uri="{FF2B5EF4-FFF2-40B4-BE49-F238E27FC236}">
                  <a16:creationId xmlns:a16="http://schemas.microsoft.com/office/drawing/2014/main" id="{3C838315-10C5-D213-6F34-3B309816D761}"/>
                </a:ext>
              </a:extLst>
            </p:cNvPr>
            <p:cNvCxnSpPr>
              <a:cxnSpLocks/>
              <a:stCxn id="15" idx="3"/>
              <a:endCxn id="17" idx="1"/>
            </p:cNvCxnSpPr>
            <p:nvPr/>
          </p:nvCxnSpPr>
          <p:spPr>
            <a:xfrm flipV="1">
              <a:off x="4629247" y="3945795"/>
              <a:ext cx="769157" cy="1"/>
            </a:xfrm>
            <a:prstGeom prst="line">
              <a:avLst/>
            </a:prstGeom>
            <a:noFill/>
            <a:ln w="28575" cap="flat" cmpd="sng" algn="ctr">
              <a:solidFill>
                <a:sysClr val="windowText" lastClr="000000"/>
              </a:solidFill>
              <a:prstDash val="solid"/>
              <a:miter lim="800000"/>
              <a:tailEnd type="triangle"/>
            </a:ln>
            <a:effectLst/>
          </p:spPr>
        </p:cxnSp>
        <p:sp>
          <p:nvSpPr>
            <p:cNvPr id="17" name="Rounded Rectangle 16">
              <a:extLst>
                <a:ext uri="{FF2B5EF4-FFF2-40B4-BE49-F238E27FC236}">
                  <a16:creationId xmlns:a16="http://schemas.microsoft.com/office/drawing/2014/main" id="{A804B4F3-2A72-B0DF-D8E5-212E6EFECB7E}"/>
                </a:ext>
              </a:extLst>
            </p:cNvPr>
            <p:cNvSpPr/>
            <p:nvPr/>
          </p:nvSpPr>
          <p:spPr>
            <a:xfrm>
              <a:off x="5398404" y="3737038"/>
              <a:ext cx="1705660" cy="417514"/>
            </a:xfrm>
            <a:prstGeom prst="roundRect">
              <a:avLst/>
            </a:prstGeom>
            <a:solidFill>
              <a:srgbClr val="FCEECB"/>
            </a:solid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Estimation #1</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83" name="Group 82">
            <a:extLst>
              <a:ext uri="{FF2B5EF4-FFF2-40B4-BE49-F238E27FC236}">
                <a16:creationId xmlns:a16="http://schemas.microsoft.com/office/drawing/2014/main" id="{D824F7B6-7C78-34D2-C17C-3B7037BAC6C7}"/>
              </a:ext>
            </a:extLst>
          </p:cNvPr>
          <p:cNvGrpSpPr/>
          <p:nvPr/>
        </p:nvGrpSpPr>
        <p:grpSpPr>
          <a:xfrm>
            <a:off x="190232" y="4367726"/>
            <a:ext cx="6913832" cy="2019207"/>
            <a:chOff x="190232" y="4461855"/>
            <a:chExt cx="6913832" cy="2019207"/>
          </a:xfrm>
        </p:grpSpPr>
        <p:sp>
          <p:nvSpPr>
            <p:cNvPr id="38" name="Rounded Rectangle 37">
              <a:extLst>
                <a:ext uri="{FF2B5EF4-FFF2-40B4-BE49-F238E27FC236}">
                  <a16:creationId xmlns:a16="http://schemas.microsoft.com/office/drawing/2014/main" id="{06432ACE-B7D0-BE3E-06AF-09BB08F524B2}"/>
                </a:ext>
              </a:extLst>
            </p:cNvPr>
            <p:cNvSpPr/>
            <p:nvPr/>
          </p:nvSpPr>
          <p:spPr>
            <a:xfrm>
              <a:off x="3242849" y="5665177"/>
              <a:ext cx="1386398" cy="815885"/>
            </a:xfrm>
            <a:prstGeom prst="roundRect">
              <a:avLst/>
            </a:prstGeom>
            <a:solidFill>
              <a:srgbClr val="DCD0E5">
                <a:alpha val="20000"/>
              </a:srgbClr>
            </a:solidFill>
            <a:ln w="31750" cap="flat" cmpd="sng" algn="ctr">
              <a:solidFill>
                <a:srgbClr val="C294E5"/>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Relative Abundance Estimation</a:t>
              </a:r>
            </a:p>
          </p:txBody>
        </p:sp>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B2F7E90E-6DFD-1803-9423-357102360443}"/>
                    </a:ext>
                  </a:extLst>
                </p:cNvPr>
                <p:cNvSpPr txBox="1"/>
                <p:nvPr/>
              </p:nvSpPr>
              <p:spPr>
                <a:xfrm>
                  <a:off x="190232" y="4661037"/>
                  <a:ext cx="2573750" cy="417520"/>
                </a:xfrm>
                <a:prstGeom prst="roundRect">
                  <a:avLst>
                    <a:gd name="adj" fmla="val 4777"/>
                  </a:avLst>
                </a:prstGeom>
                <a:solidFill>
                  <a:srgbClr val="FFEADC"/>
                </a:solidFill>
                <a:ln w="31750">
                  <a:solidFill>
                    <a:srgbClr val="E46C0B"/>
                  </a:solidFill>
                </a:ln>
              </p:spPr>
              <p:txBody>
                <a:bodyPr wrap="square" rtlCol="0" anchor="ctr" anchorCtr="0">
                  <a:noAutofit/>
                </a:bodyPr>
                <a:lstStyle/>
                <a:p>
                  <a:pPr marL="0" marR="0" lvl="0" indent="0" algn="ctr" defTabSz="457200" rtl="0" eaLnBrk="1" fontAlgn="auto" latinLnBrk="0" hangingPunct="1">
                    <a:lnSpc>
                      <a:spcPct val="110000"/>
                    </a:lnSpc>
                    <a:spcBef>
                      <a:spcPts val="0"/>
                    </a:spcBef>
                    <a:spcAft>
                      <a:spcPts val="300"/>
                    </a:spcAft>
                    <a:buClrTx/>
                    <a:buSzTx/>
                    <a:buFontTx/>
                    <a:buNone/>
                    <a:tabLst/>
                    <a:defRPr/>
                  </a:pPr>
                  <a14:m>
                    <m:oMath xmlns:m="http://schemas.openxmlformats.org/officeDocument/2006/math">
                      <m:r>
                        <a:rPr kumimoji="0" lang="en-US" sz="1800" b="0" i="0"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2</m:t>
                      </m:r>
                      <m:r>
                        <a:rPr kumimoji="0" lang="en-US" sz="1800" b="0"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𝑛</m:t>
                      </m:r>
                    </m:oMath>
                  </a14:m>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Reads Sequenced</a:t>
                  </a:r>
                </a:p>
              </p:txBody>
            </p:sp>
          </mc:Choice>
          <mc:Fallback xmlns="">
            <p:sp>
              <p:nvSpPr>
                <p:cNvPr id="31" name="TextBox 30">
                  <a:extLst>
                    <a:ext uri="{FF2B5EF4-FFF2-40B4-BE49-F238E27FC236}">
                      <a16:creationId xmlns:a16="http://schemas.microsoft.com/office/drawing/2014/main" id="{B2F7E90E-6DFD-1803-9423-357102360443}"/>
                    </a:ext>
                  </a:extLst>
                </p:cNvPr>
                <p:cNvSpPr txBox="1">
                  <a:spLocks noRot="1" noChangeAspect="1" noMove="1" noResize="1" noEditPoints="1" noAdjustHandles="1" noChangeArrowheads="1" noChangeShapeType="1" noTextEdit="1"/>
                </p:cNvSpPr>
                <p:nvPr/>
              </p:nvSpPr>
              <p:spPr>
                <a:xfrm>
                  <a:off x="190232" y="4661037"/>
                  <a:ext cx="2573750" cy="417520"/>
                </a:xfrm>
                <a:prstGeom prst="roundRect">
                  <a:avLst>
                    <a:gd name="adj" fmla="val 4777"/>
                  </a:avLst>
                </a:prstGeom>
                <a:blipFill>
                  <a:blip r:embed="rId5"/>
                  <a:stretch>
                    <a:fillRect b="-10811"/>
                  </a:stretch>
                </a:blipFill>
                <a:ln w="31750">
                  <a:solidFill>
                    <a:srgbClr val="E46C0B"/>
                  </a:solidFill>
                </a:ln>
              </p:spPr>
              <p:txBody>
                <a:bodyPr/>
                <a:lstStyle/>
                <a:p>
                  <a:r>
                    <a:rPr lang="en-US">
                      <a:noFill/>
                    </a:rPr>
                    <a:t> </a:t>
                  </a:r>
                </a:p>
              </p:txBody>
            </p:sp>
          </mc:Fallback>
        </mc:AlternateContent>
        <p:cxnSp>
          <p:nvCxnSpPr>
            <p:cNvPr id="32" name="Straight Connector 31">
              <a:extLst>
                <a:ext uri="{FF2B5EF4-FFF2-40B4-BE49-F238E27FC236}">
                  <a16:creationId xmlns:a16="http://schemas.microsoft.com/office/drawing/2014/main" id="{2F21C1CC-4ED5-9BA4-CA0D-F8BB21191D0A}"/>
                </a:ext>
              </a:extLst>
            </p:cNvPr>
            <p:cNvCxnSpPr>
              <a:cxnSpLocks/>
              <a:stCxn id="31" idx="3"/>
              <a:endCxn id="33" idx="1"/>
            </p:cNvCxnSpPr>
            <p:nvPr/>
          </p:nvCxnSpPr>
          <p:spPr>
            <a:xfrm>
              <a:off x="2763982" y="4869797"/>
              <a:ext cx="478867" cy="1"/>
            </a:xfrm>
            <a:prstGeom prst="line">
              <a:avLst/>
            </a:prstGeom>
            <a:noFill/>
            <a:ln w="28575" cap="flat" cmpd="sng" algn="ctr">
              <a:solidFill>
                <a:sysClr val="windowText" lastClr="000000"/>
              </a:solidFill>
              <a:prstDash val="solid"/>
              <a:miter lim="800000"/>
              <a:tailEnd type="triangle"/>
            </a:ln>
            <a:effectLst/>
          </p:spPr>
        </p:cxnSp>
        <p:sp>
          <p:nvSpPr>
            <p:cNvPr id="33" name="Rounded Rectangle 32">
              <a:extLst>
                <a:ext uri="{FF2B5EF4-FFF2-40B4-BE49-F238E27FC236}">
                  <a16:creationId xmlns:a16="http://schemas.microsoft.com/office/drawing/2014/main" id="{D137F40A-BED6-A64E-28E2-088B64D3A56E}"/>
                </a:ext>
              </a:extLst>
            </p:cNvPr>
            <p:cNvSpPr/>
            <p:nvPr/>
          </p:nvSpPr>
          <p:spPr>
            <a:xfrm>
              <a:off x="3242849" y="4461855"/>
              <a:ext cx="1386398" cy="815885"/>
            </a:xfrm>
            <a:prstGeom prst="roundRect">
              <a:avLst/>
            </a:prstGeom>
            <a:solidFill>
              <a:srgbClr val="DCD0E5">
                <a:alpha val="20000"/>
              </a:srgbClr>
            </a:solidFill>
            <a:ln w="31750" cap="flat" cmpd="sng" algn="ctr">
              <a:solidFill>
                <a:srgbClr val="C294E5"/>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Relative Abundance Estimation</a:t>
              </a:r>
            </a:p>
          </p:txBody>
        </p:sp>
        <p:cxnSp>
          <p:nvCxnSpPr>
            <p:cNvPr id="34" name="Straight Connector 33">
              <a:extLst>
                <a:ext uri="{FF2B5EF4-FFF2-40B4-BE49-F238E27FC236}">
                  <a16:creationId xmlns:a16="http://schemas.microsoft.com/office/drawing/2014/main" id="{27482836-A877-BFE8-E6D0-980B071983DF}"/>
                </a:ext>
              </a:extLst>
            </p:cNvPr>
            <p:cNvCxnSpPr>
              <a:cxnSpLocks/>
              <a:stCxn id="33" idx="3"/>
              <a:endCxn id="35" idx="1"/>
            </p:cNvCxnSpPr>
            <p:nvPr/>
          </p:nvCxnSpPr>
          <p:spPr>
            <a:xfrm flipV="1">
              <a:off x="4629247" y="4869797"/>
              <a:ext cx="769157" cy="1"/>
            </a:xfrm>
            <a:prstGeom prst="line">
              <a:avLst/>
            </a:prstGeom>
            <a:noFill/>
            <a:ln w="28575" cap="flat" cmpd="sng" algn="ctr">
              <a:solidFill>
                <a:sysClr val="windowText" lastClr="000000"/>
              </a:solidFill>
              <a:prstDash val="solid"/>
              <a:miter lim="800000"/>
              <a:tailEnd type="triangle"/>
            </a:ln>
            <a:effectLst/>
          </p:spPr>
        </p:cxnSp>
        <p:sp>
          <p:nvSpPr>
            <p:cNvPr id="35" name="Rounded Rectangle 34">
              <a:extLst>
                <a:ext uri="{FF2B5EF4-FFF2-40B4-BE49-F238E27FC236}">
                  <a16:creationId xmlns:a16="http://schemas.microsoft.com/office/drawing/2014/main" id="{A2DD20B1-779E-5AD3-C2C2-D5CEC9295D39}"/>
                </a:ext>
              </a:extLst>
            </p:cNvPr>
            <p:cNvSpPr/>
            <p:nvPr/>
          </p:nvSpPr>
          <p:spPr>
            <a:xfrm>
              <a:off x="5398404" y="4661040"/>
              <a:ext cx="1705660" cy="417514"/>
            </a:xfrm>
            <a:prstGeom prst="roundRect">
              <a:avLst/>
            </a:prstGeom>
            <a:solidFill>
              <a:srgbClr val="FCEECB"/>
            </a:solid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Estimation #2</a:t>
              </a:r>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mc:AlternateContent xmlns:mc="http://schemas.openxmlformats.org/markup-compatibility/2006" xmlns:a14="http://schemas.microsoft.com/office/drawing/2010/main">
          <mc:Choice Requires="a14">
            <p:sp>
              <p:nvSpPr>
                <p:cNvPr id="36" name="TextBox 35">
                  <a:extLst>
                    <a:ext uri="{FF2B5EF4-FFF2-40B4-BE49-F238E27FC236}">
                      <a16:creationId xmlns:a16="http://schemas.microsoft.com/office/drawing/2014/main" id="{A244318B-A4E3-582B-3FEB-23EF988DF493}"/>
                    </a:ext>
                  </a:extLst>
                </p:cNvPr>
                <p:cNvSpPr txBox="1"/>
                <p:nvPr/>
              </p:nvSpPr>
              <p:spPr>
                <a:xfrm>
                  <a:off x="190232" y="5864359"/>
                  <a:ext cx="2573750" cy="417520"/>
                </a:xfrm>
                <a:prstGeom prst="roundRect">
                  <a:avLst>
                    <a:gd name="adj" fmla="val 4777"/>
                  </a:avLst>
                </a:prstGeom>
                <a:solidFill>
                  <a:srgbClr val="FFEADC"/>
                </a:solidFill>
                <a:ln w="31750">
                  <a:solidFill>
                    <a:srgbClr val="E46C0B"/>
                  </a:solidFill>
                </a:ln>
              </p:spPr>
              <p:txBody>
                <a:bodyPr wrap="square" rtlCol="0" anchor="ctr" anchorCtr="0">
                  <a:noAutofit/>
                </a:bodyPr>
                <a:lstStyle/>
                <a:p>
                  <a:pPr marL="0" marR="0" lvl="0" indent="0" algn="ctr" defTabSz="457200" rtl="0" eaLnBrk="1" fontAlgn="auto" latinLnBrk="0" hangingPunct="1">
                    <a:lnSpc>
                      <a:spcPct val="110000"/>
                    </a:lnSpc>
                    <a:spcBef>
                      <a:spcPts val="0"/>
                    </a:spcBef>
                    <a:spcAft>
                      <a:spcPts val="300"/>
                    </a:spcAft>
                    <a:buClrTx/>
                    <a:buSzTx/>
                    <a:buFontTx/>
                    <a:buNone/>
                    <a:tabLst/>
                    <a:defRPr/>
                  </a:pPr>
                  <a14:m>
                    <m:oMath xmlns:m="http://schemas.openxmlformats.org/officeDocument/2006/math">
                      <m:r>
                        <a:rPr kumimoji="0" lang="en-US" sz="1800" b="0" i="1" u="none" strike="noStrike" kern="1200" cap="none" spc="0" normalizeH="0" baseline="0" noProof="0" dirty="0" smtClean="0">
                          <a:ln>
                            <a:noFill/>
                          </a:ln>
                          <a:solidFill>
                            <a:prstClr val="black"/>
                          </a:solidFill>
                          <a:effectLst/>
                          <a:uLnTx/>
                          <a:uFillTx/>
                          <a:latin typeface="Cambria Math" panose="02040503050406030204" pitchFamily="18" charset="0"/>
                          <a:ea typeface="Cambria Math" panose="02040503050406030204" pitchFamily="18" charset="0"/>
                          <a:cs typeface="+mn-cs"/>
                        </a:rPr>
                        <m:t>𝑡</m:t>
                      </m:r>
                      <m:r>
                        <a:rPr kumimoji="0" lang="en-US" sz="1800" b="0" i="1" u="none" strike="noStrike" kern="1200" cap="none" spc="0" normalizeH="0" baseline="0" noProof="0" dirty="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US" sz="1800" b="0"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𝑛</m:t>
                      </m:r>
                    </m:oMath>
                  </a14:m>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Reads Sequenced</a:t>
                  </a:r>
                </a:p>
              </p:txBody>
            </p:sp>
          </mc:Choice>
          <mc:Fallback xmlns="">
            <p:sp>
              <p:nvSpPr>
                <p:cNvPr id="36" name="TextBox 35">
                  <a:extLst>
                    <a:ext uri="{FF2B5EF4-FFF2-40B4-BE49-F238E27FC236}">
                      <a16:creationId xmlns:a16="http://schemas.microsoft.com/office/drawing/2014/main" id="{A244318B-A4E3-582B-3FEB-23EF988DF493}"/>
                    </a:ext>
                  </a:extLst>
                </p:cNvPr>
                <p:cNvSpPr txBox="1">
                  <a:spLocks noRot="1" noChangeAspect="1" noMove="1" noResize="1" noEditPoints="1" noAdjustHandles="1" noChangeArrowheads="1" noChangeShapeType="1" noTextEdit="1"/>
                </p:cNvSpPr>
                <p:nvPr/>
              </p:nvSpPr>
              <p:spPr>
                <a:xfrm>
                  <a:off x="190232" y="5864359"/>
                  <a:ext cx="2573750" cy="417520"/>
                </a:xfrm>
                <a:prstGeom prst="roundRect">
                  <a:avLst>
                    <a:gd name="adj" fmla="val 4777"/>
                  </a:avLst>
                </a:prstGeom>
                <a:blipFill>
                  <a:blip r:embed="rId6"/>
                  <a:stretch>
                    <a:fillRect b="-11111"/>
                  </a:stretch>
                </a:blipFill>
                <a:ln w="31750">
                  <a:solidFill>
                    <a:srgbClr val="E46C0B"/>
                  </a:solidFill>
                </a:ln>
              </p:spPr>
              <p:txBody>
                <a:bodyPr/>
                <a:lstStyle/>
                <a:p>
                  <a:r>
                    <a:rPr lang="en-US">
                      <a:noFill/>
                    </a:rPr>
                    <a:t> </a:t>
                  </a:r>
                </a:p>
              </p:txBody>
            </p:sp>
          </mc:Fallback>
        </mc:AlternateContent>
        <p:cxnSp>
          <p:nvCxnSpPr>
            <p:cNvPr id="37" name="Straight Connector 36">
              <a:extLst>
                <a:ext uri="{FF2B5EF4-FFF2-40B4-BE49-F238E27FC236}">
                  <a16:creationId xmlns:a16="http://schemas.microsoft.com/office/drawing/2014/main" id="{5CADCC01-3B5E-5914-9AD9-EC512320415F}"/>
                </a:ext>
              </a:extLst>
            </p:cNvPr>
            <p:cNvCxnSpPr>
              <a:cxnSpLocks/>
              <a:stCxn id="36" idx="3"/>
              <a:endCxn id="38" idx="1"/>
            </p:cNvCxnSpPr>
            <p:nvPr/>
          </p:nvCxnSpPr>
          <p:spPr>
            <a:xfrm>
              <a:off x="2763982" y="6073119"/>
              <a:ext cx="478867" cy="1"/>
            </a:xfrm>
            <a:prstGeom prst="line">
              <a:avLst/>
            </a:prstGeom>
            <a:noFill/>
            <a:ln w="28575" cap="flat" cmpd="sng" algn="ctr">
              <a:solidFill>
                <a:sysClr val="windowText" lastClr="000000"/>
              </a:solidFill>
              <a:prstDash val="solid"/>
              <a:miter lim="800000"/>
              <a:tailEnd type="triangle"/>
            </a:ln>
            <a:effectLst/>
          </p:spPr>
        </p:cxnSp>
        <p:cxnSp>
          <p:nvCxnSpPr>
            <p:cNvPr id="39" name="Straight Connector 38">
              <a:extLst>
                <a:ext uri="{FF2B5EF4-FFF2-40B4-BE49-F238E27FC236}">
                  <a16:creationId xmlns:a16="http://schemas.microsoft.com/office/drawing/2014/main" id="{F952720A-E012-F819-5768-8E5A9D14FF9F}"/>
                </a:ext>
              </a:extLst>
            </p:cNvPr>
            <p:cNvCxnSpPr>
              <a:cxnSpLocks/>
              <a:stCxn id="38" idx="3"/>
              <a:endCxn id="40" idx="1"/>
            </p:cNvCxnSpPr>
            <p:nvPr/>
          </p:nvCxnSpPr>
          <p:spPr>
            <a:xfrm flipV="1">
              <a:off x="4629247" y="6073119"/>
              <a:ext cx="769156" cy="1"/>
            </a:xfrm>
            <a:prstGeom prst="line">
              <a:avLst/>
            </a:prstGeom>
            <a:noFill/>
            <a:ln w="28575" cap="flat" cmpd="sng" algn="ctr">
              <a:solidFill>
                <a:sysClr val="windowText" lastClr="000000"/>
              </a:solidFill>
              <a:prstDash val="solid"/>
              <a:miter lim="800000"/>
              <a:tailEnd type="triangle"/>
            </a:ln>
            <a:effectLst/>
          </p:spPr>
        </p:cxnSp>
        <mc:AlternateContent xmlns:mc="http://schemas.openxmlformats.org/markup-compatibility/2006" xmlns:a14="http://schemas.microsoft.com/office/drawing/2010/main">
          <mc:Choice Requires="a14">
            <p:sp>
              <p:nvSpPr>
                <p:cNvPr id="40" name="Rounded Rectangle 39">
                  <a:extLst>
                    <a:ext uri="{FF2B5EF4-FFF2-40B4-BE49-F238E27FC236}">
                      <a16:creationId xmlns:a16="http://schemas.microsoft.com/office/drawing/2014/main" id="{77C4EC89-CF7D-8283-8058-3754745A7570}"/>
                    </a:ext>
                  </a:extLst>
                </p:cNvPr>
                <p:cNvSpPr/>
                <p:nvPr/>
              </p:nvSpPr>
              <p:spPr>
                <a:xfrm>
                  <a:off x="5398403" y="5864362"/>
                  <a:ext cx="1705661" cy="417514"/>
                </a:xfrm>
                <a:prstGeom prst="roundRect">
                  <a:avLst/>
                </a:prstGeom>
                <a:solidFill>
                  <a:srgbClr val="FCEECB"/>
                </a:solidFill>
                <a:ln w="31750" cap="flat" cmpd="sng" algn="ctr">
                  <a:solidFill>
                    <a:srgbClr val="AB8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Estimation #</a:t>
                  </a:r>
                  <a14:m>
                    <m:oMath xmlns:m="http://schemas.openxmlformats.org/officeDocument/2006/math">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𝑡</m:t>
                      </m:r>
                    </m:oMath>
                  </a14:m>
                  <a:endParaRPr kumimoji="0" lang="en-US" sz="18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0" name="Rounded Rectangle 39">
                  <a:extLst>
                    <a:ext uri="{FF2B5EF4-FFF2-40B4-BE49-F238E27FC236}">
                      <a16:creationId xmlns:a16="http://schemas.microsoft.com/office/drawing/2014/main" id="{77C4EC89-CF7D-8283-8058-3754745A7570}"/>
                    </a:ext>
                  </a:extLst>
                </p:cNvPr>
                <p:cNvSpPr>
                  <a:spLocks noRot="1" noChangeAspect="1" noMove="1" noResize="1" noEditPoints="1" noAdjustHandles="1" noChangeArrowheads="1" noChangeShapeType="1" noTextEdit="1"/>
                </p:cNvSpPr>
                <p:nvPr/>
              </p:nvSpPr>
              <p:spPr>
                <a:xfrm>
                  <a:off x="5398403" y="5864362"/>
                  <a:ext cx="1705661" cy="417514"/>
                </a:xfrm>
                <a:prstGeom prst="roundRect">
                  <a:avLst/>
                </a:prstGeom>
                <a:blipFill>
                  <a:blip r:embed="rId7"/>
                  <a:stretch>
                    <a:fillRect b="-13889"/>
                  </a:stretch>
                </a:blipFill>
                <a:ln w="31750" cap="flat" cmpd="sng" algn="ctr">
                  <a:solidFill>
                    <a:srgbClr val="AB8000"/>
                  </a:solidFill>
                  <a:prstDash val="solid"/>
                </a:ln>
                <a:effectLst/>
              </p:spPr>
              <p:txBody>
                <a:bodyPr/>
                <a:lstStyle/>
                <a:p>
                  <a:r>
                    <a:rPr lang="en-US">
                      <a:noFill/>
                    </a:rPr>
                    <a:t> </a:t>
                  </a:r>
                </a:p>
              </p:txBody>
            </p:sp>
          </mc:Fallback>
        </mc:AlternateContent>
        <p:sp>
          <p:nvSpPr>
            <p:cNvPr id="44" name="TextBox 43">
              <a:extLst>
                <a:ext uri="{FF2B5EF4-FFF2-40B4-BE49-F238E27FC236}">
                  <a16:creationId xmlns:a16="http://schemas.microsoft.com/office/drawing/2014/main" id="{80FAFF20-11D1-E217-7748-FDB133389628}"/>
                </a:ext>
              </a:extLst>
            </p:cNvPr>
            <p:cNvSpPr txBox="1"/>
            <p:nvPr/>
          </p:nvSpPr>
          <p:spPr>
            <a:xfrm rot="5400000">
              <a:off x="3983538" y="5286792"/>
              <a:ext cx="195465" cy="36933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sp>
          <p:nvSpPr>
            <p:cNvPr id="45" name="TextBox 44">
              <a:extLst>
                <a:ext uri="{FF2B5EF4-FFF2-40B4-BE49-F238E27FC236}">
                  <a16:creationId xmlns:a16="http://schemas.microsoft.com/office/drawing/2014/main" id="{45BB1D7D-64A8-F120-A207-0A6C70010CB7}"/>
                </a:ext>
              </a:extLst>
            </p:cNvPr>
            <p:cNvSpPr txBox="1"/>
            <p:nvPr/>
          </p:nvSpPr>
          <p:spPr>
            <a:xfrm rot="5400000">
              <a:off x="6322805" y="5286792"/>
              <a:ext cx="195465" cy="36933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sp>
          <p:nvSpPr>
            <p:cNvPr id="46" name="TextBox 45">
              <a:extLst>
                <a:ext uri="{FF2B5EF4-FFF2-40B4-BE49-F238E27FC236}">
                  <a16:creationId xmlns:a16="http://schemas.microsoft.com/office/drawing/2014/main" id="{E8862BBE-3E3C-0C81-AD02-EC8F415E3541}"/>
                </a:ext>
              </a:extLst>
            </p:cNvPr>
            <p:cNvSpPr txBox="1"/>
            <p:nvPr/>
          </p:nvSpPr>
          <p:spPr>
            <a:xfrm rot="5400000">
              <a:off x="1343497" y="5286792"/>
              <a:ext cx="195465" cy="36933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grpSp>
      <p:grpSp>
        <p:nvGrpSpPr>
          <p:cNvPr id="80" name="Group 79">
            <a:extLst>
              <a:ext uri="{FF2B5EF4-FFF2-40B4-BE49-F238E27FC236}">
                <a16:creationId xmlns:a16="http://schemas.microsoft.com/office/drawing/2014/main" id="{0340673E-6521-27BF-6F0C-73F1D2D424A0}"/>
              </a:ext>
            </a:extLst>
          </p:cNvPr>
          <p:cNvGrpSpPr/>
          <p:nvPr/>
        </p:nvGrpSpPr>
        <p:grpSpPr>
          <a:xfrm>
            <a:off x="7170521" y="3642905"/>
            <a:ext cx="1602142" cy="2544841"/>
            <a:chOff x="7170521" y="3737034"/>
            <a:chExt cx="1602142" cy="2544841"/>
          </a:xfrm>
        </p:grpSpPr>
        <p:sp>
          <p:nvSpPr>
            <p:cNvPr id="56" name="Left Brace 55">
              <a:extLst>
                <a:ext uri="{FF2B5EF4-FFF2-40B4-BE49-F238E27FC236}">
                  <a16:creationId xmlns:a16="http://schemas.microsoft.com/office/drawing/2014/main" id="{4FBC3491-ED31-BA18-1F80-D0B84ABEE294}"/>
                </a:ext>
              </a:extLst>
            </p:cNvPr>
            <p:cNvSpPr/>
            <p:nvPr/>
          </p:nvSpPr>
          <p:spPr>
            <a:xfrm rot="10800000">
              <a:off x="7170521" y="3737034"/>
              <a:ext cx="213571" cy="2544841"/>
            </a:xfrm>
            <a:prstGeom prst="leftBrace">
              <a:avLst>
                <a:gd name="adj1" fmla="val 77564"/>
                <a:gd name="adj2" fmla="val 50000"/>
              </a:avLst>
            </a:prstGeom>
            <a:noFill/>
            <a:ln w="31750" cap="flat" cmpd="sng" algn="ctr">
              <a:solidFill>
                <a:sysClr val="windowText" lastClr="00000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57" name="Straight Connector 56">
              <a:extLst>
                <a:ext uri="{FF2B5EF4-FFF2-40B4-BE49-F238E27FC236}">
                  <a16:creationId xmlns:a16="http://schemas.microsoft.com/office/drawing/2014/main" id="{E35D453D-9701-1F76-D488-6472DF2379EB}"/>
                </a:ext>
              </a:extLst>
            </p:cNvPr>
            <p:cNvCxnSpPr>
              <a:cxnSpLocks/>
            </p:cNvCxnSpPr>
            <p:nvPr/>
          </p:nvCxnSpPr>
          <p:spPr>
            <a:xfrm>
              <a:off x="7384092" y="5009456"/>
              <a:ext cx="308571" cy="0"/>
            </a:xfrm>
            <a:prstGeom prst="line">
              <a:avLst/>
            </a:prstGeom>
            <a:noFill/>
            <a:ln w="28575" cap="flat" cmpd="sng" algn="ctr">
              <a:solidFill>
                <a:sysClr val="windowText" lastClr="000000"/>
              </a:solidFill>
              <a:prstDash val="solid"/>
              <a:miter lim="800000"/>
              <a:tailEnd type="triangle"/>
            </a:ln>
            <a:effectLst/>
          </p:spPr>
        </p:cxnSp>
        <p:sp>
          <p:nvSpPr>
            <p:cNvPr id="62" name="Diamond 61">
              <a:extLst>
                <a:ext uri="{FF2B5EF4-FFF2-40B4-BE49-F238E27FC236}">
                  <a16:creationId xmlns:a16="http://schemas.microsoft.com/office/drawing/2014/main" id="{9C0AC6BF-9345-BCEA-DDBB-EF6ACC24E1B2}"/>
                </a:ext>
              </a:extLst>
            </p:cNvPr>
            <p:cNvSpPr/>
            <p:nvPr/>
          </p:nvSpPr>
          <p:spPr>
            <a:xfrm>
              <a:off x="7692663" y="4649455"/>
              <a:ext cx="1080000" cy="720000"/>
            </a:xfrm>
            <a:prstGeom prst="diamond">
              <a:avLst/>
            </a:prstGeom>
            <a:solidFill>
              <a:srgbClr val="E3F0D9"/>
            </a:solidFill>
            <a:ln w="317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Outlier?</a:t>
              </a:r>
              <a:endPar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82" name="Group 81">
            <a:extLst>
              <a:ext uri="{FF2B5EF4-FFF2-40B4-BE49-F238E27FC236}">
                <a16:creationId xmlns:a16="http://schemas.microsoft.com/office/drawing/2014/main" id="{B0BDF99C-89F4-16E8-D427-6C689D05D82B}"/>
              </a:ext>
            </a:extLst>
          </p:cNvPr>
          <p:cNvGrpSpPr/>
          <p:nvPr/>
        </p:nvGrpSpPr>
        <p:grpSpPr>
          <a:xfrm>
            <a:off x="7519139" y="3467972"/>
            <a:ext cx="1427047" cy="1106012"/>
            <a:chOff x="7519139" y="3562101"/>
            <a:chExt cx="1427047" cy="1106012"/>
          </a:xfrm>
        </p:grpSpPr>
        <p:cxnSp>
          <p:nvCxnSpPr>
            <p:cNvPr id="64" name="Straight Connector 63">
              <a:extLst>
                <a:ext uri="{FF2B5EF4-FFF2-40B4-BE49-F238E27FC236}">
                  <a16:creationId xmlns:a16="http://schemas.microsoft.com/office/drawing/2014/main" id="{C98652B5-4D6C-CF61-CB78-35327A5BDD3B}"/>
                </a:ext>
              </a:extLst>
            </p:cNvPr>
            <p:cNvCxnSpPr>
              <a:cxnSpLocks/>
              <a:endCxn id="76" idx="2"/>
            </p:cNvCxnSpPr>
            <p:nvPr/>
          </p:nvCxnSpPr>
          <p:spPr>
            <a:xfrm flipV="1">
              <a:off x="8232663" y="4167741"/>
              <a:ext cx="0" cy="481714"/>
            </a:xfrm>
            <a:prstGeom prst="line">
              <a:avLst/>
            </a:prstGeom>
            <a:noFill/>
            <a:ln w="28575" cap="flat" cmpd="sng" algn="ctr">
              <a:solidFill>
                <a:sysClr val="windowText" lastClr="000000"/>
              </a:solidFill>
              <a:prstDash val="solid"/>
              <a:miter lim="800000"/>
              <a:tailEnd type="triangle"/>
            </a:ln>
            <a:effectLst/>
          </p:spPr>
        </p:cxnSp>
        <p:sp>
          <p:nvSpPr>
            <p:cNvPr id="71" name="TextBox 70">
              <a:extLst>
                <a:ext uri="{FF2B5EF4-FFF2-40B4-BE49-F238E27FC236}">
                  <a16:creationId xmlns:a16="http://schemas.microsoft.com/office/drawing/2014/main" id="{CB6D3103-2AA7-C1A5-7631-1231574A5E1F}"/>
                </a:ext>
              </a:extLst>
            </p:cNvPr>
            <p:cNvSpPr txBox="1"/>
            <p:nvPr/>
          </p:nvSpPr>
          <p:spPr>
            <a:xfrm rot="16200000">
              <a:off x="7887905" y="4323355"/>
              <a:ext cx="412517" cy="27699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Yes</a:t>
              </a:r>
            </a:p>
          </p:txBody>
        </p:sp>
        <p:sp>
          <p:nvSpPr>
            <p:cNvPr id="76" name="Rounded Rectangle 75">
              <a:extLst>
                <a:ext uri="{FF2B5EF4-FFF2-40B4-BE49-F238E27FC236}">
                  <a16:creationId xmlns:a16="http://schemas.microsoft.com/office/drawing/2014/main" id="{6155AFA7-50C7-2803-683F-70DDAF6A7774}"/>
                </a:ext>
              </a:extLst>
            </p:cNvPr>
            <p:cNvSpPr/>
            <p:nvPr/>
          </p:nvSpPr>
          <p:spPr>
            <a:xfrm>
              <a:off x="7519139" y="3562101"/>
              <a:ext cx="1427047" cy="605640"/>
            </a:xfrm>
            <a:prstGeom prst="roundRect">
              <a:avLst/>
            </a:prstGeom>
            <a:solidFill>
              <a:srgbClr val="F2F2F2"/>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Keep Sequencing</a:t>
              </a:r>
            </a:p>
          </p:txBody>
        </p:sp>
      </p:grpSp>
      <p:grpSp>
        <p:nvGrpSpPr>
          <p:cNvPr id="81" name="Group 80">
            <a:extLst>
              <a:ext uri="{FF2B5EF4-FFF2-40B4-BE49-F238E27FC236}">
                <a16:creationId xmlns:a16="http://schemas.microsoft.com/office/drawing/2014/main" id="{14530B5D-276E-E873-5ACB-AB7BC8F65371}"/>
              </a:ext>
            </a:extLst>
          </p:cNvPr>
          <p:cNvGrpSpPr/>
          <p:nvPr/>
        </p:nvGrpSpPr>
        <p:grpSpPr>
          <a:xfrm>
            <a:off x="7525173" y="5275326"/>
            <a:ext cx="1427047" cy="1065488"/>
            <a:chOff x="7525173" y="5275326"/>
            <a:chExt cx="1427047" cy="1065488"/>
          </a:xfrm>
        </p:grpSpPr>
        <p:cxnSp>
          <p:nvCxnSpPr>
            <p:cNvPr id="68" name="Straight Connector 67">
              <a:extLst>
                <a:ext uri="{FF2B5EF4-FFF2-40B4-BE49-F238E27FC236}">
                  <a16:creationId xmlns:a16="http://schemas.microsoft.com/office/drawing/2014/main" id="{25784F1D-B9AE-FFD3-C0EC-2A6096303FD2}"/>
                </a:ext>
              </a:extLst>
            </p:cNvPr>
            <p:cNvCxnSpPr>
              <a:cxnSpLocks/>
              <a:stCxn id="62" idx="2"/>
            </p:cNvCxnSpPr>
            <p:nvPr/>
          </p:nvCxnSpPr>
          <p:spPr>
            <a:xfrm>
              <a:off x="8232663" y="5275326"/>
              <a:ext cx="0" cy="425703"/>
            </a:xfrm>
            <a:prstGeom prst="line">
              <a:avLst/>
            </a:prstGeom>
            <a:noFill/>
            <a:ln w="28575" cap="flat" cmpd="sng" algn="ctr">
              <a:solidFill>
                <a:sysClr val="windowText" lastClr="000000"/>
              </a:solidFill>
              <a:prstDash val="solid"/>
              <a:miter lim="800000"/>
              <a:tailEnd type="triangle"/>
            </a:ln>
            <a:effectLst/>
          </p:spPr>
        </p:cxnSp>
        <p:sp>
          <p:nvSpPr>
            <p:cNvPr id="72" name="TextBox 71">
              <a:extLst>
                <a:ext uri="{FF2B5EF4-FFF2-40B4-BE49-F238E27FC236}">
                  <a16:creationId xmlns:a16="http://schemas.microsoft.com/office/drawing/2014/main" id="{FCC088D4-8A1A-E941-515F-16BE32A14910}"/>
                </a:ext>
              </a:extLst>
            </p:cNvPr>
            <p:cNvSpPr txBox="1"/>
            <p:nvPr/>
          </p:nvSpPr>
          <p:spPr>
            <a:xfrm rot="16200000">
              <a:off x="7896481" y="5353482"/>
              <a:ext cx="395365" cy="276999"/>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No</a:t>
              </a:r>
            </a:p>
          </p:txBody>
        </p:sp>
        <p:sp>
          <p:nvSpPr>
            <p:cNvPr id="77" name="Rounded Rectangle 76">
              <a:extLst>
                <a:ext uri="{FF2B5EF4-FFF2-40B4-BE49-F238E27FC236}">
                  <a16:creationId xmlns:a16="http://schemas.microsoft.com/office/drawing/2014/main" id="{A09DF2C7-7B06-308A-3F28-F98FD72218DC}"/>
                </a:ext>
              </a:extLst>
            </p:cNvPr>
            <p:cNvSpPr/>
            <p:nvPr/>
          </p:nvSpPr>
          <p:spPr>
            <a:xfrm>
              <a:off x="7525173" y="5735174"/>
              <a:ext cx="1427047" cy="605640"/>
            </a:xfrm>
            <a:prstGeom prst="roundRect">
              <a:avLst/>
            </a:prstGeom>
            <a:solidFill>
              <a:srgbClr val="F2F2F2"/>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Stop Sequencing</a:t>
              </a:r>
            </a:p>
          </p:txBody>
        </p:sp>
      </p:grpSp>
    </p:spTree>
    <p:extLst>
      <p:ext uri="{BB962C8B-B14F-4D97-AF65-F5344CB8AC3E}">
        <p14:creationId xmlns:p14="http://schemas.microsoft.com/office/powerpoint/2010/main" val="691060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8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591AAD8-8B9E-F441-B3D7-A9A6729D3F61}"/>
              </a:ext>
            </a:extLst>
          </p:cNvPr>
          <p:cNvSpPr/>
          <p:nvPr/>
        </p:nvSpPr>
        <p:spPr>
          <a:xfrm>
            <a:off x="235868" y="4911837"/>
            <a:ext cx="8672264" cy="1080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Conclusion</a:t>
            </a:r>
          </a:p>
        </p:txBody>
      </p:sp>
      <p:sp>
        <p:nvSpPr>
          <p:cNvPr id="16" name="Rectangle 15">
            <a:extLst>
              <a:ext uri="{FF2B5EF4-FFF2-40B4-BE49-F238E27FC236}">
                <a16:creationId xmlns:a16="http://schemas.microsoft.com/office/drawing/2014/main" id="{C4F7C2E8-FACF-A344-B41E-7283F0886952}"/>
              </a:ext>
            </a:extLst>
          </p:cNvPr>
          <p:cNvSpPr/>
          <p:nvPr/>
        </p:nvSpPr>
        <p:spPr>
          <a:xfrm>
            <a:off x="235868" y="866163"/>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Background</a:t>
            </a:r>
          </a:p>
        </p:txBody>
      </p:sp>
      <p:sp>
        <p:nvSpPr>
          <p:cNvPr id="6" name="Content Placeholder 5" hidden="1">
            <a:extLst>
              <a:ext uri="{FF2B5EF4-FFF2-40B4-BE49-F238E27FC236}">
                <a16:creationId xmlns:a16="http://schemas.microsoft.com/office/drawing/2014/main" id="{8E8EDEFF-E6DD-CC47-AE02-196B3AC1525F}"/>
              </a:ext>
            </a:extLst>
          </p:cNvPr>
          <p:cNvSpPr>
            <a:spLocks noGrp="1"/>
          </p:cNvSpPr>
          <p:nvPr>
            <p:ph idx="1"/>
          </p:nvPr>
        </p:nvSpPr>
        <p:spPr>
          <a:xfrm>
            <a:off x="216313" y="1038366"/>
            <a:ext cx="8592679" cy="5148882"/>
          </a:xfrm>
        </p:spPr>
        <p:txBody>
          <a:bodyPr>
            <a:normAutofit fontScale="77500" lnSpcReduction="20000"/>
          </a:bodyPr>
          <a:lstStyle/>
          <a:p>
            <a:pPr marL="0" indent="0">
              <a:lnSpc>
                <a:spcPct val="200000"/>
              </a:lnSpc>
              <a:spcBef>
                <a:spcPts val="700"/>
              </a:spcBef>
              <a:buNone/>
            </a:pPr>
            <a:r>
              <a:rPr lang="en-US">
                <a:solidFill>
                  <a:srgbClr val="BFBFBF"/>
                </a:solidFill>
              </a:rPr>
              <a:t>Motivation and Goal</a:t>
            </a:r>
          </a:p>
          <a:p>
            <a:pPr marL="0" indent="0">
              <a:lnSpc>
                <a:spcPct val="200000"/>
              </a:lnSpc>
              <a:spcBef>
                <a:spcPts val="700"/>
              </a:spcBef>
              <a:buNone/>
            </a:pPr>
            <a:r>
              <a:rPr lang="en-US">
                <a:solidFill>
                  <a:srgbClr val="BFBFBF"/>
                </a:solidFill>
              </a:rPr>
              <a:t>Experimental Methodology</a:t>
            </a:r>
          </a:p>
          <a:p>
            <a:pPr marL="0" indent="0">
              <a:lnSpc>
                <a:spcPct val="200000"/>
              </a:lnSpc>
              <a:spcBef>
                <a:spcPts val="700"/>
              </a:spcBef>
              <a:buNone/>
            </a:pPr>
            <a:r>
              <a:rPr lang="en-US">
                <a:solidFill>
                  <a:srgbClr val="BFBFBF"/>
                </a:solidFill>
              </a:rPr>
              <a:t>Temperature Analysis</a:t>
            </a:r>
          </a:p>
          <a:p>
            <a:pPr marL="0" indent="0">
              <a:lnSpc>
                <a:spcPct val="200000"/>
              </a:lnSpc>
              <a:spcBef>
                <a:spcPts val="700"/>
              </a:spcBef>
              <a:buNone/>
            </a:pPr>
            <a:r>
              <a:rPr lang="en-US">
                <a:solidFill>
                  <a:srgbClr val="BFBFBF"/>
                </a:solidFill>
              </a:rPr>
              <a:t>Aggressor Row Active Time Analysis</a:t>
            </a:r>
          </a:p>
          <a:p>
            <a:pPr marL="0" indent="0">
              <a:lnSpc>
                <a:spcPct val="200000"/>
              </a:lnSpc>
              <a:spcBef>
                <a:spcPts val="700"/>
              </a:spcBef>
              <a:buNone/>
            </a:pPr>
            <a:r>
              <a:rPr lang="en-US">
                <a:solidFill>
                  <a:srgbClr val="BFBFBF"/>
                </a:solidFill>
              </a:rPr>
              <a:t>Spatial Variation Analysis</a:t>
            </a:r>
          </a:p>
          <a:p>
            <a:pPr marL="0" indent="0">
              <a:lnSpc>
                <a:spcPct val="200000"/>
              </a:lnSpc>
              <a:spcBef>
                <a:spcPts val="700"/>
              </a:spcBef>
              <a:buNone/>
            </a:pPr>
            <a:r>
              <a:rPr lang="en-US">
                <a:solidFill>
                  <a:srgbClr val="BFBFBF"/>
                </a:solidFill>
              </a:rPr>
              <a:t>Implications on Attacks and Defenses</a:t>
            </a:r>
          </a:p>
          <a:p>
            <a:pPr marL="0" indent="0">
              <a:lnSpc>
                <a:spcPct val="200000"/>
              </a:lnSpc>
              <a:spcBef>
                <a:spcPts val="700"/>
              </a:spcBef>
              <a:buNone/>
            </a:pPr>
            <a:r>
              <a:rPr lang="en-US">
                <a:solidFill>
                  <a:srgbClr val="BFBFBF"/>
                </a:solidFill>
              </a:rPr>
              <a:t>Conclusions</a:t>
            </a:r>
          </a:p>
          <a:p>
            <a:pPr marL="0" indent="0">
              <a:lnSpc>
                <a:spcPct val="200000"/>
              </a:lnSpc>
              <a:buNone/>
            </a:pPr>
            <a:endParaRPr lang="en-US">
              <a:solidFill>
                <a:srgbClr val="BFBFBF"/>
              </a:solidFill>
            </a:endParaRPr>
          </a:p>
        </p:txBody>
      </p:sp>
      <p:sp>
        <p:nvSpPr>
          <p:cNvPr id="34" name="Rectangle 33">
            <a:extLst>
              <a:ext uri="{FF2B5EF4-FFF2-40B4-BE49-F238E27FC236}">
                <a16:creationId xmlns:a16="http://schemas.microsoft.com/office/drawing/2014/main" id="{8C4C16E8-8CAC-EE46-8433-92ACFE20B5B5}"/>
              </a:ext>
            </a:extLst>
          </p:cNvPr>
          <p:cNvSpPr/>
          <p:nvPr/>
        </p:nvSpPr>
        <p:spPr>
          <a:xfrm>
            <a:off x="235868" y="3563279"/>
            <a:ext cx="8672264" cy="1080000"/>
          </a:xfrm>
          <a:prstGeom prst="rect">
            <a:avLst/>
          </a:prstGeom>
          <a:solidFill>
            <a:srgbClr val="0543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Evaluation</a:t>
            </a:r>
          </a:p>
        </p:txBody>
      </p:sp>
      <p:sp>
        <p:nvSpPr>
          <p:cNvPr id="14" name="Title 1">
            <a:extLst>
              <a:ext uri="{FF2B5EF4-FFF2-40B4-BE49-F238E27FC236}">
                <a16:creationId xmlns:a16="http://schemas.microsoft.com/office/drawing/2014/main" id="{4213E2A9-4038-194A-AF39-FFE08078F4BA}"/>
              </a:ext>
            </a:extLst>
          </p:cNvPr>
          <p:cNvSpPr>
            <a:spLocks noGrp="1"/>
          </p:cNvSpPr>
          <p:nvPr>
            <p:ph type="title"/>
          </p:nvPr>
        </p:nvSpPr>
        <p:spPr>
          <a:xfrm>
            <a:off x="189560" y="95697"/>
            <a:ext cx="8798061" cy="770467"/>
          </a:xfrm>
        </p:spPr>
        <p:txBody>
          <a:bodyPr/>
          <a:lstStyle/>
          <a:p>
            <a:r>
              <a:rPr lang="en-US" sz="4000" dirty="0">
                <a:latin typeface="Garamond" panose="02020404030301010803" pitchFamily="18" charset="0"/>
              </a:rPr>
              <a:t>Outline</a:t>
            </a:r>
            <a:endParaRPr lang="en-US" sz="4000" b="1" dirty="0">
              <a:latin typeface="Garamond" panose="02020404030301010803" pitchFamily="18" charset="0"/>
            </a:endParaRPr>
          </a:p>
        </p:txBody>
      </p:sp>
      <p:sp>
        <p:nvSpPr>
          <p:cNvPr id="28" name="Rectangle 27">
            <a:extLst>
              <a:ext uri="{FF2B5EF4-FFF2-40B4-BE49-F238E27FC236}">
                <a16:creationId xmlns:a16="http://schemas.microsoft.com/office/drawing/2014/main" id="{66163B4B-BB3A-4F49-B060-4F2F9E78B480}"/>
              </a:ext>
            </a:extLst>
          </p:cNvPr>
          <p:cNvSpPr/>
          <p:nvPr/>
        </p:nvSpPr>
        <p:spPr>
          <a:xfrm>
            <a:off x="235868" y="2214721"/>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RawHash</a:t>
            </a:r>
          </a:p>
        </p:txBody>
      </p:sp>
    </p:spTree>
    <p:extLst>
      <p:ext uri="{BB962C8B-B14F-4D97-AF65-F5344CB8AC3E}">
        <p14:creationId xmlns:p14="http://schemas.microsoft.com/office/powerpoint/2010/main" val="129183001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Evaluation Methodology</a:t>
            </a:r>
          </a:p>
        </p:txBody>
      </p:sp>
      <p:sp>
        <p:nvSpPr>
          <p:cNvPr id="3" name="Content Placeholder 2">
            <a:extLst>
              <a:ext uri="{FF2B5EF4-FFF2-40B4-BE49-F238E27FC236}">
                <a16:creationId xmlns:a16="http://schemas.microsoft.com/office/drawing/2014/main" id="{386FE194-297D-F64B-87C3-5D0EC9401DF4}"/>
              </a:ext>
            </a:extLst>
          </p:cNvPr>
          <p:cNvSpPr>
            <a:spLocks noGrp="1"/>
          </p:cNvSpPr>
          <p:nvPr>
            <p:ph idx="1"/>
          </p:nvPr>
        </p:nvSpPr>
        <p:spPr>
          <a:xfrm>
            <a:off x="189560" y="934126"/>
            <a:ext cx="8798061" cy="5518045"/>
          </a:xfrm>
        </p:spPr>
        <p:txBody>
          <a:bodyPr/>
          <a:lstStyle/>
          <a:p>
            <a:pPr>
              <a:spcAft>
                <a:spcPts val="500"/>
              </a:spcAft>
            </a:pPr>
            <a:r>
              <a:rPr lang="en-GB" dirty="0">
                <a:latin typeface="Tahoma" panose="020B0604030504040204" pitchFamily="34" charset="0"/>
                <a:ea typeface="Tahoma" panose="020B0604030504040204" pitchFamily="34" charset="0"/>
                <a:cs typeface="Tahoma" panose="020B0604030504040204" pitchFamily="34" charset="0"/>
              </a:rPr>
              <a:t>Compared to </a:t>
            </a:r>
            <a:r>
              <a:rPr lang="en-GB" b="1" dirty="0">
                <a:solidFill>
                  <a:schemeClr val="accent5"/>
                </a:solidFill>
                <a:latin typeface="Tahoma" panose="020B0604030504040204" pitchFamily="34" charset="0"/>
                <a:ea typeface="Tahoma" panose="020B0604030504040204" pitchFamily="34" charset="0"/>
                <a:cs typeface="Tahoma" panose="020B0604030504040204" pitchFamily="34" charset="0"/>
              </a:rPr>
              <a:t>UNCALLED</a:t>
            </a:r>
            <a:r>
              <a:rPr lang="en-GB" b="1" dirty="0">
                <a:latin typeface="Tahoma" panose="020B0604030504040204" pitchFamily="34" charset="0"/>
                <a:ea typeface="Tahoma" panose="020B0604030504040204" pitchFamily="34" charset="0"/>
                <a:cs typeface="Tahoma" panose="020B0604030504040204" pitchFamily="34" charset="0"/>
              </a:rPr>
              <a:t> </a:t>
            </a:r>
            <a:r>
              <a:rPr lang="en-GB" sz="2000" dirty="0">
                <a:solidFill>
                  <a:schemeClr val="bg2">
                    <a:lumMod val="75000"/>
                  </a:schemeClr>
                </a:solidFill>
                <a:latin typeface="Tahoma" panose="020B0604030504040204" pitchFamily="34" charset="0"/>
                <a:ea typeface="Tahoma" panose="020B0604030504040204" pitchFamily="34" charset="0"/>
                <a:cs typeface="Tahoma" panose="020B0604030504040204" pitchFamily="34" charset="0"/>
              </a:rPr>
              <a:t>[</a:t>
            </a:r>
            <a:r>
              <a:rPr lang="en-GB" sz="2000" dirty="0" err="1">
                <a:solidFill>
                  <a:schemeClr val="bg2">
                    <a:lumMod val="75000"/>
                  </a:schemeClr>
                </a:solidFill>
                <a:latin typeface="Tahoma" panose="020B0604030504040204" pitchFamily="34" charset="0"/>
                <a:ea typeface="Tahoma" panose="020B0604030504040204" pitchFamily="34" charset="0"/>
                <a:cs typeface="Tahoma" panose="020B0604030504040204" pitchFamily="34" charset="0"/>
              </a:rPr>
              <a:t>Kovaka</a:t>
            </a:r>
            <a:r>
              <a:rPr lang="en-GB" sz="2000" dirty="0">
                <a:solidFill>
                  <a:schemeClr val="bg2">
                    <a:lumMod val="75000"/>
                  </a:schemeClr>
                </a:solidFill>
                <a:latin typeface="Tahoma" panose="020B0604030504040204" pitchFamily="34" charset="0"/>
                <a:ea typeface="Tahoma" panose="020B0604030504040204" pitchFamily="34" charset="0"/>
                <a:cs typeface="Tahoma" panose="020B0604030504040204" pitchFamily="34" charset="0"/>
              </a:rPr>
              <a:t>+, Nat. Biotech. 2021]</a:t>
            </a:r>
            <a:r>
              <a:rPr lang="en-GB" dirty="0">
                <a:latin typeface="Tahoma" panose="020B0604030504040204" pitchFamily="34" charset="0"/>
                <a:ea typeface="Tahoma" panose="020B0604030504040204" pitchFamily="34" charset="0"/>
                <a:cs typeface="Tahoma" panose="020B0604030504040204" pitchFamily="34" charset="0"/>
              </a:rPr>
              <a:t> </a:t>
            </a:r>
            <a:br>
              <a:rPr lang="en-GB" dirty="0">
                <a:latin typeface="Tahoma" panose="020B0604030504040204" pitchFamily="34" charset="0"/>
                <a:ea typeface="Tahoma" panose="020B0604030504040204" pitchFamily="34" charset="0"/>
                <a:cs typeface="Tahoma" panose="020B0604030504040204" pitchFamily="34" charset="0"/>
              </a:rPr>
            </a:br>
            <a:r>
              <a:rPr lang="en-GB" dirty="0">
                <a:latin typeface="Tahoma" panose="020B0604030504040204" pitchFamily="34" charset="0"/>
                <a:ea typeface="Tahoma" panose="020B0604030504040204" pitchFamily="34" charset="0"/>
                <a:cs typeface="Tahoma" panose="020B0604030504040204" pitchFamily="34" charset="0"/>
              </a:rPr>
              <a:t>and </a:t>
            </a:r>
            <a:r>
              <a:rPr lang="en-GB" b="1" dirty="0">
                <a:solidFill>
                  <a:schemeClr val="accent5"/>
                </a:solidFill>
                <a:latin typeface="Tahoma" panose="020B0604030504040204" pitchFamily="34" charset="0"/>
                <a:ea typeface="Tahoma" panose="020B0604030504040204" pitchFamily="34" charset="0"/>
                <a:cs typeface="Tahoma" panose="020B0604030504040204" pitchFamily="34" charset="0"/>
              </a:rPr>
              <a:t>Sigmap</a:t>
            </a:r>
            <a:r>
              <a:rPr lang="en-GB" sz="2000" dirty="0">
                <a:solidFill>
                  <a:srgbClr val="E7E6E6">
                    <a:lumMod val="75000"/>
                  </a:srgbClr>
                </a:solidFill>
                <a:latin typeface="Tahoma" panose="020B0604030504040204" pitchFamily="34" charset="0"/>
                <a:ea typeface="Tahoma" panose="020B0604030504040204" pitchFamily="34" charset="0"/>
                <a:cs typeface="Tahoma" panose="020B0604030504040204" pitchFamily="34" charset="0"/>
              </a:rPr>
              <a:t> [Zhang+, ISMB/ECCB 2021]</a:t>
            </a:r>
            <a:endParaRPr lang="en-GB" b="1" dirty="0">
              <a:latin typeface="Tahoma" panose="020B0604030504040204" pitchFamily="34" charset="0"/>
              <a:ea typeface="Tahoma" panose="020B0604030504040204" pitchFamily="34" charset="0"/>
              <a:cs typeface="Tahoma" panose="020B0604030504040204" pitchFamily="34" charset="0"/>
            </a:endParaRPr>
          </a:p>
          <a:p>
            <a:pPr lvl="1">
              <a:spcAft>
                <a:spcPts val="500"/>
              </a:spcAft>
            </a:pPr>
            <a:r>
              <a:rPr lang="en-GB" b="1" dirty="0">
                <a:latin typeface="Tahoma" panose="020B0604030504040204" pitchFamily="34" charset="0"/>
                <a:ea typeface="Tahoma" panose="020B0604030504040204" pitchFamily="34" charset="0"/>
                <a:cs typeface="Tahoma" panose="020B0604030504040204" pitchFamily="34" charset="0"/>
              </a:rPr>
              <a:t>CPU baseline:</a:t>
            </a:r>
            <a:r>
              <a:rPr lang="en-GB" dirty="0">
                <a:latin typeface="Tahoma" panose="020B0604030504040204" pitchFamily="34" charset="0"/>
                <a:ea typeface="Tahoma" panose="020B0604030504040204" pitchFamily="34" charset="0"/>
                <a:cs typeface="Tahoma" panose="020B0604030504040204" pitchFamily="34" charset="0"/>
              </a:rPr>
              <a:t> AMD EPYC 7742 @2.26GHz</a:t>
            </a:r>
          </a:p>
          <a:p>
            <a:pPr lvl="1">
              <a:spcAft>
                <a:spcPts val="500"/>
              </a:spcAft>
            </a:pPr>
            <a:r>
              <a:rPr lang="en-GB" b="1" dirty="0">
                <a:latin typeface="Tahoma" panose="020B0604030504040204" pitchFamily="34" charset="0"/>
                <a:ea typeface="Tahoma" panose="020B0604030504040204" pitchFamily="34" charset="0"/>
                <a:cs typeface="Tahoma" panose="020B0604030504040204" pitchFamily="34" charset="0"/>
              </a:rPr>
              <a:t>32 threads</a:t>
            </a:r>
            <a:r>
              <a:rPr lang="en-GB" dirty="0">
                <a:latin typeface="Tahoma" panose="020B0604030504040204" pitchFamily="34" charset="0"/>
                <a:ea typeface="Tahoma" panose="020B0604030504040204" pitchFamily="34" charset="0"/>
                <a:cs typeface="Tahoma" panose="020B0604030504040204" pitchFamily="34" charset="0"/>
              </a:rPr>
              <a:t> for each tool</a:t>
            </a:r>
          </a:p>
          <a:p>
            <a:pPr>
              <a:spcAft>
                <a:spcPts val="500"/>
              </a:spcAft>
            </a:pPr>
            <a:endParaRPr lang="en-GB" sz="3200"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b="1" dirty="0">
                <a:solidFill>
                  <a:schemeClr val="accent5"/>
                </a:solidFill>
                <a:latin typeface="Tahoma" panose="020B0604030504040204" pitchFamily="34" charset="0"/>
                <a:ea typeface="Tahoma" panose="020B0604030504040204" pitchFamily="34" charset="0"/>
                <a:cs typeface="Tahoma" panose="020B0604030504040204" pitchFamily="34" charset="0"/>
              </a:rPr>
              <a:t>Use cases</a:t>
            </a:r>
            <a:r>
              <a:rPr lang="en-GB" dirty="0">
                <a:latin typeface="Tahoma" panose="020B0604030504040204" pitchFamily="34" charset="0"/>
                <a:ea typeface="Tahoma" panose="020B0604030504040204" pitchFamily="34" charset="0"/>
                <a:cs typeface="Tahoma" panose="020B0604030504040204" pitchFamily="34" charset="0"/>
              </a:rPr>
              <a:t> for real-time genome analysis:</a:t>
            </a:r>
          </a:p>
          <a:p>
            <a:pPr marL="466850" lvl="1" indent="-342900">
              <a:spcAft>
                <a:spcPts val="500"/>
              </a:spcAft>
              <a:buFont typeface="+mj-lt"/>
              <a:buAutoNum type="arabicPeriod"/>
            </a:pPr>
            <a:r>
              <a:rPr lang="en-GB" dirty="0">
                <a:latin typeface="Tahoma" panose="020B0604030504040204" pitchFamily="34" charset="0"/>
                <a:ea typeface="Tahoma" panose="020B0604030504040204" pitchFamily="34" charset="0"/>
                <a:cs typeface="Tahoma" panose="020B0604030504040204" pitchFamily="34" charset="0"/>
                <a:sym typeface="Wingdings" pitchFamily="2" charset="2"/>
              </a:rPr>
              <a:t>Read mapping</a:t>
            </a:r>
            <a:endParaRPr lang="en-GB" dirty="0">
              <a:latin typeface="Tahoma" panose="020B0604030504040204" pitchFamily="34" charset="0"/>
              <a:ea typeface="Tahoma" panose="020B0604030504040204" pitchFamily="34" charset="0"/>
              <a:cs typeface="Tahoma" panose="020B0604030504040204" pitchFamily="34" charset="0"/>
            </a:endParaRPr>
          </a:p>
          <a:p>
            <a:pPr marL="466850" lvl="1" indent="-342900">
              <a:spcAft>
                <a:spcPts val="500"/>
              </a:spcAft>
              <a:buFont typeface="+mj-lt"/>
              <a:buAutoNum type="arabicPeriod"/>
            </a:pPr>
            <a:r>
              <a:rPr lang="en-GB" dirty="0">
                <a:latin typeface="Tahoma" panose="020B0604030504040204" pitchFamily="34" charset="0"/>
                <a:ea typeface="Tahoma" panose="020B0604030504040204" pitchFamily="34" charset="0"/>
                <a:cs typeface="Tahoma" panose="020B0604030504040204" pitchFamily="34" charset="0"/>
              </a:rPr>
              <a:t>Relative abundance estimation</a:t>
            </a:r>
          </a:p>
          <a:p>
            <a:pPr lvl="2">
              <a:spcAft>
                <a:spcPts val="500"/>
              </a:spcAft>
            </a:pPr>
            <a:r>
              <a:rPr lang="en-GB" b="1" dirty="0">
                <a:solidFill>
                  <a:schemeClr val="accent5"/>
                </a:solidFill>
                <a:latin typeface="Tahoma" panose="020B0604030504040204" pitchFamily="34" charset="0"/>
                <a:ea typeface="Tahoma" panose="020B0604030504040204" pitchFamily="34" charset="0"/>
                <a:cs typeface="Tahoma" panose="020B0604030504040204" pitchFamily="34" charset="0"/>
              </a:rPr>
              <a:t>Benefits of Sequence Until</a:t>
            </a:r>
          </a:p>
          <a:p>
            <a:pPr marL="466850" lvl="1" indent="-342900">
              <a:spcAft>
                <a:spcPts val="500"/>
              </a:spcAft>
              <a:buFont typeface="+mj-lt"/>
              <a:buAutoNum type="arabicPeriod"/>
            </a:pPr>
            <a:r>
              <a:rPr lang="en-GB" dirty="0">
                <a:latin typeface="Tahoma" panose="020B0604030504040204" pitchFamily="34" charset="0"/>
                <a:ea typeface="Tahoma" panose="020B0604030504040204" pitchFamily="34" charset="0"/>
                <a:cs typeface="Tahoma" panose="020B0604030504040204" pitchFamily="34" charset="0"/>
              </a:rPr>
              <a:t>Contamination analysis</a:t>
            </a:r>
          </a:p>
        </p:txBody>
      </p:sp>
    </p:spTree>
    <p:extLst>
      <p:ext uri="{BB962C8B-B14F-4D97-AF65-F5344CB8AC3E}">
        <p14:creationId xmlns:p14="http://schemas.microsoft.com/office/powerpoint/2010/main" val="1006137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Evaluation Methodology</a:t>
            </a:r>
          </a:p>
        </p:txBody>
      </p:sp>
      <p:sp>
        <p:nvSpPr>
          <p:cNvPr id="3" name="Content Placeholder 2">
            <a:extLst>
              <a:ext uri="{FF2B5EF4-FFF2-40B4-BE49-F238E27FC236}">
                <a16:creationId xmlns:a16="http://schemas.microsoft.com/office/drawing/2014/main" id="{386FE194-297D-F64B-87C3-5D0EC9401DF4}"/>
              </a:ext>
            </a:extLst>
          </p:cNvPr>
          <p:cNvSpPr>
            <a:spLocks noGrp="1"/>
          </p:cNvSpPr>
          <p:nvPr>
            <p:ph idx="1"/>
          </p:nvPr>
        </p:nvSpPr>
        <p:spPr>
          <a:xfrm>
            <a:off x="189560" y="934126"/>
            <a:ext cx="8798061" cy="5518045"/>
          </a:xfrm>
        </p:spPr>
        <p:txBody>
          <a:bodyPr/>
          <a:lstStyle/>
          <a:p>
            <a:pPr>
              <a:spcAft>
                <a:spcPts val="500"/>
              </a:spcAft>
            </a:pPr>
            <a:r>
              <a:rPr lang="en-GB" sz="2000" dirty="0">
                <a:latin typeface="Tahoma" panose="020B0604030504040204" pitchFamily="34" charset="0"/>
                <a:ea typeface="Tahoma" panose="020B0604030504040204" pitchFamily="34" charset="0"/>
                <a:cs typeface="Tahoma" panose="020B0604030504040204" pitchFamily="34" charset="0"/>
              </a:rPr>
              <a:t>Evaluation metrics:</a:t>
            </a:r>
          </a:p>
          <a:p>
            <a:pPr lvl="1">
              <a:spcAft>
                <a:spcPts val="500"/>
              </a:spcAft>
            </a:pPr>
            <a:r>
              <a:rPr lang="en-GB" sz="1800" b="1" dirty="0">
                <a:solidFill>
                  <a:schemeClr val="accent5"/>
                </a:solidFill>
                <a:latin typeface="Tahoma" panose="020B0604030504040204" pitchFamily="34" charset="0"/>
                <a:ea typeface="Tahoma" panose="020B0604030504040204" pitchFamily="34" charset="0"/>
                <a:cs typeface="Tahoma" panose="020B0604030504040204" pitchFamily="34" charset="0"/>
              </a:rPr>
              <a:t>Throughput</a:t>
            </a:r>
            <a:r>
              <a:rPr lang="en-GB" sz="1800" dirty="0">
                <a:latin typeface="Tahoma" panose="020B0604030504040204" pitchFamily="34" charset="0"/>
                <a:ea typeface="Tahoma" panose="020B0604030504040204" pitchFamily="34" charset="0"/>
                <a:cs typeface="Tahoma" panose="020B0604030504040204" pitchFamily="34" charset="0"/>
              </a:rPr>
              <a:t> (bases processed per second)</a:t>
            </a:r>
          </a:p>
          <a:p>
            <a:pPr lvl="1">
              <a:spcAft>
                <a:spcPts val="500"/>
              </a:spcAft>
            </a:pPr>
            <a:r>
              <a:rPr lang="en-GB" sz="1800" dirty="0">
                <a:latin typeface="Tahoma" panose="020B0604030504040204" pitchFamily="34" charset="0"/>
                <a:ea typeface="Tahoma" panose="020B0604030504040204" pitchFamily="34" charset="0"/>
                <a:cs typeface="Tahoma" panose="020B0604030504040204" pitchFamily="34" charset="0"/>
              </a:rPr>
              <a:t>Potential reduction in </a:t>
            </a:r>
            <a:r>
              <a:rPr lang="en-GB" sz="1800" b="1" dirty="0">
                <a:solidFill>
                  <a:schemeClr val="accent5"/>
                </a:solidFill>
                <a:latin typeface="Tahoma" panose="020B0604030504040204" pitchFamily="34" charset="0"/>
                <a:ea typeface="Tahoma" panose="020B0604030504040204" pitchFamily="34" charset="0"/>
                <a:cs typeface="Tahoma" panose="020B0604030504040204" pitchFamily="34" charset="0"/>
              </a:rPr>
              <a:t>sequencing time and cost</a:t>
            </a:r>
          </a:p>
          <a:p>
            <a:pPr lvl="1">
              <a:spcAft>
                <a:spcPts val="500"/>
              </a:spcAft>
            </a:pPr>
            <a:r>
              <a:rPr lang="en-GB" sz="1800" b="1" dirty="0">
                <a:solidFill>
                  <a:schemeClr val="accent5"/>
                </a:solidFill>
                <a:latin typeface="Tahoma" panose="020B0604030504040204" pitchFamily="34" charset="0"/>
                <a:ea typeface="Tahoma" panose="020B0604030504040204" pitchFamily="34" charset="0"/>
                <a:cs typeface="Tahoma" panose="020B0604030504040204" pitchFamily="34" charset="0"/>
              </a:rPr>
              <a:t>Accuracy</a:t>
            </a:r>
          </a:p>
          <a:p>
            <a:pPr lvl="2">
              <a:spcAft>
                <a:spcPts val="500"/>
              </a:spcAft>
            </a:pPr>
            <a:r>
              <a:rPr lang="en-GB" sz="1800" b="1" dirty="0">
                <a:latin typeface="Tahoma" panose="020B0604030504040204" pitchFamily="34" charset="0"/>
                <a:ea typeface="Tahoma" panose="020B0604030504040204" pitchFamily="34" charset="0"/>
                <a:cs typeface="Tahoma" panose="020B0604030504040204" pitchFamily="34" charset="0"/>
              </a:rPr>
              <a:t>Baseline:</a:t>
            </a:r>
            <a:r>
              <a:rPr lang="en-GB" sz="1800" dirty="0">
                <a:latin typeface="Tahoma" panose="020B0604030504040204" pitchFamily="34" charset="0"/>
                <a:ea typeface="Tahoma" panose="020B0604030504040204" pitchFamily="34" charset="0"/>
                <a:cs typeface="Tahoma" panose="020B0604030504040204" pitchFamily="34" charset="0"/>
              </a:rPr>
              <a:t> Mapping basecalled reads using minimap2</a:t>
            </a:r>
          </a:p>
          <a:p>
            <a:pPr lvl="2">
              <a:spcAft>
                <a:spcPts val="500"/>
              </a:spcAft>
            </a:pPr>
            <a:r>
              <a:rPr lang="en-GB" sz="1800" dirty="0">
                <a:latin typeface="Tahoma" panose="020B0604030504040204" pitchFamily="34" charset="0"/>
                <a:ea typeface="Tahoma" panose="020B0604030504040204" pitchFamily="34" charset="0"/>
                <a:cs typeface="Tahoma" panose="020B0604030504040204" pitchFamily="34" charset="0"/>
              </a:rPr>
              <a:t>Precision, recall, and F1 scores</a:t>
            </a:r>
          </a:p>
          <a:p>
            <a:pPr lvl="2">
              <a:spcAft>
                <a:spcPts val="500"/>
              </a:spcAft>
            </a:pPr>
            <a:r>
              <a:rPr lang="en-GB" sz="1800" dirty="0">
                <a:latin typeface="Tahoma" panose="020B0604030504040204" pitchFamily="34" charset="0"/>
                <a:ea typeface="Tahoma" panose="020B0604030504040204" pitchFamily="34" charset="0"/>
                <a:cs typeface="Tahoma" panose="020B0604030504040204" pitchFamily="34" charset="0"/>
              </a:rPr>
              <a:t>Relative abundance estimation distance to ground truth</a:t>
            </a:r>
          </a:p>
          <a:p>
            <a:pPr marL="342900" indent="-342900">
              <a:spcAft>
                <a:spcPts val="500"/>
              </a:spcAft>
              <a:buFont typeface="+mj-lt"/>
              <a:buAutoNum type="arabicPeriod"/>
            </a:pPr>
            <a:endParaRPr lang="en-GB" sz="2200" dirty="0">
              <a:solidFill>
                <a:schemeClr val="accent5"/>
              </a:solidFill>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sz="2000" b="1" dirty="0">
                <a:solidFill>
                  <a:schemeClr val="accent5"/>
                </a:solidFill>
                <a:latin typeface="Tahoma" panose="020B0604030504040204" pitchFamily="34" charset="0"/>
                <a:ea typeface="Tahoma" panose="020B0604030504040204" pitchFamily="34" charset="0"/>
                <a:cs typeface="Tahoma" panose="020B0604030504040204" pitchFamily="34" charset="0"/>
              </a:rPr>
              <a:t>Datasets:</a:t>
            </a:r>
          </a:p>
          <a:p>
            <a:pPr>
              <a:spcAft>
                <a:spcPts val="500"/>
              </a:spcAft>
            </a:pPr>
            <a:endParaRPr lang="en-GB" sz="2000" dirty="0">
              <a:solidFill>
                <a:schemeClr val="accent5"/>
              </a:solidFill>
              <a:latin typeface="Tahoma" panose="020B0604030504040204" pitchFamily="34" charset="0"/>
              <a:ea typeface="Tahoma" panose="020B0604030504040204" pitchFamily="34" charset="0"/>
              <a:cs typeface="Tahoma" panose="020B0604030504040204" pitchFamily="34" charset="0"/>
            </a:endParaRPr>
          </a:p>
        </p:txBody>
      </p:sp>
      <p:pic>
        <p:nvPicPr>
          <p:cNvPr id="18" name="Picture 17" descr="A table with numbers and text&#10;&#10;Description automatically generated">
            <a:extLst>
              <a:ext uri="{FF2B5EF4-FFF2-40B4-BE49-F238E27FC236}">
                <a16:creationId xmlns:a16="http://schemas.microsoft.com/office/drawing/2014/main" id="{A26993EB-0EA9-B9DD-3F3D-3D7610B748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01546" y="3911193"/>
            <a:ext cx="3638425" cy="2608893"/>
          </a:xfrm>
          <a:prstGeom prst="rect">
            <a:avLst/>
          </a:prstGeom>
        </p:spPr>
      </p:pic>
      <p:sp>
        <p:nvSpPr>
          <p:cNvPr id="8" name="Rectangle 7">
            <a:extLst>
              <a:ext uri="{FF2B5EF4-FFF2-40B4-BE49-F238E27FC236}">
                <a16:creationId xmlns:a16="http://schemas.microsoft.com/office/drawing/2014/main" id="{7698C6BF-E2A4-BDD0-89B9-CB8E9B85694F}"/>
              </a:ext>
            </a:extLst>
          </p:cNvPr>
          <p:cNvSpPr/>
          <p:nvPr/>
        </p:nvSpPr>
        <p:spPr>
          <a:xfrm>
            <a:off x="3091084" y="4155050"/>
            <a:ext cx="3638425" cy="1452946"/>
          </a:xfrm>
          <a:prstGeom prst="rect">
            <a:avLst/>
          </a:prstGeom>
          <a:noFill/>
          <a:ln w="19050" cap="flat">
            <a:solidFill>
              <a:srgbClr val="FF0000"/>
            </a:solidFill>
          </a:ln>
          <a:effectLst>
            <a:glow rad="63500">
              <a:srgbClr val="FF0000">
                <a:alpha val="37963"/>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AF75F3C0-E7A4-01E7-3E6D-05EFFB95C729}"/>
              </a:ext>
            </a:extLst>
          </p:cNvPr>
          <p:cNvSpPr/>
          <p:nvPr/>
        </p:nvSpPr>
        <p:spPr>
          <a:xfrm>
            <a:off x="3091084" y="5607996"/>
            <a:ext cx="3638425" cy="442222"/>
          </a:xfrm>
          <a:prstGeom prst="rect">
            <a:avLst/>
          </a:prstGeom>
          <a:noFill/>
          <a:ln w="19050" cap="flat">
            <a:solidFill>
              <a:srgbClr val="FF0000"/>
            </a:solidFill>
          </a:ln>
          <a:effectLst>
            <a:glow rad="63500">
              <a:srgbClr val="FF0000">
                <a:alpha val="37963"/>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8DE486A-EEA1-7470-E589-8569E3ACF807}"/>
              </a:ext>
            </a:extLst>
          </p:cNvPr>
          <p:cNvSpPr/>
          <p:nvPr/>
        </p:nvSpPr>
        <p:spPr>
          <a:xfrm>
            <a:off x="3091084" y="6055468"/>
            <a:ext cx="3638425" cy="442222"/>
          </a:xfrm>
          <a:prstGeom prst="rect">
            <a:avLst/>
          </a:prstGeom>
          <a:noFill/>
          <a:ln w="19050" cap="flat">
            <a:solidFill>
              <a:srgbClr val="FF0000"/>
            </a:solidFill>
          </a:ln>
          <a:effectLst>
            <a:glow rad="63500">
              <a:srgbClr val="FF0000">
                <a:alpha val="37963"/>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5418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par>
                                <p:cTn id="27" presetID="1" presetClass="entr" presetSubtype="0" fill="hold" grpId="1"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childTnLst>
                                </p:cTn>
                              </p:par>
                              <p:par>
                                <p:cTn id="33" presetID="1" presetClass="exit" presetSubtype="0" fill="hold" grpId="0" nodeType="withEffect">
                                  <p:stCondLst>
                                    <p:cond delay="0"/>
                                  </p:stCondLst>
                                  <p:childTnLst>
                                    <p:set>
                                      <p:cBhvr>
                                        <p:cTn id="34" dur="1" fill="hold">
                                          <p:stCondLst>
                                            <p:cond delay="0"/>
                                          </p:stCondLst>
                                        </p:cTn>
                                        <p:tgtEl>
                                          <p:spTgt spid="8"/>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par>
                                <p:cTn id="39" presetID="1" presetClass="exit" presetSubtype="0" fill="hold" grpId="1" nodeType="withEffect">
                                  <p:stCondLst>
                                    <p:cond delay="0"/>
                                  </p:stCondLst>
                                  <p:childTnLst>
                                    <p:set>
                                      <p:cBhvr>
                                        <p:cTn id="40"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8" grpId="1" animBg="1"/>
      <p:bldP spid="9" grpId="0" animBg="1"/>
      <p:bldP spid="9" grpId="1" animBg="1"/>
      <p:bldP spid="10"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Throughput</a:t>
            </a:r>
          </a:p>
        </p:txBody>
      </p:sp>
      <mc:AlternateContent xmlns:mc="http://schemas.openxmlformats.org/markup-compatibility/2006" xmlns:a14="http://schemas.microsoft.com/office/drawing/2010/main">
        <mc:Choice Requires="a14">
          <p:sp>
            <p:nvSpPr>
              <p:cNvPr id="7" name="Rectangle 6">
                <a:extLst>
                  <a:ext uri="{FF2B5EF4-FFF2-40B4-BE49-F238E27FC236}">
                    <a16:creationId xmlns:a16="http://schemas.microsoft.com/office/drawing/2014/main" id="{F8390A89-4B4E-2E78-D8A3-632025B20FB6}"/>
                  </a:ext>
                </a:extLst>
              </p:cNvPr>
              <p:cNvSpPr/>
              <p:nvPr/>
            </p:nvSpPr>
            <p:spPr>
              <a:xfrm>
                <a:off x="-29308" y="4270782"/>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25.8</a:t>
                </a:r>
                <a14:m>
                  <m:oMath xmlns:m="http://schemas.openxmlformats.org/officeDocument/2006/math">
                    <m:r>
                      <a:rPr kumimoji="0" lang="en-GB" sz="2000" b="1" i="1" u="none" strike="noStrike" kern="1200" cap="none" spc="0" normalizeH="0" baseline="0" noProof="0" dirty="0" smtClean="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and 3.4</a:t>
                </a:r>
                <a14:m>
                  <m:oMath xmlns:m="http://schemas.openxmlformats.org/officeDocument/2006/math">
                    <m:r>
                      <a:rPr kumimoji="0" lang="en-GB" sz="20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better average throughput compared to </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UNCALLED and Sigmap</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respectively</a:t>
                </a:r>
                <a:endPar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7" name="Rectangle 6">
                <a:extLst>
                  <a:ext uri="{FF2B5EF4-FFF2-40B4-BE49-F238E27FC236}">
                    <a16:creationId xmlns:a16="http://schemas.microsoft.com/office/drawing/2014/main" id="{F8390A89-4B4E-2E78-D8A3-632025B20FB6}"/>
                  </a:ext>
                </a:extLst>
              </p:cNvPr>
              <p:cNvSpPr>
                <a:spLocks noRot="1" noChangeAspect="1" noMove="1" noResize="1" noEditPoints="1" noAdjustHandles="1" noChangeArrowheads="1" noChangeShapeType="1" noTextEdit="1"/>
              </p:cNvSpPr>
              <p:nvPr/>
            </p:nvSpPr>
            <p:spPr>
              <a:xfrm>
                <a:off x="-29308" y="4270782"/>
                <a:ext cx="9202616" cy="1000101"/>
              </a:xfrm>
              <a:prstGeom prst="rect">
                <a:avLst/>
              </a:prstGeom>
              <a:blipFill>
                <a:blip r:embed="rId3"/>
                <a:stretch>
                  <a:fillRect b="-2500"/>
                </a:stretch>
              </a:blipFill>
              <a:ln>
                <a:solidFill>
                  <a:schemeClr val="accent6"/>
                </a:solidFill>
              </a:ln>
            </p:spPr>
            <p:txBody>
              <a:bodyPr/>
              <a:lstStyle/>
              <a:p>
                <a:r>
                  <a:rPr lang="en-US">
                    <a:noFill/>
                  </a:rPr>
                  <a:t> </a:t>
                </a:r>
              </a:p>
            </p:txBody>
          </p:sp>
        </mc:Fallback>
      </mc:AlternateContent>
      <p:sp>
        <p:nvSpPr>
          <p:cNvPr id="5" name="Content Placeholder 2">
            <a:extLst>
              <a:ext uri="{FF2B5EF4-FFF2-40B4-BE49-F238E27FC236}">
                <a16:creationId xmlns:a16="http://schemas.microsoft.com/office/drawing/2014/main" id="{07AC199A-01DA-919E-F5EC-C480AEC3EBA9}"/>
              </a:ext>
            </a:extLst>
          </p:cNvPr>
          <p:cNvSpPr>
            <a:spLocks noGrp="1"/>
          </p:cNvSpPr>
          <p:nvPr>
            <p:ph idx="1"/>
          </p:nvPr>
        </p:nvSpPr>
        <p:spPr>
          <a:xfrm>
            <a:off x="189560" y="934127"/>
            <a:ext cx="8798061" cy="853576"/>
          </a:xfrm>
        </p:spPr>
        <p:txBody>
          <a:bodyPr/>
          <a:lstStyle/>
          <a:p>
            <a:pPr>
              <a:spcAft>
                <a:spcPts val="500"/>
              </a:spcAft>
            </a:pPr>
            <a:r>
              <a:rPr lang="en-GB" sz="2200" b="1" dirty="0">
                <a:latin typeface="Tahoma" panose="020B0604030504040204" pitchFamily="34" charset="0"/>
                <a:ea typeface="Tahoma" panose="020B0604030504040204" pitchFamily="34" charset="0"/>
                <a:cs typeface="Tahoma" panose="020B0604030504040204" pitchFamily="34" charset="0"/>
              </a:rPr>
              <a:t>Real-time analysis requires </a:t>
            </a:r>
            <a:r>
              <a:rPr lang="en-GB" sz="2200" dirty="0">
                <a:latin typeface="Tahoma" panose="020B0604030504040204" pitchFamily="34" charset="0"/>
                <a:ea typeface="Tahoma" panose="020B0604030504040204" pitchFamily="34" charset="0"/>
                <a:cs typeface="Tahoma" panose="020B0604030504040204" pitchFamily="34" charset="0"/>
              </a:rPr>
              <a:t>faster throughput than sequencer</a:t>
            </a:r>
          </a:p>
          <a:p>
            <a:pPr lvl="1">
              <a:spcAft>
                <a:spcPts val="500"/>
              </a:spcAft>
            </a:pPr>
            <a:r>
              <a:rPr lang="en-GB" sz="1800" dirty="0">
                <a:latin typeface="Tahoma" panose="020B0604030504040204" pitchFamily="34" charset="0"/>
                <a:ea typeface="Tahoma" panose="020B0604030504040204" pitchFamily="34" charset="0"/>
                <a:cs typeface="Tahoma" panose="020B0604030504040204" pitchFamily="34" charset="0"/>
              </a:rPr>
              <a:t>Throughput of a nanopore sequencer: ~</a:t>
            </a:r>
            <a:r>
              <a:rPr lang="en-GB" sz="1800" b="1" dirty="0">
                <a:latin typeface="Tahoma" panose="020B0604030504040204" pitchFamily="34" charset="0"/>
                <a:ea typeface="Tahoma" panose="020B0604030504040204" pitchFamily="34" charset="0"/>
                <a:cs typeface="Tahoma" panose="020B0604030504040204" pitchFamily="34" charset="0"/>
              </a:rPr>
              <a:t>450 bp/sec (data generation speed)</a:t>
            </a:r>
          </a:p>
        </p:txBody>
      </p:sp>
      <p:pic>
        <p:nvPicPr>
          <p:cNvPr id="3" name="Picture 2">
            <a:extLst>
              <a:ext uri="{FF2B5EF4-FFF2-40B4-BE49-F238E27FC236}">
                <a16:creationId xmlns:a16="http://schemas.microsoft.com/office/drawing/2014/main" id="{E5F12C79-1BDC-6B71-DA2E-40546AED7451}"/>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424152" y="1787703"/>
            <a:ext cx="6076430" cy="2465958"/>
          </a:xfrm>
          <a:prstGeom prst="rect">
            <a:avLst/>
          </a:prstGeom>
        </p:spPr>
      </p:pic>
      <p:sp>
        <p:nvSpPr>
          <p:cNvPr id="4" name="Rectangle 3">
            <a:extLst>
              <a:ext uri="{FF2B5EF4-FFF2-40B4-BE49-F238E27FC236}">
                <a16:creationId xmlns:a16="http://schemas.microsoft.com/office/drawing/2014/main" id="{8ABFE70A-CF62-29AB-9D18-912998ED899F}"/>
              </a:ext>
            </a:extLst>
          </p:cNvPr>
          <p:cNvSpPr/>
          <p:nvPr/>
        </p:nvSpPr>
        <p:spPr>
          <a:xfrm>
            <a:off x="-29308" y="5408708"/>
            <a:ext cx="9202616" cy="1000101"/>
          </a:xfrm>
          <a:prstGeom prst="rect">
            <a:avLst/>
          </a:prstGeom>
          <a:solidFill>
            <a:srgbClr val="FBE5D6"/>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Sigmap </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cannot</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perform real-time analysis</a:t>
            </a:r>
            <a:r>
              <a:rPr kumimoji="0" lang="en-GB" sz="20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for large genomes</a:t>
            </a:r>
            <a:endPar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8" name="Straight Connector 7">
            <a:extLst>
              <a:ext uri="{FF2B5EF4-FFF2-40B4-BE49-F238E27FC236}">
                <a16:creationId xmlns:a16="http://schemas.microsoft.com/office/drawing/2014/main" id="{87F6E242-D23C-7512-E2C8-F0F3F266C3EF}"/>
              </a:ext>
            </a:extLst>
          </p:cNvPr>
          <p:cNvCxnSpPr>
            <a:cxnSpLocks/>
          </p:cNvCxnSpPr>
          <p:nvPr/>
        </p:nvCxnSpPr>
        <p:spPr>
          <a:xfrm>
            <a:off x="1981200" y="3112900"/>
            <a:ext cx="5943600" cy="0"/>
          </a:xfrm>
          <a:prstGeom prst="line">
            <a:avLst/>
          </a:prstGeom>
          <a:ln w="31750">
            <a:solidFill>
              <a:srgbClr val="C00000"/>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982F6F9F-3F4B-60FC-D551-DC9B7E2CE49E}"/>
              </a:ext>
            </a:extLst>
          </p:cNvPr>
          <p:cNvGrpSpPr/>
          <p:nvPr/>
        </p:nvGrpSpPr>
        <p:grpSpPr>
          <a:xfrm>
            <a:off x="7541925" y="2411467"/>
            <a:ext cx="1602075" cy="1402279"/>
            <a:chOff x="7541925" y="2411467"/>
            <a:chExt cx="1602075" cy="1402279"/>
          </a:xfrm>
        </p:grpSpPr>
        <p:sp>
          <p:nvSpPr>
            <p:cNvPr id="13" name="Striped Right Arrow 12">
              <a:extLst>
                <a:ext uri="{FF2B5EF4-FFF2-40B4-BE49-F238E27FC236}">
                  <a16:creationId xmlns:a16="http://schemas.microsoft.com/office/drawing/2014/main" id="{8B3391F0-D4F5-6C4A-4DEA-C7D7017AB13E}"/>
                </a:ext>
              </a:extLst>
            </p:cNvPr>
            <p:cNvSpPr/>
            <p:nvPr/>
          </p:nvSpPr>
          <p:spPr>
            <a:xfrm rot="5400000">
              <a:off x="7312475" y="3448847"/>
              <a:ext cx="594349" cy="135449"/>
            </a:xfrm>
            <a:prstGeom prst="stripedRightArrow">
              <a:avLst>
                <a:gd name="adj1" fmla="val 66433"/>
                <a:gd name="adj2" fmla="val 5000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14" name="Striped Right Arrow 13">
              <a:extLst>
                <a:ext uri="{FF2B5EF4-FFF2-40B4-BE49-F238E27FC236}">
                  <a16:creationId xmlns:a16="http://schemas.microsoft.com/office/drawing/2014/main" id="{E45BAF6A-3D6D-E56D-6D1A-F3A8B1654447}"/>
                </a:ext>
              </a:extLst>
            </p:cNvPr>
            <p:cNvSpPr/>
            <p:nvPr/>
          </p:nvSpPr>
          <p:spPr>
            <a:xfrm rot="16200000">
              <a:off x="7312475" y="2640917"/>
              <a:ext cx="594349" cy="135449"/>
            </a:xfrm>
            <a:prstGeom prst="stripedRightArrow">
              <a:avLst>
                <a:gd name="adj1" fmla="val 66433"/>
                <a:gd name="adj2"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15" name="TextBox 14">
              <a:extLst>
                <a:ext uri="{FF2B5EF4-FFF2-40B4-BE49-F238E27FC236}">
                  <a16:creationId xmlns:a16="http://schemas.microsoft.com/office/drawing/2014/main" id="{DBF2C770-696D-0911-EEC8-3EA04B6B8C4B}"/>
                </a:ext>
              </a:extLst>
            </p:cNvPr>
            <p:cNvSpPr txBox="1"/>
            <p:nvPr/>
          </p:nvSpPr>
          <p:spPr>
            <a:xfrm>
              <a:off x="7677374" y="2462420"/>
              <a:ext cx="1083395" cy="49244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Real-Time Analysis</a:t>
              </a:r>
            </a:p>
          </p:txBody>
        </p:sp>
        <p:sp>
          <p:nvSpPr>
            <p:cNvPr id="16" name="TextBox 15">
              <a:extLst>
                <a:ext uri="{FF2B5EF4-FFF2-40B4-BE49-F238E27FC236}">
                  <a16:creationId xmlns:a16="http://schemas.microsoft.com/office/drawing/2014/main" id="{832019EE-FD60-766A-9177-E567C0489979}"/>
                </a:ext>
              </a:extLst>
            </p:cNvPr>
            <p:cNvSpPr txBox="1"/>
            <p:nvPr/>
          </p:nvSpPr>
          <p:spPr>
            <a:xfrm>
              <a:off x="7677374" y="3270350"/>
              <a:ext cx="1466626" cy="492443"/>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No Real-Time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Analysis</a:t>
              </a:r>
            </a:p>
          </p:txBody>
        </p:sp>
      </p:grpSp>
      <p:sp>
        <p:nvSpPr>
          <p:cNvPr id="19" name="Rectangle 18">
            <a:extLst>
              <a:ext uri="{FF2B5EF4-FFF2-40B4-BE49-F238E27FC236}">
                <a16:creationId xmlns:a16="http://schemas.microsoft.com/office/drawing/2014/main" id="{44618ED7-2418-4F88-C041-CB8217B4CCB4}"/>
              </a:ext>
            </a:extLst>
          </p:cNvPr>
          <p:cNvSpPr/>
          <p:nvPr/>
        </p:nvSpPr>
        <p:spPr>
          <a:xfrm>
            <a:off x="5606777" y="3168664"/>
            <a:ext cx="218598" cy="706872"/>
          </a:xfrm>
          <a:prstGeom prst="rect">
            <a:avLst/>
          </a:prstGeom>
          <a:noFill/>
          <a:ln w="25400" cap="flat">
            <a:solidFill>
              <a:schemeClr val="tx1"/>
            </a:solidFill>
          </a:ln>
          <a:effectLst>
            <a:glow rad="76200">
              <a:srgbClr val="FF0000">
                <a:alpha val="50021"/>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B9E82644-8FA8-193C-034D-0C14CC173AFE}"/>
              </a:ext>
            </a:extLst>
          </p:cNvPr>
          <p:cNvSpPr/>
          <p:nvPr/>
        </p:nvSpPr>
        <p:spPr>
          <a:xfrm>
            <a:off x="7188095" y="3192627"/>
            <a:ext cx="218599" cy="681483"/>
          </a:xfrm>
          <a:prstGeom prst="rect">
            <a:avLst/>
          </a:prstGeom>
          <a:noFill/>
          <a:ln w="25400" cap="flat">
            <a:solidFill>
              <a:schemeClr val="tx1"/>
            </a:solidFill>
          </a:ln>
          <a:effectLst>
            <a:glow rad="76200">
              <a:srgbClr val="FF0000">
                <a:alpha val="50021"/>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3741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5" grpId="0" uiExpand="1" build="p"/>
      <p:bldP spid="4" grpId="0" animBg="1"/>
      <p:bldP spid="19" grpId="0" animBg="1"/>
      <p:bldP spid="20"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Sequencing Time</a:t>
            </a:r>
          </a:p>
        </p:txBody>
      </p:sp>
      <p:sp>
        <p:nvSpPr>
          <p:cNvPr id="5" name="Content Placeholder 2">
            <a:extLst>
              <a:ext uri="{FF2B5EF4-FFF2-40B4-BE49-F238E27FC236}">
                <a16:creationId xmlns:a16="http://schemas.microsoft.com/office/drawing/2014/main" id="{07AC199A-01DA-919E-F5EC-C480AEC3EBA9}"/>
              </a:ext>
            </a:extLst>
          </p:cNvPr>
          <p:cNvSpPr>
            <a:spLocks noGrp="1"/>
          </p:cNvSpPr>
          <p:nvPr>
            <p:ph idx="1"/>
          </p:nvPr>
        </p:nvSpPr>
        <p:spPr>
          <a:xfrm>
            <a:off x="189560" y="934127"/>
            <a:ext cx="8798061" cy="877148"/>
          </a:xfrm>
        </p:spPr>
        <p:txBody>
          <a:bodyPr/>
          <a:lstStyle/>
          <a:p>
            <a:pPr>
              <a:spcAft>
                <a:spcPts val="500"/>
              </a:spcAft>
            </a:pPr>
            <a:r>
              <a:rPr lang="en-GB" sz="2400" dirty="0">
                <a:latin typeface="Tahoma" panose="020B0604030504040204" pitchFamily="34" charset="0"/>
                <a:ea typeface="Tahoma" panose="020B0604030504040204" pitchFamily="34" charset="0"/>
                <a:cs typeface="Tahoma" panose="020B0604030504040204" pitchFamily="34" charset="0"/>
              </a:rPr>
              <a:t>Fewer bases to sequence </a:t>
            </a:r>
            <a:r>
              <a:rPr lang="en-GB" sz="2400" dirty="0">
                <a:latin typeface="Tahoma" panose="020B0604030504040204" pitchFamily="34" charset="0"/>
                <a:ea typeface="Tahoma" panose="020B0604030504040204" pitchFamily="34" charset="0"/>
                <a:cs typeface="Tahoma" panose="020B0604030504040204" pitchFamily="34" charset="0"/>
                <a:sym typeface="Wingdings" pitchFamily="2" charset="2"/>
              </a:rPr>
              <a:t></a:t>
            </a:r>
          </a:p>
          <a:p>
            <a:pPr lvl="1">
              <a:spcAft>
                <a:spcPts val="500"/>
              </a:spcAft>
            </a:pPr>
            <a:r>
              <a:rPr lang="en-GB" sz="2000" dirty="0">
                <a:latin typeface="Tahoma" panose="020B0604030504040204" pitchFamily="34" charset="0"/>
                <a:ea typeface="Tahoma" panose="020B0604030504040204" pitchFamily="34" charset="0"/>
                <a:cs typeface="Tahoma" panose="020B0604030504040204" pitchFamily="34" charset="0"/>
                <a:sym typeface="Wingdings" pitchFamily="2" charset="2"/>
              </a:rPr>
              <a:t>Reduction in sequencing time and cost</a:t>
            </a:r>
            <a:endParaRPr lang="en-GB" sz="1600" dirty="0">
              <a:latin typeface="Tahoma" panose="020B0604030504040204" pitchFamily="34" charset="0"/>
              <a:ea typeface="Tahoma" panose="020B0604030504040204" pitchFamily="34" charset="0"/>
              <a:cs typeface="Tahoma" panose="020B0604030504040204" pitchFamily="34" charset="0"/>
            </a:endParaRPr>
          </a:p>
        </p:txBody>
      </p:sp>
      <mc:AlternateContent xmlns:mc="http://schemas.openxmlformats.org/markup-compatibility/2006" xmlns:a14="http://schemas.microsoft.com/office/drawing/2010/main">
        <mc:Choice Requires="a14">
          <p:sp>
            <p:nvSpPr>
              <p:cNvPr id="3" name="Rectangle 2">
                <a:extLst>
                  <a:ext uri="{FF2B5EF4-FFF2-40B4-BE49-F238E27FC236}">
                    <a16:creationId xmlns:a16="http://schemas.microsoft.com/office/drawing/2014/main" id="{A69BB17B-5E38-ADC5-3C76-1B51A0F5060F}"/>
                  </a:ext>
                </a:extLst>
              </p:cNvPr>
              <p:cNvSpPr/>
              <p:nvPr/>
            </p:nvSpPr>
            <p:spPr>
              <a:xfrm>
                <a:off x="-29308" y="5218000"/>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RawHash </a:t>
                </a:r>
                <a:r>
                  <a:rPr kumimoji="0" lang="en-GB"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reduces sequencing time and cost</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for large genomes</a:t>
                </a:r>
                <a: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up to </a:t>
                </a:r>
                <a:r>
                  <a:rPr kumimoji="0" lang="en-GB"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1.3</a:t>
                </a:r>
                <a14:m>
                  <m:oMath xmlns:m="http://schemas.openxmlformats.org/officeDocument/2006/math">
                    <m:r>
                      <a:rPr kumimoji="0" lang="en-GB" sz="24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compared to UNCALLED</a:t>
                </a:r>
                <a:endParaRPr kumimoji="0" lang="en-GB"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3" name="Rectangle 2">
                <a:extLst>
                  <a:ext uri="{FF2B5EF4-FFF2-40B4-BE49-F238E27FC236}">
                    <a16:creationId xmlns:a16="http://schemas.microsoft.com/office/drawing/2014/main" id="{A69BB17B-5E38-ADC5-3C76-1B51A0F5060F}"/>
                  </a:ext>
                </a:extLst>
              </p:cNvPr>
              <p:cNvSpPr>
                <a:spLocks noRot="1" noChangeAspect="1" noMove="1" noResize="1" noEditPoints="1" noAdjustHandles="1" noChangeArrowheads="1" noChangeShapeType="1" noTextEdit="1"/>
              </p:cNvSpPr>
              <p:nvPr/>
            </p:nvSpPr>
            <p:spPr>
              <a:xfrm>
                <a:off x="-29308" y="5218000"/>
                <a:ext cx="9202616" cy="1000101"/>
              </a:xfrm>
              <a:prstGeom prst="rect">
                <a:avLst/>
              </a:prstGeom>
              <a:blipFill>
                <a:blip r:embed="rId3"/>
                <a:stretch>
                  <a:fillRect t="-4938" b="-13580"/>
                </a:stretch>
              </a:blipFill>
              <a:ln>
                <a:solidFill>
                  <a:schemeClr val="accent6"/>
                </a:solidFill>
              </a:ln>
            </p:spPr>
            <p:txBody>
              <a:bodyPr/>
              <a:lstStyle/>
              <a:p>
                <a:r>
                  <a:rPr lang="en-US">
                    <a:noFill/>
                  </a:rPr>
                  <a:t> </a:t>
                </a:r>
              </a:p>
            </p:txBody>
          </p:sp>
        </mc:Fallback>
      </mc:AlternateContent>
      <p:grpSp>
        <p:nvGrpSpPr>
          <p:cNvPr id="9" name="Group 8">
            <a:extLst>
              <a:ext uri="{FF2B5EF4-FFF2-40B4-BE49-F238E27FC236}">
                <a16:creationId xmlns:a16="http://schemas.microsoft.com/office/drawing/2014/main" id="{A2A32A6F-65AF-4553-1E99-5FFA603857B8}"/>
              </a:ext>
            </a:extLst>
          </p:cNvPr>
          <p:cNvGrpSpPr/>
          <p:nvPr/>
        </p:nvGrpSpPr>
        <p:grpSpPr>
          <a:xfrm>
            <a:off x="159939" y="1941662"/>
            <a:ext cx="8824123" cy="3145951"/>
            <a:chOff x="482968" y="1941662"/>
            <a:chExt cx="8824123" cy="3145951"/>
          </a:xfrm>
        </p:grpSpPr>
        <p:pic>
          <p:nvPicPr>
            <p:cNvPr id="6" name="Picture 5">
              <a:extLst>
                <a:ext uri="{FF2B5EF4-FFF2-40B4-BE49-F238E27FC236}">
                  <a16:creationId xmlns:a16="http://schemas.microsoft.com/office/drawing/2014/main" id="{8EC7AE49-BBDC-5376-A2CD-AC643E09618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82968" y="1941662"/>
              <a:ext cx="8178065" cy="3145951"/>
            </a:xfrm>
            <a:prstGeom prst="rect">
              <a:avLst/>
            </a:prstGeom>
          </p:spPr>
        </p:pic>
        <p:sp>
          <p:nvSpPr>
            <p:cNvPr id="4" name="Striped Right Arrow 3">
              <a:extLst>
                <a:ext uri="{FF2B5EF4-FFF2-40B4-BE49-F238E27FC236}">
                  <a16:creationId xmlns:a16="http://schemas.microsoft.com/office/drawing/2014/main" id="{7B51A34E-F5F1-A177-EBC1-1F6F5CC048EB}"/>
                </a:ext>
              </a:extLst>
            </p:cNvPr>
            <p:cNvSpPr/>
            <p:nvPr/>
          </p:nvSpPr>
          <p:spPr>
            <a:xfrm rot="5400000">
              <a:off x="7854796" y="3339975"/>
              <a:ext cx="2044189" cy="288498"/>
            </a:xfrm>
            <a:prstGeom prst="stripedRightArrow">
              <a:avLst>
                <a:gd name="adj1" fmla="val 66433"/>
                <a:gd name="adj2"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7" name="TextBox 6">
              <a:extLst>
                <a:ext uri="{FF2B5EF4-FFF2-40B4-BE49-F238E27FC236}">
                  <a16:creationId xmlns:a16="http://schemas.microsoft.com/office/drawing/2014/main" id="{09810C46-98EF-ECCB-1FBF-FDFBDB6DFCB8}"/>
                </a:ext>
              </a:extLst>
            </p:cNvPr>
            <p:cNvSpPr txBox="1"/>
            <p:nvPr/>
          </p:nvSpPr>
          <p:spPr>
            <a:xfrm rot="5400000">
              <a:off x="8388074" y="3328202"/>
              <a:ext cx="1591813" cy="246221"/>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Lower is better</a:t>
              </a:r>
            </a:p>
          </p:txBody>
        </p:sp>
      </p:grpSp>
      <p:sp>
        <p:nvSpPr>
          <p:cNvPr id="8" name="Rectangle 7">
            <a:extLst>
              <a:ext uri="{FF2B5EF4-FFF2-40B4-BE49-F238E27FC236}">
                <a16:creationId xmlns:a16="http://schemas.microsoft.com/office/drawing/2014/main" id="{8D5EAC22-8D33-F052-2423-823B37F422F7}"/>
              </a:ext>
            </a:extLst>
          </p:cNvPr>
          <p:cNvSpPr/>
          <p:nvPr/>
        </p:nvSpPr>
        <p:spPr>
          <a:xfrm>
            <a:off x="5547361" y="2243702"/>
            <a:ext cx="2790644" cy="2814720"/>
          </a:xfrm>
          <a:prstGeom prst="rect">
            <a:avLst/>
          </a:prstGeom>
          <a:noFill/>
          <a:ln w="19050" cap="flat">
            <a:solidFill>
              <a:srgbClr val="FF0000"/>
            </a:solidFill>
          </a:ln>
          <a:effectLst>
            <a:glow rad="63500">
              <a:srgbClr val="FF0000">
                <a:alpha val="37963"/>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88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3" grpId="0" animBg="1"/>
      <p:bldP spid="8"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Mapping Accuracy</a:t>
            </a:r>
          </a:p>
        </p:txBody>
      </p:sp>
      <p:pic>
        <p:nvPicPr>
          <p:cNvPr id="13" name="Picture 12" descr="A table of data with numbers and text&#10;&#10;Description automatically generated">
            <a:extLst>
              <a:ext uri="{FF2B5EF4-FFF2-40B4-BE49-F238E27FC236}">
                <a16:creationId xmlns:a16="http://schemas.microsoft.com/office/drawing/2014/main" id="{E5D7DC8F-DE45-DB8C-5419-3F46821E2E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126" y="1498379"/>
            <a:ext cx="3812400" cy="3240910"/>
          </a:xfrm>
          <a:prstGeom prst="rect">
            <a:avLst/>
          </a:prstGeom>
        </p:spPr>
      </p:pic>
      <p:pic>
        <p:nvPicPr>
          <p:cNvPr id="15" name="Picture 14" descr="A table with numbers and a few black text&#10;&#10;Description automatically generated">
            <a:extLst>
              <a:ext uri="{FF2B5EF4-FFF2-40B4-BE49-F238E27FC236}">
                <a16:creationId xmlns:a16="http://schemas.microsoft.com/office/drawing/2014/main" id="{DF27398B-2572-2E52-DAC5-C43041E78A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42476" y="1756940"/>
            <a:ext cx="3812400" cy="1608085"/>
          </a:xfrm>
          <a:prstGeom prst="rect">
            <a:avLst/>
          </a:prstGeom>
        </p:spPr>
      </p:pic>
      <p:pic>
        <p:nvPicPr>
          <p:cNvPr id="16" name="Picture 15" descr="A table of data with numbers and text&#10;&#10;Description automatically generated">
            <a:extLst>
              <a:ext uri="{FF2B5EF4-FFF2-40B4-BE49-F238E27FC236}">
                <a16:creationId xmlns:a16="http://schemas.microsoft.com/office/drawing/2014/main" id="{1E9FB37B-407A-92B9-52E6-2046C08620E0}"/>
              </a:ext>
            </a:extLst>
          </p:cNvPr>
          <p:cNvPicPr>
            <a:picLocks noChangeAspect="1"/>
          </p:cNvPicPr>
          <p:nvPr/>
        </p:nvPicPr>
        <p:blipFill rotWithShape="1">
          <a:blip r:embed="rId3">
            <a:extLst>
              <a:ext uri="{28A0092B-C50C-407E-A947-70E740481C1C}">
                <a14:useLocalDpi xmlns:a14="http://schemas.microsoft.com/office/drawing/2010/main" val="0"/>
              </a:ext>
            </a:extLst>
          </a:blip>
          <a:srcRect b="92022"/>
          <a:stretch/>
        </p:blipFill>
        <p:spPr>
          <a:xfrm>
            <a:off x="4942476" y="1498379"/>
            <a:ext cx="3812400" cy="258561"/>
          </a:xfrm>
          <a:prstGeom prst="rect">
            <a:avLst/>
          </a:prstGeom>
        </p:spPr>
      </p:pic>
      <p:sp>
        <p:nvSpPr>
          <p:cNvPr id="11" name="Rectangle 10">
            <a:extLst>
              <a:ext uri="{FF2B5EF4-FFF2-40B4-BE49-F238E27FC236}">
                <a16:creationId xmlns:a16="http://schemas.microsoft.com/office/drawing/2014/main" id="{804696BC-BF5C-2518-C326-FF5659D4CB77}"/>
              </a:ext>
            </a:extLst>
          </p:cNvPr>
          <p:cNvSpPr/>
          <p:nvPr/>
        </p:nvSpPr>
        <p:spPr>
          <a:xfrm>
            <a:off x="8131629" y="1981323"/>
            <a:ext cx="623244" cy="553428"/>
          </a:xfrm>
          <a:prstGeom prst="rect">
            <a:avLst/>
          </a:prstGeom>
          <a:noFill/>
          <a:ln w="19050" cap="flat">
            <a:solidFill>
              <a:schemeClr val="accent6"/>
            </a:solidFill>
          </a:ln>
          <a:effectLst>
            <a:glow rad="63500">
              <a:schemeClr val="accent6">
                <a:alpha val="38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17" name="Rectangle 16">
                <a:extLst>
                  <a:ext uri="{FF2B5EF4-FFF2-40B4-BE49-F238E27FC236}">
                    <a16:creationId xmlns:a16="http://schemas.microsoft.com/office/drawing/2014/main" id="{FA0CCC95-2E98-7F23-3E3F-F88FD5726E05}"/>
                  </a:ext>
                </a:extLst>
              </p:cNvPr>
              <p:cNvSpPr/>
              <p:nvPr/>
            </p:nvSpPr>
            <p:spPr>
              <a:xfrm>
                <a:off x="-29308" y="5047639"/>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For Large Genomes:</a:t>
                </a:r>
                <a:r>
                  <a:rPr kumimoji="0" lang="en-GB"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RawHash provides the </a:t>
                </a:r>
                <a:r>
                  <a:rPr kumimoji="0" lang="en-GB" sz="2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best accuracy </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in all metrics, resulting in</a:t>
                </a:r>
                <a:r>
                  <a:rPr kumimoji="0" lang="en-GB" sz="2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1.14</a:t>
                </a:r>
                <a14:m>
                  <m:oMath xmlns:m="http://schemas.openxmlformats.org/officeDocument/2006/math">
                    <m:r>
                      <a:rPr kumimoji="0" lang="en-GB" sz="22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GB" sz="2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- 2.13</a:t>
                </a:r>
                <a14:m>
                  <m:oMath xmlns:m="http://schemas.openxmlformats.org/officeDocument/2006/math">
                    <m:r>
                      <a:rPr kumimoji="0" lang="en-GB" sz="2200" b="1" i="1" u="none" strike="noStrike" kern="1200" cap="none" spc="0" normalizeH="0" baseline="0" noProof="0" dirty="0" smtClean="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GB"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improvement in </a:t>
                </a:r>
                <a14:m>
                  <m:oMath xmlns:m="http://schemas.openxmlformats.org/officeDocument/2006/math">
                    <m:sSub>
                      <m:sSubPr>
                        <m:ctrlPr>
                          <a:rPr kumimoji="0" lang="en-GB" sz="2200" b="0"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ctrlPr>
                      </m:sSubPr>
                      <m:e>
                        <m:r>
                          <a:rPr kumimoji="0" lang="en-US" sz="2200" b="0"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𝐹</m:t>
                        </m:r>
                      </m:e>
                      <m:sub>
                        <m:r>
                          <a:rPr kumimoji="0" lang="en-US" sz="2200" b="0"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1</m:t>
                        </m:r>
                      </m:sub>
                    </m:sSub>
                  </m:oMath>
                </a14:m>
                <a:r>
                  <a:rPr kumimoji="0" lang="en-GB" sz="2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score</a:t>
                </a:r>
              </a:p>
            </p:txBody>
          </p:sp>
        </mc:Choice>
        <mc:Fallback xmlns="">
          <p:sp>
            <p:nvSpPr>
              <p:cNvPr id="17" name="Rectangle 16">
                <a:extLst>
                  <a:ext uri="{FF2B5EF4-FFF2-40B4-BE49-F238E27FC236}">
                    <a16:creationId xmlns:a16="http://schemas.microsoft.com/office/drawing/2014/main" id="{FA0CCC95-2E98-7F23-3E3F-F88FD5726E05}"/>
                  </a:ext>
                </a:extLst>
              </p:cNvPr>
              <p:cNvSpPr>
                <a:spLocks noRot="1" noChangeAspect="1" noMove="1" noResize="1" noEditPoints="1" noAdjustHandles="1" noChangeArrowheads="1" noChangeShapeType="1" noTextEdit="1"/>
              </p:cNvSpPr>
              <p:nvPr/>
            </p:nvSpPr>
            <p:spPr>
              <a:xfrm>
                <a:off x="-29308" y="5047639"/>
                <a:ext cx="9202616" cy="1000101"/>
              </a:xfrm>
              <a:prstGeom prst="rect">
                <a:avLst/>
              </a:prstGeom>
              <a:blipFill>
                <a:blip r:embed="rId5"/>
                <a:stretch>
                  <a:fillRect b="-7407"/>
                </a:stretch>
              </a:blipFill>
              <a:ln>
                <a:solidFill>
                  <a:schemeClr val="accent6"/>
                </a:solidFill>
              </a:ln>
            </p:spPr>
            <p:txBody>
              <a:bodyPr/>
              <a:lstStyle/>
              <a:p>
                <a:r>
                  <a:rPr lang="en-US">
                    <a:noFill/>
                  </a:rPr>
                  <a:t> </a:t>
                </a:r>
              </a:p>
            </p:txBody>
          </p:sp>
        </mc:Fallback>
      </mc:AlternateContent>
      <p:sp>
        <p:nvSpPr>
          <p:cNvPr id="18" name="Content Placeholder 2">
            <a:extLst>
              <a:ext uri="{FF2B5EF4-FFF2-40B4-BE49-F238E27FC236}">
                <a16:creationId xmlns:a16="http://schemas.microsoft.com/office/drawing/2014/main" id="{78F8174B-B4E1-92CD-3382-9DCD86371351}"/>
              </a:ext>
            </a:extLst>
          </p:cNvPr>
          <p:cNvSpPr>
            <a:spLocks noGrp="1"/>
          </p:cNvSpPr>
          <p:nvPr>
            <p:ph idx="1"/>
          </p:nvPr>
        </p:nvSpPr>
        <p:spPr>
          <a:xfrm>
            <a:off x="189560" y="934127"/>
            <a:ext cx="8798061" cy="489724"/>
          </a:xfrm>
        </p:spPr>
        <p:txBody>
          <a:bodyPr/>
          <a:lstStyle/>
          <a:p>
            <a:pPr>
              <a:spcAft>
                <a:spcPts val="500"/>
              </a:spcAft>
            </a:pPr>
            <a:r>
              <a:rPr lang="en-GB" sz="2200" dirty="0">
                <a:latin typeface="Tahoma" panose="020B0604030504040204" pitchFamily="34" charset="0"/>
                <a:ea typeface="Tahoma" panose="020B0604030504040204" pitchFamily="34" charset="0"/>
                <a:cs typeface="Tahoma" panose="020B0604030504040204" pitchFamily="34" charset="0"/>
              </a:rPr>
              <a:t>Read mapping accuracy of each tool and each use case</a:t>
            </a:r>
            <a:endParaRPr lang="en-GB" sz="1800" dirty="0">
              <a:latin typeface="Tahoma" panose="020B0604030504040204" pitchFamily="34" charset="0"/>
              <a:ea typeface="Tahoma" panose="020B0604030504040204" pitchFamily="34" charset="0"/>
              <a:cs typeface="Tahoma" panose="020B0604030504040204" pitchFamily="34" charset="0"/>
            </a:endParaRPr>
          </a:p>
        </p:txBody>
      </p:sp>
      <p:sp>
        <p:nvSpPr>
          <p:cNvPr id="19" name="Rectangle 18">
            <a:extLst>
              <a:ext uri="{FF2B5EF4-FFF2-40B4-BE49-F238E27FC236}">
                <a16:creationId xmlns:a16="http://schemas.microsoft.com/office/drawing/2014/main" id="{6FBB9E3F-957E-0A13-BAF2-FB8B82A9AA4F}"/>
              </a:ext>
            </a:extLst>
          </p:cNvPr>
          <p:cNvSpPr/>
          <p:nvPr/>
        </p:nvSpPr>
        <p:spPr>
          <a:xfrm>
            <a:off x="3550128" y="2007553"/>
            <a:ext cx="782507" cy="2176488"/>
          </a:xfrm>
          <a:prstGeom prst="rect">
            <a:avLst/>
          </a:prstGeom>
          <a:noFill/>
          <a:ln w="19050" cap="flat">
            <a:solidFill>
              <a:srgbClr val="FF0000"/>
            </a:solidFill>
          </a:ln>
          <a:effectLst>
            <a:glow rad="63500">
              <a:srgbClr val="FF0000">
                <a:alpha val="37963"/>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F623D1E-88FF-B2C7-B431-1F45318B7800}"/>
              </a:ext>
            </a:extLst>
          </p:cNvPr>
          <p:cNvSpPr/>
          <p:nvPr/>
        </p:nvSpPr>
        <p:spPr>
          <a:xfrm>
            <a:off x="8112678" y="2795483"/>
            <a:ext cx="642196" cy="569542"/>
          </a:xfrm>
          <a:prstGeom prst="rect">
            <a:avLst/>
          </a:prstGeom>
          <a:noFill/>
          <a:ln w="19050" cap="flat">
            <a:solidFill>
              <a:srgbClr val="FF0000"/>
            </a:solidFill>
          </a:ln>
          <a:effectLst>
            <a:glow rad="63500">
              <a:srgbClr val="FF0000">
                <a:alpha val="37963"/>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A2C5016-0C2E-B339-2D7A-C6A4993AB2F0}"/>
              </a:ext>
            </a:extLst>
          </p:cNvPr>
          <p:cNvSpPr/>
          <p:nvPr/>
        </p:nvSpPr>
        <p:spPr>
          <a:xfrm>
            <a:off x="3550128" y="4184951"/>
            <a:ext cx="782507" cy="553428"/>
          </a:xfrm>
          <a:prstGeom prst="rect">
            <a:avLst/>
          </a:prstGeom>
          <a:noFill/>
          <a:ln w="19050" cap="flat">
            <a:solidFill>
              <a:schemeClr val="accent6"/>
            </a:solidFill>
          </a:ln>
          <a:effectLst>
            <a:glow rad="63500">
              <a:schemeClr val="accent6">
                <a:alpha val="38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0400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7" grpId="0" animBg="1"/>
      <p:bldP spid="19" grpId="0" animBg="1"/>
      <p:bldP spid="20" grpId="0" animBg="1"/>
      <p:bldP spid="10"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3800" dirty="0">
                <a:latin typeface="Garamond" panose="02020404030301010803" pitchFamily="18" charset="0"/>
              </a:rPr>
              <a:t>Relative Abundance Estimation Accuracy</a:t>
            </a:r>
          </a:p>
        </p:txBody>
      </p:sp>
      <p:sp>
        <p:nvSpPr>
          <p:cNvPr id="5" name="Content Placeholder 2">
            <a:extLst>
              <a:ext uri="{FF2B5EF4-FFF2-40B4-BE49-F238E27FC236}">
                <a16:creationId xmlns:a16="http://schemas.microsoft.com/office/drawing/2014/main" id="{07AC199A-01DA-919E-F5EC-C480AEC3EBA9}"/>
              </a:ext>
            </a:extLst>
          </p:cNvPr>
          <p:cNvSpPr>
            <a:spLocks noGrp="1"/>
          </p:cNvSpPr>
          <p:nvPr>
            <p:ph idx="1"/>
          </p:nvPr>
        </p:nvSpPr>
        <p:spPr>
          <a:xfrm>
            <a:off x="189560" y="934128"/>
            <a:ext cx="8798061" cy="1191556"/>
          </a:xfrm>
        </p:spPr>
        <p:txBody>
          <a:bodyPr/>
          <a:lstStyle/>
          <a:p>
            <a:pPr>
              <a:spcAft>
                <a:spcPts val="500"/>
              </a:spcAft>
            </a:pPr>
            <a:r>
              <a:rPr lang="en-GB" sz="2400" dirty="0">
                <a:latin typeface="Tahoma" panose="020B0604030504040204" pitchFamily="34" charset="0"/>
                <a:ea typeface="Tahoma" panose="020B0604030504040204" pitchFamily="34" charset="0"/>
                <a:cs typeface="Tahoma" panose="020B0604030504040204" pitchFamily="34" charset="0"/>
              </a:rPr>
              <a:t>Estimating the ratio of genomes in a sample in real-time</a:t>
            </a:r>
          </a:p>
          <a:p>
            <a:pPr lvl="1">
              <a:spcAft>
                <a:spcPts val="500"/>
              </a:spcAft>
            </a:pPr>
            <a:r>
              <a:rPr lang="en-GB" sz="2000" b="1" dirty="0">
                <a:latin typeface="Tahoma" panose="020B0604030504040204" pitchFamily="34" charset="0"/>
                <a:ea typeface="Tahoma" panose="020B0604030504040204" pitchFamily="34" charset="0"/>
                <a:cs typeface="Tahoma" panose="020B0604030504040204" pitchFamily="34" charset="0"/>
              </a:rPr>
              <a:t>Distance:</a:t>
            </a:r>
            <a:r>
              <a:rPr lang="en-GB" sz="2000" dirty="0">
                <a:latin typeface="Tahoma" panose="020B0604030504040204" pitchFamily="34" charset="0"/>
                <a:ea typeface="Tahoma" panose="020B0604030504040204" pitchFamily="34" charset="0"/>
                <a:cs typeface="Tahoma" panose="020B0604030504040204" pitchFamily="34" charset="0"/>
              </a:rPr>
              <a:t> Euclidean distance compared to the ground truth distance</a:t>
            </a:r>
          </a:p>
          <a:p>
            <a:pPr lvl="1">
              <a:spcAft>
                <a:spcPts val="500"/>
              </a:spcAft>
            </a:pPr>
            <a:r>
              <a:rPr lang="en-GB" sz="2000" dirty="0">
                <a:latin typeface="Tahoma" panose="020B0604030504040204" pitchFamily="34" charset="0"/>
                <a:ea typeface="Tahoma" panose="020B0604030504040204" pitchFamily="34" charset="0"/>
                <a:cs typeface="Tahoma" panose="020B0604030504040204" pitchFamily="34" charset="0"/>
              </a:rPr>
              <a:t>The dataset includes a large reference genome</a:t>
            </a:r>
            <a:endParaRPr lang="en-GB" sz="1600" dirty="0">
              <a:latin typeface="Tahoma" panose="020B0604030504040204" pitchFamily="34" charset="0"/>
              <a:ea typeface="Tahoma" panose="020B0604030504040204" pitchFamily="34" charset="0"/>
              <a:cs typeface="Tahoma" panose="020B0604030504040204" pitchFamily="34" charset="0"/>
            </a:endParaRPr>
          </a:p>
        </p:txBody>
      </p:sp>
      <p:pic>
        <p:nvPicPr>
          <p:cNvPr id="6" name="Picture 5" descr="A table of numbers and symbols&#10;&#10;Description automatically generated">
            <a:extLst>
              <a:ext uri="{FF2B5EF4-FFF2-40B4-BE49-F238E27FC236}">
                <a16:creationId xmlns:a16="http://schemas.microsoft.com/office/drawing/2014/main" id="{C0BC4D29-7C62-D114-8980-D3A2D48B7C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3122" y="2461963"/>
            <a:ext cx="7337757" cy="2162480"/>
          </a:xfrm>
          <a:prstGeom prst="rect">
            <a:avLst/>
          </a:prstGeom>
        </p:spPr>
      </p:pic>
      <p:sp>
        <p:nvSpPr>
          <p:cNvPr id="10" name="Rectangle 9">
            <a:extLst>
              <a:ext uri="{FF2B5EF4-FFF2-40B4-BE49-F238E27FC236}">
                <a16:creationId xmlns:a16="http://schemas.microsoft.com/office/drawing/2014/main" id="{59C1E613-9D85-5C9A-5708-D725DABB972F}"/>
              </a:ext>
            </a:extLst>
          </p:cNvPr>
          <p:cNvSpPr/>
          <p:nvPr/>
        </p:nvSpPr>
        <p:spPr>
          <a:xfrm>
            <a:off x="-29308" y="4960722"/>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RawHash provides the </a:t>
            </a:r>
            <a:r>
              <a:rPr kumimoji="0" lang="en-GB"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best relative abundance estimation</a:t>
            </a:r>
            <a: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closest to the ground truth estimation</a:t>
            </a:r>
            <a:endPar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 name="Rectangle 11">
            <a:extLst>
              <a:ext uri="{FF2B5EF4-FFF2-40B4-BE49-F238E27FC236}">
                <a16:creationId xmlns:a16="http://schemas.microsoft.com/office/drawing/2014/main" id="{24F3A83F-6EA3-C76F-B044-747C2E52D1F4}"/>
              </a:ext>
            </a:extLst>
          </p:cNvPr>
          <p:cNvSpPr/>
          <p:nvPr/>
        </p:nvSpPr>
        <p:spPr>
          <a:xfrm>
            <a:off x="7480663" y="4246063"/>
            <a:ext cx="840377" cy="348495"/>
          </a:xfrm>
          <a:prstGeom prst="rect">
            <a:avLst/>
          </a:prstGeom>
          <a:noFill/>
          <a:ln w="19050" cap="flat">
            <a:solidFill>
              <a:schemeClr val="accent6"/>
            </a:solidFill>
          </a:ln>
          <a:effectLst>
            <a:glow rad="63500">
              <a:schemeClr val="accent6">
                <a:alpha val="38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2581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10" grpId="0" animBg="1"/>
      <p:bldP spid="12" grpId="0" animBg="1"/>
    </p:bldLst>
  </p:timing>
</p:sld>
</file>

<file path=ppt/slides/slide8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Real Implementation of Sequence Until</a:t>
            </a:r>
          </a:p>
        </p:txBody>
      </p:sp>
      <p:sp>
        <p:nvSpPr>
          <p:cNvPr id="5" name="Content Placeholder 2">
            <a:extLst>
              <a:ext uri="{FF2B5EF4-FFF2-40B4-BE49-F238E27FC236}">
                <a16:creationId xmlns:a16="http://schemas.microsoft.com/office/drawing/2014/main" id="{07AC199A-01DA-919E-F5EC-C480AEC3EBA9}"/>
              </a:ext>
            </a:extLst>
          </p:cNvPr>
          <p:cNvSpPr>
            <a:spLocks noGrp="1"/>
          </p:cNvSpPr>
          <p:nvPr>
            <p:ph idx="1"/>
          </p:nvPr>
        </p:nvSpPr>
        <p:spPr>
          <a:xfrm>
            <a:off x="189560" y="934127"/>
            <a:ext cx="8798061" cy="1910674"/>
          </a:xfrm>
        </p:spPr>
        <p:txBody>
          <a:bodyPr/>
          <a:lstStyle/>
          <a:p>
            <a:pPr>
              <a:spcAft>
                <a:spcPts val="500"/>
              </a:spcAft>
            </a:pPr>
            <a:r>
              <a:rPr lang="en-GB" sz="2400" dirty="0">
                <a:latin typeface="Tahoma" panose="020B0604030504040204" pitchFamily="34" charset="0"/>
                <a:ea typeface="Tahoma" panose="020B0604030504040204" pitchFamily="34" charset="0"/>
                <a:cs typeface="Tahoma" panose="020B0604030504040204" pitchFamily="34" charset="0"/>
              </a:rPr>
              <a:t>Running </a:t>
            </a:r>
            <a:r>
              <a:rPr lang="en-GB" sz="2400" dirty="0" err="1">
                <a:latin typeface="Tahoma" panose="020B0604030504040204" pitchFamily="34" charset="0"/>
                <a:ea typeface="Tahoma" panose="020B0604030504040204" pitchFamily="34" charset="0"/>
                <a:cs typeface="Tahoma" panose="020B0604030504040204" pitchFamily="34" charset="0"/>
              </a:rPr>
              <a:t>RawHash</a:t>
            </a:r>
            <a:r>
              <a:rPr lang="en-GB" sz="2400" dirty="0">
                <a:latin typeface="Tahoma" panose="020B0604030504040204" pitchFamily="34" charset="0"/>
                <a:ea typeface="Tahoma" panose="020B0604030504040204" pitchFamily="34" charset="0"/>
                <a:cs typeface="Tahoma" panose="020B0604030504040204" pitchFamily="34" charset="0"/>
              </a:rPr>
              <a:t> by using</a:t>
            </a:r>
          </a:p>
          <a:p>
            <a:pPr lvl="1">
              <a:spcAft>
                <a:spcPts val="500"/>
              </a:spcAft>
            </a:pPr>
            <a:r>
              <a:rPr lang="en-GB" sz="2000" b="1" dirty="0" err="1">
                <a:latin typeface="Tahoma" panose="020B0604030504040204" pitchFamily="34" charset="0"/>
                <a:ea typeface="Tahoma" panose="020B0604030504040204" pitchFamily="34" charset="0"/>
                <a:cs typeface="Tahoma" panose="020B0604030504040204" pitchFamily="34" charset="0"/>
              </a:rPr>
              <a:t>RawHash</a:t>
            </a:r>
            <a:r>
              <a:rPr lang="en-GB" sz="2000" b="1" dirty="0">
                <a:latin typeface="Tahoma" panose="020B0604030504040204" pitchFamily="34" charset="0"/>
                <a:ea typeface="Tahoma" panose="020B0604030504040204" pitchFamily="34" charset="0"/>
                <a:cs typeface="Tahoma" panose="020B0604030504040204" pitchFamily="34" charset="0"/>
              </a:rPr>
              <a:t> (100%):</a:t>
            </a:r>
            <a:r>
              <a:rPr lang="en-GB" sz="2000" dirty="0">
                <a:latin typeface="Tahoma" panose="020B0604030504040204" pitchFamily="34" charset="0"/>
                <a:ea typeface="Tahoma" panose="020B0604030504040204" pitchFamily="34" charset="0"/>
                <a:cs typeface="Tahoma" panose="020B0604030504040204" pitchFamily="34" charset="0"/>
              </a:rPr>
              <a:t> The entire sample </a:t>
            </a:r>
            <a:r>
              <a:rPr lang="en-GB" sz="2000" b="1" dirty="0">
                <a:latin typeface="Tahoma" panose="020B0604030504040204" pitchFamily="34" charset="0"/>
                <a:ea typeface="Tahoma" panose="020B0604030504040204" pitchFamily="34" charset="0"/>
                <a:cs typeface="Tahoma" panose="020B0604030504040204" pitchFamily="34" charset="0"/>
              </a:rPr>
              <a:t>without Sequence Until</a:t>
            </a:r>
          </a:p>
          <a:p>
            <a:pPr lvl="1">
              <a:spcAft>
                <a:spcPts val="500"/>
              </a:spcAft>
            </a:pPr>
            <a:r>
              <a:rPr lang="en-GB" sz="2000" b="1" dirty="0">
                <a:latin typeface="Tahoma" panose="020B0604030504040204" pitchFamily="34" charset="0"/>
                <a:ea typeface="Tahoma" panose="020B0604030504040204" pitchFamily="34" charset="0"/>
                <a:cs typeface="Tahoma" panose="020B0604030504040204" pitchFamily="34" charset="0"/>
              </a:rPr>
              <a:t>RawHash (7%):</a:t>
            </a:r>
            <a:r>
              <a:rPr lang="en-GB" sz="2000" dirty="0">
                <a:latin typeface="Tahoma" panose="020B0604030504040204" pitchFamily="34" charset="0"/>
                <a:ea typeface="Tahoma" panose="020B0604030504040204" pitchFamily="34" charset="0"/>
                <a:cs typeface="Tahoma" panose="020B0604030504040204" pitchFamily="34" charset="0"/>
              </a:rPr>
              <a:t> RawHash </a:t>
            </a:r>
            <a:r>
              <a:rPr lang="en-GB" sz="2000" b="1" dirty="0">
                <a:latin typeface="Tahoma" panose="020B0604030504040204" pitchFamily="34" charset="0"/>
                <a:ea typeface="Tahoma" panose="020B0604030504040204" pitchFamily="34" charset="0"/>
                <a:cs typeface="Tahoma" panose="020B0604030504040204" pitchFamily="34" charset="0"/>
              </a:rPr>
              <a:t>with Sequence Until</a:t>
            </a:r>
            <a:r>
              <a:rPr lang="en-GB" sz="2000" dirty="0">
                <a:latin typeface="Tahoma" panose="020B0604030504040204" pitchFamily="34" charset="0"/>
                <a:ea typeface="Tahoma" panose="020B0604030504040204" pitchFamily="34" charset="0"/>
                <a:cs typeface="Tahoma" panose="020B0604030504040204" pitchFamily="34" charset="0"/>
              </a:rPr>
              <a:t> where Sequence Until dynamically stops the entire sequencing after sequencing </a:t>
            </a:r>
            <a:r>
              <a:rPr lang="en-GB" sz="2000" b="1" dirty="0">
                <a:latin typeface="Tahoma" panose="020B0604030504040204" pitchFamily="34" charset="0"/>
                <a:ea typeface="Tahoma" panose="020B0604030504040204" pitchFamily="34" charset="0"/>
                <a:cs typeface="Tahoma" panose="020B0604030504040204" pitchFamily="34" charset="0"/>
              </a:rPr>
              <a:t>7% of the sample</a:t>
            </a:r>
          </a:p>
        </p:txBody>
      </p:sp>
      <p:pic>
        <p:nvPicPr>
          <p:cNvPr id="9" name="Picture 8" descr="A table with numbers and text&#10;&#10;Description automatically generated">
            <a:extLst>
              <a:ext uri="{FF2B5EF4-FFF2-40B4-BE49-F238E27FC236}">
                <a16:creationId xmlns:a16="http://schemas.microsoft.com/office/drawing/2014/main" id="{4A912222-5D16-798E-0F0B-236A1FE47B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2844801"/>
            <a:ext cx="7772400" cy="1664208"/>
          </a:xfrm>
          <a:prstGeom prst="rect">
            <a:avLst/>
          </a:prstGeom>
        </p:spPr>
      </p:pic>
      <p:sp>
        <p:nvSpPr>
          <p:cNvPr id="13" name="Rectangle 12">
            <a:extLst>
              <a:ext uri="{FF2B5EF4-FFF2-40B4-BE49-F238E27FC236}">
                <a16:creationId xmlns:a16="http://schemas.microsoft.com/office/drawing/2014/main" id="{0C6A966F-9020-DDE5-B0B5-0C501F05463A}"/>
              </a:ext>
            </a:extLst>
          </p:cNvPr>
          <p:cNvSpPr/>
          <p:nvPr/>
        </p:nvSpPr>
        <p:spPr>
          <a:xfrm>
            <a:off x="1979862" y="4162049"/>
            <a:ext cx="471391" cy="286349"/>
          </a:xfrm>
          <a:prstGeom prst="rect">
            <a:avLst/>
          </a:prstGeom>
          <a:noFill/>
          <a:ln w="19050" cap="flat">
            <a:solidFill>
              <a:schemeClr val="accent6"/>
            </a:solidFill>
          </a:ln>
          <a:effectLst>
            <a:glow rad="63500">
              <a:schemeClr val="accent6">
                <a:alpha val="38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0286420-0F6D-7779-B10A-3B6F8CD478D0}"/>
              </a:ext>
            </a:extLst>
          </p:cNvPr>
          <p:cNvSpPr/>
          <p:nvPr/>
        </p:nvSpPr>
        <p:spPr>
          <a:xfrm>
            <a:off x="7827147" y="3915456"/>
            <a:ext cx="670809" cy="286349"/>
          </a:xfrm>
          <a:prstGeom prst="rect">
            <a:avLst/>
          </a:prstGeom>
          <a:noFill/>
          <a:ln w="19050" cap="flat">
            <a:solidFill>
              <a:schemeClr val="accent6"/>
            </a:solidFill>
          </a:ln>
          <a:effectLst>
            <a:glow rad="63500">
              <a:schemeClr val="accent6">
                <a:alpha val="38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7B19CF7D-A751-63DD-0E79-C90372DA8464}"/>
              </a:ext>
            </a:extLst>
          </p:cNvPr>
          <p:cNvSpPr/>
          <p:nvPr/>
        </p:nvSpPr>
        <p:spPr>
          <a:xfrm>
            <a:off x="-29308" y="4923772"/>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Sequence Until enables sequencing </a:t>
            </a:r>
            <a:r>
              <a:rPr kumimoji="0" lang="en-GB"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only 7% (~1/15)</a:t>
            </a:r>
            <a: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b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of the entire sample </a:t>
            </a:r>
            <a:r>
              <a:rPr kumimoji="0" lang="en-GB"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with high accuracy</a:t>
            </a:r>
          </a:p>
        </p:txBody>
      </p:sp>
    </p:spTree>
    <p:extLst>
      <p:ext uri="{BB962C8B-B14F-4D97-AF65-F5344CB8AC3E}">
        <p14:creationId xmlns:p14="http://schemas.microsoft.com/office/powerpoint/2010/main" val="195035035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Simulating Sequence Until</a:t>
            </a:r>
          </a:p>
        </p:txBody>
      </p:sp>
      <p:sp>
        <p:nvSpPr>
          <p:cNvPr id="5" name="Content Placeholder 2">
            <a:extLst>
              <a:ext uri="{FF2B5EF4-FFF2-40B4-BE49-F238E27FC236}">
                <a16:creationId xmlns:a16="http://schemas.microsoft.com/office/drawing/2014/main" id="{07AC199A-01DA-919E-F5EC-C480AEC3EBA9}"/>
              </a:ext>
            </a:extLst>
          </p:cNvPr>
          <p:cNvSpPr>
            <a:spLocks noGrp="1"/>
          </p:cNvSpPr>
          <p:nvPr>
            <p:ph idx="1"/>
          </p:nvPr>
        </p:nvSpPr>
        <p:spPr>
          <a:xfrm>
            <a:off x="189560" y="934126"/>
            <a:ext cx="8798061" cy="3058754"/>
          </a:xfrm>
        </p:spPr>
        <p:txBody>
          <a:bodyPr/>
          <a:lstStyle/>
          <a:p>
            <a:pPr>
              <a:spcAft>
                <a:spcPts val="500"/>
              </a:spcAft>
            </a:pPr>
            <a:r>
              <a:rPr lang="en-GB" sz="2400" dirty="0">
                <a:latin typeface="Tahoma" panose="020B0604030504040204" pitchFamily="34" charset="0"/>
                <a:ea typeface="Tahoma" panose="020B0604030504040204" pitchFamily="34" charset="0"/>
                <a:cs typeface="Tahoma" panose="020B0604030504040204" pitchFamily="34" charset="0"/>
              </a:rPr>
              <a:t>Real relative abundance results using the entire set of reads</a:t>
            </a:r>
          </a:p>
          <a:p>
            <a:pPr>
              <a:spcAft>
                <a:spcPts val="500"/>
              </a:spcAft>
            </a:pPr>
            <a:endParaRPr lang="en-GB" sz="2400" dirty="0">
              <a:latin typeface="Tahoma" panose="020B0604030504040204" pitchFamily="34" charset="0"/>
              <a:ea typeface="Tahoma" panose="020B0604030504040204" pitchFamily="34" charset="0"/>
              <a:cs typeface="Tahoma" panose="020B0604030504040204" pitchFamily="34" charset="0"/>
            </a:endParaRPr>
          </a:p>
          <a:p>
            <a:pPr>
              <a:spcAft>
                <a:spcPts val="500"/>
              </a:spcAft>
            </a:pPr>
            <a:endParaRPr lang="en-GB" sz="2400" dirty="0">
              <a:latin typeface="Tahoma" panose="020B0604030504040204" pitchFamily="34" charset="0"/>
              <a:ea typeface="Tahoma" panose="020B0604030504040204" pitchFamily="34" charset="0"/>
              <a:cs typeface="Tahoma" panose="020B0604030504040204" pitchFamily="34" charset="0"/>
            </a:endParaRPr>
          </a:p>
          <a:p>
            <a:pPr marL="0" indent="0">
              <a:spcAft>
                <a:spcPts val="500"/>
              </a:spcAft>
              <a:buNone/>
            </a:pPr>
            <a:endParaRPr lang="en-GB" sz="2400"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sz="2400" dirty="0">
                <a:latin typeface="Tahoma" panose="020B0604030504040204" pitchFamily="34" charset="0"/>
                <a:ea typeface="Tahoma" panose="020B0604030504040204" pitchFamily="34" charset="0"/>
                <a:cs typeface="Tahoma" panose="020B0604030504040204" pitchFamily="34" charset="0"/>
              </a:rPr>
              <a:t>Simulating the benefits of Sequence Until by</a:t>
            </a:r>
          </a:p>
          <a:p>
            <a:pPr lvl="1">
              <a:spcAft>
                <a:spcPts val="500"/>
              </a:spcAft>
            </a:pPr>
            <a:r>
              <a:rPr lang="en-GB" sz="2000" dirty="0">
                <a:latin typeface="Tahoma" panose="020B0604030504040204" pitchFamily="34" charset="0"/>
                <a:ea typeface="Tahoma" panose="020B0604030504040204" pitchFamily="34" charset="0"/>
                <a:cs typeface="Tahoma" panose="020B0604030504040204" pitchFamily="34" charset="0"/>
              </a:rPr>
              <a:t>Using </a:t>
            </a:r>
            <a:r>
              <a:rPr lang="en-GB" sz="2000" b="1" dirty="0">
                <a:latin typeface="Tahoma" panose="020B0604030504040204" pitchFamily="34" charset="0"/>
                <a:ea typeface="Tahoma" panose="020B0604030504040204" pitchFamily="34" charset="0"/>
                <a:cs typeface="Tahoma" panose="020B0604030504040204" pitchFamily="34" charset="0"/>
              </a:rPr>
              <a:t>a random portion</a:t>
            </a:r>
            <a:r>
              <a:rPr lang="en-GB" sz="2000" dirty="0">
                <a:latin typeface="Tahoma" panose="020B0604030504040204" pitchFamily="34" charset="0"/>
                <a:ea typeface="Tahoma" panose="020B0604030504040204" pitchFamily="34" charset="0"/>
                <a:cs typeface="Tahoma" panose="020B0604030504040204" pitchFamily="34" charset="0"/>
              </a:rPr>
              <a:t> (25%, 10%, 1%, …) of the sample</a:t>
            </a:r>
          </a:p>
        </p:txBody>
      </p:sp>
      <p:pic>
        <p:nvPicPr>
          <p:cNvPr id="4" name="Picture 3" descr="A table of numbers and symbols&#10;&#10;Description automatically generated">
            <a:extLst>
              <a:ext uri="{FF2B5EF4-FFF2-40B4-BE49-F238E27FC236}">
                <a16:creationId xmlns:a16="http://schemas.microsoft.com/office/drawing/2014/main" id="{03E916F2-6126-3F95-A817-E5D23F7A8A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0521" y="1429140"/>
            <a:ext cx="5016137" cy="1478285"/>
          </a:xfrm>
          <a:prstGeom prst="rect">
            <a:avLst/>
          </a:prstGeom>
        </p:spPr>
      </p:pic>
      <p:sp>
        <p:nvSpPr>
          <p:cNvPr id="7" name="Rectangle 6">
            <a:extLst>
              <a:ext uri="{FF2B5EF4-FFF2-40B4-BE49-F238E27FC236}">
                <a16:creationId xmlns:a16="http://schemas.microsoft.com/office/drawing/2014/main" id="{A1C0ADB4-D077-56DB-3E8E-C417F450FC6B}"/>
              </a:ext>
            </a:extLst>
          </p:cNvPr>
          <p:cNvSpPr/>
          <p:nvPr/>
        </p:nvSpPr>
        <p:spPr>
          <a:xfrm>
            <a:off x="6512106" y="2621075"/>
            <a:ext cx="670809" cy="286349"/>
          </a:xfrm>
          <a:prstGeom prst="rect">
            <a:avLst/>
          </a:prstGeom>
          <a:noFill/>
          <a:ln w="19050" cap="flat">
            <a:solidFill>
              <a:schemeClr val="accent6"/>
            </a:solidFill>
          </a:ln>
          <a:effectLst>
            <a:glow rad="63500">
              <a:schemeClr val="accent6">
                <a:alpha val="38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4ED2D884-027D-F18D-8C4F-D1B8EE9BCE2D}"/>
              </a:ext>
            </a:extLst>
          </p:cNvPr>
          <p:cNvSpPr/>
          <p:nvPr/>
        </p:nvSpPr>
        <p:spPr>
          <a:xfrm>
            <a:off x="6512106" y="2157853"/>
            <a:ext cx="670809" cy="286349"/>
          </a:xfrm>
          <a:prstGeom prst="rect">
            <a:avLst/>
          </a:prstGeom>
          <a:noFill/>
          <a:ln w="19050" cap="flat">
            <a:solidFill>
              <a:schemeClr val="accent6"/>
            </a:solidFill>
          </a:ln>
          <a:effectLst>
            <a:glow rad="63500">
              <a:schemeClr val="accent6">
                <a:alpha val="38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table of numbers and symbols&#10;&#10;Description automatically generated">
            <a:extLst>
              <a:ext uri="{FF2B5EF4-FFF2-40B4-BE49-F238E27FC236}">
                <a16:creationId xmlns:a16="http://schemas.microsoft.com/office/drawing/2014/main" id="{939971D4-A42D-B7E0-F225-79359F9902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80521" y="3923037"/>
            <a:ext cx="5016137" cy="2534624"/>
          </a:xfrm>
          <a:prstGeom prst="rect">
            <a:avLst/>
          </a:prstGeom>
        </p:spPr>
      </p:pic>
      <p:sp>
        <p:nvSpPr>
          <p:cNvPr id="6" name="Rectangle 5">
            <a:extLst>
              <a:ext uri="{FF2B5EF4-FFF2-40B4-BE49-F238E27FC236}">
                <a16:creationId xmlns:a16="http://schemas.microsoft.com/office/drawing/2014/main" id="{EFFB5750-6E37-68F7-C303-EE9B3E9533DF}"/>
              </a:ext>
            </a:extLst>
          </p:cNvPr>
          <p:cNvSpPr/>
          <p:nvPr/>
        </p:nvSpPr>
        <p:spPr>
          <a:xfrm>
            <a:off x="6558369" y="4597469"/>
            <a:ext cx="670809" cy="1860191"/>
          </a:xfrm>
          <a:prstGeom prst="rect">
            <a:avLst/>
          </a:prstGeom>
          <a:noFill/>
          <a:ln w="19050" cap="flat">
            <a:solidFill>
              <a:schemeClr val="accent6"/>
            </a:solidFill>
          </a:ln>
          <a:effectLst>
            <a:glow rad="63500">
              <a:schemeClr val="accent6">
                <a:alpha val="38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683130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Simulating Sequence Until</a:t>
            </a:r>
          </a:p>
        </p:txBody>
      </p:sp>
      <p:sp>
        <p:nvSpPr>
          <p:cNvPr id="5" name="Content Placeholder 2">
            <a:extLst>
              <a:ext uri="{FF2B5EF4-FFF2-40B4-BE49-F238E27FC236}">
                <a16:creationId xmlns:a16="http://schemas.microsoft.com/office/drawing/2014/main" id="{07AC199A-01DA-919E-F5EC-C480AEC3EBA9}"/>
              </a:ext>
            </a:extLst>
          </p:cNvPr>
          <p:cNvSpPr>
            <a:spLocks noGrp="1"/>
          </p:cNvSpPr>
          <p:nvPr>
            <p:ph idx="1"/>
          </p:nvPr>
        </p:nvSpPr>
        <p:spPr>
          <a:xfrm>
            <a:off x="189560" y="934126"/>
            <a:ext cx="8798061" cy="3058754"/>
          </a:xfrm>
        </p:spPr>
        <p:txBody>
          <a:bodyPr/>
          <a:lstStyle/>
          <a:p>
            <a:pPr>
              <a:spcAft>
                <a:spcPts val="500"/>
              </a:spcAft>
            </a:pPr>
            <a:r>
              <a:rPr lang="en-GB" sz="2400" dirty="0">
                <a:latin typeface="Tahoma" panose="020B0604030504040204" pitchFamily="34" charset="0"/>
                <a:ea typeface="Tahoma" panose="020B0604030504040204" pitchFamily="34" charset="0"/>
                <a:cs typeface="Tahoma" panose="020B0604030504040204" pitchFamily="34" charset="0"/>
              </a:rPr>
              <a:t>Real relative abundance results using the entire set of reads</a:t>
            </a:r>
          </a:p>
          <a:p>
            <a:pPr>
              <a:spcAft>
                <a:spcPts val="500"/>
              </a:spcAft>
            </a:pPr>
            <a:endParaRPr lang="en-GB" sz="2400" dirty="0">
              <a:latin typeface="Tahoma" panose="020B0604030504040204" pitchFamily="34" charset="0"/>
              <a:ea typeface="Tahoma" panose="020B0604030504040204" pitchFamily="34" charset="0"/>
              <a:cs typeface="Tahoma" panose="020B0604030504040204" pitchFamily="34" charset="0"/>
            </a:endParaRPr>
          </a:p>
          <a:p>
            <a:pPr>
              <a:spcAft>
                <a:spcPts val="500"/>
              </a:spcAft>
            </a:pPr>
            <a:endParaRPr lang="en-GB" sz="2400" dirty="0">
              <a:latin typeface="Tahoma" panose="020B0604030504040204" pitchFamily="34" charset="0"/>
              <a:ea typeface="Tahoma" panose="020B0604030504040204" pitchFamily="34" charset="0"/>
              <a:cs typeface="Tahoma" panose="020B0604030504040204" pitchFamily="34" charset="0"/>
            </a:endParaRPr>
          </a:p>
          <a:p>
            <a:pPr marL="0" indent="0">
              <a:spcAft>
                <a:spcPts val="500"/>
              </a:spcAft>
              <a:buNone/>
            </a:pPr>
            <a:endParaRPr lang="en-GB" sz="2400"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sz="2400" dirty="0">
                <a:latin typeface="Tahoma" panose="020B0604030504040204" pitchFamily="34" charset="0"/>
                <a:ea typeface="Tahoma" panose="020B0604030504040204" pitchFamily="34" charset="0"/>
                <a:cs typeface="Tahoma" panose="020B0604030504040204" pitchFamily="34" charset="0"/>
              </a:rPr>
              <a:t>Simulating the benefits of Sequence Until by</a:t>
            </a:r>
          </a:p>
          <a:p>
            <a:pPr lvl="1">
              <a:spcAft>
                <a:spcPts val="500"/>
              </a:spcAft>
            </a:pPr>
            <a:r>
              <a:rPr lang="en-GB" sz="2000" dirty="0">
                <a:latin typeface="Tahoma" panose="020B0604030504040204" pitchFamily="34" charset="0"/>
                <a:ea typeface="Tahoma" panose="020B0604030504040204" pitchFamily="34" charset="0"/>
                <a:cs typeface="Tahoma" panose="020B0604030504040204" pitchFamily="34" charset="0"/>
              </a:rPr>
              <a:t>Using </a:t>
            </a:r>
            <a:r>
              <a:rPr lang="en-GB" sz="2000" b="1" dirty="0">
                <a:latin typeface="Tahoma" panose="020B0604030504040204" pitchFamily="34" charset="0"/>
                <a:ea typeface="Tahoma" panose="020B0604030504040204" pitchFamily="34" charset="0"/>
                <a:cs typeface="Tahoma" panose="020B0604030504040204" pitchFamily="34" charset="0"/>
              </a:rPr>
              <a:t>a random portion</a:t>
            </a:r>
            <a:r>
              <a:rPr lang="en-GB" sz="2000" dirty="0">
                <a:latin typeface="Tahoma" panose="020B0604030504040204" pitchFamily="34" charset="0"/>
                <a:ea typeface="Tahoma" panose="020B0604030504040204" pitchFamily="34" charset="0"/>
                <a:cs typeface="Tahoma" panose="020B0604030504040204" pitchFamily="34" charset="0"/>
              </a:rPr>
              <a:t> (25%, 10%, 1%, …) of the sample</a:t>
            </a:r>
          </a:p>
        </p:txBody>
      </p:sp>
      <p:pic>
        <p:nvPicPr>
          <p:cNvPr id="4" name="Picture 3" descr="A table of numbers and symbols&#10;&#10;Description automatically generated">
            <a:extLst>
              <a:ext uri="{FF2B5EF4-FFF2-40B4-BE49-F238E27FC236}">
                <a16:creationId xmlns:a16="http://schemas.microsoft.com/office/drawing/2014/main" id="{03E916F2-6126-3F95-A817-E5D23F7A8A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0521" y="1429140"/>
            <a:ext cx="5016137" cy="1478285"/>
          </a:xfrm>
          <a:prstGeom prst="rect">
            <a:avLst/>
          </a:prstGeom>
        </p:spPr>
      </p:pic>
      <p:sp>
        <p:nvSpPr>
          <p:cNvPr id="7" name="Rectangle 6">
            <a:extLst>
              <a:ext uri="{FF2B5EF4-FFF2-40B4-BE49-F238E27FC236}">
                <a16:creationId xmlns:a16="http://schemas.microsoft.com/office/drawing/2014/main" id="{A1C0ADB4-D077-56DB-3E8E-C417F450FC6B}"/>
              </a:ext>
            </a:extLst>
          </p:cNvPr>
          <p:cNvSpPr/>
          <p:nvPr/>
        </p:nvSpPr>
        <p:spPr>
          <a:xfrm>
            <a:off x="6512106" y="2621075"/>
            <a:ext cx="670809" cy="286349"/>
          </a:xfrm>
          <a:prstGeom prst="rect">
            <a:avLst/>
          </a:prstGeom>
          <a:noFill/>
          <a:ln w="19050" cap="flat">
            <a:solidFill>
              <a:schemeClr val="accent6"/>
            </a:solidFill>
          </a:ln>
          <a:effectLst>
            <a:glow rad="63500">
              <a:schemeClr val="accent6">
                <a:alpha val="38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4ED2D884-027D-F18D-8C4F-D1B8EE9BCE2D}"/>
              </a:ext>
            </a:extLst>
          </p:cNvPr>
          <p:cNvSpPr/>
          <p:nvPr/>
        </p:nvSpPr>
        <p:spPr>
          <a:xfrm>
            <a:off x="6512106" y="2157853"/>
            <a:ext cx="670809" cy="286349"/>
          </a:xfrm>
          <a:prstGeom prst="rect">
            <a:avLst/>
          </a:prstGeom>
          <a:noFill/>
          <a:ln w="19050" cap="flat">
            <a:solidFill>
              <a:schemeClr val="accent6"/>
            </a:solidFill>
          </a:ln>
          <a:effectLst>
            <a:glow rad="63500">
              <a:schemeClr val="accent6">
                <a:alpha val="38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table of numbers and symbols&#10;&#10;Description automatically generated">
            <a:extLst>
              <a:ext uri="{FF2B5EF4-FFF2-40B4-BE49-F238E27FC236}">
                <a16:creationId xmlns:a16="http://schemas.microsoft.com/office/drawing/2014/main" id="{939971D4-A42D-B7E0-F225-79359F9902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80521" y="3923037"/>
            <a:ext cx="5016137" cy="2534624"/>
          </a:xfrm>
          <a:prstGeom prst="rect">
            <a:avLst/>
          </a:prstGeom>
        </p:spPr>
      </p:pic>
      <p:sp>
        <p:nvSpPr>
          <p:cNvPr id="6" name="Rectangle 5">
            <a:extLst>
              <a:ext uri="{FF2B5EF4-FFF2-40B4-BE49-F238E27FC236}">
                <a16:creationId xmlns:a16="http://schemas.microsoft.com/office/drawing/2014/main" id="{EFFB5750-6E37-68F7-C303-EE9B3E9533DF}"/>
              </a:ext>
            </a:extLst>
          </p:cNvPr>
          <p:cNvSpPr/>
          <p:nvPr/>
        </p:nvSpPr>
        <p:spPr>
          <a:xfrm>
            <a:off x="6558369" y="4597469"/>
            <a:ext cx="670809" cy="1860191"/>
          </a:xfrm>
          <a:prstGeom prst="rect">
            <a:avLst/>
          </a:prstGeom>
          <a:noFill/>
          <a:ln w="19050" cap="flat">
            <a:solidFill>
              <a:schemeClr val="accent6"/>
            </a:solidFill>
          </a:ln>
          <a:effectLst>
            <a:glow rad="63500">
              <a:schemeClr val="accent6">
                <a:alpha val="38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3" name="Rectangle 2">
                <a:extLst>
                  <a:ext uri="{FF2B5EF4-FFF2-40B4-BE49-F238E27FC236}">
                    <a16:creationId xmlns:a16="http://schemas.microsoft.com/office/drawing/2014/main" id="{08FB1431-80E7-0C78-119A-5965DA4E8AEC}"/>
                  </a:ext>
                </a:extLst>
              </p:cNvPr>
              <p:cNvSpPr/>
              <p:nvPr/>
            </p:nvSpPr>
            <p:spPr>
              <a:xfrm>
                <a:off x="-29308" y="2610443"/>
                <a:ext cx="9202616" cy="1637114"/>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UNCALLED and RawHash</a:t>
                </a:r>
                <a: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benefit from </a:t>
                </a:r>
                <a:r>
                  <a:rPr kumimoji="0" lang="en-GB"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Sequence Until</a:t>
                </a:r>
                <a: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significantly </a:t>
                </a:r>
                <a:r>
                  <a:rPr kumimoji="0" lang="en-GB"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by up to 100</a:t>
                </a:r>
                <a14:m>
                  <m:oMath xmlns:m="http://schemas.openxmlformats.org/officeDocument/2006/math">
                    <m:r>
                      <a:rPr kumimoji="0" lang="en-GB" sz="24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reductions in </a:t>
                </a:r>
                <a:b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GB"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sequencing time and costs</a:t>
                </a:r>
                <a:endParaRPr kumimoji="0" lang="en-GB"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3" name="Rectangle 2">
                <a:extLst>
                  <a:ext uri="{FF2B5EF4-FFF2-40B4-BE49-F238E27FC236}">
                    <a16:creationId xmlns:a16="http://schemas.microsoft.com/office/drawing/2014/main" id="{08FB1431-80E7-0C78-119A-5965DA4E8AEC}"/>
                  </a:ext>
                </a:extLst>
              </p:cNvPr>
              <p:cNvSpPr>
                <a:spLocks noRot="1" noChangeAspect="1" noMove="1" noResize="1" noEditPoints="1" noAdjustHandles="1" noChangeArrowheads="1" noChangeShapeType="1" noTextEdit="1"/>
              </p:cNvSpPr>
              <p:nvPr/>
            </p:nvSpPr>
            <p:spPr>
              <a:xfrm>
                <a:off x="-29308" y="2610443"/>
                <a:ext cx="9202616" cy="1637114"/>
              </a:xfrm>
              <a:prstGeom prst="rect">
                <a:avLst/>
              </a:prstGeom>
              <a:blipFill>
                <a:blip r:embed="rId5"/>
                <a:stretch>
                  <a:fillRect b="-5303"/>
                </a:stretch>
              </a:blipFill>
              <a:ln>
                <a:solidFill>
                  <a:schemeClr val="accent6"/>
                </a:solidFill>
              </a:ln>
            </p:spPr>
            <p:txBody>
              <a:bodyPr/>
              <a:lstStyle/>
              <a:p>
                <a:r>
                  <a:rPr lang="en-US">
                    <a:noFill/>
                  </a:rPr>
                  <a:t> </a:t>
                </a:r>
              </a:p>
            </p:txBody>
          </p:sp>
        </mc:Fallback>
      </mc:AlternateContent>
    </p:spTree>
    <p:extLst>
      <p:ext uri="{BB962C8B-B14F-4D97-AF65-F5344CB8AC3E}">
        <p14:creationId xmlns:p14="http://schemas.microsoft.com/office/powerpoint/2010/main" val="215588533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More in the Paper</a:t>
            </a:r>
          </a:p>
        </p:txBody>
      </p:sp>
      <p:sp>
        <p:nvSpPr>
          <p:cNvPr id="10" name="Content Placeholder 2">
            <a:extLst>
              <a:ext uri="{FF2B5EF4-FFF2-40B4-BE49-F238E27FC236}">
                <a16:creationId xmlns:a16="http://schemas.microsoft.com/office/drawing/2014/main" id="{5D11CBEF-12F6-3A92-F58A-35FA008AC98A}"/>
              </a:ext>
            </a:extLst>
          </p:cNvPr>
          <p:cNvSpPr>
            <a:spLocks noGrp="1"/>
          </p:cNvSpPr>
          <p:nvPr>
            <p:ph idx="1"/>
          </p:nvPr>
        </p:nvSpPr>
        <p:spPr>
          <a:xfrm>
            <a:off x="189560" y="934126"/>
            <a:ext cx="8798061" cy="5466674"/>
          </a:xfrm>
        </p:spPr>
        <p:txBody>
          <a:bodyPr/>
          <a:lstStyle/>
          <a:p>
            <a:pPr>
              <a:spcAft>
                <a:spcPts val="500"/>
              </a:spcAft>
            </a:pPr>
            <a:r>
              <a:rPr lang="en-GB" b="1" dirty="0">
                <a:solidFill>
                  <a:schemeClr val="accent5"/>
                </a:solidFill>
                <a:latin typeface="Tahoma" panose="020B0604030504040204" pitchFamily="34" charset="0"/>
                <a:ea typeface="Tahoma" panose="020B0604030504040204" pitchFamily="34" charset="0"/>
                <a:cs typeface="Tahoma" panose="020B0604030504040204" pitchFamily="34" charset="0"/>
              </a:rPr>
              <a:t>More Results</a:t>
            </a:r>
          </a:p>
          <a:p>
            <a:pPr lvl="1">
              <a:spcAft>
                <a:spcPts val="500"/>
              </a:spcAft>
            </a:pPr>
            <a:r>
              <a:rPr lang="en-GB" b="1" dirty="0">
                <a:latin typeface="Tahoma" panose="020B0604030504040204" pitchFamily="34" charset="0"/>
                <a:ea typeface="Tahoma" panose="020B0604030504040204" pitchFamily="34" charset="0"/>
                <a:cs typeface="Tahoma" panose="020B0604030504040204" pitchFamily="34" charset="0"/>
              </a:rPr>
              <a:t>Mapping time</a:t>
            </a:r>
            <a:r>
              <a:rPr lang="en-GB" dirty="0">
                <a:latin typeface="Tahoma" panose="020B0604030504040204" pitchFamily="34" charset="0"/>
                <a:ea typeface="Tahoma" panose="020B0604030504040204" pitchFamily="34" charset="0"/>
                <a:cs typeface="Tahoma" panose="020B0604030504040204" pitchFamily="34" charset="0"/>
              </a:rPr>
              <a:t> per read</a:t>
            </a:r>
            <a:endParaRPr lang="en-GB" sz="2800" dirty="0">
              <a:latin typeface="Tahoma" panose="020B0604030504040204" pitchFamily="34" charset="0"/>
              <a:ea typeface="Tahoma" panose="020B0604030504040204" pitchFamily="34" charset="0"/>
              <a:cs typeface="Tahoma" panose="020B0604030504040204" pitchFamily="34" charset="0"/>
            </a:endParaRPr>
          </a:p>
          <a:p>
            <a:pPr lvl="1">
              <a:spcAft>
                <a:spcPts val="500"/>
              </a:spcAft>
            </a:pPr>
            <a:r>
              <a:rPr lang="en-GB" dirty="0">
                <a:latin typeface="Tahoma" panose="020B0604030504040204" pitchFamily="34" charset="0"/>
                <a:ea typeface="Tahoma" panose="020B0604030504040204" pitchFamily="34" charset="0"/>
                <a:cs typeface="Tahoma" panose="020B0604030504040204" pitchFamily="34" charset="0"/>
              </a:rPr>
              <a:t>Overall </a:t>
            </a:r>
            <a:r>
              <a:rPr lang="en-GB" b="1" dirty="0">
                <a:latin typeface="Tahoma" panose="020B0604030504040204" pitchFamily="34" charset="0"/>
                <a:ea typeface="Tahoma" panose="020B0604030504040204" pitchFamily="34" charset="0"/>
                <a:cs typeface="Tahoma" panose="020B0604030504040204" pitchFamily="34" charset="0"/>
              </a:rPr>
              <a:t>computational resources</a:t>
            </a:r>
            <a:r>
              <a:rPr lang="en-GB" dirty="0">
                <a:latin typeface="Tahoma" panose="020B0604030504040204" pitchFamily="34" charset="0"/>
                <a:ea typeface="Tahoma" panose="020B0604030504040204" pitchFamily="34" charset="0"/>
                <a:cs typeface="Tahoma" panose="020B0604030504040204" pitchFamily="34" charset="0"/>
              </a:rPr>
              <a:t> required by each tool</a:t>
            </a:r>
          </a:p>
          <a:p>
            <a:pPr lvl="2">
              <a:spcAft>
                <a:spcPts val="500"/>
              </a:spcAft>
            </a:pPr>
            <a:r>
              <a:rPr lang="en-GB" dirty="0">
                <a:latin typeface="Tahoma" panose="020B0604030504040204" pitchFamily="34" charset="0"/>
                <a:ea typeface="Tahoma" panose="020B0604030504040204" pitchFamily="34" charset="0"/>
                <a:cs typeface="Tahoma" panose="020B0604030504040204" pitchFamily="34" charset="0"/>
              </a:rPr>
              <a:t>Peak memory usage, CPU time and real time in the indexing and mapping steps</a:t>
            </a:r>
          </a:p>
          <a:p>
            <a:pPr lvl="1">
              <a:spcAft>
                <a:spcPts val="500"/>
              </a:spcAft>
            </a:pPr>
            <a:r>
              <a:rPr lang="en-GB" b="1" dirty="0">
                <a:latin typeface="Tahoma" panose="020B0604030504040204" pitchFamily="34" charset="0"/>
                <a:ea typeface="Tahoma" panose="020B0604030504040204" pitchFamily="34" charset="0"/>
                <a:cs typeface="Tahoma" panose="020B0604030504040204" pitchFamily="34" charset="0"/>
              </a:rPr>
              <a:t>Performance breakdown</a:t>
            </a:r>
            <a:r>
              <a:rPr lang="en-GB" dirty="0">
                <a:latin typeface="Tahoma" panose="020B0604030504040204" pitchFamily="34" charset="0"/>
                <a:ea typeface="Tahoma" panose="020B0604030504040204" pitchFamily="34" charset="0"/>
                <a:cs typeface="Tahoma" panose="020B0604030504040204" pitchFamily="34" charset="0"/>
              </a:rPr>
              <a:t> of the steps in RawHash</a:t>
            </a:r>
          </a:p>
          <a:p>
            <a:pPr lvl="1">
              <a:spcAft>
                <a:spcPts val="500"/>
              </a:spcAft>
            </a:pPr>
            <a:endParaRPr lang="en-GB"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b="1" dirty="0">
                <a:solidFill>
                  <a:schemeClr val="accent5"/>
                </a:solidFill>
                <a:latin typeface="Tahoma" panose="020B0604030504040204" pitchFamily="34" charset="0"/>
                <a:ea typeface="Tahoma" panose="020B0604030504040204" pitchFamily="34" charset="0"/>
                <a:cs typeface="Tahoma" panose="020B0604030504040204" pitchFamily="34" charset="0"/>
              </a:rPr>
              <a:t>Details of all mechanisms and configurations</a:t>
            </a:r>
          </a:p>
          <a:p>
            <a:pPr lvl="1">
              <a:spcAft>
                <a:spcPts val="500"/>
              </a:spcAft>
            </a:pPr>
            <a:r>
              <a:rPr lang="en-GB" dirty="0">
                <a:latin typeface="Tahoma" panose="020B0604030504040204" pitchFamily="34" charset="0"/>
                <a:ea typeface="Tahoma" panose="020B0604030504040204" pitchFamily="34" charset="0"/>
                <a:cs typeface="Tahoma" panose="020B0604030504040204" pitchFamily="34" charset="0"/>
              </a:rPr>
              <a:t>Details of the </a:t>
            </a:r>
            <a:r>
              <a:rPr lang="en-GB" b="1" dirty="0">
                <a:latin typeface="Tahoma" panose="020B0604030504040204" pitchFamily="34" charset="0"/>
                <a:ea typeface="Tahoma" panose="020B0604030504040204" pitchFamily="34" charset="0"/>
                <a:cs typeface="Tahoma" panose="020B0604030504040204" pitchFamily="34" charset="0"/>
              </a:rPr>
              <a:t>quantization</a:t>
            </a:r>
            <a:r>
              <a:rPr lang="en-GB" dirty="0">
                <a:latin typeface="Tahoma" panose="020B0604030504040204" pitchFamily="34" charset="0"/>
                <a:ea typeface="Tahoma" panose="020B0604030504040204" pitchFamily="34" charset="0"/>
                <a:cs typeface="Tahoma" panose="020B0604030504040204" pitchFamily="34" charset="0"/>
              </a:rPr>
              <a:t> and </a:t>
            </a:r>
            <a:r>
              <a:rPr lang="en-GB" b="1" dirty="0">
                <a:latin typeface="Tahoma" panose="020B0604030504040204" pitchFamily="34" charset="0"/>
                <a:ea typeface="Tahoma" panose="020B0604030504040204" pitchFamily="34" charset="0"/>
                <a:cs typeface="Tahoma" panose="020B0604030504040204" pitchFamily="34" charset="0"/>
              </a:rPr>
              <a:t>hashing</a:t>
            </a:r>
            <a:r>
              <a:rPr lang="en-GB" dirty="0">
                <a:latin typeface="Tahoma" panose="020B0604030504040204" pitchFamily="34" charset="0"/>
                <a:ea typeface="Tahoma" panose="020B0604030504040204" pitchFamily="34" charset="0"/>
                <a:cs typeface="Tahoma" panose="020B0604030504040204" pitchFamily="34" charset="0"/>
              </a:rPr>
              <a:t> mechanism</a:t>
            </a:r>
          </a:p>
          <a:p>
            <a:pPr lvl="1">
              <a:spcAft>
                <a:spcPts val="500"/>
              </a:spcAft>
            </a:pPr>
            <a:r>
              <a:rPr lang="en-GB" dirty="0">
                <a:latin typeface="Tahoma" panose="020B0604030504040204" pitchFamily="34" charset="0"/>
                <a:ea typeface="Tahoma" panose="020B0604030504040204" pitchFamily="34" charset="0"/>
                <a:cs typeface="Tahoma" panose="020B0604030504040204" pitchFamily="34" charset="0"/>
              </a:rPr>
              <a:t>Details of the </a:t>
            </a:r>
            <a:r>
              <a:rPr lang="en-GB" b="1" dirty="0">
                <a:latin typeface="Tahoma" panose="020B0604030504040204" pitchFamily="34" charset="0"/>
                <a:ea typeface="Tahoma" panose="020B0604030504040204" pitchFamily="34" charset="0"/>
                <a:cs typeface="Tahoma" panose="020B0604030504040204" pitchFamily="34" charset="0"/>
              </a:rPr>
              <a:t>parameter configurations</a:t>
            </a:r>
          </a:p>
          <a:p>
            <a:pPr lvl="1">
              <a:spcAft>
                <a:spcPts val="500"/>
              </a:spcAft>
            </a:pPr>
            <a:r>
              <a:rPr lang="en-GB" dirty="0">
                <a:latin typeface="Tahoma" panose="020B0604030504040204" pitchFamily="34" charset="0"/>
                <a:ea typeface="Tahoma" panose="020B0604030504040204" pitchFamily="34" charset="0"/>
                <a:cs typeface="Tahoma" panose="020B0604030504040204" pitchFamily="34" charset="0"/>
              </a:rPr>
              <a:t>Trade-offs between the </a:t>
            </a:r>
            <a:r>
              <a:rPr lang="en-GB" b="1" dirty="0">
                <a:latin typeface="Tahoma" panose="020B0604030504040204" pitchFamily="34" charset="0"/>
                <a:ea typeface="Tahoma" panose="020B0604030504040204" pitchFamily="34" charset="0"/>
                <a:cs typeface="Tahoma" panose="020B0604030504040204" pitchFamily="34" charset="0"/>
              </a:rPr>
              <a:t>DNN-based approaches </a:t>
            </a:r>
            <a:r>
              <a:rPr lang="en-GB" dirty="0">
                <a:latin typeface="Tahoma" panose="020B0604030504040204" pitchFamily="34" charset="0"/>
                <a:ea typeface="Tahoma" panose="020B0604030504040204" pitchFamily="34" charset="0"/>
                <a:cs typeface="Tahoma" panose="020B0604030504040204" pitchFamily="34" charset="0"/>
              </a:rPr>
              <a:t>and raw signal mapping approaches</a:t>
            </a:r>
          </a:p>
          <a:p>
            <a:pPr lvl="1">
              <a:spcAft>
                <a:spcPts val="500"/>
              </a:spcAft>
            </a:pPr>
            <a:endParaRPr lang="en-GB"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49388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928A-7153-BA4F-A458-A62E08807FC6}"/>
              </a:ext>
            </a:extLst>
          </p:cNvPr>
          <p:cNvSpPr>
            <a:spLocks noGrp="1"/>
          </p:cNvSpPr>
          <p:nvPr>
            <p:ph type="title"/>
          </p:nvPr>
        </p:nvSpPr>
        <p:spPr/>
        <p:txBody>
          <a:bodyPr/>
          <a:lstStyle/>
          <a:p>
            <a:r>
              <a:rPr lang="en-CH" sz="4000" dirty="0">
                <a:latin typeface="Garamond" panose="02020404030301010803" pitchFamily="18" charset="0"/>
              </a:rPr>
              <a:t>RawHash</a:t>
            </a:r>
          </a:p>
        </p:txBody>
      </p:sp>
      <p:sp>
        <p:nvSpPr>
          <p:cNvPr id="4" name="Content Placeholder 5">
            <a:extLst>
              <a:ext uri="{FF2B5EF4-FFF2-40B4-BE49-F238E27FC236}">
                <a16:creationId xmlns:a16="http://schemas.microsoft.com/office/drawing/2014/main" id="{3FE908AA-1014-F276-6502-C74FBC8E123D}"/>
              </a:ext>
            </a:extLst>
          </p:cNvPr>
          <p:cNvSpPr>
            <a:spLocks noGrp="1"/>
          </p:cNvSpPr>
          <p:nvPr>
            <p:ph idx="1"/>
          </p:nvPr>
        </p:nvSpPr>
        <p:spPr>
          <a:xfrm>
            <a:off x="228600" y="901700"/>
            <a:ext cx="8610600" cy="5479628"/>
          </a:xfrm>
        </p:spPr>
        <p:txBody>
          <a:bodyPr/>
          <a:lstStyle/>
          <a:p>
            <a:r>
              <a:rPr lang="en-US" sz="1800" b="0" i="0" u="sng"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Can Firtina</a:t>
            </a:r>
            <a:r>
              <a:rPr lang="en-US" sz="18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Nika Mansouri </a:t>
            </a:r>
            <a:r>
              <a:rPr lang="en-US" sz="18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Ghiasi</a:t>
            </a:r>
            <a:r>
              <a:rPr lang="en-US" sz="18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Joel </a:t>
            </a:r>
            <a:r>
              <a:rPr lang="en-US" sz="18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Lindegger</a:t>
            </a:r>
            <a:r>
              <a:rPr lang="en-US" sz="18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Gagandeep Singh, </a:t>
            </a:r>
            <a:br>
              <a:rPr lang="en-US" sz="18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Meryem</a:t>
            </a:r>
            <a:r>
              <a:rPr lang="en-US" sz="18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Banu </a:t>
            </a:r>
            <a:r>
              <a:rPr lang="en-US" sz="18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Cavlak</a:t>
            </a:r>
            <a:r>
              <a:rPr lang="en-US" sz="18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Haiyu</a:t>
            </a:r>
            <a:r>
              <a:rPr lang="en-US" sz="18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Mao, and </a:t>
            </a:r>
            <a:r>
              <a:rPr lang="en-US" sz="18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Onur</a:t>
            </a:r>
            <a:r>
              <a:rPr lang="en-US" sz="18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Mutlu</a:t>
            </a:r>
            <a:r>
              <a:rPr lang="en-US" sz="18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"RawHash: Enabling Fast and Accurate Real-Time Analysis of Raw Nanopore Signals for Large Genomes"</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Proceedings of the </a:t>
            </a:r>
            <a:r>
              <a:rPr lang="en-US" sz="180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31st Annual Conference on Intelligent Systems for Molecular Biology (</a:t>
            </a:r>
            <a:r>
              <a:rPr lang="en-US" sz="1800" b="1"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ISMB</a:t>
            </a:r>
            <a:r>
              <a:rPr lang="en-US" sz="180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 and the 22nd European Conference on Computational Biology (</a:t>
            </a:r>
            <a:r>
              <a:rPr lang="en-US" sz="1800" b="1"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ECCB</a:t>
            </a:r>
            <a:r>
              <a:rPr lang="en-US" sz="180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a:t>
            </a:r>
            <a:r>
              <a:rPr lang="en-US" sz="180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Jul 2023</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5"/>
              </a:rPr>
              <a:t>arXiv preprint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6"/>
              </a:rPr>
              <a:t>Source Code</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p>
        </p:txBody>
      </p:sp>
      <p:pic>
        <p:nvPicPr>
          <p:cNvPr id="6" name="Picture 5" descr="A black text on a white background&#10;&#10;Description automatically generated">
            <a:extLst>
              <a:ext uri="{FF2B5EF4-FFF2-40B4-BE49-F238E27FC236}">
                <a16:creationId xmlns:a16="http://schemas.microsoft.com/office/drawing/2014/main" id="{2A5B97E2-FE46-EFED-61B3-CACC9357C22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2390" y="3390405"/>
            <a:ext cx="7772400" cy="2901002"/>
          </a:xfrm>
          <a:prstGeom prst="rect">
            <a:avLst/>
          </a:prstGeom>
        </p:spPr>
      </p:pic>
      <p:pic>
        <p:nvPicPr>
          <p:cNvPr id="12" name="Picture 11">
            <a:extLst>
              <a:ext uri="{FF2B5EF4-FFF2-40B4-BE49-F238E27FC236}">
                <a16:creationId xmlns:a16="http://schemas.microsoft.com/office/drawing/2014/main" id="{6208165C-0864-1EA4-9AE7-E6C766E8FFC8}"/>
              </a:ext>
            </a:extLst>
          </p:cNvPr>
          <p:cNvPicPr>
            <a:picLocks noChangeAspect="1"/>
          </p:cNvPicPr>
          <p:nvPr/>
        </p:nvPicPr>
        <p:blipFill rotWithShape="1">
          <a:blip r:embed="rId8">
            <a:extLst>
              <a:ext uri="{28A0092B-C50C-407E-A947-70E740481C1C}">
                <a14:useLocalDpi xmlns:a14="http://schemas.microsoft.com/office/drawing/2010/main" val="0"/>
              </a:ext>
            </a:extLst>
          </a:blip>
          <a:srcRect t="107" b="107"/>
          <a:stretch/>
        </p:blipFill>
        <p:spPr>
          <a:xfrm>
            <a:off x="3825903" y="2645905"/>
            <a:ext cx="1492194" cy="1488999"/>
          </a:xfrm>
          <a:prstGeom prst="rect">
            <a:avLst/>
          </a:prstGeom>
        </p:spPr>
      </p:pic>
    </p:spTree>
    <p:extLst>
      <p:ext uri="{BB962C8B-B14F-4D97-AF65-F5344CB8AC3E}">
        <p14:creationId xmlns:p14="http://schemas.microsoft.com/office/powerpoint/2010/main" val="9389843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928A-7153-BA4F-A458-A62E08807FC6}"/>
              </a:ext>
            </a:extLst>
          </p:cNvPr>
          <p:cNvSpPr>
            <a:spLocks noGrp="1"/>
          </p:cNvSpPr>
          <p:nvPr>
            <p:ph type="title"/>
          </p:nvPr>
        </p:nvSpPr>
        <p:spPr/>
        <p:txBody>
          <a:bodyPr/>
          <a:lstStyle/>
          <a:p>
            <a:r>
              <a:rPr lang="en-CH" sz="4000" dirty="0">
                <a:latin typeface="Garamond" panose="02020404030301010803" pitchFamily="18" charset="0"/>
              </a:rPr>
              <a:t>RawHash Source Code</a:t>
            </a:r>
          </a:p>
        </p:txBody>
      </p:sp>
      <p:pic>
        <p:nvPicPr>
          <p:cNvPr id="3" name="Picture 2">
            <a:extLst>
              <a:ext uri="{FF2B5EF4-FFF2-40B4-BE49-F238E27FC236}">
                <a16:creationId xmlns:a16="http://schemas.microsoft.com/office/drawing/2014/main" id="{6A3EA0A2-F16C-E4A3-88AA-0A959EA0D728}"/>
              </a:ext>
            </a:extLst>
          </p:cNvPr>
          <p:cNvPicPr>
            <a:picLocks noChangeAspect="1"/>
          </p:cNvPicPr>
          <p:nvPr/>
        </p:nvPicPr>
        <p:blipFill rotWithShape="1">
          <a:blip r:embed="rId3">
            <a:extLst>
              <a:ext uri="{28A0092B-C50C-407E-A947-70E740481C1C}">
                <a14:useLocalDpi xmlns:a14="http://schemas.microsoft.com/office/drawing/2010/main" val="0"/>
              </a:ext>
            </a:extLst>
          </a:blip>
          <a:srcRect l="10508" t="10562" r="10293" b="10407"/>
          <a:stretch/>
        </p:blipFill>
        <p:spPr>
          <a:xfrm>
            <a:off x="5687923" y="5158075"/>
            <a:ext cx="1534884" cy="1531597"/>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B5D22AE0-9F31-C86E-A839-BE1E26587D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66731" y="934126"/>
            <a:ext cx="5377269" cy="3887182"/>
          </a:xfrm>
          <a:prstGeom prst="rect">
            <a:avLst/>
          </a:prstGeom>
        </p:spPr>
      </p:pic>
      <p:sp>
        <p:nvSpPr>
          <p:cNvPr id="4" name="Content Placeholder 2">
            <a:extLst>
              <a:ext uri="{FF2B5EF4-FFF2-40B4-BE49-F238E27FC236}">
                <a16:creationId xmlns:a16="http://schemas.microsoft.com/office/drawing/2014/main" id="{1304CF62-AE54-3BE0-A655-91294144D8D8}"/>
              </a:ext>
            </a:extLst>
          </p:cNvPr>
          <p:cNvSpPr>
            <a:spLocks noGrp="1"/>
          </p:cNvSpPr>
          <p:nvPr>
            <p:ph idx="1"/>
          </p:nvPr>
        </p:nvSpPr>
        <p:spPr>
          <a:xfrm>
            <a:off x="0" y="934126"/>
            <a:ext cx="3820886" cy="5466674"/>
          </a:xfrm>
        </p:spPr>
        <p:txBody>
          <a:bodyPr/>
          <a:lstStyle/>
          <a:p>
            <a:pPr>
              <a:spcAft>
                <a:spcPts val="500"/>
              </a:spcAft>
            </a:pPr>
            <a:r>
              <a:rPr lang="en-GB" sz="2000" dirty="0">
                <a:latin typeface="Tahoma" panose="020B0604030504040204" pitchFamily="34" charset="0"/>
                <a:ea typeface="Tahoma" panose="020B0604030504040204" pitchFamily="34" charset="0"/>
                <a:cs typeface="Tahoma" panose="020B0604030504040204" pitchFamily="34" charset="0"/>
              </a:rPr>
              <a:t>Supports </a:t>
            </a:r>
            <a:r>
              <a:rPr lang="en-GB" sz="2000" b="1" dirty="0">
                <a:latin typeface="Tahoma" panose="020B0604030504040204" pitchFamily="34" charset="0"/>
                <a:ea typeface="Tahoma" panose="020B0604030504040204" pitchFamily="34" charset="0"/>
                <a:cs typeface="Tahoma" panose="020B0604030504040204" pitchFamily="34" charset="0"/>
              </a:rPr>
              <a:t>all major </a:t>
            </a:r>
            <a:br>
              <a:rPr lang="en-GB" sz="2000" b="1" dirty="0">
                <a:latin typeface="Tahoma" panose="020B0604030504040204" pitchFamily="34" charset="0"/>
                <a:ea typeface="Tahoma" panose="020B0604030504040204" pitchFamily="34" charset="0"/>
                <a:cs typeface="Tahoma" panose="020B0604030504040204" pitchFamily="34" charset="0"/>
              </a:rPr>
            </a:br>
            <a:r>
              <a:rPr lang="en-GB" sz="2000" b="1" dirty="0">
                <a:latin typeface="Tahoma" panose="020B0604030504040204" pitchFamily="34" charset="0"/>
                <a:ea typeface="Tahoma" panose="020B0604030504040204" pitchFamily="34" charset="0"/>
                <a:cs typeface="Tahoma" panose="020B0604030504040204" pitchFamily="34" charset="0"/>
              </a:rPr>
              <a:t>raw signal file formats </a:t>
            </a:r>
            <a:br>
              <a:rPr lang="en-GB" sz="2000" b="1" dirty="0">
                <a:latin typeface="Tahoma" panose="020B0604030504040204" pitchFamily="34" charset="0"/>
                <a:ea typeface="Tahoma" panose="020B0604030504040204" pitchFamily="34" charset="0"/>
                <a:cs typeface="Tahoma" panose="020B0604030504040204" pitchFamily="34" charset="0"/>
              </a:rPr>
            </a:br>
            <a:r>
              <a:rPr lang="en-GB" sz="2000" b="1" dirty="0">
                <a:latin typeface="Tahoma" panose="020B0604030504040204" pitchFamily="34" charset="0"/>
                <a:ea typeface="Tahoma" panose="020B0604030504040204" pitchFamily="34" charset="0"/>
                <a:cs typeface="Tahoma" panose="020B0604030504040204" pitchFamily="34" charset="0"/>
              </a:rPr>
              <a:t>and flow cell versions</a:t>
            </a:r>
          </a:p>
          <a:p>
            <a:pPr lvl="1">
              <a:spcAft>
                <a:spcPts val="500"/>
              </a:spcAft>
            </a:pPr>
            <a:r>
              <a:rPr lang="en-GB" sz="1600" dirty="0">
                <a:latin typeface="Tahoma" panose="020B0604030504040204" pitchFamily="34" charset="0"/>
                <a:ea typeface="Tahoma" panose="020B0604030504040204" pitchFamily="34" charset="0"/>
                <a:cs typeface="Tahoma" panose="020B0604030504040204" pitchFamily="34" charset="0"/>
              </a:rPr>
              <a:t>FAST5, POD5, S/BLOW5 file formats</a:t>
            </a:r>
          </a:p>
          <a:p>
            <a:pPr marL="123950" lvl="1" indent="0">
              <a:spcAft>
                <a:spcPts val="500"/>
              </a:spcAft>
              <a:buNone/>
            </a:pPr>
            <a:endParaRPr lang="en-GB" sz="1600"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sz="2000" dirty="0">
                <a:latin typeface="Tahoma" panose="020B0604030504040204" pitchFamily="34" charset="0"/>
                <a:ea typeface="Tahoma" panose="020B0604030504040204" pitchFamily="34" charset="0"/>
                <a:cs typeface="Tahoma" panose="020B0604030504040204" pitchFamily="34" charset="0"/>
              </a:rPr>
              <a:t>Easy-to-use scripts</a:t>
            </a:r>
          </a:p>
          <a:p>
            <a:pPr lvl="1">
              <a:spcAft>
                <a:spcPts val="500"/>
              </a:spcAft>
            </a:pPr>
            <a:r>
              <a:rPr lang="en-GB" sz="1600" dirty="0">
                <a:latin typeface="Tahoma" panose="020B0604030504040204" pitchFamily="34" charset="0"/>
                <a:ea typeface="Tahoma" panose="020B0604030504040204" pitchFamily="34" charset="0"/>
                <a:cs typeface="Tahoma" panose="020B0604030504040204" pitchFamily="34" charset="0"/>
              </a:rPr>
              <a:t>To download all the datasets</a:t>
            </a:r>
          </a:p>
          <a:p>
            <a:pPr lvl="1">
              <a:spcAft>
                <a:spcPts val="500"/>
              </a:spcAft>
            </a:pPr>
            <a:r>
              <a:rPr lang="en-GB" sz="1600" dirty="0">
                <a:latin typeface="Tahoma" panose="020B0604030504040204" pitchFamily="34" charset="0"/>
                <a:ea typeface="Tahoma" panose="020B0604030504040204" pitchFamily="34" charset="0"/>
                <a:cs typeface="Tahoma" panose="020B0604030504040204" pitchFamily="34" charset="0"/>
              </a:rPr>
              <a:t>To reproduce all of our results</a:t>
            </a:r>
          </a:p>
          <a:p>
            <a:pPr lvl="1">
              <a:spcAft>
                <a:spcPts val="500"/>
              </a:spcAft>
            </a:pPr>
            <a:endParaRPr lang="en-GB" sz="1600"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sz="2000" dirty="0">
                <a:latin typeface="Tahoma" panose="020B0604030504040204" pitchFamily="34" charset="0"/>
                <a:ea typeface="Tahoma" panose="020B0604030504040204" pitchFamily="34" charset="0"/>
                <a:cs typeface="Tahoma" panose="020B0604030504040204" pitchFamily="34" charset="0"/>
              </a:rPr>
              <a:t>You can write your outlier function for Sequence Until</a:t>
            </a:r>
          </a:p>
          <a:p>
            <a:pPr lvl="1">
              <a:spcAft>
                <a:spcPts val="500"/>
              </a:spcAft>
            </a:pPr>
            <a:r>
              <a:rPr lang="en-GB" sz="1600" dirty="0">
                <a:latin typeface="Tahoma" panose="020B0604030504040204" pitchFamily="34" charset="0"/>
                <a:ea typeface="Tahoma" panose="020B0604030504040204" pitchFamily="34" charset="0"/>
                <a:cs typeface="Tahoma" panose="020B0604030504040204" pitchFamily="34" charset="0"/>
              </a:rPr>
              <a:t>Easily integrate Sequence Until</a:t>
            </a:r>
          </a:p>
          <a:p>
            <a:pPr lvl="1">
              <a:spcAft>
                <a:spcPts val="500"/>
              </a:spcAft>
            </a:pPr>
            <a:endParaRPr lang="en-GB" sz="1600"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sz="2000" dirty="0">
                <a:latin typeface="Tahoma" panose="020B0604030504040204" pitchFamily="34" charset="0"/>
                <a:ea typeface="Tahoma" panose="020B0604030504040204" pitchFamily="34" charset="0"/>
                <a:cs typeface="Tahoma" panose="020B0604030504040204" pitchFamily="34" charset="0"/>
              </a:rPr>
              <a:t>Upcoming Feature:</a:t>
            </a:r>
          </a:p>
          <a:p>
            <a:pPr lvl="1">
              <a:spcAft>
                <a:spcPts val="500"/>
              </a:spcAft>
            </a:pPr>
            <a:r>
              <a:rPr lang="en-GB" sz="1600" dirty="0">
                <a:latin typeface="Tahoma" panose="020B0604030504040204" pitchFamily="34" charset="0"/>
                <a:ea typeface="Tahoma" panose="020B0604030504040204" pitchFamily="34" charset="0"/>
                <a:cs typeface="Tahoma" panose="020B0604030504040204" pitchFamily="34" charset="0"/>
              </a:rPr>
              <a:t>Integrating the </a:t>
            </a:r>
            <a:r>
              <a:rPr lang="en-GB" sz="1600" dirty="0" err="1">
                <a:latin typeface="Tahoma" panose="020B0604030504040204" pitchFamily="34" charset="0"/>
                <a:ea typeface="Tahoma" panose="020B0604030504040204" pitchFamily="34" charset="0"/>
                <a:cs typeface="Tahoma" panose="020B0604030504040204" pitchFamily="34" charset="0"/>
              </a:rPr>
              <a:t>MinKNOW</a:t>
            </a:r>
            <a:r>
              <a:rPr lang="en-GB" sz="1600" dirty="0">
                <a:latin typeface="Tahoma" panose="020B0604030504040204" pitchFamily="34" charset="0"/>
                <a:ea typeface="Tahoma" panose="020B0604030504040204" pitchFamily="34" charset="0"/>
                <a:cs typeface="Tahoma" panose="020B0604030504040204" pitchFamily="34" charset="0"/>
              </a:rPr>
              <a:t> API</a:t>
            </a:r>
          </a:p>
        </p:txBody>
      </p:sp>
      <p:sp>
        <p:nvSpPr>
          <p:cNvPr id="8" name="TextBox 7">
            <a:extLst>
              <a:ext uri="{FF2B5EF4-FFF2-40B4-BE49-F238E27FC236}">
                <a16:creationId xmlns:a16="http://schemas.microsoft.com/office/drawing/2014/main" id="{9AC5F0F4-D097-5AAE-D56F-47AA2CCB1BD3}"/>
              </a:ext>
            </a:extLst>
          </p:cNvPr>
          <p:cNvSpPr txBox="1"/>
          <p:nvPr/>
        </p:nvSpPr>
        <p:spPr>
          <a:xfrm>
            <a:off x="4231551" y="4738470"/>
            <a:ext cx="444762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Calibri" panose="020F0502020204030204"/>
                <a:ea typeface="+mn-ea"/>
                <a:cs typeface="+mn-cs"/>
                <a:hlinkClick r:id="rId5"/>
              </a:rPr>
              <a:t>https://github.com/CMU-SAFARI/RawHash</a:t>
            </a:r>
            <a:endParaRPr kumimoji="0" lang="en-CH" sz="1800" b="1"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155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9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latin typeface="Garamond" panose="02020404030301010803" pitchFamily="18" charset="0"/>
              </a:rPr>
              <a:t>Sketching with Hash-based Indexing</a:t>
            </a:r>
            <a:endParaRPr lang="en-US" sz="3200" b="1" dirty="0">
              <a:latin typeface="Garamond" panose="02020404030301010803" pitchFamily="18" charset="0"/>
            </a:endParaRPr>
          </a:p>
        </p:txBody>
      </p:sp>
      <p:sp>
        <p:nvSpPr>
          <p:cNvPr id="20" name="Rounded Rectangle 19">
            <a:extLst>
              <a:ext uri="{FF2B5EF4-FFF2-40B4-BE49-F238E27FC236}">
                <a16:creationId xmlns:a16="http://schemas.microsoft.com/office/drawing/2014/main" id="{2CDC1377-6EBE-D2CC-FD2E-41530BB2C25C}"/>
              </a:ext>
            </a:extLst>
          </p:cNvPr>
          <p:cNvSpPr/>
          <p:nvPr/>
        </p:nvSpPr>
        <p:spPr>
          <a:xfrm>
            <a:off x="1281813" y="1174679"/>
            <a:ext cx="2643922" cy="3663183"/>
          </a:xfrm>
          <a:prstGeom prst="roundRect">
            <a:avLst>
              <a:gd name="adj" fmla="val 9865"/>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1" name="Rounded Rectangle 20">
            <a:extLst>
              <a:ext uri="{FF2B5EF4-FFF2-40B4-BE49-F238E27FC236}">
                <a16:creationId xmlns:a16="http://schemas.microsoft.com/office/drawing/2014/main" id="{11B828A8-41CA-672F-A519-16936C3F01FE}"/>
              </a:ext>
            </a:extLst>
          </p:cNvPr>
          <p:cNvSpPr/>
          <p:nvPr/>
        </p:nvSpPr>
        <p:spPr>
          <a:xfrm>
            <a:off x="1277933" y="866164"/>
            <a:ext cx="2643923" cy="326572"/>
          </a:xfrm>
          <a:prstGeom prst="roundRect">
            <a:avLst/>
          </a:prstGeom>
          <a:solidFill>
            <a:srgbClr val="0070C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Indexing (Offline)</a:t>
            </a:r>
          </a:p>
        </p:txBody>
      </p:sp>
      <p:grpSp>
        <p:nvGrpSpPr>
          <p:cNvPr id="14" name="Group 13">
            <a:extLst>
              <a:ext uri="{FF2B5EF4-FFF2-40B4-BE49-F238E27FC236}">
                <a16:creationId xmlns:a16="http://schemas.microsoft.com/office/drawing/2014/main" id="{41A9F27F-B129-5B98-A965-C4952DD5F79E}"/>
              </a:ext>
            </a:extLst>
          </p:cNvPr>
          <p:cNvGrpSpPr/>
          <p:nvPr/>
        </p:nvGrpSpPr>
        <p:grpSpPr>
          <a:xfrm>
            <a:off x="2151186" y="4120518"/>
            <a:ext cx="526395" cy="460874"/>
            <a:chOff x="2151186" y="4120518"/>
            <a:chExt cx="526395" cy="460874"/>
          </a:xfrm>
        </p:grpSpPr>
        <p:sp>
          <p:nvSpPr>
            <p:cNvPr id="52" name="Rectangle 51">
              <a:extLst>
                <a:ext uri="{FF2B5EF4-FFF2-40B4-BE49-F238E27FC236}">
                  <a16:creationId xmlns:a16="http://schemas.microsoft.com/office/drawing/2014/main" id="{4C756989-02AD-E37B-CAE2-1C8198C3A19E}"/>
                </a:ext>
              </a:extLst>
            </p:cNvPr>
            <p:cNvSpPr/>
            <p:nvPr/>
          </p:nvSpPr>
          <p:spPr>
            <a:xfrm>
              <a:off x="2151186" y="4406309"/>
              <a:ext cx="526395" cy="175083"/>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0x01</a:t>
              </a:r>
            </a:p>
          </p:txBody>
        </p:sp>
        <p:cxnSp>
          <p:nvCxnSpPr>
            <p:cNvPr id="53" name="Straight Connector 52">
              <a:extLst>
                <a:ext uri="{FF2B5EF4-FFF2-40B4-BE49-F238E27FC236}">
                  <a16:creationId xmlns:a16="http://schemas.microsoft.com/office/drawing/2014/main" id="{E175BBCB-D9DE-6035-56FB-25BB8EF77D0C}"/>
                </a:ext>
              </a:extLst>
            </p:cNvPr>
            <p:cNvCxnSpPr>
              <a:cxnSpLocks/>
              <a:endCxn id="52" idx="0"/>
            </p:cNvCxnSpPr>
            <p:nvPr/>
          </p:nvCxnSpPr>
          <p:spPr>
            <a:xfrm>
              <a:off x="2414383" y="4120518"/>
              <a:ext cx="1" cy="285791"/>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grpSp>
        <p:nvGrpSpPr>
          <p:cNvPr id="16" name="Group 15">
            <a:extLst>
              <a:ext uri="{FF2B5EF4-FFF2-40B4-BE49-F238E27FC236}">
                <a16:creationId xmlns:a16="http://schemas.microsoft.com/office/drawing/2014/main" id="{0139F66B-5268-9CEA-3D4D-E83C8202033C}"/>
              </a:ext>
            </a:extLst>
          </p:cNvPr>
          <p:cNvGrpSpPr/>
          <p:nvPr/>
        </p:nvGrpSpPr>
        <p:grpSpPr>
          <a:xfrm>
            <a:off x="2677581" y="4262847"/>
            <a:ext cx="1098948" cy="458173"/>
            <a:chOff x="2677581" y="4262847"/>
            <a:chExt cx="1098948" cy="458173"/>
          </a:xfrm>
        </p:grpSpPr>
        <p:cxnSp>
          <p:nvCxnSpPr>
            <p:cNvPr id="55" name="Straight Connector 54">
              <a:extLst>
                <a:ext uri="{FF2B5EF4-FFF2-40B4-BE49-F238E27FC236}">
                  <a16:creationId xmlns:a16="http://schemas.microsoft.com/office/drawing/2014/main" id="{C37EF3BC-3823-BBAB-2944-B1516810DF35}"/>
                </a:ext>
              </a:extLst>
            </p:cNvPr>
            <p:cNvCxnSpPr>
              <a:cxnSpLocks/>
              <a:stCxn id="52" idx="3"/>
            </p:cNvCxnSpPr>
            <p:nvPr/>
          </p:nvCxnSpPr>
          <p:spPr>
            <a:xfrm>
              <a:off x="2677581" y="4493851"/>
              <a:ext cx="510239" cy="1916"/>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4C987B40-F547-E4EA-CB13-1CAA7F5286B1}"/>
                </a:ext>
              </a:extLst>
            </p:cNvPr>
            <p:cNvSpPr txBox="1"/>
            <p:nvPr/>
          </p:nvSpPr>
          <p:spPr>
            <a:xfrm>
              <a:off x="2718852" y="4262847"/>
              <a:ext cx="415178" cy="1846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Store</a:t>
              </a:r>
            </a:p>
          </p:txBody>
        </p:sp>
        <p:sp>
          <p:nvSpPr>
            <p:cNvPr id="57" name="Rounded Rectangle 56">
              <a:extLst>
                <a:ext uri="{FF2B5EF4-FFF2-40B4-BE49-F238E27FC236}">
                  <a16:creationId xmlns:a16="http://schemas.microsoft.com/office/drawing/2014/main" id="{A9F110A2-A11D-71F9-BA63-4E02DE186DD1}"/>
                </a:ext>
              </a:extLst>
            </p:cNvPr>
            <p:cNvSpPr/>
            <p:nvPr/>
          </p:nvSpPr>
          <p:spPr>
            <a:xfrm>
              <a:off x="3187820" y="4266681"/>
              <a:ext cx="588709" cy="454339"/>
            </a:xfrm>
            <a:prstGeom prst="roundRect">
              <a:avLst/>
            </a:prstGeom>
            <a:solidFill>
              <a:srgbClr val="FFF3CC"/>
            </a:solidFill>
            <a:ln w="31750" cap="flat" cmpd="sng" algn="ctr">
              <a:solidFill>
                <a:schemeClr val="tx1"/>
              </a:solidFill>
              <a:prstDash val="solid"/>
            </a:ln>
            <a:effectLst/>
          </p:spPr>
          <p:txBody>
            <a:bodyPr wrap="none"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19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a:t>
              </a:r>
              <a:br>
                <a:rPr kumimoji="0" lang="en-US" sz="119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119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Table</a:t>
              </a:r>
            </a:p>
          </p:txBody>
        </p:sp>
      </p:grpSp>
      <p:grpSp>
        <p:nvGrpSpPr>
          <p:cNvPr id="5" name="Group 4">
            <a:extLst>
              <a:ext uri="{FF2B5EF4-FFF2-40B4-BE49-F238E27FC236}">
                <a16:creationId xmlns:a16="http://schemas.microsoft.com/office/drawing/2014/main" id="{2F775878-1CBA-CB1F-0D17-BF77CF8FC8B4}"/>
              </a:ext>
            </a:extLst>
          </p:cNvPr>
          <p:cNvGrpSpPr/>
          <p:nvPr/>
        </p:nvGrpSpPr>
        <p:grpSpPr>
          <a:xfrm>
            <a:off x="1431019" y="1291521"/>
            <a:ext cx="1966728" cy="2263923"/>
            <a:chOff x="1431019" y="1291521"/>
            <a:chExt cx="1966728" cy="2263923"/>
          </a:xfrm>
        </p:grpSpPr>
        <p:sp>
          <p:nvSpPr>
            <p:cNvPr id="7" name="Rounded Rectangle 6">
              <a:extLst>
                <a:ext uri="{FF2B5EF4-FFF2-40B4-BE49-F238E27FC236}">
                  <a16:creationId xmlns:a16="http://schemas.microsoft.com/office/drawing/2014/main" id="{1BCA36B0-076B-ED0C-6B77-151620C5E226}"/>
                </a:ext>
              </a:extLst>
            </p:cNvPr>
            <p:cNvSpPr/>
            <p:nvPr/>
          </p:nvSpPr>
          <p:spPr>
            <a:xfrm>
              <a:off x="1652983" y="2050547"/>
              <a:ext cx="1522800" cy="393143"/>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Reference-to-Event Conversion</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8" name="Straight Connector 7">
              <a:extLst>
                <a:ext uri="{FF2B5EF4-FFF2-40B4-BE49-F238E27FC236}">
                  <a16:creationId xmlns:a16="http://schemas.microsoft.com/office/drawing/2014/main" id="{9058B498-09E3-3358-C72D-0EF21E58E2AD}"/>
                </a:ext>
              </a:extLst>
            </p:cNvPr>
            <p:cNvCxnSpPr>
              <a:cxnSpLocks/>
            </p:cNvCxnSpPr>
            <p:nvPr/>
          </p:nvCxnSpPr>
          <p:spPr>
            <a:xfrm flipH="1">
              <a:off x="2414383" y="2453760"/>
              <a:ext cx="0" cy="288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 name="Rounded Rectangle 8">
              <a:extLst>
                <a:ext uri="{FF2B5EF4-FFF2-40B4-BE49-F238E27FC236}">
                  <a16:creationId xmlns:a16="http://schemas.microsoft.com/office/drawing/2014/main" id="{64981778-E8BE-C3F0-5F66-2AF6AC6D6AEC}"/>
                </a:ext>
              </a:extLst>
            </p:cNvPr>
            <p:cNvSpPr/>
            <p:nvPr/>
          </p:nvSpPr>
          <p:spPr>
            <a:xfrm>
              <a:off x="1883735" y="2751830"/>
              <a:ext cx="1061296" cy="257491"/>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Quantization</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0" name="Straight Connector 9">
              <a:extLst>
                <a:ext uri="{FF2B5EF4-FFF2-40B4-BE49-F238E27FC236}">
                  <a16:creationId xmlns:a16="http://schemas.microsoft.com/office/drawing/2014/main" id="{65BBE86F-5F4D-0030-AE4C-F37A8E162774}"/>
                </a:ext>
              </a:extLst>
            </p:cNvPr>
            <p:cNvCxnSpPr>
              <a:cxnSpLocks/>
            </p:cNvCxnSpPr>
            <p:nvPr/>
          </p:nvCxnSpPr>
          <p:spPr>
            <a:xfrm>
              <a:off x="2414383" y="3010620"/>
              <a:ext cx="1" cy="287333"/>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1AD0AB7-689D-B2AE-BEE4-4B95DF2027F5}"/>
                </a:ext>
              </a:extLst>
            </p:cNvPr>
            <p:cNvCxnSpPr>
              <a:cxnSpLocks/>
            </p:cNvCxnSpPr>
            <p:nvPr/>
          </p:nvCxnSpPr>
          <p:spPr>
            <a:xfrm>
              <a:off x="2414383" y="1779965"/>
              <a:ext cx="0" cy="270582"/>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nvGrpSpPr>
            <p:cNvPr id="48" name="Group 47">
              <a:extLst>
                <a:ext uri="{FF2B5EF4-FFF2-40B4-BE49-F238E27FC236}">
                  <a16:creationId xmlns:a16="http://schemas.microsoft.com/office/drawing/2014/main" id="{D6CC37A5-A836-29F9-BA22-B8EA5CA4BF14}"/>
                </a:ext>
              </a:extLst>
            </p:cNvPr>
            <p:cNvGrpSpPr/>
            <p:nvPr/>
          </p:nvGrpSpPr>
          <p:grpSpPr>
            <a:xfrm>
              <a:off x="1431019" y="1291521"/>
              <a:ext cx="1966728" cy="513585"/>
              <a:chOff x="1531304" y="1891489"/>
              <a:chExt cx="1966728" cy="513585"/>
            </a:xfrm>
          </p:grpSpPr>
          <p:sp>
            <p:nvSpPr>
              <p:cNvPr id="36" name="TextBox 35">
                <a:extLst>
                  <a:ext uri="{FF2B5EF4-FFF2-40B4-BE49-F238E27FC236}">
                    <a16:creationId xmlns:a16="http://schemas.microsoft.com/office/drawing/2014/main" id="{EE8CBB64-1DCE-8334-280C-487FA08E317A}"/>
                  </a:ext>
                </a:extLst>
              </p:cNvPr>
              <p:cNvSpPr txBox="1"/>
              <p:nvPr/>
            </p:nvSpPr>
            <p:spPr>
              <a:xfrm>
                <a:off x="1531304" y="1891489"/>
                <a:ext cx="1966728"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Reference Genome</a:t>
                </a:r>
              </a:p>
            </p:txBody>
          </p:sp>
          <p:sp>
            <p:nvSpPr>
              <p:cNvPr id="37" name="Rounded Rectangle 36">
                <a:extLst>
                  <a:ext uri="{FF2B5EF4-FFF2-40B4-BE49-F238E27FC236}">
                    <a16:creationId xmlns:a16="http://schemas.microsoft.com/office/drawing/2014/main" id="{A22B240B-7593-2A73-4A4F-ECE748C9CE73}"/>
                  </a:ext>
                </a:extLst>
              </p:cNvPr>
              <p:cNvSpPr/>
              <p:nvPr/>
            </p:nvSpPr>
            <p:spPr>
              <a:xfrm>
                <a:off x="1531304" y="2117373"/>
                <a:ext cx="1966728" cy="287701"/>
              </a:xfrm>
              <a:prstGeom prst="roundRect">
                <a:avLst/>
              </a:prstGeom>
              <a:solidFill>
                <a:srgbClr val="F2F2F2"/>
              </a:solidFill>
              <a:ln w="31750" cap="flat" cmpd="sng" algn="ctr">
                <a:solidFill>
                  <a:schemeClr val="tx1"/>
                </a:solidFill>
                <a:prstDash val="solid"/>
              </a:ln>
              <a:effectLst/>
            </p:spPr>
            <p:txBody>
              <a:bodyPr wrap="non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…GCTATTACCTTAATGTG…</a:t>
                </a:r>
                <a:endParaRPr kumimoji="0" lang="en-US" sz="1200" b="0" i="0" u="none" strike="noStrike" kern="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51" name="Rounded Rectangle 50">
              <a:extLst>
                <a:ext uri="{FF2B5EF4-FFF2-40B4-BE49-F238E27FC236}">
                  <a16:creationId xmlns:a16="http://schemas.microsoft.com/office/drawing/2014/main" id="{48ABBF5F-A320-1B27-EA01-410226CBF96D}"/>
                </a:ext>
              </a:extLst>
            </p:cNvPr>
            <p:cNvSpPr/>
            <p:nvPr/>
          </p:nvSpPr>
          <p:spPr>
            <a:xfrm>
              <a:off x="2038183" y="3297953"/>
              <a:ext cx="752400" cy="257491"/>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Hashing</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30" name="Rounded Rectangle 29">
            <a:extLst>
              <a:ext uri="{FF2B5EF4-FFF2-40B4-BE49-F238E27FC236}">
                <a16:creationId xmlns:a16="http://schemas.microsoft.com/office/drawing/2014/main" id="{D7607AC6-0B04-AFD8-1E8C-F3FA2885A147}"/>
              </a:ext>
            </a:extLst>
          </p:cNvPr>
          <p:cNvSpPr/>
          <p:nvPr/>
        </p:nvSpPr>
        <p:spPr>
          <a:xfrm>
            <a:off x="5307632" y="1174678"/>
            <a:ext cx="2558436" cy="5414219"/>
          </a:xfrm>
          <a:prstGeom prst="roundRect">
            <a:avLst>
              <a:gd name="adj" fmla="val 9865"/>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1" name="Rounded Rectangle 30">
            <a:extLst>
              <a:ext uri="{FF2B5EF4-FFF2-40B4-BE49-F238E27FC236}">
                <a16:creationId xmlns:a16="http://schemas.microsoft.com/office/drawing/2014/main" id="{D3FAE838-2324-4602-88A9-A2ECFE8E60F3}"/>
              </a:ext>
            </a:extLst>
          </p:cNvPr>
          <p:cNvSpPr/>
          <p:nvPr/>
        </p:nvSpPr>
        <p:spPr>
          <a:xfrm>
            <a:off x="5303754" y="866164"/>
            <a:ext cx="2558436" cy="326572"/>
          </a:xfrm>
          <a:prstGeom prst="roundRect">
            <a:avLst/>
          </a:prstGeom>
          <a:solidFill>
            <a:srgbClr val="0070C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wrap="none" lIns="72000" r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Mapping (Real-time)</a:t>
            </a:r>
            <a:endParaRPr kumimoji="0" lang="en-US" sz="18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15" name="Group 14">
            <a:extLst>
              <a:ext uri="{FF2B5EF4-FFF2-40B4-BE49-F238E27FC236}">
                <a16:creationId xmlns:a16="http://schemas.microsoft.com/office/drawing/2014/main" id="{758B592E-4B7F-07D8-0CE5-B6789E6F68BB}"/>
              </a:ext>
            </a:extLst>
          </p:cNvPr>
          <p:cNvGrpSpPr/>
          <p:nvPr/>
        </p:nvGrpSpPr>
        <p:grpSpPr>
          <a:xfrm>
            <a:off x="6169948" y="4145431"/>
            <a:ext cx="526395" cy="435961"/>
            <a:chOff x="6185596" y="4145431"/>
            <a:chExt cx="526395" cy="435961"/>
          </a:xfrm>
        </p:grpSpPr>
        <p:sp>
          <p:nvSpPr>
            <p:cNvPr id="76" name="Rectangle 75">
              <a:extLst>
                <a:ext uri="{FF2B5EF4-FFF2-40B4-BE49-F238E27FC236}">
                  <a16:creationId xmlns:a16="http://schemas.microsoft.com/office/drawing/2014/main" id="{6B3FA2AE-4071-3CCF-5093-D85CA841B0EC}"/>
                </a:ext>
              </a:extLst>
            </p:cNvPr>
            <p:cNvSpPr/>
            <p:nvPr/>
          </p:nvSpPr>
          <p:spPr>
            <a:xfrm>
              <a:off x="6185596" y="4406309"/>
              <a:ext cx="526395" cy="175083"/>
            </a:xfrm>
            <a:prstGeom prst="rect">
              <a:avLst/>
            </a:prstGeom>
            <a:solidFill>
              <a:schemeClr val="accent1">
                <a:lumMod val="20000"/>
                <a:lumOff val="80000"/>
              </a:schemeClr>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0x01</a:t>
              </a:r>
            </a:p>
          </p:txBody>
        </p:sp>
        <p:cxnSp>
          <p:nvCxnSpPr>
            <p:cNvPr id="77" name="Straight Connector 76">
              <a:extLst>
                <a:ext uri="{FF2B5EF4-FFF2-40B4-BE49-F238E27FC236}">
                  <a16:creationId xmlns:a16="http://schemas.microsoft.com/office/drawing/2014/main" id="{20A6323C-8FFE-C715-20F7-8F2301061721}"/>
                </a:ext>
              </a:extLst>
            </p:cNvPr>
            <p:cNvCxnSpPr>
              <a:cxnSpLocks/>
              <a:endCxn id="76" idx="0"/>
            </p:cNvCxnSpPr>
            <p:nvPr/>
          </p:nvCxnSpPr>
          <p:spPr>
            <a:xfrm>
              <a:off x="6448793" y="4145431"/>
              <a:ext cx="1" cy="260878"/>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grpSp>
        <p:nvGrpSpPr>
          <p:cNvPr id="13" name="Group 12">
            <a:extLst>
              <a:ext uri="{FF2B5EF4-FFF2-40B4-BE49-F238E27FC236}">
                <a16:creationId xmlns:a16="http://schemas.microsoft.com/office/drawing/2014/main" id="{736F2380-BBF0-5746-3C91-28B895B6B05D}"/>
              </a:ext>
            </a:extLst>
          </p:cNvPr>
          <p:cNvGrpSpPr/>
          <p:nvPr/>
        </p:nvGrpSpPr>
        <p:grpSpPr>
          <a:xfrm>
            <a:off x="6099482" y="3555444"/>
            <a:ext cx="657815" cy="574231"/>
            <a:chOff x="6119886" y="3555444"/>
            <a:chExt cx="657815" cy="574231"/>
          </a:xfrm>
        </p:grpSpPr>
        <p:sp>
          <p:nvSpPr>
            <p:cNvPr id="78" name="Rounded Rectangle 77">
              <a:extLst>
                <a:ext uri="{FF2B5EF4-FFF2-40B4-BE49-F238E27FC236}">
                  <a16:creationId xmlns:a16="http://schemas.microsoft.com/office/drawing/2014/main" id="{B954C502-3C71-45B7-9093-B607D46B86DF}"/>
                </a:ext>
              </a:extLst>
            </p:cNvPr>
            <p:cNvSpPr/>
            <p:nvPr/>
          </p:nvSpPr>
          <p:spPr>
            <a:xfrm>
              <a:off x="6119886" y="3872184"/>
              <a:ext cx="657815" cy="257491"/>
            </a:xfrm>
            <a:prstGeom prst="roundRect">
              <a:avLst/>
            </a:prstGeom>
            <a:solidFill>
              <a:srgbClr val="FEEADB"/>
            </a:solidFill>
            <a:ln w="31750" cap="flat" cmpd="sng" algn="ctr">
              <a:solidFill>
                <a:srgbClr val="E46C0B"/>
              </a:solidFill>
              <a:prstDash val="sysDot"/>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Sketch</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79" name="Straight Connector 78">
              <a:extLst>
                <a:ext uri="{FF2B5EF4-FFF2-40B4-BE49-F238E27FC236}">
                  <a16:creationId xmlns:a16="http://schemas.microsoft.com/office/drawing/2014/main" id="{2A434AAB-965A-33F4-4440-268B88FD20D6}"/>
                </a:ext>
              </a:extLst>
            </p:cNvPr>
            <p:cNvCxnSpPr>
              <a:cxnSpLocks/>
              <a:stCxn id="75" idx="2"/>
              <a:endCxn id="78" idx="0"/>
            </p:cNvCxnSpPr>
            <p:nvPr/>
          </p:nvCxnSpPr>
          <p:spPr>
            <a:xfrm flipH="1">
              <a:off x="6448794" y="3555444"/>
              <a:ext cx="992" cy="31674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grpSp>
        <p:nvGrpSpPr>
          <p:cNvPr id="4" name="Group 3">
            <a:extLst>
              <a:ext uri="{FF2B5EF4-FFF2-40B4-BE49-F238E27FC236}">
                <a16:creationId xmlns:a16="http://schemas.microsoft.com/office/drawing/2014/main" id="{B548F741-534F-9099-9B81-FFD66B992115}"/>
              </a:ext>
            </a:extLst>
          </p:cNvPr>
          <p:cNvGrpSpPr/>
          <p:nvPr/>
        </p:nvGrpSpPr>
        <p:grpSpPr>
          <a:xfrm>
            <a:off x="5608298" y="1284800"/>
            <a:ext cx="1679798" cy="2270644"/>
            <a:chOff x="5608298" y="1284800"/>
            <a:chExt cx="1679798" cy="2270644"/>
          </a:xfrm>
        </p:grpSpPr>
        <p:sp>
          <p:nvSpPr>
            <p:cNvPr id="11" name="Rounded Rectangle 10">
              <a:extLst>
                <a:ext uri="{FF2B5EF4-FFF2-40B4-BE49-F238E27FC236}">
                  <a16:creationId xmlns:a16="http://schemas.microsoft.com/office/drawing/2014/main" id="{43BBA97B-2D62-335A-F238-CE92079CC862}"/>
                </a:ext>
              </a:extLst>
            </p:cNvPr>
            <p:cNvSpPr/>
            <p:nvPr/>
          </p:nvSpPr>
          <p:spPr>
            <a:xfrm>
              <a:off x="5917549" y="2751830"/>
              <a:ext cx="1061296" cy="257491"/>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Quantization</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12" name="Straight Connector 11">
              <a:extLst>
                <a:ext uri="{FF2B5EF4-FFF2-40B4-BE49-F238E27FC236}">
                  <a16:creationId xmlns:a16="http://schemas.microsoft.com/office/drawing/2014/main" id="{35811210-E4DE-E99E-9EB8-A80E19BD0D80}"/>
                </a:ext>
              </a:extLst>
            </p:cNvPr>
            <p:cNvCxnSpPr>
              <a:cxnSpLocks/>
            </p:cNvCxnSpPr>
            <p:nvPr/>
          </p:nvCxnSpPr>
          <p:spPr>
            <a:xfrm>
              <a:off x="6424551" y="3028802"/>
              <a:ext cx="0" cy="269151"/>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27" name="Rounded Rectangle 26">
              <a:extLst>
                <a:ext uri="{FF2B5EF4-FFF2-40B4-BE49-F238E27FC236}">
                  <a16:creationId xmlns:a16="http://schemas.microsoft.com/office/drawing/2014/main" id="{BE9521E0-D991-9594-AF61-507E4B27E89E}"/>
                </a:ext>
              </a:extLst>
            </p:cNvPr>
            <p:cNvSpPr/>
            <p:nvPr/>
          </p:nvSpPr>
          <p:spPr>
            <a:xfrm>
              <a:off x="5741687" y="2050547"/>
              <a:ext cx="1413021" cy="393143"/>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Signal-to-Event Conversion</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32" name="Straight Connector 31">
              <a:extLst>
                <a:ext uri="{FF2B5EF4-FFF2-40B4-BE49-F238E27FC236}">
                  <a16:creationId xmlns:a16="http://schemas.microsoft.com/office/drawing/2014/main" id="{373665F3-4BE6-3477-DCFE-EA6769BDDADC}"/>
                </a:ext>
              </a:extLst>
            </p:cNvPr>
            <p:cNvCxnSpPr>
              <a:cxnSpLocks/>
            </p:cNvCxnSpPr>
            <p:nvPr/>
          </p:nvCxnSpPr>
          <p:spPr>
            <a:xfrm flipH="1">
              <a:off x="6447681" y="1818178"/>
              <a:ext cx="1032" cy="232369"/>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E8CB8E-03B1-6729-5E93-8C71C169628C}"/>
                </a:ext>
              </a:extLst>
            </p:cNvPr>
            <p:cNvCxnSpPr>
              <a:cxnSpLocks/>
            </p:cNvCxnSpPr>
            <p:nvPr/>
          </p:nvCxnSpPr>
          <p:spPr>
            <a:xfrm>
              <a:off x="6448197" y="2461497"/>
              <a:ext cx="0" cy="28800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A7BFFCD8-2E71-0D29-4B6B-3678C43E15CF}"/>
                </a:ext>
              </a:extLst>
            </p:cNvPr>
            <p:cNvSpPr txBox="1"/>
            <p:nvPr/>
          </p:nvSpPr>
          <p:spPr>
            <a:xfrm>
              <a:off x="5608298" y="1284800"/>
              <a:ext cx="1679798"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 Nanopore Signal</a:t>
              </a:r>
            </a:p>
          </p:txBody>
        </p:sp>
        <p:sp>
          <p:nvSpPr>
            <p:cNvPr id="75" name="Rounded Rectangle 74">
              <a:extLst>
                <a:ext uri="{FF2B5EF4-FFF2-40B4-BE49-F238E27FC236}">
                  <a16:creationId xmlns:a16="http://schemas.microsoft.com/office/drawing/2014/main" id="{CB72CCB8-B456-0237-37CB-373BA7E7500C}"/>
                </a:ext>
              </a:extLst>
            </p:cNvPr>
            <p:cNvSpPr/>
            <p:nvPr/>
          </p:nvSpPr>
          <p:spPr>
            <a:xfrm>
              <a:off x="6071997" y="3297953"/>
              <a:ext cx="752400" cy="257491"/>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Hashing</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88" name="Picture 87">
              <a:extLst>
                <a:ext uri="{FF2B5EF4-FFF2-40B4-BE49-F238E27FC236}">
                  <a16:creationId xmlns:a16="http://schemas.microsoft.com/office/drawing/2014/main" id="{F019A6DA-8E70-38E8-53CE-85D979108AAD}"/>
                </a:ext>
              </a:extLst>
            </p:cNvPr>
            <p:cNvPicPr>
              <a:picLocks noChangeAspect="1"/>
            </p:cNvPicPr>
            <p:nvPr/>
          </p:nvPicPr>
          <p:blipFill rotWithShape="1">
            <a:blip r:embed="rId4">
              <a:extLst>
                <a:ext uri="{28A0092B-C50C-407E-A947-70E740481C1C}">
                  <a14:useLocalDpi xmlns:a14="http://schemas.microsoft.com/office/drawing/2010/main" val="0"/>
                </a:ext>
              </a:extLst>
            </a:blip>
            <a:srcRect l="61886" t="28470" r="10347" b="53721"/>
            <a:stretch/>
          </p:blipFill>
          <p:spPr>
            <a:xfrm>
              <a:off x="5854491" y="1498627"/>
              <a:ext cx="1187413" cy="334146"/>
            </a:xfrm>
            <a:prstGeom prst="rect">
              <a:avLst/>
            </a:prstGeom>
          </p:spPr>
        </p:pic>
      </p:grpSp>
      <p:grpSp>
        <p:nvGrpSpPr>
          <p:cNvPr id="17" name="Group 16">
            <a:extLst>
              <a:ext uri="{FF2B5EF4-FFF2-40B4-BE49-F238E27FC236}">
                <a16:creationId xmlns:a16="http://schemas.microsoft.com/office/drawing/2014/main" id="{2D02A09F-8BC1-3F0E-F02E-6046ACAA63E0}"/>
              </a:ext>
            </a:extLst>
          </p:cNvPr>
          <p:cNvGrpSpPr/>
          <p:nvPr/>
        </p:nvGrpSpPr>
        <p:grpSpPr>
          <a:xfrm>
            <a:off x="3776529" y="4269141"/>
            <a:ext cx="2393419" cy="224710"/>
            <a:chOff x="3776529" y="4269141"/>
            <a:chExt cx="2393419" cy="224710"/>
          </a:xfrm>
        </p:grpSpPr>
        <p:cxnSp>
          <p:nvCxnSpPr>
            <p:cNvPr id="87" name="Straight Connector 86">
              <a:extLst>
                <a:ext uri="{FF2B5EF4-FFF2-40B4-BE49-F238E27FC236}">
                  <a16:creationId xmlns:a16="http://schemas.microsoft.com/office/drawing/2014/main" id="{B68DEC11-E45D-263E-B454-189F1D1945DD}"/>
                </a:ext>
              </a:extLst>
            </p:cNvPr>
            <p:cNvCxnSpPr>
              <a:cxnSpLocks/>
              <a:stCxn id="76" idx="1"/>
              <a:endCxn id="57" idx="3"/>
            </p:cNvCxnSpPr>
            <p:nvPr/>
          </p:nvCxnSpPr>
          <p:spPr>
            <a:xfrm flipH="1">
              <a:off x="3776529" y="4493851"/>
              <a:ext cx="2393419" cy="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2" name="TextBox 91">
              <a:extLst>
                <a:ext uri="{FF2B5EF4-FFF2-40B4-BE49-F238E27FC236}">
                  <a16:creationId xmlns:a16="http://schemas.microsoft.com/office/drawing/2014/main" id="{4E5F24DC-C8ED-45ED-4C52-10BB9DA9D59D}"/>
                </a:ext>
              </a:extLst>
            </p:cNvPr>
            <p:cNvSpPr txBox="1"/>
            <p:nvPr/>
          </p:nvSpPr>
          <p:spPr>
            <a:xfrm>
              <a:off x="5627730" y="4269141"/>
              <a:ext cx="474991"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Query</a:t>
              </a:r>
            </a:p>
          </p:txBody>
        </p:sp>
      </p:grpSp>
      <p:grpSp>
        <p:nvGrpSpPr>
          <p:cNvPr id="18" name="Group 17">
            <a:extLst>
              <a:ext uri="{FF2B5EF4-FFF2-40B4-BE49-F238E27FC236}">
                <a16:creationId xmlns:a16="http://schemas.microsoft.com/office/drawing/2014/main" id="{65168E24-7BA8-893F-C976-541394B15F17}"/>
              </a:ext>
            </a:extLst>
          </p:cNvPr>
          <p:cNvGrpSpPr/>
          <p:nvPr/>
        </p:nvGrpSpPr>
        <p:grpSpPr>
          <a:xfrm>
            <a:off x="2660658" y="4721020"/>
            <a:ext cx="4270848" cy="725884"/>
            <a:chOff x="2660658" y="4721020"/>
            <a:chExt cx="4270848" cy="725884"/>
          </a:xfrm>
        </p:grpSpPr>
        <p:cxnSp>
          <p:nvCxnSpPr>
            <p:cNvPr id="95" name="Straight Connector 94">
              <a:extLst>
                <a:ext uri="{FF2B5EF4-FFF2-40B4-BE49-F238E27FC236}">
                  <a16:creationId xmlns:a16="http://schemas.microsoft.com/office/drawing/2014/main" id="{FA9C1F5A-9F3C-373C-D251-E58FCB4610D5}"/>
                </a:ext>
              </a:extLst>
            </p:cNvPr>
            <p:cNvCxnSpPr>
              <a:cxnSpLocks/>
              <a:stCxn id="57" idx="2"/>
              <a:endCxn id="96" idx="0"/>
            </p:cNvCxnSpPr>
            <p:nvPr/>
          </p:nvCxnSpPr>
          <p:spPr>
            <a:xfrm flipH="1">
              <a:off x="3473119" y="4721020"/>
              <a:ext cx="0" cy="362132"/>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CFBAC19D-47E4-0355-386E-6A02F3C72436}"/>
                </a:ext>
              </a:extLst>
            </p:cNvPr>
            <p:cNvSpPr txBox="1"/>
            <p:nvPr/>
          </p:nvSpPr>
          <p:spPr>
            <a:xfrm>
              <a:off x="2660658" y="5083152"/>
              <a:ext cx="1624921" cy="257369"/>
            </a:xfrm>
            <a:prstGeom prst="rect">
              <a:avLst/>
            </a:prstGeom>
            <a:noFill/>
            <a:ln w="15875">
              <a:solidFill>
                <a:schemeClr val="tx1"/>
              </a:solidFill>
            </a:ln>
          </p:spPr>
          <p:txBody>
            <a:bodyPr wrap="square" lIns="36000" tIns="36000" rIns="36000" bIns="36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Matching Positions</a:t>
              </a:r>
            </a:p>
          </p:txBody>
        </p:sp>
        <p:sp>
          <p:nvSpPr>
            <p:cNvPr id="97" name="Rounded Rectangle 96">
              <a:extLst>
                <a:ext uri="{FF2B5EF4-FFF2-40B4-BE49-F238E27FC236}">
                  <a16:creationId xmlns:a16="http://schemas.microsoft.com/office/drawing/2014/main" id="{EB0133BA-D6DF-C458-76BF-08152E1FFB4F}"/>
                </a:ext>
              </a:extLst>
            </p:cNvPr>
            <p:cNvSpPr/>
            <p:nvPr/>
          </p:nvSpPr>
          <p:spPr>
            <a:xfrm>
              <a:off x="5962206" y="4976770"/>
              <a:ext cx="969300" cy="470134"/>
            </a:xfrm>
            <a:prstGeom prst="roundRect">
              <a:avLst/>
            </a:prstGeom>
            <a:solidFill>
              <a:srgbClr val="FEEADB"/>
            </a:solidFill>
            <a:ln w="31750" cap="flat" cmpd="sng" algn="ctr">
              <a:solidFill>
                <a:srgbClr val="E46C0B"/>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Chaining &amp; Mapping</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99" name="Straight Connector 98">
              <a:extLst>
                <a:ext uri="{FF2B5EF4-FFF2-40B4-BE49-F238E27FC236}">
                  <a16:creationId xmlns:a16="http://schemas.microsoft.com/office/drawing/2014/main" id="{2F43358F-76B3-A3A7-42E1-62DDB7F5DF76}"/>
                </a:ext>
              </a:extLst>
            </p:cNvPr>
            <p:cNvCxnSpPr>
              <a:cxnSpLocks/>
              <a:stCxn id="96" idx="3"/>
              <a:endCxn id="97" idx="1"/>
            </p:cNvCxnSpPr>
            <p:nvPr/>
          </p:nvCxnSpPr>
          <p:spPr>
            <a:xfrm>
              <a:off x="4285579" y="5211837"/>
              <a:ext cx="1676627" cy="0"/>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grpSp>
        <p:nvGrpSpPr>
          <p:cNvPr id="22" name="Group 21">
            <a:extLst>
              <a:ext uri="{FF2B5EF4-FFF2-40B4-BE49-F238E27FC236}">
                <a16:creationId xmlns:a16="http://schemas.microsoft.com/office/drawing/2014/main" id="{BD649F2B-7E76-5680-F022-90373D106FE7}"/>
              </a:ext>
            </a:extLst>
          </p:cNvPr>
          <p:cNvGrpSpPr/>
          <p:nvPr/>
        </p:nvGrpSpPr>
        <p:grpSpPr>
          <a:xfrm>
            <a:off x="7041904" y="1661255"/>
            <a:ext cx="667691" cy="4524868"/>
            <a:chOff x="7041904" y="1661255"/>
            <a:chExt cx="667691" cy="4524868"/>
          </a:xfrm>
        </p:grpSpPr>
        <p:cxnSp>
          <p:nvCxnSpPr>
            <p:cNvPr id="118" name="Straight Connector 117">
              <a:extLst>
                <a:ext uri="{FF2B5EF4-FFF2-40B4-BE49-F238E27FC236}">
                  <a16:creationId xmlns:a16="http://schemas.microsoft.com/office/drawing/2014/main" id="{CBEEC92E-BBB3-D368-EDE8-711E2CA879C6}"/>
                </a:ext>
              </a:extLst>
            </p:cNvPr>
            <p:cNvCxnSpPr>
              <a:cxnSpLocks/>
            </p:cNvCxnSpPr>
            <p:nvPr/>
          </p:nvCxnSpPr>
          <p:spPr>
            <a:xfrm flipV="1">
              <a:off x="7456047" y="1661255"/>
              <a:ext cx="0" cy="4509643"/>
            </a:xfrm>
            <a:prstGeom prst="line">
              <a:avLst/>
            </a:prstGeom>
            <a:ln w="28575">
              <a:solidFill>
                <a:schemeClr val="tx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328D99C6-C0B3-046A-EC9B-DA542327A6D9}"/>
                </a:ext>
              </a:extLst>
            </p:cNvPr>
            <p:cNvCxnSpPr>
              <a:cxnSpLocks/>
            </p:cNvCxnSpPr>
            <p:nvPr/>
          </p:nvCxnSpPr>
          <p:spPr>
            <a:xfrm>
              <a:off x="7174103" y="6156774"/>
              <a:ext cx="281944" cy="0"/>
            </a:xfrm>
            <a:prstGeom prst="line">
              <a:avLst/>
            </a:prstGeom>
            <a:ln w="28575">
              <a:solidFill>
                <a:schemeClr val="tx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7FFE133B-6E2F-6FD3-698A-66FB41547720}"/>
                </a:ext>
              </a:extLst>
            </p:cNvPr>
            <p:cNvCxnSpPr>
              <a:cxnSpLocks/>
              <a:stCxn id="88" idx="3"/>
            </p:cNvCxnSpPr>
            <p:nvPr/>
          </p:nvCxnSpPr>
          <p:spPr>
            <a:xfrm>
              <a:off x="7041904" y="1665700"/>
              <a:ext cx="430018" cy="0"/>
            </a:xfrm>
            <a:prstGeom prst="line">
              <a:avLst/>
            </a:prstGeom>
            <a:ln w="28575">
              <a:solidFill>
                <a:schemeClr val="tx1"/>
              </a:solidFill>
              <a:prstDash val="solid"/>
              <a:headEnd type="triangle"/>
              <a:tailEnd type="none"/>
            </a:ln>
          </p:spPr>
          <p:style>
            <a:lnRef idx="1">
              <a:schemeClr val="accent1"/>
            </a:lnRef>
            <a:fillRef idx="0">
              <a:schemeClr val="accent1"/>
            </a:fillRef>
            <a:effectRef idx="0">
              <a:schemeClr val="accent1"/>
            </a:effectRef>
            <a:fontRef idx="minor">
              <a:schemeClr val="tx1"/>
            </a:fontRef>
          </p:style>
        </p:cxnSp>
        <p:sp>
          <p:nvSpPr>
            <p:cNvPr id="137" name="TextBox 136">
              <a:extLst>
                <a:ext uri="{FF2B5EF4-FFF2-40B4-BE49-F238E27FC236}">
                  <a16:creationId xmlns:a16="http://schemas.microsoft.com/office/drawing/2014/main" id="{FF4339C3-CCC9-FFCC-269B-F75089ED8161}"/>
                </a:ext>
              </a:extLst>
            </p:cNvPr>
            <p:cNvSpPr txBox="1"/>
            <p:nvPr/>
          </p:nvSpPr>
          <p:spPr>
            <a:xfrm rot="5400000">
              <a:off x="6584459" y="5060988"/>
              <a:ext cx="2065605"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Yes:</a:t>
              </a: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Process the next chunk</a:t>
              </a:r>
            </a:p>
          </p:txBody>
        </p:sp>
      </p:grpSp>
      <p:grpSp>
        <p:nvGrpSpPr>
          <p:cNvPr id="23" name="Group 22">
            <a:extLst>
              <a:ext uri="{FF2B5EF4-FFF2-40B4-BE49-F238E27FC236}">
                <a16:creationId xmlns:a16="http://schemas.microsoft.com/office/drawing/2014/main" id="{5B9E6504-8726-D83B-F889-EA5099B0462D}"/>
              </a:ext>
            </a:extLst>
          </p:cNvPr>
          <p:cNvGrpSpPr/>
          <p:nvPr/>
        </p:nvGrpSpPr>
        <p:grpSpPr>
          <a:xfrm>
            <a:off x="2898931" y="5856619"/>
            <a:ext cx="2841414" cy="600312"/>
            <a:chOff x="2898931" y="5856619"/>
            <a:chExt cx="2841414" cy="600312"/>
          </a:xfrm>
        </p:grpSpPr>
        <p:cxnSp>
          <p:nvCxnSpPr>
            <p:cNvPr id="138" name="Straight Connector 137">
              <a:extLst>
                <a:ext uri="{FF2B5EF4-FFF2-40B4-BE49-F238E27FC236}">
                  <a16:creationId xmlns:a16="http://schemas.microsoft.com/office/drawing/2014/main" id="{D133ED8D-4E7F-AF12-D6ED-CAD9975BD33E}"/>
                </a:ext>
              </a:extLst>
            </p:cNvPr>
            <p:cNvCxnSpPr>
              <a:cxnSpLocks/>
              <a:endCxn id="110" idx="1"/>
            </p:cNvCxnSpPr>
            <p:nvPr/>
          </p:nvCxnSpPr>
          <p:spPr>
            <a:xfrm>
              <a:off x="3921856" y="6156774"/>
              <a:ext cx="1818489" cy="1"/>
            </a:xfrm>
            <a:prstGeom prst="line">
              <a:avLst/>
            </a:prstGeom>
            <a:ln w="28575">
              <a:solidFill>
                <a:schemeClr val="tx1"/>
              </a:solidFill>
              <a:prstDash val="solid"/>
              <a:headEnd type="triangle"/>
              <a:tailEnd type="none"/>
            </a:ln>
          </p:spPr>
          <p:style>
            <a:lnRef idx="1">
              <a:schemeClr val="accent1"/>
            </a:lnRef>
            <a:fillRef idx="0">
              <a:schemeClr val="accent1"/>
            </a:fillRef>
            <a:effectRef idx="0">
              <a:schemeClr val="accent1"/>
            </a:effectRef>
            <a:fontRef idx="minor">
              <a:schemeClr val="tx1"/>
            </a:fontRef>
          </p:style>
        </p:cxnSp>
        <p:sp>
          <p:nvSpPr>
            <p:cNvPr id="141" name="Rounded Rectangle 140">
              <a:extLst>
                <a:ext uri="{FF2B5EF4-FFF2-40B4-BE49-F238E27FC236}">
                  <a16:creationId xmlns:a16="http://schemas.microsoft.com/office/drawing/2014/main" id="{3989E0E0-DC45-0785-969D-0B00E86FBAB3}"/>
                </a:ext>
              </a:extLst>
            </p:cNvPr>
            <p:cNvSpPr/>
            <p:nvPr/>
          </p:nvSpPr>
          <p:spPr>
            <a:xfrm>
              <a:off x="2898931" y="5856619"/>
              <a:ext cx="986544" cy="600312"/>
            </a:xfrm>
            <a:prstGeom prst="roundRect">
              <a:avLst/>
            </a:prstGeom>
            <a:solidFill>
              <a:srgbClr val="F2F2F2"/>
            </a:solidFill>
            <a:ln w="31750" cap="flat" cmpd="sng" algn="ctr">
              <a:solidFill>
                <a:sysClr val="windowText" lastClr="000000"/>
              </a:solidFill>
              <a:prstDash val="sysDot"/>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Read Until</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or</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Run Until</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43" name="TextBox 142">
              <a:extLst>
                <a:ext uri="{FF2B5EF4-FFF2-40B4-BE49-F238E27FC236}">
                  <a16:creationId xmlns:a16="http://schemas.microsoft.com/office/drawing/2014/main" id="{1B9CCFEF-8A0D-DD23-23B2-4CDB1D8F9246}"/>
                </a:ext>
              </a:extLst>
            </p:cNvPr>
            <p:cNvSpPr txBox="1"/>
            <p:nvPr/>
          </p:nvSpPr>
          <p:spPr>
            <a:xfrm>
              <a:off x="4013132" y="5912009"/>
              <a:ext cx="1353282" cy="184666"/>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No:</a:t>
              </a: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Stop mapping</a:t>
              </a:r>
            </a:p>
          </p:txBody>
        </p:sp>
      </p:grpSp>
      <p:grpSp>
        <p:nvGrpSpPr>
          <p:cNvPr id="19" name="Group 18">
            <a:extLst>
              <a:ext uri="{FF2B5EF4-FFF2-40B4-BE49-F238E27FC236}">
                <a16:creationId xmlns:a16="http://schemas.microsoft.com/office/drawing/2014/main" id="{B1DDDC7A-9290-130D-FDAA-99765CCB6553}"/>
              </a:ext>
            </a:extLst>
          </p:cNvPr>
          <p:cNvGrpSpPr/>
          <p:nvPr/>
        </p:nvGrpSpPr>
        <p:grpSpPr>
          <a:xfrm>
            <a:off x="5740345" y="5455214"/>
            <a:ext cx="1413021" cy="1009978"/>
            <a:chOff x="5740345" y="5455214"/>
            <a:chExt cx="1413021" cy="1009978"/>
          </a:xfrm>
        </p:grpSpPr>
        <p:sp>
          <p:nvSpPr>
            <p:cNvPr id="110" name="Diamond 109">
              <a:extLst>
                <a:ext uri="{FF2B5EF4-FFF2-40B4-BE49-F238E27FC236}">
                  <a16:creationId xmlns:a16="http://schemas.microsoft.com/office/drawing/2014/main" id="{07219992-ED08-3FDE-32EE-7C2CA8EE8FCE}"/>
                </a:ext>
              </a:extLst>
            </p:cNvPr>
            <p:cNvSpPr/>
            <p:nvPr/>
          </p:nvSpPr>
          <p:spPr>
            <a:xfrm>
              <a:off x="5740345" y="5848357"/>
              <a:ext cx="1413021" cy="616835"/>
            </a:xfrm>
            <a:prstGeom prst="diamond">
              <a:avLst/>
            </a:prstGeom>
            <a:solidFill>
              <a:srgbClr val="E3F0D9"/>
            </a:solidFill>
            <a:ln w="317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Continue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Mapping?</a:t>
              </a:r>
            </a:p>
          </p:txBody>
        </p:sp>
        <p:cxnSp>
          <p:nvCxnSpPr>
            <p:cNvPr id="149" name="Straight Connector 148">
              <a:extLst>
                <a:ext uri="{FF2B5EF4-FFF2-40B4-BE49-F238E27FC236}">
                  <a16:creationId xmlns:a16="http://schemas.microsoft.com/office/drawing/2014/main" id="{B7ED20CF-10A2-9308-98BB-8714AE106306}"/>
                </a:ext>
              </a:extLst>
            </p:cNvPr>
            <p:cNvCxnSpPr>
              <a:cxnSpLocks/>
              <a:endCxn id="110" idx="0"/>
            </p:cNvCxnSpPr>
            <p:nvPr/>
          </p:nvCxnSpPr>
          <p:spPr>
            <a:xfrm>
              <a:off x="6446855" y="5455214"/>
              <a:ext cx="1" cy="393143"/>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grpSp>
        <p:nvGrpSpPr>
          <p:cNvPr id="6" name="Group 5">
            <a:extLst>
              <a:ext uri="{FF2B5EF4-FFF2-40B4-BE49-F238E27FC236}">
                <a16:creationId xmlns:a16="http://schemas.microsoft.com/office/drawing/2014/main" id="{785E0FB5-8CAE-5679-C6A1-E70F10D22328}"/>
              </a:ext>
            </a:extLst>
          </p:cNvPr>
          <p:cNvGrpSpPr/>
          <p:nvPr/>
        </p:nvGrpSpPr>
        <p:grpSpPr>
          <a:xfrm>
            <a:off x="103513" y="3486333"/>
            <a:ext cx="2639778" cy="1039641"/>
            <a:chOff x="103513" y="3486333"/>
            <a:chExt cx="2639778" cy="1039641"/>
          </a:xfrm>
        </p:grpSpPr>
        <p:sp>
          <p:nvSpPr>
            <p:cNvPr id="72" name="Rounded Rectangle 71">
              <a:extLst>
                <a:ext uri="{FF2B5EF4-FFF2-40B4-BE49-F238E27FC236}">
                  <a16:creationId xmlns:a16="http://schemas.microsoft.com/office/drawing/2014/main" id="{4E8B7CD8-9F7C-D105-5277-A19F2B30871D}"/>
                </a:ext>
              </a:extLst>
            </p:cNvPr>
            <p:cNvSpPr/>
            <p:nvPr/>
          </p:nvSpPr>
          <p:spPr>
            <a:xfrm>
              <a:off x="103513" y="3486333"/>
              <a:ext cx="986544" cy="1039641"/>
            </a:xfrm>
            <a:prstGeom prst="roundRect">
              <a:avLst/>
            </a:prstGeom>
            <a:solidFill>
              <a:srgbClr val="F2F2F2"/>
            </a:solidFill>
            <a:ln w="31750" cap="flat" cmpd="sng" algn="ctr">
              <a:solidFill>
                <a:sysClr val="windowText" lastClr="000000"/>
              </a:solidFill>
              <a:prstDash val="sysDot"/>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All k-</a:t>
              </a:r>
              <a:r>
                <a:rPr kumimoji="0" lang="en-US" sz="1200" b="1" i="0" u="none" strike="noStrike" kern="0" cap="none" spc="0" normalizeH="0" baseline="0" noProof="0" dirty="0" err="1">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mers</a:t>
              </a:r>
              <a:r>
                <a:rPr kumimoji="0" lang="en-US" sz="12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Minimizers,</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Strobemers,</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BLEND,</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sp>
          <p:nvSpPr>
            <p:cNvPr id="59" name="Rounded Rectangle 58">
              <a:extLst>
                <a:ext uri="{FF2B5EF4-FFF2-40B4-BE49-F238E27FC236}">
                  <a16:creationId xmlns:a16="http://schemas.microsoft.com/office/drawing/2014/main" id="{BD22D608-E8BF-3386-1BCE-4289A875A303}"/>
                </a:ext>
              </a:extLst>
            </p:cNvPr>
            <p:cNvSpPr/>
            <p:nvPr/>
          </p:nvSpPr>
          <p:spPr>
            <a:xfrm>
              <a:off x="2085476" y="3872184"/>
              <a:ext cx="657815" cy="257491"/>
            </a:xfrm>
            <a:prstGeom prst="roundRect">
              <a:avLst/>
            </a:prstGeom>
            <a:solidFill>
              <a:srgbClr val="FEEADB"/>
            </a:solidFill>
            <a:ln w="31750" cap="flat" cmpd="sng" algn="ctr">
              <a:solidFill>
                <a:srgbClr val="E46C0B"/>
              </a:solidFill>
              <a:prstDash val="sysDot"/>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Sketch</a:t>
              </a:r>
              <a:endParaRPr kumimoji="0" lang="en-US" sz="12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61" name="Straight Connector 60">
              <a:extLst>
                <a:ext uri="{FF2B5EF4-FFF2-40B4-BE49-F238E27FC236}">
                  <a16:creationId xmlns:a16="http://schemas.microsoft.com/office/drawing/2014/main" id="{37AD2CE0-5489-B794-4864-CE1C274AB93B}"/>
                </a:ext>
              </a:extLst>
            </p:cNvPr>
            <p:cNvCxnSpPr>
              <a:cxnSpLocks/>
            </p:cNvCxnSpPr>
            <p:nvPr/>
          </p:nvCxnSpPr>
          <p:spPr>
            <a:xfrm>
              <a:off x="2414383" y="3561345"/>
              <a:ext cx="1" cy="287333"/>
            </a:xfrm>
            <a:prstGeom prst="line">
              <a:avLst/>
            </a:prstGeom>
            <a:ln w="28575">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6A7D20D-B35F-945C-2800-FF65F6DC6345}"/>
                </a:ext>
              </a:extLst>
            </p:cNvPr>
            <p:cNvCxnSpPr>
              <a:cxnSpLocks/>
              <a:stCxn id="59" idx="1"/>
              <a:endCxn id="72" idx="3"/>
            </p:cNvCxnSpPr>
            <p:nvPr/>
          </p:nvCxnSpPr>
          <p:spPr>
            <a:xfrm flipH="1">
              <a:off x="1090057" y="4000930"/>
              <a:ext cx="995419" cy="5224"/>
            </a:xfrm>
            <a:prstGeom prst="line">
              <a:avLst/>
            </a:prstGeom>
            <a:ln w="28575">
              <a:solidFill>
                <a:schemeClr val="tx1"/>
              </a:solidFill>
              <a:prstDash val="sysDot"/>
              <a:tailEnd type="triangle"/>
            </a:ln>
          </p:spPr>
          <p:style>
            <a:lnRef idx="1">
              <a:schemeClr val="accent1"/>
            </a:lnRef>
            <a:fillRef idx="0">
              <a:schemeClr val="accent1"/>
            </a:fillRef>
            <a:effectRef idx="0">
              <a:schemeClr val="accent1"/>
            </a:effectRef>
            <a:fontRef idx="minor">
              <a:schemeClr val="tx1"/>
            </a:fontRef>
          </p:style>
        </p:cxnSp>
      </p:grpSp>
      <p:sp>
        <p:nvSpPr>
          <p:cNvPr id="3" name="Rectangle 2">
            <a:extLst>
              <a:ext uri="{FF2B5EF4-FFF2-40B4-BE49-F238E27FC236}">
                <a16:creationId xmlns:a16="http://schemas.microsoft.com/office/drawing/2014/main" id="{6EC713E6-6354-5B8C-F5E3-9D30D26D7162}"/>
              </a:ext>
            </a:extLst>
          </p:cNvPr>
          <p:cNvSpPr/>
          <p:nvPr/>
        </p:nvSpPr>
        <p:spPr>
          <a:xfrm>
            <a:off x="1883735" y="3789474"/>
            <a:ext cx="5047767" cy="428483"/>
          </a:xfrm>
          <a:prstGeom prst="rect">
            <a:avLst/>
          </a:prstGeom>
          <a:noFill/>
          <a:ln w="19050" cap="flat">
            <a:solidFill>
              <a:srgbClr val="FF0000"/>
            </a:solidFill>
          </a:ln>
          <a:effectLst>
            <a:glow rad="63500">
              <a:srgbClr val="FF0000">
                <a:alpha val="37963"/>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386603814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591AAD8-8B9E-F441-B3D7-A9A6729D3F61}"/>
              </a:ext>
            </a:extLst>
          </p:cNvPr>
          <p:cNvSpPr/>
          <p:nvPr/>
        </p:nvSpPr>
        <p:spPr>
          <a:xfrm>
            <a:off x="235868" y="4911837"/>
            <a:ext cx="8672264" cy="1080000"/>
          </a:xfrm>
          <a:prstGeom prst="rect">
            <a:avLst/>
          </a:prstGeom>
          <a:solidFill>
            <a:srgbClr val="0543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Conclusion</a:t>
            </a:r>
          </a:p>
        </p:txBody>
      </p:sp>
      <p:sp>
        <p:nvSpPr>
          <p:cNvPr id="16" name="Rectangle 15">
            <a:extLst>
              <a:ext uri="{FF2B5EF4-FFF2-40B4-BE49-F238E27FC236}">
                <a16:creationId xmlns:a16="http://schemas.microsoft.com/office/drawing/2014/main" id="{C4F7C2E8-FACF-A344-B41E-7283F0886952}"/>
              </a:ext>
            </a:extLst>
          </p:cNvPr>
          <p:cNvSpPr/>
          <p:nvPr/>
        </p:nvSpPr>
        <p:spPr>
          <a:xfrm>
            <a:off x="235868" y="866163"/>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Background</a:t>
            </a:r>
          </a:p>
        </p:txBody>
      </p:sp>
      <p:sp>
        <p:nvSpPr>
          <p:cNvPr id="6" name="Content Placeholder 5" hidden="1">
            <a:extLst>
              <a:ext uri="{FF2B5EF4-FFF2-40B4-BE49-F238E27FC236}">
                <a16:creationId xmlns:a16="http://schemas.microsoft.com/office/drawing/2014/main" id="{8E8EDEFF-E6DD-CC47-AE02-196B3AC1525F}"/>
              </a:ext>
            </a:extLst>
          </p:cNvPr>
          <p:cNvSpPr>
            <a:spLocks noGrp="1"/>
          </p:cNvSpPr>
          <p:nvPr>
            <p:ph idx="1"/>
          </p:nvPr>
        </p:nvSpPr>
        <p:spPr>
          <a:xfrm>
            <a:off x="216313" y="1038366"/>
            <a:ext cx="8592679" cy="5148882"/>
          </a:xfrm>
        </p:spPr>
        <p:txBody>
          <a:bodyPr>
            <a:normAutofit fontScale="77500" lnSpcReduction="20000"/>
          </a:bodyPr>
          <a:lstStyle/>
          <a:p>
            <a:pPr marL="0" indent="0">
              <a:lnSpc>
                <a:spcPct val="200000"/>
              </a:lnSpc>
              <a:spcBef>
                <a:spcPts val="700"/>
              </a:spcBef>
              <a:buNone/>
            </a:pPr>
            <a:r>
              <a:rPr lang="en-US">
                <a:solidFill>
                  <a:srgbClr val="BFBFBF"/>
                </a:solidFill>
              </a:rPr>
              <a:t>Motivation and Goal</a:t>
            </a:r>
          </a:p>
          <a:p>
            <a:pPr marL="0" indent="0">
              <a:lnSpc>
                <a:spcPct val="200000"/>
              </a:lnSpc>
              <a:spcBef>
                <a:spcPts val="700"/>
              </a:spcBef>
              <a:buNone/>
            </a:pPr>
            <a:r>
              <a:rPr lang="en-US">
                <a:solidFill>
                  <a:srgbClr val="BFBFBF"/>
                </a:solidFill>
              </a:rPr>
              <a:t>Experimental Methodology</a:t>
            </a:r>
          </a:p>
          <a:p>
            <a:pPr marL="0" indent="0">
              <a:lnSpc>
                <a:spcPct val="200000"/>
              </a:lnSpc>
              <a:spcBef>
                <a:spcPts val="700"/>
              </a:spcBef>
              <a:buNone/>
            </a:pPr>
            <a:r>
              <a:rPr lang="en-US">
                <a:solidFill>
                  <a:srgbClr val="BFBFBF"/>
                </a:solidFill>
              </a:rPr>
              <a:t>Temperature Analysis</a:t>
            </a:r>
          </a:p>
          <a:p>
            <a:pPr marL="0" indent="0">
              <a:lnSpc>
                <a:spcPct val="200000"/>
              </a:lnSpc>
              <a:spcBef>
                <a:spcPts val="700"/>
              </a:spcBef>
              <a:buNone/>
            </a:pPr>
            <a:r>
              <a:rPr lang="en-US">
                <a:solidFill>
                  <a:srgbClr val="BFBFBF"/>
                </a:solidFill>
              </a:rPr>
              <a:t>Aggressor Row Active Time Analysis</a:t>
            </a:r>
          </a:p>
          <a:p>
            <a:pPr marL="0" indent="0">
              <a:lnSpc>
                <a:spcPct val="200000"/>
              </a:lnSpc>
              <a:spcBef>
                <a:spcPts val="700"/>
              </a:spcBef>
              <a:buNone/>
            </a:pPr>
            <a:r>
              <a:rPr lang="en-US">
                <a:solidFill>
                  <a:srgbClr val="BFBFBF"/>
                </a:solidFill>
              </a:rPr>
              <a:t>Spatial Variation Analysis</a:t>
            </a:r>
          </a:p>
          <a:p>
            <a:pPr marL="0" indent="0">
              <a:lnSpc>
                <a:spcPct val="200000"/>
              </a:lnSpc>
              <a:spcBef>
                <a:spcPts val="700"/>
              </a:spcBef>
              <a:buNone/>
            </a:pPr>
            <a:r>
              <a:rPr lang="en-US">
                <a:solidFill>
                  <a:srgbClr val="BFBFBF"/>
                </a:solidFill>
              </a:rPr>
              <a:t>Implications on Attacks and Defenses</a:t>
            </a:r>
          </a:p>
          <a:p>
            <a:pPr marL="0" indent="0">
              <a:lnSpc>
                <a:spcPct val="200000"/>
              </a:lnSpc>
              <a:spcBef>
                <a:spcPts val="700"/>
              </a:spcBef>
              <a:buNone/>
            </a:pPr>
            <a:r>
              <a:rPr lang="en-US">
                <a:solidFill>
                  <a:srgbClr val="BFBFBF"/>
                </a:solidFill>
              </a:rPr>
              <a:t>Conclusions</a:t>
            </a:r>
          </a:p>
          <a:p>
            <a:pPr marL="0" indent="0">
              <a:lnSpc>
                <a:spcPct val="200000"/>
              </a:lnSpc>
              <a:buNone/>
            </a:pPr>
            <a:endParaRPr lang="en-US">
              <a:solidFill>
                <a:srgbClr val="BFBFBF"/>
              </a:solidFill>
            </a:endParaRPr>
          </a:p>
        </p:txBody>
      </p:sp>
      <p:sp>
        <p:nvSpPr>
          <p:cNvPr id="34" name="Rectangle 33">
            <a:extLst>
              <a:ext uri="{FF2B5EF4-FFF2-40B4-BE49-F238E27FC236}">
                <a16:creationId xmlns:a16="http://schemas.microsoft.com/office/drawing/2014/main" id="{8C4C16E8-8CAC-EE46-8433-92ACFE20B5B5}"/>
              </a:ext>
            </a:extLst>
          </p:cNvPr>
          <p:cNvSpPr/>
          <p:nvPr/>
        </p:nvSpPr>
        <p:spPr>
          <a:xfrm>
            <a:off x="235868" y="3563279"/>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Evaluation</a:t>
            </a:r>
          </a:p>
        </p:txBody>
      </p:sp>
      <p:sp>
        <p:nvSpPr>
          <p:cNvPr id="14" name="Title 1">
            <a:extLst>
              <a:ext uri="{FF2B5EF4-FFF2-40B4-BE49-F238E27FC236}">
                <a16:creationId xmlns:a16="http://schemas.microsoft.com/office/drawing/2014/main" id="{4213E2A9-4038-194A-AF39-FFE08078F4BA}"/>
              </a:ext>
            </a:extLst>
          </p:cNvPr>
          <p:cNvSpPr>
            <a:spLocks noGrp="1"/>
          </p:cNvSpPr>
          <p:nvPr>
            <p:ph type="title"/>
          </p:nvPr>
        </p:nvSpPr>
        <p:spPr>
          <a:xfrm>
            <a:off x="189560" y="95697"/>
            <a:ext cx="8798061" cy="770467"/>
          </a:xfrm>
        </p:spPr>
        <p:txBody>
          <a:bodyPr/>
          <a:lstStyle/>
          <a:p>
            <a:r>
              <a:rPr lang="en-US" sz="4000" dirty="0">
                <a:latin typeface="Garamond" panose="02020404030301010803" pitchFamily="18" charset="0"/>
              </a:rPr>
              <a:t>Outline</a:t>
            </a:r>
            <a:endParaRPr lang="en-US" sz="4000" b="1" dirty="0">
              <a:latin typeface="Garamond" panose="02020404030301010803" pitchFamily="18" charset="0"/>
            </a:endParaRPr>
          </a:p>
        </p:txBody>
      </p:sp>
      <p:sp>
        <p:nvSpPr>
          <p:cNvPr id="28" name="Rectangle 27">
            <a:extLst>
              <a:ext uri="{FF2B5EF4-FFF2-40B4-BE49-F238E27FC236}">
                <a16:creationId xmlns:a16="http://schemas.microsoft.com/office/drawing/2014/main" id="{66163B4B-BB3A-4F49-B060-4F2F9E78B480}"/>
              </a:ext>
            </a:extLst>
          </p:cNvPr>
          <p:cNvSpPr/>
          <p:nvPr/>
        </p:nvSpPr>
        <p:spPr>
          <a:xfrm>
            <a:off x="235868" y="2214721"/>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RawHash</a:t>
            </a:r>
          </a:p>
        </p:txBody>
      </p:sp>
    </p:spTree>
    <p:extLst>
      <p:ext uri="{BB962C8B-B14F-4D97-AF65-F5344CB8AC3E}">
        <p14:creationId xmlns:p14="http://schemas.microsoft.com/office/powerpoint/2010/main" val="3181137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560" y="-79563"/>
            <a:ext cx="8798061" cy="770467"/>
          </a:xfrm>
        </p:spPr>
        <p:txBody>
          <a:bodyPr/>
          <a:lstStyle/>
          <a:p>
            <a:r>
              <a:rPr lang="en-US" sz="4000" dirty="0">
                <a:latin typeface="Garamond" panose="02020404030301010803" pitchFamily="18" charset="0"/>
              </a:rPr>
              <a:t>Conclusion</a:t>
            </a:r>
            <a:endParaRPr lang="en-US" sz="4000" b="1" dirty="0">
              <a:latin typeface="Garamond" panose="02020404030301010803" pitchFamily="18" charset="0"/>
            </a:endParaRPr>
          </a:p>
        </p:txBody>
      </p:sp>
      <p:sp>
        <p:nvSpPr>
          <p:cNvPr id="7" name="Rounded Rectangle 6">
            <a:extLst>
              <a:ext uri="{FF2B5EF4-FFF2-40B4-BE49-F238E27FC236}">
                <a16:creationId xmlns:a16="http://schemas.microsoft.com/office/drawing/2014/main" id="{EC71C512-1306-3A20-3B61-C38D9D507758}"/>
              </a:ext>
            </a:extLst>
          </p:cNvPr>
          <p:cNvSpPr/>
          <p:nvPr/>
        </p:nvSpPr>
        <p:spPr>
          <a:xfrm>
            <a:off x="158441" y="4764262"/>
            <a:ext cx="8889356" cy="1479280"/>
          </a:xfrm>
          <a:prstGeom prst="roundRect">
            <a:avLst>
              <a:gd name="adj" fmla="val 8525"/>
            </a:avLst>
          </a:prstGeom>
          <a:solidFill>
            <a:srgbClr val="DFEFFA"/>
          </a:solidFill>
          <a:ln w="31750">
            <a:solidFill>
              <a:srgbClr val="4471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320" marR="0" lvl="0" indent="0" algn="l" defTabSz="914400" rtl="0" eaLnBrk="1" fontAlgn="auto" latinLnBrk="0" hangingPunct="1">
              <a:lnSpc>
                <a:spcPct val="100000"/>
              </a:lnSpc>
              <a:spcBef>
                <a:spcPts val="1200"/>
              </a:spcBef>
              <a:spcAft>
                <a:spcPts val="0"/>
              </a:spcAft>
              <a:buClrTx/>
              <a:buSzTx/>
              <a:buFont typeface="Arial" pitchFamily="34" charset="0"/>
              <a:buNone/>
              <a:tabLst/>
              <a:defRPr/>
            </a:pPr>
            <a:r>
              <a:rPr kumimoji="0" lang="en-US" sz="18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Many opportunities for analyzing raw nanopore signals in real-time:</a:t>
            </a:r>
          </a:p>
          <a:p>
            <a:pPr marL="674370" marR="0" lvl="1" indent="-252000"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0"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Many hash-based </a:t>
            </a:r>
            <a:r>
              <a:rPr kumimoji="0" lang="en-US" sz="16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sketching techniques</a:t>
            </a:r>
            <a:r>
              <a:rPr kumimoji="0" lang="en-US" sz="1600" b="0"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 can now be used for raw signals</a:t>
            </a:r>
          </a:p>
          <a:p>
            <a:pPr marL="674370" marR="0" lvl="1" indent="-252000"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Indexing is very cheap:</a:t>
            </a:r>
            <a:r>
              <a:rPr kumimoji="0" lang="en-US" sz="1600" b="0"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 Many future use cases with the on-the-fly index construction</a:t>
            </a:r>
          </a:p>
          <a:p>
            <a:pPr marL="674370" marR="0" lvl="1" indent="-252000"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0"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We should rethink the algorithms to perform downstream analysis fully using raw signals</a:t>
            </a:r>
          </a:p>
        </p:txBody>
      </p:sp>
      <mc:AlternateContent xmlns:mc="http://schemas.openxmlformats.org/markup-compatibility/2006" xmlns:a14="http://schemas.microsoft.com/office/drawing/2010/main">
        <mc:Choice Requires="a14">
          <p:sp>
            <p:nvSpPr>
              <p:cNvPr id="5" name="Rounded Rectangle 4">
                <a:extLst>
                  <a:ext uri="{FF2B5EF4-FFF2-40B4-BE49-F238E27FC236}">
                    <a16:creationId xmlns:a16="http://schemas.microsoft.com/office/drawing/2014/main" id="{23E9F492-CD15-1F6F-FAF6-104A783D8B33}"/>
                  </a:ext>
                </a:extLst>
              </p:cNvPr>
              <p:cNvSpPr/>
              <p:nvPr/>
            </p:nvSpPr>
            <p:spPr>
              <a:xfrm>
                <a:off x="158441" y="2988784"/>
                <a:ext cx="8889356" cy="1277046"/>
              </a:xfrm>
              <a:prstGeom prst="roundRect">
                <a:avLst>
                  <a:gd name="adj" fmla="val 8525"/>
                </a:avLst>
              </a:prstGeom>
              <a:solidFill>
                <a:srgbClr val="EDE8F1"/>
              </a:solidFill>
              <a:ln w="317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320" marR="0" lvl="0" indent="0" algn="l" defTabSz="914400" rtl="0" eaLnBrk="1" fontAlgn="auto" latinLnBrk="0" hangingPunct="1">
                  <a:lnSpc>
                    <a:spcPct val="100000"/>
                  </a:lnSpc>
                  <a:spcBef>
                    <a:spcPts val="1200"/>
                  </a:spcBef>
                  <a:spcAft>
                    <a:spcPts val="0"/>
                  </a:spcAft>
                  <a:buClrTx/>
                  <a:buSzTx/>
                  <a:buFont typeface="Arial" pitchFamily="34" charset="0"/>
                  <a:buNone/>
                  <a:tabLst/>
                  <a:defRPr/>
                </a:pPr>
                <a:r>
                  <a:rPr kumimoji="0" lang="en-US" sz="17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Key Results: </a:t>
                </a:r>
                <a:r>
                  <a:rPr kumimoji="0" lang="en-US" sz="17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Across 3 use cases and 5 genomes of varying sizes, RawHash provides</a:t>
                </a:r>
              </a:p>
              <a:p>
                <a:pPr marL="458788" marR="0" lvl="1" indent="-249238"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25.8</a:t>
                </a:r>
                <a14:m>
                  <m:oMath xmlns:m="http://schemas.openxmlformats.org/officeDocument/2006/math">
                    <m:r>
                      <a:rPr kumimoji="0" lang="en-GB" sz="16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and 3.4</a:t>
                </a:r>
                <a14:m>
                  <m:oMath xmlns:m="http://schemas.openxmlformats.org/officeDocument/2006/math">
                    <m:r>
                      <a:rPr kumimoji="0" lang="en-GB" sz="16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better average throughput</a:t>
                </a:r>
                <a:r>
                  <a:rPr kumimoji="0" lang="en-US" sz="16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compared to two state-of-the-art works</a:t>
                </a:r>
              </a:p>
              <a:p>
                <a:pPr marL="458788" marR="0" lvl="1" indent="-249238"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1.14</a:t>
                </a:r>
                <a14:m>
                  <m:oMath xmlns:m="http://schemas.openxmlformats.org/officeDocument/2006/math">
                    <m:r>
                      <a:rPr kumimoji="0" lang="en-GB" sz="16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 2.13</a:t>
                </a:r>
                <a14:m>
                  <m:oMath xmlns:m="http://schemas.openxmlformats.org/officeDocument/2006/math">
                    <m:r>
                      <a:rPr kumimoji="0" lang="en-GB" sz="16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more accurate mapping results</a:t>
                </a:r>
                <a:r>
                  <a:rPr kumimoji="0" lang="en-US" sz="16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for </a:t>
                </a: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large genomes</a:t>
                </a:r>
              </a:p>
              <a:p>
                <a:pPr marL="458788" marR="0" lvl="1" indent="-249238"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Sequence Until </a:t>
                </a: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reduces the sequencing time and cost by 15</a:t>
                </a:r>
                <a14:m>
                  <m:oMath xmlns:m="http://schemas.openxmlformats.org/officeDocument/2006/math">
                    <m:r>
                      <a:rPr kumimoji="0" lang="en-GB" sz="16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endPar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 name="Rounded Rectangle 4">
                <a:extLst>
                  <a:ext uri="{FF2B5EF4-FFF2-40B4-BE49-F238E27FC236}">
                    <a16:creationId xmlns:a16="http://schemas.microsoft.com/office/drawing/2014/main" id="{23E9F492-CD15-1F6F-FAF6-104A783D8B33}"/>
                  </a:ext>
                </a:extLst>
              </p:cNvPr>
              <p:cNvSpPr>
                <a:spLocks noRot="1" noChangeAspect="1" noMove="1" noResize="1" noEditPoints="1" noAdjustHandles="1" noChangeArrowheads="1" noChangeShapeType="1" noTextEdit="1"/>
              </p:cNvSpPr>
              <p:nvPr/>
            </p:nvSpPr>
            <p:spPr>
              <a:xfrm>
                <a:off x="158441" y="2988784"/>
                <a:ext cx="8889356" cy="1277046"/>
              </a:xfrm>
              <a:prstGeom prst="roundRect">
                <a:avLst>
                  <a:gd name="adj" fmla="val 8525"/>
                </a:avLst>
              </a:prstGeom>
              <a:blipFill>
                <a:blip r:embed="rId4"/>
                <a:stretch>
                  <a:fillRect/>
                </a:stretch>
              </a:blipFill>
              <a:ln w="31750">
                <a:solidFill>
                  <a:srgbClr val="7030A0"/>
                </a:solidFill>
              </a:ln>
            </p:spPr>
            <p:txBody>
              <a:bodyPr/>
              <a:lstStyle/>
              <a:p>
                <a:r>
                  <a:rPr lang="en-US">
                    <a:noFill/>
                  </a:rPr>
                  <a:t> </a:t>
                </a:r>
              </a:p>
            </p:txBody>
          </p:sp>
        </mc:Fallback>
      </mc:AlternateContent>
      <p:sp>
        <p:nvSpPr>
          <p:cNvPr id="6" name="Rounded Rectangle 5">
            <a:extLst>
              <a:ext uri="{FF2B5EF4-FFF2-40B4-BE49-F238E27FC236}">
                <a16:creationId xmlns:a16="http://schemas.microsoft.com/office/drawing/2014/main" id="{DB57A1B0-40E5-48DD-2804-D1D9F4EF95D4}"/>
              </a:ext>
            </a:extLst>
          </p:cNvPr>
          <p:cNvSpPr/>
          <p:nvPr/>
        </p:nvSpPr>
        <p:spPr>
          <a:xfrm>
            <a:off x="158441" y="690904"/>
            <a:ext cx="8889356" cy="1799448"/>
          </a:xfrm>
          <a:prstGeom prst="roundRect">
            <a:avLst>
              <a:gd name="adj" fmla="val 6307"/>
            </a:avLst>
          </a:prstGeom>
          <a:solidFill>
            <a:srgbClr val="E2F0DA"/>
          </a:solidFill>
          <a:ln w="31750">
            <a:solidFill>
              <a:srgbClr val="2A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32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Key Contributions:</a:t>
            </a:r>
          </a:p>
          <a:p>
            <a:pPr marL="2232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1) </a:t>
            </a: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The </a:t>
            </a: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first hash-based mechanism</a:t>
            </a: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 that can quickly and accurately analyze raw nanopore signals for </a:t>
            </a: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large genomes</a:t>
            </a:r>
          </a:p>
          <a:p>
            <a:pPr marL="2232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kumimoji="0" lang="en-US" sz="1700" b="1" i="1"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5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2)</a:t>
            </a: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 The novel </a:t>
            </a: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Sequence Until</a:t>
            </a: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 technique can accurately and </a:t>
            </a: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dynamically stop</a:t>
            </a:r>
            <a:b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the entire sequencing of all reads at once</a:t>
            </a: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 if further sequencing is not necessary</a:t>
            </a:r>
          </a:p>
        </p:txBody>
      </p:sp>
    </p:spTree>
    <p:custDataLst>
      <p:tags r:id="rId1"/>
    </p:custDataLst>
    <p:extLst>
      <p:ext uri="{BB962C8B-B14F-4D97-AF65-F5344CB8AC3E}">
        <p14:creationId xmlns:p14="http://schemas.microsoft.com/office/powerpoint/2010/main" val="122815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5" grpId="0" animBg="1"/>
      <p:bldP spid="6" grpId="0" animBg="1"/>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Title 1"/>
          <p:cNvSpPr txBox="1">
            <a:spLocks/>
          </p:cNvSpPr>
          <p:nvPr/>
        </p:nvSpPr>
        <p:spPr>
          <a:xfrm>
            <a:off x="0" y="927"/>
            <a:ext cx="9144000" cy="2316615"/>
          </a:xfrm>
          <a:prstGeom prst="rect">
            <a:avLst/>
          </a:prstGeom>
          <a:solidFill>
            <a:srgbClr val="06436E"/>
          </a:solidFill>
          <a:ln>
            <a:noFill/>
          </a:ln>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6600" b="1" i="0" u="none" strike="noStrike" kern="1200" cap="none" spc="0" normalizeH="0" baseline="0" noProof="0">
              <a:ln>
                <a:noFill/>
              </a:ln>
              <a:solidFill>
                <a:srgbClr val="70AD47"/>
              </a:solidFill>
              <a:effectLst/>
              <a:uLnTx/>
              <a:uFillTx/>
              <a:latin typeface="Calibri Light" panose="020F0302020204030204"/>
              <a:ea typeface="+mj-ea"/>
              <a:cs typeface="+mj-cs"/>
            </a:endParaRPr>
          </a:p>
        </p:txBody>
      </p:sp>
      <p:sp>
        <p:nvSpPr>
          <p:cNvPr id="102" name="Title 1"/>
          <p:cNvSpPr>
            <a:spLocks noGrp="1"/>
          </p:cNvSpPr>
          <p:nvPr>
            <p:ph type="ctrTitle" idx="4294967295"/>
          </p:nvPr>
        </p:nvSpPr>
        <p:spPr>
          <a:xfrm>
            <a:off x="0" y="0"/>
            <a:ext cx="9144000" cy="2744927"/>
          </a:xfrm>
          <a:prstGeom prst="rect">
            <a:avLst/>
          </a:prstGeom>
          <a:solidFill>
            <a:srgbClr val="03538C"/>
          </a:solidFill>
        </p:spPr>
        <p:txBody>
          <a:bodyPr anchor="ctr">
            <a:noAutofit/>
          </a:bodyPr>
          <a:lstStyle/>
          <a:p>
            <a:pPr algn="ctr">
              <a:lnSpc>
                <a:spcPct val="100000"/>
              </a:lnSpc>
              <a:spcAft>
                <a:spcPts val="400"/>
              </a:spcAft>
            </a:pPr>
            <a:br>
              <a:rPr lang="en-US" sz="7200" b="1" dirty="0">
                <a:solidFill>
                  <a:srgbClr val="FFFFFF"/>
                </a:solidFill>
                <a:latin typeface="Garamond" panose="02020404030301010803" pitchFamily="18" charset="0"/>
                <a:ea typeface="Tahoma" panose="020B0604030504040204" pitchFamily="34" charset="0"/>
                <a:cs typeface="Tahoma" panose="020B0604030504040204" pitchFamily="34" charset="0"/>
              </a:rPr>
            </a:br>
            <a:br>
              <a:rPr lang="en-US" sz="3100" b="1" dirty="0">
                <a:solidFill>
                  <a:srgbClr val="FFFFFF"/>
                </a:solidFill>
                <a:latin typeface="Garamond" panose="02020404030301010803" pitchFamily="18" charset="0"/>
                <a:ea typeface="Tahoma" panose="020B0604030504040204" pitchFamily="34" charset="0"/>
                <a:cs typeface="Tahoma" panose="020B0604030504040204" pitchFamily="34" charset="0"/>
              </a:rPr>
            </a:br>
            <a:endParaRPr lang="en-US" sz="3100" dirty="0">
              <a:solidFill>
                <a:schemeClr val="accent4">
                  <a:lumMod val="20000"/>
                  <a:lumOff val="80000"/>
                </a:schemeClr>
              </a:solidFill>
              <a:latin typeface="Garamond" panose="02020404030301010803" pitchFamily="18" charset="0"/>
              <a:ea typeface="Tahoma" panose="020B0604030504040204" pitchFamily="34" charset="0"/>
              <a:cs typeface="Tahoma" panose="020B0604030504040204" pitchFamily="34" charset="0"/>
            </a:endParaRPr>
          </a:p>
        </p:txBody>
      </p:sp>
      <p:pic>
        <p:nvPicPr>
          <p:cNvPr id="7" name="Picture 6">
            <a:extLst>
              <a:ext uri="{FF2B5EF4-FFF2-40B4-BE49-F238E27FC236}">
                <a16:creationId xmlns:a16="http://schemas.microsoft.com/office/drawing/2014/main" id="{F63567B8-7041-AA61-4869-E3FFF91A27C2}"/>
              </a:ext>
            </a:extLst>
          </p:cNvPr>
          <p:cNvPicPr>
            <a:picLocks noChangeAspect="1"/>
          </p:cNvPicPr>
          <p:nvPr/>
        </p:nvPicPr>
        <p:blipFill rotWithShape="1">
          <a:blip r:embed="rId3"/>
          <a:srcRect l="15553" t="31836" r="15247" b="32270"/>
          <a:stretch/>
        </p:blipFill>
        <p:spPr>
          <a:xfrm>
            <a:off x="6496913" y="6231667"/>
            <a:ext cx="2550080" cy="483583"/>
          </a:xfrm>
          <a:prstGeom prst="rect">
            <a:avLst/>
          </a:prstGeom>
        </p:spPr>
      </p:pic>
      <p:pic>
        <p:nvPicPr>
          <p:cNvPr id="13" name="Graphic 12">
            <a:extLst>
              <a:ext uri="{FF2B5EF4-FFF2-40B4-BE49-F238E27FC236}">
                <a16:creationId xmlns:a16="http://schemas.microsoft.com/office/drawing/2014/main" id="{E099C6AE-CFF9-1AAE-7731-87EDC77BCA0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7008" y="6233823"/>
            <a:ext cx="2513673" cy="483583"/>
          </a:xfrm>
          <a:prstGeom prst="rect">
            <a:avLst/>
          </a:prstGeom>
        </p:spPr>
      </p:pic>
      <p:graphicFrame>
        <p:nvGraphicFramePr>
          <p:cNvPr id="3" name="Table 2">
            <a:extLst>
              <a:ext uri="{FF2B5EF4-FFF2-40B4-BE49-F238E27FC236}">
                <a16:creationId xmlns:a16="http://schemas.microsoft.com/office/drawing/2014/main" id="{DF421C9C-D40C-BC09-BED2-C9812AEE3902}"/>
              </a:ext>
            </a:extLst>
          </p:cNvPr>
          <p:cNvGraphicFramePr>
            <a:graphicFrameLocks noGrp="1"/>
          </p:cNvGraphicFramePr>
          <p:nvPr/>
        </p:nvGraphicFramePr>
        <p:xfrm>
          <a:off x="999394" y="3371219"/>
          <a:ext cx="7145213" cy="572649"/>
        </p:xfrm>
        <a:graphic>
          <a:graphicData uri="http://schemas.openxmlformats.org/drawingml/2006/table">
            <a:tbl>
              <a:tblPr firstRow="1" bandRow="1">
                <a:tableStyleId>{5C22544A-7EE6-4342-B048-85BDC9FD1C3A}</a:tableStyleId>
              </a:tblPr>
              <a:tblGrid>
                <a:gridCol w="2653293">
                  <a:extLst>
                    <a:ext uri="{9D8B030D-6E8A-4147-A177-3AD203B41FA5}">
                      <a16:colId xmlns:a16="http://schemas.microsoft.com/office/drawing/2014/main" val="3497997017"/>
                    </a:ext>
                  </a:extLst>
                </a:gridCol>
                <a:gridCol w="294587">
                  <a:extLst>
                    <a:ext uri="{9D8B030D-6E8A-4147-A177-3AD203B41FA5}">
                      <a16:colId xmlns:a16="http://schemas.microsoft.com/office/drawing/2014/main" val="3395077894"/>
                    </a:ext>
                  </a:extLst>
                </a:gridCol>
                <a:gridCol w="1775899">
                  <a:extLst>
                    <a:ext uri="{9D8B030D-6E8A-4147-A177-3AD203B41FA5}">
                      <a16:colId xmlns:a16="http://schemas.microsoft.com/office/drawing/2014/main" val="3302728439"/>
                    </a:ext>
                  </a:extLst>
                </a:gridCol>
                <a:gridCol w="294587">
                  <a:extLst>
                    <a:ext uri="{9D8B030D-6E8A-4147-A177-3AD203B41FA5}">
                      <a16:colId xmlns:a16="http://schemas.microsoft.com/office/drawing/2014/main" val="2466889090"/>
                    </a:ext>
                  </a:extLst>
                </a:gridCol>
                <a:gridCol w="2126847">
                  <a:extLst>
                    <a:ext uri="{9D8B030D-6E8A-4147-A177-3AD203B41FA5}">
                      <a16:colId xmlns:a16="http://schemas.microsoft.com/office/drawing/2014/main" val="3526208654"/>
                    </a:ext>
                  </a:extLst>
                </a:gridCol>
              </a:tblGrid>
              <a:tr h="572649">
                <a:tc>
                  <a:txBody>
                    <a:bodyPr/>
                    <a:lstStyle/>
                    <a:p>
                      <a:pPr algn="ctr"/>
                      <a:r>
                        <a:rPr kumimoji="0" lang="en-US" sz="2200" b="0" i="0" u="none" strike="noStrike" kern="1200" cap="none" spc="0" normalizeH="0" baseline="0" noProof="0" dirty="0">
                          <a:ln>
                            <a:noFill/>
                          </a:ln>
                          <a:solidFill>
                            <a:srgbClr val="E7E6E6">
                              <a:lumMod val="50000"/>
                            </a:srgbClr>
                          </a:solidFill>
                          <a:effectLst/>
                          <a:uLnTx/>
                          <a:uFillTx/>
                          <a:latin typeface="Garamond" panose="02020404030301010803" pitchFamily="18" charset="0"/>
                          <a:ea typeface="+mn-ea"/>
                          <a:cs typeface="Tahoma" panose="020B0604030504040204" pitchFamily="34" charset="0"/>
                        </a:rPr>
                        <a:t>Nika Mansouri </a:t>
                      </a: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Tahoma" panose="020B0604030504040204" pitchFamily="34" charset="0"/>
                        </a:rPr>
                        <a:t>Ghiasi</a:t>
                      </a: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kumimoji="0" lang="en-US" sz="2200" b="0" i="0" u="none" strike="noStrike" kern="1200" cap="none" spc="0" normalizeH="0" baseline="0" noProof="0" dirty="0">
                          <a:ln>
                            <a:noFill/>
                          </a:ln>
                          <a:solidFill>
                            <a:srgbClr val="E7E6E6">
                              <a:lumMod val="50000"/>
                            </a:srgbClr>
                          </a:solidFill>
                          <a:effectLst/>
                          <a:uLnTx/>
                          <a:uFillTx/>
                          <a:latin typeface="Garamond" panose="02020404030301010803" pitchFamily="18" charset="0"/>
                          <a:ea typeface="+mn-ea"/>
                          <a:cs typeface="Tahoma" panose="020B0604030504040204" pitchFamily="34" charset="0"/>
                        </a:rPr>
                        <a:t>Joel </a:t>
                      </a: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Tahoma" panose="020B0604030504040204" pitchFamily="34" charset="0"/>
                        </a:rPr>
                        <a:t>Lindegger</a:t>
                      </a: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kumimoji="0" lang="en-US" sz="2200" b="0" i="0" u="none" strike="noStrike" kern="1200" cap="none" spc="0" normalizeH="0" baseline="0" noProof="0" dirty="0">
                          <a:ln>
                            <a:noFill/>
                          </a:ln>
                          <a:solidFill>
                            <a:srgbClr val="E7E6E6">
                              <a:lumMod val="50000"/>
                            </a:srgbClr>
                          </a:solidFill>
                          <a:effectLst/>
                          <a:uLnTx/>
                          <a:uFillTx/>
                          <a:latin typeface="Garamond" panose="02020404030301010803" pitchFamily="18" charset="0"/>
                          <a:ea typeface="+mn-ea"/>
                          <a:cs typeface="Tahoma" panose="020B0604030504040204" pitchFamily="34" charset="0"/>
                        </a:rPr>
                        <a:t>Gagandeep Singh</a:t>
                      </a: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63266768"/>
                  </a:ext>
                </a:extLst>
              </a:tr>
            </a:tbl>
          </a:graphicData>
        </a:graphic>
      </p:graphicFrame>
      <p:sp>
        <p:nvSpPr>
          <p:cNvPr id="28" name="TextBox 27">
            <a:extLst>
              <a:ext uri="{FF2B5EF4-FFF2-40B4-BE49-F238E27FC236}">
                <a16:creationId xmlns:a16="http://schemas.microsoft.com/office/drawing/2014/main" id="{67AA80A8-14BE-BA0A-6F6A-8839DECF2580}"/>
              </a:ext>
            </a:extLst>
          </p:cNvPr>
          <p:cNvSpPr txBox="1"/>
          <p:nvPr/>
        </p:nvSpPr>
        <p:spPr>
          <a:xfrm>
            <a:off x="3767132" y="-8256"/>
            <a:ext cx="1609736"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rPr>
              <a:t>ISMB/ECCB 2023</a:t>
            </a:r>
          </a:p>
        </p:txBody>
      </p:sp>
      <p:grpSp>
        <p:nvGrpSpPr>
          <p:cNvPr id="34" name="Group 33">
            <a:extLst>
              <a:ext uri="{FF2B5EF4-FFF2-40B4-BE49-F238E27FC236}">
                <a16:creationId xmlns:a16="http://schemas.microsoft.com/office/drawing/2014/main" id="{7D4C8DCB-10F1-A17A-67B0-601802725021}"/>
              </a:ext>
            </a:extLst>
          </p:cNvPr>
          <p:cNvGrpSpPr/>
          <p:nvPr/>
        </p:nvGrpSpPr>
        <p:grpSpPr>
          <a:xfrm>
            <a:off x="0" y="224784"/>
            <a:ext cx="9144000" cy="2350337"/>
            <a:chOff x="697" y="993177"/>
            <a:chExt cx="9144000" cy="2350337"/>
          </a:xfrm>
        </p:grpSpPr>
        <p:sp>
          <p:nvSpPr>
            <p:cNvPr id="30" name="TextBox 29">
              <a:extLst>
                <a:ext uri="{FF2B5EF4-FFF2-40B4-BE49-F238E27FC236}">
                  <a16:creationId xmlns:a16="http://schemas.microsoft.com/office/drawing/2014/main" id="{AE6CEDCA-A9FC-517D-C13A-BA03CC0E187A}"/>
                </a:ext>
              </a:extLst>
            </p:cNvPr>
            <p:cNvSpPr txBox="1"/>
            <p:nvPr/>
          </p:nvSpPr>
          <p:spPr>
            <a:xfrm>
              <a:off x="697" y="2297074"/>
              <a:ext cx="9144000" cy="104644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FFFFFF"/>
                  </a:solidFill>
                  <a:effectLst/>
                  <a:uLnTx/>
                  <a:uFillTx/>
                  <a:latin typeface="Garamond" panose="02020404030301010803" pitchFamily="18" charset="0"/>
                  <a:ea typeface="Tahoma" panose="020B0604030504040204" pitchFamily="34" charset="0"/>
                  <a:cs typeface="Tahoma" panose="020B0604030504040204" pitchFamily="34" charset="0"/>
                </a:rPr>
                <a:t>Enabling Fast and Accurate Real-Time Analysis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FFFFFF"/>
                  </a:solidFill>
                  <a:effectLst/>
                  <a:uLnTx/>
                  <a:uFillTx/>
                  <a:latin typeface="Garamond" panose="02020404030301010803" pitchFamily="18" charset="0"/>
                  <a:ea typeface="Tahoma" panose="020B0604030504040204" pitchFamily="34" charset="0"/>
                  <a:cs typeface="Tahoma" panose="020B0604030504040204" pitchFamily="34" charset="0"/>
                </a:rPr>
                <a:t>of Raw Nanopore Signals for Large Genomes</a:t>
              </a:r>
              <a:endParaRPr kumimoji="0" lang="en-CH" sz="3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33" name="Group 32">
              <a:extLst>
                <a:ext uri="{FF2B5EF4-FFF2-40B4-BE49-F238E27FC236}">
                  <a16:creationId xmlns:a16="http://schemas.microsoft.com/office/drawing/2014/main" id="{A0792A2B-3FDA-18FF-5EC7-EDD5568F511E}"/>
                </a:ext>
              </a:extLst>
            </p:cNvPr>
            <p:cNvGrpSpPr/>
            <p:nvPr/>
          </p:nvGrpSpPr>
          <p:grpSpPr>
            <a:xfrm>
              <a:off x="1067498" y="993177"/>
              <a:ext cx="5427668" cy="1363580"/>
              <a:chOff x="695480" y="993177"/>
              <a:chExt cx="5427668" cy="1363580"/>
            </a:xfrm>
          </p:grpSpPr>
          <p:pic>
            <p:nvPicPr>
              <p:cNvPr id="4" name="Picture 3" descr="A picture containing graphics, font, screenshot, logo&#10;&#10;Description automatically generated">
                <a:extLst>
                  <a:ext uri="{FF2B5EF4-FFF2-40B4-BE49-F238E27FC236}">
                    <a16:creationId xmlns:a16="http://schemas.microsoft.com/office/drawing/2014/main" id="{CF661529-CC74-79A8-5AD3-7A5DD71315C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5480" y="993177"/>
                <a:ext cx="1414800" cy="1363580"/>
              </a:xfrm>
              <a:prstGeom prst="rect">
                <a:avLst/>
              </a:prstGeom>
            </p:spPr>
          </p:pic>
          <p:sp>
            <p:nvSpPr>
              <p:cNvPr id="32" name="TextBox 31">
                <a:extLst>
                  <a:ext uri="{FF2B5EF4-FFF2-40B4-BE49-F238E27FC236}">
                    <a16:creationId xmlns:a16="http://schemas.microsoft.com/office/drawing/2014/main" id="{5889899D-0B1B-F595-8545-BAA8C33B20D9}"/>
                  </a:ext>
                </a:extLst>
              </p:cNvPr>
              <p:cNvSpPr txBox="1"/>
              <p:nvPr/>
            </p:nvSpPr>
            <p:spPr>
              <a:xfrm>
                <a:off x="2278210" y="1120969"/>
                <a:ext cx="3844938" cy="1107996"/>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rPr>
                  <a:t>RawHash</a:t>
                </a:r>
                <a:endParaRPr kumimoji="0" lang="en-CH" sz="7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grpSp>
        <p:nvGrpSpPr>
          <p:cNvPr id="6" name="Group 5">
            <a:extLst>
              <a:ext uri="{FF2B5EF4-FFF2-40B4-BE49-F238E27FC236}">
                <a16:creationId xmlns:a16="http://schemas.microsoft.com/office/drawing/2014/main" id="{A566BDA0-37D8-4BD9-012E-1838239D1D54}"/>
              </a:ext>
            </a:extLst>
          </p:cNvPr>
          <p:cNvGrpSpPr/>
          <p:nvPr/>
        </p:nvGrpSpPr>
        <p:grpSpPr>
          <a:xfrm>
            <a:off x="5627179" y="4579729"/>
            <a:ext cx="1197765" cy="1528134"/>
            <a:chOff x="5404489" y="4677265"/>
            <a:chExt cx="1197765" cy="1528134"/>
          </a:xfrm>
        </p:grpSpPr>
        <p:pic>
          <p:nvPicPr>
            <p:cNvPr id="10" name="Picture 9">
              <a:extLst>
                <a:ext uri="{FF2B5EF4-FFF2-40B4-BE49-F238E27FC236}">
                  <a16:creationId xmlns:a16="http://schemas.microsoft.com/office/drawing/2014/main" id="{45E84D34-A227-83B0-75F7-5E4BEE36E235}"/>
                </a:ext>
              </a:extLst>
            </p:cNvPr>
            <p:cNvPicPr>
              <a:picLocks noChangeAspect="1"/>
            </p:cNvPicPr>
            <p:nvPr/>
          </p:nvPicPr>
          <p:blipFill rotWithShape="1">
            <a:blip r:embed="rId7">
              <a:extLst>
                <a:ext uri="{28A0092B-C50C-407E-A947-70E740481C1C}">
                  <a14:useLocalDpi xmlns:a14="http://schemas.microsoft.com/office/drawing/2010/main" val="0"/>
                </a:ext>
              </a:extLst>
            </a:blip>
            <a:srcRect l="10508" t="10562" r="10293" b="10407"/>
            <a:stretch/>
          </p:blipFill>
          <p:spPr>
            <a:xfrm>
              <a:off x="5404489" y="4677265"/>
              <a:ext cx="1197765" cy="1195200"/>
            </a:xfrm>
            <a:prstGeom prst="rect">
              <a:avLst/>
            </a:prstGeom>
          </p:spPr>
        </p:pic>
        <p:sp>
          <p:nvSpPr>
            <p:cNvPr id="12" name="Subtitle 2">
              <a:extLst>
                <a:ext uri="{FF2B5EF4-FFF2-40B4-BE49-F238E27FC236}">
                  <a16:creationId xmlns:a16="http://schemas.microsoft.com/office/drawing/2014/main" id="{19E58DE3-94D4-8A32-88E3-D47F4F12A325}"/>
                </a:ext>
              </a:extLst>
            </p:cNvPr>
            <p:cNvSpPr txBox="1">
              <a:spLocks/>
            </p:cNvSpPr>
            <p:nvPr/>
          </p:nvSpPr>
          <p:spPr>
            <a:xfrm>
              <a:off x="5591187" y="5866845"/>
              <a:ext cx="824368" cy="338554"/>
            </a:xfrm>
            <a:prstGeom prst="rect">
              <a:avLst/>
            </a:prstGeom>
          </p:spPr>
          <p:txBody>
            <a:bodyPr lIns="0" tIns="0" rIns="0" bIns="0" anchor="ctr">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500"/>
                </a:spcBef>
                <a:spcAft>
                  <a:spcPts val="0"/>
                </a:spcAft>
                <a:buClrTx/>
                <a:buSzTx/>
                <a:buFont typeface="Arial" panose="020B0604020202020204" pitchFamily="34" charset="0"/>
                <a:buNone/>
                <a:tabLst/>
                <a:defRPr/>
              </a:pPr>
              <a:r>
                <a:rPr kumimoji="0" lang="en-US" sz="2200" b="1" i="0" u="none" strike="noStrike" kern="1200" cap="none" spc="0" normalizeH="0" baseline="0" noProof="0" dirty="0">
                  <a:ln>
                    <a:noFill/>
                  </a:ln>
                  <a:solidFill>
                    <a:prstClr val="black"/>
                  </a:solidFill>
                  <a:effectLst/>
                  <a:uLnTx/>
                  <a:uFillTx/>
                  <a:latin typeface="Garamond" panose="02020404030301010803" pitchFamily="18" charset="0"/>
                  <a:ea typeface="Tahoma" panose="020B0604030504040204" pitchFamily="34" charset="0"/>
                  <a:cs typeface="Tahoma" panose="020B0604030504040204" pitchFamily="34" charset="0"/>
                  <a:hlinkClick r:id="rId8"/>
                </a:rPr>
                <a:t>Code</a:t>
              </a:r>
              <a:endParaRPr kumimoji="0" lang="en-US" sz="2200" b="1" i="0" u="none" strike="noStrike" kern="1200" cap="none" spc="0" normalizeH="0" baseline="0" noProof="0" dirty="0">
                <a:ln>
                  <a:noFill/>
                </a:ln>
                <a:solidFill>
                  <a:prstClr val="black"/>
                </a:solidFill>
                <a:effectLst/>
                <a:uLnTx/>
                <a:uFillTx/>
                <a:latin typeface="Garamond" panose="02020404030301010803" pitchFamily="18" charset="0"/>
                <a:ea typeface="Tahoma" panose="020B0604030504040204" pitchFamily="34" charset="0"/>
                <a:cs typeface="Tahoma" panose="020B0604030504040204" pitchFamily="34" charset="0"/>
              </a:endParaRPr>
            </a:p>
          </p:txBody>
        </p:sp>
      </p:grpSp>
      <p:grpSp>
        <p:nvGrpSpPr>
          <p:cNvPr id="5" name="Group 4">
            <a:extLst>
              <a:ext uri="{FF2B5EF4-FFF2-40B4-BE49-F238E27FC236}">
                <a16:creationId xmlns:a16="http://schemas.microsoft.com/office/drawing/2014/main" id="{79E962C0-7CF6-0623-3E02-43C2D5B36759}"/>
              </a:ext>
            </a:extLst>
          </p:cNvPr>
          <p:cNvGrpSpPr/>
          <p:nvPr/>
        </p:nvGrpSpPr>
        <p:grpSpPr>
          <a:xfrm>
            <a:off x="2319858" y="4571519"/>
            <a:ext cx="1196697" cy="1528134"/>
            <a:chOff x="2853607" y="4677265"/>
            <a:chExt cx="1196697" cy="1528134"/>
          </a:xfrm>
        </p:grpSpPr>
        <p:pic>
          <p:nvPicPr>
            <p:cNvPr id="37" name="Picture 36">
              <a:extLst>
                <a:ext uri="{FF2B5EF4-FFF2-40B4-BE49-F238E27FC236}">
                  <a16:creationId xmlns:a16="http://schemas.microsoft.com/office/drawing/2014/main" id="{CE562348-D740-4404-A0B2-2C87A6C5E5E2}"/>
                </a:ext>
              </a:extLst>
            </p:cNvPr>
            <p:cNvPicPr>
              <a:picLocks noChangeAspect="1"/>
            </p:cNvPicPr>
            <p:nvPr/>
          </p:nvPicPr>
          <p:blipFill rotWithShape="1">
            <a:blip r:embed="rId9">
              <a:extLst>
                <a:ext uri="{28A0092B-C50C-407E-A947-70E740481C1C}">
                  <a14:useLocalDpi xmlns:a14="http://schemas.microsoft.com/office/drawing/2010/main" val="0"/>
                </a:ext>
              </a:extLst>
            </a:blip>
            <a:srcRect t="107" b="107"/>
            <a:stretch/>
          </p:blipFill>
          <p:spPr>
            <a:xfrm>
              <a:off x="2853607" y="4677265"/>
              <a:ext cx="1196697" cy="1194134"/>
            </a:xfrm>
            <a:prstGeom prst="rect">
              <a:avLst/>
            </a:prstGeom>
          </p:spPr>
        </p:pic>
        <p:sp>
          <p:nvSpPr>
            <p:cNvPr id="38" name="Subtitle 2">
              <a:extLst>
                <a:ext uri="{FF2B5EF4-FFF2-40B4-BE49-F238E27FC236}">
                  <a16:creationId xmlns:a16="http://schemas.microsoft.com/office/drawing/2014/main" id="{CD77DCB3-AC56-C955-4B3B-317EC426F573}"/>
                </a:ext>
              </a:extLst>
            </p:cNvPr>
            <p:cNvSpPr txBox="1">
              <a:spLocks/>
            </p:cNvSpPr>
            <p:nvPr/>
          </p:nvSpPr>
          <p:spPr>
            <a:xfrm>
              <a:off x="3039771" y="5866845"/>
              <a:ext cx="824368" cy="338554"/>
            </a:xfrm>
            <a:prstGeom prst="rect">
              <a:avLst/>
            </a:prstGeom>
          </p:spPr>
          <p:txBody>
            <a:bodyPr lIns="0" tIns="0" rIns="0" bIns="0" anchor="ctr">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500"/>
                </a:spcBef>
                <a:spcAft>
                  <a:spcPts val="0"/>
                </a:spcAft>
                <a:buClrTx/>
                <a:buSzTx/>
                <a:buFont typeface="Arial" panose="020B0604020202020204" pitchFamily="34" charset="0"/>
                <a:buNone/>
                <a:tabLst/>
                <a:defRPr/>
              </a:pPr>
              <a:r>
                <a:rPr kumimoji="0" lang="en-US" sz="2200" b="1" i="0" u="none" strike="noStrike" kern="1200" cap="none" spc="0" normalizeH="0" baseline="0" noProof="0" dirty="0">
                  <a:ln>
                    <a:noFill/>
                  </a:ln>
                  <a:solidFill>
                    <a:prstClr val="black"/>
                  </a:solidFill>
                  <a:effectLst/>
                  <a:uLnTx/>
                  <a:uFillTx/>
                  <a:latin typeface="Garamond" panose="02020404030301010803" pitchFamily="18" charset="0"/>
                  <a:ea typeface="Tahoma" panose="020B0604030504040204" pitchFamily="34" charset="0"/>
                  <a:cs typeface="Tahoma" panose="020B0604030504040204" pitchFamily="34" charset="0"/>
                  <a:hlinkClick r:id="rId10"/>
                </a:rPr>
                <a:t>Paper</a:t>
              </a:r>
              <a:endParaRPr kumimoji="0" lang="en-US" sz="2200" b="1" i="0" u="none" strike="noStrike" kern="1200" cap="none" spc="0" normalizeH="0" baseline="0" noProof="0" dirty="0">
                <a:ln>
                  <a:noFill/>
                </a:ln>
                <a:solidFill>
                  <a:prstClr val="black"/>
                </a:solidFill>
                <a:effectLst/>
                <a:uLnTx/>
                <a:uFillTx/>
                <a:latin typeface="Garamond" panose="02020404030301010803" pitchFamily="18" charset="0"/>
                <a:ea typeface="Tahoma" panose="020B0604030504040204" pitchFamily="34" charset="0"/>
                <a:cs typeface="Tahoma" panose="020B0604030504040204" pitchFamily="34" charset="0"/>
              </a:endParaRPr>
            </a:p>
          </p:txBody>
        </p:sp>
      </p:grpSp>
      <p:graphicFrame>
        <p:nvGraphicFramePr>
          <p:cNvPr id="8" name="Table 7">
            <a:extLst>
              <a:ext uri="{FF2B5EF4-FFF2-40B4-BE49-F238E27FC236}">
                <a16:creationId xmlns:a16="http://schemas.microsoft.com/office/drawing/2014/main" id="{ACFDCBDA-DA09-842D-E50F-2C8529B389D7}"/>
              </a:ext>
            </a:extLst>
          </p:cNvPr>
          <p:cNvGraphicFramePr>
            <a:graphicFrameLocks noGrp="1"/>
          </p:cNvGraphicFramePr>
          <p:nvPr/>
        </p:nvGraphicFramePr>
        <p:xfrm>
          <a:off x="3581752" y="2882011"/>
          <a:ext cx="1980497" cy="572649"/>
        </p:xfrm>
        <a:graphic>
          <a:graphicData uri="http://schemas.openxmlformats.org/drawingml/2006/table">
            <a:tbl>
              <a:tblPr firstRow="1" bandRow="1">
                <a:tableStyleId>{5C22544A-7EE6-4342-B048-85BDC9FD1C3A}</a:tableStyleId>
              </a:tblPr>
              <a:tblGrid>
                <a:gridCol w="1980497">
                  <a:extLst>
                    <a:ext uri="{9D8B030D-6E8A-4147-A177-3AD203B41FA5}">
                      <a16:colId xmlns:a16="http://schemas.microsoft.com/office/drawing/2014/main" val="858436982"/>
                    </a:ext>
                  </a:extLst>
                </a:gridCol>
              </a:tblGrid>
              <a:tr h="57264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chemeClr val="tx1"/>
                          </a:solidFill>
                          <a:effectLst/>
                          <a:uLnTx/>
                          <a:uFillTx/>
                          <a:latin typeface="Garamond" panose="02020404030301010803" pitchFamily="18" charset="0"/>
                          <a:ea typeface="+mn-ea"/>
                          <a:cs typeface="+mn-cs"/>
                        </a:rPr>
                        <a:t>Can Firtina</a:t>
                      </a:r>
                      <a:endParaRPr lang="en-US" sz="2200" u="none" dirty="0">
                        <a:solidFill>
                          <a:schemeClr val="tx1"/>
                        </a:solidFill>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63266768"/>
                  </a:ext>
                </a:extLst>
              </a:tr>
            </a:tbl>
          </a:graphicData>
        </a:graphic>
      </p:graphicFrame>
      <p:graphicFrame>
        <p:nvGraphicFramePr>
          <p:cNvPr id="11" name="Table 10">
            <a:extLst>
              <a:ext uri="{FF2B5EF4-FFF2-40B4-BE49-F238E27FC236}">
                <a16:creationId xmlns:a16="http://schemas.microsoft.com/office/drawing/2014/main" id="{B1FEBFD5-D529-9B9C-34BB-066964BFB6DE}"/>
              </a:ext>
            </a:extLst>
          </p:cNvPr>
          <p:cNvGraphicFramePr>
            <a:graphicFrameLocks noGrp="1"/>
          </p:cNvGraphicFramePr>
          <p:nvPr/>
        </p:nvGraphicFramePr>
        <p:xfrm>
          <a:off x="1155417" y="3860426"/>
          <a:ext cx="6833166" cy="572649"/>
        </p:xfrm>
        <a:graphic>
          <a:graphicData uri="http://schemas.openxmlformats.org/drawingml/2006/table">
            <a:tbl>
              <a:tblPr firstRow="1" bandRow="1">
                <a:tableStyleId>{5C22544A-7EE6-4342-B048-85BDC9FD1C3A}</a:tableStyleId>
              </a:tblPr>
              <a:tblGrid>
                <a:gridCol w="2537418">
                  <a:extLst>
                    <a:ext uri="{9D8B030D-6E8A-4147-A177-3AD203B41FA5}">
                      <a16:colId xmlns:a16="http://schemas.microsoft.com/office/drawing/2014/main" val="3497997017"/>
                    </a:ext>
                  </a:extLst>
                </a:gridCol>
                <a:gridCol w="281722">
                  <a:extLst>
                    <a:ext uri="{9D8B030D-6E8A-4147-A177-3AD203B41FA5}">
                      <a16:colId xmlns:a16="http://schemas.microsoft.com/office/drawing/2014/main" val="3395077894"/>
                    </a:ext>
                  </a:extLst>
                </a:gridCol>
                <a:gridCol w="1698341">
                  <a:extLst>
                    <a:ext uri="{9D8B030D-6E8A-4147-A177-3AD203B41FA5}">
                      <a16:colId xmlns:a16="http://schemas.microsoft.com/office/drawing/2014/main" val="3302728439"/>
                    </a:ext>
                  </a:extLst>
                </a:gridCol>
                <a:gridCol w="281722">
                  <a:extLst>
                    <a:ext uri="{9D8B030D-6E8A-4147-A177-3AD203B41FA5}">
                      <a16:colId xmlns:a16="http://schemas.microsoft.com/office/drawing/2014/main" val="2466889090"/>
                    </a:ext>
                  </a:extLst>
                </a:gridCol>
                <a:gridCol w="2033963">
                  <a:extLst>
                    <a:ext uri="{9D8B030D-6E8A-4147-A177-3AD203B41FA5}">
                      <a16:colId xmlns:a16="http://schemas.microsoft.com/office/drawing/2014/main" val="3526208654"/>
                    </a:ext>
                  </a:extLst>
                </a:gridCol>
              </a:tblGrid>
              <a:tr h="572649">
                <a:tc>
                  <a:txBody>
                    <a:bodyPr/>
                    <a:lstStyle/>
                    <a:p>
                      <a:pPr algn="ct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Cambria"/>
                        </a:rPr>
                        <a:t>Meryem</a:t>
                      </a:r>
                      <a:r>
                        <a:rPr kumimoji="0" lang="en-US" sz="2200" b="0" i="0" u="none" strike="noStrike" kern="1200" cap="none" spc="0" normalizeH="0" baseline="0" noProof="0" dirty="0">
                          <a:ln>
                            <a:noFill/>
                          </a:ln>
                          <a:solidFill>
                            <a:srgbClr val="E7E6E6">
                              <a:lumMod val="50000"/>
                            </a:srgbClr>
                          </a:solidFill>
                          <a:effectLst/>
                          <a:uLnTx/>
                          <a:uFillTx/>
                          <a:latin typeface="Garamond" panose="02020404030301010803" pitchFamily="18" charset="0"/>
                          <a:ea typeface="+mn-ea"/>
                          <a:cs typeface="Cambria"/>
                        </a:rPr>
                        <a:t> Banu </a:t>
                      </a: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Cambria"/>
                        </a:rPr>
                        <a:t>Cavlak</a:t>
                      </a: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Cambria"/>
                        </a:rPr>
                        <a:t>Haiyu</a:t>
                      </a:r>
                      <a:r>
                        <a:rPr kumimoji="0" lang="en-US" sz="2200" b="0" i="0" u="none" strike="noStrike" kern="1200" cap="none" spc="0" normalizeH="0" baseline="0" noProof="0" dirty="0">
                          <a:ln>
                            <a:noFill/>
                          </a:ln>
                          <a:solidFill>
                            <a:srgbClr val="E7E6E6">
                              <a:lumMod val="50000"/>
                            </a:srgbClr>
                          </a:solidFill>
                          <a:effectLst/>
                          <a:uLnTx/>
                          <a:uFillTx/>
                          <a:latin typeface="Garamond" panose="02020404030301010803" pitchFamily="18" charset="0"/>
                          <a:ea typeface="+mn-ea"/>
                          <a:cs typeface="Cambria"/>
                        </a:rPr>
                        <a:t> Mao</a:t>
                      </a: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Cambria"/>
                        </a:rPr>
                        <a:t>Onur</a:t>
                      </a:r>
                      <a:r>
                        <a:rPr kumimoji="0" lang="en-US" sz="2200" b="0" i="0" u="none" strike="noStrike" kern="1200" cap="none" spc="0" normalizeH="0" baseline="0" noProof="0" dirty="0">
                          <a:ln>
                            <a:noFill/>
                          </a:ln>
                          <a:solidFill>
                            <a:srgbClr val="E7E6E6">
                              <a:lumMod val="50000"/>
                            </a:srgbClr>
                          </a:solidFill>
                          <a:effectLst/>
                          <a:uLnTx/>
                          <a:uFillTx/>
                          <a:latin typeface="Garamond" panose="02020404030301010803" pitchFamily="18" charset="0"/>
                          <a:ea typeface="+mn-ea"/>
                          <a:cs typeface="Cambria"/>
                        </a:rPr>
                        <a:t> </a:t>
                      </a:r>
                      <a:r>
                        <a:rPr kumimoji="0" lang="en-US" sz="2200" b="0" i="0" u="none" strike="noStrike" kern="1200" cap="none" spc="0" normalizeH="0" baseline="0" noProof="0" dirty="0" err="1">
                          <a:ln>
                            <a:noFill/>
                          </a:ln>
                          <a:solidFill>
                            <a:srgbClr val="E7E6E6">
                              <a:lumMod val="50000"/>
                            </a:srgbClr>
                          </a:solidFill>
                          <a:effectLst/>
                          <a:uLnTx/>
                          <a:uFillTx/>
                          <a:latin typeface="Garamond" panose="02020404030301010803" pitchFamily="18" charset="0"/>
                          <a:ea typeface="+mn-ea"/>
                          <a:cs typeface="Cambria"/>
                        </a:rPr>
                        <a:t>Mutlu</a:t>
                      </a:r>
                      <a:endParaRPr lang="en-US" sz="2200" dirty="0">
                        <a:latin typeface="Garamond" panose="02020404030301010803" pitchFamily="18"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63266768"/>
                  </a:ext>
                </a:extLst>
              </a:tr>
            </a:tbl>
          </a:graphicData>
        </a:graphic>
      </p:graphicFrame>
    </p:spTree>
    <p:extLst>
      <p:ext uri="{BB962C8B-B14F-4D97-AF65-F5344CB8AC3E}">
        <p14:creationId xmlns:p14="http://schemas.microsoft.com/office/powerpoint/2010/main" val="213170325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928A-7153-BA4F-A458-A62E08807FC6}"/>
              </a:ext>
            </a:extLst>
          </p:cNvPr>
          <p:cNvSpPr>
            <a:spLocks noGrp="1"/>
          </p:cNvSpPr>
          <p:nvPr>
            <p:ph type="title"/>
          </p:nvPr>
        </p:nvSpPr>
        <p:spPr>
          <a:xfrm>
            <a:off x="228600" y="152400"/>
            <a:ext cx="8610600" cy="749300"/>
          </a:xfrm>
        </p:spPr>
        <p:txBody>
          <a:bodyPr/>
          <a:lstStyle/>
          <a:p>
            <a:r>
              <a:rPr lang="en-US" sz="3600" dirty="0">
                <a:latin typeface="Garamond" panose="02020404030301010803" pitchFamily="18" charset="0"/>
              </a:rPr>
              <a:t>Fast and Accurate Real-Time Genome Analysis</a:t>
            </a:r>
            <a:endParaRPr lang="en-CH" sz="3600" dirty="0">
              <a:latin typeface="Garamond" panose="02020404030301010803" pitchFamily="18" charset="0"/>
            </a:endParaRPr>
          </a:p>
        </p:txBody>
      </p:sp>
      <p:sp>
        <p:nvSpPr>
          <p:cNvPr id="4" name="Content Placeholder 5">
            <a:extLst>
              <a:ext uri="{FF2B5EF4-FFF2-40B4-BE49-F238E27FC236}">
                <a16:creationId xmlns:a16="http://schemas.microsoft.com/office/drawing/2014/main" id="{3FE908AA-1014-F276-6502-C74FBC8E123D}"/>
              </a:ext>
            </a:extLst>
          </p:cNvPr>
          <p:cNvSpPr>
            <a:spLocks noGrp="1"/>
          </p:cNvSpPr>
          <p:nvPr>
            <p:ph idx="1"/>
          </p:nvPr>
        </p:nvSpPr>
        <p:spPr>
          <a:xfrm>
            <a:off x="228600" y="901700"/>
            <a:ext cx="8610600" cy="5479628"/>
          </a:xfrm>
        </p:spPr>
        <p:txBody>
          <a:bodyPr/>
          <a:lstStyle/>
          <a:p>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Can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Firtina</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Melina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Soysal</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Joel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Lindegger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and </a:t>
            </a:r>
            <a:r>
              <a:rPr lang="en-US" sz="18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Onur</a:t>
            </a:r>
            <a:r>
              <a:rPr lang="en-US" sz="1800" b="0" i="0" u="sng"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Mutlu</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"RawHash2: Accurate and Fast Mapping of Raw Nanopore Signals using a Hash-based Seeding Mechanism"</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Preprint on </a:t>
            </a:r>
            <a:r>
              <a:rPr lang="en-US" sz="1800" b="1" i="1"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arxiv</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September 2023.</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arXiv version</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5"/>
              </a:rPr>
              <a:t>RawHash2 Source Code</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p>
        </p:txBody>
      </p:sp>
      <p:pic>
        <p:nvPicPr>
          <p:cNvPr id="8" name="Picture 7" descr="A close-up of a sign&#10;&#10;Description automatically generated">
            <a:extLst>
              <a:ext uri="{FF2B5EF4-FFF2-40B4-BE49-F238E27FC236}">
                <a16:creationId xmlns:a16="http://schemas.microsoft.com/office/drawing/2014/main" id="{2A3E54F9-46D3-F718-252C-671CB725673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3423524"/>
            <a:ext cx="9177466" cy="1409031"/>
          </a:xfrm>
          <a:prstGeom prst="rect">
            <a:avLst/>
          </a:prstGeom>
        </p:spPr>
      </p:pic>
      <p:sp>
        <p:nvSpPr>
          <p:cNvPr id="3" name="Slide Number Placeholder 2">
            <a:extLst>
              <a:ext uri="{FF2B5EF4-FFF2-40B4-BE49-F238E27FC236}">
                <a16:creationId xmlns:a16="http://schemas.microsoft.com/office/drawing/2014/main" id="{744EEF15-E8B6-ED29-BA45-788E7F049016}"/>
              </a:ext>
            </a:extLst>
          </p:cNvPr>
          <p:cNvSpPr>
            <a:spLocks noGrp="1"/>
          </p:cNvSpPr>
          <p:nvPr>
            <p:ph type="sldNum" sz="quarter" idx="11"/>
          </p:nvPr>
        </p:nvSpPr>
        <p:spPr>
          <a:xfrm>
            <a:off x="6553200" y="6243638"/>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282042578"/>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9326-06A9-D843-9F15-BC3324EE5826}"/>
              </a:ext>
            </a:extLst>
          </p:cNvPr>
          <p:cNvSpPr>
            <a:spLocks noGrp="1"/>
          </p:cNvSpPr>
          <p:nvPr>
            <p:ph type="title"/>
          </p:nvPr>
        </p:nvSpPr>
        <p:spPr/>
        <p:txBody>
          <a:bodyPr/>
          <a:lstStyle/>
          <a:p>
            <a:r>
              <a:rPr lang="en-US" dirty="0"/>
              <a:t>Optimizations in RawHash2 (1)</a:t>
            </a:r>
          </a:p>
        </p:txBody>
      </p:sp>
      <p:sp>
        <p:nvSpPr>
          <p:cNvPr id="3" name="Content Placeholder 2">
            <a:extLst>
              <a:ext uri="{FF2B5EF4-FFF2-40B4-BE49-F238E27FC236}">
                <a16:creationId xmlns:a16="http://schemas.microsoft.com/office/drawing/2014/main" id="{AFB9DA22-BE61-2446-87AE-83F927ADF074}"/>
              </a:ext>
            </a:extLst>
          </p:cNvPr>
          <p:cNvSpPr>
            <a:spLocks noGrp="1"/>
          </p:cNvSpPr>
          <p:nvPr>
            <p:ph idx="1"/>
          </p:nvPr>
        </p:nvSpPr>
        <p:spPr>
          <a:xfrm>
            <a:off x="228600" y="914400"/>
            <a:ext cx="8610600" cy="5334000"/>
          </a:xfrm>
        </p:spPr>
        <p:txBody>
          <a:bodyPr/>
          <a:lstStyle/>
          <a:p>
            <a:r>
              <a:rPr lang="en-US" sz="2000" b="1" dirty="0">
                <a:solidFill>
                  <a:schemeClr val="accent6"/>
                </a:solidFill>
              </a:rPr>
              <a:t>More sensitive</a:t>
            </a:r>
            <a:r>
              <a:rPr lang="en-US" sz="2000" dirty="0"/>
              <a:t> chaining implementation with penalty scores</a:t>
            </a:r>
          </a:p>
          <a:p>
            <a:pPr lvl="1"/>
            <a:r>
              <a:rPr lang="en-US" sz="2000" dirty="0">
                <a:solidFill>
                  <a:schemeClr val="accent6"/>
                </a:solidFill>
              </a:rPr>
              <a:t>Benefits:</a:t>
            </a:r>
            <a:r>
              <a:rPr lang="en-US" sz="2000" dirty="0"/>
              <a:t> Enables filtering dissimilar regions quickly</a:t>
            </a:r>
          </a:p>
          <a:p>
            <a:pPr lvl="1"/>
            <a:r>
              <a:rPr lang="en-US" sz="2000" dirty="0">
                <a:solidFill>
                  <a:srgbClr val="FF0000"/>
                </a:solidFill>
              </a:rPr>
              <a:t>Downside:</a:t>
            </a:r>
            <a:r>
              <a:rPr lang="en-US" sz="2000" dirty="0"/>
              <a:t> Additional computations with costly log operations</a:t>
            </a:r>
          </a:p>
          <a:p>
            <a:pPr lvl="1"/>
            <a:endParaRPr lang="en-US" sz="2000" dirty="0"/>
          </a:p>
          <a:p>
            <a:r>
              <a:rPr lang="en-US" sz="2000" b="1" dirty="0"/>
              <a:t>Weighted mapping decisions</a:t>
            </a:r>
          </a:p>
          <a:p>
            <a:pPr lvl="1"/>
            <a:r>
              <a:rPr lang="en-US" sz="2000" dirty="0">
                <a:solidFill>
                  <a:schemeClr val="accent6"/>
                </a:solidFill>
              </a:rPr>
              <a:t>Benefit #1:</a:t>
            </a:r>
            <a:r>
              <a:rPr lang="en-US" sz="2000" dirty="0"/>
              <a:t> ‘Learned’ mapping decisions based on the weights chosen from empirical analysis</a:t>
            </a:r>
          </a:p>
          <a:p>
            <a:pPr lvl="1"/>
            <a:r>
              <a:rPr lang="en-US" sz="2000" dirty="0">
                <a:solidFill>
                  <a:schemeClr val="accent6"/>
                </a:solidFill>
              </a:rPr>
              <a:t>Benefit #2:</a:t>
            </a:r>
            <a:r>
              <a:rPr lang="en-US" sz="2000" dirty="0"/>
              <a:t> Faster and more accurate decisions</a:t>
            </a:r>
          </a:p>
          <a:p>
            <a:endParaRPr lang="en-US" sz="2000" dirty="0"/>
          </a:p>
          <a:p>
            <a:r>
              <a:rPr lang="en-US" sz="2000" dirty="0"/>
              <a:t>Frequency </a:t>
            </a:r>
            <a:r>
              <a:rPr lang="en-US" sz="2000" b="1" dirty="0"/>
              <a:t>filters</a:t>
            </a:r>
          </a:p>
          <a:p>
            <a:pPr lvl="1"/>
            <a:r>
              <a:rPr lang="en-US" sz="2000" dirty="0"/>
              <a:t>Filters the seeds that frequently appear before chaining</a:t>
            </a:r>
          </a:p>
          <a:p>
            <a:pPr lvl="1"/>
            <a:r>
              <a:rPr lang="en-US" sz="2000" dirty="0">
                <a:solidFill>
                  <a:schemeClr val="accent6"/>
                </a:solidFill>
              </a:rPr>
              <a:t>Benefits:</a:t>
            </a:r>
            <a:r>
              <a:rPr lang="en-US" sz="2000" dirty="0"/>
              <a:t> Reduced workload on chaining without significantly affecting accuracy</a:t>
            </a:r>
          </a:p>
          <a:p>
            <a:pPr lvl="1"/>
            <a:r>
              <a:rPr lang="en-US" sz="2000" dirty="0">
                <a:solidFill>
                  <a:srgbClr val="C00000"/>
                </a:solidFill>
              </a:rPr>
              <a:t>Downside:</a:t>
            </a:r>
            <a:r>
              <a:rPr lang="en-US" sz="2000" dirty="0"/>
              <a:t> Less sensitive mapping due to removed seeds</a:t>
            </a:r>
          </a:p>
        </p:txBody>
      </p:sp>
      <p:sp>
        <p:nvSpPr>
          <p:cNvPr id="4" name="Slide Number Placeholder 3">
            <a:extLst>
              <a:ext uri="{FF2B5EF4-FFF2-40B4-BE49-F238E27FC236}">
                <a16:creationId xmlns:a16="http://schemas.microsoft.com/office/drawing/2014/main" id="{F4C949E8-B432-2143-85E7-FAB3F0E378C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7861052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9326-06A9-D843-9F15-BC3324EE5826}"/>
              </a:ext>
            </a:extLst>
          </p:cNvPr>
          <p:cNvSpPr>
            <a:spLocks noGrp="1"/>
          </p:cNvSpPr>
          <p:nvPr>
            <p:ph type="title"/>
          </p:nvPr>
        </p:nvSpPr>
        <p:spPr/>
        <p:txBody>
          <a:bodyPr/>
          <a:lstStyle/>
          <a:p>
            <a:r>
              <a:rPr lang="en-US" dirty="0"/>
              <a:t>Optimizations in RawHash2 (2)</a:t>
            </a:r>
          </a:p>
        </p:txBody>
      </p:sp>
      <p:sp>
        <p:nvSpPr>
          <p:cNvPr id="3" name="Content Placeholder 2">
            <a:extLst>
              <a:ext uri="{FF2B5EF4-FFF2-40B4-BE49-F238E27FC236}">
                <a16:creationId xmlns:a16="http://schemas.microsoft.com/office/drawing/2014/main" id="{AFB9DA22-BE61-2446-87AE-83F927ADF074}"/>
              </a:ext>
            </a:extLst>
          </p:cNvPr>
          <p:cNvSpPr>
            <a:spLocks noGrp="1"/>
          </p:cNvSpPr>
          <p:nvPr>
            <p:ph idx="1"/>
          </p:nvPr>
        </p:nvSpPr>
        <p:spPr>
          <a:xfrm>
            <a:off x="228600" y="914400"/>
            <a:ext cx="8610600" cy="5334000"/>
          </a:xfrm>
        </p:spPr>
        <p:txBody>
          <a:bodyPr/>
          <a:lstStyle/>
          <a:p>
            <a:r>
              <a:rPr lang="en-US" dirty="0"/>
              <a:t>New sketching techniques such as </a:t>
            </a:r>
            <a:r>
              <a:rPr lang="en-US" b="1" dirty="0"/>
              <a:t>minimizers</a:t>
            </a:r>
            <a:r>
              <a:rPr lang="en-US" dirty="0"/>
              <a:t> and </a:t>
            </a:r>
            <a:r>
              <a:rPr lang="en-US" b="1" dirty="0"/>
              <a:t>BLEND</a:t>
            </a:r>
          </a:p>
          <a:p>
            <a:pPr lvl="1"/>
            <a:r>
              <a:rPr lang="en-US" sz="2000" dirty="0"/>
              <a:t>Enables integration of widely studied sketching techniques</a:t>
            </a:r>
          </a:p>
          <a:p>
            <a:pPr lvl="1"/>
            <a:r>
              <a:rPr lang="en-US" sz="2000" dirty="0">
                <a:solidFill>
                  <a:srgbClr val="FF0000"/>
                </a:solidFill>
              </a:rPr>
              <a:t>Benefits:</a:t>
            </a:r>
            <a:r>
              <a:rPr lang="en-US" sz="2000" dirty="0"/>
              <a:t> Can take advantage of these techniques (e.g., reduced storage requirements)</a:t>
            </a:r>
          </a:p>
          <a:p>
            <a:endParaRPr lang="en-US" dirty="0"/>
          </a:p>
          <a:p>
            <a:r>
              <a:rPr lang="en-US" dirty="0"/>
              <a:t>Support for the recent improvements in the technology</a:t>
            </a:r>
          </a:p>
          <a:p>
            <a:pPr lvl="1"/>
            <a:r>
              <a:rPr lang="en-US" sz="2400" dirty="0"/>
              <a:t>Support for </a:t>
            </a:r>
            <a:r>
              <a:rPr lang="en-US" sz="2400" b="1" dirty="0"/>
              <a:t>new data formats</a:t>
            </a:r>
            <a:r>
              <a:rPr lang="en-US" sz="2400" dirty="0"/>
              <a:t>: POD5 and S/BLOW5</a:t>
            </a:r>
          </a:p>
          <a:p>
            <a:pPr lvl="1"/>
            <a:r>
              <a:rPr lang="en-US" sz="2400" dirty="0"/>
              <a:t>Support for </a:t>
            </a:r>
            <a:r>
              <a:rPr lang="en-US" sz="2400" b="1" dirty="0"/>
              <a:t>newer nanopore chemistry</a:t>
            </a:r>
            <a:r>
              <a:rPr lang="en-US" sz="2400" dirty="0"/>
              <a:t> versions: R10.4</a:t>
            </a:r>
          </a:p>
        </p:txBody>
      </p:sp>
      <p:sp>
        <p:nvSpPr>
          <p:cNvPr id="4" name="Slide Number Placeholder 3">
            <a:extLst>
              <a:ext uri="{FF2B5EF4-FFF2-40B4-BE49-F238E27FC236}">
                <a16:creationId xmlns:a16="http://schemas.microsoft.com/office/drawing/2014/main" id="{F4C949E8-B432-2143-85E7-FAB3F0E378C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67216595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9326-06A9-D843-9F15-BC3324EE5826}"/>
              </a:ext>
            </a:extLst>
          </p:cNvPr>
          <p:cNvSpPr>
            <a:spLocks noGrp="1"/>
          </p:cNvSpPr>
          <p:nvPr>
            <p:ph type="title"/>
          </p:nvPr>
        </p:nvSpPr>
        <p:spPr/>
        <p:txBody>
          <a:bodyPr/>
          <a:lstStyle/>
          <a:p>
            <a:r>
              <a:rPr lang="en-US" dirty="0"/>
              <a:t>Results – Throughput</a:t>
            </a:r>
          </a:p>
        </p:txBody>
      </p:sp>
      <p:sp>
        <p:nvSpPr>
          <p:cNvPr id="4" name="Slide Number Placeholder 3">
            <a:extLst>
              <a:ext uri="{FF2B5EF4-FFF2-40B4-BE49-F238E27FC236}">
                <a16:creationId xmlns:a16="http://schemas.microsoft.com/office/drawing/2014/main" id="{F4C949E8-B432-2143-85E7-FAB3F0E378C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mc:AlternateContent xmlns:mc="http://schemas.openxmlformats.org/markup-compatibility/2006" xmlns:a14="http://schemas.microsoft.com/office/drawing/2010/main">
        <mc:Choice Requires="a14">
          <p:sp>
            <p:nvSpPr>
              <p:cNvPr id="10" name="Rectangle 9">
                <a:extLst>
                  <a:ext uri="{FF2B5EF4-FFF2-40B4-BE49-F238E27FC236}">
                    <a16:creationId xmlns:a16="http://schemas.microsoft.com/office/drawing/2014/main" id="{A7B1B0F3-8C6A-79CA-61C2-E419950B4CA4}"/>
                  </a:ext>
                </a:extLst>
              </p:cNvPr>
              <p:cNvSpPr/>
              <p:nvPr/>
            </p:nvSpPr>
            <p:spPr>
              <a:xfrm>
                <a:off x="-29308" y="4697502"/>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2.3</a:t>
                </a:r>
                <a14:m>
                  <m:oMath xmlns:m="http://schemas.openxmlformats.org/officeDocument/2006/math">
                    <m:r>
                      <a:rPr kumimoji="0" lang="en-GB" sz="2000" b="1"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a14:m>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better average throughput </a:t>
                </a:r>
                <a:r>
                  <a:rPr kumimoji="0" lang="en-GB" sz="2000" b="0" i="0" u="none" strike="noStrike" kern="1200" cap="none" spc="0" normalizeH="0" baseline="0" noProof="0" dirty="0" err="1">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RawHash</a:t>
                </a:r>
                <a:endPar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10" name="Rectangle 9">
                <a:extLst>
                  <a:ext uri="{FF2B5EF4-FFF2-40B4-BE49-F238E27FC236}">
                    <a16:creationId xmlns:a16="http://schemas.microsoft.com/office/drawing/2014/main" id="{A7B1B0F3-8C6A-79CA-61C2-E419950B4CA4}"/>
                  </a:ext>
                </a:extLst>
              </p:cNvPr>
              <p:cNvSpPr>
                <a:spLocks noRot="1" noChangeAspect="1" noMove="1" noResize="1" noEditPoints="1" noAdjustHandles="1" noChangeArrowheads="1" noChangeShapeType="1" noTextEdit="1"/>
              </p:cNvSpPr>
              <p:nvPr/>
            </p:nvSpPr>
            <p:spPr>
              <a:xfrm>
                <a:off x="-29308" y="4697502"/>
                <a:ext cx="9202616" cy="1000101"/>
              </a:xfrm>
              <a:prstGeom prst="rect">
                <a:avLst/>
              </a:prstGeom>
              <a:blipFill>
                <a:blip r:embed="rId3"/>
                <a:stretch>
                  <a:fillRect/>
                </a:stretch>
              </a:blipFill>
              <a:ln>
                <a:solidFill>
                  <a:schemeClr val="accent6"/>
                </a:solidFill>
              </a:ln>
            </p:spPr>
            <p:txBody>
              <a:bodyPr/>
              <a:lstStyle/>
              <a:p>
                <a:r>
                  <a:rPr lang="en-US">
                    <a:noFill/>
                  </a:rPr>
                  <a:t> </a:t>
                </a:r>
              </a:p>
            </p:txBody>
          </p:sp>
        </mc:Fallback>
      </mc:AlternateContent>
      <p:sp>
        <p:nvSpPr>
          <p:cNvPr id="11" name="Content Placeholder 2">
            <a:extLst>
              <a:ext uri="{FF2B5EF4-FFF2-40B4-BE49-F238E27FC236}">
                <a16:creationId xmlns:a16="http://schemas.microsoft.com/office/drawing/2014/main" id="{0BBBE774-0855-991B-798A-A3EE08C9DC35}"/>
              </a:ext>
            </a:extLst>
          </p:cNvPr>
          <p:cNvSpPr>
            <a:spLocks noGrp="1"/>
          </p:cNvSpPr>
          <p:nvPr>
            <p:ph idx="1"/>
          </p:nvPr>
        </p:nvSpPr>
        <p:spPr>
          <a:xfrm>
            <a:off x="189560" y="934127"/>
            <a:ext cx="8798061" cy="853576"/>
          </a:xfrm>
        </p:spPr>
        <p:txBody>
          <a:bodyPr/>
          <a:lstStyle/>
          <a:p>
            <a:pPr>
              <a:spcAft>
                <a:spcPts val="500"/>
              </a:spcAft>
            </a:pPr>
            <a:r>
              <a:rPr lang="en-GB" sz="2200" b="1" dirty="0">
                <a:latin typeface="Tahoma" panose="020B0604030504040204" pitchFamily="34" charset="0"/>
                <a:ea typeface="Tahoma" panose="020B0604030504040204" pitchFamily="34" charset="0"/>
                <a:cs typeface="Tahoma" panose="020B0604030504040204" pitchFamily="34" charset="0"/>
              </a:rPr>
              <a:t>Real-time analysis requires </a:t>
            </a:r>
            <a:r>
              <a:rPr lang="en-GB" sz="2200" dirty="0">
                <a:latin typeface="Tahoma" panose="020B0604030504040204" pitchFamily="34" charset="0"/>
                <a:ea typeface="Tahoma" panose="020B0604030504040204" pitchFamily="34" charset="0"/>
                <a:cs typeface="Tahoma" panose="020B0604030504040204" pitchFamily="34" charset="0"/>
              </a:rPr>
              <a:t>faster throughput than sequencer</a:t>
            </a:r>
          </a:p>
          <a:p>
            <a:pPr lvl="1">
              <a:spcAft>
                <a:spcPts val="500"/>
              </a:spcAft>
            </a:pPr>
            <a:r>
              <a:rPr lang="en-GB" sz="1800" dirty="0">
                <a:latin typeface="Tahoma" panose="020B0604030504040204" pitchFamily="34" charset="0"/>
                <a:ea typeface="Tahoma" panose="020B0604030504040204" pitchFamily="34" charset="0"/>
                <a:cs typeface="Tahoma" panose="020B0604030504040204" pitchFamily="34" charset="0"/>
              </a:rPr>
              <a:t>Throughput of a nanopore sequencer: ~</a:t>
            </a:r>
            <a:r>
              <a:rPr lang="en-GB" sz="1800" b="1" dirty="0">
                <a:latin typeface="Tahoma" panose="020B0604030504040204" pitchFamily="34" charset="0"/>
                <a:ea typeface="Tahoma" panose="020B0604030504040204" pitchFamily="34" charset="0"/>
                <a:cs typeface="Tahoma" panose="020B0604030504040204" pitchFamily="34" charset="0"/>
              </a:rPr>
              <a:t>450 bp/sec (data generation speed)</a:t>
            </a:r>
          </a:p>
        </p:txBody>
      </p:sp>
      <p:pic>
        <p:nvPicPr>
          <p:cNvPr id="12" name="Picture 11">
            <a:extLst>
              <a:ext uri="{FF2B5EF4-FFF2-40B4-BE49-F238E27FC236}">
                <a16:creationId xmlns:a16="http://schemas.microsoft.com/office/drawing/2014/main" id="{69A535CF-4E75-9265-0E31-A3581E77E9C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344959" y="2160498"/>
            <a:ext cx="6487262" cy="2319092"/>
          </a:xfrm>
          <a:prstGeom prst="rect">
            <a:avLst/>
          </a:prstGeom>
        </p:spPr>
      </p:pic>
    </p:spTree>
    <p:extLst>
      <p:ext uri="{BB962C8B-B14F-4D97-AF65-F5344CB8AC3E}">
        <p14:creationId xmlns:p14="http://schemas.microsoft.com/office/powerpoint/2010/main" val="292272496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uiExpand="1" build="p"/>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9326-06A9-D843-9F15-BC3324EE5826}"/>
              </a:ext>
            </a:extLst>
          </p:cNvPr>
          <p:cNvSpPr>
            <a:spLocks noGrp="1"/>
          </p:cNvSpPr>
          <p:nvPr>
            <p:ph type="title"/>
          </p:nvPr>
        </p:nvSpPr>
        <p:spPr/>
        <p:txBody>
          <a:bodyPr/>
          <a:lstStyle/>
          <a:p>
            <a:r>
              <a:rPr lang="en-US" dirty="0"/>
              <a:t>Results – Accuracy</a:t>
            </a:r>
          </a:p>
        </p:txBody>
      </p:sp>
      <p:sp>
        <p:nvSpPr>
          <p:cNvPr id="4" name="Slide Number Placeholder 3">
            <a:extLst>
              <a:ext uri="{FF2B5EF4-FFF2-40B4-BE49-F238E27FC236}">
                <a16:creationId xmlns:a16="http://schemas.microsoft.com/office/drawing/2014/main" id="{F4C949E8-B432-2143-85E7-FAB3F0E378C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10" name="Rectangle 9">
            <a:extLst>
              <a:ext uri="{FF2B5EF4-FFF2-40B4-BE49-F238E27FC236}">
                <a16:creationId xmlns:a16="http://schemas.microsoft.com/office/drawing/2014/main" id="{A7B1B0F3-8C6A-79CA-61C2-E419950B4CA4}"/>
              </a:ext>
            </a:extLst>
          </p:cNvPr>
          <p:cNvSpPr/>
          <p:nvPr/>
        </p:nvSpPr>
        <p:spPr>
          <a:xfrm>
            <a:off x="-29308" y="4697502"/>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RawHash2 is more accurate than </a:t>
            </a:r>
            <a:r>
              <a:rPr kumimoji="0" lang="en-GB" sz="2000" b="0" i="0" u="none" strike="noStrike" kern="1200" cap="none" spc="0" normalizeH="0" baseline="0" noProof="0" dirty="0" err="1">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RawHash</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in all cases</a:t>
            </a:r>
          </a:p>
        </p:txBody>
      </p:sp>
      <p:pic>
        <p:nvPicPr>
          <p:cNvPr id="7" name="Picture 6" descr="A table of data with numbers&#10;&#10;Description automatically generated">
            <a:extLst>
              <a:ext uri="{FF2B5EF4-FFF2-40B4-BE49-F238E27FC236}">
                <a16:creationId xmlns:a16="http://schemas.microsoft.com/office/drawing/2014/main" id="{7077D14A-B8A9-B48A-428E-939831AECD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27200" y="1160397"/>
            <a:ext cx="4826000" cy="3406588"/>
          </a:xfrm>
          <a:prstGeom prst="rect">
            <a:avLst/>
          </a:prstGeom>
        </p:spPr>
      </p:pic>
      <p:sp>
        <p:nvSpPr>
          <p:cNvPr id="8" name="Rectangle 7">
            <a:extLst>
              <a:ext uri="{FF2B5EF4-FFF2-40B4-BE49-F238E27FC236}">
                <a16:creationId xmlns:a16="http://schemas.microsoft.com/office/drawing/2014/main" id="{FEE01AFF-8293-21C8-E73A-90BC889358D8}"/>
              </a:ext>
            </a:extLst>
          </p:cNvPr>
          <p:cNvSpPr/>
          <p:nvPr/>
        </p:nvSpPr>
        <p:spPr>
          <a:xfrm>
            <a:off x="4470400" y="1180009"/>
            <a:ext cx="1320800" cy="3386976"/>
          </a:xfrm>
          <a:prstGeom prst="rect">
            <a:avLst/>
          </a:prstGeom>
          <a:noFill/>
          <a:ln w="19050" cap="flat">
            <a:solidFill>
              <a:schemeClr val="accent6"/>
            </a:solidFill>
          </a:ln>
          <a:effectLst>
            <a:glow rad="63500">
              <a:schemeClr val="accent6">
                <a:alpha val="38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srgbClr val="FFFFFF"/>
              </a:solidFill>
              <a:effectLst/>
              <a:uLnTx/>
              <a:uFillTx/>
              <a:latin typeface="Tahoma"/>
              <a:ea typeface="+mn-ea"/>
              <a:cs typeface="+mn-cs"/>
            </a:endParaRPr>
          </a:p>
        </p:txBody>
      </p:sp>
    </p:spTree>
    <p:extLst>
      <p:ext uri="{BB962C8B-B14F-4D97-AF65-F5344CB8AC3E}">
        <p14:creationId xmlns:p14="http://schemas.microsoft.com/office/powerpoint/2010/main" val="326024425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8" grpId="0" animBg="1"/>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9326-06A9-D843-9F15-BC3324EE5826}"/>
              </a:ext>
            </a:extLst>
          </p:cNvPr>
          <p:cNvSpPr>
            <a:spLocks noGrp="1"/>
          </p:cNvSpPr>
          <p:nvPr>
            <p:ph type="title"/>
          </p:nvPr>
        </p:nvSpPr>
        <p:spPr/>
        <p:txBody>
          <a:bodyPr/>
          <a:lstStyle/>
          <a:p>
            <a:r>
              <a:rPr lang="en-US" dirty="0"/>
              <a:t>Results – Average Sequencing Length</a:t>
            </a:r>
          </a:p>
        </p:txBody>
      </p:sp>
      <p:sp>
        <p:nvSpPr>
          <p:cNvPr id="4" name="Slide Number Placeholder 3">
            <a:extLst>
              <a:ext uri="{FF2B5EF4-FFF2-40B4-BE49-F238E27FC236}">
                <a16:creationId xmlns:a16="http://schemas.microsoft.com/office/drawing/2014/main" id="{F4C949E8-B432-2143-85E7-FAB3F0E378C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10" name="Rectangle 9">
            <a:extLst>
              <a:ext uri="{FF2B5EF4-FFF2-40B4-BE49-F238E27FC236}">
                <a16:creationId xmlns:a16="http://schemas.microsoft.com/office/drawing/2014/main" id="{A7B1B0F3-8C6A-79CA-61C2-E419950B4CA4}"/>
              </a:ext>
            </a:extLst>
          </p:cNvPr>
          <p:cNvSpPr/>
          <p:nvPr/>
        </p:nvSpPr>
        <p:spPr>
          <a:xfrm>
            <a:off x="-29308" y="4060027"/>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RawHash2 uses fewer bases to sequence than </a:t>
            </a:r>
            <a:r>
              <a:rPr kumimoji="0" lang="en-GB" sz="2000" b="0" i="0" u="none" strike="noStrike" kern="1200" cap="none" spc="0" normalizeH="0" baseline="0" noProof="0" dirty="0" err="1">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RawHash</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in all cases</a:t>
            </a:r>
            <a:endPar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5" name="Picture 4" descr="A table of numbers and a number of chunks&#10;&#10;Description automatically generated">
            <a:extLst>
              <a:ext uri="{FF2B5EF4-FFF2-40B4-BE49-F238E27FC236}">
                <a16:creationId xmlns:a16="http://schemas.microsoft.com/office/drawing/2014/main" id="{84904D2A-A956-488C-F4C4-BC11A2D6C5D6}"/>
              </a:ext>
            </a:extLst>
          </p:cNvPr>
          <p:cNvPicPr>
            <a:picLocks noChangeAspect="1"/>
          </p:cNvPicPr>
          <p:nvPr/>
        </p:nvPicPr>
        <p:blipFill rotWithShape="1">
          <a:blip r:embed="rId3">
            <a:extLst>
              <a:ext uri="{28A0092B-C50C-407E-A947-70E740481C1C}">
                <a14:useLocalDpi xmlns:a14="http://schemas.microsoft.com/office/drawing/2010/main" val="0"/>
              </a:ext>
            </a:extLst>
          </a:blip>
          <a:srcRect b="4950"/>
          <a:stretch/>
        </p:blipFill>
        <p:spPr>
          <a:xfrm>
            <a:off x="685800" y="971262"/>
            <a:ext cx="7772400" cy="2801935"/>
          </a:xfrm>
          <a:prstGeom prst="rect">
            <a:avLst/>
          </a:prstGeom>
        </p:spPr>
      </p:pic>
      <p:sp>
        <p:nvSpPr>
          <p:cNvPr id="6" name="Rectangle 5">
            <a:extLst>
              <a:ext uri="{FF2B5EF4-FFF2-40B4-BE49-F238E27FC236}">
                <a16:creationId xmlns:a16="http://schemas.microsoft.com/office/drawing/2014/main" id="{DB8E6126-CD62-7CCA-2034-52FDAB50C7BA}"/>
              </a:ext>
            </a:extLst>
          </p:cNvPr>
          <p:cNvSpPr/>
          <p:nvPr/>
        </p:nvSpPr>
        <p:spPr>
          <a:xfrm>
            <a:off x="-29308" y="5243537"/>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RawHash2 uses the smallest number of bases to sequence for larger genomes</a:t>
            </a:r>
            <a:endPar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59311984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6" grpId="0" animBg="1"/>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928A-7153-BA4F-A458-A62E08807FC6}"/>
              </a:ext>
            </a:extLst>
          </p:cNvPr>
          <p:cNvSpPr>
            <a:spLocks noGrp="1"/>
          </p:cNvSpPr>
          <p:nvPr>
            <p:ph type="title"/>
          </p:nvPr>
        </p:nvSpPr>
        <p:spPr>
          <a:xfrm>
            <a:off x="228600" y="152400"/>
            <a:ext cx="8610600" cy="749300"/>
          </a:xfrm>
        </p:spPr>
        <p:txBody>
          <a:bodyPr/>
          <a:lstStyle/>
          <a:p>
            <a:r>
              <a:rPr lang="en-US" sz="3600" dirty="0">
                <a:latin typeface="Garamond" panose="02020404030301010803" pitchFamily="18" charset="0"/>
              </a:rPr>
              <a:t>Fast and Accurate Real-Time Genome Analysis</a:t>
            </a:r>
            <a:endParaRPr lang="en-CH" sz="3600" dirty="0">
              <a:latin typeface="Garamond" panose="02020404030301010803" pitchFamily="18" charset="0"/>
            </a:endParaRPr>
          </a:p>
        </p:txBody>
      </p:sp>
      <p:sp>
        <p:nvSpPr>
          <p:cNvPr id="4" name="Content Placeholder 5">
            <a:extLst>
              <a:ext uri="{FF2B5EF4-FFF2-40B4-BE49-F238E27FC236}">
                <a16:creationId xmlns:a16="http://schemas.microsoft.com/office/drawing/2014/main" id="{3FE908AA-1014-F276-6502-C74FBC8E123D}"/>
              </a:ext>
            </a:extLst>
          </p:cNvPr>
          <p:cNvSpPr>
            <a:spLocks noGrp="1"/>
          </p:cNvSpPr>
          <p:nvPr>
            <p:ph idx="1"/>
          </p:nvPr>
        </p:nvSpPr>
        <p:spPr>
          <a:xfrm>
            <a:off x="228600" y="901700"/>
            <a:ext cx="8610600" cy="5479628"/>
          </a:xfrm>
        </p:spPr>
        <p:txBody>
          <a:bodyPr/>
          <a:lstStyle/>
          <a:p>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Can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Firtina</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Melina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Soysal</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Joel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Lindegger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and </a:t>
            </a:r>
            <a:r>
              <a:rPr lang="en-US" sz="18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Onur</a:t>
            </a:r>
            <a:r>
              <a:rPr lang="en-US" sz="1800" b="0" i="0" u="sng"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sng"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Mutlu</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"RawHash2: Accurate and Fast Mapping of Raw Nanopore Signals using a Hash-based Seeding Mechanism"</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Preprint on </a:t>
            </a:r>
            <a:r>
              <a:rPr lang="en-US" sz="1800" b="1" i="1"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arxiv</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September 2023.</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arXiv version</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5"/>
              </a:rPr>
              <a:t>RawHash2 Source Code</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p>
        </p:txBody>
      </p:sp>
      <p:pic>
        <p:nvPicPr>
          <p:cNvPr id="8" name="Picture 7" descr="A close-up of a sign&#10;&#10;Description automatically generated">
            <a:extLst>
              <a:ext uri="{FF2B5EF4-FFF2-40B4-BE49-F238E27FC236}">
                <a16:creationId xmlns:a16="http://schemas.microsoft.com/office/drawing/2014/main" id="{2A3E54F9-46D3-F718-252C-671CB725673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3423524"/>
            <a:ext cx="9177466" cy="1409031"/>
          </a:xfrm>
          <a:prstGeom prst="rect">
            <a:avLst/>
          </a:prstGeom>
        </p:spPr>
      </p:pic>
      <p:sp>
        <p:nvSpPr>
          <p:cNvPr id="3" name="Slide Number Placeholder 2">
            <a:extLst>
              <a:ext uri="{FF2B5EF4-FFF2-40B4-BE49-F238E27FC236}">
                <a16:creationId xmlns:a16="http://schemas.microsoft.com/office/drawing/2014/main" id="{744EEF15-E8B6-ED29-BA45-788E7F049016}"/>
              </a:ext>
            </a:extLst>
          </p:cNvPr>
          <p:cNvSpPr>
            <a:spLocks noGrp="1"/>
          </p:cNvSpPr>
          <p:nvPr>
            <p:ph type="sldNum" sz="quarter" idx="11"/>
          </p:nvPr>
        </p:nvSpPr>
        <p:spPr>
          <a:xfrm>
            <a:off x="6553200" y="6243638"/>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561839805"/>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B9DA22-BE61-2446-87AE-83F927ADF074}"/>
              </a:ext>
            </a:extLst>
          </p:cNvPr>
          <p:cNvSpPr>
            <a:spLocks noGrp="1"/>
          </p:cNvSpPr>
          <p:nvPr>
            <p:ph idx="1"/>
          </p:nvPr>
        </p:nvSpPr>
        <p:spPr>
          <a:xfrm>
            <a:off x="228600" y="1124744"/>
            <a:ext cx="8610600" cy="5123656"/>
          </a:xfrm>
        </p:spPr>
        <p:txBody>
          <a:bodyPr/>
          <a:lstStyle/>
          <a:p>
            <a:r>
              <a:rPr lang="en-US" dirty="0"/>
              <a:t>Enabling cost-effective, portable, fast, and accurate genome analysis has many implications</a:t>
            </a:r>
          </a:p>
          <a:p>
            <a:pPr lvl="1"/>
            <a:r>
              <a:rPr lang="en-US" dirty="0"/>
              <a:t>What are the new applications we can enable with these new unique benefits?</a:t>
            </a:r>
          </a:p>
          <a:p>
            <a:pPr lvl="1"/>
            <a:endParaRPr lang="en-US" dirty="0"/>
          </a:p>
          <a:p>
            <a:r>
              <a:rPr lang="en-US" dirty="0"/>
              <a:t>Can we do even better?</a:t>
            </a:r>
          </a:p>
          <a:p>
            <a:pPr lvl="1"/>
            <a:r>
              <a:rPr lang="en-US" dirty="0"/>
              <a:t>Understanding and modifying the sequencing process for analyzing other types of biological data</a:t>
            </a:r>
          </a:p>
          <a:p>
            <a:endParaRPr lang="en-US" dirty="0"/>
          </a:p>
          <a:p>
            <a:r>
              <a:rPr lang="en-US" dirty="0"/>
              <a:t>How about other sequencing technologies?</a:t>
            </a:r>
          </a:p>
        </p:txBody>
      </p:sp>
      <p:sp>
        <p:nvSpPr>
          <p:cNvPr id="2" name="Title 1">
            <a:extLst>
              <a:ext uri="{FF2B5EF4-FFF2-40B4-BE49-F238E27FC236}">
                <a16:creationId xmlns:a16="http://schemas.microsoft.com/office/drawing/2014/main" id="{E61E9326-06A9-D843-9F15-BC3324EE5826}"/>
              </a:ext>
            </a:extLst>
          </p:cNvPr>
          <p:cNvSpPr>
            <a:spLocks noGrp="1"/>
          </p:cNvSpPr>
          <p:nvPr>
            <p:ph type="title"/>
          </p:nvPr>
        </p:nvSpPr>
        <p:spPr/>
        <p:txBody>
          <a:bodyPr/>
          <a:lstStyle/>
          <a:p>
            <a:r>
              <a:rPr lang="en-US" dirty="0"/>
              <a:t>The Future is Bright for Genome Analysis</a:t>
            </a:r>
          </a:p>
        </p:txBody>
      </p:sp>
      <p:sp>
        <p:nvSpPr>
          <p:cNvPr id="4" name="Slide Number Placeholder 3">
            <a:extLst>
              <a:ext uri="{FF2B5EF4-FFF2-40B4-BE49-F238E27FC236}">
                <a16:creationId xmlns:a16="http://schemas.microsoft.com/office/drawing/2014/main" id="{F4C949E8-B432-2143-85E7-FAB3F0E378C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06395030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B9DA22-BE61-2446-87AE-83F927ADF074}"/>
              </a:ext>
            </a:extLst>
          </p:cNvPr>
          <p:cNvSpPr>
            <a:spLocks noGrp="1"/>
          </p:cNvSpPr>
          <p:nvPr>
            <p:ph idx="1"/>
          </p:nvPr>
        </p:nvSpPr>
        <p:spPr>
          <a:xfrm>
            <a:off x="228600" y="1124744"/>
            <a:ext cx="8610600" cy="5123656"/>
          </a:xfrm>
        </p:spPr>
        <p:txBody>
          <a:bodyPr/>
          <a:lstStyle/>
          <a:p>
            <a:r>
              <a:rPr lang="en-US" dirty="0"/>
              <a:t>Cutting-edge in Accelerating Genome Analysis</a:t>
            </a:r>
          </a:p>
          <a:p>
            <a:pPr lvl="1"/>
            <a:r>
              <a:rPr lang="en-US" dirty="0"/>
              <a:t>Intelligent genome analysis</a:t>
            </a:r>
          </a:p>
          <a:p>
            <a:pPr lvl="1"/>
            <a:endParaRPr lang="en-US" dirty="0"/>
          </a:p>
          <a:p>
            <a:r>
              <a:rPr lang="en-US" dirty="0"/>
              <a:t>Enabling Fast and Accurate Real-time Analysis</a:t>
            </a:r>
          </a:p>
          <a:p>
            <a:pPr lvl="1"/>
            <a:r>
              <a:rPr lang="en-US" dirty="0" err="1"/>
              <a:t>RawHash</a:t>
            </a:r>
            <a:r>
              <a:rPr lang="en-US" dirty="0"/>
              <a:t> and RawHash2</a:t>
            </a:r>
          </a:p>
          <a:p>
            <a:endParaRPr lang="en-US" dirty="0"/>
          </a:p>
          <a:p>
            <a:r>
              <a:rPr lang="en-US" dirty="0">
                <a:solidFill>
                  <a:srgbClr val="0000FF"/>
                </a:solidFill>
              </a:rPr>
              <a:t>Graph &amp; ML Acceleration in Genomics</a:t>
            </a:r>
          </a:p>
          <a:p>
            <a:pPr lvl="1"/>
            <a:r>
              <a:rPr lang="en-US" dirty="0">
                <a:solidFill>
                  <a:srgbClr val="0000FF"/>
                </a:solidFill>
              </a:rPr>
              <a:t>ApHMM</a:t>
            </a:r>
          </a:p>
          <a:p>
            <a:pPr lvl="1"/>
            <a:endParaRPr lang="en-US" dirty="0">
              <a:solidFill>
                <a:srgbClr val="0000FF"/>
              </a:solidFill>
            </a:endParaRPr>
          </a:p>
          <a:p>
            <a:r>
              <a:rPr lang="en-US" dirty="0"/>
              <a:t>Conclusion</a:t>
            </a:r>
          </a:p>
          <a:p>
            <a:endParaRPr lang="en-US" dirty="0">
              <a:solidFill>
                <a:srgbClr val="0000FF"/>
              </a:solidFill>
            </a:endParaRPr>
          </a:p>
        </p:txBody>
      </p:sp>
      <p:sp>
        <p:nvSpPr>
          <p:cNvPr id="2" name="Title 1">
            <a:extLst>
              <a:ext uri="{FF2B5EF4-FFF2-40B4-BE49-F238E27FC236}">
                <a16:creationId xmlns:a16="http://schemas.microsoft.com/office/drawing/2014/main" id="{E61E9326-06A9-D843-9F15-BC3324EE5826}"/>
              </a:ext>
            </a:extLst>
          </p:cNvPr>
          <p:cNvSpPr>
            <a:spLocks noGrp="1"/>
          </p:cNvSpPr>
          <p:nvPr>
            <p:ph type="title"/>
          </p:nvPr>
        </p:nvSpPr>
        <p:spPr/>
        <p:txBody>
          <a:bodyPr/>
          <a:lstStyle/>
          <a:p>
            <a:r>
              <a:rPr lang="en-US" dirty="0"/>
              <a:t>Agenda for Today</a:t>
            </a:r>
          </a:p>
        </p:txBody>
      </p:sp>
      <p:sp>
        <p:nvSpPr>
          <p:cNvPr id="4" name="Slide Number Placeholder 3">
            <a:extLst>
              <a:ext uri="{FF2B5EF4-FFF2-40B4-BE49-F238E27FC236}">
                <a16:creationId xmlns:a16="http://schemas.microsoft.com/office/drawing/2014/main" id="{F4C949E8-B432-2143-85E7-FAB3F0E378C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077529187"/>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Title 1"/>
          <p:cNvSpPr txBox="1">
            <a:spLocks/>
          </p:cNvSpPr>
          <p:nvPr/>
        </p:nvSpPr>
        <p:spPr>
          <a:xfrm>
            <a:off x="0" y="927"/>
            <a:ext cx="9144000" cy="2316615"/>
          </a:xfrm>
          <a:prstGeom prst="rect">
            <a:avLst/>
          </a:prstGeom>
          <a:solidFill>
            <a:srgbClr val="06436E"/>
          </a:solidFill>
          <a:ln>
            <a:noFill/>
          </a:ln>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6600" b="1" i="0" u="none" strike="noStrike" kern="1200" cap="none" spc="0" normalizeH="0" baseline="0" noProof="0">
              <a:ln>
                <a:noFill/>
              </a:ln>
              <a:solidFill>
                <a:srgbClr val="70AD47"/>
              </a:solidFill>
              <a:effectLst/>
              <a:uLnTx/>
              <a:uFillTx/>
              <a:latin typeface="Calibri Light" panose="020F0302020204030204"/>
              <a:ea typeface="+mj-ea"/>
              <a:cs typeface="+mj-cs"/>
            </a:endParaRPr>
          </a:p>
        </p:txBody>
      </p:sp>
      <p:sp>
        <p:nvSpPr>
          <p:cNvPr id="102" name="Title 1"/>
          <p:cNvSpPr>
            <a:spLocks noGrp="1"/>
          </p:cNvSpPr>
          <p:nvPr>
            <p:ph type="ctrTitle" idx="4294967295"/>
          </p:nvPr>
        </p:nvSpPr>
        <p:spPr>
          <a:xfrm>
            <a:off x="0" y="0"/>
            <a:ext cx="9144000" cy="2992185"/>
          </a:xfrm>
          <a:prstGeom prst="rect">
            <a:avLst/>
          </a:prstGeom>
          <a:solidFill>
            <a:srgbClr val="03538C"/>
          </a:solidFill>
        </p:spPr>
        <p:txBody>
          <a:bodyPr anchor="ctr">
            <a:noAutofit/>
          </a:bodyPr>
          <a:lstStyle/>
          <a:p>
            <a:pPr algn="ctr">
              <a:lnSpc>
                <a:spcPct val="100000"/>
              </a:lnSpc>
              <a:spcAft>
                <a:spcPts val="400"/>
              </a:spcAft>
            </a:pPr>
            <a:br>
              <a:rPr lang="en-US" sz="7200" b="1" dirty="0">
                <a:solidFill>
                  <a:srgbClr val="FFFFFF"/>
                </a:solidFill>
                <a:latin typeface="Garamond" panose="02020404030301010803" pitchFamily="18" charset="0"/>
                <a:ea typeface="Tahoma" panose="020B0604030504040204" pitchFamily="34" charset="0"/>
                <a:cs typeface="Tahoma" panose="020B0604030504040204" pitchFamily="34" charset="0"/>
              </a:rPr>
            </a:br>
            <a:br>
              <a:rPr lang="en-US" sz="3100" b="1" dirty="0">
                <a:solidFill>
                  <a:srgbClr val="FFFFFF"/>
                </a:solidFill>
                <a:latin typeface="Garamond" panose="02020404030301010803" pitchFamily="18" charset="0"/>
                <a:ea typeface="Tahoma" panose="020B0604030504040204" pitchFamily="34" charset="0"/>
                <a:cs typeface="Tahoma" panose="020B0604030504040204" pitchFamily="34" charset="0"/>
              </a:rPr>
            </a:br>
            <a:endParaRPr lang="en-US" sz="3100" dirty="0">
              <a:solidFill>
                <a:schemeClr val="accent4">
                  <a:lumMod val="20000"/>
                  <a:lumOff val="80000"/>
                </a:schemeClr>
              </a:solidFill>
              <a:latin typeface="Garamond" panose="02020404030301010803" pitchFamily="18" charset="0"/>
              <a:ea typeface="Tahoma" panose="020B0604030504040204" pitchFamily="34" charset="0"/>
              <a:cs typeface="Tahoma" panose="020B0604030504040204" pitchFamily="34" charset="0"/>
            </a:endParaRPr>
          </a:p>
        </p:txBody>
      </p:sp>
      <p:sp>
        <p:nvSpPr>
          <p:cNvPr id="28" name="TextBox 27">
            <a:extLst>
              <a:ext uri="{FF2B5EF4-FFF2-40B4-BE49-F238E27FC236}">
                <a16:creationId xmlns:a16="http://schemas.microsoft.com/office/drawing/2014/main" id="{67AA80A8-14BE-BA0A-6F6A-8839DECF2580}"/>
              </a:ext>
            </a:extLst>
          </p:cNvPr>
          <p:cNvSpPr txBox="1"/>
          <p:nvPr/>
        </p:nvSpPr>
        <p:spPr>
          <a:xfrm>
            <a:off x="3945066" y="-8256"/>
            <a:ext cx="1253868"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rPr>
              <a:t>HiPEAC</a:t>
            </a:r>
            <a:r>
              <a:rPr kumimoji="0" lang="en-US" sz="1400" b="1" i="0" u="none" strike="noStrike" kern="1200" cap="none" spc="0" normalizeH="0" baseline="0" noProof="0" dirty="0">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rPr>
              <a:t> 2024</a:t>
            </a:r>
          </a:p>
        </p:txBody>
      </p:sp>
      <p:grpSp>
        <p:nvGrpSpPr>
          <p:cNvPr id="34" name="Group 33">
            <a:extLst>
              <a:ext uri="{FF2B5EF4-FFF2-40B4-BE49-F238E27FC236}">
                <a16:creationId xmlns:a16="http://schemas.microsoft.com/office/drawing/2014/main" id="{7D4C8DCB-10F1-A17A-67B0-601802725021}"/>
              </a:ext>
            </a:extLst>
          </p:cNvPr>
          <p:cNvGrpSpPr/>
          <p:nvPr/>
        </p:nvGrpSpPr>
        <p:grpSpPr>
          <a:xfrm>
            <a:off x="0" y="486800"/>
            <a:ext cx="9144000" cy="2432270"/>
            <a:chOff x="697" y="852521"/>
            <a:chExt cx="9144000" cy="2432270"/>
          </a:xfrm>
        </p:grpSpPr>
        <p:sp>
          <p:nvSpPr>
            <p:cNvPr id="30" name="TextBox 29">
              <a:extLst>
                <a:ext uri="{FF2B5EF4-FFF2-40B4-BE49-F238E27FC236}">
                  <a16:creationId xmlns:a16="http://schemas.microsoft.com/office/drawing/2014/main" id="{AE6CEDCA-A9FC-517D-C13A-BA03CC0E187A}"/>
                </a:ext>
              </a:extLst>
            </p:cNvPr>
            <p:cNvSpPr txBox="1"/>
            <p:nvPr/>
          </p:nvSpPr>
          <p:spPr>
            <a:xfrm>
              <a:off x="697" y="2238351"/>
              <a:ext cx="9144000" cy="104644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FFFFFF"/>
                  </a:solidFill>
                  <a:effectLst/>
                  <a:uLnTx/>
                  <a:uFillTx/>
                  <a:latin typeface="Garamond" panose="02020404030301010803" pitchFamily="18" charset="0"/>
                  <a:ea typeface="Tahoma" panose="020B0604030504040204" pitchFamily="34" charset="0"/>
                  <a:cs typeface="Tahoma" panose="020B0604030504040204" pitchFamily="34" charset="0"/>
                </a:rPr>
                <a:t>Accelerating Profile Hidden Markov Models </a:t>
              </a:r>
              <a:br>
                <a:rPr kumimoji="0" lang="en-US" sz="3100" b="1" i="0" u="none" strike="noStrike" kern="1200" cap="none" spc="0" normalizeH="0" baseline="0" noProof="0" dirty="0">
                  <a:ln>
                    <a:noFill/>
                  </a:ln>
                  <a:solidFill>
                    <a:srgbClr val="FFFFFF"/>
                  </a:solidFill>
                  <a:effectLst/>
                  <a:uLnTx/>
                  <a:uFillTx/>
                  <a:latin typeface="Garamond" panose="02020404030301010803" pitchFamily="18" charset="0"/>
                  <a:ea typeface="Tahoma" panose="020B0604030504040204" pitchFamily="34" charset="0"/>
                  <a:cs typeface="Tahoma" panose="020B0604030504040204" pitchFamily="34" charset="0"/>
                </a:rPr>
              </a:br>
              <a:r>
                <a:rPr kumimoji="0" lang="en-US" sz="3100" b="1" i="0" u="none" strike="noStrike" kern="1200" cap="none" spc="0" normalizeH="0" baseline="0" noProof="0" dirty="0">
                  <a:ln>
                    <a:noFill/>
                  </a:ln>
                  <a:solidFill>
                    <a:srgbClr val="FFFFFF"/>
                  </a:solidFill>
                  <a:effectLst/>
                  <a:uLnTx/>
                  <a:uFillTx/>
                  <a:latin typeface="Garamond" panose="02020404030301010803" pitchFamily="18" charset="0"/>
                  <a:ea typeface="Tahoma" panose="020B0604030504040204" pitchFamily="34" charset="0"/>
                  <a:cs typeface="Tahoma" panose="020B0604030504040204" pitchFamily="34" charset="0"/>
                </a:rPr>
                <a:t>for Fast and Energy-Efficient Genome Analysis</a:t>
              </a:r>
              <a:endParaRPr kumimoji="0" lang="en-CH" sz="3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2" name="TextBox 31">
              <a:extLst>
                <a:ext uri="{FF2B5EF4-FFF2-40B4-BE49-F238E27FC236}">
                  <a16:creationId xmlns:a16="http://schemas.microsoft.com/office/drawing/2014/main" id="{5889899D-0B1B-F595-8545-BAA8C33B20D9}"/>
                </a:ext>
              </a:extLst>
            </p:cNvPr>
            <p:cNvSpPr txBox="1"/>
            <p:nvPr/>
          </p:nvSpPr>
          <p:spPr>
            <a:xfrm>
              <a:off x="2650228" y="852521"/>
              <a:ext cx="3844938" cy="1107996"/>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rPr>
                <a:t>ApHMM</a:t>
              </a:r>
              <a:endParaRPr kumimoji="0" lang="en-CH" sz="7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8" name="Subtitle 2">
            <a:extLst>
              <a:ext uri="{FF2B5EF4-FFF2-40B4-BE49-F238E27FC236}">
                <a16:creationId xmlns:a16="http://schemas.microsoft.com/office/drawing/2014/main" id="{CD77DCB3-AC56-C955-4B3B-317EC426F573}"/>
              </a:ext>
            </a:extLst>
          </p:cNvPr>
          <p:cNvSpPr txBox="1">
            <a:spLocks/>
          </p:cNvSpPr>
          <p:nvPr/>
        </p:nvSpPr>
        <p:spPr>
          <a:xfrm>
            <a:off x="8222624" y="1038983"/>
            <a:ext cx="824368" cy="338554"/>
          </a:xfrm>
          <a:prstGeom prst="rect">
            <a:avLst/>
          </a:prstGeom>
        </p:spPr>
        <p:txBody>
          <a:bodyPr lIns="0" tIns="0" rIns="0" bIns="0" anchor="ctr">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500"/>
              </a:spcBef>
              <a:spcAft>
                <a:spcPts val="0"/>
              </a:spcAft>
              <a:buClrTx/>
              <a:buSzTx/>
              <a:buFont typeface="Arial" panose="020B0604020202020204" pitchFamily="34" charset="0"/>
              <a:buNone/>
              <a:tabLst/>
              <a:defRPr/>
            </a:pPr>
            <a:r>
              <a:rPr kumimoji="0" lang="en-US" sz="2200" b="1" i="0" u="none" strike="noStrike" kern="1200" cap="none" spc="0" normalizeH="0" baseline="0" noProof="0" dirty="0">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hlinkClick r:id="rId3">
                  <a:extLst>
                    <a:ext uri="{A12FA001-AC4F-418D-AE19-62706E023703}">
                      <ahyp:hlinkClr xmlns:ahyp="http://schemas.microsoft.com/office/drawing/2018/hyperlinkcolor" val="tx"/>
                    </a:ext>
                  </a:extLst>
                </a:hlinkClick>
              </a:rPr>
              <a:t>Paper</a:t>
            </a:r>
            <a:endParaRPr kumimoji="0" lang="en-US" sz="2200" b="1" i="0" u="none" strike="noStrike" kern="1200" cap="none" spc="0" normalizeH="0" baseline="0" noProof="0" dirty="0">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endParaRPr>
          </a:p>
        </p:txBody>
      </p:sp>
      <p:grpSp>
        <p:nvGrpSpPr>
          <p:cNvPr id="35" name="Group 34">
            <a:extLst>
              <a:ext uri="{FF2B5EF4-FFF2-40B4-BE49-F238E27FC236}">
                <a16:creationId xmlns:a16="http://schemas.microsoft.com/office/drawing/2014/main" id="{24A1A6F1-712E-6D1C-F5A8-42C610482DDC}"/>
              </a:ext>
            </a:extLst>
          </p:cNvPr>
          <p:cNvGrpSpPr/>
          <p:nvPr/>
        </p:nvGrpSpPr>
        <p:grpSpPr>
          <a:xfrm>
            <a:off x="1160639" y="5368388"/>
            <a:ext cx="6822723" cy="1449735"/>
            <a:chOff x="1229353" y="5368388"/>
            <a:chExt cx="6822723" cy="1449735"/>
          </a:xfrm>
        </p:grpSpPr>
        <p:grpSp>
          <p:nvGrpSpPr>
            <p:cNvPr id="31" name="Group 30">
              <a:extLst>
                <a:ext uri="{FF2B5EF4-FFF2-40B4-BE49-F238E27FC236}">
                  <a16:creationId xmlns:a16="http://schemas.microsoft.com/office/drawing/2014/main" id="{2C1C64C7-EAE2-1B76-0A0B-CE6DE08114D3}"/>
                </a:ext>
              </a:extLst>
            </p:cNvPr>
            <p:cNvGrpSpPr/>
            <p:nvPr/>
          </p:nvGrpSpPr>
          <p:grpSpPr>
            <a:xfrm>
              <a:off x="1789953" y="5368388"/>
              <a:ext cx="5701523" cy="483583"/>
              <a:chOff x="1739443" y="5397884"/>
              <a:chExt cx="5701523" cy="483583"/>
            </a:xfrm>
          </p:grpSpPr>
          <p:pic>
            <p:nvPicPr>
              <p:cNvPr id="7" name="Picture 6">
                <a:extLst>
                  <a:ext uri="{FF2B5EF4-FFF2-40B4-BE49-F238E27FC236}">
                    <a16:creationId xmlns:a16="http://schemas.microsoft.com/office/drawing/2014/main" id="{F63567B8-7041-AA61-4869-E3FFF91A27C2}"/>
                  </a:ext>
                </a:extLst>
              </p:cNvPr>
              <p:cNvPicPr>
                <a:picLocks noChangeAspect="1"/>
              </p:cNvPicPr>
              <p:nvPr/>
            </p:nvPicPr>
            <p:blipFill rotWithShape="1">
              <a:blip r:embed="rId4"/>
              <a:srcRect l="15553" t="31836" r="15247" b="32270"/>
              <a:stretch/>
            </p:blipFill>
            <p:spPr>
              <a:xfrm>
                <a:off x="4890886" y="5397884"/>
                <a:ext cx="2550080" cy="483583"/>
              </a:xfrm>
              <a:prstGeom prst="rect">
                <a:avLst/>
              </a:prstGeom>
            </p:spPr>
          </p:pic>
          <p:pic>
            <p:nvPicPr>
              <p:cNvPr id="13" name="Graphic 12">
                <a:extLst>
                  <a:ext uri="{FF2B5EF4-FFF2-40B4-BE49-F238E27FC236}">
                    <a16:creationId xmlns:a16="http://schemas.microsoft.com/office/drawing/2014/main" id="{E099C6AE-CFF9-1AAE-7731-87EDC77BCA0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739443" y="5397884"/>
                <a:ext cx="2513673" cy="483583"/>
              </a:xfrm>
              <a:prstGeom prst="rect">
                <a:avLst/>
              </a:prstGeom>
            </p:spPr>
          </p:pic>
        </p:grpSp>
        <p:grpSp>
          <p:nvGrpSpPr>
            <p:cNvPr id="29" name="Group 28">
              <a:extLst>
                <a:ext uri="{FF2B5EF4-FFF2-40B4-BE49-F238E27FC236}">
                  <a16:creationId xmlns:a16="http://schemas.microsoft.com/office/drawing/2014/main" id="{AC551663-94CD-D304-8418-E7DF9E6E58A6}"/>
                </a:ext>
              </a:extLst>
            </p:cNvPr>
            <p:cNvGrpSpPr/>
            <p:nvPr/>
          </p:nvGrpSpPr>
          <p:grpSpPr>
            <a:xfrm>
              <a:off x="1229353" y="5975009"/>
              <a:ext cx="6822723" cy="843114"/>
              <a:chOff x="1465653" y="5871773"/>
              <a:chExt cx="6822723" cy="843114"/>
            </a:xfrm>
          </p:grpSpPr>
          <p:pic>
            <p:nvPicPr>
              <p:cNvPr id="18" name="Google Shape;87;p1" descr="A picture containing logo&#10;&#10;Description automatically generated">
                <a:extLst>
                  <a:ext uri="{FF2B5EF4-FFF2-40B4-BE49-F238E27FC236}">
                    <a16:creationId xmlns:a16="http://schemas.microsoft.com/office/drawing/2014/main" id="{9060F75C-ACD6-6CA5-7793-9AA36DF5761A}"/>
                  </a:ext>
                </a:extLst>
              </p:cNvPr>
              <p:cNvPicPr>
                <a:picLocks noChangeAspect="1"/>
              </p:cNvPicPr>
              <p:nvPr/>
            </p:nvPicPr>
            <p:blipFill rotWithShape="1">
              <a:blip r:embed="rId7"/>
              <a:srcRect t="-2783" b="33522"/>
              <a:stretch/>
            </p:blipFill>
            <p:spPr>
              <a:xfrm>
                <a:off x="3163303" y="5871773"/>
                <a:ext cx="1875904" cy="740814"/>
              </a:xfrm>
              <a:prstGeom prst="rect">
                <a:avLst/>
              </a:prstGeom>
              <a:ln>
                <a:noFill/>
              </a:ln>
            </p:spPr>
          </p:pic>
          <p:pic>
            <p:nvPicPr>
              <p:cNvPr id="19" name="Picture 18">
                <a:extLst>
                  <a:ext uri="{FF2B5EF4-FFF2-40B4-BE49-F238E27FC236}">
                    <a16:creationId xmlns:a16="http://schemas.microsoft.com/office/drawing/2014/main" id="{DA92744F-AB2B-0398-5833-0F903E1481AB}"/>
                  </a:ext>
                </a:extLst>
              </p:cNvPr>
              <p:cNvPicPr>
                <a:picLocks noChangeAspect="1"/>
              </p:cNvPicPr>
              <p:nvPr/>
            </p:nvPicPr>
            <p:blipFill rotWithShape="1">
              <a:blip r:embed="rId8"/>
              <a:srcRect l="1534" t="12140" r="1439" b="189"/>
              <a:stretch/>
            </p:blipFill>
            <p:spPr>
              <a:xfrm>
                <a:off x="5406875" y="6231304"/>
                <a:ext cx="2881501" cy="483583"/>
              </a:xfrm>
              <a:prstGeom prst="rect">
                <a:avLst/>
              </a:prstGeom>
            </p:spPr>
          </p:pic>
          <p:pic>
            <p:nvPicPr>
              <p:cNvPr id="20" name="Picture 19" descr="A picture containing drawing&#10;&#10;Description automatically generated">
                <a:extLst>
                  <a:ext uri="{FF2B5EF4-FFF2-40B4-BE49-F238E27FC236}">
                    <a16:creationId xmlns:a16="http://schemas.microsoft.com/office/drawing/2014/main" id="{BBDA298D-A8CB-2C83-4B46-7143BB793392}"/>
                  </a:ext>
                </a:extLst>
              </p:cNvPr>
              <p:cNvPicPr>
                <a:picLocks noChangeAspect="1"/>
              </p:cNvPicPr>
              <p:nvPr/>
            </p:nvPicPr>
            <p:blipFill>
              <a:blip r:embed="rId9"/>
              <a:stretch>
                <a:fillRect/>
              </a:stretch>
            </p:blipFill>
            <p:spPr>
              <a:xfrm>
                <a:off x="1465653" y="6127955"/>
                <a:ext cx="1182502" cy="484632"/>
              </a:xfrm>
              <a:prstGeom prst="rect">
                <a:avLst/>
              </a:prstGeom>
            </p:spPr>
          </p:pic>
        </p:grpSp>
      </p:grpSp>
      <p:pic>
        <p:nvPicPr>
          <p:cNvPr id="2" name="Picture 1">
            <a:extLst>
              <a:ext uri="{FF2B5EF4-FFF2-40B4-BE49-F238E27FC236}">
                <a16:creationId xmlns:a16="http://schemas.microsoft.com/office/drawing/2014/main" id="{DE08109D-6665-FD5B-9766-5981AC8AC9E6}"/>
              </a:ext>
            </a:extLst>
          </p:cNvPr>
          <p:cNvPicPr>
            <a:picLocks noChangeAspect="1"/>
          </p:cNvPicPr>
          <p:nvPr/>
        </p:nvPicPr>
        <p:blipFill rotWithShape="1">
          <a:blip r:embed="rId10"/>
          <a:srcRect l="11470" t="11783" r="10599" b="12697"/>
          <a:stretch/>
        </p:blipFill>
        <p:spPr>
          <a:xfrm>
            <a:off x="8080370" y="0"/>
            <a:ext cx="1063630" cy="1030727"/>
          </a:xfrm>
          <a:prstGeom prst="rect">
            <a:avLst/>
          </a:prstGeom>
        </p:spPr>
      </p:pic>
      <p:sp>
        <p:nvSpPr>
          <p:cNvPr id="10" name="TextBox 9">
            <a:extLst>
              <a:ext uri="{FF2B5EF4-FFF2-40B4-BE49-F238E27FC236}">
                <a16:creationId xmlns:a16="http://schemas.microsoft.com/office/drawing/2014/main" id="{A50619AA-8B1D-12C1-3DF3-AABE3B3D8504}"/>
              </a:ext>
            </a:extLst>
          </p:cNvPr>
          <p:cNvSpPr txBox="1"/>
          <p:nvPr/>
        </p:nvSpPr>
        <p:spPr>
          <a:xfrm>
            <a:off x="0" y="4222347"/>
            <a:ext cx="9144000"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Kamlesh Pillai, Gurpreet S. Kalsi,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Bharathwaj</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Suresh,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Damla</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Senol</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Cali, </a:t>
            </a:r>
            <a:b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b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Jeremie</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S. Kim, Taha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Shahroodi</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Meryem</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Banu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Cavlak</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Joël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Lindegger</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a:t>
            </a:r>
            <a:b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b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Mohammed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Alser</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Juan Gómez Luna, Sreenivas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Subramoney</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Onur</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Mutlu</a:t>
            </a:r>
            <a:endPar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endParaRPr>
          </a:p>
        </p:txBody>
      </p:sp>
      <p:sp>
        <p:nvSpPr>
          <p:cNvPr id="12" name="TextBox 11">
            <a:extLst>
              <a:ext uri="{FF2B5EF4-FFF2-40B4-BE49-F238E27FC236}">
                <a16:creationId xmlns:a16="http://schemas.microsoft.com/office/drawing/2014/main" id="{5DD344DF-3734-2441-C9A3-D22835D4C6C8}"/>
              </a:ext>
            </a:extLst>
          </p:cNvPr>
          <p:cNvSpPr txBox="1"/>
          <p:nvPr/>
        </p:nvSpPr>
        <p:spPr>
          <a:xfrm>
            <a:off x="2286000" y="3011462"/>
            <a:ext cx="4572000" cy="1191608"/>
          </a:xfrm>
          <a:prstGeom prst="rect">
            <a:avLst/>
          </a:prstGeom>
          <a:noFill/>
        </p:spPr>
        <p:txBody>
          <a:bodyPr wrap="square">
            <a:spAutoFit/>
          </a:bodyPr>
          <a:lstStyle/>
          <a:p>
            <a:pPr marL="0" marR="0" lvl="0" indent="0" algn="ctr" defTabSz="914400" rtl="0" eaLnBrk="1" fontAlgn="auto" latinLnBrk="0" hangingPunct="1">
              <a:lnSpc>
                <a:spcPct val="105000"/>
              </a:lnSpc>
              <a:spcBef>
                <a:spcPts val="0"/>
              </a:spcBef>
              <a:spcAft>
                <a:spcPts val="60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Can Firtina</a:t>
            </a:r>
            <a:endParaRPr kumimoji="0" lang="en-US" sz="2800" b="1" i="0" u="none" strike="noStrike" kern="1200" cap="none" spc="0" normalizeH="0" baseline="30000" noProof="0" dirty="0">
              <a:ln>
                <a:noFill/>
              </a:ln>
              <a:solidFill>
                <a:prstClr val="black"/>
              </a:solidFill>
              <a:effectLst/>
              <a:uLnTx/>
              <a:uFillTx/>
              <a:latin typeface="Garamond" panose="02020404030301010803" pitchFamily="18" charset="0"/>
              <a:ea typeface="+mn-ea"/>
              <a:cs typeface="+mn-cs"/>
            </a:endParaRPr>
          </a:p>
          <a:p>
            <a:pPr marL="0" marR="0" lvl="0" indent="0" algn="ctr" defTabSz="914400" rtl="0" eaLnBrk="1" fontAlgn="auto" latinLnBrk="0" hangingPunct="1">
              <a:lnSpc>
                <a:spcPct val="105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70C0"/>
                </a:solidFill>
                <a:effectLst/>
                <a:uLnTx/>
                <a:uFillTx/>
                <a:latin typeface="Garamond" panose="02020404030301010803" pitchFamily="18" charset="0"/>
                <a:ea typeface="+mn-ea"/>
                <a:cs typeface="+mn-cs"/>
                <a:hlinkClick r:id="rId11">
                  <a:extLst>
                    <a:ext uri="{A12FA001-AC4F-418D-AE19-62706E023703}">
                      <ahyp:hlinkClr xmlns:ahyp="http://schemas.microsoft.com/office/drawing/2018/hyperlinkcolor" val="tx"/>
                    </a:ext>
                  </a:extLst>
                </a:hlinkClick>
              </a:rPr>
              <a:t>canfirtina@gmail.com</a:t>
            </a:r>
            <a:r>
              <a:rPr kumimoji="0" lang="en-US" sz="1800" b="0" i="0" u="none" strike="noStrike" kern="1200" cap="none" spc="0" normalizeH="0" baseline="0" noProof="0" dirty="0">
                <a:ln>
                  <a:noFill/>
                </a:ln>
                <a:solidFill>
                  <a:srgbClr val="0070C0"/>
                </a:solidFill>
                <a:effectLst/>
                <a:uLnTx/>
                <a:uFillTx/>
                <a:latin typeface="Garamond" panose="02020404030301010803" pitchFamily="18" charset="0"/>
                <a:ea typeface="+mn-ea"/>
                <a:cs typeface="+mn-cs"/>
              </a:rPr>
              <a:t> </a:t>
            </a:r>
          </a:p>
          <a:p>
            <a:pPr marL="0" marR="0" lvl="0" indent="0" algn="ctr" defTabSz="914400" rtl="0" eaLnBrk="1" fontAlgn="auto" latinLnBrk="0" hangingPunct="1">
              <a:lnSpc>
                <a:spcPct val="105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70C0"/>
                </a:solidFill>
                <a:effectLst/>
                <a:uLnTx/>
                <a:uFillTx/>
                <a:latin typeface="Garamond" panose="02020404030301010803" pitchFamily="18" charset="0"/>
                <a:ea typeface="+mn-ea"/>
                <a:cs typeface="+mn-cs"/>
                <a:hlinkClick r:id="rId12"/>
              </a:rPr>
              <a:t>https://cfirtina.com</a:t>
            </a:r>
            <a:r>
              <a:rPr kumimoji="0" lang="en-US" sz="1800" b="0" i="0" u="none" strike="noStrike" kern="1200" cap="none" spc="0" normalizeH="0" baseline="0" noProof="0" dirty="0">
                <a:ln>
                  <a:noFill/>
                </a:ln>
                <a:solidFill>
                  <a:srgbClr val="0070C0"/>
                </a:solidFill>
                <a:effectLst/>
                <a:uLnTx/>
                <a:uFillTx/>
                <a:latin typeface="Garamond" panose="02020404030301010803" pitchFamily="18" charset="0"/>
                <a:ea typeface="+mn-ea"/>
                <a:cs typeface="+mn-cs"/>
              </a:rPr>
              <a:t> </a:t>
            </a:r>
            <a:endParaRPr kumimoji="0" lang="en-US" sz="18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endParaRPr>
          </a:p>
        </p:txBody>
      </p:sp>
    </p:spTree>
    <p:extLst>
      <p:ext uri="{BB962C8B-B14F-4D97-AF65-F5344CB8AC3E}">
        <p14:creationId xmlns:p14="http://schemas.microsoft.com/office/powerpoint/2010/main" val="408898624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560" y="-79563"/>
            <a:ext cx="8798061" cy="770467"/>
          </a:xfrm>
        </p:spPr>
        <p:txBody>
          <a:bodyPr/>
          <a:lstStyle/>
          <a:p>
            <a:r>
              <a:rPr lang="en-US" sz="4000" dirty="0">
                <a:latin typeface="Garamond" panose="02020404030301010803" pitchFamily="18" charset="0"/>
              </a:rPr>
              <a:t>Executive Summary</a:t>
            </a:r>
            <a:endParaRPr lang="en-US" sz="4000" b="1" dirty="0">
              <a:latin typeface="Garamond" panose="02020404030301010803" pitchFamily="18" charset="0"/>
            </a:endParaRPr>
          </a:p>
        </p:txBody>
      </p:sp>
      <p:sp>
        <p:nvSpPr>
          <p:cNvPr id="4" name="Rounded Rectangle 3">
            <a:extLst>
              <a:ext uri="{FF2B5EF4-FFF2-40B4-BE49-F238E27FC236}">
                <a16:creationId xmlns:a16="http://schemas.microsoft.com/office/drawing/2014/main" id="{13E1AA69-4242-DD0C-C9D4-1F3C7424870A}"/>
              </a:ext>
            </a:extLst>
          </p:cNvPr>
          <p:cNvSpPr/>
          <p:nvPr/>
        </p:nvSpPr>
        <p:spPr>
          <a:xfrm>
            <a:off x="123935" y="5026475"/>
            <a:ext cx="8889356" cy="1240101"/>
          </a:xfrm>
          <a:prstGeom prst="roundRect">
            <a:avLst>
              <a:gd name="adj" fmla="val 8525"/>
            </a:avLst>
          </a:prstGeom>
          <a:solidFill>
            <a:srgbClr val="EDE8F1"/>
          </a:solidFill>
          <a:ln w="317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320" marR="0" lvl="0" indent="0" algn="l" defTabSz="914400" rtl="0" eaLnBrk="1" fontAlgn="auto" latinLnBrk="0" hangingPunct="1">
              <a:lnSpc>
                <a:spcPct val="100000"/>
              </a:lnSpc>
              <a:spcBef>
                <a:spcPts val="1200"/>
              </a:spcBef>
              <a:spcAft>
                <a:spcPts val="0"/>
              </a:spcAft>
              <a:buClrTx/>
              <a:buSzTx/>
              <a:buFont typeface="Arial" pitchFamily="34" charset="0"/>
              <a:buNone/>
              <a:tabLst/>
              <a:defRPr/>
            </a:pPr>
            <a:r>
              <a:rPr kumimoji="0" lang="en-US" sz="17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Key Results: </a:t>
            </a:r>
            <a:r>
              <a:rPr kumimoji="0" lang="en-US" sz="17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Our ASIC implementation</a:t>
            </a:r>
            <a:r>
              <a:rPr kumimoji="0" lang="en-US" sz="17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7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c</a:t>
            </a:r>
            <a:r>
              <a:rPr kumimoji="0" lang="en-US" sz="1700" b="0" i="0" u="none" strike="noStrike" kern="1200" cap="none" spc="0" normalizeH="0" baseline="0" noProof="0" dirty="0" err="1">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ompared</a:t>
            </a:r>
            <a:r>
              <a:rPr kumimoji="0" lang="en-US" sz="17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to CPU, GPU, and FPGA baselines across 3 workloads</a:t>
            </a:r>
          </a:p>
          <a:p>
            <a:pPr marL="458788" marR="0" lvl="1" indent="-249238"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15.55×–260.03×, 1.83×–5.34×, and 27.97× better performance</a:t>
            </a:r>
            <a:endParaRPr kumimoji="0" lang="en-US" sz="16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a:p>
            <a:pPr marL="458788" marR="0" lvl="1" indent="-249238"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Up to 2622.94× </a:t>
            </a:r>
            <a:r>
              <a:rPr kumimoji="0" lang="en-US" sz="16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reduction in</a:t>
            </a: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energy consumption</a:t>
            </a:r>
            <a:r>
              <a:rPr kumimoji="0" lang="en-US" sz="16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a:t>
            </a:r>
            <a:endPar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 name="Rounded Rectangle 4">
            <a:extLst>
              <a:ext uri="{FF2B5EF4-FFF2-40B4-BE49-F238E27FC236}">
                <a16:creationId xmlns:a16="http://schemas.microsoft.com/office/drawing/2014/main" id="{D682D31A-61E6-C8C5-4981-C10F8932AE47}"/>
              </a:ext>
            </a:extLst>
          </p:cNvPr>
          <p:cNvSpPr/>
          <p:nvPr/>
        </p:nvSpPr>
        <p:spPr>
          <a:xfrm>
            <a:off x="123935" y="3181209"/>
            <a:ext cx="8889356" cy="1739742"/>
          </a:xfrm>
          <a:prstGeom prst="roundRect">
            <a:avLst>
              <a:gd name="adj" fmla="val 6307"/>
            </a:avLst>
          </a:prstGeom>
          <a:solidFill>
            <a:srgbClr val="E2F0DA"/>
          </a:solidFill>
          <a:ln w="31750">
            <a:solidFill>
              <a:srgbClr val="2A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32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ApHMM: </a:t>
            </a: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the first flexible and hardware-software accelerator for pHMMs that can</a:t>
            </a:r>
          </a:p>
          <a:p>
            <a:pPr marL="2232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endParaRPr>
          </a:p>
          <a:p>
            <a:pPr marL="365220" marR="0" lvl="0" indent="-342900" algn="l" defTabSz="914400" rtl="0" eaLnBrk="1" fontAlgn="auto" latinLnBrk="0" hangingPunct="1">
              <a:lnSpc>
                <a:spcPct val="100000"/>
              </a:lnSpc>
              <a:spcBef>
                <a:spcPts val="0"/>
              </a:spcBef>
              <a:spcAft>
                <a:spcPts val="0"/>
              </a:spcAft>
              <a:buClrTx/>
              <a:buSzTx/>
              <a:buFont typeface="Arial" pitchFamily="34" charset="0"/>
              <a:buAutoNum type="arabicParenR"/>
              <a:tabLst/>
              <a:defRPr/>
            </a:pP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Substantially reduce unnecessary data storage, data movement, and computations by effectively co-designing hardware and software together</a:t>
            </a:r>
          </a:p>
          <a:p>
            <a:pPr marL="365220" marR="0" lvl="0" indent="-342900" algn="l" defTabSz="914400" rtl="0" eaLnBrk="1" fontAlgn="auto" latinLnBrk="0" hangingPunct="1">
              <a:lnSpc>
                <a:spcPct val="200000"/>
              </a:lnSpc>
              <a:spcBef>
                <a:spcPts val="0"/>
              </a:spcBef>
              <a:spcAft>
                <a:spcPts val="0"/>
              </a:spcAft>
              <a:buClrTx/>
              <a:buSzTx/>
              <a:buFont typeface="Arial" pitchFamily="34" charset="0"/>
              <a:buAutoNum type="arabicParenR"/>
              <a:tabLst/>
              <a:defRPr/>
            </a:pP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Provide a flexible design to support several genomics workloads that use pHMMs</a:t>
            </a:r>
          </a:p>
        </p:txBody>
      </p:sp>
      <p:sp>
        <p:nvSpPr>
          <p:cNvPr id="6" name="Rounded Rectangle 5">
            <a:extLst>
              <a:ext uri="{FF2B5EF4-FFF2-40B4-BE49-F238E27FC236}">
                <a16:creationId xmlns:a16="http://schemas.microsoft.com/office/drawing/2014/main" id="{C04D6B46-651A-7DD5-B3F9-677DF276BEA8}"/>
              </a:ext>
            </a:extLst>
          </p:cNvPr>
          <p:cNvSpPr/>
          <p:nvPr/>
        </p:nvSpPr>
        <p:spPr>
          <a:xfrm>
            <a:off x="127322" y="2646097"/>
            <a:ext cx="8889356" cy="429588"/>
          </a:xfrm>
          <a:prstGeom prst="roundRect">
            <a:avLst>
              <a:gd name="adj" fmla="val 21007"/>
            </a:avLst>
          </a:prstGeom>
          <a:solidFill>
            <a:srgbClr val="DFEEF9"/>
          </a:solidFill>
          <a:ln w="31750">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Goal:</a:t>
            </a:r>
            <a:r>
              <a:rPr kumimoji="0" lang="en-US" sz="1700" b="0"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 Enable rapid, power-efficient, and flexible use of pHMMs for genomics workloads</a:t>
            </a:r>
            <a:endParaRPr kumimoji="0" lang="en-US" sz="1700" b="1"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8" name="Rounded Rectangle 7">
            <a:extLst>
              <a:ext uri="{FF2B5EF4-FFF2-40B4-BE49-F238E27FC236}">
                <a16:creationId xmlns:a16="http://schemas.microsoft.com/office/drawing/2014/main" id="{DCB91E6E-939E-F7A7-0787-9C16FF98F281}"/>
              </a:ext>
            </a:extLst>
          </p:cNvPr>
          <p:cNvSpPr/>
          <p:nvPr/>
        </p:nvSpPr>
        <p:spPr>
          <a:xfrm>
            <a:off x="123935" y="1521988"/>
            <a:ext cx="8889356" cy="1018585"/>
          </a:xfrm>
          <a:prstGeom prst="roundRect">
            <a:avLst>
              <a:gd name="adj" fmla="val 13951"/>
            </a:avLst>
          </a:prstGeom>
          <a:solidFill>
            <a:srgbClr val="FBE5D6"/>
          </a:solidFill>
          <a:ln w="31750">
            <a:solidFill>
              <a:srgbClr val="C007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320" marR="0" lvl="0" indent="0" algn="l" defTabSz="914400" rtl="0" eaLnBrk="1" fontAlgn="auto" latinLnBrk="0" hangingPunct="1">
              <a:lnSpc>
                <a:spcPct val="100000"/>
              </a:lnSpc>
              <a:spcBef>
                <a:spcPts val="1200"/>
              </a:spcBef>
              <a:spcAft>
                <a:spcPts val="0"/>
              </a:spcAft>
              <a:buClrTx/>
              <a:buSzTx/>
              <a:buFont typeface="Arial" pitchFamily="34" charset="0"/>
              <a:buNone/>
              <a:tabLst/>
              <a:defRPr/>
            </a:pPr>
            <a:r>
              <a:rPr kumimoji="0" lang="en-US" sz="17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Problem:</a:t>
            </a:r>
            <a:r>
              <a:rPr kumimoji="0" lang="en-US" sz="17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 The parameters used in pHMMs are mainly trained and used with a </a:t>
            </a:r>
            <a:r>
              <a:rPr kumimoji="0" lang="en-US" sz="17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computationally intensive Baum-Welch algorithm</a:t>
            </a:r>
            <a:r>
              <a:rPr kumimoji="0" lang="en-US" sz="17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 causing major performance and energy overhead for many genomics workloads</a:t>
            </a:r>
            <a:endParaRPr kumimoji="0" lang="en-US" sz="17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 name="Rounded Rectangle 2">
            <a:extLst>
              <a:ext uri="{FF2B5EF4-FFF2-40B4-BE49-F238E27FC236}">
                <a16:creationId xmlns:a16="http://schemas.microsoft.com/office/drawing/2014/main" id="{E7B04AF9-D08B-77F5-F77C-327EE10AC1BF}"/>
              </a:ext>
            </a:extLst>
          </p:cNvPr>
          <p:cNvSpPr/>
          <p:nvPr/>
        </p:nvSpPr>
        <p:spPr>
          <a:xfrm>
            <a:off x="123935" y="661348"/>
            <a:ext cx="8889356" cy="755116"/>
          </a:xfrm>
          <a:prstGeom prst="roundRect">
            <a:avLst>
              <a:gd name="adj" fmla="val 13951"/>
            </a:avLst>
          </a:prstGeom>
          <a:solidFill>
            <a:schemeClr val="bg1">
              <a:lumMod val="95000"/>
            </a:schemeClr>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320" marR="0" lvl="0" indent="0" algn="l" defTabSz="914400" rtl="0" eaLnBrk="1" fontAlgn="auto" latinLnBrk="0" hangingPunct="1">
              <a:lnSpc>
                <a:spcPct val="100000"/>
              </a:lnSpc>
              <a:spcBef>
                <a:spcPts val="1200"/>
              </a:spcBef>
              <a:spcAft>
                <a:spcPts val="0"/>
              </a:spcAft>
              <a:buClrTx/>
              <a:buSzTx/>
              <a:buFont typeface="Arial" pitchFamily="34" charset="0"/>
              <a:buNone/>
              <a:tabLst/>
              <a:defRPr/>
            </a:pPr>
            <a:r>
              <a:rPr kumimoji="0" lang="en-US" sz="17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Motivation:</a:t>
            </a:r>
            <a:r>
              <a:rPr kumimoji="0" lang="en-US" sz="17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Graph structures such as </a:t>
            </a:r>
            <a:r>
              <a:rPr kumimoji="0" lang="en-US" sz="17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profile Hidden Markov Models (pHMMs)</a:t>
            </a:r>
            <a:r>
              <a:rPr kumimoji="0" lang="en-US" sz="17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are commonly used to accurately analyze biological sequences</a:t>
            </a:r>
            <a:endParaRPr kumimoji="0" lang="en-US" sz="17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 name="TextBox 6">
            <a:extLst>
              <a:ext uri="{FF2B5EF4-FFF2-40B4-BE49-F238E27FC236}">
                <a16:creationId xmlns:a16="http://schemas.microsoft.com/office/drawing/2014/main" id="{BC93E44F-7FE1-BBC4-A04C-D265E76E49A7}"/>
              </a:ext>
            </a:extLst>
          </p:cNvPr>
          <p:cNvSpPr txBox="1"/>
          <p:nvPr/>
        </p:nvSpPr>
        <p:spPr>
          <a:xfrm>
            <a:off x="2183237" y="6492920"/>
            <a:ext cx="477752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Calibri" panose="020F0502020204030204"/>
                <a:ea typeface="+mn-ea"/>
                <a:cs typeface="+mn-cs"/>
                <a:hlinkClick r:id="rId4"/>
              </a:rPr>
              <a:t>https://github.com/CMU-SAFARI/ApHMM-GPU</a:t>
            </a:r>
            <a:endParaRPr kumimoji="0" lang="en-CH" sz="1800" b="1"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125912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8" grpId="0" animBg="1"/>
      <p:bldP spid="3" grpId="0" animBg="1"/>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591AAD8-8B9E-F441-B3D7-A9A6729D3F61}"/>
              </a:ext>
            </a:extLst>
          </p:cNvPr>
          <p:cNvSpPr/>
          <p:nvPr/>
        </p:nvSpPr>
        <p:spPr>
          <a:xfrm>
            <a:off x="235868" y="4911837"/>
            <a:ext cx="8672264" cy="1080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Conclusion</a:t>
            </a:r>
          </a:p>
        </p:txBody>
      </p:sp>
      <p:sp>
        <p:nvSpPr>
          <p:cNvPr id="16" name="Rectangle 15">
            <a:extLst>
              <a:ext uri="{FF2B5EF4-FFF2-40B4-BE49-F238E27FC236}">
                <a16:creationId xmlns:a16="http://schemas.microsoft.com/office/drawing/2014/main" id="{C4F7C2E8-FACF-A344-B41E-7283F0886952}"/>
              </a:ext>
            </a:extLst>
          </p:cNvPr>
          <p:cNvSpPr/>
          <p:nvPr/>
        </p:nvSpPr>
        <p:spPr>
          <a:xfrm>
            <a:off x="235868" y="866163"/>
            <a:ext cx="8672264" cy="1080000"/>
          </a:xfrm>
          <a:prstGeom prst="rect">
            <a:avLst/>
          </a:prstGeom>
          <a:solidFill>
            <a:srgbClr val="0542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Background &amp; Problem</a:t>
            </a:r>
          </a:p>
        </p:txBody>
      </p:sp>
      <p:sp>
        <p:nvSpPr>
          <p:cNvPr id="6" name="Content Placeholder 5" hidden="1">
            <a:extLst>
              <a:ext uri="{FF2B5EF4-FFF2-40B4-BE49-F238E27FC236}">
                <a16:creationId xmlns:a16="http://schemas.microsoft.com/office/drawing/2014/main" id="{8E8EDEFF-E6DD-CC47-AE02-196B3AC1525F}"/>
              </a:ext>
            </a:extLst>
          </p:cNvPr>
          <p:cNvSpPr>
            <a:spLocks noGrp="1"/>
          </p:cNvSpPr>
          <p:nvPr>
            <p:ph idx="1"/>
          </p:nvPr>
        </p:nvSpPr>
        <p:spPr>
          <a:xfrm>
            <a:off x="216313" y="1038366"/>
            <a:ext cx="8592679" cy="5148882"/>
          </a:xfrm>
        </p:spPr>
        <p:txBody>
          <a:bodyPr>
            <a:normAutofit fontScale="77500" lnSpcReduction="20000"/>
          </a:bodyPr>
          <a:lstStyle/>
          <a:p>
            <a:pPr marL="0" indent="0">
              <a:lnSpc>
                <a:spcPct val="200000"/>
              </a:lnSpc>
              <a:spcBef>
                <a:spcPts val="700"/>
              </a:spcBef>
              <a:buNone/>
            </a:pPr>
            <a:r>
              <a:rPr lang="en-US">
                <a:solidFill>
                  <a:srgbClr val="BFBFBF"/>
                </a:solidFill>
              </a:rPr>
              <a:t>Motivation and Goal</a:t>
            </a:r>
          </a:p>
          <a:p>
            <a:pPr marL="0" indent="0">
              <a:lnSpc>
                <a:spcPct val="200000"/>
              </a:lnSpc>
              <a:spcBef>
                <a:spcPts val="700"/>
              </a:spcBef>
              <a:buNone/>
            </a:pPr>
            <a:r>
              <a:rPr lang="en-US">
                <a:solidFill>
                  <a:srgbClr val="BFBFBF"/>
                </a:solidFill>
              </a:rPr>
              <a:t>Experimental Methodology</a:t>
            </a:r>
          </a:p>
          <a:p>
            <a:pPr marL="0" indent="0">
              <a:lnSpc>
                <a:spcPct val="200000"/>
              </a:lnSpc>
              <a:spcBef>
                <a:spcPts val="700"/>
              </a:spcBef>
              <a:buNone/>
            </a:pPr>
            <a:r>
              <a:rPr lang="en-US">
                <a:solidFill>
                  <a:srgbClr val="BFBFBF"/>
                </a:solidFill>
              </a:rPr>
              <a:t>Temperature Analysis</a:t>
            </a:r>
          </a:p>
          <a:p>
            <a:pPr marL="0" indent="0">
              <a:lnSpc>
                <a:spcPct val="200000"/>
              </a:lnSpc>
              <a:spcBef>
                <a:spcPts val="700"/>
              </a:spcBef>
              <a:buNone/>
            </a:pPr>
            <a:r>
              <a:rPr lang="en-US">
                <a:solidFill>
                  <a:srgbClr val="BFBFBF"/>
                </a:solidFill>
              </a:rPr>
              <a:t>Aggressor Row Active Time Analysis</a:t>
            </a:r>
          </a:p>
          <a:p>
            <a:pPr marL="0" indent="0">
              <a:lnSpc>
                <a:spcPct val="200000"/>
              </a:lnSpc>
              <a:spcBef>
                <a:spcPts val="700"/>
              </a:spcBef>
              <a:buNone/>
            </a:pPr>
            <a:r>
              <a:rPr lang="en-US">
                <a:solidFill>
                  <a:srgbClr val="BFBFBF"/>
                </a:solidFill>
              </a:rPr>
              <a:t>Spatial Variation Analysis</a:t>
            </a:r>
          </a:p>
          <a:p>
            <a:pPr marL="0" indent="0">
              <a:lnSpc>
                <a:spcPct val="200000"/>
              </a:lnSpc>
              <a:spcBef>
                <a:spcPts val="700"/>
              </a:spcBef>
              <a:buNone/>
            </a:pPr>
            <a:r>
              <a:rPr lang="en-US">
                <a:solidFill>
                  <a:srgbClr val="BFBFBF"/>
                </a:solidFill>
              </a:rPr>
              <a:t>Implications on Attacks and Defenses</a:t>
            </a:r>
          </a:p>
          <a:p>
            <a:pPr marL="0" indent="0">
              <a:lnSpc>
                <a:spcPct val="200000"/>
              </a:lnSpc>
              <a:spcBef>
                <a:spcPts val="700"/>
              </a:spcBef>
              <a:buNone/>
            </a:pPr>
            <a:r>
              <a:rPr lang="en-US">
                <a:solidFill>
                  <a:srgbClr val="BFBFBF"/>
                </a:solidFill>
              </a:rPr>
              <a:t>Conclusions</a:t>
            </a:r>
          </a:p>
          <a:p>
            <a:pPr marL="0" indent="0">
              <a:lnSpc>
                <a:spcPct val="200000"/>
              </a:lnSpc>
              <a:buNone/>
            </a:pPr>
            <a:endParaRPr lang="en-US">
              <a:solidFill>
                <a:srgbClr val="BFBFBF"/>
              </a:solidFill>
            </a:endParaRPr>
          </a:p>
        </p:txBody>
      </p:sp>
      <p:sp>
        <p:nvSpPr>
          <p:cNvPr id="34" name="Rectangle 33">
            <a:extLst>
              <a:ext uri="{FF2B5EF4-FFF2-40B4-BE49-F238E27FC236}">
                <a16:creationId xmlns:a16="http://schemas.microsoft.com/office/drawing/2014/main" id="{8C4C16E8-8CAC-EE46-8433-92ACFE20B5B5}"/>
              </a:ext>
            </a:extLst>
          </p:cNvPr>
          <p:cNvSpPr/>
          <p:nvPr/>
        </p:nvSpPr>
        <p:spPr>
          <a:xfrm>
            <a:off x="235868" y="3563279"/>
            <a:ext cx="8672264" cy="1080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Evaluation</a:t>
            </a:r>
          </a:p>
        </p:txBody>
      </p:sp>
      <p:sp>
        <p:nvSpPr>
          <p:cNvPr id="14" name="Title 1">
            <a:extLst>
              <a:ext uri="{FF2B5EF4-FFF2-40B4-BE49-F238E27FC236}">
                <a16:creationId xmlns:a16="http://schemas.microsoft.com/office/drawing/2014/main" id="{4213E2A9-4038-194A-AF39-FFE08078F4BA}"/>
              </a:ext>
            </a:extLst>
          </p:cNvPr>
          <p:cNvSpPr>
            <a:spLocks noGrp="1"/>
          </p:cNvSpPr>
          <p:nvPr>
            <p:ph type="title"/>
          </p:nvPr>
        </p:nvSpPr>
        <p:spPr>
          <a:xfrm>
            <a:off x="189560" y="95697"/>
            <a:ext cx="8798061" cy="770467"/>
          </a:xfrm>
        </p:spPr>
        <p:txBody>
          <a:bodyPr/>
          <a:lstStyle/>
          <a:p>
            <a:r>
              <a:rPr lang="en-US" sz="4000" dirty="0">
                <a:latin typeface="Garamond" panose="02020404030301010803" pitchFamily="18" charset="0"/>
              </a:rPr>
              <a:t>Outline</a:t>
            </a:r>
            <a:endParaRPr lang="en-US" sz="4000" b="1" dirty="0">
              <a:latin typeface="Garamond" panose="02020404030301010803" pitchFamily="18" charset="0"/>
            </a:endParaRPr>
          </a:p>
        </p:txBody>
      </p:sp>
      <p:sp>
        <p:nvSpPr>
          <p:cNvPr id="28" name="Rectangle 27">
            <a:extLst>
              <a:ext uri="{FF2B5EF4-FFF2-40B4-BE49-F238E27FC236}">
                <a16:creationId xmlns:a16="http://schemas.microsoft.com/office/drawing/2014/main" id="{66163B4B-BB3A-4F49-B060-4F2F9E78B480}"/>
              </a:ext>
            </a:extLst>
          </p:cNvPr>
          <p:cNvSpPr/>
          <p:nvPr/>
        </p:nvSpPr>
        <p:spPr>
          <a:xfrm>
            <a:off x="235868" y="2214721"/>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ApHMM</a:t>
            </a:r>
          </a:p>
        </p:txBody>
      </p:sp>
    </p:spTree>
    <p:extLst>
      <p:ext uri="{BB962C8B-B14F-4D97-AF65-F5344CB8AC3E}">
        <p14:creationId xmlns:p14="http://schemas.microsoft.com/office/powerpoint/2010/main" val="111288630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solidFill>
                  <a:schemeClr val="accent5"/>
                </a:solidFill>
                <a:latin typeface="Tahoma" panose="020B0604030504040204" pitchFamily="34" charset="0"/>
                <a:ea typeface="Tahoma" panose="020B0604030504040204" pitchFamily="34" charset="0"/>
                <a:cs typeface="Tahoma" panose="020B0604030504040204" pitchFamily="34" charset="0"/>
                <a:sym typeface="Wingdings" pitchFamily="2" charset="2"/>
              </a:rPr>
              <a:t>Fast and accurate</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genome analysis is important for:</a:t>
            </a:r>
          </a:p>
        </p:txBody>
      </p:sp>
      <p:sp>
        <p:nvSpPr>
          <p:cNvPr id="2" name="Title 1"/>
          <p:cNvSpPr>
            <a:spLocks noGrp="1"/>
          </p:cNvSpPr>
          <p:nvPr>
            <p:ph type="title"/>
          </p:nvPr>
        </p:nvSpPr>
        <p:spPr/>
        <p:txBody>
          <a:bodyPr/>
          <a:lstStyle/>
          <a:p>
            <a:r>
              <a:rPr lang="en-US" sz="4000" b="1" dirty="0">
                <a:latin typeface="Garamond" panose="02020404030301010803" pitchFamily="18" charset="0"/>
              </a:rPr>
              <a:t>Genome Analysis – Why?</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23" name="Group 22">
            <a:extLst>
              <a:ext uri="{FF2B5EF4-FFF2-40B4-BE49-F238E27FC236}">
                <a16:creationId xmlns:a16="http://schemas.microsoft.com/office/drawing/2014/main" id="{115AE701-5AF4-C775-9C80-3F44A1F29374}"/>
              </a:ext>
            </a:extLst>
          </p:cNvPr>
          <p:cNvGrpSpPr/>
          <p:nvPr/>
        </p:nvGrpSpPr>
        <p:grpSpPr>
          <a:xfrm>
            <a:off x="375401" y="1517564"/>
            <a:ext cx="4273920" cy="2546799"/>
            <a:chOff x="215543" y="1465494"/>
            <a:chExt cx="4273920" cy="2546799"/>
          </a:xfrm>
        </p:grpSpPr>
        <p:pic>
          <p:nvPicPr>
            <p:cNvPr id="3" name="Content Placeholder 5">
              <a:extLst>
                <a:ext uri="{FF2B5EF4-FFF2-40B4-BE49-F238E27FC236}">
                  <a16:creationId xmlns:a16="http://schemas.microsoft.com/office/drawing/2014/main" id="{17881435-8807-F92F-6F51-3F3D3A41C537}"/>
                </a:ext>
              </a:extLst>
            </p:cNvPr>
            <p:cNvPicPr>
              <a:picLocks noChangeAspect="1"/>
            </p:cNvPicPr>
            <p:nvPr/>
          </p:nvPicPr>
          <p:blipFill rotWithShape="1">
            <a:blip r:embed="rId4">
              <a:extLst>
                <a:ext uri="{28A0092B-C50C-407E-A947-70E740481C1C}">
                  <a14:useLocalDpi xmlns:a14="http://schemas.microsoft.com/office/drawing/2010/main" val="0"/>
                </a:ext>
              </a:extLst>
            </a:blip>
            <a:srcRect t="17717" r="23484" b="7611"/>
            <a:stretch/>
          </p:blipFill>
          <p:spPr>
            <a:xfrm>
              <a:off x="853320" y="1465494"/>
              <a:ext cx="2998367" cy="1828800"/>
            </a:xfrm>
            <a:prstGeom prst="rect">
              <a:avLst/>
            </a:prstGeom>
          </p:spPr>
        </p:pic>
        <p:sp>
          <p:nvSpPr>
            <p:cNvPr id="7" name="Rectangle 6">
              <a:extLst>
                <a:ext uri="{FF2B5EF4-FFF2-40B4-BE49-F238E27FC236}">
                  <a16:creationId xmlns:a16="http://schemas.microsoft.com/office/drawing/2014/main" id="{2002C440-DED7-AC68-8DC1-D9AC4EA50ECA}"/>
                </a:ext>
              </a:extLst>
            </p:cNvPr>
            <p:cNvSpPr/>
            <p:nvPr/>
          </p:nvSpPr>
          <p:spPr>
            <a:xfrm>
              <a:off x="215543" y="3304407"/>
              <a:ext cx="4273920"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Understanding </a:t>
              </a:r>
              <a:r>
                <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genetic variations, species, and evolution</a:t>
              </a:r>
            </a:p>
          </p:txBody>
        </p:sp>
      </p:grpSp>
      <p:grpSp>
        <p:nvGrpSpPr>
          <p:cNvPr id="29" name="Group 28">
            <a:extLst>
              <a:ext uri="{FF2B5EF4-FFF2-40B4-BE49-F238E27FC236}">
                <a16:creationId xmlns:a16="http://schemas.microsoft.com/office/drawing/2014/main" id="{7AEC8315-0C99-BEEF-01EA-FE48EEE15F12}"/>
              </a:ext>
            </a:extLst>
          </p:cNvPr>
          <p:cNvGrpSpPr/>
          <p:nvPr/>
        </p:nvGrpSpPr>
        <p:grpSpPr>
          <a:xfrm>
            <a:off x="375401" y="4185264"/>
            <a:ext cx="4273920" cy="2252946"/>
            <a:chOff x="215543" y="4164944"/>
            <a:chExt cx="4273920" cy="2252946"/>
          </a:xfrm>
        </p:grpSpPr>
        <p:sp>
          <p:nvSpPr>
            <p:cNvPr id="8" name="Rectangle 7">
              <a:extLst>
                <a:ext uri="{FF2B5EF4-FFF2-40B4-BE49-F238E27FC236}">
                  <a16:creationId xmlns:a16="http://schemas.microsoft.com/office/drawing/2014/main" id="{467CE4AA-75D1-CB5E-F0BF-30D348581BA7}"/>
                </a:ext>
              </a:extLst>
            </p:cNvPr>
            <p:cNvSpPr/>
            <p:nvPr/>
          </p:nvSpPr>
          <p:spPr>
            <a:xfrm>
              <a:off x="215543" y="6017780"/>
              <a:ext cx="4273920"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Surveillance of </a:t>
              </a:r>
              <a:r>
                <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disease outbreaks</a:t>
              </a:r>
            </a:p>
          </p:txBody>
        </p:sp>
        <p:pic>
          <p:nvPicPr>
            <p:cNvPr id="11" name="Picture 10" descr="A computer with a dna strand on the screen&#10;&#10;Description automatically generated">
              <a:extLst>
                <a:ext uri="{FF2B5EF4-FFF2-40B4-BE49-F238E27FC236}">
                  <a16:creationId xmlns:a16="http://schemas.microsoft.com/office/drawing/2014/main" id="{1A0E13A4-0B27-A735-E657-470FA9EB19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38103" y="4164944"/>
              <a:ext cx="1828800" cy="1828800"/>
            </a:xfrm>
            <a:prstGeom prst="rect">
              <a:avLst/>
            </a:prstGeom>
          </p:spPr>
        </p:pic>
      </p:grpSp>
      <p:grpSp>
        <p:nvGrpSpPr>
          <p:cNvPr id="24" name="Group 23">
            <a:extLst>
              <a:ext uri="{FF2B5EF4-FFF2-40B4-BE49-F238E27FC236}">
                <a16:creationId xmlns:a16="http://schemas.microsoft.com/office/drawing/2014/main" id="{508DE380-8C91-DF17-51D2-690DCDC602ED}"/>
              </a:ext>
            </a:extLst>
          </p:cNvPr>
          <p:cNvGrpSpPr/>
          <p:nvPr/>
        </p:nvGrpSpPr>
        <p:grpSpPr>
          <a:xfrm>
            <a:off x="5091898" y="1517564"/>
            <a:ext cx="3676701" cy="2546799"/>
            <a:chOff x="4932040" y="1465494"/>
            <a:chExt cx="3676701" cy="2546799"/>
          </a:xfrm>
        </p:grpSpPr>
        <p:sp>
          <p:nvSpPr>
            <p:cNvPr id="5" name="Rectangle 4">
              <a:extLst>
                <a:ext uri="{FF2B5EF4-FFF2-40B4-BE49-F238E27FC236}">
                  <a16:creationId xmlns:a16="http://schemas.microsoft.com/office/drawing/2014/main" id="{5B899BC1-DE24-1E07-2539-45A6F88BCE7C}"/>
                </a:ext>
              </a:extLst>
            </p:cNvPr>
            <p:cNvSpPr/>
            <p:nvPr/>
          </p:nvSpPr>
          <p:spPr>
            <a:xfrm>
              <a:off x="4932040" y="3304407"/>
              <a:ext cx="3676701"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Predicting the </a:t>
              </a:r>
              <a:r>
                <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presence of pathogens</a:t>
              </a:r>
              <a:r>
                <a:rPr kumimoji="0" lang="en-US" sz="2000" b="0" i="0" u="none" strike="noStrike" kern="120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 in an environment</a:t>
              </a:r>
            </a:p>
          </p:txBody>
        </p:sp>
        <p:pic>
          <p:nvPicPr>
            <p:cNvPr id="13" name="Picture 12" descr="A white oval with colorful bacteria and germs&#10;&#10;Description automatically generated">
              <a:extLst>
                <a:ext uri="{FF2B5EF4-FFF2-40B4-BE49-F238E27FC236}">
                  <a16:creationId xmlns:a16="http://schemas.microsoft.com/office/drawing/2014/main" id="{4F02DFB2-F6F9-D99C-7DA4-AB92A1CA6287}"/>
                </a:ext>
              </a:extLst>
            </p:cNvPr>
            <p:cNvPicPr>
              <a:picLocks noChangeAspect="1"/>
            </p:cNvPicPr>
            <p:nvPr/>
          </p:nvPicPr>
          <p:blipFill rotWithShape="1">
            <a:blip r:embed="rId6">
              <a:extLst>
                <a:ext uri="{28A0092B-C50C-407E-A947-70E740481C1C}">
                  <a14:useLocalDpi xmlns:a14="http://schemas.microsoft.com/office/drawing/2010/main" val="0"/>
                </a:ext>
              </a:extLst>
            </a:blip>
            <a:srcRect l="636" t="10156" r="1756" b="11609"/>
            <a:stretch/>
          </p:blipFill>
          <p:spPr>
            <a:xfrm>
              <a:off x="5629577" y="1465494"/>
              <a:ext cx="2281627" cy="1828800"/>
            </a:xfrm>
            <a:prstGeom prst="rect">
              <a:avLst/>
            </a:prstGeom>
          </p:spPr>
        </p:pic>
      </p:grpSp>
      <p:grpSp>
        <p:nvGrpSpPr>
          <p:cNvPr id="30" name="Group 29">
            <a:extLst>
              <a:ext uri="{FF2B5EF4-FFF2-40B4-BE49-F238E27FC236}">
                <a16:creationId xmlns:a16="http://schemas.microsoft.com/office/drawing/2014/main" id="{EC04FEE7-BB81-2743-63CA-5B2009FEE387}"/>
              </a:ext>
            </a:extLst>
          </p:cNvPr>
          <p:cNvGrpSpPr/>
          <p:nvPr/>
        </p:nvGrpSpPr>
        <p:grpSpPr>
          <a:xfrm>
            <a:off x="5368509" y="4191113"/>
            <a:ext cx="3123479" cy="2241248"/>
            <a:chOff x="5208651" y="4176642"/>
            <a:chExt cx="3123479" cy="2241248"/>
          </a:xfrm>
        </p:grpSpPr>
        <p:sp>
          <p:nvSpPr>
            <p:cNvPr id="9" name="Rectangle 8">
              <a:extLst>
                <a:ext uri="{FF2B5EF4-FFF2-40B4-BE49-F238E27FC236}">
                  <a16:creationId xmlns:a16="http://schemas.microsoft.com/office/drawing/2014/main" id="{D1401F70-4DA7-73C4-518D-2B16F783D023}"/>
                </a:ext>
              </a:extLst>
            </p:cNvPr>
            <p:cNvSpPr/>
            <p:nvPr/>
          </p:nvSpPr>
          <p:spPr>
            <a:xfrm>
              <a:off x="5208651" y="6017780"/>
              <a:ext cx="3123479"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Personalized medicine</a:t>
              </a:r>
            </a:p>
          </p:txBody>
        </p:sp>
        <p:pic>
          <p:nvPicPr>
            <p:cNvPr id="14" name="Picture 13" descr="A cartoon of a person inside a jar of pills&#10;&#10;Description automatically generated">
              <a:extLst>
                <a:ext uri="{FF2B5EF4-FFF2-40B4-BE49-F238E27FC236}">
                  <a16:creationId xmlns:a16="http://schemas.microsoft.com/office/drawing/2014/main" id="{D7F3D38A-5589-BD30-6495-BFFA686BD64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5990" y="4176642"/>
              <a:ext cx="1828800" cy="1828800"/>
            </a:xfrm>
            <a:prstGeom prst="rect">
              <a:avLst/>
            </a:prstGeom>
          </p:spPr>
        </p:pic>
      </p:grpSp>
    </p:spTree>
    <p:custDataLst>
      <p:tags r:id="rId1"/>
    </p:custDataLst>
    <p:extLst>
      <p:ext uri="{BB962C8B-B14F-4D97-AF65-F5344CB8AC3E}">
        <p14:creationId xmlns:p14="http://schemas.microsoft.com/office/powerpoint/2010/main" val="2734736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Content Placeholder 2">
            <a:extLst>
              <a:ext uri="{FF2B5EF4-FFF2-40B4-BE49-F238E27FC236}">
                <a16:creationId xmlns:a16="http://schemas.microsoft.com/office/drawing/2014/main" id="{48671809-7CCB-A5DE-AFB6-297ADB33A073}"/>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solidFill>
                  <a:schemeClr val="accent5"/>
                </a:solidFill>
                <a:latin typeface="Tahoma" panose="020B0604030504040204" pitchFamily="34" charset="0"/>
                <a:ea typeface="Tahoma" panose="020B0604030504040204" pitchFamily="34" charset="0"/>
                <a:cs typeface="Tahoma" panose="020B0604030504040204" pitchFamily="34" charset="0"/>
                <a:sym typeface="Wingdings" pitchFamily="2" charset="2"/>
              </a:rPr>
              <a:t>Genome sequencing machines</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can quickly convert biological molecules</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Into sequences of characters for analysis</a:t>
            </a:r>
          </a:p>
        </p:txBody>
      </p:sp>
      <p:sp>
        <p:nvSpPr>
          <p:cNvPr id="2" name="Title 1"/>
          <p:cNvSpPr>
            <a:spLocks noGrp="1"/>
          </p:cNvSpPr>
          <p:nvPr>
            <p:ph type="title"/>
          </p:nvPr>
        </p:nvSpPr>
        <p:spPr/>
        <p:txBody>
          <a:bodyPr/>
          <a:lstStyle/>
          <a:p>
            <a:r>
              <a:rPr lang="en-US" dirty="0">
                <a:latin typeface="Garamond" panose="02020404030301010803" pitchFamily="18" charset="0"/>
              </a:rPr>
              <a:t>Genome Analysis – How?</a:t>
            </a:r>
            <a:endParaRPr lang="en-US" b="1" dirty="0">
              <a:latin typeface="Garamond" panose="02020404030301010803" pitchFamily="18" charset="0"/>
            </a:endParaRPr>
          </a:p>
        </p:txBody>
      </p:sp>
      <p:sp>
        <p:nvSpPr>
          <p:cNvPr id="11" name="Rectangle 10">
            <a:extLst>
              <a:ext uri="{FF2B5EF4-FFF2-40B4-BE49-F238E27FC236}">
                <a16:creationId xmlns:a16="http://schemas.microsoft.com/office/drawing/2014/main" id="{44FB9218-7DD0-5845-B052-E2FFA1804358}"/>
              </a:ext>
            </a:extLst>
          </p:cNvPr>
          <p:cNvSpPr/>
          <p:nvPr/>
        </p:nvSpPr>
        <p:spPr>
          <a:xfrm>
            <a:off x="1728464" y="3571868"/>
            <a:ext cx="1503176" cy="19677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p>
        </p:txBody>
      </p:sp>
      <p:sp>
        <p:nvSpPr>
          <p:cNvPr id="12" name="Rectangle 11">
            <a:extLst>
              <a:ext uri="{FF2B5EF4-FFF2-40B4-BE49-F238E27FC236}">
                <a16:creationId xmlns:a16="http://schemas.microsoft.com/office/drawing/2014/main" id="{06B736E1-D666-6747-9664-54E019AB94D5}"/>
              </a:ext>
            </a:extLst>
          </p:cNvPr>
          <p:cNvSpPr/>
          <p:nvPr/>
        </p:nvSpPr>
        <p:spPr>
          <a:xfrm>
            <a:off x="1728464" y="3826261"/>
            <a:ext cx="1503176" cy="19677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3" name="Rectangle 12">
            <a:extLst>
              <a:ext uri="{FF2B5EF4-FFF2-40B4-BE49-F238E27FC236}">
                <a16:creationId xmlns:a16="http://schemas.microsoft.com/office/drawing/2014/main" id="{4242A33C-4BB8-3E43-A6CE-61C369794D9E}"/>
              </a:ext>
            </a:extLst>
          </p:cNvPr>
          <p:cNvSpPr/>
          <p:nvPr/>
        </p:nvSpPr>
        <p:spPr>
          <a:xfrm>
            <a:off x="1728464" y="4335047"/>
            <a:ext cx="1503176" cy="19677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GG</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endPar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endParaRPr>
          </a:p>
        </p:txBody>
      </p:sp>
      <p:sp>
        <p:nvSpPr>
          <p:cNvPr id="14" name="Rectangle 13">
            <a:extLst>
              <a:ext uri="{FF2B5EF4-FFF2-40B4-BE49-F238E27FC236}">
                <a16:creationId xmlns:a16="http://schemas.microsoft.com/office/drawing/2014/main" id="{CFE13979-6503-E049-9F12-5FE9B5A36DD3}"/>
              </a:ext>
            </a:extLst>
          </p:cNvPr>
          <p:cNvSpPr/>
          <p:nvPr/>
        </p:nvSpPr>
        <p:spPr>
          <a:xfrm>
            <a:off x="1728464" y="4080654"/>
            <a:ext cx="1503176" cy="19677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TT</a:t>
            </a:r>
            <a:r>
              <a:rPr kumimoji="0" lang="en-CH" sz="1600" b="1" i="0" u="none" strike="noStrike" kern="1200" cap="none" spc="0" normalizeH="0" baseline="0" noProof="0" dirty="0">
                <a:ln>
                  <a:noFill/>
                </a:ln>
                <a:solidFill>
                  <a:srgbClr val="ED7D31"/>
                </a:solidFill>
                <a:effectLst/>
                <a:uLnTx/>
                <a:uFillTx/>
                <a:latin typeface="Corbel" panose="020B0503020204020204" pitchFamily="34" charset="0"/>
                <a:ea typeface="+mn-ea"/>
                <a:cs typeface="+mn-cs"/>
              </a:rPr>
              <a:t>CC</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r>
              <a:rPr kumimoji="0" lang="en-CH" sz="1600" b="1" i="0" u="none" strike="noStrike" kern="1200" cap="none" spc="0" normalizeH="0" baseline="0" noProof="0" dirty="0">
                <a:ln>
                  <a:noFill/>
                </a:ln>
                <a:solidFill>
                  <a:srgbClr val="863DBE"/>
                </a:solidFill>
                <a:effectLst/>
                <a:uLnTx/>
                <a:uFillTx/>
                <a:latin typeface="Corbel" panose="020B0503020204020204" pitchFamily="34" charset="0"/>
                <a:ea typeface="+mn-ea"/>
                <a:cs typeface="+mn-cs"/>
              </a:rPr>
              <a:t>AA</a:t>
            </a:r>
            <a:r>
              <a:rPr kumimoji="0" lang="en-CH" sz="1600" b="1" i="0" u="none" strike="noStrike" kern="1200" cap="none" spc="0" normalizeH="0" baseline="0" noProof="0" dirty="0">
                <a:ln>
                  <a:noFill/>
                </a:ln>
                <a:solidFill>
                  <a:srgbClr val="67A042"/>
                </a:solidFill>
                <a:effectLst/>
                <a:uLnTx/>
                <a:uFillTx/>
                <a:latin typeface="Corbel" panose="020B0503020204020204" pitchFamily="34" charset="0"/>
                <a:ea typeface="+mn-ea"/>
                <a:cs typeface="+mn-cs"/>
              </a:rPr>
              <a:t>T</a:t>
            </a:r>
            <a:r>
              <a:rPr kumimoji="0" lang="en-CH" sz="1600" b="1" i="0" u="none" strike="noStrike" kern="1200" cap="none" spc="0" normalizeH="0" baseline="0" noProof="0" dirty="0">
                <a:ln>
                  <a:noFill/>
                </a:ln>
                <a:solidFill>
                  <a:srgbClr val="5B9BD5"/>
                </a:solidFill>
                <a:effectLst/>
                <a:uLnTx/>
                <a:uFillTx/>
                <a:latin typeface="Corbel" panose="020B0503020204020204" pitchFamily="34" charset="0"/>
                <a:ea typeface="+mn-ea"/>
                <a:cs typeface="+mn-cs"/>
              </a:rPr>
              <a:t>G</a:t>
            </a:r>
          </a:p>
        </p:txBody>
      </p:sp>
      <p:sp>
        <p:nvSpPr>
          <p:cNvPr id="15" name="Rectangle 14">
            <a:extLst>
              <a:ext uri="{FF2B5EF4-FFF2-40B4-BE49-F238E27FC236}">
                <a16:creationId xmlns:a16="http://schemas.microsoft.com/office/drawing/2014/main" id="{2044BF05-2BAB-A648-B788-3BA86E3F8C8C}"/>
              </a:ext>
            </a:extLst>
          </p:cNvPr>
          <p:cNvSpPr/>
          <p:nvPr/>
        </p:nvSpPr>
        <p:spPr>
          <a:xfrm>
            <a:off x="1609652" y="3439005"/>
            <a:ext cx="1740799" cy="12153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174E182B-DF51-EA4D-9F3F-0E7845682A7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1085" y="2368096"/>
            <a:ext cx="904357" cy="2141818"/>
          </a:xfrm>
          <a:prstGeom prst="rect">
            <a:avLst/>
          </a:prstGeom>
        </p:spPr>
      </p:pic>
      <p:sp>
        <p:nvSpPr>
          <p:cNvPr id="17" name="Rectangle 16">
            <a:extLst>
              <a:ext uri="{FF2B5EF4-FFF2-40B4-BE49-F238E27FC236}">
                <a16:creationId xmlns:a16="http://schemas.microsoft.com/office/drawing/2014/main" id="{E5524454-8CB9-E644-9409-4448FEB49E0C}"/>
              </a:ext>
            </a:extLst>
          </p:cNvPr>
          <p:cNvSpPr/>
          <p:nvPr/>
        </p:nvSpPr>
        <p:spPr>
          <a:xfrm>
            <a:off x="2309765" y="2991656"/>
            <a:ext cx="717518" cy="434916"/>
          </a:xfrm>
          <a:prstGeom prst="rect">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D3D92D60-0D12-1A41-8197-821B2A9ABC80}"/>
              </a:ext>
            </a:extLst>
          </p:cNvPr>
          <p:cNvSpPr/>
          <p:nvPr/>
        </p:nvSpPr>
        <p:spPr>
          <a:xfrm>
            <a:off x="2354504" y="3747601"/>
            <a:ext cx="177666" cy="97517"/>
          </a:xfrm>
          <a:prstGeom prst="rect">
            <a:avLst/>
          </a:prstGeom>
          <a:solidFill>
            <a:schemeClr val="accent5"/>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0A3B4989-5B4B-584A-93F5-ABDDBE3BBB01}"/>
              </a:ext>
            </a:extLst>
          </p:cNvPr>
          <p:cNvSpPr/>
          <p:nvPr/>
        </p:nvSpPr>
        <p:spPr>
          <a:xfrm>
            <a:off x="3606565" y="3747601"/>
            <a:ext cx="177666" cy="97517"/>
          </a:xfrm>
          <a:prstGeom prst="rect">
            <a:avLst/>
          </a:prstGeom>
          <a:solidFill>
            <a:schemeClr val="accent5"/>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D306F1-20ED-E849-8967-E6CDB4C006FA}"/>
              </a:ext>
            </a:extLst>
          </p:cNvPr>
          <p:cNvSpPr/>
          <p:nvPr/>
        </p:nvSpPr>
        <p:spPr>
          <a:xfrm>
            <a:off x="2230004" y="3186715"/>
            <a:ext cx="825221" cy="580816"/>
          </a:xfrm>
          <a:prstGeom prst="rect">
            <a:avLst/>
          </a:prstGeom>
          <a:solidFill>
            <a:schemeClr val="accent1">
              <a:lumMod val="40000"/>
              <a:lumOff val="6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66FE3A6F-9729-8843-A18F-62E730626D30}"/>
              </a:ext>
            </a:extLst>
          </p:cNvPr>
          <p:cNvSpPr/>
          <p:nvPr/>
        </p:nvSpPr>
        <p:spPr>
          <a:xfrm>
            <a:off x="2979662" y="2768169"/>
            <a:ext cx="904357" cy="1000471"/>
          </a:xfrm>
          <a:prstGeom prst="rect">
            <a:avLst/>
          </a:prstGeom>
          <a:solidFill>
            <a:schemeClr val="accent1">
              <a:lumMod val="60000"/>
              <a:lumOff val="4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E937FC2-94C2-124F-BDB7-3DB51B150DA9}"/>
              </a:ext>
            </a:extLst>
          </p:cNvPr>
          <p:cNvSpPr/>
          <p:nvPr/>
        </p:nvSpPr>
        <p:spPr>
          <a:xfrm>
            <a:off x="3076214" y="2852065"/>
            <a:ext cx="717518" cy="355629"/>
          </a:xfrm>
          <a:prstGeom prst="rect">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D70E1AB-5CC3-EB41-B2D3-B7A38BC5A709}"/>
              </a:ext>
            </a:extLst>
          </p:cNvPr>
          <p:cNvCxnSpPr>
            <a:cxnSpLocks/>
            <a:stCxn id="18" idx="1"/>
            <a:endCxn id="18" idx="0"/>
          </p:cNvCxnSpPr>
          <p:nvPr/>
        </p:nvCxnSpPr>
        <p:spPr>
          <a:xfrm flipV="1">
            <a:off x="3076214" y="2852065"/>
            <a:ext cx="358759" cy="177815"/>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D713C11-9BF9-F749-AC9F-C450F1124070}"/>
              </a:ext>
            </a:extLst>
          </p:cNvPr>
          <p:cNvCxnSpPr>
            <a:cxnSpLocks/>
          </p:cNvCxnSpPr>
          <p:nvPr/>
        </p:nvCxnSpPr>
        <p:spPr>
          <a:xfrm flipV="1">
            <a:off x="3055225" y="2872598"/>
            <a:ext cx="522122" cy="254394"/>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039AAC5-B67B-064E-B4D8-190599F6AB21}"/>
              </a:ext>
            </a:extLst>
          </p:cNvPr>
          <p:cNvCxnSpPr>
            <a:cxnSpLocks/>
          </p:cNvCxnSpPr>
          <p:nvPr/>
        </p:nvCxnSpPr>
        <p:spPr>
          <a:xfrm>
            <a:off x="2979662" y="3303130"/>
            <a:ext cx="904357" cy="0"/>
          </a:xfrm>
          <a:prstGeom prst="line">
            <a:avLst/>
          </a:prstGeom>
          <a:ln w="285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F4556F1-DA3B-9547-962C-8D39B7B5A173}"/>
              </a:ext>
            </a:extLst>
          </p:cNvPr>
          <p:cNvCxnSpPr>
            <a:cxnSpLocks/>
          </p:cNvCxnSpPr>
          <p:nvPr/>
        </p:nvCxnSpPr>
        <p:spPr>
          <a:xfrm>
            <a:off x="3577347" y="3426572"/>
            <a:ext cx="0" cy="340959"/>
          </a:xfrm>
          <a:prstGeom prst="line">
            <a:avLst/>
          </a:prstGeom>
          <a:ln w="285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5F906E-E108-6A47-8529-16104D4FF92B}"/>
              </a:ext>
            </a:extLst>
          </p:cNvPr>
          <p:cNvCxnSpPr>
            <a:cxnSpLocks/>
          </p:cNvCxnSpPr>
          <p:nvPr/>
        </p:nvCxnSpPr>
        <p:spPr>
          <a:xfrm>
            <a:off x="2979662" y="3439005"/>
            <a:ext cx="904357" cy="0"/>
          </a:xfrm>
          <a:prstGeom prst="line">
            <a:avLst/>
          </a:prstGeom>
          <a:ln w="285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5" name="Oval 34">
            <a:extLst>
              <a:ext uri="{FF2B5EF4-FFF2-40B4-BE49-F238E27FC236}">
                <a16:creationId xmlns:a16="http://schemas.microsoft.com/office/drawing/2014/main" id="{30F551C3-8A96-B248-8672-E65E34BFAAB0}"/>
              </a:ext>
            </a:extLst>
          </p:cNvPr>
          <p:cNvSpPr/>
          <p:nvPr/>
        </p:nvSpPr>
        <p:spPr>
          <a:xfrm flipV="1">
            <a:off x="3064638" y="3359710"/>
            <a:ext cx="4629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4A04708D-63ED-D295-ADFB-49AB62EC2A13}"/>
              </a:ext>
            </a:extLst>
          </p:cNvPr>
          <p:cNvSpPr txBox="1"/>
          <p:nvPr/>
        </p:nvSpPr>
        <p:spPr>
          <a:xfrm>
            <a:off x="5793548" y="4023033"/>
            <a:ext cx="1621987" cy="707887"/>
          </a:xfrm>
          <a:prstGeom prst="rect">
            <a:avLst/>
          </a:prstGeom>
          <a:noFill/>
        </p:spPr>
        <p:txBody>
          <a:bodyPr wrap="square"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Sequences from DNA</a:t>
            </a:r>
            <a:endParaRPr kumimoji="0" lang="en-CH"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9" name="Straight Arrow Connector 8">
            <a:extLst>
              <a:ext uri="{FF2B5EF4-FFF2-40B4-BE49-F238E27FC236}">
                <a16:creationId xmlns:a16="http://schemas.microsoft.com/office/drawing/2014/main" id="{30FE2D8C-F4A9-1255-9596-913BBC0BA2EF}"/>
              </a:ext>
            </a:extLst>
          </p:cNvPr>
          <p:cNvCxnSpPr>
            <a:cxnSpLocks/>
            <a:stCxn id="8" idx="0"/>
          </p:cNvCxnSpPr>
          <p:nvPr/>
        </p:nvCxnSpPr>
        <p:spPr>
          <a:xfrm flipH="1" flipV="1">
            <a:off x="5889266" y="3571868"/>
            <a:ext cx="715276" cy="451165"/>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0C97AE26-CC6E-2834-BE08-D1ABD321EDFA}"/>
              </a:ext>
            </a:extLst>
          </p:cNvPr>
          <p:cNvCxnSpPr>
            <a:cxnSpLocks/>
            <a:stCxn id="8" idx="0"/>
          </p:cNvCxnSpPr>
          <p:nvPr/>
        </p:nvCxnSpPr>
        <p:spPr>
          <a:xfrm flipV="1">
            <a:off x="6604542" y="3405429"/>
            <a:ext cx="539631" cy="617604"/>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43ECADD-21F4-1A5A-F4DA-BADB73017502}"/>
              </a:ext>
            </a:extLst>
          </p:cNvPr>
          <p:cNvCxnSpPr>
            <a:cxnSpLocks/>
            <a:stCxn id="5" idx="3"/>
          </p:cNvCxnSpPr>
          <p:nvPr/>
        </p:nvCxnSpPr>
        <p:spPr>
          <a:xfrm>
            <a:off x="1215442" y="3439005"/>
            <a:ext cx="758448" cy="0"/>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95EA2EE8-9C10-CDE4-E878-ACC887992053}"/>
              </a:ext>
            </a:extLst>
          </p:cNvPr>
          <p:cNvSpPr txBox="1"/>
          <p:nvPr/>
        </p:nvSpPr>
        <p:spPr>
          <a:xfrm>
            <a:off x="89717" y="4427257"/>
            <a:ext cx="2648799"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Biological Molecule (e.g., DNA)</a:t>
            </a:r>
            <a:endParaRPr kumimoji="0" lang="en-CH"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1973255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2"/>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0" presetClass="path" presetSubtype="0" accel="50000" decel="50000" fill="hold" grpId="0" nodeType="clickEffect">
                                  <p:stCondLst>
                                    <p:cond delay="0"/>
                                  </p:stCondLst>
                                  <p:childTnLst>
                                    <p:animMotion origin="layout" path="M -5.55556E-7 3.33333E-6 L 0.24445 -0.07871 " pathEditMode="relative" rAng="0" ptsTypes="AA">
                                      <p:cBhvr>
                                        <p:cTn id="40" dur="500" fill="hold"/>
                                        <p:tgtEl>
                                          <p:spTgt spid="11"/>
                                        </p:tgtEl>
                                        <p:attrNameLst>
                                          <p:attrName>ppt_x</p:attrName>
                                          <p:attrName>ppt_y</p:attrName>
                                        </p:attrNameLst>
                                      </p:cBhvr>
                                      <p:rCtr x="12222" y="-3935"/>
                                    </p:animMotion>
                                  </p:childTnLst>
                                </p:cTn>
                              </p:par>
                              <p:par>
                                <p:cTn id="41" presetID="0" presetClass="path" presetSubtype="0" accel="50000" decel="50000" fill="hold" grpId="0" nodeType="withEffect">
                                  <p:stCondLst>
                                    <p:cond delay="0"/>
                                  </p:stCondLst>
                                  <p:childTnLst>
                                    <p:animMotion origin="layout" path="M 0.0007 -0.00047 L 0.29861 -0.06829 " pathEditMode="relative" rAng="0" ptsTypes="AA">
                                      <p:cBhvr>
                                        <p:cTn id="42" dur="500" fill="hold"/>
                                        <p:tgtEl>
                                          <p:spTgt spid="12"/>
                                        </p:tgtEl>
                                        <p:attrNameLst>
                                          <p:attrName>ppt_x</p:attrName>
                                          <p:attrName>ppt_y</p:attrName>
                                        </p:attrNameLst>
                                      </p:cBhvr>
                                      <p:rCtr x="14896" y="-3403"/>
                                    </p:animMotion>
                                  </p:childTnLst>
                                </p:cTn>
                              </p:par>
                              <p:par>
                                <p:cTn id="43" presetID="0" presetClass="path" presetSubtype="0" accel="50000" decel="50000" fill="hold" grpId="0" nodeType="withEffect">
                                  <p:stCondLst>
                                    <p:cond delay="0"/>
                                  </p:stCondLst>
                                  <p:childTnLst>
                                    <p:animMotion origin="layout" path="M -0.03264 -0.07222 L 0.56337 -0.18935 " pathEditMode="relative" rAng="0" ptsTypes="AA">
                                      <p:cBhvr>
                                        <p:cTn id="44" dur="500" fill="hold"/>
                                        <p:tgtEl>
                                          <p:spTgt spid="14"/>
                                        </p:tgtEl>
                                        <p:attrNameLst>
                                          <p:attrName>ppt_x</p:attrName>
                                          <p:attrName>ppt_y</p:attrName>
                                        </p:attrNameLst>
                                      </p:cBhvr>
                                      <p:rCtr x="29792" y="-5856"/>
                                    </p:animMotion>
                                  </p:childTnLst>
                                </p:cTn>
                              </p:par>
                              <p:par>
                                <p:cTn id="45" presetID="0" presetClass="path" presetSubtype="0" accel="50000" decel="50000" fill="hold" grpId="0" nodeType="withEffect">
                                  <p:stCondLst>
                                    <p:cond delay="0"/>
                                  </p:stCondLst>
                                  <p:childTnLst>
                                    <p:animMotion origin="layout" path="M -5.55556E-7 -0.00023 L 0.5941 -0.15394 " pathEditMode="relative" rAng="0" ptsTypes="AA">
                                      <p:cBhvr>
                                        <p:cTn id="46" dur="500" fill="hold"/>
                                        <p:tgtEl>
                                          <p:spTgt spid="13"/>
                                        </p:tgtEl>
                                        <p:attrNameLst>
                                          <p:attrName>ppt_x</p:attrName>
                                          <p:attrName>ppt_y</p:attrName>
                                        </p:attrNameLst>
                                      </p:cBhvr>
                                      <p:rCtr x="29705" y="-7685"/>
                                    </p:animMotion>
                                  </p:childTnLst>
                                </p:cTn>
                              </p:par>
                              <p:par>
                                <p:cTn id="47" presetID="1" presetClass="entr" presetSubtype="0" fill="hold" nodeType="withEffect">
                                  <p:stCondLst>
                                    <p:cond delay="0"/>
                                  </p:stCondLst>
                                  <p:childTnLst>
                                    <p:set>
                                      <p:cBhvr>
                                        <p:cTn id="48" dur="1" fill="hold">
                                          <p:stCondLst>
                                            <p:cond delay="0"/>
                                          </p:stCondLst>
                                        </p:cTn>
                                        <p:tgtEl>
                                          <p:spTgt spid="9"/>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8"/>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uiExpand="1" build="p"/>
      <p:bldP spid="11" grpId="0" animBg="1"/>
      <p:bldP spid="12" grpId="0" animBg="1"/>
      <p:bldP spid="13" grpId="0" animBg="1"/>
      <p:bldP spid="14" grpId="0" animBg="1"/>
      <p:bldP spid="17" grpId="0" animBg="1"/>
      <p:bldP spid="36" grpId="0" animBg="1"/>
      <p:bldP spid="37" grpId="0" animBg="1"/>
      <p:bldP spid="16" grpId="0" animBg="1"/>
      <p:bldP spid="4" grpId="0" animBg="1"/>
      <p:bldP spid="18" grpId="0" animBg="1"/>
      <p:bldP spid="35" grpId="0" animBg="1"/>
      <p:bldP spid="8" grpId="0"/>
      <p:bldP spid="44" grpId="0"/>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Analyze sequences by </a:t>
            </a:r>
            <a:r>
              <a:rPr lang="en-US" sz="2400" dirty="0">
                <a:solidFill>
                  <a:schemeClr val="accent5"/>
                </a:solidFill>
                <a:latin typeface="Tahoma" panose="020B0604030504040204" pitchFamily="34" charset="0"/>
                <a:ea typeface="Tahoma" panose="020B0604030504040204" pitchFamily="34" charset="0"/>
                <a:cs typeface="Tahoma" panose="020B0604030504040204" pitchFamily="34" charset="0"/>
                <a:sym typeface="Wingdings" pitchFamily="2" charset="2"/>
              </a:rPr>
              <a:t>accurately and quickly </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comparing</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them</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To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each other</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To a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template sequence</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representative of a species, a certain group…</a:t>
            </a: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Essential to understand functionality of a sequence, mutations, diseases…</a:t>
            </a: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a:lstStyle/>
          <a:p>
            <a:r>
              <a:rPr lang="en-US" sz="4000" b="1" dirty="0">
                <a:latin typeface="Garamond" panose="02020404030301010803" pitchFamily="18" charset="0"/>
              </a:rPr>
              <a:t>Sequence Comparison is Essential</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5" name="Group 4">
            <a:extLst>
              <a:ext uri="{FF2B5EF4-FFF2-40B4-BE49-F238E27FC236}">
                <a16:creationId xmlns:a16="http://schemas.microsoft.com/office/drawing/2014/main" id="{72F583C5-6878-6586-0608-6C0A9290AD36}"/>
              </a:ext>
            </a:extLst>
          </p:cNvPr>
          <p:cNvGrpSpPr/>
          <p:nvPr/>
        </p:nvGrpSpPr>
        <p:grpSpPr>
          <a:xfrm>
            <a:off x="732893" y="2354121"/>
            <a:ext cx="3016677" cy="2850970"/>
            <a:chOff x="732893" y="2354121"/>
            <a:chExt cx="3016677" cy="2850970"/>
          </a:xfrm>
        </p:grpSpPr>
        <p:sp>
          <p:nvSpPr>
            <p:cNvPr id="4" name="TextBox 3">
              <a:extLst>
                <a:ext uri="{FF2B5EF4-FFF2-40B4-BE49-F238E27FC236}">
                  <a16:creationId xmlns:a16="http://schemas.microsoft.com/office/drawing/2014/main" id="{5D573164-0E67-3901-4912-3FE3EDD8264B}"/>
                </a:ext>
              </a:extLst>
            </p:cNvPr>
            <p:cNvSpPr txBox="1"/>
            <p:nvPr/>
          </p:nvSpPr>
          <p:spPr>
            <a:xfrm>
              <a:off x="732893" y="2354121"/>
              <a:ext cx="301667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Biological Sequences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(e.g., DNA, proteins)</a:t>
              </a:r>
            </a:p>
          </p:txBody>
        </p:sp>
        <p:grpSp>
          <p:nvGrpSpPr>
            <p:cNvPr id="3" name="Group 2">
              <a:extLst>
                <a:ext uri="{FF2B5EF4-FFF2-40B4-BE49-F238E27FC236}">
                  <a16:creationId xmlns:a16="http://schemas.microsoft.com/office/drawing/2014/main" id="{28E4FC9D-8011-BE53-56C6-374DF3720AC9}"/>
                </a:ext>
              </a:extLst>
            </p:cNvPr>
            <p:cNvGrpSpPr/>
            <p:nvPr/>
          </p:nvGrpSpPr>
          <p:grpSpPr>
            <a:xfrm>
              <a:off x="1047726" y="3081734"/>
              <a:ext cx="2387010" cy="2123357"/>
              <a:chOff x="1176016" y="3444699"/>
              <a:chExt cx="2387010" cy="2123357"/>
            </a:xfrm>
          </p:grpSpPr>
          <p:pic>
            <p:nvPicPr>
              <p:cNvPr id="6" name="Picture 5" descr="A picture containing toy, doll&#10;&#10;Description automatically generated">
                <a:extLst>
                  <a:ext uri="{FF2B5EF4-FFF2-40B4-BE49-F238E27FC236}">
                    <a16:creationId xmlns:a16="http://schemas.microsoft.com/office/drawing/2014/main" id="{3B4768DA-6A65-4059-DA08-C654DD0B57DB}"/>
                  </a:ext>
                </a:extLst>
              </p:cNvPr>
              <p:cNvPicPr>
                <a:picLocks noChangeAspect="1"/>
              </p:cNvPicPr>
              <p:nvPr/>
            </p:nvPicPr>
            <p:blipFill rotWithShape="1">
              <a:blip r:embed="rId4"/>
              <a:srcRect l="31992" t="14588" r="56679" b="71025"/>
              <a:stretch/>
            </p:blipFill>
            <p:spPr>
              <a:xfrm>
                <a:off x="2340306" y="3769115"/>
                <a:ext cx="290822" cy="369332"/>
              </a:xfrm>
              <a:prstGeom prst="rect">
                <a:avLst/>
              </a:prstGeom>
              <a:ln>
                <a:solidFill>
                  <a:schemeClr val="tx1"/>
                </a:solidFill>
              </a:ln>
            </p:spPr>
          </p:pic>
          <p:pic>
            <p:nvPicPr>
              <p:cNvPr id="10" name="Picture 9" descr="A picture containing toy, doll&#10;&#10;Description automatically generated">
                <a:extLst>
                  <a:ext uri="{FF2B5EF4-FFF2-40B4-BE49-F238E27FC236}">
                    <a16:creationId xmlns:a16="http://schemas.microsoft.com/office/drawing/2014/main" id="{B3E12DD9-2F5A-7E90-5365-FDB225AFE2C2}"/>
                  </a:ext>
                </a:extLst>
              </p:cNvPr>
              <p:cNvPicPr>
                <a:picLocks noChangeAspect="1"/>
              </p:cNvPicPr>
              <p:nvPr/>
            </p:nvPicPr>
            <p:blipFill rotWithShape="1">
              <a:blip r:embed="rId4"/>
              <a:srcRect l="11484" t="65878" r="84360" b="26008"/>
              <a:stretch/>
            </p:blipFill>
            <p:spPr>
              <a:xfrm>
                <a:off x="2786068" y="4569143"/>
                <a:ext cx="106680" cy="208280"/>
              </a:xfrm>
              <a:prstGeom prst="rect">
                <a:avLst/>
              </a:prstGeom>
              <a:ln>
                <a:solidFill>
                  <a:schemeClr val="tx1"/>
                </a:solidFill>
              </a:ln>
            </p:spPr>
          </p:pic>
          <p:pic>
            <p:nvPicPr>
              <p:cNvPr id="12" name="Picture 11" descr="A picture containing toy, doll&#10;&#10;Description automatically generated">
                <a:extLst>
                  <a:ext uri="{FF2B5EF4-FFF2-40B4-BE49-F238E27FC236}">
                    <a16:creationId xmlns:a16="http://schemas.microsoft.com/office/drawing/2014/main" id="{CCD94158-6813-7F5E-106C-8073FC9FDDC8}"/>
                  </a:ext>
                </a:extLst>
              </p:cNvPr>
              <p:cNvPicPr>
                <a:picLocks noChangeAspect="1"/>
              </p:cNvPicPr>
              <p:nvPr/>
            </p:nvPicPr>
            <p:blipFill rotWithShape="1">
              <a:blip r:embed="rId4"/>
              <a:srcRect l="48417" t="35975" r="45844" b="57731"/>
              <a:stretch/>
            </p:blipFill>
            <p:spPr>
              <a:xfrm>
                <a:off x="2001208" y="4997515"/>
                <a:ext cx="147320" cy="161585"/>
              </a:xfrm>
              <a:prstGeom prst="rect">
                <a:avLst/>
              </a:prstGeom>
              <a:ln>
                <a:solidFill>
                  <a:schemeClr val="tx1"/>
                </a:solidFill>
              </a:ln>
            </p:spPr>
          </p:pic>
          <p:pic>
            <p:nvPicPr>
              <p:cNvPr id="15" name="Picture 14" descr="A picture containing toy, doll&#10;&#10;Description automatically generated">
                <a:extLst>
                  <a:ext uri="{FF2B5EF4-FFF2-40B4-BE49-F238E27FC236}">
                    <a16:creationId xmlns:a16="http://schemas.microsoft.com/office/drawing/2014/main" id="{A09EE0DA-3937-EF9A-59F8-8555E9DD9C96}"/>
                  </a:ext>
                </a:extLst>
              </p:cNvPr>
              <p:cNvPicPr>
                <a:picLocks noChangeAspect="1"/>
              </p:cNvPicPr>
              <p:nvPr/>
            </p:nvPicPr>
            <p:blipFill rotWithShape="1">
              <a:blip r:embed="rId4"/>
              <a:srcRect l="87753" t="82503"/>
              <a:stretch/>
            </p:blipFill>
            <p:spPr>
              <a:xfrm>
                <a:off x="3029907" y="3444699"/>
                <a:ext cx="314399" cy="449171"/>
              </a:xfrm>
              <a:prstGeom prst="rect">
                <a:avLst/>
              </a:prstGeom>
              <a:ln>
                <a:solidFill>
                  <a:schemeClr val="tx1"/>
                </a:solidFill>
              </a:ln>
            </p:spPr>
          </p:pic>
          <p:pic>
            <p:nvPicPr>
              <p:cNvPr id="16" name="Picture 15" descr="A picture containing toy, doll&#10;&#10;Description automatically generated">
                <a:extLst>
                  <a:ext uri="{FF2B5EF4-FFF2-40B4-BE49-F238E27FC236}">
                    <a16:creationId xmlns:a16="http://schemas.microsoft.com/office/drawing/2014/main" id="{3F385888-680E-7348-34A6-18957FBC36DA}"/>
                  </a:ext>
                </a:extLst>
              </p:cNvPr>
              <p:cNvPicPr>
                <a:picLocks noChangeAspect="1"/>
              </p:cNvPicPr>
              <p:nvPr/>
            </p:nvPicPr>
            <p:blipFill rotWithShape="1">
              <a:blip r:embed="rId4"/>
              <a:srcRect t="90927" r="90922"/>
              <a:stretch/>
            </p:blipFill>
            <p:spPr>
              <a:xfrm>
                <a:off x="1905950" y="4440364"/>
                <a:ext cx="233049" cy="232919"/>
              </a:xfrm>
              <a:prstGeom prst="rect">
                <a:avLst/>
              </a:prstGeom>
              <a:ln>
                <a:solidFill>
                  <a:schemeClr val="tx1"/>
                </a:solidFill>
              </a:ln>
            </p:spPr>
          </p:pic>
          <p:pic>
            <p:nvPicPr>
              <p:cNvPr id="17" name="Picture 16" descr="A picture containing toy, doll&#10;&#10;Description automatically generated">
                <a:extLst>
                  <a:ext uri="{FF2B5EF4-FFF2-40B4-BE49-F238E27FC236}">
                    <a16:creationId xmlns:a16="http://schemas.microsoft.com/office/drawing/2014/main" id="{A0F3FED7-F6F9-F401-67A9-82E0331C60C4}"/>
                  </a:ext>
                </a:extLst>
              </p:cNvPr>
              <p:cNvPicPr>
                <a:picLocks noChangeAspect="1"/>
              </p:cNvPicPr>
              <p:nvPr/>
            </p:nvPicPr>
            <p:blipFill rotWithShape="1">
              <a:blip r:embed="rId4"/>
              <a:srcRect l="37315" t="47180" r="43293" b="47343"/>
              <a:stretch/>
            </p:blipFill>
            <p:spPr>
              <a:xfrm>
                <a:off x="1650688" y="4009451"/>
                <a:ext cx="497840" cy="140589"/>
              </a:xfrm>
              <a:prstGeom prst="rect">
                <a:avLst/>
              </a:prstGeom>
              <a:ln>
                <a:solidFill>
                  <a:schemeClr val="tx1"/>
                </a:solidFill>
              </a:ln>
            </p:spPr>
          </p:pic>
          <p:pic>
            <p:nvPicPr>
              <p:cNvPr id="18" name="Picture 17" descr="A picture containing toy, doll&#10;&#10;Description automatically generated">
                <a:extLst>
                  <a:ext uri="{FF2B5EF4-FFF2-40B4-BE49-F238E27FC236}">
                    <a16:creationId xmlns:a16="http://schemas.microsoft.com/office/drawing/2014/main" id="{0E662F2A-CB81-C4FE-8994-EE8550841E31}"/>
                  </a:ext>
                </a:extLst>
              </p:cNvPr>
              <p:cNvPicPr>
                <a:picLocks noChangeAspect="1"/>
              </p:cNvPicPr>
              <p:nvPr/>
            </p:nvPicPr>
            <p:blipFill rotWithShape="1">
              <a:blip r:embed="rId4"/>
              <a:srcRect l="59836" t="21506" r="25520" b="60997"/>
              <a:stretch/>
            </p:blipFill>
            <p:spPr>
              <a:xfrm>
                <a:off x="2631128" y="5012178"/>
                <a:ext cx="375920" cy="449172"/>
              </a:xfrm>
              <a:prstGeom prst="rect">
                <a:avLst/>
              </a:prstGeom>
              <a:ln>
                <a:solidFill>
                  <a:schemeClr val="tx1"/>
                </a:solidFill>
              </a:ln>
            </p:spPr>
          </p:pic>
          <p:pic>
            <p:nvPicPr>
              <p:cNvPr id="19" name="Picture 18" descr="A picture containing toy, doll&#10;&#10;Description automatically generated">
                <a:extLst>
                  <a:ext uri="{FF2B5EF4-FFF2-40B4-BE49-F238E27FC236}">
                    <a16:creationId xmlns:a16="http://schemas.microsoft.com/office/drawing/2014/main" id="{D453AA79-3A6C-DE39-73AC-E09EE9D33068}"/>
                  </a:ext>
                </a:extLst>
              </p:cNvPr>
              <p:cNvPicPr>
                <a:picLocks noChangeAspect="1"/>
              </p:cNvPicPr>
              <p:nvPr/>
            </p:nvPicPr>
            <p:blipFill rotWithShape="1">
              <a:blip r:embed="rId4"/>
              <a:srcRect l="48396" t="76863" r="40720" b="12055"/>
              <a:stretch/>
            </p:blipFill>
            <p:spPr>
              <a:xfrm>
                <a:off x="3047406" y="4085594"/>
                <a:ext cx="279400" cy="284481"/>
              </a:xfrm>
              <a:prstGeom prst="rect">
                <a:avLst/>
              </a:prstGeom>
              <a:ln>
                <a:solidFill>
                  <a:schemeClr val="tx1"/>
                </a:solidFill>
              </a:ln>
            </p:spPr>
          </p:pic>
          <p:pic>
            <p:nvPicPr>
              <p:cNvPr id="20" name="Picture 19" descr="A picture containing toy, doll&#10;&#10;Description automatically generated">
                <a:extLst>
                  <a:ext uri="{FF2B5EF4-FFF2-40B4-BE49-F238E27FC236}">
                    <a16:creationId xmlns:a16="http://schemas.microsoft.com/office/drawing/2014/main" id="{AD624C91-F2AC-04E0-B40C-F0CC4B0155D6}"/>
                  </a:ext>
                </a:extLst>
              </p:cNvPr>
              <p:cNvPicPr>
                <a:picLocks noChangeAspect="1"/>
              </p:cNvPicPr>
              <p:nvPr/>
            </p:nvPicPr>
            <p:blipFill rotWithShape="1">
              <a:blip r:embed="rId4"/>
              <a:srcRect l="35363" t="90405" r="53159"/>
              <a:stretch/>
            </p:blipFill>
            <p:spPr>
              <a:xfrm>
                <a:off x="1927548" y="5321748"/>
                <a:ext cx="294640" cy="246308"/>
              </a:xfrm>
              <a:prstGeom prst="rect">
                <a:avLst/>
              </a:prstGeom>
              <a:ln>
                <a:solidFill>
                  <a:schemeClr val="tx1"/>
                </a:solidFill>
              </a:ln>
            </p:spPr>
          </p:pic>
          <p:pic>
            <p:nvPicPr>
              <p:cNvPr id="21" name="Picture 20" descr="A picture containing toy, doll&#10;&#10;Description automatically generated">
                <a:extLst>
                  <a:ext uri="{FF2B5EF4-FFF2-40B4-BE49-F238E27FC236}">
                    <a16:creationId xmlns:a16="http://schemas.microsoft.com/office/drawing/2014/main" id="{00C6E666-727E-A937-D713-5D22D494022B}"/>
                  </a:ext>
                </a:extLst>
              </p:cNvPr>
              <p:cNvPicPr>
                <a:picLocks noChangeAspect="1"/>
              </p:cNvPicPr>
              <p:nvPr/>
            </p:nvPicPr>
            <p:blipFill rotWithShape="1">
              <a:blip r:embed="rId4"/>
              <a:srcRect l="33821" t="55720" r="51536" b="30057"/>
              <a:stretch/>
            </p:blipFill>
            <p:spPr>
              <a:xfrm>
                <a:off x="3187106" y="4713181"/>
                <a:ext cx="375920" cy="365126"/>
              </a:xfrm>
              <a:prstGeom prst="rect">
                <a:avLst/>
              </a:prstGeom>
              <a:ln>
                <a:solidFill>
                  <a:schemeClr val="tx1"/>
                </a:solidFill>
              </a:ln>
            </p:spPr>
          </p:pic>
          <p:pic>
            <p:nvPicPr>
              <p:cNvPr id="22" name="Picture 21" descr="A picture containing toy, doll&#10;&#10;Description automatically generated">
                <a:extLst>
                  <a:ext uri="{FF2B5EF4-FFF2-40B4-BE49-F238E27FC236}">
                    <a16:creationId xmlns:a16="http://schemas.microsoft.com/office/drawing/2014/main" id="{D63A100B-AA2D-4D71-92B2-1E3D3C752F14}"/>
                  </a:ext>
                </a:extLst>
              </p:cNvPr>
              <p:cNvPicPr>
                <a:picLocks noChangeAspect="1"/>
              </p:cNvPicPr>
              <p:nvPr/>
            </p:nvPicPr>
            <p:blipFill rotWithShape="1">
              <a:blip r:embed="rId4"/>
              <a:srcRect l="48396" t="48600" r="35773" b="35623"/>
              <a:stretch/>
            </p:blipFill>
            <p:spPr>
              <a:xfrm>
                <a:off x="1176016" y="4440364"/>
                <a:ext cx="406400" cy="405024"/>
              </a:xfrm>
              <a:prstGeom prst="rect">
                <a:avLst/>
              </a:prstGeom>
              <a:ln>
                <a:solidFill>
                  <a:schemeClr val="tx1"/>
                </a:solidFill>
              </a:ln>
            </p:spPr>
          </p:pic>
        </p:grpSp>
      </p:grpSp>
      <p:cxnSp>
        <p:nvCxnSpPr>
          <p:cNvPr id="25" name="Straight Arrow Connector 24">
            <a:extLst>
              <a:ext uri="{FF2B5EF4-FFF2-40B4-BE49-F238E27FC236}">
                <a16:creationId xmlns:a16="http://schemas.microsoft.com/office/drawing/2014/main" id="{31F17B00-3CFE-5B67-7840-0E43322ED5C0}"/>
              </a:ext>
            </a:extLst>
          </p:cNvPr>
          <p:cNvCxnSpPr>
            <a:cxnSpLocks/>
          </p:cNvCxnSpPr>
          <p:nvPr/>
        </p:nvCxnSpPr>
        <p:spPr>
          <a:xfrm>
            <a:off x="4273527" y="4143412"/>
            <a:ext cx="758448" cy="0"/>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pic>
        <p:nvPicPr>
          <p:cNvPr id="43" name="Picture 42" descr="A picture containing toy, doll&#10;&#10;Description automatically generated">
            <a:extLst>
              <a:ext uri="{FF2B5EF4-FFF2-40B4-BE49-F238E27FC236}">
                <a16:creationId xmlns:a16="http://schemas.microsoft.com/office/drawing/2014/main" id="{7F21408E-C425-356E-60DD-1C488D1C362D}"/>
              </a:ext>
            </a:extLst>
          </p:cNvPr>
          <p:cNvPicPr>
            <a:picLocks noChangeAspect="1"/>
          </p:cNvPicPr>
          <p:nvPr/>
        </p:nvPicPr>
        <p:blipFill>
          <a:blip r:embed="rId4">
            <a:alphaModFix amt="50000"/>
          </a:blip>
          <a:stretch>
            <a:fillRect/>
          </a:stretch>
        </p:blipFill>
        <p:spPr>
          <a:xfrm>
            <a:off x="5843988" y="2636365"/>
            <a:ext cx="2567120" cy="2567120"/>
          </a:xfrm>
          <a:prstGeom prst="rect">
            <a:avLst/>
          </a:prstGeom>
          <a:ln>
            <a:solidFill>
              <a:schemeClr val="tx1"/>
            </a:solidFill>
          </a:ln>
        </p:spPr>
      </p:pic>
      <p:grpSp>
        <p:nvGrpSpPr>
          <p:cNvPr id="11" name="Group 10">
            <a:extLst>
              <a:ext uri="{FF2B5EF4-FFF2-40B4-BE49-F238E27FC236}">
                <a16:creationId xmlns:a16="http://schemas.microsoft.com/office/drawing/2014/main" id="{C7E6958F-F67C-5F20-DBB9-BFCDF855A3FA}"/>
              </a:ext>
            </a:extLst>
          </p:cNvPr>
          <p:cNvGrpSpPr/>
          <p:nvPr/>
        </p:nvGrpSpPr>
        <p:grpSpPr>
          <a:xfrm>
            <a:off x="5844724" y="3019078"/>
            <a:ext cx="2566384" cy="2186013"/>
            <a:chOff x="5844724" y="3211276"/>
            <a:chExt cx="2566384" cy="2186013"/>
          </a:xfrm>
        </p:grpSpPr>
        <p:pic>
          <p:nvPicPr>
            <p:cNvPr id="47" name="Picture 46" descr="A picture containing toy, doll&#10;&#10;Description automatically generated">
              <a:extLst>
                <a:ext uri="{FF2B5EF4-FFF2-40B4-BE49-F238E27FC236}">
                  <a16:creationId xmlns:a16="http://schemas.microsoft.com/office/drawing/2014/main" id="{B968AA60-2B5C-F7D9-9C9D-0348D2B4EBF0}"/>
                </a:ext>
              </a:extLst>
            </p:cNvPr>
            <p:cNvPicPr>
              <a:picLocks noChangeAspect="1"/>
            </p:cNvPicPr>
            <p:nvPr/>
          </p:nvPicPr>
          <p:blipFill rotWithShape="1">
            <a:blip r:embed="rId4"/>
            <a:srcRect l="87753" t="82503"/>
            <a:stretch/>
          </p:blipFill>
          <p:spPr>
            <a:xfrm>
              <a:off x="8096709" y="4946512"/>
              <a:ext cx="314399" cy="449171"/>
            </a:xfrm>
            <a:prstGeom prst="rect">
              <a:avLst/>
            </a:prstGeom>
            <a:ln>
              <a:solidFill>
                <a:schemeClr val="tx1"/>
              </a:solidFill>
            </a:ln>
          </p:spPr>
        </p:pic>
        <p:pic>
          <p:nvPicPr>
            <p:cNvPr id="49" name="Picture 48" descr="A picture containing toy, doll&#10;&#10;Description automatically generated">
              <a:extLst>
                <a:ext uri="{FF2B5EF4-FFF2-40B4-BE49-F238E27FC236}">
                  <a16:creationId xmlns:a16="http://schemas.microsoft.com/office/drawing/2014/main" id="{B6671616-CAC6-B924-7E40-9DA870D9EA78}"/>
                </a:ext>
              </a:extLst>
            </p:cNvPr>
            <p:cNvPicPr>
              <a:picLocks noChangeAspect="1"/>
            </p:cNvPicPr>
            <p:nvPr/>
          </p:nvPicPr>
          <p:blipFill rotWithShape="1">
            <a:blip r:embed="rId4"/>
            <a:srcRect l="37315" t="47180" r="43293" b="47343"/>
            <a:stretch/>
          </p:blipFill>
          <p:spPr>
            <a:xfrm>
              <a:off x="6806971" y="4041828"/>
              <a:ext cx="497840" cy="140589"/>
            </a:xfrm>
            <a:prstGeom prst="rect">
              <a:avLst/>
            </a:prstGeom>
            <a:ln>
              <a:solidFill>
                <a:schemeClr val="tx1"/>
              </a:solidFill>
            </a:ln>
          </p:spPr>
        </p:pic>
        <p:pic>
          <p:nvPicPr>
            <p:cNvPr id="44" name="Picture 43" descr="A picture containing toy, doll&#10;&#10;Description automatically generated">
              <a:extLst>
                <a:ext uri="{FF2B5EF4-FFF2-40B4-BE49-F238E27FC236}">
                  <a16:creationId xmlns:a16="http://schemas.microsoft.com/office/drawing/2014/main" id="{9A40B678-E05E-7F72-44E3-1D404573E642}"/>
                </a:ext>
              </a:extLst>
            </p:cNvPr>
            <p:cNvPicPr>
              <a:picLocks noChangeAspect="1"/>
            </p:cNvPicPr>
            <p:nvPr/>
          </p:nvPicPr>
          <p:blipFill rotWithShape="1">
            <a:blip r:embed="rId4"/>
            <a:srcRect l="31992" t="14588" r="56679" b="71025"/>
            <a:stretch/>
          </p:blipFill>
          <p:spPr>
            <a:xfrm>
              <a:off x="6664305" y="3211276"/>
              <a:ext cx="290822" cy="369332"/>
            </a:xfrm>
            <a:prstGeom prst="rect">
              <a:avLst/>
            </a:prstGeom>
            <a:ln>
              <a:solidFill>
                <a:schemeClr val="tx1"/>
              </a:solidFill>
            </a:ln>
          </p:spPr>
        </p:pic>
        <p:pic>
          <p:nvPicPr>
            <p:cNvPr id="45" name="Picture 44" descr="A picture containing toy, doll&#10;&#10;Description automatically generated">
              <a:extLst>
                <a:ext uri="{FF2B5EF4-FFF2-40B4-BE49-F238E27FC236}">
                  <a16:creationId xmlns:a16="http://schemas.microsoft.com/office/drawing/2014/main" id="{6FE88F60-2AE2-8179-75CF-3E22F033A8AB}"/>
                </a:ext>
              </a:extLst>
            </p:cNvPr>
            <p:cNvPicPr>
              <a:picLocks noChangeAspect="1"/>
            </p:cNvPicPr>
            <p:nvPr/>
          </p:nvPicPr>
          <p:blipFill rotWithShape="1">
            <a:blip r:embed="rId4"/>
            <a:srcRect l="11484" t="65878" r="84360" b="26008"/>
            <a:stretch/>
          </p:blipFill>
          <p:spPr>
            <a:xfrm>
              <a:off x="6137121" y="4589167"/>
              <a:ext cx="106680" cy="208280"/>
            </a:xfrm>
            <a:prstGeom prst="rect">
              <a:avLst/>
            </a:prstGeom>
            <a:ln>
              <a:solidFill>
                <a:schemeClr val="tx1"/>
              </a:solidFill>
            </a:ln>
          </p:spPr>
        </p:pic>
        <p:pic>
          <p:nvPicPr>
            <p:cNvPr id="46" name="Picture 45" descr="A picture containing toy, doll&#10;&#10;Description automatically generated">
              <a:extLst>
                <a:ext uri="{FF2B5EF4-FFF2-40B4-BE49-F238E27FC236}">
                  <a16:creationId xmlns:a16="http://schemas.microsoft.com/office/drawing/2014/main" id="{1E739AB2-B10D-6D3A-4011-1BC3045FEAE2}"/>
                </a:ext>
              </a:extLst>
            </p:cNvPr>
            <p:cNvPicPr>
              <a:picLocks noChangeAspect="1"/>
            </p:cNvPicPr>
            <p:nvPr/>
          </p:nvPicPr>
          <p:blipFill rotWithShape="1">
            <a:blip r:embed="rId4"/>
            <a:srcRect l="48417" t="35975" r="45844" b="57731"/>
            <a:stretch/>
          </p:blipFill>
          <p:spPr>
            <a:xfrm>
              <a:off x="7088399" y="3750712"/>
              <a:ext cx="147320" cy="161585"/>
            </a:xfrm>
            <a:prstGeom prst="rect">
              <a:avLst/>
            </a:prstGeom>
            <a:ln>
              <a:solidFill>
                <a:schemeClr val="tx1"/>
              </a:solidFill>
            </a:ln>
          </p:spPr>
        </p:pic>
        <p:pic>
          <p:nvPicPr>
            <p:cNvPr id="48" name="Picture 47" descr="A picture containing toy, doll&#10;&#10;Description automatically generated">
              <a:extLst>
                <a:ext uri="{FF2B5EF4-FFF2-40B4-BE49-F238E27FC236}">
                  <a16:creationId xmlns:a16="http://schemas.microsoft.com/office/drawing/2014/main" id="{90FB5C4C-B861-21EC-697E-5B25BE129107}"/>
                </a:ext>
              </a:extLst>
            </p:cNvPr>
            <p:cNvPicPr>
              <a:picLocks noChangeAspect="1"/>
            </p:cNvPicPr>
            <p:nvPr/>
          </p:nvPicPr>
          <p:blipFill rotWithShape="1">
            <a:blip r:embed="rId4"/>
            <a:srcRect t="90927" r="90922"/>
            <a:stretch/>
          </p:blipFill>
          <p:spPr>
            <a:xfrm>
              <a:off x="5844724" y="5164370"/>
              <a:ext cx="233049" cy="232919"/>
            </a:xfrm>
            <a:prstGeom prst="rect">
              <a:avLst/>
            </a:prstGeom>
            <a:ln>
              <a:solidFill>
                <a:schemeClr val="tx1"/>
              </a:solidFill>
            </a:ln>
          </p:spPr>
        </p:pic>
        <p:pic>
          <p:nvPicPr>
            <p:cNvPr id="50" name="Picture 49" descr="A picture containing toy, doll&#10;&#10;Description automatically generated">
              <a:extLst>
                <a:ext uri="{FF2B5EF4-FFF2-40B4-BE49-F238E27FC236}">
                  <a16:creationId xmlns:a16="http://schemas.microsoft.com/office/drawing/2014/main" id="{FBEDD70D-25DE-A597-91E3-E8BA21627FFF}"/>
                </a:ext>
              </a:extLst>
            </p:cNvPr>
            <p:cNvPicPr>
              <a:picLocks noChangeAspect="1"/>
            </p:cNvPicPr>
            <p:nvPr/>
          </p:nvPicPr>
          <p:blipFill rotWithShape="1">
            <a:blip r:embed="rId4"/>
            <a:srcRect l="59836" t="21506" r="25520" b="60997"/>
            <a:stretch/>
          </p:blipFill>
          <p:spPr>
            <a:xfrm>
              <a:off x="7399524" y="3356022"/>
              <a:ext cx="375920" cy="449172"/>
            </a:xfrm>
            <a:prstGeom prst="rect">
              <a:avLst/>
            </a:prstGeom>
            <a:ln>
              <a:solidFill>
                <a:schemeClr val="tx1"/>
              </a:solidFill>
            </a:ln>
          </p:spPr>
        </p:pic>
        <p:pic>
          <p:nvPicPr>
            <p:cNvPr id="51" name="Picture 50" descr="A picture containing toy, doll&#10;&#10;Description automatically generated">
              <a:extLst>
                <a:ext uri="{FF2B5EF4-FFF2-40B4-BE49-F238E27FC236}">
                  <a16:creationId xmlns:a16="http://schemas.microsoft.com/office/drawing/2014/main" id="{B52F4B55-4A50-3E02-F6E5-9395CE815040}"/>
                </a:ext>
              </a:extLst>
            </p:cNvPr>
            <p:cNvPicPr>
              <a:picLocks noChangeAspect="1"/>
            </p:cNvPicPr>
            <p:nvPr/>
          </p:nvPicPr>
          <p:blipFill rotWithShape="1">
            <a:blip r:embed="rId4"/>
            <a:srcRect l="48396" t="76863" r="40720" b="12055"/>
            <a:stretch/>
          </p:blipFill>
          <p:spPr>
            <a:xfrm>
              <a:off x="7085859" y="4797447"/>
              <a:ext cx="279400" cy="284481"/>
            </a:xfrm>
            <a:prstGeom prst="rect">
              <a:avLst/>
            </a:prstGeom>
            <a:ln>
              <a:solidFill>
                <a:schemeClr val="tx1"/>
              </a:solidFill>
            </a:ln>
          </p:spPr>
        </p:pic>
        <p:pic>
          <p:nvPicPr>
            <p:cNvPr id="52" name="Picture 51" descr="A picture containing toy, doll&#10;&#10;Description automatically generated">
              <a:extLst>
                <a:ext uri="{FF2B5EF4-FFF2-40B4-BE49-F238E27FC236}">
                  <a16:creationId xmlns:a16="http://schemas.microsoft.com/office/drawing/2014/main" id="{5C6F599B-EA99-B867-F64C-C4E07E88FB65}"/>
                </a:ext>
              </a:extLst>
            </p:cNvPr>
            <p:cNvPicPr>
              <a:picLocks noChangeAspect="1"/>
            </p:cNvPicPr>
            <p:nvPr/>
          </p:nvPicPr>
          <p:blipFill rotWithShape="1">
            <a:blip r:embed="rId4"/>
            <a:srcRect l="35363" t="90405" r="53159"/>
            <a:stretch/>
          </p:blipFill>
          <p:spPr>
            <a:xfrm>
              <a:off x="6748551" y="5149374"/>
              <a:ext cx="294640" cy="246308"/>
            </a:xfrm>
            <a:prstGeom prst="rect">
              <a:avLst/>
            </a:prstGeom>
            <a:ln>
              <a:solidFill>
                <a:schemeClr val="tx1"/>
              </a:solidFill>
            </a:ln>
          </p:spPr>
        </p:pic>
        <p:pic>
          <p:nvPicPr>
            <p:cNvPr id="53" name="Picture 52" descr="A picture containing toy, doll&#10;&#10;Description automatically generated">
              <a:extLst>
                <a:ext uri="{FF2B5EF4-FFF2-40B4-BE49-F238E27FC236}">
                  <a16:creationId xmlns:a16="http://schemas.microsoft.com/office/drawing/2014/main" id="{9F33C2C2-7124-A3A4-418B-CB2FEE533970}"/>
                </a:ext>
              </a:extLst>
            </p:cNvPr>
            <p:cNvPicPr>
              <a:picLocks noChangeAspect="1"/>
            </p:cNvPicPr>
            <p:nvPr/>
          </p:nvPicPr>
          <p:blipFill rotWithShape="1">
            <a:blip r:embed="rId4"/>
            <a:srcRect l="33821" t="55720" r="51536" b="30057"/>
            <a:stretch/>
          </p:blipFill>
          <p:spPr>
            <a:xfrm>
              <a:off x="6712479" y="4267961"/>
              <a:ext cx="375920" cy="365126"/>
            </a:xfrm>
            <a:prstGeom prst="rect">
              <a:avLst/>
            </a:prstGeom>
            <a:ln>
              <a:solidFill>
                <a:schemeClr val="tx1"/>
              </a:solidFill>
            </a:ln>
          </p:spPr>
        </p:pic>
        <p:pic>
          <p:nvPicPr>
            <p:cNvPr id="54" name="Picture 53" descr="A picture containing toy, doll&#10;&#10;Description automatically generated">
              <a:extLst>
                <a:ext uri="{FF2B5EF4-FFF2-40B4-BE49-F238E27FC236}">
                  <a16:creationId xmlns:a16="http://schemas.microsoft.com/office/drawing/2014/main" id="{B06BDFA2-96D7-DDC3-EAF1-B0E5E079B49A}"/>
                </a:ext>
              </a:extLst>
            </p:cNvPr>
            <p:cNvPicPr>
              <a:picLocks noChangeAspect="1"/>
            </p:cNvPicPr>
            <p:nvPr/>
          </p:nvPicPr>
          <p:blipFill rotWithShape="1">
            <a:blip r:embed="rId4"/>
            <a:srcRect l="48396" t="48600" r="35773" b="35623"/>
            <a:stretch/>
          </p:blipFill>
          <p:spPr>
            <a:xfrm>
              <a:off x="7088399" y="4078669"/>
              <a:ext cx="406400" cy="405024"/>
            </a:xfrm>
            <a:prstGeom prst="rect">
              <a:avLst/>
            </a:prstGeom>
            <a:ln>
              <a:solidFill>
                <a:schemeClr val="tx1"/>
              </a:solidFill>
            </a:ln>
          </p:spPr>
        </p:pic>
      </p:grpSp>
    </p:spTree>
    <p:custDataLst>
      <p:tags r:id="rId1"/>
    </p:custDataLst>
    <p:extLst>
      <p:ext uri="{BB962C8B-B14F-4D97-AF65-F5344CB8AC3E}">
        <p14:creationId xmlns:p14="http://schemas.microsoft.com/office/powerpoint/2010/main" val="1231938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Graphs are commonly used</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in sequence comparisons</a:t>
            </a:r>
          </a:p>
          <a:p>
            <a:pPr lvl="1">
              <a:lnSpc>
                <a:spcPct val="100000"/>
              </a:lnSpc>
              <a:spcBef>
                <a:spcPts val="400"/>
              </a:spcBef>
            </a:pPr>
            <a:r>
              <a:rPr lang="en-US" sz="2000" b="1" dirty="0">
                <a:solidFill>
                  <a:schemeClr val="accent5"/>
                </a:solidFill>
                <a:latin typeface="Tahoma" panose="020B0604030504040204" pitchFamily="34" charset="0"/>
                <a:ea typeface="Tahoma" panose="020B0604030504040204" pitchFamily="34" charset="0"/>
                <a:cs typeface="Tahoma" panose="020B0604030504040204" pitchFamily="34" charset="0"/>
                <a:sym typeface="Wingdings" pitchFamily="2" charset="2"/>
              </a:rPr>
              <a:t>Can avoid redundant</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comparisons and storage</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Provides </a:t>
            </a:r>
            <a:r>
              <a:rPr lang="en-US" sz="2000" b="1" dirty="0">
                <a:solidFill>
                  <a:schemeClr val="accent5"/>
                </a:solidFill>
                <a:latin typeface="Tahoma" panose="020B0604030504040204" pitchFamily="34" charset="0"/>
                <a:ea typeface="Tahoma" panose="020B0604030504040204" pitchFamily="34" charset="0"/>
                <a:cs typeface="Tahoma" panose="020B0604030504040204" pitchFamily="34" charset="0"/>
                <a:sym typeface="Wingdings" pitchFamily="2" charset="2"/>
              </a:rPr>
              <a:t>rich information</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on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expected variations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between sequences</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a:lstStyle/>
          <a:p>
            <a:r>
              <a:rPr lang="en-US" sz="4000" dirty="0">
                <a:latin typeface="Garamond" panose="02020404030301010803" pitchFamily="18" charset="0"/>
              </a:rPr>
              <a:t>Graphs for Sequence Comparisons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44" name="Group 43">
            <a:extLst>
              <a:ext uri="{FF2B5EF4-FFF2-40B4-BE49-F238E27FC236}">
                <a16:creationId xmlns:a16="http://schemas.microsoft.com/office/drawing/2014/main" id="{36ABE8DC-D80F-60B5-0766-33150077C32E}"/>
              </a:ext>
            </a:extLst>
          </p:cNvPr>
          <p:cNvGrpSpPr>
            <a:grpSpLocks noChangeAspect="1"/>
          </p:cNvGrpSpPr>
          <p:nvPr/>
        </p:nvGrpSpPr>
        <p:grpSpPr>
          <a:xfrm>
            <a:off x="4965866" y="2525939"/>
            <a:ext cx="3481672" cy="2319245"/>
            <a:chOff x="3271208" y="3342295"/>
            <a:chExt cx="2395006" cy="1595385"/>
          </a:xfrm>
        </p:grpSpPr>
        <p:pic>
          <p:nvPicPr>
            <p:cNvPr id="3" name="Picture 2">
              <a:extLst>
                <a:ext uri="{FF2B5EF4-FFF2-40B4-BE49-F238E27FC236}">
                  <a16:creationId xmlns:a16="http://schemas.microsoft.com/office/drawing/2014/main" id="{5D89A29D-6656-8E67-BB25-7C3F88FD1A28}"/>
                </a:ext>
              </a:extLst>
            </p:cNvPr>
            <p:cNvPicPr>
              <a:picLocks noChangeAspect="1"/>
            </p:cNvPicPr>
            <p:nvPr/>
          </p:nvPicPr>
          <p:blipFill rotWithShape="1">
            <a:blip r:embed="rId4"/>
            <a:srcRect l="32009" t="12544" r="40633" b="52129"/>
            <a:stretch/>
          </p:blipFill>
          <p:spPr>
            <a:xfrm>
              <a:off x="5330973" y="3933132"/>
              <a:ext cx="314250" cy="405765"/>
            </a:xfrm>
            <a:prstGeom prst="rect">
              <a:avLst/>
            </a:prstGeom>
            <a:ln>
              <a:solidFill>
                <a:schemeClr val="tx1"/>
              </a:solidFill>
            </a:ln>
          </p:spPr>
        </p:pic>
        <p:pic>
          <p:nvPicPr>
            <p:cNvPr id="4" name="Picture 3">
              <a:extLst>
                <a:ext uri="{FF2B5EF4-FFF2-40B4-BE49-F238E27FC236}">
                  <a16:creationId xmlns:a16="http://schemas.microsoft.com/office/drawing/2014/main" id="{4CF37AAC-363A-7E03-3DF4-A39C3E573C30}"/>
                </a:ext>
              </a:extLst>
            </p:cNvPr>
            <p:cNvPicPr>
              <a:picLocks noChangeAspect="1"/>
            </p:cNvPicPr>
            <p:nvPr/>
          </p:nvPicPr>
          <p:blipFill rotWithShape="1">
            <a:blip r:embed="rId5"/>
            <a:srcRect l="34779" t="6739" r="39349" b="49863"/>
            <a:stretch/>
          </p:blipFill>
          <p:spPr>
            <a:xfrm>
              <a:off x="5330973" y="3342295"/>
              <a:ext cx="297181" cy="498476"/>
            </a:xfrm>
            <a:prstGeom prst="rect">
              <a:avLst/>
            </a:prstGeom>
            <a:ln>
              <a:solidFill>
                <a:schemeClr val="tx1"/>
              </a:solidFill>
            </a:ln>
          </p:spPr>
        </p:pic>
        <p:pic>
          <p:nvPicPr>
            <p:cNvPr id="5" name="Picture 4">
              <a:extLst>
                <a:ext uri="{FF2B5EF4-FFF2-40B4-BE49-F238E27FC236}">
                  <a16:creationId xmlns:a16="http://schemas.microsoft.com/office/drawing/2014/main" id="{14C6A597-C98E-AABF-92E9-F715F934E36D}"/>
                </a:ext>
              </a:extLst>
            </p:cNvPr>
            <p:cNvPicPr>
              <a:picLocks noChangeAspect="1"/>
            </p:cNvPicPr>
            <p:nvPr/>
          </p:nvPicPr>
          <p:blipFill rotWithShape="1">
            <a:blip r:embed="rId6"/>
            <a:srcRect l="31338" t="12545" r="37649" b="49863"/>
            <a:stretch/>
          </p:blipFill>
          <p:spPr>
            <a:xfrm>
              <a:off x="5309981" y="4430751"/>
              <a:ext cx="356233" cy="431800"/>
            </a:xfrm>
            <a:prstGeom prst="rect">
              <a:avLst/>
            </a:prstGeom>
            <a:ln>
              <a:solidFill>
                <a:schemeClr val="tx1"/>
              </a:solidFill>
            </a:ln>
          </p:spPr>
        </p:pic>
        <p:pic>
          <p:nvPicPr>
            <p:cNvPr id="6" name="Picture 5" descr="A picture containing toy, doll&#10;&#10;Description automatically generated">
              <a:extLst>
                <a:ext uri="{FF2B5EF4-FFF2-40B4-BE49-F238E27FC236}">
                  <a16:creationId xmlns:a16="http://schemas.microsoft.com/office/drawing/2014/main" id="{A561A821-8921-AA48-D0CD-D330BB60AEBF}"/>
                </a:ext>
              </a:extLst>
            </p:cNvPr>
            <p:cNvPicPr>
              <a:picLocks noChangeAspect="1"/>
            </p:cNvPicPr>
            <p:nvPr/>
          </p:nvPicPr>
          <p:blipFill>
            <a:blip r:embed="rId7"/>
            <a:stretch>
              <a:fillRect/>
            </a:stretch>
          </p:blipFill>
          <p:spPr>
            <a:xfrm>
              <a:off x="3707904" y="3789042"/>
              <a:ext cx="1148638" cy="1148638"/>
            </a:xfrm>
            <a:prstGeom prst="rect">
              <a:avLst/>
            </a:prstGeom>
            <a:ln>
              <a:solidFill>
                <a:schemeClr val="tx1"/>
              </a:solidFill>
            </a:ln>
          </p:spPr>
        </p:pic>
        <p:cxnSp>
          <p:nvCxnSpPr>
            <p:cNvPr id="10" name="Straight Connector 9">
              <a:extLst>
                <a:ext uri="{FF2B5EF4-FFF2-40B4-BE49-F238E27FC236}">
                  <a16:creationId xmlns:a16="http://schemas.microsoft.com/office/drawing/2014/main" id="{1D32386F-ACE4-803E-18D6-8CBEC024F61B}"/>
                </a:ext>
              </a:extLst>
            </p:cNvPr>
            <p:cNvCxnSpPr/>
            <p:nvPr/>
          </p:nvCxnSpPr>
          <p:spPr>
            <a:xfrm>
              <a:off x="4307532" y="3933132"/>
              <a:ext cx="1023441" cy="0"/>
            </a:xfrm>
            <a:prstGeom prst="line">
              <a:avLst/>
            </a:prstGeom>
            <a:ln w="25400" cap="rnd">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F5AD1B5-7DAC-3982-CF26-189B9F974A31}"/>
                </a:ext>
              </a:extLst>
            </p:cNvPr>
            <p:cNvCxnSpPr/>
            <p:nvPr/>
          </p:nvCxnSpPr>
          <p:spPr>
            <a:xfrm>
              <a:off x="4307532" y="4338897"/>
              <a:ext cx="1023441" cy="0"/>
            </a:xfrm>
            <a:prstGeom prst="line">
              <a:avLst/>
            </a:prstGeom>
            <a:ln w="25400" cap="rnd">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6514CA-F84D-7AC6-81A6-30A5BD8CC42F}"/>
                </a:ext>
              </a:extLst>
            </p:cNvPr>
            <p:cNvCxnSpPr>
              <a:cxnSpLocks/>
            </p:cNvCxnSpPr>
            <p:nvPr/>
          </p:nvCxnSpPr>
          <p:spPr>
            <a:xfrm>
              <a:off x="4307532" y="3933132"/>
              <a:ext cx="1023441" cy="498127"/>
            </a:xfrm>
            <a:prstGeom prst="line">
              <a:avLst/>
            </a:prstGeom>
            <a:ln w="25400" cap="rnd">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042CC4C-F242-C61F-F49D-89465E6C3307}"/>
                </a:ext>
              </a:extLst>
            </p:cNvPr>
            <p:cNvCxnSpPr>
              <a:cxnSpLocks/>
            </p:cNvCxnSpPr>
            <p:nvPr/>
          </p:nvCxnSpPr>
          <p:spPr>
            <a:xfrm>
              <a:off x="4307532" y="4338897"/>
              <a:ext cx="1002449" cy="536418"/>
            </a:xfrm>
            <a:prstGeom prst="line">
              <a:avLst/>
            </a:prstGeom>
            <a:ln w="25400" cap="rnd">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5B5CC81-E08C-70BA-96A4-661F6533CBAF}"/>
                </a:ext>
              </a:extLst>
            </p:cNvPr>
            <p:cNvCxnSpPr>
              <a:cxnSpLocks/>
            </p:cNvCxnSpPr>
            <p:nvPr/>
          </p:nvCxnSpPr>
          <p:spPr>
            <a:xfrm flipV="1">
              <a:off x="4307532" y="3342295"/>
              <a:ext cx="1023441" cy="590837"/>
            </a:xfrm>
            <a:prstGeom prst="line">
              <a:avLst/>
            </a:prstGeom>
            <a:ln w="25400" cap="rnd">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D308367-4D79-39DA-874F-785579C29801}"/>
                </a:ext>
              </a:extLst>
            </p:cNvPr>
            <p:cNvCxnSpPr>
              <a:cxnSpLocks/>
            </p:cNvCxnSpPr>
            <p:nvPr/>
          </p:nvCxnSpPr>
          <p:spPr>
            <a:xfrm flipV="1">
              <a:off x="4307532" y="3840771"/>
              <a:ext cx="1012944" cy="498126"/>
            </a:xfrm>
            <a:prstGeom prst="line">
              <a:avLst/>
            </a:prstGeom>
            <a:ln w="25400" cap="rnd">
              <a:solidFill>
                <a:srgbClr val="7030A0"/>
              </a:solidFill>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2393CD8B-04A8-C606-06B9-8589AB202E57}"/>
                </a:ext>
              </a:extLst>
            </p:cNvPr>
            <p:cNvPicPr>
              <a:picLocks noChangeAspect="1"/>
            </p:cNvPicPr>
            <p:nvPr/>
          </p:nvPicPr>
          <p:blipFill rotWithShape="1">
            <a:blip r:embed="rId4"/>
            <a:srcRect l="50398" t="74382" r="39238" b="12095"/>
            <a:stretch/>
          </p:blipFill>
          <p:spPr>
            <a:xfrm>
              <a:off x="3271208" y="4486904"/>
              <a:ext cx="119042" cy="155331"/>
            </a:xfrm>
            <a:prstGeom prst="rect">
              <a:avLst/>
            </a:prstGeom>
            <a:ln>
              <a:solidFill>
                <a:schemeClr val="tx1"/>
              </a:solidFill>
            </a:ln>
          </p:spPr>
        </p:pic>
        <p:pic>
          <p:nvPicPr>
            <p:cNvPr id="20" name="Picture 19">
              <a:extLst>
                <a:ext uri="{FF2B5EF4-FFF2-40B4-BE49-F238E27FC236}">
                  <a16:creationId xmlns:a16="http://schemas.microsoft.com/office/drawing/2014/main" id="{B10E84D4-3753-CADF-E005-7308F2128909}"/>
                </a:ext>
              </a:extLst>
            </p:cNvPr>
            <p:cNvPicPr>
              <a:picLocks noChangeAspect="1"/>
            </p:cNvPicPr>
            <p:nvPr/>
          </p:nvPicPr>
          <p:blipFill rotWithShape="1">
            <a:blip r:embed="rId5"/>
            <a:srcRect l="52346" t="71320" r="37290" b="14674"/>
            <a:stretch/>
          </p:blipFill>
          <p:spPr>
            <a:xfrm>
              <a:off x="3274612" y="4255319"/>
              <a:ext cx="119042" cy="160874"/>
            </a:xfrm>
            <a:prstGeom prst="rect">
              <a:avLst/>
            </a:prstGeom>
            <a:ln>
              <a:solidFill>
                <a:schemeClr val="tx1"/>
              </a:solidFill>
            </a:ln>
          </p:spPr>
        </p:pic>
        <p:pic>
          <p:nvPicPr>
            <p:cNvPr id="21" name="Picture 20">
              <a:extLst>
                <a:ext uri="{FF2B5EF4-FFF2-40B4-BE49-F238E27FC236}">
                  <a16:creationId xmlns:a16="http://schemas.microsoft.com/office/drawing/2014/main" id="{EF582959-DBF2-C4D6-4890-2003EA4CB8B5}"/>
                </a:ext>
              </a:extLst>
            </p:cNvPr>
            <p:cNvPicPr>
              <a:picLocks noChangeAspect="1"/>
            </p:cNvPicPr>
            <p:nvPr/>
          </p:nvPicPr>
          <p:blipFill rotWithShape="1">
            <a:blip r:embed="rId6"/>
            <a:srcRect l="51890" t="71803" r="37747" b="14673"/>
            <a:stretch/>
          </p:blipFill>
          <p:spPr>
            <a:xfrm>
              <a:off x="3271208" y="4707220"/>
              <a:ext cx="119042" cy="155331"/>
            </a:xfrm>
            <a:prstGeom prst="rect">
              <a:avLst/>
            </a:prstGeom>
            <a:ln>
              <a:solidFill>
                <a:schemeClr val="tx1"/>
              </a:solidFill>
            </a:ln>
          </p:spPr>
        </p:pic>
        <p:cxnSp>
          <p:nvCxnSpPr>
            <p:cNvPr id="22" name="Straight Connector 21">
              <a:extLst>
                <a:ext uri="{FF2B5EF4-FFF2-40B4-BE49-F238E27FC236}">
                  <a16:creationId xmlns:a16="http://schemas.microsoft.com/office/drawing/2014/main" id="{0A058237-C89C-8642-6E4D-2B3FAA8F1459}"/>
                </a:ext>
              </a:extLst>
            </p:cNvPr>
            <p:cNvCxnSpPr>
              <a:cxnSpLocks/>
            </p:cNvCxnSpPr>
            <p:nvPr/>
          </p:nvCxnSpPr>
          <p:spPr>
            <a:xfrm>
              <a:off x="3412278" y="4575611"/>
              <a:ext cx="869945" cy="87860"/>
            </a:xfrm>
            <a:prstGeom prst="line">
              <a:avLst/>
            </a:prstGeom>
            <a:ln w="25400" cap="rnd">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A269DA4-5649-DADB-5566-41EC78B74DAA}"/>
                </a:ext>
              </a:extLst>
            </p:cNvPr>
            <p:cNvCxnSpPr>
              <a:cxnSpLocks/>
            </p:cNvCxnSpPr>
            <p:nvPr/>
          </p:nvCxnSpPr>
          <p:spPr>
            <a:xfrm flipV="1">
              <a:off x="3403157" y="4688615"/>
              <a:ext cx="904375" cy="89867"/>
            </a:xfrm>
            <a:prstGeom prst="line">
              <a:avLst/>
            </a:prstGeom>
            <a:ln w="25400" cap="rnd">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BA17AB8-CD11-C4F2-A79A-D7F3DE2FCFC8}"/>
                </a:ext>
              </a:extLst>
            </p:cNvPr>
            <p:cNvCxnSpPr>
              <a:cxnSpLocks/>
            </p:cNvCxnSpPr>
            <p:nvPr/>
          </p:nvCxnSpPr>
          <p:spPr>
            <a:xfrm>
              <a:off x="3412278" y="4329183"/>
              <a:ext cx="895254" cy="334288"/>
            </a:xfrm>
            <a:prstGeom prst="line">
              <a:avLst/>
            </a:prstGeom>
            <a:ln w="25400" cap="rnd">
              <a:solidFill>
                <a:srgbClr val="7030A0"/>
              </a:solidFill>
            </a:ln>
          </p:spPr>
          <p:style>
            <a:lnRef idx="1">
              <a:schemeClr val="accent1"/>
            </a:lnRef>
            <a:fillRef idx="0">
              <a:schemeClr val="accent1"/>
            </a:fillRef>
            <a:effectRef idx="0">
              <a:schemeClr val="accent1"/>
            </a:effectRef>
            <a:fontRef idx="minor">
              <a:schemeClr val="tx1"/>
            </a:fontRef>
          </p:style>
        </p:cxnSp>
      </p:grpSp>
      <p:cxnSp>
        <p:nvCxnSpPr>
          <p:cNvPr id="46" name="Straight Arrow Connector 45">
            <a:extLst>
              <a:ext uri="{FF2B5EF4-FFF2-40B4-BE49-F238E27FC236}">
                <a16:creationId xmlns:a16="http://schemas.microsoft.com/office/drawing/2014/main" id="{B32D994F-8F52-42E2-A489-52FC13553537}"/>
              </a:ext>
            </a:extLst>
          </p:cNvPr>
          <p:cNvCxnSpPr>
            <a:cxnSpLocks/>
          </p:cNvCxnSpPr>
          <p:nvPr/>
        </p:nvCxnSpPr>
        <p:spPr>
          <a:xfrm>
            <a:off x="3645444" y="3912705"/>
            <a:ext cx="758448" cy="0"/>
          </a:xfrm>
          <a:prstGeom prst="straightConnector1">
            <a:avLst/>
          </a:prstGeom>
          <a:ln w="317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grpSp>
        <p:nvGrpSpPr>
          <p:cNvPr id="38" name="Group 37">
            <a:extLst>
              <a:ext uri="{FF2B5EF4-FFF2-40B4-BE49-F238E27FC236}">
                <a16:creationId xmlns:a16="http://schemas.microsoft.com/office/drawing/2014/main" id="{AAA2172A-825E-8DD1-9470-2E4D99D5176A}"/>
              </a:ext>
            </a:extLst>
          </p:cNvPr>
          <p:cNvGrpSpPr/>
          <p:nvPr/>
        </p:nvGrpSpPr>
        <p:grpSpPr>
          <a:xfrm>
            <a:off x="732893" y="2354121"/>
            <a:ext cx="3016677" cy="2850970"/>
            <a:chOff x="732893" y="2354121"/>
            <a:chExt cx="3016677" cy="2850970"/>
          </a:xfrm>
        </p:grpSpPr>
        <p:sp>
          <p:nvSpPr>
            <p:cNvPr id="39" name="TextBox 38">
              <a:extLst>
                <a:ext uri="{FF2B5EF4-FFF2-40B4-BE49-F238E27FC236}">
                  <a16:creationId xmlns:a16="http://schemas.microsoft.com/office/drawing/2014/main" id="{8462C425-2490-5A4E-1576-878BD1DDE5CB}"/>
                </a:ext>
              </a:extLst>
            </p:cNvPr>
            <p:cNvSpPr txBox="1"/>
            <p:nvPr/>
          </p:nvSpPr>
          <p:spPr>
            <a:xfrm>
              <a:off x="732893" y="2354121"/>
              <a:ext cx="301667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Biological Sequences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(e.g., DNA, proteins)</a:t>
              </a:r>
            </a:p>
          </p:txBody>
        </p:sp>
        <p:grpSp>
          <p:nvGrpSpPr>
            <p:cNvPr id="40" name="Group 39">
              <a:extLst>
                <a:ext uri="{FF2B5EF4-FFF2-40B4-BE49-F238E27FC236}">
                  <a16:creationId xmlns:a16="http://schemas.microsoft.com/office/drawing/2014/main" id="{C7B060D4-C5C7-B2BA-4BD8-76D7BF1B040F}"/>
                </a:ext>
              </a:extLst>
            </p:cNvPr>
            <p:cNvGrpSpPr/>
            <p:nvPr/>
          </p:nvGrpSpPr>
          <p:grpSpPr>
            <a:xfrm>
              <a:off x="1047726" y="3081734"/>
              <a:ext cx="2387010" cy="2123357"/>
              <a:chOff x="1176016" y="3444699"/>
              <a:chExt cx="2387010" cy="2123357"/>
            </a:xfrm>
          </p:grpSpPr>
          <p:pic>
            <p:nvPicPr>
              <p:cNvPr id="41" name="Picture 40" descr="A picture containing toy, doll&#10;&#10;Description automatically generated">
                <a:extLst>
                  <a:ext uri="{FF2B5EF4-FFF2-40B4-BE49-F238E27FC236}">
                    <a16:creationId xmlns:a16="http://schemas.microsoft.com/office/drawing/2014/main" id="{A36BF54F-D39E-BC59-5FE1-35E740BCF3FF}"/>
                  </a:ext>
                </a:extLst>
              </p:cNvPr>
              <p:cNvPicPr>
                <a:picLocks noChangeAspect="1"/>
              </p:cNvPicPr>
              <p:nvPr/>
            </p:nvPicPr>
            <p:blipFill rotWithShape="1">
              <a:blip r:embed="rId7"/>
              <a:srcRect l="31992" t="14588" r="56679" b="71025"/>
              <a:stretch/>
            </p:blipFill>
            <p:spPr>
              <a:xfrm>
                <a:off x="2340306" y="3769115"/>
                <a:ext cx="290822" cy="369332"/>
              </a:xfrm>
              <a:prstGeom prst="rect">
                <a:avLst/>
              </a:prstGeom>
              <a:ln>
                <a:solidFill>
                  <a:schemeClr val="tx1"/>
                </a:solidFill>
              </a:ln>
            </p:spPr>
          </p:pic>
          <p:pic>
            <p:nvPicPr>
              <p:cNvPr id="42" name="Picture 41" descr="A picture containing toy, doll&#10;&#10;Description automatically generated">
                <a:extLst>
                  <a:ext uri="{FF2B5EF4-FFF2-40B4-BE49-F238E27FC236}">
                    <a16:creationId xmlns:a16="http://schemas.microsoft.com/office/drawing/2014/main" id="{E8B006E8-A609-D5F9-F71B-9FCFE0403C7C}"/>
                  </a:ext>
                </a:extLst>
              </p:cNvPr>
              <p:cNvPicPr>
                <a:picLocks noChangeAspect="1"/>
              </p:cNvPicPr>
              <p:nvPr/>
            </p:nvPicPr>
            <p:blipFill rotWithShape="1">
              <a:blip r:embed="rId7"/>
              <a:srcRect l="11484" t="65878" r="84360" b="26008"/>
              <a:stretch/>
            </p:blipFill>
            <p:spPr>
              <a:xfrm>
                <a:off x="2786068" y="4569143"/>
                <a:ext cx="106680" cy="208280"/>
              </a:xfrm>
              <a:prstGeom prst="rect">
                <a:avLst/>
              </a:prstGeom>
              <a:ln>
                <a:solidFill>
                  <a:schemeClr val="tx1"/>
                </a:solidFill>
              </a:ln>
            </p:spPr>
          </p:pic>
          <p:pic>
            <p:nvPicPr>
              <p:cNvPr id="47" name="Picture 46" descr="A picture containing toy, doll&#10;&#10;Description automatically generated">
                <a:extLst>
                  <a:ext uri="{FF2B5EF4-FFF2-40B4-BE49-F238E27FC236}">
                    <a16:creationId xmlns:a16="http://schemas.microsoft.com/office/drawing/2014/main" id="{33D25089-CF9E-5983-894C-FC713A5D5A51}"/>
                  </a:ext>
                </a:extLst>
              </p:cNvPr>
              <p:cNvPicPr>
                <a:picLocks noChangeAspect="1"/>
              </p:cNvPicPr>
              <p:nvPr/>
            </p:nvPicPr>
            <p:blipFill rotWithShape="1">
              <a:blip r:embed="rId7"/>
              <a:srcRect l="48417" t="35975" r="45844" b="57731"/>
              <a:stretch/>
            </p:blipFill>
            <p:spPr>
              <a:xfrm>
                <a:off x="2001208" y="4997515"/>
                <a:ext cx="147320" cy="161585"/>
              </a:xfrm>
              <a:prstGeom prst="rect">
                <a:avLst/>
              </a:prstGeom>
              <a:ln>
                <a:solidFill>
                  <a:schemeClr val="tx1"/>
                </a:solidFill>
              </a:ln>
            </p:spPr>
          </p:pic>
          <p:pic>
            <p:nvPicPr>
              <p:cNvPr id="48" name="Picture 47" descr="A picture containing toy, doll&#10;&#10;Description automatically generated">
                <a:extLst>
                  <a:ext uri="{FF2B5EF4-FFF2-40B4-BE49-F238E27FC236}">
                    <a16:creationId xmlns:a16="http://schemas.microsoft.com/office/drawing/2014/main" id="{A54E6775-E3C6-528A-9BD4-AAC3EA310A3D}"/>
                  </a:ext>
                </a:extLst>
              </p:cNvPr>
              <p:cNvPicPr>
                <a:picLocks noChangeAspect="1"/>
              </p:cNvPicPr>
              <p:nvPr/>
            </p:nvPicPr>
            <p:blipFill rotWithShape="1">
              <a:blip r:embed="rId7"/>
              <a:srcRect l="87753" t="82503"/>
              <a:stretch/>
            </p:blipFill>
            <p:spPr>
              <a:xfrm>
                <a:off x="3029907" y="3444699"/>
                <a:ext cx="314399" cy="449171"/>
              </a:xfrm>
              <a:prstGeom prst="rect">
                <a:avLst/>
              </a:prstGeom>
              <a:ln>
                <a:solidFill>
                  <a:schemeClr val="tx1"/>
                </a:solidFill>
              </a:ln>
            </p:spPr>
          </p:pic>
          <p:pic>
            <p:nvPicPr>
              <p:cNvPr id="49" name="Picture 48" descr="A picture containing toy, doll&#10;&#10;Description automatically generated">
                <a:extLst>
                  <a:ext uri="{FF2B5EF4-FFF2-40B4-BE49-F238E27FC236}">
                    <a16:creationId xmlns:a16="http://schemas.microsoft.com/office/drawing/2014/main" id="{2E002D18-6C71-0947-DEC3-39FF6E68723A}"/>
                  </a:ext>
                </a:extLst>
              </p:cNvPr>
              <p:cNvPicPr>
                <a:picLocks noChangeAspect="1"/>
              </p:cNvPicPr>
              <p:nvPr/>
            </p:nvPicPr>
            <p:blipFill rotWithShape="1">
              <a:blip r:embed="rId7"/>
              <a:srcRect t="90927" r="90922"/>
              <a:stretch/>
            </p:blipFill>
            <p:spPr>
              <a:xfrm>
                <a:off x="1905950" y="4440364"/>
                <a:ext cx="233049" cy="232919"/>
              </a:xfrm>
              <a:prstGeom prst="rect">
                <a:avLst/>
              </a:prstGeom>
              <a:ln>
                <a:solidFill>
                  <a:schemeClr val="tx1"/>
                </a:solidFill>
              </a:ln>
            </p:spPr>
          </p:pic>
          <p:pic>
            <p:nvPicPr>
              <p:cNvPr id="50" name="Picture 49" descr="A picture containing toy, doll&#10;&#10;Description automatically generated">
                <a:extLst>
                  <a:ext uri="{FF2B5EF4-FFF2-40B4-BE49-F238E27FC236}">
                    <a16:creationId xmlns:a16="http://schemas.microsoft.com/office/drawing/2014/main" id="{FD93E2CB-949E-CD4C-0E84-25FAF7B2C23E}"/>
                  </a:ext>
                </a:extLst>
              </p:cNvPr>
              <p:cNvPicPr>
                <a:picLocks noChangeAspect="1"/>
              </p:cNvPicPr>
              <p:nvPr/>
            </p:nvPicPr>
            <p:blipFill rotWithShape="1">
              <a:blip r:embed="rId7"/>
              <a:srcRect l="37315" t="47180" r="43293" b="47343"/>
              <a:stretch/>
            </p:blipFill>
            <p:spPr>
              <a:xfrm>
                <a:off x="1650688" y="4009451"/>
                <a:ext cx="497840" cy="140589"/>
              </a:xfrm>
              <a:prstGeom prst="rect">
                <a:avLst/>
              </a:prstGeom>
              <a:ln>
                <a:solidFill>
                  <a:schemeClr val="tx1"/>
                </a:solidFill>
              </a:ln>
            </p:spPr>
          </p:pic>
          <p:pic>
            <p:nvPicPr>
              <p:cNvPr id="51" name="Picture 50" descr="A picture containing toy, doll&#10;&#10;Description automatically generated">
                <a:extLst>
                  <a:ext uri="{FF2B5EF4-FFF2-40B4-BE49-F238E27FC236}">
                    <a16:creationId xmlns:a16="http://schemas.microsoft.com/office/drawing/2014/main" id="{586DCE21-31EC-BA9C-2600-730505E970C6}"/>
                  </a:ext>
                </a:extLst>
              </p:cNvPr>
              <p:cNvPicPr>
                <a:picLocks noChangeAspect="1"/>
              </p:cNvPicPr>
              <p:nvPr/>
            </p:nvPicPr>
            <p:blipFill rotWithShape="1">
              <a:blip r:embed="rId7"/>
              <a:srcRect l="59836" t="21506" r="25520" b="60997"/>
              <a:stretch/>
            </p:blipFill>
            <p:spPr>
              <a:xfrm>
                <a:off x="2631128" y="5012178"/>
                <a:ext cx="375920" cy="449172"/>
              </a:xfrm>
              <a:prstGeom prst="rect">
                <a:avLst/>
              </a:prstGeom>
              <a:ln>
                <a:solidFill>
                  <a:schemeClr val="tx1"/>
                </a:solidFill>
              </a:ln>
            </p:spPr>
          </p:pic>
          <p:pic>
            <p:nvPicPr>
              <p:cNvPr id="52" name="Picture 51" descr="A picture containing toy, doll&#10;&#10;Description automatically generated">
                <a:extLst>
                  <a:ext uri="{FF2B5EF4-FFF2-40B4-BE49-F238E27FC236}">
                    <a16:creationId xmlns:a16="http://schemas.microsoft.com/office/drawing/2014/main" id="{93FBB67F-A54D-69D4-28B3-34B8FBEDB82B}"/>
                  </a:ext>
                </a:extLst>
              </p:cNvPr>
              <p:cNvPicPr>
                <a:picLocks noChangeAspect="1"/>
              </p:cNvPicPr>
              <p:nvPr/>
            </p:nvPicPr>
            <p:blipFill rotWithShape="1">
              <a:blip r:embed="rId7"/>
              <a:srcRect l="48396" t="76863" r="40720" b="12055"/>
              <a:stretch/>
            </p:blipFill>
            <p:spPr>
              <a:xfrm>
                <a:off x="3047406" y="4085594"/>
                <a:ext cx="279400" cy="284481"/>
              </a:xfrm>
              <a:prstGeom prst="rect">
                <a:avLst/>
              </a:prstGeom>
              <a:ln>
                <a:solidFill>
                  <a:schemeClr val="tx1"/>
                </a:solidFill>
              </a:ln>
            </p:spPr>
          </p:pic>
          <p:pic>
            <p:nvPicPr>
              <p:cNvPr id="53" name="Picture 52" descr="A picture containing toy, doll&#10;&#10;Description automatically generated">
                <a:extLst>
                  <a:ext uri="{FF2B5EF4-FFF2-40B4-BE49-F238E27FC236}">
                    <a16:creationId xmlns:a16="http://schemas.microsoft.com/office/drawing/2014/main" id="{83A9FD2E-C4D5-CACE-813C-78679FBFE501}"/>
                  </a:ext>
                </a:extLst>
              </p:cNvPr>
              <p:cNvPicPr>
                <a:picLocks noChangeAspect="1"/>
              </p:cNvPicPr>
              <p:nvPr/>
            </p:nvPicPr>
            <p:blipFill rotWithShape="1">
              <a:blip r:embed="rId7"/>
              <a:srcRect l="35363" t="90405" r="53159"/>
              <a:stretch/>
            </p:blipFill>
            <p:spPr>
              <a:xfrm>
                <a:off x="1927548" y="5321748"/>
                <a:ext cx="294640" cy="246308"/>
              </a:xfrm>
              <a:prstGeom prst="rect">
                <a:avLst/>
              </a:prstGeom>
              <a:ln>
                <a:solidFill>
                  <a:schemeClr val="tx1"/>
                </a:solidFill>
              </a:ln>
            </p:spPr>
          </p:pic>
          <p:pic>
            <p:nvPicPr>
              <p:cNvPr id="54" name="Picture 53" descr="A picture containing toy, doll&#10;&#10;Description automatically generated">
                <a:extLst>
                  <a:ext uri="{FF2B5EF4-FFF2-40B4-BE49-F238E27FC236}">
                    <a16:creationId xmlns:a16="http://schemas.microsoft.com/office/drawing/2014/main" id="{82672D94-044F-D8D6-4863-EA986827A230}"/>
                  </a:ext>
                </a:extLst>
              </p:cNvPr>
              <p:cNvPicPr>
                <a:picLocks noChangeAspect="1"/>
              </p:cNvPicPr>
              <p:nvPr/>
            </p:nvPicPr>
            <p:blipFill rotWithShape="1">
              <a:blip r:embed="rId7"/>
              <a:srcRect l="33821" t="55720" r="51536" b="30057"/>
              <a:stretch/>
            </p:blipFill>
            <p:spPr>
              <a:xfrm>
                <a:off x="3187106" y="4713181"/>
                <a:ext cx="375920" cy="365126"/>
              </a:xfrm>
              <a:prstGeom prst="rect">
                <a:avLst/>
              </a:prstGeom>
              <a:ln>
                <a:solidFill>
                  <a:schemeClr val="tx1"/>
                </a:solidFill>
              </a:ln>
            </p:spPr>
          </p:pic>
          <p:pic>
            <p:nvPicPr>
              <p:cNvPr id="55" name="Picture 54" descr="A picture containing toy, doll&#10;&#10;Description automatically generated">
                <a:extLst>
                  <a:ext uri="{FF2B5EF4-FFF2-40B4-BE49-F238E27FC236}">
                    <a16:creationId xmlns:a16="http://schemas.microsoft.com/office/drawing/2014/main" id="{D734E0F2-C60E-9051-2562-80BBB7360A82}"/>
                  </a:ext>
                </a:extLst>
              </p:cNvPr>
              <p:cNvPicPr>
                <a:picLocks noChangeAspect="1"/>
              </p:cNvPicPr>
              <p:nvPr/>
            </p:nvPicPr>
            <p:blipFill rotWithShape="1">
              <a:blip r:embed="rId7"/>
              <a:srcRect l="48396" t="48600" r="35773" b="35623"/>
              <a:stretch/>
            </p:blipFill>
            <p:spPr>
              <a:xfrm>
                <a:off x="1176016" y="4440364"/>
                <a:ext cx="406400" cy="405024"/>
              </a:xfrm>
              <a:prstGeom prst="rect">
                <a:avLst/>
              </a:prstGeom>
              <a:ln>
                <a:solidFill>
                  <a:schemeClr val="tx1"/>
                </a:solidFill>
              </a:ln>
            </p:spPr>
          </p:pic>
        </p:grpSp>
      </p:grpSp>
    </p:spTree>
    <p:custDataLst>
      <p:tags r:id="rId1"/>
    </p:custDataLst>
    <p:extLst>
      <p:ext uri="{BB962C8B-B14F-4D97-AF65-F5344CB8AC3E}">
        <p14:creationId xmlns:p14="http://schemas.microsoft.com/office/powerpoint/2010/main" val="1464096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Profile Hidden Markov Models (pHMMs) are powerful and common </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graph structures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for sequence comparison</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Goal:</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Identify variations between sequences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probabilistically</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Each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state</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outputs a biological character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emission</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when visited</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States are visited via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transitions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(edges) based on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observed variations</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Variations: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a:t>
            </a:r>
            <a:r>
              <a:rPr lang="en-US" sz="2000" dirty="0">
                <a:solidFill>
                  <a:srgbClr val="F49514"/>
                </a:solidFill>
                <a:latin typeface="Tahoma" panose="020B0604030504040204" pitchFamily="34" charset="0"/>
                <a:ea typeface="Tahoma" panose="020B0604030504040204" pitchFamily="34" charset="0"/>
                <a:cs typeface="Tahoma" panose="020B0604030504040204" pitchFamily="34" charset="0"/>
              </a:rPr>
              <a:t>No variation </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a:lstStyle/>
          <a:p>
            <a:r>
              <a:rPr lang="en-US" sz="4000" dirty="0">
                <a:latin typeface="Garamond" panose="02020404030301010803" pitchFamily="18" charset="0"/>
              </a:rPr>
              <a:t>Profile Hidden Markov Models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6" name="Group 5">
            <a:extLst>
              <a:ext uri="{FF2B5EF4-FFF2-40B4-BE49-F238E27FC236}">
                <a16:creationId xmlns:a16="http://schemas.microsoft.com/office/drawing/2014/main" id="{C93C83E4-C77A-F2B4-513D-80180DD9901E}"/>
              </a:ext>
            </a:extLst>
          </p:cNvPr>
          <p:cNvGrpSpPr/>
          <p:nvPr/>
        </p:nvGrpSpPr>
        <p:grpSpPr>
          <a:xfrm>
            <a:off x="5563142" y="4969486"/>
            <a:ext cx="2287440" cy="0"/>
            <a:chOff x="5563142" y="4969486"/>
            <a:chExt cx="2287440" cy="0"/>
          </a:xfrm>
        </p:grpSpPr>
        <p:cxnSp>
          <p:nvCxnSpPr>
            <p:cNvPr id="82" name="Straight Connector 81">
              <a:extLst>
                <a:ext uri="{FF2B5EF4-FFF2-40B4-BE49-F238E27FC236}">
                  <a16:creationId xmlns:a16="http://schemas.microsoft.com/office/drawing/2014/main" id="{EA4A76FC-9685-4578-453C-0ABE97ECC187}"/>
                </a:ext>
              </a:extLst>
            </p:cNvPr>
            <p:cNvCxnSpPr>
              <a:cxnSpLocks/>
            </p:cNvCxnSpPr>
            <p:nvPr/>
          </p:nvCxnSpPr>
          <p:spPr>
            <a:xfrm>
              <a:off x="5563142" y="4969486"/>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0CFD21E0-E2EB-76F1-FFD0-B8B05CB05EF1}"/>
                </a:ext>
              </a:extLst>
            </p:cNvPr>
            <p:cNvCxnSpPr>
              <a:cxnSpLocks/>
            </p:cNvCxnSpPr>
            <p:nvPr/>
          </p:nvCxnSpPr>
          <p:spPr>
            <a:xfrm>
              <a:off x="6478262" y="4969486"/>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7B5C09FE-0D1B-E8F9-0350-5D324782A77A}"/>
                </a:ext>
              </a:extLst>
            </p:cNvPr>
            <p:cNvCxnSpPr>
              <a:cxnSpLocks/>
            </p:cNvCxnSpPr>
            <p:nvPr/>
          </p:nvCxnSpPr>
          <p:spPr>
            <a:xfrm>
              <a:off x="7393382" y="4969486"/>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grpSp>
        <p:nvGrpSpPr>
          <p:cNvPr id="5" name="Group 4">
            <a:extLst>
              <a:ext uri="{FF2B5EF4-FFF2-40B4-BE49-F238E27FC236}">
                <a16:creationId xmlns:a16="http://schemas.microsoft.com/office/drawing/2014/main" id="{ED7A78EB-AE2D-5D3C-EE6A-45A9B1E9B173}"/>
              </a:ext>
            </a:extLst>
          </p:cNvPr>
          <p:cNvGrpSpPr/>
          <p:nvPr/>
        </p:nvGrpSpPr>
        <p:grpSpPr>
          <a:xfrm>
            <a:off x="5105942" y="4740886"/>
            <a:ext cx="3200759" cy="457200"/>
            <a:chOff x="5105942" y="4740886"/>
            <a:chExt cx="3200759" cy="457200"/>
          </a:xfrm>
        </p:grpSpPr>
        <p:sp>
          <p:nvSpPr>
            <p:cNvPr id="81" name="Rounded Rectangle 80">
              <a:extLst>
                <a:ext uri="{FF2B5EF4-FFF2-40B4-BE49-F238E27FC236}">
                  <a16:creationId xmlns:a16="http://schemas.microsoft.com/office/drawing/2014/main" id="{63EC9D8D-3596-4CF1-FED4-37E53D824ADE}"/>
                </a:ext>
              </a:extLst>
            </p:cNvPr>
            <p:cNvSpPr/>
            <p:nvPr/>
          </p:nvSpPr>
          <p:spPr>
            <a:xfrm>
              <a:off x="5105942" y="4740886"/>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83" name="Rounded Rectangle 82">
              <a:extLst>
                <a:ext uri="{FF2B5EF4-FFF2-40B4-BE49-F238E27FC236}">
                  <a16:creationId xmlns:a16="http://schemas.microsoft.com/office/drawing/2014/main" id="{27160AEA-A484-E25C-2005-082F917CB910}"/>
                </a:ext>
              </a:extLst>
            </p:cNvPr>
            <p:cNvSpPr/>
            <p:nvPr/>
          </p:nvSpPr>
          <p:spPr>
            <a:xfrm>
              <a:off x="6020582" y="4740886"/>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85" name="Rounded Rectangle 84">
              <a:extLst>
                <a:ext uri="{FF2B5EF4-FFF2-40B4-BE49-F238E27FC236}">
                  <a16:creationId xmlns:a16="http://schemas.microsoft.com/office/drawing/2014/main" id="{7AB923B1-68A1-E9A1-87DB-2E5114566807}"/>
                </a:ext>
              </a:extLst>
            </p:cNvPr>
            <p:cNvSpPr/>
            <p:nvPr/>
          </p:nvSpPr>
          <p:spPr>
            <a:xfrm>
              <a:off x="6934982" y="4740886"/>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87" name="Rounded Rectangle 86">
              <a:extLst>
                <a:ext uri="{FF2B5EF4-FFF2-40B4-BE49-F238E27FC236}">
                  <a16:creationId xmlns:a16="http://schemas.microsoft.com/office/drawing/2014/main" id="{2F4A17F2-8FCE-5343-C5FB-467B7F0BB970}"/>
                </a:ext>
              </a:extLst>
            </p:cNvPr>
            <p:cNvSpPr/>
            <p:nvPr/>
          </p:nvSpPr>
          <p:spPr>
            <a:xfrm>
              <a:off x="7849501" y="4740886"/>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grpSp>
      <p:sp>
        <p:nvSpPr>
          <p:cNvPr id="3" name="TextBox 2">
            <a:extLst>
              <a:ext uri="{FF2B5EF4-FFF2-40B4-BE49-F238E27FC236}">
                <a16:creationId xmlns:a16="http://schemas.microsoft.com/office/drawing/2014/main" id="{7BE1A286-FBDF-75F2-23D5-C7C942F1F8BB}"/>
              </a:ext>
            </a:extLst>
          </p:cNvPr>
          <p:cNvSpPr txBox="1"/>
          <p:nvPr/>
        </p:nvSpPr>
        <p:spPr>
          <a:xfrm>
            <a:off x="189558" y="4740885"/>
            <a:ext cx="3933977"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Observed Sequence #1:</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ACTT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(No variation)</a:t>
            </a:r>
          </a:p>
        </p:txBody>
      </p:sp>
      <p:sp>
        <p:nvSpPr>
          <p:cNvPr id="4" name="TextBox 3">
            <a:extLst>
              <a:ext uri="{FF2B5EF4-FFF2-40B4-BE49-F238E27FC236}">
                <a16:creationId xmlns:a16="http://schemas.microsoft.com/office/drawing/2014/main" id="{ACAD20A1-9B43-4E52-F6A6-D70B9DD068AA}"/>
              </a:ext>
            </a:extLst>
          </p:cNvPr>
          <p:cNvSpPr txBox="1"/>
          <p:nvPr/>
        </p:nvSpPr>
        <p:spPr>
          <a:xfrm>
            <a:off x="189558" y="4273488"/>
            <a:ext cx="3427272"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Expected sequence:</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ACTT</a:t>
            </a:r>
          </a:p>
        </p:txBody>
      </p:sp>
    </p:spTree>
    <p:custDataLst>
      <p:tags r:id="rId1"/>
    </p:custDataLst>
    <p:extLst>
      <p:ext uri="{BB962C8B-B14F-4D97-AF65-F5344CB8AC3E}">
        <p14:creationId xmlns:p14="http://schemas.microsoft.com/office/powerpoint/2010/main" val="2137898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2">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2">
                                            <p:txEl>
                                              <p:pRg st="4" end="4"/>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P spid="3" grpId="0"/>
      <p:bldP spid="4" grpId="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66FBA65A-2A91-F2B1-F10B-35E4F763CBAA}"/>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Profile Hidden Markov Models (pHMMs) are powerful and common </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graph structures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for sequence comparison</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Goal:</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Identify variations between sequences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probabilistically</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Each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state</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outputs a biological character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emission</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when visited</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States are visited via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transitions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(edges) based on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observed variations</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Variations: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a:t>
            </a:r>
            <a:r>
              <a:rPr lang="en-US" sz="2000" dirty="0">
                <a:solidFill>
                  <a:srgbClr val="F49514"/>
                </a:solidFill>
                <a:latin typeface="Tahoma" panose="020B0604030504040204" pitchFamily="34" charset="0"/>
                <a:ea typeface="Tahoma" panose="020B0604030504040204" pitchFamily="34" charset="0"/>
                <a:cs typeface="Tahoma" panose="020B0604030504040204" pitchFamily="34" charset="0"/>
              </a:rPr>
              <a:t>No variation, </a:t>
            </a:r>
            <a:r>
              <a:rPr lang="en-US" sz="2000" dirty="0">
                <a:solidFill>
                  <a:schemeClr val="accent1"/>
                </a:solidFill>
                <a:latin typeface="Tahoma" panose="020B0604030504040204" pitchFamily="34" charset="0"/>
                <a:ea typeface="Tahoma" panose="020B0604030504040204" pitchFamily="34" charset="0"/>
                <a:cs typeface="Tahoma" panose="020B0604030504040204" pitchFamily="34" charset="0"/>
              </a:rPr>
              <a:t>Substitutions</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a:lstStyle/>
          <a:p>
            <a:r>
              <a:rPr lang="en-US" sz="4000" dirty="0">
                <a:latin typeface="Garamond" panose="02020404030301010803" pitchFamily="18" charset="0"/>
              </a:rPr>
              <a:t>Profile Hidden Markov Models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9" name="TextBox 38">
            <a:extLst>
              <a:ext uri="{FF2B5EF4-FFF2-40B4-BE49-F238E27FC236}">
                <a16:creationId xmlns:a16="http://schemas.microsoft.com/office/drawing/2014/main" id="{DDD8D906-74C1-C803-F522-3DE9127B0D1F}"/>
              </a:ext>
            </a:extLst>
          </p:cNvPr>
          <p:cNvSpPr txBox="1"/>
          <p:nvPr/>
        </p:nvSpPr>
        <p:spPr>
          <a:xfrm>
            <a:off x="189558" y="4740885"/>
            <a:ext cx="3933977"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5B9BD5"/>
                </a:solidFill>
                <a:effectLst/>
                <a:uLnTx/>
                <a:uFillTx/>
                <a:latin typeface="Tahoma" panose="020B0604030504040204" pitchFamily="34" charset="0"/>
                <a:ea typeface="Tahoma" panose="020B0604030504040204" pitchFamily="34" charset="0"/>
                <a:cs typeface="Tahoma" panose="020B0604030504040204" pitchFamily="34" charset="0"/>
              </a:rPr>
              <a:t>Observed Sequence #2:</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ACT</a:t>
            </a:r>
            <a:r>
              <a:rPr kumimoji="0" lang="en-US" sz="2000" b="0" i="0" u="none" strike="noStrike" kern="1200" cap="none" spc="0" normalizeH="0" baseline="0" noProof="0" dirty="0">
                <a:ln>
                  <a:noFill/>
                </a:ln>
                <a:solidFill>
                  <a:srgbClr val="5B9BD5"/>
                </a:solidFill>
                <a:effectLst/>
                <a:uLnTx/>
                <a:uFillTx/>
                <a:latin typeface="Tahoma" panose="020B0604030504040204" pitchFamily="34" charset="0"/>
                <a:ea typeface="Tahoma" panose="020B0604030504040204" pitchFamily="34" charset="0"/>
                <a:cs typeface="Tahoma" panose="020B0604030504040204" pitchFamily="34" charset="0"/>
              </a:rPr>
              <a:t>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5B9BD5"/>
                </a:solidFill>
                <a:effectLst/>
                <a:uLnTx/>
                <a:uFillTx/>
                <a:latin typeface="Tahoma" panose="020B0604030504040204" pitchFamily="34" charset="0"/>
                <a:ea typeface="Tahoma" panose="020B0604030504040204" pitchFamily="34" charset="0"/>
                <a:cs typeface="Tahoma" panose="020B0604030504040204" pitchFamily="34" charset="0"/>
              </a:rPr>
              <a:t>(Substitutions)</a:t>
            </a:r>
          </a:p>
        </p:txBody>
      </p:sp>
      <p:sp>
        <p:nvSpPr>
          <p:cNvPr id="81" name="Rounded Rectangle 80">
            <a:extLst>
              <a:ext uri="{FF2B5EF4-FFF2-40B4-BE49-F238E27FC236}">
                <a16:creationId xmlns:a16="http://schemas.microsoft.com/office/drawing/2014/main" id="{63EC9D8D-3596-4CF1-FED4-37E53D824ADE}"/>
              </a:ext>
            </a:extLst>
          </p:cNvPr>
          <p:cNvSpPr/>
          <p:nvPr/>
        </p:nvSpPr>
        <p:spPr>
          <a:xfrm>
            <a:off x="5105949" y="4740885"/>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cxnSp>
        <p:nvCxnSpPr>
          <p:cNvPr id="82" name="Straight Connector 81">
            <a:extLst>
              <a:ext uri="{FF2B5EF4-FFF2-40B4-BE49-F238E27FC236}">
                <a16:creationId xmlns:a16="http://schemas.microsoft.com/office/drawing/2014/main" id="{EA4A76FC-9685-4578-453C-0ABE97ECC187}"/>
              </a:ext>
            </a:extLst>
          </p:cNvPr>
          <p:cNvCxnSpPr>
            <a:cxnSpLocks/>
          </p:cNvCxnSpPr>
          <p:nvPr/>
        </p:nvCxnSpPr>
        <p:spPr>
          <a:xfrm>
            <a:off x="5563149" y="4969485"/>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3" name="Rounded Rectangle 82">
            <a:extLst>
              <a:ext uri="{FF2B5EF4-FFF2-40B4-BE49-F238E27FC236}">
                <a16:creationId xmlns:a16="http://schemas.microsoft.com/office/drawing/2014/main" id="{27160AEA-A484-E25C-2005-082F917CB910}"/>
              </a:ext>
            </a:extLst>
          </p:cNvPr>
          <p:cNvSpPr/>
          <p:nvPr/>
        </p:nvSpPr>
        <p:spPr>
          <a:xfrm>
            <a:off x="6020589" y="4740885"/>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cxnSp>
        <p:nvCxnSpPr>
          <p:cNvPr id="84" name="Straight Connector 83">
            <a:extLst>
              <a:ext uri="{FF2B5EF4-FFF2-40B4-BE49-F238E27FC236}">
                <a16:creationId xmlns:a16="http://schemas.microsoft.com/office/drawing/2014/main" id="{0CFD21E0-E2EB-76F1-FFD0-B8B05CB05EF1}"/>
              </a:ext>
            </a:extLst>
          </p:cNvPr>
          <p:cNvCxnSpPr>
            <a:cxnSpLocks/>
          </p:cNvCxnSpPr>
          <p:nvPr/>
        </p:nvCxnSpPr>
        <p:spPr>
          <a:xfrm>
            <a:off x="6478269" y="4969485"/>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5" name="Rounded Rectangle 84">
            <a:extLst>
              <a:ext uri="{FF2B5EF4-FFF2-40B4-BE49-F238E27FC236}">
                <a16:creationId xmlns:a16="http://schemas.microsoft.com/office/drawing/2014/main" id="{7AB923B1-68A1-E9A1-87DB-2E5114566807}"/>
              </a:ext>
            </a:extLst>
          </p:cNvPr>
          <p:cNvSpPr/>
          <p:nvPr/>
        </p:nvSpPr>
        <p:spPr>
          <a:xfrm>
            <a:off x="6934989" y="4740885"/>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86" name="Straight Connector 85">
            <a:extLst>
              <a:ext uri="{FF2B5EF4-FFF2-40B4-BE49-F238E27FC236}">
                <a16:creationId xmlns:a16="http://schemas.microsoft.com/office/drawing/2014/main" id="{7B5C09FE-0D1B-E8F9-0350-5D324782A77A}"/>
              </a:ext>
            </a:extLst>
          </p:cNvPr>
          <p:cNvCxnSpPr>
            <a:cxnSpLocks/>
          </p:cNvCxnSpPr>
          <p:nvPr/>
        </p:nvCxnSpPr>
        <p:spPr>
          <a:xfrm>
            <a:off x="7393389" y="4969485"/>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7" name="Rounded Rectangle 86">
            <a:extLst>
              <a:ext uri="{FF2B5EF4-FFF2-40B4-BE49-F238E27FC236}">
                <a16:creationId xmlns:a16="http://schemas.microsoft.com/office/drawing/2014/main" id="{2F4A17F2-8FCE-5343-C5FB-467B7F0BB970}"/>
              </a:ext>
            </a:extLst>
          </p:cNvPr>
          <p:cNvSpPr/>
          <p:nvPr/>
        </p:nvSpPr>
        <p:spPr>
          <a:xfrm>
            <a:off x="7849508" y="4740885"/>
            <a:ext cx="457200" cy="457200"/>
          </a:xfrm>
          <a:prstGeom prst="roundRect">
            <a:avLst/>
          </a:prstGeom>
          <a:solidFill>
            <a:schemeClr val="accent1">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a:t>
            </a:r>
          </a:p>
        </p:txBody>
      </p:sp>
      <p:sp>
        <p:nvSpPr>
          <p:cNvPr id="10" name="TextBox 9">
            <a:extLst>
              <a:ext uri="{FF2B5EF4-FFF2-40B4-BE49-F238E27FC236}">
                <a16:creationId xmlns:a16="http://schemas.microsoft.com/office/drawing/2014/main" id="{93388BEF-095E-3204-CF2F-01EAFEC69157}"/>
              </a:ext>
            </a:extLst>
          </p:cNvPr>
          <p:cNvSpPr txBox="1"/>
          <p:nvPr/>
        </p:nvSpPr>
        <p:spPr>
          <a:xfrm>
            <a:off x="189558" y="4273488"/>
            <a:ext cx="3427272"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Expected sequence:</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ACTT</a:t>
            </a:r>
          </a:p>
        </p:txBody>
      </p:sp>
    </p:spTree>
    <p:custDataLst>
      <p:tags r:id="rId1"/>
    </p:custDataLst>
    <p:extLst>
      <p:ext uri="{BB962C8B-B14F-4D97-AF65-F5344CB8AC3E}">
        <p14:creationId xmlns:p14="http://schemas.microsoft.com/office/powerpoint/2010/main" val="354290844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9860B18-C185-D50E-2B9D-906D7DACA280}"/>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Profile Hidden Markov Models (pHMMs) are powerful and common </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graph structures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for sequence comparison</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Goal:</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Identify variations between sequences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probabilistically</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Each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state</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outputs a biological character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emission</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when visited</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States are visited via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transitions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(edges) based on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observed variations</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Variations: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a:t>
            </a:r>
            <a:r>
              <a:rPr lang="en-US" sz="2000" dirty="0">
                <a:solidFill>
                  <a:srgbClr val="F49514"/>
                </a:solidFill>
                <a:latin typeface="Tahoma" panose="020B0604030504040204" pitchFamily="34" charset="0"/>
                <a:ea typeface="Tahoma" panose="020B0604030504040204" pitchFamily="34" charset="0"/>
                <a:cs typeface="Tahoma" panose="020B0604030504040204" pitchFamily="34" charset="0"/>
              </a:rPr>
              <a:t>No variation, </a:t>
            </a:r>
            <a:r>
              <a:rPr lang="en-US" sz="2000" dirty="0">
                <a:solidFill>
                  <a:schemeClr val="accent1"/>
                </a:solidFill>
                <a:latin typeface="Tahoma" panose="020B0604030504040204" pitchFamily="34" charset="0"/>
                <a:ea typeface="Tahoma" panose="020B0604030504040204" pitchFamily="34" charset="0"/>
                <a:cs typeface="Tahoma" panose="020B0604030504040204" pitchFamily="34" charset="0"/>
              </a:rPr>
              <a:t>Substitutions, </a:t>
            </a:r>
            <a:r>
              <a:rPr lang="en-US" sz="2000" dirty="0">
                <a:solidFill>
                  <a:schemeClr val="accent6"/>
                </a:solidFill>
                <a:latin typeface="Tahoma" panose="020B0604030504040204" pitchFamily="34" charset="0"/>
                <a:ea typeface="Tahoma" panose="020B0604030504040204" pitchFamily="34" charset="0"/>
                <a:cs typeface="Tahoma" panose="020B0604030504040204" pitchFamily="34" charset="0"/>
              </a:rPr>
              <a:t>Insertions </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a:lstStyle/>
          <a:p>
            <a:r>
              <a:rPr lang="en-US" sz="4000" dirty="0">
                <a:latin typeface="Garamond" panose="02020404030301010803" pitchFamily="18" charset="0"/>
              </a:rPr>
              <a:t>Profile Hidden Markov Models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9" name="TextBox 38">
            <a:extLst>
              <a:ext uri="{FF2B5EF4-FFF2-40B4-BE49-F238E27FC236}">
                <a16:creationId xmlns:a16="http://schemas.microsoft.com/office/drawing/2014/main" id="{DDD8D906-74C1-C803-F522-3DE9127B0D1F}"/>
              </a:ext>
            </a:extLst>
          </p:cNvPr>
          <p:cNvSpPr txBox="1"/>
          <p:nvPr/>
        </p:nvSpPr>
        <p:spPr>
          <a:xfrm>
            <a:off x="189558" y="4740891"/>
            <a:ext cx="4458961"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t>Observed Sequence #3:</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a:t>
            </a:r>
            <a:r>
              <a:rPr kumimoji="0" lang="en-US" sz="2000" b="0"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t>GGG</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CTT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t>(I: Insertions)</a:t>
            </a:r>
          </a:p>
        </p:txBody>
      </p:sp>
      <p:sp>
        <p:nvSpPr>
          <p:cNvPr id="81" name="Rounded Rectangle 80">
            <a:extLst>
              <a:ext uri="{FF2B5EF4-FFF2-40B4-BE49-F238E27FC236}">
                <a16:creationId xmlns:a16="http://schemas.microsoft.com/office/drawing/2014/main" id="{63EC9D8D-3596-4CF1-FED4-37E53D824ADE}"/>
              </a:ext>
            </a:extLst>
          </p:cNvPr>
          <p:cNvSpPr/>
          <p:nvPr/>
        </p:nvSpPr>
        <p:spPr>
          <a:xfrm>
            <a:off x="5105960" y="4740891"/>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83" name="Rounded Rectangle 82">
            <a:extLst>
              <a:ext uri="{FF2B5EF4-FFF2-40B4-BE49-F238E27FC236}">
                <a16:creationId xmlns:a16="http://schemas.microsoft.com/office/drawing/2014/main" id="{27160AEA-A484-E25C-2005-082F917CB910}"/>
              </a:ext>
            </a:extLst>
          </p:cNvPr>
          <p:cNvSpPr/>
          <p:nvPr/>
        </p:nvSpPr>
        <p:spPr>
          <a:xfrm>
            <a:off x="6020600" y="4740891"/>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cxnSp>
        <p:nvCxnSpPr>
          <p:cNvPr id="84" name="Straight Connector 83">
            <a:extLst>
              <a:ext uri="{FF2B5EF4-FFF2-40B4-BE49-F238E27FC236}">
                <a16:creationId xmlns:a16="http://schemas.microsoft.com/office/drawing/2014/main" id="{0CFD21E0-E2EB-76F1-FFD0-B8B05CB05EF1}"/>
              </a:ext>
            </a:extLst>
          </p:cNvPr>
          <p:cNvCxnSpPr>
            <a:cxnSpLocks/>
          </p:cNvCxnSpPr>
          <p:nvPr/>
        </p:nvCxnSpPr>
        <p:spPr>
          <a:xfrm>
            <a:off x="6478280" y="4969491"/>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5" name="Rounded Rectangle 84">
            <a:extLst>
              <a:ext uri="{FF2B5EF4-FFF2-40B4-BE49-F238E27FC236}">
                <a16:creationId xmlns:a16="http://schemas.microsoft.com/office/drawing/2014/main" id="{7AB923B1-68A1-E9A1-87DB-2E5114566807}"/>
              </a:ext>
            </a:extLst>
          </p:cNvPr>
          <p:cNvSpPr/>
          <p:nvPr/>
        </p:nvSpPr>
        <p:spPr>
          <a:xfrm>
            <a:off x="6935000" y="4740891"/>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86" name="Straight Connector 85">
            <a:extLst>
              <a:ext uri="{FF2B5EF4-FFF2-40B4-BE49-F238E27FC236}">
                <a16:creationId xmlns:a16="http://schemas.microsoft.com/office/drawing/2014/main" id="{7B5C09FE-0D1B-E8F9-0350-5D324782A77A}"/>
              </a:ext>
            </a:extLst>
          </p:cNvPr>
          <p:cNvCxnSpPr>
            <a:cxnSpLocks/>
          </p:cNvCxnSpPr>
          <p:nvPr/>
        </p:nvCxnSpPr>
        <p:spPr>
          <a:xfrm>
            <a:off x="7393400" y="4969491"/>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7" name="Rounded Rectangle 86">
            <a:extLst>
              <a:ext uri="{FF2B5EF4-FFF2-40B4-BE49-F238E27FC236}">
                <a16:creationId xmlns:a16="http://schemas.microsoft.com/office/drawing/2014/main" id="{2F4A17F2-8FCE-5343-C5FB-467B7F0BB970}"/>
              </a:ext>
            </a:extLst>
          </p:cNvPr>
          <p:cNvSpPr/>
          <p:nvPr/>
        </p:nvSpPr>
        <p:spPr>
          <a:xfrm>
            <a:off x="7849519" y="4740891"/>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90" name="Straight Connector 89">
            <a:extLst>
              <a:ext uri="{FF2B5EF4-FFF2-40B4-BE49-F238E27FC236}">
                <a16:creationId xmlns:a16="http://schemas.microsoft.com/office/drawing/2014/main" id="{F5CC7D34-F04F-AB07-5C75-C25E8C0A7FE2}"/>
              </a:ext>
            </a:extLst>
          </p:cNvPr>
          <p:cNvCxnSpPr>
            <a:cxnSpLocks/>
          </p:cNvCxnSpPr>
          <p:nvPr/>
        </p:nvCxnSpPr>
        <p:spPr>
          <a:xfrm flipV="1">
            <a:off x="5334560" y="4268875"/>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2" name="Rounded Rectangle 91">
            <a:extLst>
              <a:ext uri="{FF2B5EF4-FFF2-40B4-BE49-F238E27FC236}">
                <a16:creationId xmlns:a16="http://schemas.microsoft.com/office/drawing/2014/main" id="{AAF5BC3E-97D9-18A4-3907-B1A161AB197F}"/>
              </a:ext>
            </a:extLst>
          </p:cNvPr>
          <p:cNvSpPr/>
          <p:nvPr/>
        </p:nvSpPr>
        <p:spPr>
          <a:xfrm>
            <a:off x="5105960" y="3802350"/>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98" name="Straight Connector 97">
            <a:extLst>
              <a:ext uri="{FF2B5EF4-FFF2-40B4-BE49-F238E27FC236}">
                <a16:creationId xmlns:a16="http://schemas.microsoft.com/office/drawing/2014/main" id="{88FA1DE5-6A3D-DD58-AF94-98785AA88855}"/>
              </a:ext>
            </a:extLst>
          </p:cNvPr>
          <p:cNvCxnSpPr>
            <a:cxnSpLocks/>
          </p:cNvCxnSpPr>
          <p:nvPr/>
        </p:nvCxnSpPr>
        <p:spPr>
          <a:xfrm>
            <a:off x="5563160" y="4030950"/>
            <a:ext cx="457200"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30" name="Arc 129">
            <a:extLst>
              <a:ext uri="{FF2B5EF4-FFF2-40B4-BE49-F238E27FC236}">
                <a16:creationId xmlns:a16="http://schemas.microsoft.com/office/drawing/2014/main" id="{DC95FC30-1108-C363-652C-D792EE3197C1}"/>
              </a:ext>
            </a:extLst>
          </p:cNvPr>
          <p:cNvSpPr/>
          <p:nvPr/>
        </p:nvSpPr>
        <p:spPr>
          <a:xfrm>
            <a:off x="5152423" y="3490866"/>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15D253A1-3D82-672C-80B5-2DB8A4304811}"/>
                  </a:ext>
                </a:extLst>
              </p:cNvPr>
              <p:cNvSpPr txBox="1"/>
              <p:nvPr/>
            </p:nvSpPr>
            <p:spPr>
              <a:xfrm>
                <a:off x="5368461" y="3362652"/>
                <a:ext cx="64794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0" u="none" strike="noStrike" kern="1200" cap="none" spc="0" normalizeH="0" baseline="0" noProof="0" dirty="0" smtClean="0">
                          <a:ln>
                            <a:noFill/>
                          </a:ln>
                          <a:solidFill>
                            <a:srgbClr val="70AD47"/>
                          </a:solidFill>
                          <a:effectLst/>
                          <a:uLnTx/>
                          <a:uFillTx/>
                          <a:latin typeface="Cambria Math" panose="02040503050406030204" pitchFamily="18" charset="0"/>
                          <a:ea typeface="Cambria Math" panose="02040503050406030204" pitchFamily="18" charset="0"/>
                          <a:cs typeface="Tahoma" panose="020B0604030504040204" pitchFamily="34" charset="0"/>
                        </a:rPr>
                        <m:t>3</m:t>
                      </m:r>
                      <m:r>
                        <a:rPr kumimoji="0" lang="en-US" sz="1800" b="0" i="1" u="none" strike="noStrike" kern="1200" cap="none" spc="0" normalizeH="0" baseline="0" noProof="0" dirty="0" smtClean="0">
                          <a:ln>
                            <a:noFill/>
                          </a:ln>
                          <a:solidFill>
                            <a:srgbClr val="70AD47"/>
                          </a:solidFill>
                          <a:effectLst/>
                          <a:uLnTx/>
                          <a:uFillTx/>
                          <a:latin typeface="Cambria Math" panose="02040503050406030204" pitchFamily="18" charset="0"/>
                          <a:ea typeface="Cambria Math" panose="02040503050406030204" pitchFamily="18" charset="0"/>
                          <a:cs typeface="Tahoma" panose="020B0604030504040204" pitchFamily="34" charset="0"/>
                        </a:rPr>
                        <m:t>×</m:t>
                      </m:r>
                    </m:oMath>
                  </m:oMathPara>
                </a14:m>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9" name="TextBox 8">
                <a:extLst>
                  <a:ext uri="{FF2B5EF4-FFF2-40B4-BE49-F238E27FC236}">
                    <a16:creationId xmlns:a16="http://schemas.microsoft.com/office/drawing/2014/main" id="{15D253A1-3D82-672C-80B5-2DB8A4304811}"/>
                  </a:ext>
                </a:extLst>
              </p:cNvPr>
              <p:cNvSpPr txBox="1">
                <a:spLocks noRot="1" noChangeAspect="1" noMove="1" noResize="1" noEditPoints="1" noAdjustHandles="1" noChangeArrowheads="1" noChangeShapeType="1" noTextEdit="1"/>
              </p:cNvSpPr>
              <p:nvPr/>
            </p:nvSpPr>
            <p:spPr>
              <a:xfrm>
                <a:off x="5368461" y="3362652"/>
                <a:ext cx="647943" cy="369332"/>
              </a:xfrm>
              <a:prstGeom prst="rect">
                <a:avLst/>
              </a:prstGeom>
              <a:blipFill>
                <a:blip r:embed="rId4"/>
                <a:stretch>
                  <a:fillRect/>
                </a:stretch>
              </a:blipFill>
            </p:spPr>
            <p:txBody>
              <a:bodyPr/>
              <a:lstStyle/>
              <a:p>
                <a:r>
                  <a:rPr lang="en-US">
                    <a:noFill/>
                  </a:rPr>
                  <a:t> </a:t>
                </a:r>
              </a:p>
            </p:txBody>
          </p:sp>
        </mc:Fallback>
      </mc:AlternateContent>
      <p:sp>
        <p:nvSpPr>
          <p:cNvPr id="12" name="TextBox 11">
            <a:extLst>
              <a:ext uri="{FF2B5EF4-FFF2-40B4-BE49-F238E27FC236}">
                <a16:creationId xmlns:a16="http://schemas.microsoft.com/office/drawing/2014/main" id="{03E2D992-B63C-BA1B-536D-D4D8EFEE6941}"/>
              </a:ext>
            </a:extLst>
          </p:cNvPr>
          <p:cNvSpPr txBox="1"/>
          <p:nvPr/>
        </p:nvSpPr>
        <p:spPr>
          <a:xfrm>
            <a:off x="189558" y="4273488"/>
            <a:ext cx="3427272"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Expected sequence:</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ACTT</a:t>
            </a:r>
          </a:p>
        </p:txBody>
      </p:sp>
    </p:spTree>
    <p:custDataLst>
      <p:tags r:id="rId1"/>
    </p:custDataLst>
    <p:extLst>
      <p:ext uri="{BB962C8B-B14F-4D97-AF65-F5344CB8AC3E}">
        <p14:creationId xmlns:p14="http://schemas.microsoft.com/office/powerpoint/2010/main" val="320925341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4FCB72C-737D-CB0F-31A2-56F6A56000B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Profile Hidden Markov Models (pHMMs) are powerful and common </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graph structures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for sequence comparison</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Goal:</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Identify variations between sequences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probabilistically</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Each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state</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outputs a biological character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emission</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when visited</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States are visited via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transitions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(edges) based on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observed variations</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Variations: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a:t>
            </a:r>
            <a:r>
              <a:rPr lang="en-US" sz="2000" dirty="0">
                <a:solidFill>
                  <a:srgbClr val="F49514"/>
                </a:solidFill>
                <a:latin typeface="Tahoma" panose="020B0604030504040204" pitchFamily="34" charset="0"/>
                <a:ea typeface="Tahoma" panose="020B0604030504040204" pitchFamily="34" charset="0"/>
                <a:cs typeface="Tahoma" panose="020B0604030504040204" pitchFamily="34" charset="0"/>
              </a:rPr>
              <a:t>No variation, </a:t>
            </a:r>
            <a:r>
              <a:rPr lang="en-US" sz="2000" dirty="0">
                <a:solidFill>
                  <a:schemeClr val="accent1"/>
                </a:solidFill>
                <a:latin typeface="Tahoma" panose="020B0604030504040204" pitchFamily="34" charset="0"/>
                <a:ea typeface="Tahoma" panose="020B0604030504040204" pitchFamily="34" charset="0"/>
                <a:cs typeface="Tahoma" panose="020B0604030504040204" pitchFamily="34" charset="0"/>
              </a:rPr>
              <a:t>Substitutions, </a:t>
            </a:r>
            <a:r>
              <a:rPr lang="en-US" sz="2000" dirty="0">
                <a:solidFill>
                  <a:schemeClr val="accent6"/>
                </a:solidFill>
                <a:latin typeface="Tahoma" panose="020B0604030504040204" pitchFamily="34" charset="0"/>
                <a:ea typeface="Tahoma" panose="020B0604030504040204" pitchFamily="34" charset="0"/>
                <a:cs typeface="Tahoma" panose="020B0604030504040204" pitchFamily="34" charset="0"/>
              </a:rPr>
              <a:t>Insertions, </a:t>
            </a:r>
            <a:r>
              <a:rPr lang="en-US" sz="2000"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Deletions</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a:lstStyle/>
          <a:p>
            <a:r>
              <a:rPr lang="en-US" sz="4000" dirty="0">
                <a:latin typeface="Garamond" panose="02020404030301010803" pitchFamily="18" charset="0"/>
              </a:rPr>
              <a:t>Profile Hidden Markov Models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9" name="TextBox 38">
            <a:extLst>
              <a:ext uri="{FF2B5EF4-FFF2-40B4-BE49-F238E27FC236}">
                <a16:creationId xmlns:a16="http://schemas.microsoft.com/office/drawing/2014/main" id="{DDD8D906-74C1-C803-F522-3DE9127B0D1F}"/>
              </a:ext>
            </a:extLst>
          </p:cNvPr>
          <p:cNvSpPr txBox="1"/>
          <p:nvPr/>
        </p:nvSpPr>
        <p:spPr>
          <a:xfrm>
            <a:off x="189558" y="4740885"/>
            <a:ext cx="3765075"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lumMod val="50000"/>
                  </a:prstClr>
                </a:solidFill>
                <a:effectLst/>
                <a:uLnTx/>
                <a:uFillTx/>
                <a:latin typeface="Tahoma" panose="020B0604030504040204" pitchFamily="34" charset="0"/>
                <a:ea typeface="Tahoma" panose="020B0604030504040204" pitchFamily="34" charset="0"/>
                <a:cs typeface="Tahoma" panose="020B0604030504040204" pitchFamily="34" charset="0"/>
              </a:rPr>
              <a:t>Observed Sequence #4:</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lumMod val="50000"/>
                  </a:prstClr>
                </a:solidFill>
                <a:effectLst/>
                <a:uLnTx/>
                <a:uFillTx/>
                <a:latin typeface="Tahoma" panose="020B0604030504040204" pitchFamily="34" charset="0"/>
                <a:ea typeface="Tahoma" panose="020B0604030504040204" pitchFamily="34" charset="0"/>
                <a:cs typeface="Tahoma" panose="020B0604030504040204" pitchFamily="34" charset="0"/>
              </a:rPr>
              <a:t>(D: Deletions)</a:t>
            </a:r>
          </a:p>
        </p:txBody>
      </p:sp>
      <p:sp>
        <p:nvSpPr>
          <p:cNvPr id="81" name="Rounded Rectangle 80">
            <a:extLst>
              <a:ext uri="{FF2B5EF4-FFF2-40B4-BE49-F238E27FC236}">
                <a16:creationId xmlns:a16="http://schemas.microsoft.com/office/drawing/2014/main" id="{63EC9D8D-3596-4CF1-FED4-37E53D824ADE}"/>
              </a:ext>
            </a:extLst>
          </p:cNvPr>
          <p:cNvSpPr/>
          <p:nvPr/>
        </p:nvSpPr>
        <p:spPr>
          <a:xfrm>
            <a:off x="5105948" y="4740885"/>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83" name="Rounded Rectangle 82">
            <a:extLst>
              <a:ext uri="{FF2B5EF4-FFF2-40B4-BE49-F238E27FC236}">
                <a16:creationId xmlns:a16="http://schemas.microsoft.com/office/drawing/2014/main" id="{27160AEA-A484-E25C-2005-082F917CB910}"/>
              </a:ext>
            </a:extLst>
          </p:cNvPr>
          <p:cNvSpPr/>
          <p:nvPr/>
        </p:nvSpPr>
        <p:spPr>
          <a:xfrm>
            <a:off x="6020588" y="4740885"/>
            <a:ext cx="457200" cy="457200"/>
          </a:xfrm>
          <a:prstGeom prst="roundRect">
            <a:avLst/>
          </a:prstGeom>
          <a:solidFill>
            <a:srgbClr val="F4E9D9"/>
          </a:solidFill>
          <a:ln w="38100" cap="flat" cmpd="sng" algn="ctr">
            <a:solidFill>
              <a:schemeClr val="tx1"/>
            </a:solidFill>
            <a:prstDash val="sysDot"/>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85" name="Rounded Rectangle 84">
            <a:extLst>
              <a:ext uri="{FF2B5EF4-FFF2-40B4-BE49-F238E27FC236}">
                <a16:creationId xmlns:a16="http://schemas.microsoft.com/office/drawing/2014/main" id="{7AB923B1-68A1-E9A1-87DB-2E5114566807}"/>
              </a:ext>
            </a:extLst>
          </p:cNvPr>
          <p:cNvSpPr/>
          <p:nvPr/>
        </p:nvSpPr>
        <p:spPr>
          <a:xfrm>
            <a:off x="6934988" y="4740885"/>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86" name="Straight Connector 85">
            <a:extLst>
              <a:ext uri="{FF2B5EF4-FFF2-40B4-BE49-F238E27FC236}">
                <a16:creationId xmlns:a16="http://schemas.microsoft.com/office/drawing/2014/main" id="{7B5C09FE-0D1B-E8F9-0350-5D324782A77A}"/>
              </a:ext>
            </a:extLst>
          </p:cNvPr>
          <p:cNvCxnSpPr>
            <a:cxnSpLocks/>
          </p:cNvCxnSpPr>
          <p:nvPr/>
        </p:nvCxnSpPr>
        <p:spPr>
          <a:xfrm>
            <a:off x="7393388" y="4969485"/>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7" name="Rounded Rectangle 86">
            <a:extLst>
              <a:ext uri="{FF2B5EF4-FFF2-40B4-BE49-F238E27FC236}">
                <a16:creationId xmlns:a16="http://schemas.microsoft.com/office/drawing/2014/main" id="{2F4A17F2-8FCE-5343-C5FB-467B7F0BB970}"/>
              </a:ext>
            </a:extLst>
          </p:cNvPr>
          <p:cNvSpPr/>
          <p:nvPr/>
        </p:nvSpPr>
        <p:spPr>
          <a:xfrm>
            <a:off x="7849507" y="4740885"/>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93" name="Straight Connector 92">
            <a:extLst>
              <a:ext uri="{FF2B5EF4-FFF2-40B4-BE49-F238E27FC236}">
                <a16:creationId xmlns:a16="http://schemas.microsoft.com/office/drawing/2014/main" id="{78FF8C30-38F4-733D-12AD-575BC39D2C95}"/>
              </a:ext>
            </a:extLst>
          </p:cNvPr>
          <p:cNvCxnSpPr>
            <a:cxnSpLocks/>
          </p:cNvCxnSpPr>
          <p:nvPr/>
        </p:nvCxnSpPr>
        <p:spPr>
          <a:xfrm>
            <a:off x="5334548" y="5198085"/>
            <a:ext cx="91464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6" name="Rounded Rectangle 95">
            <a:extLst>
              <a:ext uri="{FF2B5EF4-FFF2-40B4-BE49-F238E27FC236}">
                <a16:creationId xmlns:a16="http://schemas.microsoft.com/office/drawing/2014/main" id="{BD7F770B-7154-099C-ED6D-7B7C99E8C545}"/>
              </a:ext>
            </a:extLst>
          </p:cNvPr>
          <p:cNvSpPr/>
          <p:nvPr/>
        </p:nvSpPr>
        <p:spPr>
          <a:xfrm>
            <a:off x="6020588" y="5659565"/>
            <a:ext cx="457200" cy="457200"/>
          </a:xfrm>
          <a:prstGeom prst="roundRect">
            <a:avLst/>
          </a:prstGeom>
          <a:solidFill>
            <a:schemeClr val="bg1">
              <a:lumMod val="95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cxnSp>
        <p:nvCxnSpPr>
          <p:cNvPr id="116" name="Straight Connector 115">
            <a:extLst>
              <a:ext uri="{FF2B5EF4-FFF2-40B4-BE49-F238E27FC236}">
                <a16:creationId xmlns:a16="http://schemas.microsoft.com/office/drawing/2014/main" id="{BAD06EAB-10AF-15E2-B774-B9B72444668D}"/>
              </a:ext>
            </a:extLst>
          </p:cNvPr>
          <p:cNvCxnSpPr>
            <a:cxnSpLocks/>
            <a:stCxn id="96" idx="0"/>
            <a:endCxn id="85" idx="2"/>
          </p:cNvCxnSpPr>
          <p:nvPr/>
        </p:nvCxnSpPr>
        <p:spPr>
          <a:xfrm flipV="1">
            <a:off x="6249188" y="5198085"/>
            <a:ext cx="91440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C7E3B80-E84C-C6DD-08FC-75EB7AAD734B}"/>
              </a:ext>
            </a:extLst>
          </p:cNvPr>
          <p:cNvSpPr txBox="1"/>
          <p:nvPr/>
        </p:nvSpPr>
        <p:spPr>
          <a:xfrm>
            <a:off x="189558" y="4273488"/>
            <a:ext cx="3427272"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Expected sequence:</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ACTT</a:t>
            </a:r>
          </a:p>
        </p:txBody>
      </p:sp>
    </p:spTree>
    <p:custDataLst>
      <p:tags r:id="rId1"/>
    </p:custDataLst>
    <p:extLst>
      <p:ext uri="{BB962C8B-B14F-4D97-AF65-F5344CB8AC3E}">
        <p14:creationId xmlns:p14="http://schemas.microsoft.com/office/powerpoint/2010/main" val="159376604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21FBDDC7-2810-B895-6E71-DFFA378407AB}"/>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Profile Hidden Markov Models (pHMMs) are powerful and common </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graph structures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for sequence comparison</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Goal:</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Identify variations between sequences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probabilistically</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Each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state</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outputs a biological character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emission</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when visited</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States are visited via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transitions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(edges) based on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observed variations</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Variations: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a:t>
            </a:r>
            <a:r>
              <a:rPr lang="en-US" sz="2000" dirty="0">
                <a:solidFill>
                  <a:srgbClr val="F49514"/>
                </a:solidFill>
                <a:latin typeface="Tahoma" panose="020B0604030504040204" pitchFamily="34" charset="0"/>
                <a:ea typeface="Tahoma" panose="020B0604030504040204" pitchFamily="34" charset="0"/>
                <a:cs typeface="Tahoma" panose="020B0604030504040204" pitchFamily="34" charset="0"/>
              </a:rPr>
              <a:t>No variation, </a:t>
            </a:r>
            <a:r>
              <a:rPr lang="en-US" sz="2000" dirty="0">
                <a:solidFill>
                  <a:schemeClr val="accent1"/>
                </a:solidFill>
                <a:latin typeface="Tahoma" panose="020B0604030504040204" pitchFamily="34" charset="0"/>
                <a:ea typeface="Tahoma" panose="020B0604030504040204" pitchFamily="34" charset="0"/>
                <a:cs typeface="Tahoma" panose="020B0604030504040204" pitchFamily="34" charset="0"/>
              </a:rPr>
              <a:t>Substitutions, </a:t>
            </a:r>
            <a:r>
              <a:rPr lang="en-US" sz="2000" dirty="0">
                <a:solidFill>
                  <a:schemeClr val="accent6"/>
                </a:solidFill>
                <a:latin typeface="Tahoma" panose="020B0604030504040204" pitchFamily="34" charset="0"/>
                <a:ea typeface="Tahoma" panose="020B0604030504040204" pitchFamily="34" charset="0"/>
                <a:cs typeface="Tahoma" panose="020B0604030504040204" pitchFamily="34" charset="0"/>
              </a:rPr>
              <a:t>Insertions, </a:t>
            </a:r>
            <a:r>
              <a:rPr lang="en-US" sz="2000"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Deletions</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a:lstStyle/>
          <a:p>
            <a:r>
              <a:rPr lang="en-US" sz="4000" dirty="0">
                <a:latin typeface="Garamond" panose="02020404030301010803" pitchFamily="18" charset="0"/>
              </a:rPr>
              <a:t>Profile Hidden Markov Models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9" name="TextBox 38">
            <a:extLst>
              <a:ext uri="{FF2B5EF4-FFF2-40B4-BE49-F238E27FC236}">
                <a16:creationId xmlns:a16="http://schemas.microsoft.com/office/drawing/2014/main" id="{DDD8D906-74C1-C803-F522-3DE9127B0D1F}"/>
              </a:ext>
            </a:extLst>
          </p:cNvPr>
          <p:cNvSpPr txBox="1"/>
          <p:nvPr/>
        </p:nvSpPr>
        <p:spPr>
          <a:xfrm>
            <a:off x="201333" y="4268872"/>
            <a:ext cx="4447175" cy="16312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Observed Sequence #1:</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ACTT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5B9BD5"/>
                </a:solidFill>
                <a:effectLst/>
                <a:uLnTx/>
                <a:uFillTx/>
                <a:latin typeface="Tahoma" panose="020B0604030504040204" pitchFamily="34" charset="0"/>
                <a:ea typeface="Tahoma" panose="020B0604030504040204" pitchFamily="34" charset="0"/>
                <a:cs typeface="Tahoma" panose="020B0604030504040204" pitchFamily="34" charset="0"/>
              </a:rPr>
              <a:t>Observed Sequence #2:</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ACT</a:t>
            </a:r>
            <a:r>
              <a:rPr kumimoji="0" lang="en-US" sz="2000" b="0" i="0" u="none" strike="noStrike" kern="1200" cap="none" spc="0" normalizeH="0" baseline="0" noProof="0" dirty="0">
                <a:ln>
                  <a:noFill/>
                </a:ln>
                <a:solidFill>
                  <a:srgbClr val="5B9BD5"/>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t>Observed Sequence #3:</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a:t>
            </a:r>
            <a:r>
              <a:rPr kumimoji="0" lang="en-US" sz="2000" b="0" i="0" u="none" strike="noStrike" kern="1200" cap="none" spc="0" normalizeH="0" baseline="0" noProof="0" dirty="0">
                <a:ln>
                  <a:noFill/>
                </a:ln>
                <a:solidFill>
                  <a:srgbClr val="70AD47"/>
                </a:solidFill>
                <a:effectLst/>
                <a:uLnTx/>
                <a:uFillTx/>
                <a:latin typeface="Tahoma" panose="020B0604030504040204" pitchFamily="34" charset="0"/>
                <a:ea typeface="Tahoma" panose="020B0604030504040204" pitchFamily="34" charset="0"/>
                <a:cs typeface="Tahoma" panose="020B0604030504040204" pitchFamily="34" charset="0"/>
              </a:rPr>
              <a:t>GGG</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CTT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lumMod val="50000"/>
                  </a:prstClr>
                </a:solidFill>
                <a:effectLst/>
                <a:uLnTx/>
                <a:uFillTx/>
                <a:latin typeface="Tahoma" panose="020B0604030504040204" pitchFamily="34" charset="0"/>
                <a:ea typeface="Tahoma" panose="020B0604030504040204" pitchFamily="34" charset="0"/>
                <a:cs typeface="Tahoma" panose="020B0604030504040204" pitchFamily="34" charset="0"/>
              </a:rPr>
              <a:t>Observed Sequence #4:</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sp>
        <p:nvSpPr>
          <p:cNvPr id="81" name="Rounded Rectangle 80">
            <a:extLst>
              <a:ext uri="{FF2B5EF4-FFF2-40B4-BE49-F238E27FC236}">
                <a16:creationId xmlns:a16="http://schemas.microsoft.com/office/drawing/2014/main" id="{63EC9D8D-3596-4CF1-FED4-37E53D824ADE}"/>
              </a:ext>
            </a:extLst>
          </p:cNvPr>
          <p:cNvSpPr/>
          <p:nvPr/>
        </p:nvSpPr>
        <p:spPr>
          <a:xfrm>
            <a:off x="5105956" y="4740888"/>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cxnSp>
        <p:nvCxnSpPr>
          <p:cNvPr id="82" name="Straight Connector 81">
            <a:extLst>
              <a:ext uri="{FF2B5EF4-FFF2-40B4-BE49-F238E27FC236}">
                <a16:creationId xmlns:a16="http://schemas.microsoft.com/office/drawing/2014/main" id="{EA4A76FC-9685-4578-453C-0ABE97ECC187}"/>
              </a:ext>
            </a:extLst>
          </p:cNvPr>
          <p:cNvCxnSpPr>
            <a:cxnSpLocks/>
          </p:cNvCxnSpPr>
          <p:nvPr/>
        </p:nvCxnSpPr>
        <p:spPr>
          <a:xfrm>
            <a:off x="5563156" y="4969488"/>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3" name="Rounded Rectangle 82">
            <a:extLst>
              <a:ext uri="{FF2B5EF4-FFF2-40B4-BE49-F238E27FC236}">
                <a16:creationId xmlns:a16="http://schemas.microsoft.com/office/drawing/2014/main" id="{27160AEA-A484-E25C-2005-082F917CB910}"/>
              </a:ext>
            </a:extLst>
          </p:cNvPr>
          <p:cNvSpPr/>
          <p:nvPr/>
        </p:nvSpPr>
        <p:spPr>
          <a:xfrm>
            <a:off x="6020596" y="4740888"/>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cxnSp>
        <p:nvCxnSpPr>
          <p:cNvPr id="84" name="Straight Connector 83">
            <a:extLst>
              <a:ext uri="{FF2B5EF4-FFF2-40B4-BE49-F238E27FC236}">
                <a16:creationId xmlns:a16="http://schemas.microsoft.com/office/drawing/2014/main" id="{0CFD21E0-E2EB-76F1-FFD0-B8B05CB05EF1}"/>
              </a:ext>
            </a:extLst>
          </p:cNvPr>
          <p:cNvCxnSpPr>
            <a:cxnSpLocks/>
          </p:cNvCxnSpPr>
          <p:nvPr/>
        </p:nvCxnSpPr>
        <p:spPr>
          <a:xfrm>
            <a:off x="6478276" y="4969488"/>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5" name="Rounded Rectangle 84">
            <a:extLst>
              <a:ext uri="{FF2B5EF4-FFF2-40B4-BE49-F238E27FC236}">
                <a16:creationId xmlns:a16="http://schemas.microsoft.com/office/drawing/2014/main" id="{7AB923B1-68A1-E9A1-87DB-2E5114566807}"/>
              </a:ext>
            </a:extLst>
          </p:cNvPr>
          <p:cNvSpPr/>
          <p:nvPr/>
        </p:nvSpPr>
        <p:spPr>
          <a:xfrm>
            <a:off x="6934996" y="4740888"/>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86" name="Straight Connector 85">
            <a:extLst>
              <a:ext uri="{FF2B5EF4-FFF2-40B4-BE49-F238E27FC236}">
                <a16:creationId xmlns:a16="http://schemas.microsoft.com/office/drawing/2014/main" id="{7B5C09FE-0D1B-E8F9-0350-5D324782A77A}"/>
              </a:ext>
            </a:extLst>
          </p:cNvPr>
          <p:cNvCxnSpPr>
            <a:cxnSpLocks/>
          </p:cNvCxnSpPr>
          <p:nvPr/>
        </p:nvCxnSpPr>
        <p:spPr>
          <a:xfrm>
            <a:off x="7393396" y="4969488"/>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7" name="Rounded Rectangle 86">
            <a:extLst>
              <a:ext uri="{FF2B5EF4-FFF2-40B4-BE49-F238E27FC236}">
                <a16:creationId xmlns:a16="http://schemas.microsoft.com/office/drawing/2014/main" id="{2F4A17F2-8FCE-5343-C5FB-467B7F0BB970}"/>
              </a:ext>
            </a:extLst>
          </p:cNvPr>
          <p:cNvSpPr/>
          <p:nvPr/>
        </p:nvSpPr>
        <p:spPr>
          <a:xfrm>
            <a:off x="7849515" y="4740888"/>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93" name="Straight Connector 92">
            <a:extLst>
              <a:ext uri="{FF2B5EF4-FFF2-40B4-BE49-F238E27FC236}">
                <a16:creationId xmlns:a16="http://schemas.microsoft.com/office/drawing/2014/main" id="{78FF8C30-38F4-733D-12AD-575BC39D2C95}"/>
              </a:ext>
            </a:extLst>
          </p:cNvPr>
          <p:cNvCxnSpPr>
            <a:cxnSpLocks/>
          </p:cNvCxnSpPr>
          <p:nvPr/>
        </p:nvCxnSpPr>
        <p:spPr>
          <a:xfrm>
            <a:off x="5334556" y="5198088"/>
            <a:ext cx="91464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6" name="Rounded Rectangle 95">
            <a:extLst>
              <a:ext uri="{FF2B5EF4-FFF2-40B4-BE49-F238E27FC236}">
                <a16:creationId xmlns:a16="http://schemas.microsoft.com/office/drawing/2014/main" id="{BD7F770B-7154-099C-ED6D-7B7C99E8C545}"/>
              </a:ext>
            </a:extLst>
          </p:cNvPr>
          <p:cNvSpPr/>
          <p:nvPr/>
        </p:nvSpPr>
        <p:spPr>
          <a:xfrm>
            <a:off x="6020596" y="5659568"/>
            <a:ext cx="457200" cy="457200"/>
          </a:xfrm>
          <a:prstGeom prst="roundRect">
            <a:avLst/>
          </a:prstGeom>
          <a:solidFill>
            <a:schemeClr val="bg1">
              <a:lumMod val="95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cxnSp>
        <p:nvCxnSpPr>
          <p:cNvPr id="90" name="Straight Connector 89">
            <a:extLst>
              <a:ext uri="{FF2B5EF4-FFF2-40B4-BE49-F238E27FC236}">
                <a16:creationId xmlns:a16="http://schemas.microsoft.com/office/drawing/2014/main" id="{F5CC7D34-F04F-AB07-5C75-C25E8C0A7FE2}"/>
              </a:ext>
            </a:extLst>
          </p:cNvPr>
          <p:cNvCxnSpPr>
            <a:cxnSpLocks/>
          </p:cNvCxnSpPr>
          <p:nvPr/>
        </p:nvCxnSpPr>
        <p:spPr>
          <a:xfrm flipV="1">
            <a:off x="5334556" y="4268872"/>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2" name="Rounded Rectangle 91">
            <a:extLst>
              <a:ext uri="{FF2B5EF4-FFF2-40B4-BE49-F238E27FC236}">
                <a16:creationId xmlns:a16="http://schemas.microsoft.com/office/drawing/2014/main" id="{AAF5BC3E-97D9-18A4-3907-B1A161AB197F}"/>
              </a:ext>
            </a:extLst>
          </p:cNvPr>
          <p:cNvSpPr/>
          <p:nvPr/>
        </p:nvSpPr>
        <p:spPr>
          <a:xfrm>
            <a:off x="5105956" y="3802347"/>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98" name="Straight Connector 97">
            <a:extLst>
              <a:ext uri="{FF2B5EF4-FFF2-40B4-BE49-F238E27FC236}">
                <a16:creationId xmlns:a16="http://schemas.microsoft.com/office/drawing/2014/main" id="{88FA1DE5-6A3D-DD58-AF94-98785AA88855}"/>
              </a:ext>
            </a:extLst>
          </p:cNvPr>
          <p:cNvCxnSpPr>
            <a:cxnSpLocks/>
          </p:cNvCxnSpPr>
          <p:nvPr/>
        </p:nvCxnSpPr>
        <p:spPr>
          <a:xfrm>
            <a:off x="5563156" y="4030947"/>
            <a:ext cx="457200"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CDFBAA0-2196-F1E6-0DA5-2BD967FD6004}"/>
              </a:ext>
            </a:extLst>
          </p:cNvPr>
          <p:cNvCxnSpPr>
            <a:cxnSpLocks/>
          </p:cNvCxnSpPr>
          <p:nvPr/>
        </p:nvCxnSpPr>
        <p:spPr>
          <a:xfrm flipV="1">
            <a:off x="6248956" y="4268872"/>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02" name="Rounded Rectangle 101">
            <a:extLst>
              <a:ext uri="{FF2B5EF4-FFF2-40B4-BE49-F238E27FC236}">
                <a16:creationId xmlns:a16="http://schemas.microsoft.com/office/drawing/2014/main" id="{854730F1-A0A4-E37A-FBD7-8642D96089A9}"/>
              </a:ext>
            </a:extLst>
          </p:cNvPr>
          <p:cNvSpPr/>
          <p:nvPr/>
        </p:nvSpPr>
        <p:spPr>
          <a:xfrm>
            <a:off x="6020356" y="3802347"/>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103" name="Straight Connector 102">
            <a:extLst>
              <a:ext uri="{FF2B5EF4-FFF2-40B4-BE49-F238E27FC236}">
                <a16:creationId xmlns:a16="http://schemas.microsoft.com/office/drawing/2014/main" id="{8EA00317-280C-6FF8-7432-5B1D888F62D5}"/>
              </a:ext>
            </a:extLst>
          </p:cNvPr>
          <p:cNvCxnSpPr>
            <a:cxnSpLocks/>
          </p:cNvCxnSpPr>
          <p:nvPr/>
        </p:nvCxnSpPr>
        <p:spPr>
          <a:xfrm>
            <a:off x="6477556" y="4030947"/>
            <a:ext cx="457200"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2E1FEE83-D50A-E493-3714-03053B22F1E2}"/>
              </a:ext>
            </a:extLst>
          </p:cNvPr>
          <p:cNvCxnSpPr>
            <a:cxnSpLocks/>
          </p:cNvCxnSpPr>
          <p:nvPr/>
        </p:nvCxnSpPr>
        <p:spPr>
          <a:xfrm flipV="1">
            <a:off x="7163356" y="4268872"/>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05" name="Rounded Rectangle 104">
            <a:extLst>
              <a:ext uri="{FF2B5EF4-FFF2-40B4-BE49-F238E27FC236}">
                <a16:creationId xmlns:a16="http://schemas.microsoft.com/office/drawing/2014/main" id="{6406B656-4FEA-9B7E-130E-E427AEA2275F}"/>
              </a:ext>
            </a:extLst>
          </p:cNvPr>
          <p:cNvSpPr/>
          <p:nvPr/>
        </p:nvSpPr>
        <p:spPr>
          <a:xfrm>
            <a:off x="6934756" y="3802347"/>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106" name="Straight Connector 105">
            <a:extLst>
              <a:ext uri="{FF2B5EF4-FFF2-40B4-BE49-F238E27FC236}">
                <a16:creationId xmlns:a16="http://schemas.microsoft.com/office/drawing/2014/main" id="{6C3B15AA-C939-5465-2314-99357F447CDA}"/>
              </a:ext>
            </a:extLst>
          </p:cNvPr>
          <p:cNvCxnSpPr>
            <a:cxnSpLocks/>
          </p:cNvCxnSpPr>
          <p:nvPr/>
        </p:nvCxnSpPr>
        <p:spPr>
          <a:xfrm>
            <a:off x="7391956" y="4030947"/>
            <a:ext cx="457559"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376F2BBA-41DC-8231-57E6-D370B06A6A15}"/>
              </a:ext>
            </a:extLst>
          </p:cNvPr>
          <p:cNvCxnSpPr>
            <a:cxnSpLocks/>
          </p:cNvCxnSpPr>
          <p:nvPr/>
        </p:nvCxnSpPr>
        <p:spPr>
          <a:xfrm flipV="1">
            <a:off x="8077755" y="4268872"/>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12" name="Rounded Rectangle 111">
            <a:extLst>
              <a:ext uri="{FF2B5EF4-FFF2-40B4-BE49-F238E27FC236}">
                <a16:creationId xmlns:a16="http://schemas.microsoft.com/office/drawing/2014/main" id="{D2459BBE-65CD-8EC0-5D2E-8978D61669E6}"/>
              </a:ext>
            </a:extLst>
          </p:cNvPr>
          <p:cNvSpPr/>
          <p:nvPr/>
        </p:nvSpPr>
        <p:spPr>
          <a:xfrm>
            <a:off x="7849515" y="3802347"/>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114" name="Straight Connector 113">
            <a:extLst>
              <a:ext uri="{FF2B5EF4-FFF2-40B4-BE49-F238E27FC236}">
                <a16:creationId xmlns:a16="http://schemas.microsoft.com/office/drawing/2014/main" id="{E480F6FD-9B88-4A96-A2AE-B6EC7AF50969}"/>
              </a:ext>
            </a:extLst>
          </p:cNvPr>
          <p:cNvCxnSpPr>
            <a:cxnSpLocks/>
          </p:cNvCxnSpPr>
          <p:nvPr/>
        </p:nvCxnSpPr>
        <p:spPr>
          <a:xfrm>
            <a:off x="6481952" y="5888168"/>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BAD06EAB-10AF-15E2-B774-B9B72444668D}"/>
              </a:ext>
            </a:extLst>
          </p:cNvPr>
          <p:cNvCxnSpPr>
            <a:cxnSpLocks/>
            <a:stCxn id="96" idx="0"/>
            <a:endCxn id="85" idx="2"/>
          </p:cNvCxnSpPr>
          <p:nvPr/>
        </p:nvCxnSpPr>
        <p:spPr>
          <a:xfrm flipV="1">
            <a:off x="6249196" y="5198088"/>
            <a:ext cx="91440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271CB6D7-57BC-8C0B-D411-56A00340B315}"/>
              </a:ext>
            </a:extLst>
          </p:cNvPr>
          <p:cNvCxnSpPr>
            <a:cxnSpLocks/>
          </p:cNvCxnSpPr>
          <p:nvPr/>
        </p:nvCxnSpPr>
        <p:spPr>
          <a:xfrm>
            <a:off x="6251004" y="5198088"/>
            <a:ext cx="91470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20" name="Rounded Rectangle 119">
            <a:extLst>
              <a:ext uri="{FF2B5EF4-FFF2-40B4-BE49-F238E27FC236}">
                <a16:creationId xmlns:a16="http://schemas.microsoft.com/office/drawing/2014/main" id="{F9AB6CD9-C1F0-0BAA-A88F-F6B38982EF09}"/>
              </a:ext>
            </a:extLst>
          </p:cNvPr>
          <p:cNvSpPr/>
          <p:nvPr/>
        </p:nvSpPr>
        <p:spPr>
          <a:xfrm>
            <a:off x="6935056" y="5664612"/>
            <a:ext cx="457200" cy="457200"/>
          </a:xfrm>
          <a:prstGeom prst="roundRect">
            <a:avLst/>
          </a:prstGeom>
          <a:solidFill>
            <a:schemeClr val="bg1">
              <a:lumMod val="95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cxnSp>
        <p:nvCxnSpPr>
          <p:cNvPr id="121" name="Straight Connector 120">
            <a:extLst>
              <a:ext uri="{FF2B5EF4-FFF2-40B4-BE49-F238E27FC236}">
                <a16:creationId xmlns:a16="http://schemas.microsoft.com/office/drawing/2014/main" id="{0DFC6A4F-94D1-BB87-46DC-A70197FDB0D4}"/>
              </a:ext>
            </a:extLst>
          </p:cNvPr>
          <p:cNvCxnSpPr>
            <a:cxnSpLocks/>
          </p:cNvCxnSpPr>
          <p:nvPr/>
        </p:nvCxnSpPr>
        <p:spPr>
          <a:xfrm>
            <a:off x="7396352" y="5888168"/>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320AA6E5-C7A1-C266-B157-8C4FE19A8715}"/>
              </a:ext>
            </a:extLst>
          </p:cNvPr>
          <p:cNvCxnSpPr>
            <a:cxnSpLocks/>
            <a:stCxn id="120" idx="0"/>
          </p:cNvCxnSpPr>
          <p:nvPr/>
        </p:nvCxnSpPr>
        <p:spPr>
          <a:xfrm flipV="1">
            <a:off x="7163656" y="5203132"/>
            <a:ext cx="91458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E98258D6-2918-78FD-F58F-C0B56111BFF0}"/>
              </a:ext>
            </a:extLst>
          </p:cNvPr>
          <p:cNvCxnSpPr>
            <a:cxnSpLocks/>
          </p:cNvCxnSpPr>
          <p:nvPr/>
        </p:nvCxnSpPr>
        <p:spPr>
          <a:xfrm>
            <a:off x="7167512" y="5198088"/>
            <a:ext cx="910603"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24" name="Rounded Rectangle 123">
            <a:extLst>
              <a:ext uri="{FF2B5EF4-FFF2-40B4-BE49-F238E27FC236}">
                <a16:creationId xmlns:a16="http://schemas.microsoft.com/office/drawing/2014/main" id="{E05F9B7D-0928-2604-A7BB-FC4D75B27A0D}"/>
              </a:ext>
            </a:extLst>
          </p:cNvPr>
          <p:cNvSpPr/>
          <p:nvPr/>
        </p:nvSpPr>
        <p:spPr>
          <a:xfrm>
            <a:off x="7849515" y="5671053"/>
            <a:ext cx="457200" cy="457200"/>
          </a:xfrm>
          <a:prstGeom prst="roundRect">
            <a:avLst/>
          </a:prstGeom>
          <a:solidFill>
            <a:schemeClr val="bg1">
              <a:lumMod val="95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30" name="Arc 129">
            <a:extLst>
              <a:ext uri="{FF2B5EF4-FFF2-40B4-BE49-F238E27FC236}">
                <a16:creationId xmlns:a16="http://schemas.microsoft.com/office/drawing/2014/main" id="{DC95FC30-1108-C363-652C-D792EE3197C1}"/>
              </a:ext>
            </a:extLst>
          </p:cNvPr>
          <p:cNvSpPr/>
          <p:nvPr/>
        </p:nvSpPr>
        <p:spPr>
          <a:xfrm>
            <a:off x="5152419" y="3490863"/>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132" name="Arc 131">
            <a:extLst>
              <a:ext uri="{FF2B5EF4-FFF2-40B4-BE49-F238E27FC236}">
                <a16:creationId xmlns:a16="http://schemas.microsoft.com/office/drawing/2014/main" id="{A90D1983-5818-625E-8126-07381DC6CAE6}"/>
              </a:ext>
            </a:extLst>
          </p:cNvPr>
          <p:cNvSpPr/>
          <p:nvPr/>
        </p:nvSpPr>
        <p:spPr>
          <a:xfrm>
            <a:off x="6066819" y="3490863"/>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133" name="Arc 132">
            <a:extLst>
              <a:ext uri="{FF2B5EF4-FFF2-40B4-BE49-F238E27FC236}">
                <a16:creationId xmlns:a16="http://schemas.microsoft.com/office/drawing/2014/main" id="{47326E40-E373-0520-6950-E801612A91D1}"/>
              </a:ext>
            </a:extLst>
          </p:cNvPr>
          <p:cNvSpPr/>
          <p:nvPr/>
        </p:nvSpPr>
        <p:spPr>
          <a:xfrm>
            <a:off x="7895618" y="3490863"/>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134" name="Arc 133">
            <a:extLst>
              <a:ext uri="{FF2B5EF4-FFF2-40B4-BE49-F238E27FC236}">
                <a16:creationId xmlns:a16="http://schemas.microsoft.com/office/drawing/2014/main" id="{D9AF25C6-D338-627E-D409-41A5C6529F13}"/>
              </a:ext>
            </a:extLst>
          </p:cNvPr>
          <p:cNvSpPr/>
          <p:nvPr/>
        </p:nvSpPr>
        <p:spPr>
          <a:xfrm>
            <a:off x="6981219" y="3490863"/>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Tree>
    <p:custDataLst>
      <p:tags r:id="rId1"/>
    </p:custDataLst>
    <p:extLst>
      <p:ext uri="{BB962C8B-B14F-4D97-AF65-F5344CB8AC3E}">
        <p14:creationId xmlns:p14="http://schemas.microsoft.com/office/powerpoint/2010/main" val="2664585568"/>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Profile Hidden Markov Models (pHMMs) are powerful and common </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graph structures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for sequence comparison</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Goal:</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Identify variations between sequences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probabilistically</a:t>
            </a:r>
          </a:p>
        </p:txBody>
      </p:sp>
      <p:sp>
        <p:nvSpPr>
          <p:cNvPr id="2" name="Title 1"/>
          <p:cNvSpPr>
            <a:spLocks noGrp="1"/>
          </p:cNvSpPr>
          <p:nvPr>
            <p:ph type="title"/>
          </p:nvPr>
        </p:nvSpPr>
        <p:spPr/>
        <p:txBody>
          <a:bodyPr/>
          <a:lstStyle/>
          <a:p>
            <a:r>
              <a:rPr lang="en-US" sz="4000" dirty="0">
                <a:latin typeface="Garamond" panose="02020404030301010803" pitchFamily="18" charset="0"/>
              </a:rPr>
              <a:t>Probabilities in pHMMs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81" name="Rounded Rectangle 80">
            <a:extLst>
              <a:ext uri="{FF2B5EF4-FFF2-40B4-BE49-F238E27FC236}">
                <a16:creationId xmlns:a16="http://schemas.microsoft.com/office/drawing/2014/main" id="{63EC9D8D-3596-4CF1-FED4-37E53D824ADE}"/>
              </a:ext>
            </a:extLst>
          </p:cNvPr>
          <p:cNvSpPr/>
          <p:nvPr/>
        </p:nvSpPr>
        <p:spPr>
          <a:xfrm>
            <a:off x="5105920" y="4740884"/>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cxnSp>
        <p:nvCxnSpPr>
          <p:cNvPr id="82" name="Straight Connector 81">
            <a:extLst>
              <a:ext uri="{FF2B5EF4-FFF2-40B4-BE49-F238E27FC236}">
                <a16:creationId xmlns:a16="http://schemas.microsoft.com/office/drawing/2014/main" id="{EA4A76FC-9685-4578-453C-0ABE97ECC187}"/>
              </a:ext>
            </a:extLst>
          </p:cNvPr>
          <p:cNvCxnSpPr>
            <a:cxnSpLocks/>
          </p:cNvCxnSpPr>
          <p:nvPr/>
        </p:nvCxnSpPr>
        <p:spPr>
          <a:xfrm>
            <a:off x="5563120" y="4969484"/>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3" name="Rounded Rectangle 82">
            <a:extLst>
              <a:ext uri="{FF2B5EF4-FFF2-40B4-BE49-F238E27FC236}">
                <a16:creationId xmlns:a16="http://schemas.microsoft.com/office/drawing/2014/main" id="{27160AEA-A484-E25C-2005-082F917CB910}"/>
              </a:ext>
            </a:extLst>
          </p:cNvPr>
          <p:cNvSpPr/>
          <p:nvPr/>
        </p:nvSpPr>
        <p:spPr>
          <a:xfrm>
            <a:off x="6020560" y="4740884"/>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cxnSp>
        <p:nvCxnSpPr>
          <p:cNvPr id="84" name="Straight Connector 83">
            <a:extLst>
              <a:ext uri="{FF2B5EF4-FFF2-40B4-BE49-F238E27FC236}">
                <a16:creationId xmlns:a16="http://schemas.microsoft.com/office/drawing/2014/main" id="{0CFD21E0-E2EB-76F1-FFD0-B8B05CB05EF1}"/>
              </a:ext>
            </a:extLst>
          </p:cNvPr>
          <p:cNvCxnSpPr>
            <a:cxnSpLocks/>
          </p:cNvCxnSpPr>
          <p:nvPr/>
        </p:nvCxnSpPr>
        <p:spPr>
          <a:xfrm>
            <a:off x="6478240" y="4969484"/>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5" name="Rounded Rectangle 84">
            <a:extLst>
              <a:ext uri="{FF2B5EF4-FFF2-40B4-BE49-F238E27FC236}">
                <a16:creationId xmlns:a16="http://schemas.microsoft.com/office/drawing/2014/main" id="{7AB923B1-68A1-E9A1-87DB-2E5114566807}"/>
              </a:ext>
            </a:extLst>
          </p:cNvPr>
          <p:cNvSpPr/>
          <p:nvPr/>
        </p:nvSpPr>
        <p:spPr>
          <a:xfrm>
            <a:off x="6934960" y="4740884"/>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86" name="Straight Connector 85">
            <a:extLst>
              <a:ext uri="{FF2B5EF4-FFF2-40B4-BE49-F238E27FC236}">
                <a16:creationId xmlns:a16="http://schemas.microsoft.com/office/drawing/2014/main" id="{7B5C09FE-0D1B-E8F9-0350-5D324782A77A}"/>
              </a:ext>
            </a:extLst>
          </p:cNvPr>
          <p:cNvCxnSpPr>
            <a:cxnSpLocks/>
          </p:cNvCxnSpPr>
          <p:nvPr/>
        </p:nvCxnSpPr>
        <p:spPr>
          <a:xfrm>
            <a:off x="7393360" y="4969484"/>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87" name="Rounded Rectangle 86">
            <a:extLst>
              <a:ext uri="{FF2B5EF4-FFF2-40B4-BE49-F238E27FC236}">
                <a16:creationId xmlns:a16="http://schemas.microsoft.com/office/drawing/2014/main" id="{2F4A17F2-8FCE-5343-C5FB-467B7F0BB970}"/>
              </a:ext>
            </a:extLst>
          </p:cNvPr>
          <p:cNvSpPr/>
          <p:nvPr/>
        </p:nvSpPr>
        <p:spPr>
          <a:xfrm>
            <a:off x="7849479" y="4740884"/>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93" name="Straight Connector 92">
            <a:extLst>
              <a:ext uri="{FF2B5EF4-FFF2-40B4-BE49-F238E27FC236}">
                <a16:creationId xmlns:a16="http://schemas.microsoft.com/office/drawing/2014/main" id="{78FF8C30-38F4-733D-12AD-575BC39D2C95}"/>
              </a:ext>
            </a:extLst>
          </p:cNvPr>
          <p:cNvCxnSpPr>
            <a:cxnSpLocks/>
          </p:cNvCxnSpPr>
          <p:nvPr/>
        </p:nvCxnSpPr>
        <p:spPr>
          <a:xfrm>
            <a:off x="5334520" y="5198084"/>
            <a:ext cx="91464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6" name="Rounded Rectangle 95">
            <a:extLst>
              <a:ext uri="{FF2B5EF4-FFF2-40B4-BE49-F238E27FC236}">
                <a16:creationId xmlns:a16="http://schemas.microsoft.com/office/drawing/2014/main" id="{BD7F770B-7154-099C-ED6D-7B7C99E8C545}"/>
              </a:ext>
            </a:extLst>
          </p:cNvPr>
          <p:cNvSpPr/>
          <p:nvPr/>
        </p:nvSpPr>
        <p:spPr>
          <a:xfrm>
            <a:off x="6020560" y="5659564"/>
            <a:ext cx="457200" cy="457200"/>
          </a:xfrm>
          <a:prstGeom prst="roundRect">
            <a:avLst/>
          </a:prstGeom>
          <a:solidFill>
            <a:schemeClr val="bg1">
              <a:lumMod val="95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cxnSp>
        <p:nvCxnSpPr>
          <p:cNvPr id="90" name="Straight Connector 89">
            <a:extLst>
              <a:ext uri="{FF2B5EF4-FFF2-40B4-BE49-F238E27FC236}">
                <a16:creationId xmlns:a16="http://schemas.microsoft.com/office/drawing/2014/main" id="{F5CC7D34-F04F-AB07-5C75-C25E8C0A7FE2}"/>
              </a:ext>
            </a:extLst>
          </p:cNvPr>
          <p:cNvCxnSpPr>
            <a:cxnSpLocks/>
          </p:cNvCxnSpPr>
          <p:nvPr/>
        </p:nvCxnSpPr>
        <p:spPr>
          <a:xfrm flipV="1">
            <a:off x="5334520" y="4268868"/>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2" name="Rounded Rectangle 91">
            <a:extLst>
              <a:ext uri="{FF2B5EF4-FFF2-40B4-BE49-F238E27FC236}">
                <a16:creationId xmlns:a16="http://schemas.microsoft.com/office/drawing/2014/main" id="{AAF5BC3E-97D9-18A4-3907-B1A161AB197F}"/>
              </a:ext>
            </a:extLst>
          </p:cNvPr>
          <p:cNvSpPr/>
          <p:nvPr/>
        </p:nvSpPr>
        <p:spPr>
          <a:xfrm>
            <a:off x="5105920" y="3802343"/>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98" name="Straight Connector 97">
            <a:extLst>
              <a:ext uri="{FF2B5EF4-FFF2-40B4-BE49-F238E27FC236}">
                <a16:creationId xmlns:a16="http://schemas.microsoft.com/office/drawing/2014/main" id="{88FA1DE5-6A3D-DD58-AF94-98785AA88855}"/>
              </a:ext>
            </a:extLst>
          </p:cNvPr>
          <p:cNvCxnSpPr>
            <a:cxnSpLocks/>
          </p:cNvCxnSpPr>
          <p:nvPr/>
        </p:nvCxnSpPr>
        <p:spPr>
          <a:xfrm>
            <a:off x="5563120" y="4030943"/>
            <a:ext cx="457200"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CDFBAA0-2196-F1E6-0DA5-2BD967FD6004}"/>
              </a:ext>
            </a:extLst>
          </p:cNvPr>
          <p:cNvCxnSpPr>
            <a:cxnSpLocks/>
          </p:cNvCxnSpPr>
          <p:nvPr/>
        </p:nvCxnSpPr>
        <p:spPr>
          <a:xfrm flipV="1">
            <a:off x="6248920" y="4268868"/>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02" name="Rounded Rectangle 101">
            <a:extLst>
              <a:ext uri="{FF2B5EF4-FFF2-40B4-BE49-F238E27FC236}">
                <a16:creationId xmlns:a16="http://schemas.microsoft.com/office/drawing/2014/main" id="{854730F1-A0A4-E37A-FBD7-8642D96089A9}"/>
              </a:ext>
            </a:extLst>
          </p:cNvPr>
          <p:cNvSpPr/>
          <p:nvPr/>
        </p:nvSpPr>
        <p:spPr>
          <a:xfrm>
            <a:off x="6020320" y="3802343"/>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103" name="Straight Connector 102">
            <a:extLst>
              <a:ext uri="{FF2B5EF4-FFF2-40B4-BE49-F238E27FC236}">
                <a16:creationId xmlns:a16="http://schemas.microsoft.com/office/drawing/2014/main" id="{8EA00317-280C-6FF8-7432-5B1D888F62D5}"/>
              </a:ext>
            </a:extLst>
          </p:cNvPr>
          <p:cNvCxnSpPr>
            <a:cxnSpLocks/>
          </p:cNvCxnSpPr>
          <p:nvPr/>
        </p:nvCxnSpPr>
        <p:spPr>
          <a:xfrm>
            <a:off x="6477520" y="4030943"/>
            <a:ext cx="457200"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2E1FEE83-D50A-E493-3714-03053B22F1E2}"/>
              </a:ext>
            </a:extLst>
          </p:cNvPr>
          <p:cNvCxnSpPr>
            <a:cxnSpLocks/>
          </p:cNvCxnSpPr>
          <p:nvPr/>
        </p:nvCxnSpPr>
        <p:spPr>
          <a:xfrm flipV="1">
            <a:off x="7163320" y="4268868"/>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05" name="Rounded Rectangle 104">
            <a:extLst>
              <a:ext uri="{FF2B5EF4-FFF2-40B4-BE49-F238E27FC236}">
                <a16:creationId xmlns:a16="http://schemas.microsoft.com/office/drawing/2014/main" id="{6406B656-4FEA-9B7E-130E-E427AEA2275F}"/>
              </a:ext>
            </a:extLst>
          </p:cNvPr>
          <p:cNvSpPr/>
          <p:nvPr/>
        </p:nvSpPr>
        <p:spPr>
          <a:xfrm>
            <a:off x="6934720" y="3802343"/>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106" name="Straight Connector 105">
            <a:extLst>
              <a:ext uri="{FF2B5EF4-FFF2-40B4-BE49-F238E27FC236}">
                <a16:creationId xmlns:a16="http://schemas.microsoft.com/office/drawing/2014/main" id="{6C3B15AA-C939-5465-2314-99357F447CDA}"/>
              </a:ext>
            </a:extLst>
          </p:cNvPr>
          <p:cNvCxnSpPr>
            <a:cxnSpLocks/>
          </p:cNvCxnSpPr>
          <p:nvPr/>
        </p:nvCxnSpPr>
        <p:spPr>
          <a:xfrm>
            <a:off x="7391920" y="4030943"/>
            <a:ext cx="457559"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376F2BBA-41DC-8231-57E6-D370B06A6A15}"/>
              </a:ext>
            </a:extLst>
          </p:cNvPr>
          <p:cNvCxnSpPr>
            <a:cxnSpLocks/>
          </p:cNvCxnSpPr>
          <p:nvPr/>
        </p:nvCxnSpPr>
        <p:spPr>
          <a:xfrm flipV="1">
            <a:off x="8077719" y="4268868"/>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12" name="Rounded Rectangle 111">
            <a:extLst>
              <a:ext uri="{FF2B5EF4-FFF2-40B4-BE49-F238E27FC236}">
                <a16:creationId xmlns:a16="http://schemas.microsoft.com/office/drawing/2014/main" id="{D2459BBE-65CD-8EC0-5D2E-8978D61669E6}"/>
              </a:ext>
            </a:extLst>
          </p:cNvPr>
          <p:cNvSpPr/>
          <p:nvPr/>
        </p:nvSpPr>
        <p:spPr>
          <a:xfrm>
            <a:off x="7849479" y="3802343"/>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114" name="Straight Connector 113">
            <a:extLst>
              <a:ext uri="{FF2B5EF4-FFF2-40B4-BE49-F238E27FC236}">
                <a16:creationId xmlns:a16="http://schemas.microsoft.com/office/drawing/2014/main" id="{E480F6FD-9B88-4A96-A2AE-B6EC7AF50969}"/>
              </a:ext>
            </a:extLst>
          </p:cNvPr>
          <p:cNvCxnSpPr>
            <a:cxnSpLocks/>
          </p:cNvCxnSpPr>
          <p:nvPr/>
        </p:nvCxnSpPr>
        <p:spPr>
          <a:xfrm>
            <a:off x="6481916" y="5888164"/>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BAD06EAB-10AF-15E2-B774-B9B72444668D}"/>
              </a:ext>
            </a:extLst>
          </p:cNvPr>
          <p:cNvCxnSpPr>
            <a:cxnSpLocks/>
            <a:stCxn id="96" idx="0"/>
            <a:endCxn id="85" idx="2"/>
          </p:cNvCxnSpPr>
          <p:nvPr/>
        </p:nvCxnSpPr>
        <p:spPr>
          <a:xfrm flipV="1">
            <a:off x="6249160" y="5198084"/>
            <a:ext cx="91440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271CB6D7-57BC-8C0B-D411-56A00340B315}"/>
              </a:ext>
            </a:extLst>
          </p:cNvPr>
          <p:cNvCxnSpPr>
            <a:cxnSpLocks/>
          </p:cNvCxnSpPr>
          <p:nvPr/>
        </p:nvCxnSpPr>
        <p:spPr>
          <a:xfrm>
            <a:off x="6250968" y="5198084"/>
            <a:ext cx="91470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20" name="Rounded Rectangle 119">
            <a:extLst>
              <a:ext uri="{FF2B5EF4-FFF2-40B4-BE49-F238E27FC236}">
                <a16:creationId xmlns:a16="http://schemas.microsoft.com/office/drawing/2014/main" id="{F9AB6CD9-C1F0-0BAA-A88F-F6B38982EF09}"/>
              </a:ext>
            </a:extLst>
          </p:cNvPr>
          <p:cNvSpPr/>
          <p:nvPr/>
        </p:nvSpPr>
        <p:spPr>
          <a:xfrm>
            <a:off x="6935020" y="5664608"/>
            <a:ext cx="457200" cy="457200"/>
          </a:xfrm>
          <a:prstGeom prst="roundRect">
            <a:avLst/>
          </a:prstGeom>
          <a:solidFill>
            <a:schemeClr val="bg1">
              <a:lumMod val="95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cxnSp>
        <p:nvCxnSpPr>
          <p:cNvPr id="121" name="Straight Connector 120">
            <a:extLst>
              <a:ext uri="{FF2B5EF4-FFF2-40B4-BE49-F238E27FC236}">
                <a16:creationId xmlns:a16="http://schemas.microsoft.com/office/drawing/2014/main" id="{0DFC6A4F-94D1-BB87-46DC-A70197FDB0D4}"/>
              </a:ext>
            </a:extLst>
          </p:cNvPr>
          <p:cNvCxnSpPr>
            <a:cxnSpLocks/>
          </p:cNvCxnSpPr>
          <p:nvPr/>
        </p:nvCxnSpPr>
        <p:spPr>
          <a:xfrm>
            <a:off x="7396316" y="5888164"/>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320AA6E5-C7A1-C266-B157-8C4FE19A8715}"/>
              </a:ext>
            </a:extLst>
          </p:cNvPr>
          <p:cNvCxnSpPr>
            <a:cxnSpLocks/>
            <a:stCxn id="120" idx="0"/>
          </p:cNvCxnSpPr>
          <p:nvPr/>
        </p:nvCxnSpPr>
        <p:spPr>
          <a:xfrm flipV="1">
            <a:off x="7163620" y="5203128"/>
            <a:ext cx="91458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E98258D6-2918-78FD-F58F-C0B56111BFF0}"/>
              </a:ext>
            </a:extLst>
          </p:cNvPr>
          <p:cNvCxnSpPr>
            <a:cxnSpLocks/>
          </p:cNvCxnSpPr>
          <p:nvPr/>
        </p:nvCxnSpPr>
        <p:spPr>
          <a:xfrm>
            <a:off x="7167476" y="5198084"/>
            <a:ext cx="910603"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24" name="Rounded Rectangle 123">
            <a:extLst>
              <a:ext uri="{FF2B5EF4-FFF2-40B4-BE49-F238E27FC236}">
                <a16:creationId xmlns:a16="http://schemas.microsoft.com/office/drawing/2014/main" id="{E05F9B7D-0928-2604-A7BB-FC4D75B27A0D}"/>
              </a:ext>
            </a:extLst>
          </p:cNvPr>
          <p:cNvSpPr/>
          <p:nvPr/>
        </p:nvSpPr>
        <p:spPr>
          <a:xfrm>
            <a:off x="7849479" y="5671049"/>
            <a:ext cx="457200" cy="457200"/>
          </a:xfrm>
          <a:prstGeom prst="roundRect">
            <a:avLst/>
          </a:prstGeom>
          <a:solidFill>
            <a:schemeClr val="bg1">
              <a:lumMod val="95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30" name="Arc 129">
            <a:extLst>
              <a:ext uri="{FF2B5EF4-FFF2-40B4-BE49-F238E27FC236}">
                <a16:creationId xmlns:a16="http://schemas.microsoft.com/office/drawing/2014/main" id="{DC95FC30-1108-C363-652C-D792EE3197C1}"/>
              </a:ext>
            </a:extLst>
          </p:cNvPr>
          <p:cNvSpPr/>
          <p:nvPr/>
        </p:nvSpPr>
        <p:spPr>
          <a:xfrm>
            <a:off x="5152383" y="3490859"/>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132" name="Arc 131">
            <a:extLst>
              <a:ext uri="{FF2B5EF4-FFF2-40B4-BE49-F238E27FC236}">
                <a16:creationId xmlns:a16="http://schemas.microsoft.com/office/drawing/2014/main" id="{A90D1983-5818-625E-8126-07381DC6CAE6}"/>
              </a:ext>
            </a:extLst>
          </p:cNvPr>
          <p:cNvSpPr/>
          <p:nvPr/>
        </p:nvSpPr>
        <p:spPr>
          <a:xfrm>
            <a:off x="6066783" y="3490859"/>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133" name="Arc 132">
            <a:extLst>
              <a:ext uri="{FF2B5EF4-FFF2-40B4-BE49-F238E27FC236}">
                <a16:creationId xmlns:a16="http://schemas.microsoft.com/office/drawing/2014/main" id="{47326E40-E373-0520-6950-E801612A91D1}"/>
              </a:ext>
            </a:extLst>
          </p:cNvPr>
          <p:cNvSpPr/>
          <p:nvPr/>
        </p:nvSpPr>
        <p:spPr>
          <a:xfrm>
            <a:off x="7895582" y="3490859"/>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134" name="Arc 133">
            <a:extLst>
              <a:ext uri="{FF2B5EF4-FFF2-40B4-BE49-F238E27FC236}">
                <a16:creationId xmlns:a16="http://schemas.microsoft.com/office/drawing/2014/main" id="{D9AF25C6-D338-627E-D409-41A5C6529F13}"/>
              </a:ext>
            </a:extLst>
          </p:cNvPr>
          <p:cNvSpPr/>
          <p:nvPr/>
        </p:nvSpPr>
        <p:spPr>
          <a:xfrm>
            <a:off x="6981183" y="3490859"/>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cxnSp>
        <p:nvCxnSpPr>
          <p:cNvPr id="4" name="Straight Connector 3">
            <a:extLst>
              <a:ext uri="{FF2B5EF4-FFF2-40B4-BE49-F238E27FC236}">
                <a16:creationId xmlns:a16="http://schemas.microsoft.com/office/drawing/2014/main" id="{E689E286-2E57-8EC3-60D6-E00ACF33571C}"/>
              </a:ext>
            </a:extLst>
          </p:cNvPr>
          <p:cNvCxnSpPr>
            <a:cxnSpLocks/>
          </p:cNvCxnSpPr>
          <p:nvPr/>
        </p:nvCxnSpPr>
        <p:spPr>
          <a:xfrm flipH="1">
            <a:off x="3931253" y="5315477"/>
            <a:ext cx="1221130" cy="1045328"/>
          </a:xfrm>
          <a:prstGeom prst="line">
            <a:avLst/>
          </a:prstGeom>
          <a:ln w="31750">
            <a:solidFill>
              <a:srgbClr val="C00000"/>
            </a:solidFill>
            <a:prstDash val="sysDot"/>
            <a:tailEnd type="none"/>
          </a:ln>
        </p:spPr>
        <p:style>
          <a:lnRef idx="1">
            <a:schemeClr val="accent1"/>
          </a:lnRef>
          <a:fillRef idx="0">
            <a:schemeClr val="accent1"/>
          </a:fillRef>
          <a:effectRef idx="0">
            <a:schemeClr val="accent1"/>
          </a:effectRef>
          <a:fontRef idx="minor">
            <a:schemeClr val="tx1"/>
          </a:fontRef>
        </p:style>
      </p:cxnSp>
      <p:sp>
        <p:nvSpPr>
          <p:cNvPr id="6" name="Rounded Rectangle 5">
            <a:extLst>
              <a:ext uri="{FF2B5EF4-FFF2-40B4-BE49-F238E27FC236}">
                <a16:creationId xmlns:a16="http://schemas.microsoft.com/office/drawing/2014/main" id="{FFCBE8F7-F66C-890F-6656-53A00A26F22C}"/>
              </a:ext>
            </a:extLst>
          </p:cNvPr>
          <p:cNvSpPr/>
          <p:nvPr/>
        </p:nvSpPr>
        <p:spPr>
          <a:xfrm>
            <a:off x="4986343" y="3410299"/>
            <a:ext cx="1600559" cy="1915568"/>
          </a:xfrm>
          <a:prstGeom prst="roundRect">
            <a:avLst/>
          </a:prstGeom>
          <a:noFill/>
          <a:ln w="444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6E624937-AB6B-162A-F0B0-FEE983C89AC0}"/>
              </a:ext>
            </a:extLst>
          </p:cNvPr>
          <p:cNvCxnSpPr>
            <a:cxnSpLocks/>
          </p:cNvCxnSpPr>
          <p:nvPr/>
        </p:nvCxnSpPr>
        <p:spPr>
          <a:xfrm flipH="1" flipV="1">
            <a:off x="3931253" y="2546775"/>
            <a:ext cx="1221130" cy="863524"/>
          </a:xfrm>
          <a:prstGeom prst="line">
            <a:avLst/>
          </a:prstGeom>
          <a:ln w="31750">
            <a:solidFill>
              <a:srgbClr val="C00000"/>
            </a:solidFill>
            <a:prstDash val="sysDot"/>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84076CF-7283-739D-678E-D5248C405D57}"/>
              </a:ext>
            </a:extLst>
          </p:cNvPr>
          <p:cNvCxnSpPr>
            <a:cxnSpLocks/>
            <a:endCxn id="23" idx="1"/>
          </p:cNvCxnSpPr>
          <p:nvPr/>
        </p:nvCxnSpPr>
        <p:spPr>
          <a:xfrm flipV="1">
            <a:off x="1855475" y="5644009"/>
            <a:ext cx="931188"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6" name="Rounded Rectangle 15">
            <a:extLst>
              <a:ext uri="{FF2B5EF4-FFF2-40B4-BE49-F238E27FC236}">
                <a16:creationId xmlns:a16="http://schemas.microsoft.com/office/drawing/2014/main" id="{B9DFBDF8-4EF2-BC9E-CCAC-086FD8160A33}"/>
              </a:ext>
            </a:extLst>
          </p:cNvPr>
          <p:cNvSpPr/>
          <p:nvPr/>
        </p:nvSpPr>
        <p:spPr>
          <a:xfrm>
            <a:off x="804574" y="2936423"/>
            <a:ext cx="1050901" cy="1361925"/>
          </a:xfrm>
          <a:prstGeom prst="roundRect">
            <a:avLst/>
          </a:prstGeom>
          <a:solidFill>
            <a:schemeClr val="accent6">
              <a:lumMod val="20000"/>
              <a:lumOff val="80000"/>
            </a:schemeClr>
          </a:solidFill>
          <a:ln w="38100" cap="flat" cmpd="sng" algn="ctr">
            <a:solidFill>
              <a:schemeClr val="tx1"/>
            </a:solidFill>
            <a:prstDash val="solid"/>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0.1</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 0.2</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 0.6</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 0.1</a:t>
            </a:r>
          </a:p>
        </p:txBody>
      </p:sp>
      <p:cxnSp>
        <p:nvCxnSpPr>
          <p:cNvPr id="17" name="Straight Connector 16">
            <a:extLst>
              <a:ext uri="{FF2B5EF4-FFF2-40B4-BE49-F238E27FC236}">
                <a16:creationId xmlns:a16="http://schemas.microsoft.com/office/drawing/2014/main" id="{9F64D31D-37F9-E448-B652-3067FE44A13E}"/>
              </a:ext>
            </a:extLst>
          </p:cNvPr>
          <p:cNvCxnSpPr>
            <a:cxnSpLocks/>
            <a:stCxn id="16" idx="3"/>
          </p:cNvCxnSpPr>
          <p:nvPr/>
        </p:nvCxnSpPr>
        <p:spPr>
          <a:xfrm>
            <a:off x="1855475" y="3617386"/>
            <a:ext cx="931188" cy="134566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8" name="Arc 17">
            <a:extLst>
              <a:ext uri="{FF2B5EF4-FFF2-40B4-BE49-F238E27FC236}">
                <a16:creationId xmlns:a16="http://schemas.microsoft.com/office/drawing/2014/main" id="{F2F57A57-502C-C033-A6AD-830158238857}"/>
              </a:ext>
            </a:extLst>
          </p:cNvPr>
          <p:cNvSpPr/>
          <p:nvPr/>
        </p:nvSpPr>
        <p:spPr>
          <a:xfrm>
            <a:off x="987590" y="2555488"/>
            <a:ext cx="684871" cy="788344"/>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21" name="Rounded Rectangle 20">
            <a:extLst>
              <a:ext uri="{FF2B5EF4-FFF2-40B4-BE49-F238E27FC236}">
                <a16:creationId xmlns:a16="http://schemas.microsoft.com/office/drawing/2014/main" id="{565AD9AC-E39C-8510-4E88-CB64B27FB1DB}"/>
              </a:ext>
            </a:extLst>
          </p:cNvPr>
          <p:cNvSpPr/>
          <p:nvPr/>
        </p:nvSpPr>
        <p:spPr>
          <a:xfrm>
            <a:off x="804574" y="4968645"/>
            <a:ext cx="1050901" cy="1361925"/>
          </a:xfrm>
          <a:prstGeom prst="roundRect">
            <a:avLst/>
          </a:prstGeom>
          <a:solidFill>
            <a:srgbClr val="F4E9D9"/>
          </a:solidFill>
          <a:ln w="38100" cap="flat" cmpd="sng" algn="ctr">
            <a:solidFill>
              <a:schemeClr val="tx1"/>
            </a:solidFill>
            <a:prstDash val="solid"/>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0.9</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 0.1</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 0.0</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 0.0</a:t>
            </a:r>
          </a:p>
        </p:txBody>
      </p:sp>
      <p:sp>
        <p:nvSpPr>
          <p:cNvPr id="23" name="Rounded Rectangle 22">
            <a:extLst>
              <a:ext uri="{FF2B5EF4-FFF2-40B4-BE49-F238E27FC236}">
                <a16:creationId xmlns:a16="http://schemas.microsoft.com/office/drawing/2014/main" id="{962C2E8F-073E-5D9A-988C-24C4AF3CE5AF}"/>
              </a:ext>
            </a:extLst>
          </p:cNvPr>
          <p:cNvSpPr/>
          <p:nvPr/>
        </p:nvSpPr>
        <p:spPr>
          <a:xfrm>
            <a:off x="2786663" y="4963046"/>
            <a:ext cx="1050901" cy="1361925"/>
          </a:xfrm>
          <a:prstGeom prst="roundRect">
            <a:avLst/>
          </a:prstGeom>
          <a:solidFill>
            <a:srgbClr val="F4E9D9"/>
          </a:solidFill>
          <a:ln w="38100" cap="flat" cmpd="sng" algn="ctr">
            <a:solidFill>
              <a:schemeClr val="tx1"/>
            </a:solidFill>
            <a:prstDash val="solid"/>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0.1</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 0.1</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 0.1</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 0.7</a:t>
            </a:r>
          </a:p>
        </p:txBody>
      </p:sp>
      <p:sp>
        <p:nvSpPr>
          <p:cNvPr id="26" name="Rounded Rectangle 25">
            <a:extLst>
              <a:ext uri="{FF2B5EF4-FFF2-40B4-BE49-F238E27FC236}">
                <a16:creationId xmlns:a16="http://schemas.microsoft.com/office/drawing/2014/main" id="{42FEFE18-F77C-399A-5330-730F0FFE4631}"/>
              </a:ext>
            </a:extLst>
          </p:cNvPr>
          <p:cNvSpPr/>
          <p:nvPr/>
        </p:nvSpPr>
        <p:spPr>
          <a:xfrm>
            <a:off x="2786663" y="2936423"/>
            <a:ext cx="1050901" cy="1361925"/>
          </a:xfrm>
          <a:prstGeom prst="roundRect">
            <a:avLst/>
          </a:prstGeom>
          <a:solidFill>
            <a:schemeClr val="accent6">
              <a:lumMod val="20000"/>
              <a:lumOff val="80000"/>
            </a:schemeClr>
          </a:solidFill>
          <a:ln w="38100" cap="flat" cmpd="sng" algn="ctr">
            <a:solidFill>
              <a:schemeClr val="tx1"/>
            </a:solidFill>
            <a:prstDash val="solid"/>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0.2</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 0.2</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 0.2</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 0.4</a:t>
            </a:r>
          </a:p>
        </p:txBody>
      </p:sp>
      <p:sp>
        <p:nvSpPr>
          <p:cNvPr id="28" name="Arc 27">
            <a:extLst>
              <a:ext uri="{FF2B5EF4-FFF2-40B4-BE49-F238E27FC236}">
                <a16:creationId xmlns:a16="http://schemas.microsoft.com/office/drawing/2014/main" id="{0BFECCFD-C6FD-CE83-5588-564BB0368039}"/>
              </a:ext>
            </a:extLst>
          </p:cNvPr>
          <p:cNvSpPr/>
          <p:nvPr/>
        </p:nvSpPr>
        <p:spPr>
          <a:xfrm>
            <a:off x="2969677" y="2555488"/>
            <a:ext cx="684871" cy="788344"/>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cxnSp>
        <p:nvCxnSpPr>
          <p:cNvPr id="34" name="Straight Connector 33">
            <a:extLst>
              <a:ext uri="{FF2B5EF4-FFF2-40B4-BE49-F238E27FC236}">
                <a16:creationId xmlns:a16="http://schemas.microsoft.com/office/drawing/2014/main" id="{49D448C4-A2B9-7C8C-7A77-D611F2392C57}"/>
              </a:ext>
            </a:extLst>
          </p:cNvPr>
          <p:cNvCxnSpPr>
            <a:cxnSpLocks/>
            <a:stCxn id="21" idx="0"/>
            <a:endCxn id="16" idx="2"/>
          </p:cNvCxnSpPr>
          <p:nvPr/>
        </p:nvCxnSpPr>
        <p:spPr>
          <a:xfrm flipV="1">
            <a:off x="1330025" y="4298348"/>
            <a:ext cx="0" cy="670297"/>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341513D-C13F-AA64-BFC9-C40D323C4E7C}"/>
              </a:ext>
            </a:extLst>
          </p:cNvPr>
          <p:cNvCxnSpPr>
            <a:cxnSpLocks/>
            <a:stCxn id="23" idx="0"/>
            <a:endCxn id="26" idx="2"/>
          </p:cNvCxnSpPr>
          <p:nvPr/>
        </p:nvCxnSpPr>
        <p:spPr>
          <a:xfrm flipV="1">
            <a:off x="3312114" y="4298348"/>
            <a:ext cx="0" cy="664698"/>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1" name="Rounded Rectangle 40">
            <a:extLst>
              <a:ext uri="{FF2B5EF4-FFF2-40B4-BE49-F238E27FC236}">
                <a16:creationId xmlns:a16="http://schemas.microsoft.com/office/drawing/2014/main" id="{945B9C64-C6A0-D689-32EB-9211D6378F30}"/>
              </a:ext>
            </a:extLst>
          </p:cNvPr>
          <p:cNvSpPr/>
          <p:nvPr/>
        </p:nvSpPr>
        <p:spPr>
          <a:xfrm>
            <a:off x="546070" y="2464542"/>
            <a:ext cx="3518665" cy="3971093"/>
          </a:xfrm>
          <a:prstGeom prst="roundRect">
            <a:avLst>
              <a:gd name="adj" fmla="val 10597"/>
            </a:avLst>
          </a:prstGeom>
          <a:noFill/>
          <a:ln w="444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TextBox 46">
            <a:extLst>
              <a:ext uri="{FF2B5EF4-FFF2-40B4-BE49-F238E27FC236}">
                <a16:creationId xmlns:a16="http://schemas.microsoft.com/office/drawing/2014/main" id="{DC35C55F-89A9-8946-DAD7-8E097AC96092}"/>
              </a:ext>
            </a:extLst>
          </p:cNvPr>
          <p:cNvSpPr txBox="1"/>
          <p:nvPr/>
        </p:nvSpPr>
        <p:spPr>
          <a:xfrm>
            <a:off x="1381472" y="4538319"/>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0.2</a:t>
            </a:r>
          </a:p>
        </p:txBody>
      </p:sp>
      <p:sp>
        <p:nvSpPr>
          <p:cNvPr id="48" name="TextBox 47">
            <a:extLst>
              <a:ext uri="{FF2B5EF4-FFF2-40B4-BE49-F238E27FC236}">
                <a16:creationId xmlns:a16="http://schemas.microsoft.com/office/drawing/2014/main" id="{0AF00E84-2994-C7C6-1628-CA6C74E7A37C}"/>
              </a:ext>
            </a:extLst>
          </p:cNvPr>
          <p:cNvSpPr txBox="1"/>
          <p:nvPr/>
        </p:nvSpPr>
        <p:spPr>
          <a:xfrm>
            <a:off x="1681480" y="2547803"/>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0.4</a:t>
            </a:r>
          </a:p>
        </p:txBody>
      </p:sp>
      <p:sp>
        <p:nvSpPr>
          <p:cNvPr id="49" name="TextBox 48">
            <a:extLst>
              <a:ext uri="{FF2B5EF4-FFF2-40B4-BE49-F238E27FC236}">
                <a16:creationId xmlns:a16="http://schemas.microsoft.com/office/drawing/2014/main" id="{F6CB0DA9-F637-8BE7-B3DF-B60EE25F69B8}"/>
              </a:ext>
            </a:extLst>
          </p:cNvPr>
          <p:cNvSpPr txBox="1"/>
          <p:nvPr/>
        </p:nvSpPr>
        <p:spPr>
          <a:xfrm>
            <a:off x="2114232" y="5315477"/>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0.7</a:t>
            </a:r>
          </a:p>
        </p:txBody>
      </p:sp>
      <p:sp>
        <p:nvSpPr>
          <p:cNvPr id="50" name="TextBox 49">
            <a:extLst>
              <a:ext uri="{FF2B5EF4-FFF2-40B4-BE49-F238E27FC236}">
                <a16:creationId xmlns:a16="http://schemas.microsoft.com/office/drawing/2014/main" id="{F8E797A4-7AF6-E6BD-CC63-A5FC849C2F04}"/>
              </a:ext>
            </a:extLst>
          </p:cNvPr>
          <p:cNvSpPr txBox="1"/>
          <p:nvPr/>
        </p:nvSpPr>
        <p:spPr>
          <a:xfrm rot="3290965">
            <a:off x="2204878" y="3963857"/>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0.6</a:t>
            </a:r>
          </a:p>
        </p:txBody>
      </p:sp>
      <p:sp>
        <p:nvSpPr>
          <p:cNvPr id="51" name="TextBox 50">
            <a:extLst>
              <a:ext uri="{FF2B5EF4-FFF2-40B4-BE49-F238E27FC236}">
                <a16:creationId xmlns:a16="http://schemas.microsoft.com/office/drawing/2014/main" id="{E7C97547-8DE8-22D2-27D6-31B92418C7C7}"/>
              </a:ext>
            </a:extLst>
          </p:cNvPr>
          <p:cNvSpPr txBox="1"/>
          <p:nvPr/>
        </p:nvSpPr>
        <p:spPr>
          <a:xfrm>
            <a:off x="2582893" y="2546775"/>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0.3</a:t>
            </a:r>
          </a:p>
        </p:txBody>
      </p:sp>
      <p:sp>
        <p:nvSpPr>
          <p:cNvPr id="52" name="TextBox 51">
            <a:extLst>
              <a:ext uri="{FF2B5EF4-FFF2-40B4-BE49-F238E27FC236}">
                <a16:creationId xmlns:a16="http://schemas.microsoft.com/office/drawing/2014/main" id="{932BAD32-24C7-FC3E-5916-85815DA10412}"/>
              </a:ext>
            </a:extLst>
          </p:cNvPr>
          <p:cNvSpPr txBox="1"/>
          <p:nvPr/>
        </p:nvSpPr>
        <p:spPr>
          <a:xfrm>
            <a:off x="3355208" y="4538319"/>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0.1</a:t>
            </a:r>
          </a:p>
        </p:txBody>
      </p:sp>
    </p:spTree>
    <p:custDataLst>
      <p:tags r:id="rId1"/>
    </p:custDataLst>
    <p:extLst>
      <p:ext uri="{BB962C8B-B14F-4D97-AF65-F5344CB8AC3E}">
        <p14:creationId xmlns:p14="http://schemas.microsoft.com/office/powerpoint/2010/main" val="2387296769"/>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The Baum-Welch algorithm</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is commonly used with pHMMs</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For both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inference and training</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by effectively utilizing the probabilities</a:t>
            </a:r>
            <a:endParaRPr lang="en-US" sz="100" b="1"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b="1" dirty="0">
              <a:solidFill>
                <a:srgbClr val="2E5597"/>
              </a:solidFill>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solidFill>
                  <a:srgbClr val="2E5597"/>
                </a:solidFill>
                <a:latin typeface="Tahoma" panose="020B0604030504040204" pitchFamily="34" charset="0"/>
                <a:ea typeface="Tahoma" panose="020B0604030504040204" pitchFamily="34" charset="0"/>
                <a:cs typeface="Tahoma" panose="020B0604030504040204" pitchFamily="34" charset="0"/>
                <a:sym typeface="Wingdings" pitchFamily="2" charset="2"/>
              </a:rPr>
              <a:t>Inference:</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Identifying the variations between sequences</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b="1" dirty="0">
              <a:solidFill>
                <a:srgbClr val="2E5597"/>
              </a:solidFill>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solidFill>
                  <a:srgbClr val="2E5597"/>
                </a:solidFill>
                <a:latin typeface="Tahoma" panose="020B0604030504040204" pitchFamily="34" charset="0"/>
                <a:ea typeface="Tahoma" panose="020B0604030504040204" pitchFamily="34" charset="0"/>
                <a:cs typeface="Tahoma" panose="020B0604030504040204" pitchFamily="34" charset="0"/>
                <a:sym typeface="Wingdings" pitchFamily="2" charset="2"/>
              </a:rPr>
              <a:t>Training</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Maximizing parameters to observe certain variations</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a:lstStyle/>
          <a:p>
            <a:r>
              <a:rPr lang="en-US" sz="4000" dirty="0">
                <a:latin typeface="Garamond" panose="02020404030301010803" pitchFamily="18" charset="0"/>
              </a:rPr>
              <a:t>Utilizing Probabilities in pHMMs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15" name="Group 14">
            <a:extLst>
              <a:ext uri="{FF2B5EF4-FFF2-40B4-BE49-F238E27FC236}">
                <a16:creationId xmlns:a16="http://schemas.microsoft.com/office/drawing/2014/main" id="{12C994D7-9F7A-15A9-B30B-73A23BE64FDF}"/>
              </a:ext>
            </a:extLst>
          </p:cNvPr>
          <p:cNvGrpSpPr/>
          <p:nvPr/>
        </p:nvGrpSpPr>
        <p:grpSpPr>
          <a:xfrm>
            <a:off x="869350" y="3520002"/>
            <a:ext cx="2827519" cy="679363"/>
            <a:chOff x="869350" y="3240443"/>
            <a:chExt cx="2827519" cy="679363"/>
          </a:xfrm>
        </p:grpSpPr>
        <p:pic>
          <p:nvPicPr>
            <p:cNvPr id="4" name="Picture 3">
              <a:extLst>
                <a:ext uri="{FF2B5EF4-FFF2-40B4-BE49-F238E27FC236}">
                  <a16:creationId xmlns:a16="http://schemas.microsoft.com/office/drawing/2014/main" id="{BDC84831-0FB2-4160-7415-0A192D2218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6458" y="3682062"/>
              <a:ext cx="2813304" cy="237744"/>
            </a:xfrm>
            <a:prstGeom prst="rect">
              <a:avLst/>
            </a:prstGeom>
          </p:spPr>
        </p:pic>
        <p:sp>
          <p:nvSpPr>
            <p:cNvPr id="13" name="TextBox 12">
              <a:extLst>
                <a:ext uri="{FF2B5EF4-FFF2-40B4-BE49-F238E27FC236}">
                  <a16:creationId xmlns:a16="http://schemas.microsoft.com/office/drawing/2014/main" id="{80935430-8433-10BE-7200-3281FC62842A}"/>
                </a:ext>
              </a:extLst>
            </p:cNvPr>
            <p:cNvSpPr txBox="1"/>
            <p:nvPr/>
          </p:nvSpPr>
          <p:spPr>
            <a:xfrm>
              <a:off x="869350" y="3240443"/>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Forward Calculations</a:t>
              </a:r>
            </a:p>
          </p:txBody>
        </p:sp>
      </p:grpSp>
      <p:grpSp>
        <p:nvGrpSpPr>
          <p:cNvPr id="16" name="Group 15">
            <a:extLst>
              <a:ext uri="{FF2B5EF4-FFF2-40B4-BE49-F238E27FC236}">
                <a16:creationId xmlns:a16="http://schemas.microsoft.com/office/drawing/2014/main" id="{E96950EB-6A4E-A07E-DE07-D266F77546DC}"/>
              </a:ext>
            </a:extLst>
          </p:cNvPr>
          <p:cNvGrpSpPr/>
          <p:nvPr/>
        </p:nvGrpSpPr>
        <p:grpSpPr>
          <a:xfrm>
            <a:off x="5197553" y="3520002"/>
            <a:ext cx="3070860" cy="679363"/>
            <a:chOff x="5197553" y="3240443"/>
            <a:chExt cx="3070860" cy="679363"/>
          </a:xfrm>
        </p:grpSpPr>
        <p:pic>
          <p:nvPicPr>
            <p:cNvPr id="6" name="Picture 5">
              <a:extLst>
                <a:ext uri="{FF2B5EF4-FFF2-40B4-BE49-F238E27FC236}">
                  <a16:creationId xmlns:a16="http://schemas.microsoft.com/office/drawing/2014/main" id="{6442E59B-34B3-1F45-C966-9EF44788EB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97553" y="3682062"/>
              <a:ext cx="3070860" cy="237744"/>
            </a:xfrm>
            <a:prstGeom prst="rect">
              <a:avLst/>
            </a:prstGeom>
          </p:spPr>
        </p:pic>
        <p:sp>
          <p:nvSpPr>
            <p:cNvPr id="14" name="TextBox 13">
              <a:extLst>
                <a:ext uri="{FF2B5EF4-FFF2-40B4-BE49-F238E27FC236}">
                  <a16:creationId xmlns:a16="http://schemas.microsoft.com/office/drawing/2014/main" id="{6C29FE2F-875D-13F6-922D-1E9BDF5B51E9}"/>
                </a:ext>
              </a:extLst>
            </p:cNvPr>
            <p:cNvSpPr txBox="1"/>
            <p:nvPr/>
          </p:nvSpPr>
          <p:spPr>
            <a:xfrm>
              <a:off x="5270634" y="3240443"/>
              <a:ext cx="2924698"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Backward Calculations</a:t>
              </a:r>
            </a:p>
          </p:txBody>
        </p:sp>
      </p:grpSp>
      <p:grpSp>
        <p:nvGrpSpPr>
          <p:cNvPr id="20" name="Group 19">
            <a:extLst>
              <a:ext uri="{FF2B5EF4-FFF2-40B4-BE49-F238E27FC236}">
                <a16:creationId xmlns:a16="http://schemas.microsoft.com/office/drawing/2014/main" id="{75DEFA06-4E2A-9A2F-7384-8AA760D55C34}"/>
              </a:ext>
            </a:extLst>
          </p:cNvPr>
          <p:cNvGrpSpPr/>
          <p:nvPr/>
        </p:nvGrpSpPr>
        <p:grpSpPr>
          <a:xfrm>
            <a:off x="521251" y="4585579"/>
            <a:ext cx="3523718" cy="1764379"/>
            <a:chOff x="521251" y="4361311"/>
            <a:chExt cx="3523718" cy="1764379"/>
          </a:xfrm>
        </p:grpSpPr>
        <p:pic>
          <p:nvPicPr>
            <p:cNvPr id="8" name="Picture 7">
              <a:extLst>
                <a:ext uri="{FF2B5EF4-FFF2-40B4-BE49-F238E27FC236}">
                  <a16:creationId xmlns:a16="http://schemas.microsoft.com/office/drawing/2014/main" id="{E07C3197-53F1-1A83-8A19-8FDE5552ABA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1251" y="5110706"/>
              <a:ext cx="3523718" cy="1014984"/>
            </a:xfrm>
            <a:prstGeom prst="rect">
              <a:avLst/>
            </a:prstGeom>
          </p:spPr>
        </p:pic>
        <p:sp>
          <p:nvSpPr>
            <p:cNvPr id="17" name="TextBox 16">
              <a:extLst>
                <a:ext uri="{FF2B5EF4-FFF2-40B4-BE49-F238E27FC236}">
                  <a16:creationId xmlns:a16="http://schemas.microsoft.com/office/drawing/2014/main" id="{75F88B66-9BC4-80AF-F779-A0B1D7C2DB20}"/>
                </a:ext>
              </a:extLst>
            </p:cNvPr>
            <p:cNvSpPr txBox="1"/>
            <p:nvPr/>
          </p:nvSpPr>
          <p:spPr>
            <a:xfrm>
              <a:off x="774632" y="4361311"/>
              <a:ext cx="3016956" cy="707886"/>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Updating </a:t>
              </a:r>
              <a:b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Transition Probabilities</a:t>
              </a:r>
            </a:p>
          </p:txBody>
        </p:sp>
      </p:grpSp>
      <p:grpSp>
        <p:nvGrpSpPr>
          <p:cNvPr id="21" name="Group 20">
            <a:extLst>
              <a:ext uri="{FF2B5EF4-FFF2-40B4-BE49-F238E27FC236}">
                <a16:creationId xmlns:a16="http://schemas.microsoft.com/office/drawing/2014/main" id="{F4940878-BA7B-0A17-D8AD-27F8A6ECD001}"/>
              </a:ext>
            </a:extLst>
          </p:cNvPr>
          <p:cNvGrpSpPr/>
          <p:nvPr/>
        </p:nvGrpSpPr>
        <p:grpSpPr>
          <a:xfrm>
            <a:off x="5220864" y="4585579"/>
            <a:ext cx="3024238" cy="1764379"/>
            <a:chOff x="5220864" y="4361311"/>
            <a:chExt cx="3024238" cy="1764379"/>
          </a:xfrm>
        </p:grpSpPr>
        <p:pic>
          <p:nvPicPr>
            <p:cNvPr id="10" name="Picture 9">
              <a:extLst>
                <a:ext uri="{FF2B5EF4-FFF2-40B4-BE49-F238E27FC236}">
                  <a16:creationId xmlns:a16="http://schemas.microsoft.com/office/drawing/2014/main" id="{DD633385-5A09-AC6D-7A6E-57BD6FBDFFC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20864" y="5110706"/>
              <a:ext cx="3024238" cy="1014984"/>
            </a:xfrm>
            <a:prstGeom prst="rect">
              <a:avLst/>
            </a:prstGeom>
          </p:spPr>
        </p:pic>
        <p:sp>
          <p:nvSpPr>
            <p:cNvPr id="18" name="TextBox 17">
              <a:extLst>
                <a:ext uri="{FF2B5EF4-FFF2-40B4-BE49-F238E27FC236}">
                  <a16:creationId xmlns:a16="http://schemas.microsoft.com/office/drawing/2014/main" id="{356A648D-09F5-4FF0-4331-F260D877BAB5}"/>
                </a:ext>
              </a:extLst>
            </p:cNvPr>
            <p:cNvSpPr txBox="1"/>
            <p:nvPr/>
          </p:nvSpPr>
          <p:spPr>
            <a:xfrm>
              <a:off x="5224505" y="4361311"/>
              <a:ext cx="3016956" cy="707886"/>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Updating </a:t>
              </a:r>
              <a:b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Emission Probabilities</a:t>
              </a:r>
            </a:p>
          </p:txBody>
        </p:sp>
      </p:grpSp>
      <p:grpSp>
        <p:nvGrpSpPr>
          <p:cNvPr id="30" name="Group 29">
            <a:extLst>
              <a:ext uri="{FF2B5EF4-FFF2-40B4-BE49-F238E27FC236}">
                <a16:creationId xmlns:a16="http://schemas.microsoft.com/office/drawing/2014/main" id="{5426AFBC-965B-F707-E73D-150CC5A3A667}"/>
              </a:ext>
            </a:extLst>
          </p:cNvPr>
          <p:cNvGrpSpPr/>
          <p:nvPr/>
        </p:nvGrpSpPr>
        <p:grpSpPr>
          <a:xfrm>
            <a:off x="863526" y="3902158"/>
            <a:ext cx="1891322" cy="324336"/>
            <a:chOff x="863526" y="3896334"/>
            <a:chExt cx="1891322" cy="324336"/>
          </a:xfrm>
        </p:grpSpPr>
        <p:sp>
          <p:nvSpPr>
            <p:cNvPr id="5" name="Rounded Rectangle 4">
              <a:extLst>
                <a:ext uri="{FF2B5EF4-FFF2-40B4-BE49-F238E27FC236}">
                  <a16:creationId xmlns:a16="http://schemas.microsoft.com/office/drawing/2014/main" id="{D0462D7E-A9FB-FA28-ED14-70C2F0AEE6F0}"/>
                </a:ext>
              </a:extLst>
            </p:cNvPr>
            <p:cNvSpPr/>
            <p:nvPr/>
          </p:nvSpPr>
          <p:spPr>
            <a:xfrm>
              <a:off x="863526" y="3896335"/>
              <a:ext cx="446921" cy="324335"/>
            </a:xfrm>
            <a:prstGeom prst="roundRect">
              <a:avLst>
                <a:gd name="adj" fmla="val 10597"/>
              </a:avLst>
            </a:prstGeom>
            <a:noFill/>
            <a:ln w="317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ounded Rectangle 6">
              <a:extLst>
                <a:ext uri="{FF2B5EF4-FFF2-40B4-BE49-F238E27FC236}">
                  <a16:creationId xmlns:a16="http://schemas.microsoft.com/office/drawing/2014/main" id="{7E5867FA-0233-84FA-BC76-2AEF60A8C7AF}"/>
                </a:ext>
              </a:extLst>
            </p:cNvPr>
            <p:cNvSpPr/>
            <p:nvPr/>
          </p:nvSpPr>
          <p:spPr>
            <a:xfrm>
              <a:off x="2105052" y="3896334"/>
              <a:ext cx="649796" cy="324335"/>
            </a:xfrm>
            <a:prstGeom prst="roundRect">
              <a:avLst>
                <a:gd name="adj" fmla="val 10597"/>
              </a:avLst>
            </a:prstGeom>
            <a:noFill/>
            <a:ln w="317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Elbow Connector 11">
              <a:extLst>
                <a:ext uri="{FF2B5EF4-FFF2-40B4-BE49-F238E27FC236}">
                  <a16:creationId xmlns:a16="http://schemas.microsoft.com/office/drawing/2014/main" id="{B154B96E-9145-6870-905E-F1E566F087B9}"/>
                </a:ext>
              </a:extLst>
            </p:cNvPr>
            <p:cNvCxnSpPr>
              <a:stCxn id="7" idx="2"/>
              <a:endCxn id="5" idx="2"/>
            </p:cNvCxnSpPr>
            <p:nvPr/>
          </p:nvCxnSpPr>
          <p:spPr>
            <a:xfrm rot="5400000">
              <a:off x="1758469" y="3549188"/>
              <a:ext cx="1" cy="1342963"/>
            </a:xfrm>
            <a:prstGeom prst="bentConnector3">
              <a:avLst>
                <a:gd name="adj1" fmla="val 22860100000"/>
              </a:avLst>
            </a:prstGeom>
            <a:ln w="31750">
              <a:solidFill>
                <a:srgbClr val="2E5497"/>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32690871-9268-48CD-5A2C-5D857A6204C4}"/>
              </a:ext>
            </a:extLst>
          </p:cNvPr>
          <p:cNvGrpSpPr/>
          <p:nvPr/>
        </p:nvGrpSpPr>
        <p:grpSpPr>
          <a:xfrm>
            <a:off x="5207653" y="3902158"/>
            <a:ext cx="1891322" cy="324336"/>
            <a:chOff x="5207653" y="3905836"/>
            <a:chExt cx="1891322" cy="324336"/>
          </a:xfrm>
        </p:grpSpPr>
        <p:sp>
          <p:nvSpPr>
            <p:cNvPr id="25" name="Rounded Rectangle 24">
              <a:extLst>
                <a:ext uri="{FF2B5EF4-FFF2-40B4-BE49-F238E27FC236}">
                  <a16:creationId xmlns:a16="http://schemas.microsoft.com/office/drawing/2014/main" id="{5DB2D889-F66D-401C-A0C0-FDF78716FFE9}"/>
                </a:ext>
              </a:extLst>
            </p:cNvPr>
            <p:cNvSpPr/>
            <p:nvPr/>
          </p:nvSpPr>
          <p:spPr>
            <a:xfrm>
              <a:off x="5207653" y="3905837"/>
              <a:ext cx="446921" cy="324335"/>
            </a:xfrm>
            <a:prstGeom prst="roundRect">
              <a:avLst>
                <a:gd name="adj" fmla="val 10597"/>
              </a:avLst>
            </a:prstGeom>
            <a:noFill/>
            <a:ln w="317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ounded Rectangle 25">
              <a:extLst>
                <a:ext uri="{FF2B5EF4-FFF2-40B4-BE49-F238E27FC236}">
                  <a16:creationId xmlns:a16="http://schemas.microsoft.com/office/drawing/2014/main" id="{870B8606-2170-8F1B-0F41-87BB08D8820D}"/>
                </a:ext>
              </a:extLst>
            </p:cNvPr>
            <p:cNvSpPr/>
            <p:nvPr/>
          </p:nvSpPr>
          <p:spPr>
            <a:xfrm>
              <a:off x="6449179" y="3905836"/>
              <a:ext cx="649796" cy="324335"/>
            </a:xfrm>
            <a:prstGeom prst="roundRect">
              <a:avLst>
                <a:gd name="adj" fmla="val 10597"/>
              </a:avLst>
            </a:prstGeom>
            <a:noFill/>
            <a:ln w="317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8" name="Elbow Connector 27">
              <a:extLst>
                <a:ext uri="{FF2B5EF4-FFF2-40B4-BE49-F238E27FC236}">
                  <a16:creationId xmlns:a16="http://schemas.microsoft.com/office/drawing/2014/main" id="{D538F995-8FC2-A4FF-3205-2B9C39CFA866}"/>
                </a:ext>
              </a:extLst>
            </p:cNvPr>
            <p:cNvCxnSpPr>
              <a:stCxn id="26" idx="2"/>
              <a:endCxn id="25" idx="2"/>
            </p:cNvCxnSpPr>
            <p:nvPr/>
          </p:nvCxnSpPr>
          <p:spPr>
            <a:xfrm rot="5400000">
              <a:off x="6102596" y="3558690"/>
              <a:ext cx="1" cy="1342963"/>
            </a:xfrm>
            <a:prstGeom prst="bentConnector3">
              <a:avLst>
                <a:gd name="adj1" fmla="val 22860100000"/>
              </a:avLst>
            </a:prstGeom>
            <a:ln w="31750">
              <a:solidFill>
                <a:srgbClr val="2E5497"/>
              </a:solidFill>
              <a:tailEnd type="triangle"/>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3340203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2">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0"/>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The Baum-Welch algorithm</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is commonly used with pHMMs</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For both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inference and training</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by effectively utilizing the probabilities</a:t>
            </a:r>
            <a:endParaRPr lang="en-US" sz="100" b="1"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b="1" dirty="0">
              <a:solidFill>
                <a:srgbClr val="2E5597"/>
              </a:solidFill>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solidFill>
                  <a:srgbClr val="2E5597"/>
                </a:solidFill>
                <a:latin typeface="Tahoma" panose="020B0604030504040204" pitchFamily="34" charset="0"/>
                <a:ea typeface="Tahoma" panose="020B0604030504040204" pitchFamily="34" charset="0"/>
                <a:cs typeface="Tahoma" panose="020B0604030504040204" pitchFamily="34" charset="0"/>
                <a:sym typeface="Wingdings" pitchFamily="2" charset="2"/>
              </a:rPr>
              <a:t>Inference:</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Identifying the variations between sequences</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b="1" dirty="0">
              <a:solidFill>
                <a:srgbClr val="2E5597"/>
              </a:solidFill>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solidFill>
                  <a:srgbClr val="2E5597"/>
                </a:solidFill>
                <a:latin typeface="Tahoma" panose="020B0604030504040204" pitchFamily="34" charset="0"/>
                <a:ea typeface="Tahoma" panose="020B0604030504040204" pitchFamily="34" charset="0"/>
                <a:cs typeface="Tahoma" panose="020B0604030504040204" pitchFamily="34" charset="0"/>
                <a:sym typeface="Wingdings" pitchFamily="2" charset="2"/>
              </a:rPr>
              <a:t>Training</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Maximizing parameters to observe certain variations</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a:lstStyle/>
          <a:p>
            <a:r>
              <a:rPr lang="en-US" sz="4000" dirty="0">
                <a:latin typeface="Garamond" panose="02020404030301010803" pitchFamily="18" charset="0"/>
              </a:rPr>
              <a:t>Utilizing Probabilities in pHMMs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15" name="Group 14">
            <a:extLst>
              <a:ext uri="{FF2B5EF4-FFF2-40B4-BE49-F238E27FC236}">
                <a16:creationId xmlns:a16="http://schemas.microsoft.com/office/drawing/2014/main" id="{12C994D7-9F7A-15A9-B30B-73A23BE64FDF}"/>
              </a:ext>
            </a:extLst>
          </p:cNvPr>
          <p:cNvGrpSpPr/>
          <p:nvPr/>
        </p:nvGrpSpPr>
        <p:grpSpPr>
          <a:xfrm>
            <a:off x="869350" y="3520002"/>
            <a:ext cx="2827519" cy="679363"/>
            <a:chOff x="869350" y="3240443"/>
            <a:chExt cx="2827519" cy="679363"/>
          </a:xfrm>
        </p:grpSpPr>
        <p:pic>
          <p:nvPicPr>
            <p:cNvPr id="4" name="Picture 3">
              <a:extLst>
                <a:ext uri="{FF2B5EF4-FFF2-40B4-BE49-F238E27FC236}">
                  <a16:creationId xmlns:a16="http://schemas.microsoft.com/office/drawing/2014/main" id="{BDC84831-0FB2-4160-7415-0A192D2218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6458" y="3682062"/>
              <a:ext cx="2813304" cy="237744"/>
            </a:xfrm>
            <a:prstGeom prst="rect">
              <a:avLst/>
            </a:prstGeom>
          </p:spPr>
        </p:pic>
        <p:sp>
          <p:nvSpPr>
            <p:cNvPr id="13" name="TextBox 12">
              <a:extLst>
                <a:ext uri="{FF2B5EF4-FFF2-40B4-BE49-F238E27FC236}">
                  <a16:creationId xmlns:a16="http://schemas.microsoft.com/office/drawing/2014/main" id="{80935430-8433-10BE-7200-3281FC62842A}"/>
                </a:ext>
              </a:extLst>
            </p:cNvPr>
            <p:cNvSpPr txBox="1"/>
            <p:nvPr/>
          </p:nvSpPr>
          <p:spPr>
            <a:xfrm>
              <a:off x="869350" y="3240443"/>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Forward Calculations</a:t>
              </a:r>
            </a:p>
          </p:txBody>
        </p:sp>
      </p:grpSp>
      <p:grpSp>
        <p:nvGrpSpPr>
          <p:cNvPr id="16" name="Group 15">
            <a:extLst>
              <a:ext uri="{FF2B5EF4-FFF2-40B4-BE49-F238E27FC236}">
                <a16:creationId xmlns:a16="http://schemas.microsoft.com/office/drawing/2014/main" id="{E96950EB-6A4E-A07E-DE07-D266F77546DC}"/>
              </a:ext>
            </a:extLst>
          </p:cNvPr>
          <p:cNvGrpSpPr/>
          <p:nvPr/>
        </p:nvGrpSpPr>
        <p:grpSpPr>
          <a:xfrm>
            <a:off x="5197553" y="3520002"/>
            <a:ext cx="3070860" cy="679363"/>
            <a:chOff x="5197553" y="3240443"/>
            <a:chExt cx="3070860" cy="679363"/>
          </a:xfrm>
        </p:grpSpPr>
        <p:pic>
          <p:nvPicPr>
            <p:cNvPr id="6" name="Picture 5">
              <a:extLst>
                <a:ext uri="{FF2B5EF4-FFF2-40B4-BE49-F238E27FC236}">
                  <a16:creationId xmlns:a16="http://schemas.microsoft.com/office/drawing/2014/main" id="{6442E59B-34B3-1F45-C966-9EF44788EB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97553" y="3682062"/>
              <a:ext cx="3070860" cy="237744"/>
            </a:xfrm>
            <a:prstGeom prst="rect">
              <a:avLst/>
            </a:prstGeom>
          </p:spPr>
        </p:pic>
        <p:sp>
          <p:nvSpPr>
            <p:cNvPr id="14" name="TextBox 13">
              <a:extLst>
                <a:ext uri="{FF2B5EF4-FFF2-40B4-BE49-F238E27FC236}">
                  <a16:creationId xmlns:a16="http://schemas.microsoft.com/office/drawing/2014/main" id="{6C29FE2F-875D-13F6-922D-1E9BDF5B51E9}"/>
                </a:ext>
              </a:extLst>
            </p:cNvPr>
            <p:cNvSpPr txBox="1"/>
            <p:nvPr/>
          </p:nvSpPr>
          <p:spPr>
            <a:xfrm>
              <a:off x="5270634" y="3240443"/>
              <a:ext cx="2924698"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Backward Calculations</a:t>
              </a:r>
            </a:p>
          </p:txBody>
        </p:sp>
      </p:grpSp>
      <p:grpSp>
        <p:nvGrpSpPr>
          <p:cNvPr id="20" name="Group 19">
            <a:extLst>
              <a:ext uri="{FF2B5EF4-FFF2-40B4-BE49-F238E27FC236}">
                <a16:creationId xmlns:a16="http://schemas.microsoft.com/office/drawing/2014/main" id="{75DEFA06-4E2A-9A2F-7384-8AA760D55C34}"/>
              </a:ext>
            </a:extLst>
          </p:cNvPr>
          <p:cNvGrpSpPr/>
          <p:nvPr/>
        </p:nvGrpSpPr>
        <p:grpSpPr>
          <a:xfrm>
            <a:off x="521251" y="4585579"/>
            <a:ext cx="3523718" cy="1764379"/>
            <a:chOff x="521251" y="4361311"/>
            <a:chExt cx="3523718" cy="1764379"/>
          </a:xfrm>
        </p:grpSpPr>
        <p:pic>
          <p:nvPicPr>
            <p:cNvPr id="8" name="Picture 7">
              <a:extLst>
                <a:ext uri="{FF2B5EF4-FFF2-40B4-BE49-F238E27FC236}">
                  <a16:creationId xmlns:a16="http://schemas.microsoft.com/office/drawing/2014/main" id="{E07C3197-53F1-1A83-8A19-8FDE5552ABA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1251" y="5110706"/>
              <a:ext cx="3523718" cy="1014984"/>
            </a:xfrm>
            <a:prstGeom prst="rect">
              <a:avLst/>
            </a:prstGeom>
          </p:spPr>
        </p:pic>
        <p:sp>
          <p:nvSpPr>
            <p:cNvPr id="17" name="TextBox 16">
              <a:extLst>
                <a:ext uri="{FF2B5EF4-FFF2-40B4-BE49-F238E27FC236}">
                  <a16:creationId xmlns:a16="http://schemas.microsoft.com/office/drawing/2014/main" id="{75F88B66-9BC4-80AF-F779-A0B1D7C2DB20}"/>
                </a:ext>
              </a:extLst>
            </p:cNvPr>
            <p:cNvSpPr txBox="1"/>
            <p:nvPr/>
          </p:nvSpPr>
          <p:spPr>
            <a:xfrm>
              <a:off x="774632" y="4361311"/>
              <a:ext cx="3016956" cy="707886"/>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Updating </a:t>
              </a:r>
              <a:b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Transition Probabilities</a:t>
              </a:r>
            </a:p>
          </p:txBody>
        </p:sp>
      </p:grpSp>
      <p:grpSp>
        <p:nvGrpSpPr>
          <p:cNvPr id="21" name="Group 20">
            <a:extLst>
              <a:ext uri="{FF2B5EF4-FFF2-40B4-BE49-F238E27FC236}">
                <a16:creationId xmlns:a16="http://schemas.microsoft.com/office/drawing/2014/main" id="{F4940878-BA7B-0A17-D8AD-27F8A6ECD001}"/>
              </a:ext>
            </a:extLst>
          </p:cNvPr>
          <p:cNvGrpSpPr/>
          <p:nvPr/>
        </p:nvGrpSpPr>
        <p:grpSpPr>
          <a:xfrm>
            <a:off x="5220864" y="4585579"/>
            <a:ext cx="3024238" cy="1764379"/>
            <a:chOff x="5220864" y="4361311"/>
            <a:chExt cx="3024238" cy="1764379"/>
          </a:xfrm>
        </p:grpSpPr>
        <p:pic>
          <p:nvPicPr>
            <p:cNvPr id="10" name="Picture 9">
              <a:extLst>
                <a:ext uri="{FF2B5EF4-FFF2-40B4-BE49-F238E27FC236}">
                  <a16:creationId xmlns:a16="http://schemas.microsoft.com/office/drawing/2014/main" id="{DD633385-5A09-AC6D-7A6E-57BD6FBDFFC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20864" y="5110706"/>
              <a:ext cx="3024238" cy="1014984"/>
            </a:xfrm>
            <a:prstGeom prst="rect">
              <a:avLst/>
            </a:prstGeom>
          </p:spPr>
        </p:pic>
        <p:sp>
          <p:nvSpPr>
            <p:cNvPr id="18" name="TextBox 17">
              <a:extLst>
                <a:ext uri="{FF2B5EF4-FFF2-40B4-BE49-F238E27FC236}">
                  <a16:creationId xmlns:a16="http://schemas.microsoft.com/office/drawing/2014/main" id="{356A648D-09F5-4FF0-4331-F260D877BAB5}"/>
                </a:ext>
              </a:extLst>
            </p:cNvPr>
            <p:cNvSpPr txBox="1"/>
            <p:nvPr/>
          </p:nvSpPr>
          <p:spPr>
            <a:xfrm>
              <a:off x="5224505" y="4361311"/>
              <a:ext cx="3016956" cy="707886"/>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Updating </a:t>
              </a:r>
              <a:b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Emission Probabilities</a:t>
              </a:r>
            </a:p>
          </p:txBody>
        </p:sp>
      </p:grpSp>
      <p:sp>
        <p:nvSpPr>
          <p:cNvPr id="5" name="Rounded Rectangle 4">
            <a:extLst>
              <a:ext uri="{FF2B5EF4-FFF2-40B4-BE49-F238E27FC236}">
                <a16:creationId xmlns:a16="http://schemas.microsoft.com/office/drawing/2014/main" id="{D0462D7E-A9FB-FA28-ED14-70C2F0AEE6F0}"/>
              </a:ext>
            </a:extLst>
          </p:cNvPr>
          <p:cNvSpPr/>
          <p:nvPr/>
        </p:nvSpPr>
        <p:spPr>
          <a:xfrm>
            <a:off x="863526" y="3902159"/>
            <a:ext cx="446921" cy="324335"/>
          </a:xfrm>
          <a:prstGeom prst="roundRect">
            <a:avLst>
              <a:gd name="adj" fmla="val 10597"/>
            </a:avLst>
          </a:prstGeom>
          <a:noFill/>
          <a:ln w="317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ounded Rectangle 24">
            <a:extLst>
              <a:ext uri="{FF2B5EF4-FFF2-40B4-BE49-F238E27FC236}">
                <a16:creationId xmlns:a16="http://schemas.microsoft.com/office/drawing/2014/main" id="{5DB2D889-F66D-401C-A0C0-FDF78716FFE9}"/>
              </a:ext>
            </a:extLst>
          </p:cNvPr>
          <p:cNvSpPr/>
          <p:nvPr/>
        </p:nvSpPr>
        <p:spPr>
          <a:xfrm>
            <a:off x="5207653" y="3902159"/>
            <a:ext cx="446921" cy="324335"/>
          </a:xfrm>
          <a:prstGeom prst="roundRect">
            <a:avLst>
              <a:gd name="adj" fmla="val 10597"/>
            </a:avLst>
          </a:prstGeom>
          <a:noFill/>
          <a:ln w="317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ounded Rectangle 2">
            <a:extLst>
              <a:ext uri="{FF2B5EF4-FFF2-40B4-BE49-F238E27FC236}">
                <a16:creationId xmlns:a16="http://schemas.microsoft.com/office/drawing/2014/main" id="{D18CA41E-5AF9-356B-6413-D92646237B69}"/>
              </a:ext>
            </a:extLst>
          </p:cNvPr>
          <p:cNvSpPr/>
          <p:nvPr/>
        </p:nvSpPr>
        <p:spPr>
          <a:xfrm>
            <a:off x="2774835" y="5423247"/>
            <a:ext cx="1069140" cy="324335"/>
          </a:xfrm>
          <a:prstGeom prst="roundRect">
            <a:avLst>
              <a:gd name="adj" fmla="val 10597"/>
            </a:avLst>
          </a:prstGeom>
          <a:noFill/>
          <a:ln w="317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ounded Rectangle 8">
            <a:extLst>
              <a:ext uri="{FF2B5EF4-FFF2-40B4-BE49-F238E27FC236}">
                <a16:creationId xmlns:a16="http://schemas.microsoft.com/office/drawing/2014/main" id="{2A9D6943-CBE2-5401-1332-DB3E30E5559D}"/>
              </a:ext>
            </a:extLst>
          </p:cNvPr>
          <p:cNvSpPr/>
          <p:nvPr/>
        </p:nvSpPr>
        <p:spPr>
          <a:xfrm>
            <a:off x="2975829" y="5935052"/>
            <a:ext cx="1069140" cy="324335"/>
          </a:xfrm>
          <a:prstGeom prst="roundRect">
            <a:avLst>
              <a:gd name="adj" fmla="val 10597"/>
            </a:avLst>
          </a:prstGeom>
          <a:noFill/>
          <a:ln w="317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10">
            <a:extLst>
              <a:ext uri="{FF2B5EF4-FFF2-40B4-BE49-F238E27FC236}">
                <a16:creationId xmlns:a16="http://schemas.microsoft.com/office/drawing/2014/main" id="{CFFE41F7-6AD1-2DCD-B6E9-40C294F09F87}"/>
              </a:ext>
            </a:extLst>
          </p:cNvPr>
          <p:cNvSpPr/>
          <p:nvPr/>
        </p:nvSpPr>
        <p:spPr>
          <a:xfrm>
            <a:off x="6407256" y="5423247"/>
            <a:ext cx="902120" cy="324335"/>
          </a:xfrm>
          <a:prstGeom prst="roundRect">
            <a:avLst>
              <a:gd name="adj" fmla="val 10597"/>
            </a:avLst>
          </a:prstGeom>
          <a:noFill/>
          <a:ln w="317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ounded Rectangle 18">
            <a:extLst>
              <a:ext uri="{FF2B5EF4-FFF2-40B4-BE49-F238E27FC236}">
                <a16:creationId xmlns:a16="http://schemas.microsoft.com/office/drawing/2014/main" id="{0FEEE565-04EC-C61E-51DA-2A86FE7F2311}"/>
              </a:ext>
            </a:extLst>
          </p:cNvPr>
          <p:cNvSpPr/>
          <p:nvPr/>
        </p:nvSpPr>
        <p:spPr>
          <a:xfrm>
            <a:off x="6858316" y="5935116"/>
            <a:ext cx="902120" cy="324335"/>
          </a:xfrm>
          <a:prstGeom prst="roundRect">
            <a:avLst>
              <a:gd name="adj" fmla="val 10597"/>
            </a:avLst>
          </a:prstGeom>
          <a:noFill/>
          <a:ln w="317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2" name="Straight Connector 21">
            <a:extLst>
              <a:ext uri="{FF2B5EF4-FFF2-40B4-BE49-F238E27FC236}">
                <a16:creationId xmlns:a16="http://schemas.microsoft.com/office/drawing/2014/main" id="{D5BA3DB4-D4B6-B31D-0256-84D9D05CA511}"/>
              </a:ext>
            </a:extLst>
          </p:cNvPr>
          <p:cNvCxnSpPr>
            <a:cxnSpLocks/>
            <a:endCxn id="25" idx="2"/>
          </p:cNvCxnSpPr>
          <p:nvPr/>
        </p:nvCxnSpPr>
        <p:spPr>
          <a:xfrm flipV="1">
            <a:off x="3581943" y="4226494"/>
            <a:ext cx="1849171" cy="1196753"/>
          </a:xfrm>
          <a:prstGeom prst="line">
            <a:avLst/>
          </a:prstGeom>
          <a:ln w="28575">
            <a:solidFill>
              <a:srgbClr val="2E5497"/>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CAC32AA-7147-E0A6-5DE5-430D2FBEA558}"/>
              </a:ext>
            </a:extLst>
          </p:cNvPr>
          <p:cNvCxnSpPr>
            <a:cxnSpLocks/>
            <a:endCxn id="5" idx="2"/>
          </p:cNvCxnSpPr>
          <p:nvPr/>
        </p:nvCxnSpPr>
        <p:spPr>
          <a:xfrm flipH="1" flipV="1">
            <a:off x="1086987" y="4226494"/>
            <a:ext cx="1888842" cy="1196753"/>
          </a:xfrm>
          <a:prstGeom prst="line">
            <a:avLst/>
          </a:prstGeom>
          <a:ln w="28575">
            <a:solidFill>
              <a:srgbClr val="2E5497"/>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744430533"/>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The Baum-Welch algorithm</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is commonly used with pHMMs</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For both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inference and training</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by effectively utilizing the probabilities</a:t>
            </a:r>
            <a:endParaRPr lang="en-US" sz="100" b="1"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b="1" dirty="0">
              <a:solidFill>
                <a:srgbClr val="2E5597"/>
              </a:solidFill>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solidFill>
                  <a:srgbClr val="2E5597"/>
                </a:solidFill>
                <a:latin typeface="Tahoma" panose="020B0604030504040204" pitchFamily="34" charset="0"/>
                <a:ea typeface="Tahoma" panose="020B0604030504040204" pitchFamily="34" charset="0"/>
                <a:cs typeface="Tahoma" panose="020B0604030504040204" pitchFamily="34" charset="0"/>
                <a:sym typeface="Wingdings" pitchFamily="2" charset="2"/>
              </a:rPr>
              <a:t>Inference:</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Identifying the variations between sequences</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endParaRPr lang="en-US" sz="2400" b="1" dirty="0">
              <a:solidFill>
                <a:srgbClr val="2E5597"/>
              </a:solidFill>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solidFill>
                  <a:srgbClr val="2E5597"/>
                </a:solidFill>
                <a:latin typeface="Tahoma" panose="020B0604030504040204" pitchFamily="34" charset="0"/>
                <a:ea typeface="Tahoma" panose="020B0604030504040204" pitchFamily="34" charset="0"/>
                <a:cs typeface="Tahoma" panose="020B0604030504040204" pitchFamily="34" charset="0"/>
                <a:sym typeface="Wingdings" pitchFamily="2" charset="2"/>
              </a:rPr>
              <a:t>Training</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Maximizing parameters to observe certain variations</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a:lstStyle/>
          <a:p>
            <a:r>
              <a:rPr lang="en-US" sz="4000" dirty="0">
                <a:latin typeface="Garamond" panose="02020404030301010803" pitchFamily="18" charset="0"/>
              </a:rPr>
              <a:t>Utilizing Probabilities in pHMMs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15" name="Group 14">
            <a:extLst>
              <a:ext uri="{FF2B5EF4-FFF2-40B4-BE49-F238E27FC236}">
                <a16:creationId xmlns:a16="http://schemas.microsoft.com/office/drawing/2014/main" id="{12C994D7-9F7A-15A9-B30B-73A23BE64FDF}"/>
              </a:ext>
            </a:extLst>
          </p:cNvPr>
          <p:cNvGrpSpPr/>
          <p:nvPr/>
        </p:nvGrpSpPr>
        <p:grpSpPr>
          <a:xfrm>
            <a:off x="869350" y="3520002"/>
            <a:ext cx="2827519" cy="679363"/>
            <a:chOff x="869350" y="3240443"/>
            <a:chExt cx="2827519" cy="679363"/>
          </a:xfrm>
        </p:grpSpPr>
        <p:pic>
          <p:nvPicPr>
            <p:cNvPr id="4" name="Picture 3">
              <a:extLst>
                <a:ext uri="{FF2B5EF4-FFF2-40B4-BE49-F238E27FC236}">
                  <a16:creationId xmlns:a16="http://schemas.microsoft.com/office/drawing/2014/main" id="{BDC84831-0FB2-4160-7415-0A192D2218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6458" y="3682062"/>
              <a:ext cx="2813304" cy="237744"/>
            </a:xfrm>
            <a:prstGeom prst="rect">
              <a:avLst/>
            </a:prstGeom>
          </p:spPr>
        </p:pic>
        <p:sp>
          <p:nvSpPr>
            <p:cNvPr id="13" name="TextBox 12">
              <a:extLst>
                <a:ext uri="{FF2B5EF4-FFF2-40B4-BE49-F238E27FC236}">
                  <a16:creationId xmlns:a16="http://schemas.microsoft.com/office/drawing/2014/main" id="{80935430-8433-10BE-7200-3281FC62842A}"/>
                </a:ext>
              </a:extLst>
            </p:cNvPr>
            <p:cNvSpPr txBox="1"/>
            <p:nvPr/>
          </p:nvSpPr>
          <p:spPr>
            <a:xfrm>
              <a:off x="869350" y="3240443"/>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Forward Calculations</a:t>
              </a:r>
            </a:p>
          </p:txBody>
        </p:sp>
      </p:grpSp>
      <p:grpSp>
        <p:nvGrpSpPr>
          <p:cNvPr id="16" name="Group 15">
            <a:extLst>
              <a:ext uri="{FF2B5EF4-FFF2-40B4-BE49-F238E27FC236}">
                <a16:creationId xmlns:a16="http://schemas.microsoft.com/office/drawing/2014/main" id="{E96950EB-6A4E-A07E-DE07-D266F77546DC}"/>
              </a:ext>
            </a:extLst>
          </p:cNvPr>
          <p:cNvGrpSpPr/>
          <p:nvPr/>
        </p:nvGrpSpPr>
        <p:grpSpPr>
          <a:xfrm>
            <a:off x="5197553" y="3520002"/>
            <a:ext cx="3070860" cy="679363"/>
            <a:chOff x="5197553" y="3240443"/>
            <a:chExt cx="3070860" cy="679363"/>
          </a:xfrm>
        </p:grpSpPr>
        <p:pic>
          <p:nvPicPr>
            <p:cNvPr id="6" name="Picture 5">
              <a:extLst>
                <a:ext uri="{FF2B5EF4-FFF2-40B4-BE49-F238E27FC236}">
                  <a16:creationId xmlns:a16="http://schemas.microsoft.com/office/drawing/2014/main" id="{6442E59B-34B3-1F45-C966-9EF44788EB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97553" y="3682062"/>
              <a:ext cx="3070860" cy="237744"/>
            </a:xfrm>
            <a:prstGeom prst="rect">
              <a:avLst/>
            </a:prstGeom>
          </p:spPr>
        </p:pic>
        <p:sp>
          <p:nvSpPr>
            <p:cNvPr id="14" name="TextBox 13">
              <a:extLst>
                <a:ext uri="{FF2B5EF4-FFF2-40B4-BE49-F238E27FC236}">
                  <a16:creationId xmlns:a16="http://schemas.microsoft.com/office/drawing/2014/main" id="{6C29FE2F-875D-13F6-922D-1E9BDF5B51E9}"/>
                </a:ext>
              </a:extLst>
            </p:cNvPr>
            <p:cNvSpPr txBox="1"/>
            <p:nvPr/>
          </p:nvSpPr>
          <p:spPr>
            <a:xfrm>
              <a:off x="5270634" y="3240443"/>
              <a:ext cx="2924698"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Backward Calculations</a:t>
              </a:r>
            </a:p>
          </p:txBody>
        </p:sp>
      </p:grpSp>
      <p:grpSp>
        <p:nvGrpSpPr>
          <p:cNvPr id="20" name="Group 19">
            <a:extLst>
              <a:ext uri="{FF2B5EF4-FFF2-40B4-BE49-F238E27FC236}">
                <a16:creationId xmlns:a16="http://schemas.microsoft.com/office/drawing/2014/main" id="{75DEFA06-4E2A-9A2F-7384-8AA760D55C34}"/>
              </a:ext>
            </a:extLst>
          </p:cNvPr>
          <p:cNvGrpSpPr/>
          <p:nvPr/>
        </p:nvGrpSpPr>
        <p:grpSpPr>
          <a:xfrm>
            <a:off x="521251" y="4585579"/>
            <a:ext cx="3523718" cy="1764379"/>
            <a:chOff x="521251" y="4361311"/>
            <a:chExt cx="3523718" cy="1764379"/>
          </a:xfrm>
        </p:grpSpPr>
        <p:pic>
          <p:nvPicPr>
            <p:cNvPr id="8" name="Picture 7">
              <a:extLst>
                <a:ext uri="{FF2B5EF4-FFF2-40B4-BE49-F238E27FC236}">
                  <a16:creationId xmlns:a16="http://schemas.microsoft.com/office/drawing/2014/main" id="{E07C3197-53F1-1A83-8A19-8FDE5552ABA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1251" y="5110706"/>
              <a:ext cx="3523718" cy="1014984"/>
            </a:xfrm>
            <a:prstGeom prst="rect">
              <a:avLst/>
            </a:prstGeom>
          </p:spPr>
        </p:pic>
        <p:sp>
          <p:nvSpPr>
            <p:cNvPr id="17" name="TextBox 16">
              <a:extLst>
                <a:ext uri="{FF2B5EF4-FFF2-40B4-BE49-F238E27FC236}">
                  <a16:creationId xmlns:a16="http://schemas.microsoft.com/office/drawing/2014/main" id="{75F88B66-9BC4-80AF-F779-A0B1D7C2DB20}"/>
                </a:ext>
              </a:extLst>
            </p:cNvPr>
            <p:cNvSpPr txBox="1"/>
            <p:nvPr/>
          </p:nvSpPr>
          <p:spPr>
            <a:xfrm>
              <a:off x="774632" y="4361311"/>
              <a:ext cx="3016956" cy="707886"/>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Updating </a:t>
              </a:r>
              <a:b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Transition Probabilities</a:t>
              </a:r>
            </a:p>
          </p:txBody>
        </p:sp>
      </p:grpSp>
      <p:grpSp>
        <p:nvGrpSpPr>
          <p:cNvPr id="21" name="Group 20">
            <a:extLst>
              <a:ext uri="{FF2B5EF4-FFF2-40B4-BE49-F238E27FC236}">
                <a16:creationId xmlns:a16="http://schemas.microsoft.com/office/drawing/2014/main" id="{F4940878-BA7B-0A17-D8AD-27F8A6ECD001}"/>
              </a:ext>
            </a:extLst>
          </p:cNvPr>
          <p:cNvGrpSpPr/>
          <p:nvPr/>
        </p:nvGrpSpPr>
        <p:grpSpPr>
          <a:xfrm>
            <a:off x="5220864" y="4585579"/>
            <a:ext cx="3024238" cy="1764379"/>
            <a:chOff x="5220864" y="4361311"/>
            <a:chExt cx="3024238" cy="1764379"/>
          </a:xfrm>
        </p:grpSpPr>
        <p:pic>
          <p:nvPicPr>
            <p:cNvPr id="10" name="Picture 9">
              <a:extLst>
                <a:ext uri="{FF2B5EF4-FFF2-40B4-BE49-F238E27FC236}">
                  <a16:creationId xmlns:a16="http://schemas.microsoft.com/office/drawing/2014/main" id="{DD633385-5A09-AC6D-7A6E-57BD6FBDFFC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20864" y="5110706"/>
              <a:ext cx="3024238" cy="1014984"/>
            </a:xfrm>
            <a:prstGeom prst="rect">
              <a:avLst/>
            </a:prstGeom>
          </p:spPr>
        </p:pic>
        <p:sp>
          <p:nvSpPr>
            <p:cNvPr id="18" name="TextBox 17">
              <a:extLst>
                <a:ext uri="{FF2B5EF4-FFF2-40B4-BE49-F238E27FC236}">
                  <a16:creationId xmlns:a16="http://schemas.microsoft.com/office/drawing/2014/main" id="{356A648D-09F5-4FF0-4331-F260D877BAB5}"/>
                </a:ext>
              </a:extLst>
            </p:cNvPr>
            <p:cNvSpPr txBox="1"/>
            <p:nvPr/>
          </p:nvSpPr>
          <p:spPr>
            <a:xfrm>
              <a:off x="5224505" y="4361311"/>
              <a:ext cx="3016956" cy="707886"/>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Updating </a:t>
              </a:r>
              <a:b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Emission Probabilities</a:t>
              </a:r>
            </a:p>
          </p:txBody>
        </p:sp>
      </p:grpSp>
      <p:grpSp>
        <p:nvGrpSpPr>
          <p:cNvPr id="24" name="Group 23">
            <a:extLst>
              <a:ext uri="{FF2B5EF4-FFF2-40B4-BE49-F238E27FC236}">
                <a16:creationId xmlns:a16="http://schemas.microsoft.com/office/drawing/2014/main" id="{33DCB9EF-4C2D-911F-CBA8-E1F2A789DEB9}"/>
              </a:ext>
            </a:extLst>
          </p:cNvPr>
          <p:cNvGrpSpPr/>
          <p:nvPr/>
        </p:nvGrpSpPr>
        <p:grpSpPr>
          <a:xfrm>
            <a:off x="438411" y="4217136"/>
            <a:ext cx="7930957" cy="2183665"/>
            <a:chOff x="438411" y="4217136"/>
            <a:chExt cx="7930957" cy="2183665"/>
          </a:xfrm>
        </p:grpSpPr>
        <p:sp>
          <p:nvSpPr>
            <p:cNvPr id="19" name="Rounded Rectangle 18">
              <a:extLst>
                <a:ext uri="{FF2B5EF4-FFF2-40B4-BE49-F238E27FC236}">
                  <a16:creationId xmlns:a16="http://schemas.microsoft.com/office/drawing/2014/main" id="{00E5E828-5FB3-63F9-3D66-D7C41A4A713E}"/>
                </a:ext>
              </a:extLst>
            </p:cNvPr>
            <p:cNvSpPr/>
            <p:nvPr/>
          </p:nvSpPr>
          <p:spPr>
            <a:xfrm>
              <a:off x="438411" y="4585579"/>
              <a:ext cx="7930957" cy="1815222"/>
            </a:xfrm>
            <a:prstGeom prst="roundRect">
              <a:avLst>
                <a:gd name="adj" fmla="val 10597"/>
              </a:avLst>
            </a:prstGeom>
            <a:noFill/>
            <a:ln w="444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93650D92-43A8-BFF9-660A-7BF08357E159}"/>
                </a:ext>
              </a:extLst>
            </p:cNvPr>
            <p:cNvSpPr txBox="1"/>
            <p:nvPr/>
          </p:nvSpPr>
          <p:spPr>
            <a:xfrm>
              <a:off x="2990129" y="4217136"/>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Training Step</a:t>
              </a:r>
            </a:p>
          </p:txBody>
        </p:sp>
      </p:grpSp>
    </p:spTree>
    <p:custDataLst>
      <p:tags r:id="rId1"/>
    </p:custDataLst>
    <p:extLst>
      <p:ext uri="{BB962C8B-B14F-4D97-AF65-F5344CB8AC3E}">
        <p14:creationId xmlns:p14="http://schemas.microsoft.com/office/powerpoint/2010/main" val="1848398733"/>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A dynamic programming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approach</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Calculate the ‘possibility’ of visiting each state in a pHMM</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Given an observed sequence (from both directions of the sequence)</a:t>
            </a:r>
          </a:p>
        </p:txBody>
      </p:sp>
      <p:sp>
        <p:nvSpPr>
          <p:cNvPr id="2" name="Title 1"/>
          <p:cNvSpPr>
            <a:spLocks noGrp="1"/>
          </p:cNvSpPr>
          <p:nvPr>
            <p:ph type="title"/>
          </p:nvPr>
        </p:nvSpPr>
        <p:spPr/>
        <p:txBody>
          <a:bodyPr rIns="0"/>
          <a:lstStyle/>
          <a:p>
            <a:r>
              <a:rPr lang="en-US" sz="4000" b="1" dirty="0">
                <a:latin typeface="Garamond" panose="02020404030301010803" pitchFamily="18" charset="0"/>
              </a:rPr>
              <a:t>Forward &amp; Backward Calculations</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3" name="Table 6">
            <a:extLst>
              <a:ext uri="{FF2B5EF4-FFF2-40B4-BE49-F238E27FC236}">
                <a16:creationId xmlns:a16="http://schemas.microsoft.com/office/drawing/2014/main" id="{E992550F-FB49-75A5-2291-5CAE65243924}"/>
              </a:ext>
            </a:extLst>
          </p:cNvPr>
          <p:cNvGraphicFramePr>
            <a:graphicFrameLocks noGrp="1" noChangeAspect="1"/>
          </p:cNvGraphicFramePr>
          <p:nvPr/>
        </p:nvGraphicFramePr>
        <p:xfrm>
          <a:off x="876880" y="2971060"/>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3F0D9"/>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3F0D9"/>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0CF7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83978450"/>
                  </a:ext>
                </a:extLst>
              </a:tr>
            </a:tbl>
          </a:graphicData>
        </a:graphic>
      </p:graphicFrame>
      <p:grpSp>
        <p:nvGrpSpPr>
          <p:cNvPr id="101" name="Group 100">
            <a:extLst>
              <a:ext uri="{FF2B5EF4-FFF2-40B4-BE49-F238E27FC236}">
                <a16:creationId xmlns:a16="http://schemas.microsoft.com/office/drawing/2014/main" id="{736EDBF6-5D68-61C4-85A1-89515155F2E5}"/>
              </a:ext>
            </a:extLst>
          </p:cNvPr>
          <p:cNvGrpSpPr/>
          <p:nvPr/>
        </p:nvGrpSpPr>
        <p:grpSpPr>
          <a:xfrm>
            <a:off x="75543" y="2383332"/>
            <a:ext cx="801333" cy="672529"/>
            <a:chOff x="75543" y="2383332"/>
            <a:chExt cx="801333" cy="672529"/>
          </a:xfrm>
        </p:grpSpPr>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7AECE191-528D-9D9E-81BB-543D2FC465FD}"/>
                    </a:ext>
                  </a:extLst>
                </p:cNvPr>
                <p:cNvSpPr txBox="1"/>
                <p:nvPr/>
              </p:nvSpPr>
              <p:spPr>
                <a:xfrm>
                  <a:off x="75543" y="2383332"/>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𝑭</m:t>
                            </m:r>
                          </m:e>
                          <m:sub>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 name="TextBox 3">
                  <a:extLst>
                    <a:ext uri="{FF2B5EF4-FFF2-40B4-BE49-F238E27FC236}">
                      <a16:creationId xmlns:a16="http://schemas.microsoft.com/office/drawing/2014/main" id="{7AECE191-528D-9D9E-81BB-543D2FC465FD}"/>
                    </a:ext>
                  </a:extLst>
                </p:cNvPr>
                <p:cNvSpPr txBox="1">
                  <a:spLocks noRot="1" noChangeAspect="1" noMove="1" noResize="1" noEditPoints="1" noAdjustHandles="1" noChangeArrowheads="1" noChangeShapeType="1" noTextEdit="1"/>
                </p:cNvSpPr>
                <p:nvPr/>
              </p:nvSpPr>
              <p:spPr>
                <a:xfrm>
                  <a:off x="75543" y="2383332"/>
                  <a:ext cx="552506" cy="307777"/>
                </a:xfrm>
                <a:prstGeom prst="rect">
                  <a:avLst/>
                </a:prstGeom>
                <a:blipFill>
                  <a:blip r:embed="rId4"/>
                  <a:stretch>
                    <a:fillRect l="-13333" b="-20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B01F50AC-3F10-4203-FA05-2FA7A1E1F298}"/>
                    </a:ext>
                  </a:extLst>
                </p:cNvPr>
                <p:cNvSpPr txBox="1"/>
                <p:nvPr/>
              </p:nvSpPr>
              <p:spPr>
                <a:xfrm>
                  <a:off x="696724" y="2526984"/>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 name="TextBox 4">
                  <a:extLst>
                    <a:ext uri="{FF2B5EF4-FFF2-40B4-BE49-F238E27FC236}">
                      <a16:creationId xmlns:a16="http://schemas.microsoft.com/office/drawing/2014/main" id="{B01F50AC-3F10-4203-FA05-2FA7A1E1F298}"/>
                    </a:ext>
                  </a:extLst>
                </p:cNvPr>
                <p:cNvSpPr txBox="1">
                  <a:spLocks noRot="1" noChangeAspect="1" noMove="1" noResize="1" noEditPoints="1" noAdjustHandles="1" noChangeArrowheads="1" noChangeShapeType="1" noTextEdit="1"/>
                </p:cNvSpPr>
                <p:nvPr/>
              </p:nvSpPr>
              <p:spPr>
                <a:xfrm>
                  <a:off x="696724" y="2526984"/>
                  <a:ext cx="164592" cy="307777"/>
                </a:xfrm>
                <a:prstGeom prst="rect">
                  <a:avLst/>
                </a:prstGeom>
                <a:blipFill>
                  <a:blip r:embed="rId5"/>
                  <a:stretch>
                    <a:fillRect l="-28571" r="-28571"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8AF668A1-3D40-7914-BA40-6F7D03E556A5}"/>
                    </a:ext>
                  </a:extLst>
                </p:cNvPr>
                <p:cNvSpPr txBox="1"/>
                <p:nvPr/>
              </p:nvSpPr>
              <p:spPr>
                <a:xfrm>
                  <a:off x="570143" y="2748084"/>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 name="TextBox 5">
                  <a:extLst>
                    <a:ext uri="{FF2B5EF4-FFF2-40B4-BE49-F238E27FC236}">
                      <a16:creationId xmlns:a16="http://schemas.microsoft.com/office/drawing/2014/main" id="{8AF668A1-3D40-7914-BA40-6F7D03E556A5}"/>
                    </a:ext>
                  </a:extLst>
                </p:cNvPr>
                <p:cNvSpPr txBox="1">
                  <a:spLocks noRot="1" noChangeAspect="1" noMove="1" noResize="1" noEditPoints="1" noAdjustHandles="1" noChangeArrowheads="1" noChangeShapeType="1" noTextEdit="1"/>
                </p:cNvSpPr>
                <p:nvPr/>
              </p:nvSpPr>
              <p:spPr>
                <a:xfrm>
                  <a:off x="570143" y="2748084"/>
                  <a:ext cx="162796" cy="307777"/>
                </a:xfrm>
                <a:prstGeom prst="rect">
                  <a:avLst/>
                </a:prstGeom>
                <a:blipFill>
                  <a:blip r:embed="rId6"/>
                  <a:stretch>
                    <a:fillRect l="-38462" r="-23077" b="-8000"/>
                  </a:stretch>
                </a:blipFill>
              </p:spPr>
              <p:txBody>
                <a:bodyPr/>
                <a:lstStyle/>
                <a:p>
                  <a:r>
                    <a:rPr lang="en-US">
                      <a:noFill/>
                    </a:rPr>
                    <a:t> </a:t>
                  </a:r>
                </a:p>
              </p:txBody>
            </p:sp>
          </mc:Fallback>
        </mc:AlternateContent>
        <p:cxnSp>
          <p:nvCxnSpPr>
            <p:cNvPr id="7" name="Straight Connector 6">
              <a:extLst>
                <a:ext uri="{FF2B5EF4-FFF2-40B4-BE49-F238E27FC236}">
                  <a16:creationId xmlns:a16="http://schemas.microsoft.com/office/drawing/2014/main" id="{E2BE530A-ADF3-D2A3-9900-9E1AB6096B9E}"/>
                </a:ext>
              </a:extLst>
            </p:cNvPr>
            <p:cNvCxnSpPr>
              <a:cxnSpLocks/>
            </p:cNvCxnSpPr>
            <p:nvPr/>
          </p:nvCxnSpPr>
          <p:spPr>
            <a:xfrm flipH="1" flipV="1">
              <a:off x="596227" y="2681462"/>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50" name="Group 49">
            <a:extLst>
              <a:ext uri="{FF2B5EF4-FFF2-40B4-BE49-F238E27FC236}">
                <a16:creationId xmlns:a16="http://schemas.microsoft.com/office/drawing/2014/main" id="{25BF89A7-8561-0532-A412-3AF3BE1567EA}"/>
              </a:ext>
            </a:extLst>
          </p:cNvPr>
          <p:cNvGrpSpPr/>
          <p:nvPr/>
        </p:nvGrpSpPr>
        <p:grpSpPr>
          <a:xfrm>
            <a:off x="643222" y="3024521"/>
            <a:ext cx="190758" cy="1617691"/>
            <a:chOff x="666518" y="3537048"/>
            <a:chExt cx="190758" cy="1617691"/>
          </a:xfrm>
        </p:grpSpPr>
        <p:sp>
          <p:nvSpPr>
            <p:cNvPr id="8" name="TextBox 7">
              <a:extLst>
                <a:ext uri="{FF2B5EF4-FFF2-40B4-BE49-F238E27FC236}">
                  <a16:creationId xmlns:a16="http://schemas.microsoft.com/office/drawing/2014/main" id="{85DB31F6-C016-15C0-ACC4-C8B5CBFB7013}"/>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 name="TextBox 8">
              <a:extLst>
                <a:ext uri="{FF2B5EF4-FFF2-40B4-BE49-F238E27FC236}">
                  <a16:creationId xmlns:a16="http://schemas.microsoft.com/office/drawing/2014/main" id="{BAD31C3A-8C62-9CC9-A7D2-2C526086C659}"/>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 name="TextBox 9">
              <a:extLst>
                <a:ext uri="{FF2B5EF4-FFF2-40B4-BE49-F238E27FC236}">
                  <a16:creationId xmlns:a16="http://schemas.microsoft.com/office/drawing/2014/main" id="{372CABAA-CE8F-25B3-E88F-12A1E0D9627D}"/>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 name="TextBox 10">
              <a:extLst>
                <a:ext uri="{FF2B5EF4-FFF2-40B4-BE49-F238E27FC236}">
                  <a16:creationId xmlns:a16="http://schemas.microsoft.com/office/drawing/2014/main" id="{23FCBDFF-2F56-2902-D95D-825B21E19312}"/>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37" name="TextBox 36">
            <a:extLst>
              <a:ext uri="{FF2B5EF4-FFF2-40B4-BE49-F238E27FC236}">
                <a16:creationId xmlns:a16="http://schemas.microsoft.com/office/drawing/2014/main" id="{7F00E93C-40C7-722F-F4BF-79F2ADA076E0}"/>
              </a:ext>
            </a:extLst>
          </p:cNvPr>
          <p:cNvSpPr txBox="1"/>
          <p:nvPr/>
        </p:nvSpPr>
        <p:spPr>
          <a:xfrm>
            <a:off x="889364" y="4738438"/>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Forward Calculations</a:t>
            </a:r>
          </a:p>
        </p:txBody>
      </p:sp>
      <p:grpSp>
        <p:nvGrpSpPr>
          <p:cNvPr id="103" name="Group 102">
            <a:extLst>
              <a:ext uri="{FF2B5EF4-FFF2-40B4-BE49-F238E27FC236}">
                <a16:creationId xmlns:a16="http://schemas.microsoft.com/office/drawing/2014/main" id="{76D5764E-1609-297E-B5C6-1C293EA80BAD}"/>
              </a:ext>
            </a:extLst>
          </p:cNvPr>
          <p:cNvGrpSpPr/>
          <p:nvPr/>
        </p:nvGrpSpPr>
        <p:grpSpPr>
          <a:xfrm>
            <a:off x="1648131" y="3599786"/>
            <a:ext cx="1374235" cy="549621"/>
            <a:chOff x="1648131" y="3599786"/>
            <a:chExt cx="1374235" cy="549621"/>
          </a:xfrm>
        </p:grpSpPr>
        <p:cxnSp>
          <p:nvCxnSpPr>
            <p:cNvPr id="39" name="Straight Connector 38">
              <a:extLst>
                <a:ext uri="{FF2B5EF4-FFF2-40B4-BE49-F238E27FC236}">
                  <a16:creationId xmlns:a16="http://schemas.microsoft.com/office/drawing/2014/main" id="{D761D3D5-4005-629B-2B98-659386F9470C}"/>
                </a:ext>
              </a:extLst>
            </p:cNvPr>
            <p:cNvCxnSpPr>
              <a:cxnSpLocks/>
            </p:cNvCxnSpPr>
            <p:nvPr/>
          </p:nvCxnSpPr>
          <p:spPr>
            <a:xfrm>
              <a:off x="2246634" y="3599786"/>
              <a:ext cx="775732" cy="384946"/>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2B2E6AB-6174-C85A-AA5D-4E63A2F975A4}"/>
                </a:ext>
              </a:extLst>
            </p:cNvPr>
            <p:cNvCxnSpPr>
              <a:cxnSpLocks/>
            </p:cNvCxnSpPr>
            <p:nvPr/>
          </p:nvCxnSpPr>
          <p:spPr>
            <a:xfrm>
              <a:off x="1648131" y="3609969"/>
              <a:ext cx="1290051" cy="539438"/>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64C5539-43B0-61D3-4B1E-12C3672113DB}"/>
                </a:ext>
              </a:extLst>
            </p:cNvPr>
            <p:cNvCxnSpPr>
              <a:cxnSpLocks/>
            </p:cNvCxnSpPr>
            <p:nvPr/>
          </p:nvCxnSpPr>
          <p:spPr>
            <a:xfrm>
              <a:off x="1973354" y="3609969"/>
              <a:ext cx="998899" cy="441716"/>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sp>
        <p:nvSpPr>
          <p:cNvPr id="59" name="TextBox 58">
            <a:extLst>
              <a:ext uri="{FF2B5EF4-FFF2-40B4-BE49-F238E27FC236}">
                <a16:creationId xmlns:a16="http://schemas.microsoft.com/office/drawing/2014/main" id="{CA159F12-A408-A60B-9AF2-5413F6F3749F}"/>
              </a:ext>
            </a:extLst>
          </p:cNvPr>
          <p:cNvSpPr txBox="1"/>
          <p:nvPr/>
        </p:nvSpPr>
        <p:spPr>
          <a:xfrm>
            <a:off x="2789309" y="2041216"/>
            <a:ext cx="3565382"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Observed Sequence:</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ATGT</a:t>
            </a:r>
            <a:endParaRPr kumimoji="0" lang="en-US" sz="2000" b="1"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sp>
        <p:nvSpPr>
          <p:cNvPr id="61" name="Striped Right Arrow 60">
            <a:extLst>
              <a:ext uri="{FF2B5EF4-FFF2-40B4-BE49-F238E27FC236}">
                <a16:creationId xmlns:a16="http://schemas.microsoft.com/office/drawing/2014/main" id="{C73340E7-FF03-02D0-AEBE-EFFE761D2AC7}"/>
              </a:ext>
            </a:extLst>
          </p:cNvPr>
          <p:cNvSpPr/>
          <p:nvPr/>
        </p:nvSpPr>
        <p:spPr>
          <a:xfrm rot="5400000">
            <a:off x="-356669" y="3720916"/>
            <a:ext cx="1576884"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63" name="Table 6">
            <a:extLst>
              <a:ext uri="{FF2B5EF4-FFF2-40B4-BE49-F238E27FC236}">
                <a16:creationId xmlns:a16="http://schemas.microsoft.com/office/drawing/2014/main" id="{744DE613-8AA5-F39B-E029-B456ACC40D31}"/>
              </a:ext>
            </a:extLst>
          </p:cNvPr>
          <p:cNvGraphicFramePr>
            <a:graphicFrameLocks noGrp="1" noChangeAspect="1"/>
          </p:cNvGraphicFramePr>
          <p:nvPr/>
        </p:nvGraphicFramePr>
        <p:xfrm>
          <a:off x="5602494" y="2971060"/>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F89CC"/>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F89CC"/>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F89CC"/>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solidFill>
                          <a:srgbClr val="7030A0"/>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83978450"/>
                  </a:ext>
                </a:extLst>
              </a:tr>
            </a:tbl>
          </a:graphicData>
        </a:graphic>
      </p:graphicFrame>
      <p:grpSp>
        <p:nvGrpSpPr>
          <p:cNvPr id="102" name="Group 101">
            <a:extLst>
              <a:ext uri="{FF2B5EF4-FFF2-40B4-BE49-F238E27FC236}">
                <a16:creationId xmlns:a16="http://schemas.microsoft.com/office/drawing/2014/main" id="{2A087B2E-95BD-5D1F-08D1-B41EDC6150FD}"/>
              </a:ext>
            </a:extLst>
          </p:cNvPr>
          <p:cNvGrpSpPr/>
          <p:nvPr/>
        </p:nvGrpSpPr>
        <p:grpSpPr>
          <a:xfrm>
            <a:off x="4801157" y="2383332"/>
            <a:ext cx="801333" cy="672529"/>
            <a:chOff x="4801157" y="2383332"/>
            <a:chExt cx="801333" cy="672529"/>
          </a:xfrm>
        </p:grpSpPr>
        <mc:AlternateContent xmlns:mc="http://schemas.openxmlformats.org/markup-compatibility/2006" xmlns:a14="http://schemas.microsoft.com/office/drawing/2010/main">
          <mc:Choice Requires="a14">
            <p:sp>
              <p:nvSpPr>
                <p:cNvPr id="64" name="TextBox 63">
                  <a:extLst>
                    <a:ext uri="{FF2B5EF4-FFF2-40B4-BE49-F238E27FC236}">
                      <a16:creationId xmlns:a16="http://schemas.microsoft.com/office/drawing/2014/main" id="{AEDB6649-5E7E-A45A-A5CF-955DE00D4BA8}"/>
                    </a:ext>
                  </a:extLst>
                </p:cNvPr>
                <p:cNvSpPr txBox="1"/>
                <p:nvPr/>
              </p:nvSpPr>
              <p:spPr>
                <a:xfrm>
                  <a:off x="4801157" y="2383332"/>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𝑩</m:t>
                            </m:r>
                          </m:e>
                          <m:sub>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4" name="TextBox 63">
                  <a:extLst>
                    <a:ext uri="{FF2B5EF4-FFF2-40B4-BE49-F238E27FC236}">
                      <a16:creationId xmlns:a16="http://schemas.microsoft.com/office/drawing/2014/main" id="{AEDB6649-5E7E-A45A-A5CF-955DE00D4BA8}"/>
                    </a:ext>
                  </a:extLst>
                </p:cNvPr>
                <p:cNvSpPr txBox="1">
                  <a:spLocks noRot="1" noChangeAspect="1" noMove="1" noResize="1" noEditPoints="1" noAdjustHandles="1" noChangeArrowheads="1" noChangeShapeType="1" noTextEdit="1"/>
                </p:cNvSpPr>
                <p:nvPr/>
              </p:nvSpPr>
              <p:spPr>
                <a:xfrm>
                  <a:off x="4801157" y="2383332"/>
                  <a:ext cx="552506" cy="307777"/>
                </a:xfrm>
                <a:prstGeom prst="rect">
                  <a:avLst/>
                </a:prstGeom>
                <a:blipFill>
                  <a:blip r:embed="rId7"/>
                  <a:stretch>
                    <a:fillRect l="-15909" r="-2273" b="-20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5" name="TextBox 64">
                  <a:extLst>
                    <a:ext uri="{FF2B5EF4-FFF2-40B4-BE49-F238E27FC236}">
                      <a16:creationId xmlns:a16="http://schemas.microsoft.com/office/drawing/2014/main" id="{90A70C9F-01F7-4656-FD79-B32E7E0DBF5E}"/>
                    </a:ext>
                  </a:extLst>
                </p:cNvPr>
                <p:cNvSpPr txBox="1"/>
                <p:nvPr/>
              </p:nvSpPr>
              <p:spPr>
                <a:xfrm>
                  <a:off x="5422338" y="2526984"/>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5" name="TextBox 64">
                  <a:extLst>
                    <a:ext uri="{FF2B5EF4-FFF2-40B4-BE49-F238E27FC236}">
                      <a16:creationId xmlns:a16="http://schemas.microsoft.com/office/drawing/2014/main" id="{90A70C9F-01F7-4656-FD79-B32E7E0DBF5E}"/>
                    </a:ext>
                  </a:extLst>
                </p:cNvPr>
                <p:cNvSpPr txBox="1">
                  <a:spLocks noRot="1" noChangeAspect="1" noMove="1" noResize="1" noEditPoints="1" noAdjustHandles="1" noChangeArrowheads="1" noChangeShapeType="1" noTextEdit="1"/>
                </p:cNvSpPr>
                <p:nvPr/>
              </p:nvSpPr>
              <p:spPr>
                <a:xfrm>
                  <a:off x="5422338" y="2526984"/>
                  <a:ext cx="164592" cy="307777"/>
                </a:xfrm>
                <a:prstGeom prst="rect">
                  <a:avLst/>
                </a:prstGeom>
                <a:blipFill>
                  <a:blip r:embed="rId8"/>
                  <a:stretch>
                    <a:fillRect l="-28571" r="-35714"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6" name="TextBox 65">
                  <a:extLst>
                    <a:ext uri="{FF2B5EF4-FFF2-40B4-BE49-F238E27FC236}">
                      <a16:creationId xmlns:a16="http://schemas.microsoft.com/office/drawing/2014/main" id="{BF19C60B-4225-06DB-4626-C7BD5AC204E2}"/>
                    </a:ext>
                  </a:extLst>
                </p:cNvPr>
                <p:cNvSpPr txBox="1"/>
                <p:nvPr/>
              </p:nvSpPr>
              <p:spPr>
                <a:xfrm>
                  <a:off x="5295757" y="2748084"/>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6" name="TextBox 65">
                  <a:extLst>
                    <a:ext uri="{FF2B5EF4-FFF2-40B4-BE49-F238E27FC236}">
                      <a16:creationId xmlns:a16="http://schemas.microsoft.com/office/drawing/2014/main" id="{BF19C60B-4225-06DB-4626-C7BD5AC204E2}"/>
                    </a:ext>
                  </a:extLst>
                </p:cNvPr>
                <p:cNvSpPr txBox="1">
                  <a:spLocks noRot="1" noChangeAspect="1" noMove="1" noResize="1" noEditPoints="1" noAdjustHandles="1" noChangeArrowheads="1" noChangeShapeType="1" noTextEdit="1"/>
                </p:cNvSpPr>
                <p:nvPr/>
              </p:nvSpPr>
              <p:spPr>
                <a:xfrm>
                  <a:off x="5295757" y="2748084"/>
                  <a:ext cx="162796" cy="307777"/>
                </a:xfrm>
                <a:prstGeom prst="rect">
                  <a:avLst/>
                </a:prstGeom>
                <a:blipFill>
                  <a:blip r:embed="rId9"/>
                  <a:stretch>
                    <a:fillRect l="-38462" r="-30769" b="-8000"/>
                  </a:stretch>
                </a:blipFill>
              </p:spPr>
              <p:txBody>
                <a:bodyPr/>
                <a:lstStyle/>
                <a:p>
                  <a:r>
                    <a:rPr lang="en-US">
                      <a:noFill/>
                    </a:rPr>
                    <a:t> </a:t>
                  </a:r>
                </a:p>
              </p:txBody>
            </p:sp>
          </mc:Fallback>
        </mc:AlternateContent>
        <p:cxnSp>
          <p:nvCxnSpPr>
            <p:cNvPr id="67" name="Straight Connector 66">
              <a:extLst>
                <a:ext uri="{FF2B5EF4-FFF2-40B4-BE49-F238E27FC236}">
                  <a16:creationId xmlns:a16="http://schemas.microsoft.com/office/drawing/2014/main" id="{5688C2B4-AFA9-44FA-7912-D03E2371E32C}"/>
                </a:ext>
              </a:extLst>
            </p:cNvPr>
            <p:cNvCxnSpPr>
              <a:cxnSpLocks/>
            </p:cNvCxnSpPr>
            <p:nvPr/>
          </p:nvCxnSpPr>
          <p:spPr>
            <a:xfrm flipH="1" flipV="1">
              <a:off x="5321841" y="2681462"/>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1" name="TextBox 80">
            <a:extLst>
              <a:ext uri="{FF2B5EF4-FFF2-40B4-BE49-F238E27FC236}">
                <a16:creationId xmlns:a16="http://schemas.microsoft.com/office/drawing/2014/main" id="{498205D4-394A-3CB4-4437-E86FFAC255AB}"/>
              </a:ext>
            </a:extLst>
          </p:cNvPr>
          <p:cNvSpPr txBox="1"/>
          <p:nvPr/>
        </p:nvSpPr>
        <p:spPr>
          <a:xfrm>
            <a:off x="5576318" y="4738438"/>
            <a:ext cx="2891148"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Backward Calculations</a:t>
            </a:r>
          </a:p>
        </p:txBody>
      </p:sp>
      <p:sp>
        <p:nvSpPr>
          <p:cNvPr id="87" name="Striped Right Arrow 86">
            <a:extLst>
              <a:ext uri="{FF2B5EF4-FFF2-40B4-BE49-F238E27FC236}">
                <a16:creationId xmlns:a16="http://schemas.microsoft.com/office/drawing/2014/main" id="{4D5B4DFD-D552-72EA-D699-437160F93B36}"/>
              </a:ext>
            </a:extLst>
          </p:cNvPr>
          <p:cNvSpPr/>
          <p:nvPr/>
        </p:nvSpPr>
        <p:spPr>
          <a:xfrm rot="16200000">
            <a:off x="4392197" y="3699298"/>
            <a:ext cx="1533649"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104" name="Group 103">
            <a:extLst>
              <a:ext uri="{FF2B5EF4-FFF2-40B4-BE49-F238E27FC236}">
                <a16:creationId xmlns:a16="http://schemas.microsoft.com/office/drawing/2014/main" id="{1955E189-8A95-8972-B6D4-5E01DFF4F0FD}"/>
              </a:ext>
            </a:extLst>
          </p:cNvPr>
          <p:cNvGrpSpPr/>
          <p:nvPr/>
        </p:nvGrpSpPr>
        <p:grpSpPr>
          <a:xfrm>
            <a:off x="6354691" y="3609969"/>
            <a:ext cx="1312905" cy="528962"/>
            <a:chOff x="6354691" y="3609969"/>
            <a:chExt cx="1312905" cy="528962"/>
          </a:xfrm>
        </p:grpSpPr>
        <p:cxnSp>
          <p:nvCxnSpPr>
            <p:cNvPr id="83" name="Straight Connector 82">
              <a:extLst>
                <a:ext uri="{FF2B5EF4-FFF2-40B4-BE49-F238E27FC236}">
                  <a16:creationId xmlns:a16="http://schemas.microsoft.com/office/drawing/2014/main" id="{9689DD66-B85E-D34B-379B-4E2EBFED15CB}"/>
                </a:ext>
              </a:extLst>
            </p:cNvPr>
            <p:cNvCxnSpPr>
              <a:cxnSpLocks/>
            </p:cNvCxnSpPr>
            <p:nvPr/>
          </p:nvCxnSpPr>
          <p:spPr>
            <a:xfrm flipH="1" flipV="1">
              <a:off x="6669741" y="3609969"/>
              <a:ext cx="997855" cy="441716"/>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959B8716-2908-3E93-B459-6A028ED78599}"/>
                </a:ext>
              </a:extLst>
            </p:cNvPr>
            <p:cNvCxnSpPr>
              <a:cxnSpLocks/>
            </p:cNvCxnSpPr>
            <p:nvPr/>
          </p:nvCxnSpPr>
          <p:spPr>
            <a:xfrm flipH="1" flipV="1">
              <a:off x="6354691" y="3609969"/>
              <a:ext cx="1312905" cy="528962"/>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7013B9D-0768-E5FA-BA75-CD016DB14ADF}"/>
                </a:ext>
              </a:extLst>
            </p:cNvPr>
            <p:cNvCxnSpPr>
              <a:cxnSpLocks/>
            </p:cNvCxnSpPr>
            <p:nvPr/>
          </p:nvCxnSpPr>
          <p:spPr>
            <a:xfrm flipH="1" flipV="1">
              <a:off x="7011143" y="3609969"/>
              <a:ext cx="656453" cy="374763"/>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grpSp>
        <p:nvGrpSpPr>
          <p:cNvPr id="49" name="Group 48">
            <a:extLst>
              <a:ext uri="{FF2B5EF4-FFF2-40B4-BE49-F238E27FC236}">
                <a16:creationId xmlns:a16="http://schemas.microsoft.com/office/drawing/2014/main" id="{E22D011F-9C92-9137-1733-20A66B48A261}"/>
              </a:ext>
            </a:extLst>
          </p:cNvPr>
          <p:cNvGrpSpPr/>
          <p:nvPr/>
        </p:nvGrpSpPr>
        <p:grpSpPr>
          <a:xfrm>
            <a:off x="901710" y="2642153"/>
            <a:ext cx="2809349" cy="274320"/>
            <a:chOff x="901710" y="3154680"/>
            <a:chExt cx="2809349" cy="274320"/>
          </a:xfrm>
        </p:grpSpPr>
        <p:sp>
          <p:nvSpPr>
            <p:cNvPr id="22" name="Rounded Rectangle 21">
              <a:extLst>
                <a:ext uri="{FF2B5EF4-FFF2-40B4-BE49-F238E27FC236}">
                  <a16:creationId xmlns:a16="http://schemas.microsoft.com/office/drawing/2014/main" id="{9570295F-D3AF-7F7E-7503-A7409712945F}"/>
                </a:ext>
              </a:extLst>
            </p:cNvPr>
            <p:cNvSpPr>
              <a:spLocks noChangeAspect="1"/>
            </p:cNvSpPr>
            <p:nvPr/>
          </p:nvSpPr>
          <p:spPr>
            <a:xfrm>
              <a:off x="901710"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23" name="Rounded Rectangle 22">
              <a:extLst>
                <a:ext uri="{FF2B5EF4-FFF2-40B4-BE49-F238E27FC236}">
                  <a16:creationId xmlns:a16="http://schemas.microsoft.com/office/drawing/2014/main" id="{D5ECCD53-AF5A-376A-E4DA-124E4C028EFC}"/>
                </a:ext>
              </a:extLst>
            </p:cNvPr>
            <p:cNvSpPr>
              <a:spLocks noChangeAspect="1"/>
            </p:cNvSpPr>
            <p:nvPr/>
          </p:nvSpPr>
          <p:spPr>
            <a:xfrm>
              <a:off x="3436739"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24" name="Rounded Rectangle 23">
              <a:extLst>
                <a:ext uri="{FF2B5EF4-FFF2-40B4-BE49-F238E27FC236}">
                  <a16:creationId xmlns:a16="http://schemas.microsoft.com/office/drawing/2014/main" id="{5D854D93-8AA4-4E0B-90ED-508460AB0AFD}"/>
                </a:ext>
              </a:extLst>
            </p:cNvPr>
            <p:cNvSpPr>
              <a:spLocks noChangeAspect="1"/>
            </p:cNvSpPr>
            <p:nvPr/>
          </p:nvSpPr>
          <p:spPr>
            <a:xfrm>
              <a:off x="1218589"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25" name="Rounded Rectangle 24">
              <a:extLst>
                <a:ext uri="{FF2B5EF4-FFF2-40B4-BE49-F238E27FC236}">
                  <a16:creationId xmlns:a16="http://schemas.microsoft.com/office/drawing/2014/main" id="{CFCAADDF-944B-C264-A47D-73FC803118BF}"/>
                </a:ext>
              </a:extLst>
            </p:cNvPr>
            <p:cNvSpPr>
              <a:spLocks noChangeAspect="1"/>
            </p:cNvSpPr>
            <p:nvPr/>
          </p:nvSpPr>
          <p:spPr>
            <a:xfrm>
              <a:off x="1535468"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26" name="Rounded Rectangle 25">
              <a:extLst>
                <a:ext uri="{FF2B5EF4-FFF2-40B4-BE49-F238E27FC236}">
                  <a16:creationId xmlns:a16="http://schemas.microsoft.com/office/drawing/2014/main" id="{7F290FB1-178A-52E5-1050-5DBFAA2A83DC}"/>
                </a:ext>
              </a:extLst>
            </p:cNvPr>
            <p:cNvSpPr>
              <a:spLocks noChangeAspect="1"/>
            </p:cNvSpPr>
            <p:nvPr/>
          </p:nvSpPr>
          <p:spPr>
            <a:xfrm>
              <a:off x="1852347"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28" name="Rounded Rectangle 27">
              <a:extLst>
                <a:ext uri="{FF2B5EF4-FFF2-40B4-BE49-F238E27FC236}">
                  <a16:creationId xmlns:a16="http://schemas.microsoft.com/office/drawing/2014/main" id="{FC0F8AAA-D43F-CE33-2F6F-B95EC0A6B2C9}"/>
                </a:ext>
              </a:extLst>
            </p:cNvPr>
            <p:cNvSpPr>
              <a:spLocks noChangeAspect="1"/>
            </p:cNvSpPr>
            <p:nvPr/>
          </p:nvSpPr>
          <p:spPr>
            <a:xfrm>
              <a:off x="2169226"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29" name="Rounded Rectangle 28">
              <a:extLst>
                <a:ext uri="{FF2B5EF4-FFF2-40B4-BE49-F238E27FC236}">
                  <a16:creationId xmlns:a16="http://schemas.microsoft.com/office/drawing/2014/main" id="{13D7AC88-70C7-CD9C-8591-63F165EC010D}"/>
                </a:ext>
              </a:extLst>
            </p:cNvPr>
            <p:cNvSpPr>
              <a:spLocks noChangeAspect="1"/>
            </p:cNvSpPr>
            <p:nvPr/>
          </p:nvSpPr>
          <p:spPr>
            <a:xfrm>
              <a:off x="2486105"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30" name="Rounded Rectangle 29">
              <a:extLst>
                <a:ext uri="{FF2B5EF4-FFF2-40B4-BE49-F238E27FC236}">
                  <a16:creationId xmlns:a16="http://schemas.microsoft.com/office/drawing/2014/main" id="{9174C7D2-230F-66F6-3BFF-C5423F77050E}"/>
                </a:ext>
              </a:extLst>
            </p:cNvPr>
            <p:cNvSpPr>
              <a:spLocks noChangeAspect="1"/>
            </p:cNvSpPr>
            <p:nvPr/>
          </p:nvSpPr>
          <p:spPr>
            <a:xfrm>
              <a:off x="2802984"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31" name="Rounded Rectangle 30">
              <a:extLst>
                <a:ext uri="{FF2B5EF4-FFF2-40B4-BE49-F238E27FC236}">
                  <a16:creationId xmlns:a16="http://schemas.microsoft.com/office/drawing/2014/main" id="{78A06AEF-B2FB-D5DA-5182-2A97CB9CB628}"/>
                </a:ext>
              </a:extLst>
            </p:cNvPr>
            <p:cNvSpPr>
              <a:spLocks noChangeAspect="1"/>
            </p:cNvSpPr>
            <p:nvPr/>
          </p:nvSpPr>
          <p:spPr>
            <a:xfrm>
              <a:off x="3119863"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48" name="Group 47">
            <a:extLst>
              <a:ext uri="{FF2B5EF4-FFF2-40B4-BE49-F238E27FC236}">
                <a16:creationId xmlns:a16="http://schemas.microsoft.com/office/drawing/2014/main" id="{5C48B508-4C5A-CD45-2821-2128B0A0ECFA}"/>
              </a:ext>
            </a:extLst>
          </p:cNvPr>
          <p:cNvGrpSpPr/>
          <p:nvPr/>
        </p:nvGrpSpPr>
        <p:grpSpPr>
          <a:xfrm>
            <a:off x="5629162" y="2642153"/>
            <a:ext cx="2809349" cy="274320"/>
            <a:chOff x="5629162" y="3167758"/>
            <a:chExt cx="2809349" cy="274320"/>
          </a:xfrm>
        </p:grpSpPr>
        <p:sp>
          <p:nvSpPr>
            <p:cNvPr id="35" name="Rounded Rectangle 34">
              <a:extLst>
                <a:ext uri="{FF2B5EF4-FFF2-40B4-BE49-F238E27FC236}">
                  <a16:creationId xmlns:a16="http://schemas.microsoft.com/office/drawing/2014/main" id="{4844D384-81C5-F6B1-3BC0-32B994051E6C}"/>
                </a:ext>
              </a:extLst>
            </p:cNvPr>
            <p:cNvSpPr>
              <a:spLocks noChangeAspect="1"/>
            </p:cNvSpPr>
            <p:nvPr/>
          </p:nvSpPr>
          <p:spPr>
            <a:xfrm>
              <a:off x="5629162"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36" name="Rounded Rectangle 35">
              <a:extLst>
                <a:ext uri="{FF2B5EF4-FFF2-40B4-BE49-F238E27FC236}">
                  <a16:creationId xmlns:a16="http://schemas.microsoft.com/office/drawing/2014/main" id="{9054352D-2369-8603-7ED3-8E3EEDDB5003}"/>
                </a:ext>
              </a:extLst>
            </p:cNvPr>
            <p:cNvSpPr>
              <a:spLocks noChangeAspect="1"/>
            </p:cNvSpPr>
            <p:nvPr/>
          </p:nvSpPr>
          <p:spPr>
            <a:xfrm>
              <a:off x="8164191"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38" name="Rounded Rectangle 37">
              <a:extLst>
                <a:ext uri="{FF2B5EF4-FFF2-40B4-BE49-F238E27FC236}">
                  <a16:creationId xmlns:a16="http://schemas.microsoft.com/office/drawing/2014/main" id="{EA97A860-3178-371C-3233-3E7424091454}"/>
                </a:ext>
              </a:extLst>
            </p:cNvPr>
            <p:cNvSpPr>
              <a:spLocks noChangeAspect="1"/>
            </p:cNvSpPr>
            <p:nvPr/>
          </p:nvSpPr>
          <p:spPr>
            <a:xfrm>
              <a:off x="5946041"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42" name="Rounded Rectangle 41">
              <a:extLst>
                <a:ext uri="{FF2B5EF4-FFF2-40B4-BE49-F238E27FC236}">
                  <a16:creationId xmlns:a16="http://schemas.microsoft.com/office/drawing/2014/main" id="{17CE578B-94A7-8BC1-88DC-D5D9CEA43791}"/>
                </a:ext>
              </a:extLst>
            </p:cNvPr>
            <p:cNvSpPr>
              <a:spLocks noChangeAspect="1"/>
            </p:cNvSpPr>
            <p:nvPr/>
          </p:nvSpPr>
          <p:spPr>
            <a:xfrm>
              <a:off x="6262920"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43" name="Rounded Rectangle 42">
              <a:extLst>
                <a:ext uri="{FF2B5EF4-FFF2-40B4-BE49-F238E27FC236}">
                  <a16:creationId xmlns:a16="http://schemas.microsoft.com/office/drawing/2014/main" id="{B96BAC66-A3AB-342A-862D-F23D33EFAC70}"/>
                </a:ext>
              </a:extLst>
            </p:cNvPr>
            <p:cNvSpPr>
              <a:spLocks noChangeAspect="1"/>
            </p:cNvSpPr>
            <p:nvPr/>
          </p:nvSpPr>
          <p:spPr>
            <a:xfrm>
              <a:off x="6579799"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44" name="Rounded Rectangle 43">
              <a:extLst>
                <a:ext uri="{FF2B5EF4-FFF2-40B4-BE49-F238E27FC236}">
                  <a16:creationId xmlns:a16="http://schemas.microsoft.com/office/drawing/2014/main" id="{DFDBDCFC-AC9E-A44D-C680-E55893C482DE}"/>
                </a:ext>
              </a:extLst>
            </p:cNvPr>
            <p:cNvSpPr>
              <a:spLocks noChangeAspect="1"/>
            </p:cNvSpPr>
            <p:nvPr/>
          </p:nvSpPr>
          <p:spPr>
            <a:xfrm>
              <a:off x="6896678"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45" name="Rounded Rectangle 44">
              <a:extLst>
                <a:ext uri="{FF2B5EF4-FFF2-40B4-BE49-F238E27FC236}">
                  <a16:creationId xmlns:a16="http://schemas.microsoft.com/office/drawing/2014/main" id="{EC7B0CE6-121F-2FA1-DED2-FCED9F1C570C}"/>
                </a:ext>
              </a:extLst>
            </p:cNvPr>
            <p:cNvSpPr>
              <a:spLocks noChangeAspect="1"/>
            </p:cNvSpPr>
            <p:nvPr/>
          </p:nvSpPr>
          <p:spPr>
            <a:xfrm>
              <a:off x="7213557"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46" name="Rounded Rectangle 45">
              <a:extLst>
                <a:ext uri="{FF2B5EF4-FFF2-40B4-BE49-F238E27FC236}">
                  <a16:creationId xmlns:a16="http://schemas.microsoft.com/office/drawing/2014/main" id="{B15ACF32-D63E-DCFB-33C7-AEE3EBD73812}"/>
                </a:ext>
              </a:extLst>
            </p:cNvPr>
            <p:cNvSpPr>
              <a:spLocks noChangeAspect="1"/>
            </p:cNvSpPr>
            <p:nvPr/>
          </p:nvSpPr>
          <p:spPr>
            <a:xfrm>
              <a:off x="7530436"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47" name="Rounded Rectangle 46">
              <a:extLst>
                <a:ext uri="{FF2B5EF4-FFF2-40B4-BE49-F238E27FC236}">
                  <a16:creationId xmlns:a16="http://schemas.microsoft.com/office/drawing/2014/main" id="{39EDE6CE-0A40-C53B-4A6A-E1B2C59BD978}"/>
                </a:ext>
              </a:extLst>
            </p:cNvPr>
            <p:cNvSpPr>
              <a:spLocks noChangeAspect="1"/>
            </p:cNvSpPr>
            <p:nvPr/>
          </p:nvSpPr>
          <p:spPr>
            <a:xfrm>
              <a:off x="7847315"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51" name="Group 50">
            <a:extLst>
              <a:ext uri="{FF2B5EF4-FFF2-40B4-BE49-F238E27FC236}">
                <a16:creationId xmlns:a16="http://schemas.microsoft.com/office/drawing/2014/main" id="{72F1A608-7C09-ACC3-57B7-672C453B9141}"/>
              </a:ext>
            </a:extLst>
          </p:cNvPr>
          <p:cNvGrpSpPr/>
          <p:nvPr/>
        </p:nvGrpSpPr>
        <p:grpSpPr>
          <a:xfrm>
            <a:off x="5366437" y="3024521"/>
            <a:ext cx="190758" cy="1617691"/>
            <a:chOff x="666518" y="3537048"/>
            <a:chExt cx="190758" cy="1617691"/>
          </a:xfrm>
        </p:grpSpPr>
        <p:sp>
          <p:nvSpPr>
            <p:cNvPr id="52" name="TextBox 51">
              <a:extLst>
                <a:ext uri="{FF2B5EF4-FFF2-40B4-BE49-F238E27FC236}">
                  <a16:creationId xmlns:a16="http://schemas.microsoft.com/office/drawing/2014/main" id="{8C5ED5C6-18BE-19B6-E8B3-7275B70621DD}"/>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3" name="TextBox 52">
              <a:extLst>
                <a:ext uri="{FF2B5EF4-FFF2-40B4-BE49-F238E27FC236}">
                  <a16:creationId xmlns:a16="http://schemas.microsoft.com/office/drawing/2014/main" id="{8A975BA2-3CF5-730A-D816-6BB100A80481}"/>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4" name="TextBox 53">
              <a:extLst>
                <a:ext uri="{FF2B5EF4-FFF2-40B4-BE49-F238E27FC236}">
                  <a16:creationId xmlns:a16="http://schemas.microsoft.com/office/drawing/2014/main" id="{90BADDA2-7E31-721B-0313-250A8CC2668B}"/>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5" name="TextBox 54">
              <a:extLst>
                <a:ext uri="{FF2B5EF4-FFF2-40B4-BE49-F238E27FC236}">
                  <a16:creationId xmlns:a16="http://schemas.microsoft.com/office/drawing/2014/main" id="{684DA637-FDF5-86C0-F10C-83128465C9C6}"/>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Tree>
    <p:custDataLst>
      <p:tags r:id="rId1"/>
    </p:custDataLst>
    <p:extLst>
      <p:ext uri="{BB962C8B-B14F-4D97-AF65-F5344CB8AC3E}">
        <p14:creationId xmlns:p14="http://schemas.microsoft.com/office/powerpoint/2010/main" val="3107028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4"/>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2">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9"/>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2">
                                            <p:txEl>
                                              <p:pRg st="2" end="2"/>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61"/>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0"/>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7"/>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P spid="37" grpId="0"/>
      <p:bldP spid="59" grpId="0"/>
      <p:bldP spid="61" grpId="0" animBg="1"/>
      <p:bldP spid="81" grpId="0"/>
      <p:bldP spid="87" grpId="0" animBg="1"/>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Goal:</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Identifying the variations between sequences</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Inference</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by using decoding algorithms (e.g., the Viterbi Algorithm)</a:t>
            </a:r>
          </a:p>
        </p:txBody>
      </p:sp>
      <p:sp>
        <p:nvSpPr>
          <p:cNvPr id="2" name="Title 1"/>
          <p:cNvSpPr>
            <a:spLocks noGrp="1"/>
          </p:cNvSpPr>
          <p:nvPr>
            <p:ph type="title"/>
          </p:nvPr>
        </p:nvSpPr>
        <p:spPr/>
        <p:txBody>
          <a:bodyPr rIns="0"/>
          <a:lstStyle/>
          <a:p>
            <a:r>
              <a:rPr lang="en-US" sz="4000" b="1" dirty="0">
                <a:latin typeface="Garamond" panose="02020404030301010803" pitchFamily="18" charset="0"/>
              </a:rPr>
              <a:t>Inference usin</a:t>
            </a:r>
            <a:r>
              <a:rPr lang="en-US" sz="4000" dirty="0">
                <a:latin typeface="Garamond" panose="02020404030301010803" pitchFamily="18" charset="0"/>
              </a:rPr>
              <a:t>g pHMMs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39" name="Table 6">
            <a:extLst>
              <a:ext uri="{FF2B5EF4-FFF2-40B4-BE49-F238E27FC236}">
                <a16:creationId xmlns:a16="http://schemas.microsoft.com/office/drawing/2014/main" id="{43651D23-8FCE-9EE0-FD2B-C10E1E660A1F}"/>
              </a:ext>
            </a:extLst>
          </p:cNvPr>
          <p:cNvGraphicFramePr>
            <a:graphicFrameLocks noGrp="1" noChangeAspect="1"/>
          </p:cNvGraphicFramePr>
          <p:nvPr/>
        </p:nvGraphicFramePr>
        <p:xfrm>
          <a:off x="876880" y="271944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40" name="TextBox 39">
                <a:extLst>
                  <a:ext uri="{FF2B5EF4-FFF2-40B4-BE49-F238E27FC236}">
                    <a16:creationId xmlns:a16="http://schemas.microsoft.com/office/drawing/2014/main" id="{084670F0-9D57-06FE-0AE6-2685B450379F}"/>
                  </a:ext>
                </a:extLst>
              </p:cNvPr>
              <p:cNvSpPr txBox="1"/>
              <p:nvPr/>
            </p:nvSpPr>
            <p:spPr>
              <a:xfrm>
                <a:off x="75543" y="213171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𝑭</m:t>
                          </m:r>
                        </m:e>
                        <m:sub>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0" name="TextBox 39">
                <a:extLst>
                  <a:ext uri="{FF2B5EF4-FFF2-40B4-BE49-F238E27FC236}">
                    <a16:creationId xmlns:a16="http://schemas.microsoft.com/office/drawing/2014/main" id="{084670F0-9D57-06FE-0AE6-2685B450379F}"/>
                  </a:ext>
                </a:extLst>
              </p:cNvPr>
              <p:cNvSpPr txBox="1">
                <a:spLocks noRot="1" noChangeAspect="1" noMove="1" noResize="1" noEditPoints="1" noAdjustHandles="1" noChangeArrowheads="1" noChangeShapeType="1" noTextEdit="1"/>
              </p:cNvSpPr>
              <p:nvPr/>
            </p:nvSpPr>
            <p:spPr>
              <a:xfrm>
                <a:off x="75543" y="2131715"/>
                <a:ext cx="552506" cy="307777"/>
              </a:xfrm>
              <a:prstGeom prst="rect">
                <a:avLst/>
              </a:prstGeom>
              <a:blipFill>
                <a:blip r:embed="rId4"/>
                <a:stretch>
                  <a:fillRect l="-13333" b="-208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1" name="TextBox 40">
                <a:extLst>
                  <a:ext uri="{FF2B5EF4-FFF2-40B4-BE49-F238E27FC236}">
                    <a16:creationId xmlns:a16="http://schemas.microsoft.com/office/drawing/2014/main" id="{4F63B038-0F19-2E4B-F2C4-92DB582B9FD5}"/>
                  </a:ext>
                </a:extLst>
              </p:cNvPr>
              <p:cNvSpPr txBox="1"/>
              <p:nvPr/>
            </p:nvSpPr>
            <p:spPr>
              <a:xfrm>
                <a:off x="696724" y="227536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1" name="TextBox 40">
                <a:extLst>
                  <a:ext uri="{FF2B5EF4-FFF2-40B4-BE49-F238E27FC236}">
                    <a16:creationId xmlns:a16="http://schemas.microsoft.com/office/drawing/2014/main" id="{4F63B038-0F19-2E4B-F2C4-92DB582B9FD5}"/>
                  </a:ext>
                </a:extLst>
              </p:cNvPr>
              <p:cNvSpPr txBox="1">
                <a:spLocks noRot="1" noChangeAspect="1" noMove="1" noResize="1" noEditPoints="1" noAdjustHandles="1" noChangeArrowheads="1" noChangeShapeType="1" noTextEdit="1"/>
              </p:cNvSpPr>
              <p:nvPr/>
            </p:nvSpPr>
            <p:spPr>
              <a:xfrm>
                <a:off x="696724" y="2275367"/>
                <a:ext cx="164592" cy="307777"/>
              </a:xfrm>
              <a:prstGeom prst="rect">
                <a:avLst/>
              </a:prstGeom>
              <a:blipFill>
                <a:blip r:embed="rId5"/>
                <a:stretch>
                  <a:fillRect l="-28571" r="-28571"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7" name="TextBox 46">
                <a:extLst>
                  <a:ext uri="{FF2B5EF4-FFF2-40B4-BE49-F238E27FC236}">
                    <a16:creationId xmlns:a16="http://schemas.microsoft.com/office/drawing/2014/main" id="{58D362D7-4905-D431-BE8F-A6EB17C93195}"/>
                  </a:ext>
                </a:extLst>
              </p:cNvPr>
              <p:cNvSpPr txBox="1"/>
              <p:nvPr/>
            </p:nvSpPr>
            <p:spPr>
              <a:xfrm>
                <a:off x="570143" y="249646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7" name="TextBox 46">
                <a:extLst>
                  <a:ext uri="{FF2B5EF4-FFF2-40B4-BE49-F238E27FC236}">
                    <a16:creationId xmlns:a16="http://schemas.microsoft.com/office/drawing/2014/main" id="{58D362D7-4905-D431-BE8F-A6EB17C93195}"/>
                  </a:ext>
                </a:extLst>
              </p:cNvPr>
              <p:cNvSpPr txBox="1">
                <a:spLocks noRot="1" noChangeAspect="1" noMove="1" noResize="1" noEditPoints="1" noAdjustHandles="1" noChangeArrowheads="1" noChangeShapeType="1" noTextEdit="1"/>
              </p:cNvSpPr>
              <p:nvPr/>
            </p:nvSpPr>
            <p:spPr>
              <a:xfrm>
                <a:off x="570143" y="2496467"/>
                <a:ext cx="162796" cy="307777"/>
              </a:xfrm>
              <a:prstGeom prst="rect">
                <a:avLst/>
              </a:prstGeom>
              <a:blipFill>
                <a:blip r:embed="rId6"/>
                <a:stretch>
                  <a:fillRect l="-38462" r="-23077" b="-8000"/>
                </a:stretch>
              </a:blipFill>
            </p:spPr>
            <p:txBody>
              <a:bodyPr/>
              <a:lstStyle/>
              <a:p>
                <a:r>
                  <a:rPr lang="en-US">
                    <a:noFill/>
                  </a:rPr>
                  <a:t> </a:t>
                </a:r>
              </a:p>
            </p:txBody>
          </p:sp>
        </mc:Fallback>
      </mc:AlternateContent>
      <p:cxnSp>
        <p:nvCxnSpPr>
          <p:cNvPr id="48" name="Straight Connector 47">
            <a:extLst>
              <a:ext uri="{FF2B5EF4-FFF2-40B4-BE49-F238E27FC236}">
                <a16:creationId xmlns:a16="http://schemas.microsoft.com/office/drawing/2014/main" id="{4750CD2E-0E07-FBD9-F223-C993515D0730}"/>
              </a:ext>
            </a:extLst>
          </p:cNvPr>
          <p:cNvCxnSpPr>
            <a:cxnSpLocks/>
          </p:cNvCxnSpPr>
          <p:nvPr/>
        </p:nvCxnSpPr>
        <p:spPr>
          <a:xfrm flipH="1" flipV="1">
            <a:off x="596227" y="242984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9" name="Group 48">
            <a:extLst>
              <a:ext uri="{FF2B5EF4-FFF2-40B4-BE49-F238E27FC236}">
                <a16:creationId xmlns:a16="http://schemas.microsoft.com/office/drawing/2014/main" id="{7FECEAE0-0568-B7C1-5AB4-EE08AD723D04}"/>
              </a:ext>
            </a:extLst>
          </p:cNvPr>
          <p:cNvGrpSpPr/>
          <p:nvPr/>
        </p:nvGrpSpPr>
        <p:grpSpPr>
          <a:xfrm>
            <a:off x="643222" y="2772904"/>
            <a:ext cx="190758" cy="1617691"/>
            <a:chOff x="666518" y="3537048"/>
            <a:chExt cx="190758" cy="1617691"/>
          </a:xfrm>
        </p:grpSpPr>
        <p:sp>
          <p:nvSpPr>
            <p:cNvPr id="50" name="TextBox 49">
              <a:extLst>
                <a:ext uri="{FF2B5EF4-FFF2-40B4-BE49-F238E27FC236}">
                  <a16:creationId xmlns:a16="http://schemas.microsoft.com/office/drawing/2014/main" id="{E01AEC05-20D2-8CD3-F8D2-71368CBD27DE}"/>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1" name="TextBox 50">
              <a:extLst>
                <a:ext uri="{FF2B5EF4-FFF2-40B4-BE49-F238E27FC236}">
                  <a16:creationId xmlns:a16="http://schemas.microsoft.com/office/drawing/2014/main" id="{286691E0-9D0B-E397-D73A-85D4A4BB1A7A}"/>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2" name="TextBox 51">
              <a:extLst>
                <a:ext uri="{FF2B5EF4-FFF2-40B4-BE49-F238E27FC236}">
                  <a16:creationId xmlns:a16="http://schemas.microsoft.com/office/drawing/2014/main" id="{3905A011-2F3C-A697-7F1E-03FAC4238F03}"/>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3" name="TextBox 52">
              <a:extLst>
                <a:ext uri="{FF2B5EF4-FFF2-40B4-BE49-F238E27FC236}">
                  <a16:creationId xmlns:a16="http://schemas.microsoft.com/office/drawing/2014/main" id="{494215C6-7777-938F-1DB3-B95806AFF6A2}"/>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54" name="TextBox 53">
            <a:extLst>
              <a:ext uri="{FF2B5EF4-FFF2-40B4-BE49-F238E27FC236}">
                <a16:creationId xmlns:a16="http://schemas.microsoft.com/office/drawing/2014/main" id="{A1139680-DCAD-4AAA-DC31-EB396259D98E}"/>
              </a:ext>
            </a:extLst>
          </p:cNvPr>
          <p:cNvSpPr txBox="1"/>
          <p:nvPr/>
        </p:nvSpPr>
        <p:spPr>
          <a:xfrm>
            <a:off x="889364" y="4486821"/>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Forward Calculations</a:t>
            </a:r>
          </a:p>
        </p:txBody>
      </p:sp>
      <p:sp>
        <p:nvSpPr>
          <p:cNvPr id="58" name="TextBox 57">
            <a:extLst>
              <a:ext uri="{FF2B5EF4-FFF2-40B4-BE49-F238E27FC236}">
                <a16:creationId xmlns:a16="http://schemas.microsoft.com/office/drawing/2014/main" id="{F14FC6A7-8006-6FF6-86C0-39273D0DE678}"/>
              </a:ext>
            </a:extLst>
          </p:cNvPr>
          <p:cNvSpPr txBox="1"/>
          <p:nvPr/>
        </p:nvSpPr>
        <p:spPr>
          <a:xfrm>
            <a:off x="2789309" y="1789599"/>
            <a:ext cx="3565382"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Observed Sequence:</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ATGT</a:t>
            </a:r>
            <a:endParaRPr kumimoji="0" lang="en-US" sz="2000" b="1"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sp>
        <p:nvSpPr>
          <p:cNvPr id="59" name="Striped Right Arrow 58">
            <a:extLst>
              <a:ext uri="{FF2B5EF4-FFF2-40B4-BE49-F238E27FC236}">
                <a16:creationId xmlns:a16="http://schemas.microsoft.com/office/drawing/2014/main" id="{9F01E116-747F-53AF-6649-7C5C51A67944}"/>
              </a:ext>
            </a:extLst>
          </p:cNvPr>
          <p:cNvSpPr/>
          <p:nvPr/>
        </p:nvSpPr>
        <p:spPr>
          <a:xfrm rot="5400000">
            <a:off x="-356669" y="3469299"/>
            <a:ext cx="1576884"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60" name="Table 6">
            <a:extLst>
              <a:ext uri="{FF2B5EF4-FFF2-40B4-BE49-F238E27FC236}">
                <a16:creationId xmlns:a16="http://schemas.microsoft.com/office/drawing/2014/main" id="{091579ED-68AB-0B46-187E-E2E6BADFD7FF}"/>
              </a:ext>
            </a:extLst>
          </p:cNvPr>
          <p:cNvGraphicFramePr>
            <a:graphicFrameLocks noGrp="1" noChangeAspect="1"/>
          </p:cNvGraphicFramePr>
          <p:nvPr/>
        </p:nvGraphicFramePr>
        <p:xfrm>
          <a:off x="5602494" y="271944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rgbClr val="7030A0"/>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61" name="TextBox 60">
                <a:extLst>
                  <a:ext uri="{FF2B5EF4-FFF2-40B4-BE49-F238E27FC236}">
                    <a16:creationId xmlns:a16="http://schemas.microsoft.com/office/drawing/2014/main" id="{5B846512-F097-2A8D-475A-0FE849332560}"/>
                  </a:ext>
                </a:extLst>
              </p:cNvPr>
              <p:cNvSpPr txBox="1"/>
              <p:nvPr/>
            </p:nvSpPr>
            <p:spPr>
              <a:xfrm>
                <a:off x="4801157" y="213171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𝑩</m:t>
                          </m:r>
                        </m:e>
                        <m:sub>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1" name="TextBox 60">
                <a:extLst>
                  <a:ext uri="{FF2B5EF4-FFF2-40B4-BE49-F238E27FC236}">
                    <a16:creationId xmlns:a16="http://schemas.microsoft.com/office/drawing/2014/main" id="{5B846512-F097-2A8D-475A-0FE849332560}"/>
                  </a:ext>
                </a:extLst>
              </p:cNvPr>
              <p:cNvSpPr txBox="1">
                <a:spLocks noRot="1" noChangeAspect="1" noMove="1" noResize="1" noEditPoints="1" noAdjustHandles="1" noChangeArrowheads="1" noChangeShapeType="1" noTextEdit="1"/>
              </p:cNvSpPr>
              <p:nvPr/>
            </p:nvSpPr>
            <p:spPr>
              <a:xfrm>
                <a:off x="4801157" y="2131715"/>
                <a:ext cx="552506" cy="307777"/>
              </a:xfrm>
              <a:prstGeom prst="rect">
                <a:avLst/>
              </a:prstGeom>
              <a:blipFill>
                <a:blip r:embed="rId7"/>
                <a:stretch>
                  <a:fillRect l="-15909" r="-2273" b="-208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2" name="TextBox 61">
                <a:extLst>
                  <a:ext uri="{FF2B5EF4-FFF2-40B4-BE49-F238E27FC236}">
                    <a16:creationId xmlns:a16="http://schemas.microsoft.com/office/drawing/2014/main" id="{FB281CBA-F1B2-5847-D16A-AD49FC3D43DC}"/>
                  </a:ext>
                </a:extLst>
              </p:cNvPr>
              <p:cNvSpPr txBox="1"/>
              <p:nvPr/>
            </p:nvSpPr>
            <p:spPr>
              <a:xfrm>
                <a:off x="5422338" y="227536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2" name="TextBox 61">
                <a:extLst>
                  <a:ext uri="{FF2B5EF4-FFF2-40B4-BE49-F238E27FC236}">
                    <a16:creationId xmlns:a16="http://schemas.microsoft.com/office/drawing/2014/main" id="{FB281CBA-F1B2-5847-D16A-AD49FC3D43DC}"/>
                  </a:ext>
                </a:extLst>
              </p:cNvPr>
              <p:cNvSpPr txBox="1">
                <a:spLocks noRot="1" noChangeAspect="1" noMove="1" noResize="1" noEditPoints="1" noAdjustHandles="1" noChangeArrowheads="1" noChangeShapeType="1" noTextEdit="1"/>
              </p:cNvSpPr>
              <p:nvPr/>
            </p:nvSpPr>
            <p:spPr>
              <a:xfrm>
                <a:off x="5422338" y="2275367"/>
                <a:ext cx="164592" cy="307777"/>
              </a:xfrm>
              <a:prstGeom prst="rect">
                <a:avLst/>
              </a:prstGeom>
              <a:blipFill>
                <a:blip r:embed="rId8"/>
                <a:stretch>
                  <a:fillRect l="-28571" r="-35714"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1" name="TextBox 80">
                <a:extLst>
                  <a:ext uri="{FF2B5EF4-FFF2-40B4-BE49-F238E27FC236}">
                    <a16:creationId xmlns:a16="http://schemas.microsoft.com/office/drawing/2014/main" id="{00A4542E-E0F1-DB28-C809-9A09D4DEBBFD}"/>
                  </a:ext>
                </a:extLst>
              </p:cNvPr>
              <p:cNvSpPr txBox="1"/>
              <p:nvPr/>
            </p:nvSpPr>
            <p:spPr>
              <a:xfrm>
                <a:off x="5295757" y="249646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81" name="TextBox 80">
                <a:extLst>
                  <a:ext uri="{FF2B5EF4-FFF2-40B4-BE49-F238E27FC236}">
                    <a16:creationId xmlns:a16="http://schemas.microsoft.com/office/drawing/2014/main" id="{00A4542E-E0F1-DB28-C809-9A09D4DEBBFD}"/>
                  </a:ext>
                </a:extLst>
              </p:cNvPr>
              <p:cNvSpPr txBox="1">
                <a:spLocks noRot="1" noChangeAspect="1" noMove="1" noResize="1" noEditPoints="1" noAdjustHandles="1" noChangeArrowheads="1" noChangeShapeType="1" noTextEdit="1"/>
              </p:cNvSpPr>
              <p:nvPr/>
            </p:nvSpPr>
            <p:spPr>
              <a:xfrm>
                <a:off x="5295757" y="2496467"/>
                <a:ext cx="162796" cy="307777"/>
              </a:xfrm>
              <a:prstGeom prst="rect">
                <a:avLst/>
              </a:prstGeom>
              <a:blipFill>
                <a:blip r:embed="rId9"/>
                <a:stretch>
                  <a:fillRect l="-38462" r="-30769" b="-8000"/>
                </a:stretch>
              </a:blipFill>
            </p:spPr>
            <p:txBody>
              <a:bodyPr/>
              <a:lstStyle/>
              <a:p>
                <a:r>
                  <a:rPr lang="en-US">
                    <a:noFill/>
                  </a:rPr>
                  <a:t> </a:t>
                </a:r>
              </a:p>
            </p:txBody>
          </p:sp>
        </mc:Fallback>
      </mc:AlternateContent>
      <p:cxnSp>
        <p:nvCxnSpPr>
          <p:cNvPr id="82" name="Straight Connector 81">
            <a:extLst>
              <a:ext uri="{FF2B5EF4-FFF2-40B4-BE49-F238E27FC236}">
                <a16:creationId xmlns:a16="http://schemas.microsoft.com/office/drawing/2014/main" id="{BFE4DFB0-B828-7304-CC78-A08BC1B07A92}"/>
              </a:ext>
            </a:extLst>
          </p:cNvPr>
          <p:cNvCxnSpPr>
            <a:cxnSpLocks/>
          </p:cNvCxnSpPr>
          <p:nvPr/>
        </p:nvCxnSpPr>
        <p:spPr>
          <a:xfrm flipH="1" flipV="1">
            <a:off x="5321841" y="242984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83" name="TextBox 82">
            <a:extLst>
              <a:ext uri="{FF2B5EF4-FFF2-40B4-BE49-F238E27FC236}">
                <a16:creationId xmlns:a16="http://schemas.microsoft.com/office/drawing/2014/main" id="{F1598814-801D-9681-AD66-D6612F27F788}"/>
              </a:ext>
            </a:extLst>
          </p:cNvPr>
          <p:cNvSpPr txBox="1"/>
          <p:nvPr/>
        </p:nvSpPr>
        <p:spPr>
          <a:xfrm>
            <a:off x="5576318" y="4486821"/>
            <a:ext cx="2891148"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Backward Calculations</a:t>
            </a:r>
          </a:p>
        </p:txBody>
      </p:sp>
      <p:sp>
        <p:nvSpPr>
          <p:cNvPr id="86" name="Striped Right Arrow 85">
            <a:extLst>
              <a:ext uri="{FF2B5EF4-FFF2-40B4-BE49-F238E27FC236}">
                <a16:creationId xmlns:a16="http://schemas.microsoft.com/office/drawing/2014/main" id="{CBB47673-5211-672C-99BB-9F24A9752FA5}"/>
              </a:ext>
            </a:extLst>
          </p:cNvPr>
          <p:cNvSpPr/>
          <p:nvPr/>
        </p:nvSpPr>
        <p:spPr>
          <a:xfrm rot="16200000">
            <a:off x="4392197" y="3447681"/>
            <a:ext cx="1533649"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88" name="Group 87">
            <a:extLst>
              <a:ext uri="{FF2B5EF4-FFF2-40B4-BE49-F238E27FC236}">
                <a16:creationId xmlns:a16="http://schemas.microsoft.com/office/drawing/2014/main" id="{51787239-685D-8309-201F-B21AED7747D7}"/>
              </a:ext>
            </a:extLst>
          </p:cNvPr>
          <p:cNvGrpSpPr/>
          <p:nvPr/>
        </p:nvGrpSpPr>
        <p:grpSpPr>
          <a:xfrm>
            <a:off x="901710" y="2390536"/>
            <a:ext cx="2809349" cy="274320"/>
            <a:chOff x="901710" y="3154680"/>
            <a:chExt cx="2809349" cy="274320"/>
          </a:xfrm>
        </p:grpSpPr>
        <p:sp>
          <p:nvSpPr>
            <p:cNvPr id="89" name="Rounded Rectangle 88">
              <a:extLst>
                <a:ext uri="{FF2B5EF4-FFF2-40B4-BE49-F238E27FC236}">
                  <a16:creationId xmlns:a16="http://schemas.microsoft.com/office/drawing/2014/main" id="{8693FD59-9AB3-1E21-8565-30C1655AD7AA}"/>
                </a:ext>
              </a:extLst>
            </p:cNvPr>
            <p:cNvSpPr>
              <a:spLocks noChangeAspect="1"/>
            </p:cNvSpPr>
            <p:nvPr/>
          </p:nvSpPr>
          <p:spPr>
            <a:xfrm>
              <a:off x="901710"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90" name="Rounded Rectangle 89">
              <a:extLst>
                <a:ext uri="{FF2B5EF4-FFF2-40B4-BE49-F238E27FC236}">
                  <a16:creationId xmlns:a16="http://schemas.microsoft.com/office/drawing/2014/main" id="{3C35FA3C-2DC2-00BB-C487-E188FA54B67D}"/>
                </a:ext>
              </a:extLst>
            </p:cNvPr>
            <p:cNvSpPr>
              <a:spLocks noChangeAspect="1"/>
            </p:cNvSpPr>
            <p:nvPr/>
          </p:nvSpPr>
          <p:spPr>
            <a:xfrm>
              <a:off x="3436739"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1" name="Rounded Rectangle 90">
              <a:extLst>
                <a:ext uri="{FF2B5EF4-FFF2-40B4-BE49-F238E27FC236}">
                  <a16:creationId xmlns:a16="http://schemas.microsoft.com/office/drawing/2014/main" id="{7D957BC1-32C7-0304-7162-B4048389FB19}"/>
                </a:ext>
              </a:extLst>
            </p:cNvPr>
            <p:cNvSpPr>
              <a:spLocks noChangeAspect="1"/>
            </p:cNvSpPr>
            <p:nvPr/>
          </p:nvSpPr>
          <p:spPr>
            <a:xfrm>
              <a:off x="1218589"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92" name="Rounded Rectangle 91">
              <a:extLst>
                <a:ext uri="{FF2B5EF4-FFF2-40B4-BE49-F238E27FC236}">
                  <a16:creationId xmlns:a16="http://schemas.microsoft.com/office/drawing/2014/main" id="{91BA6C9B-C2FD-9945-1806-86D293B11BBF}"/>
                </a:ext>
              </a:extLst>
            </p:cNvPr>
            <p:cNvSpPr>
              <a:spLocks noChangeAspect="1"/>
            </p:cNvSpPr>
            <p:nvPr/>
          </p:nvSpPr>
          <p:spPr>
            <a:xfrm>
              <a:off x="1535468"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3" name="Rounded Rectangle 92">
              <a:extLst>
                <a:ext uri="{FF2B5EF4-FFF2-40B4-BE49-F238E27FC236}">
                  <a16:creationId xmlns:a16="http://schemas.microsoft.com/office/drawing/2014/main" id="{55F7C28F-A0F5-7891-B09B-5A0F981578C7}"/>
                </a:ext>
              </a:extLst>
            </p:cNvPr>
            <p:cNvSpPr>
              <a:spLocks noChangeAspect="1"/>
            </p:cNvSpPr>
            <p:nvPr/>
          </p:nvSpPr>
          <p:spPr>
            <a:xfrm>
              <a:off x="1852347"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94" name="Rounded Rectangle 93">
              <a:extLst>
                <a:ext uri="{FF2B5EF4-FFF2-40B4-BE49-F238E27FC236}">
                  <a16:creationId xmlns:a16="http://schemas.microsoft.com/office/drawing/2014/main" id="{A0801286-02B6-865B-BDBF-752EFCB725C5}"/>
                </a:ext>
              </a:extLst>
            </p:cNvPr>
            <p:cNvSpPr>
              <a:spLocks noChangeAspect="1"/>
            </p:cNvSpPr>
            <p:nvPr/>
          </p:nvSpPr>
          <p:spPr>
            <a:xfrm>
              <a:off x="2169226"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95" name="Rounded Rectangle 94">
              <a:extLst>
                <a:ext uri="{FF2B5EF4-FFF2-40B4-BE49-F238E27FC236}">
                  <a16:creationId xmlns:a16="http://schemas.microsoft.com/office/drawing/2014/main" id="{A7CE82DA-8777-06BF-F98F-CD1D5CCC450F}"/>
                </a:ext>
              </a:extLst>
            </p:cNvPr>
            <p:cNvSpPr>
              <a:spLocks noChangeAspect="1"/>
            </p:cNvSpPr>
            <p:nvPr/>
          </p:nvSpPr>
          <p:spPr>
            <a:xfrm>
              <a:off x="2486105"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6" name="Rounded Rectangle 95">
              <a:extLst>
                <a:ext uri="{FF2B5EF4-FFF2-40B4-BE49-F238E27FC236}">
                  <a16:creationId xmlns:a16="http://schemas.microsoft.com/office/drawing/2014/main" id="{78835840-7A81-A986-1BB9-11AA70BE7A3C}"/>
                </a:ext>
              </a:extLst>
            </p:cNvPr>
            <p:cNvSpPr>
              <a:spLocks noChangeAspect="1"/>
            </p:cNvSpPr>
            <p:nvPr/>
          </p:nvSpPr>
          <p:spPr>
            <a:xfrm>
              <a:off x="2802984"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97" name="Rounded Rectangle 96">
              <a:extLst>
                <a:ext uri="{FF2B5EF4-FFF2-40B4-BE49-F238E27FC236}">
                  <a16:creationId xmlns:a16="http://schemas.microsoft.com/office/drawing/2014/main" id="{C12DE0A1-BC1C-25EA-25ED-F18A55F72552}"/>
                </a:ext>
              </a:extLst>
            </p:cNvPr>
            <p:cNvSpPr>
              <a:spLocks noChangeAspect="1"/>
            </p:cNvSpPr>
            <p:nvPr/>
          </p:nvSpPr>
          <p:spPr>
            <a:xfrm>
              <a:off x="3119863"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98" name="Group 97">
            <a:extLst>
              <a:ext uri="{FF2B5EF4-FFF2-40B4-BE49-F238E27FC236}">
                <a16:creationId xmlns:a16="http://schemas.microsoft.com/office/drawing/2014/main" id="{069BBC36-2360-5573-1479-943EDAE38D73}"/>
              </a:ext>
            </a:extLst>
          </p:cNvPr>
          <p:cNvGrpSpPr/>
          <p:nvPr/>
        </p:nvGrpSpPr>
        <p:grpSpPr>
          <a:xfrm>
            <a:off x="5629162" y="2390536"/>
            <a:ext cx="2809349" cy="274320"/>
            <a:chOff x="5629162" y="3167758"/>
            <a:chExt cx="2809349" cy="274320"/>
          </a:xfrm>
        </p:grpSpPr>
        <p:sp>
          <p:nvSpPr>
            <p:cNvPr id="99" name="Rounded Rectangle 98">
              <a:extLst>
                <a:ext uri="{FF2B5EF4-FFF2-40B4-BE49-F238E27FC236}">
                  <a16:creationId xmlns:a16="http://schemas.microsoft.com/office/drawing/2014/main" id="{B0AE88E3-6E50-AD5D-5A2C-6224027FAA59}"/>
                </a:ext>
              </a:extLst>
            </p:cNvPr>
            <p:cNvSpPr>
              <a:spLocks noChangeAspect="1"/>
            </p:cNvSpPr>
            <p:nvPr/>
          </p:nvSpPr>
          <p:spPr>
            <a:xfrm>
              <a:off x="5629162"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100" name="Rounded Rectangle 99">
              <a:extLst>
                <a:ext uri="{FF2B5EF4-FFF2-40B4-BE49-F238E27FC236}">
                  <a16:creationId xmlns:a16="http://schemas.microsoft.com/office/drawing/2014/main" id="{BC570929-3954-9DFE-C27C-17F732B19151}"/>
                </a:ext>
              </a:extLst>
            </p:cNvPr>
            <p:cNvSpPr>
              <a:spLocks noChangeAspect="1"/>
            </p:cNvSpPr>
            <p:nvPr/>
          </p:nvSpPr>
          <p:spPr>
            <a:xfrm>
              <a:off x="8164191"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01" name="Rounded Rectangle 100">
              <a:extLst>
                <a:ext uri="{FF2B5EF4-FFF2-40B4-BE49-F238E27FC236}">
                  <a16:creationId xmlns:a16="http://schemas.microsoft.com/office/drawing/2014/main" id="{94D86CC9-C9EB-EB2B-4FEA-059DB65E4C1E}"/>
                </a:ext>
              </a:extLst>
            </p:cNvPr>
            <p:cNvSpPr>
              <a:spLocks noChangeAspect="1"/>
            </p:cNvSpPr>
            <p:nvPr/>
          </p:nvSpPr>
          <p:spPr>
            <a:xfrm>
              <a:off x="5946041"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102" name="Rounded Rectangle 101">
              <a:extLst>
                <a:ext uri="{FF2B5EF4-FFF2-40B4-BE49-F238E27FC236}">
                  <a16:creationId xmlns:a16="http://schemas.microsoft.com/office/drawing/2014/main" id="{B36BDC2A-7B4B-FA95-36BE-AF253C794570}"/>
                </a:ext>
              </a:extLst>
            </p:cNvPr>
            <p:cNvSpPr>
              <a:spLocks noChangeAspect="1"/>
            </p:cNvSpPr>
            <p:nvPr/>
          </p:nvSpPr>
          <p:spPr>
            <a:xfrm>
              <a:off x="6262920"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03" name="Rounded Rectangle 102">
              <a:extLst>
                <a:ext uri="{FF2B5EF4-FFF2-40B4-BE49-F238E27FC236}">
                  <a16:creationId xmlns:a16="http://schemas.microsoft.com/office/drawing/2014/main" id="{83603A26-CD9D-B10D-2BAD-AAEE1C51E678}"/>
                </a:ext>
              </a:extLst>
            </p:cNvPr>
            <p:cNvSpPr>
              <a:spLocks noChangeAspect="1"/>
            </p:cNvSpPr>
            <p:nvPr/>
          </p:nvSpPr>
          <p:spPr>
            <a:xfrm>
              <a:off x="6579799"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104" name="Rounded Rectangle 103">
              <a:extLst>
                <a:ext uri="{FF2B5EF4-FFF2-40B4-BE49-F238E27FC236}">
                  <a16:creationId xmlns:a16="http://schemas.microsoft.com/office/drawing/2014/main" id="{0DAF7AFB-502F-5200-9DB1-35BC0A7C62DF}"/>
                </a:ext>
              </a:extLst>
            </p:cNvPr>
            <p:cNvSpPr>
              <a:spLocks noChangeAspect="1"/>
            </p:cNvSpPr>
            <p:nvPr/>
          </p:nvSpPr>
          <p:spPr>
            <a:xfrm>
              <a:off x="6896678"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105" name="Rounded Rectangle 104">
              <a:extLst>
                <a:ext uri="{FF2B5EF4-FFF2-40B4-BE49-F238E27FC236}">
                  <a16:creationId xmlns:a16="http://schemas.microsoft.com/office/drawing/2014/main" id="{21E94617-7011-3324-A55F-BC12AE03A2FC}"/>
                </a:ext>
              </a:extLst>
            </p:cNvPr>
            <p:cNvSpPr>
              <a:spLocks noChangeAspect="1"/>
            </p:cNvSpPr>
            <p:nvPr/>
          </p:nvSpPr>
          <p:spPr>
            <a:xfrm>
              <a:off x="7213557"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06" name="Rounded Rectangle 105">
              <a:extLst>
                <a:ext uri="{FF2B5EF4-FFF2-40B4-BE49-F238E27FC236}">
                  <a16:creationId xmlns:a16="http://schemas.microsoft.com/office/drawing/2014/main" id="{80D74B2F-87F5-A4B4-0566-51ECF961CCE5}"/>
                </a:ext>
              </a:extLst>
            </p:cNvPr>
            <p:cNvSpPr>
              <a:spLocks noChangeAspect="1"/>
            </p:cNvSpPr>
            <p:nvPr/>
          </p:nvSpPr>
          <p:spPr>
            <a:xfrm>
              <a:off x="7530436"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107" name="Rounded Rectangle 106">
              <a:extLst>
                <a:ext uri="{FF2B5EF4-FFF2-40B4-BE49-F238E27FC236}">
                  <a16:creationId xmlns:a16="http://schemas.microsoft.com/office/drawing/2014/main" id="{A18A05A3-D6AE-46C4-C8AF-F9EACDDA5DD8}"/>
                </a:ext>
              </a:extLst>
            </p:cNvPr>
            <p:cNvSpPr>
              <a:spLocks noChangeAspect="1"/>
            </p:cNvSpPr>
            <p:nvPr/>
          </p:nvSpPr>
          <p:spPr>
            <a:xfrm>
              <a:off x="7847315"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108" name="Group 107">
            <a:extLst>
              <a:ext uri="{FF2B5EF4-FFF2-40B4-BE49-F238E27FC236}">
                <a16:creationId xmlns:a16="http://schemas.microsoft.com/office/drawing/2014/main" id="{E737757E-7C92-9AD6-7409-679567AC3B41}"/>
              </a:ext>
            </a:extLst>
          </p:cNvPr>
          <p:cNvGrpSpPr/>
          <p:nvPr/>
        </p:nvGrpSpPr>
        <p:grpSpPr>
          <a:xfrm>
            <a:off x="5366437" y="2772904"/>
            <a:ext cx="190758" cy="1617691"/>
            <a:chOff x="666518" y="3537048"/>
            <a:chExt cx="190758" cy="1617691"/>
          </a:xfrm>
        </p:grpSpPr>
        <p:sp>
          <p:nvSpPr>
            <p:cNvPr id="109" name="TextBox 108">
              <a:extLst>
                <a:ext uri="{FF2B5EF4-FFF2-40B4-BE49-F238E27FC236}">
                  <a16:creationId xmlns:a16="http://schemas.microsoft.com/office/drawing/2014/main" id="{1123262D-24F8-4FC9-3C3E-7A85165D9650}"/>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0" name="TextBox 109">
              <a:extLst>
                <a:ext uri="{FF2B5EF4-FFF2-40B4-BE49-F238E27FC236}">
                  <a16:creationId xmlns:a16="http://schemas.microsoft.com/office/drawing/2014/main" id="{0CDC4070-9FAE-8ADA-CB36-4AD8ED664D89}"/>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1" name="TextBox 110">
              <a:extLst>
                <a:ext uri="{FF2B5EF4-FFF2-40B4-BE49-F238E27FC236}">
                  <a16:creationId xmlns:a16="http://schemas.microsoft.com/office/drawing/2014/main" id="{9F4A37A8-6572-C202-4FA9-4895C0A6DAFD}"/>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2" name="TextBox 111">
              <a:extLst>
                <a:ext uri="{FF2B5EF4-FFF2-40B4-BE49-F238E27FC236}">
                  <a16:creationId xmlns:a16="http://schemas.microsoft.com/office/drawing/2014/main" id="{682747EC-585D-CC31-E0B9-F9473A835418}"/>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129" name="Group 128">
            <a:extLst>
              <a:ext uri="{FF2B5EF4-FFF2-40B4-BE49-F238E27FC236}">
                <a16:creationId xmlns:a16="http://schemas.microsoft.com/office/drawing/2014/main" id="{FEA54374-FFAC-95B7-0760-0052AAA398DA}"/>
              </a:ext>
            </a:extLst>
          </p:cNvPr>
          <p:cNvGrpSpPr/>
          <p:nvPr/>
        </p:nvGrpSpPr>
        <p:grpSpPr>
          <a:xfrm>
            <a:off x="3657601" y="4885553"/>
            <a:ext cx="1882762" cy="1804845"/>
            <a:chOff x="3657601" y="4885553"/>
            <a:chExt cx="1882762" cy="1804845"/>
          </a:xfrm>
        </p:grpSpPr>
        <p:grpSp>
          <p:nvGrpSpPr>
            <p:cNvPr id="119" name="Group 118">
              <a:extLst>
                <a:ext uri="{FF2B5EF4-FFF2-40B4-BE49-F238E27FC236}">
                  <a16:creationId xmlns:a16="http://schemas.microsoft.com/office/drawing/2014/main" id="{BB720AAA-BFEC-F05A-2D4A-B6B7D60EFF50}"/>
                </a:ext>
              </a:extLst>
            </p:cNvPr>
            <p:cNvGrpSpPr/>
            <p:nvPr/>
          </p:nvGrpSpPr>
          <p:grpSpPr>
            <a:xfrm>
              <a:off x="3747621" y="5318814"/>
              <a:ext cx="1702722" cy="1293677"/>
              <a:chOff x="3657242" y="5367413"/>
              <a:chExt cx="1702722" cy="1293677"/>
            </a:xfrm>
          </p:grpSpPr>
          <p:sp>
            <p:nvSpPr>
              <p:cNvPr id="31" name="Rounded Rectangle 30">
                <a:extLst>
                  <a:ext uri="{FF2B5EF4-FFF2-40B4-BE49-F238E27FC236}">
                    <a16:creationId xmlns:a16="http://schemas.microsoft.com/office/drawing/2014/main" id="{C9EEB2A4-82F3-3B8E-D932-D710AB44D947}"/>
                  </a:ext>
                </a:extLst>
              </p:cNvPr>
              <p:cNvSpPr>
                <a:spLocks noChangeAspect="1"/>
              </p:cNvSpPr>
              <p:nvPr/>
            </p:nvSpPr>
            <p:spPr>
              <a:xfrm>
                <a:off x="3657242" y="5873526"/>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33" name="Rounded Rectangle 32">
                <a:extLst>
                  <a:ext uri="{FF2B5EF4-FFF2-40B4-BE49-F238E27FC236}">
                    <a16:creationId xmlns:a16="http://schemas.microsoft.com/office/drawing/2014/main" id="{22B9EC86-C5A9-8100-7C4F-A0F1BA810A0D}"/>
                  </a:ext>
                </a:extLst>
              </p:cNvPr>
              <p:cNvSpPr>
                <a:spLocks noChangeAspect="1"/>
              </p:cNvSpPr>
              <p:nvPr/>
            </p:nvSpPr>
            <p:spPr>
              <a:xfrm>
                <a:off x="4133439" y="5873526"/>
                <a:ext cx="274320" cy="274320"/>
              </a:xfrm>
              <a:prstGeom prst="roundRect">
                <a:avLst/>
              </a:prstGeom>
              <a:solidFill>
                <a:srgbClr val="F4E9D9"/>
              </a:solidFill>
              <a:ln w="25400" cap="flat" cmpd="sng" algn="ctr">
                <a:solidFill>
                  <a:schemeClr val="tx1"/>
                </a:solidFill>
                <a:prstDash val="sysDot"/>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34" name="Rounded Rectangle 33">
                <a:extLst>
                  <a:ext uri="{FF2B5EF4-FFF2-40B4-BE49-F238E27FC236}">
                    <a16:creationId xmlns:a16="http://schemas.microsoft.com/office/drawing/2014/main" id="{4BE5135D-E43A-EF50-47B6-C7034A811AA3}"/>
                  </a:ext>
                </a:extLst>
              </p:cNvPr>
              <p:cNvSpPr>
                <a:spLocks noChangeAspect="1"/>
              </p:cNvSpPr>
              <p:nvPr/>
            </p:nvSpPr>
            <p:spPr>
              <a:xfrm>
                <a:off x="4609510" y="5873526"/>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35" name="Rounded Rectangle 34">
                <a:extLst>
                  <a:ext uri="{FF2B5EF4-FFF2-40B4-BE49-F238E27FC236}">
                    <a16:creationId xmlns:a16="http://schemas.microsoft.com/office/drawing/2014/main" id="{553CAB80-820A-59E6-A2F1-0910CE7E12DE}"/>
                  </a:ext>
                </a:extLst>
              </p:cNvPr>
              <p:cNvSpPr>
                <a:spLocks noChangeAspect="1"/>
              </p:cNvSpPr>
              <p:nvPr/>
            </p:nvSpPr>
            <p:spPr>
              <a:xfrm>
                <a:off x="5085644" y="5873526"/>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36" name="Straight Connector 35">
                <a:extLst>
                  <a:ext uri="{FF2B5EF4-FFF2-40B4-BE49-F238E27FC236}">
                    <a16:creationId xmlns:a16="http://schemas.microsoft.com/office/drawing/2014/main" id="{15C45DB6-60A0-45E0-54C0-F6CBFC90A8B6}"/>
                  </a:ext>
                </a:extLst>
              </p:cNvPr>
              <p:cNvCxnSpPr>
                <a:cxnSpLocks/>
                <a:endCxn id="38" idx="0"/>
              </p:cNvCxnSpPr>
              <p:nvPr/>
            </p:nvCxnSpPr>
            <p:spPr>
              <a:xfrm>
                <a:off x="3776260" y="6146506"/>
                <a:ext cx="494339" cy="240264"/>
              </a:xfrm>
              <a:prstGeom prst="line">
                <a:avLst/>
              </a:prstGeom>
              <a:ln w="254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38" name="Rounded Rectangle 37">
                <a:extLst>
                  <a:ext uri="{FF2B5EF4-FFF2-40B4-BE49-F238E27FC236}">
                    <a16:creationId xmlns:a16="http://schemas.microsoft.com/office/drawing/2014/main" id="{E93E57C6-160E-383A-20BE-AEC589D94BCF}"/>
                  </a:ext>
                </a:extLst>
              </p:cNvPr>
              <p:cNvSpPr>
                <a:spLocks noChangeAspect="1"/>
              </p:cNvSpPr>
              <p:nvPr/>
            </p:nvSpPr>
            <p:spPr>
              <a:xfrm>
                <a:off x="4133439" y="6386770"/>
                <a:ext cx="274320" cy="274320"/>
              </a:xfrm>
              <a:prstGeom prst="roundRect">
                <a:avLst/>
              </a:prstGeom>
              <a:solidFill>
                <a:schemeClr val="bg1">
                  <a:lumMod val="95000"/>
                </a:schemeClr>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cxnSp>
            <p:nvCxnSpPr>
              <p:cNvPr id="42" name="Straight Connector 41">
                <a:extLst>
                  <a:ext uri="{FF2B5EF4-FFF2-40B4-BE49-F238E27FC236}">
                    <a16:creationId xmlns:a16="http://schemas.microsoft.com/office/drawing/2014/main" id="{10508EEB-C016-E81A-AD07-5E66D32F3258}"/>
                  </a:ext>
                </a:extLst>
              </p:cNvPr>
              <p:cNvCxnSpPr>
                <a:cxnSpLocks/>
                <a:stCxn id="34" idx="0"/>
                <a:endCxn id="43" idx="2"/>
              </p:cNvCxnSpPr>
              <p:nvPr/>
            </p:nvCxnSpPr>
            <p:spPr>
              <a:xfrm flipH="1" flipV="1">
                <a:off x="4746545" y="5641733"/>
                <a:ext cx="125" cy="231793"/>
              </a:xfrm>
              <a:prstGeom prst="line">
                <a:avLst/>
              </a:prstGeom>
              <a:ln w="254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3" name="Rounded Rectangle 42">
                <a:extLst>
                  <a:ext uri="{FF2B5EF4-FFF2-40B4-BE49-F238E27FC236}">
                    <a16:creationId xmlns:a16="http://schemas.microsoft.com/office/drawing/2014/main" id="{D2C14B9A-FED4-B04B-0947-548B8B128B0C}"/>
                  </a:ext>
                </a:extLst>
              </p:cNvPr>
              <p:cNvSpPr>
                <a:spLocks noChangeAspect="1"/>
              </p:cNvSpPr>
              <p:nvPr/>
            </p:nvSpPr>
            <p:spPr>
              <a:xfrm>
                <a:off x="4609385" y="5367413"/>
                <a:ext cx="274320" cy="274320"/>
              </a:xfrm>
              <a:prstGeom prst="roundRect">
                <a:avLst/>
              </a:prstGeom>
              <a:solidFill>
                <a:schemeClr val="accent6">
                  <a:lumMod val="20000"/>
                  <a:lumOff val="80000"/>
                </a:schemeClr>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a:t>
                </a:r>
              </a:p>
            </p:txBody>
          </p:sp>
          <p:cxnSp>
            <p:nvCxnSpPr>
              <p:cNvPr id="44" name="Straight Connector 43">
                <a:extLst>
                  <a:ext uri="{FF2B5EF4-FFF2-40B4-BE49-F238E27FC236}">
                    <a16:creationId xmlns:a16="http://schemas.microsoft.com/office/drawing/2014/main" id="{F313C5E0-1DB8-1117-99D9-7F0EBF486F7A}"/>
                  </a:ext>
                </a:extLst>
              </p:cNvPr>
              <p:cNvCxnSpPr>
                <a:cxnSpLocks/>
                <a:stCxn id="43" idx="3"/>
                <a:endCxn id="35" idx="0"/>
              </p:cNvCxnSpPr>
              <p:nvPr/>
            </p:nvCxnSpPr>
            <p:spPr>
              <a:xfrm>
                <a:off x="4883705" y="5504573"/>
                <a:ext cx="339099" cy="368953"/>
              </a:xfrm>
              <a:prstGeom prst="line">
                <a:avLst/>
              </a:prstGeom>
              <a:ln w="254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1ED0976-0C44-3677-B9D5-5BA6954A8214}"/>
                  </a:ext>
                </a:extLst>
              </p:cNvPr>
              <p:cNvCxnSpPr>
                <a:cxnSpLocks/>
                <a:stCxn id="38" idx="0"/>
                <a:endCxn id="34" idx="2"/>
              </p:cNvCxnSpPr>
              <p:nvPr/>
            </p:nvCxnSpPr>
            <p:spPr>
              <a:xfrm flipV="1">
                <a:off x="4270599" y="6147846"/>
                <a:ext cx="476071" cy="238924"/>
              </a:xfrm>
              <a:prstGeom prst="line">
                <a:avLst/>
              </a:prstGeom>
              <a:ln w="254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sp>
          <p:nvSpPr>
            <p:cNvPr id="30" name="TextBox 29">
              <a:extLst>
                <a:ext uri="{FF2B5EF4-FFF2-40B4-BE49-F238E27FC236}">
                  <a16:creationId xmlns:a16="http://schemas.microsoft.com/office/drawing/2014/main" id="{C4F35EDC-3A4F-39FA-5E7E-348D3275FDC3}"/>
                </a:ext>
              </a:extLst>
            </p:cNvPr>
            <p:cNvSpPr txBox="1"/>
            <p:nvPr/>
          </p:nvSpPr>
          <p:spPr>
            <a:xfrm>
              <a:off x="3778237" y="4885553"/>
              <a:ext cx="1641491"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Inference:</a:t>
              </a:r>
              <a:endPar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0" name="Rounded Rectangle 119">
              <a:extLst>
                <a:ext uri="{FF2B5EF4-FFF2-40B4-BE49-F238E27FC236}">
                  <a16:creationId xmlns:a16="http://schemas.microsoft.com/office/drawing/2014/main" id="{5D6426D1-AD63-13D9-EF10-768B3257A383}"/>
                </a:ext>
              </a:extLst>
            </p:cNvPr>
            <p:cNvSpPr/>
            <p:nvPr/>
          </p:nvSpPr>
          <p:spPr>
            <a:xfrm>
              <a:off x="3657601" y="4901529"/>
              <a:ext cx="1882762" cy="1788869"/>
            </a:xfrm>
            <a:prstGeom prst="roundRect">
              <a:avLst>
                <a:gd name="adj" fmla="val 10597"/>
              </a:avLst>
            </a:prstGeom>
            <a:noFill/>
            <a:ln w="444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24" name="Group 123">
            <a:extLst>
              <a:ext uri="{FF2B5EF4-FFF2-40B4-BE49-F238E27FC236}">
                <a16:creationId xmlns:a16="http://schemas.microsoft.com/office/drawing/2014/main" id="{8E7B07D9-FC48-6710-F2A8-FCACAE299869}"/>
              </a:ext>
            </a:extLst>
          </p:cNvPr>
          <p:cNvGrpSpPr/>
          <p:nvPr/>
        </p:nvGrpSpPr>
        <p:grpSpPr>
          <a:xfrm>
            <a:off x="2766075" y="4864566"/>
            <a:ext cx="861900" cy="391435"/>
            <a:chOff x="2987007" y="5046972"/>
            <a:chExt cx="861900" cy="391435"/>
          </a:xfrm>
        </p:grpSpPr>
        <p:sp>
          <p:nvSpPr>
            <p:cNvPr id="28" name="Striped Right Arrow 27">
              <a:extLst>
                <a:ext uri="{FF2B5EF4-FFF2-40B4-BE49-F238E27FC236}">
                  <a16:creationId xmlns:a16="http://schemas.microsoft.com/office/drawing/2014/main" id="{5956C6EB-9D53-FA6D-4FE7-5F393F1E8F2F}"/>
                </a:ext>
              </a:extLst>
            </p:cNvPr>
            <p:cNvSpPr/>
            <p:nvPr/>
          </p:nvSpPr>
          <p:spPr>
            <a:xfrm>
              <a:off x="3077304" y="5172695"/>
              <a:ext cx="771603"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2" name="Striped Right Arrow 121">
              <a:extLst>
                <a:ext uri="{FF2B5EF4-FFF2-40B4-BE49-F238E27FC236}">
                  <a16:creationId xmlns:a16="http://schemas.microsoft.com/office/drawing/2014/main" id="{10119E43-01EE-754D-CA0E-DB01F37FA80D}"/>
                </a:ext>
              </a:extLst>
            </p:cNvPr>
            <p:cNvSpPr/>
            <p:nvPr/>
          </p:nvSpPr>
          <p:spPr>
            <a:xfrm rot="5400000">
              <a:off x="2957299" y="5076680"/>
              <a:ext cx="325128" cy="265712"/>
            </a:xfrm>
            <a:prstGeom prst="stripedRightArrow">
              <a:avLst>
                <a:gd name="adj1" fmla="val 50000"/>
                <a:gd name="adj2" fmla="val 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125" name="Group 124">
            <a:extLst>
              <a:ext uri="{FF2B5EF4-FFF2-40B4-BE49-F238E27FC236}">
                <a16:creationId xmlns:a16="http://schemas.microsoft.com/office/drawing/2014/main" id="{AA746FAA-52C2-07CE-2D44-6EB2E45F2BEC}"/>
              </a:ext>
            </a:extLst>
          </p:cNvPr>
          <p:cNvGrpSpPr/>
          <p:nvPr/>
        </p:nvGrpSpPr>
        <p:grpSpPr>
          <a:xfrm>
            <a:off x="5570115" y="4864566"/>
            <a:ext cx="864982" cy="391435"/>
            <a:chOff x="5269402" y="5046972"/>
            <a:chExt cx="864982" cy="391435"/>
          </a:xfrm>
        </p:grpSpPr>
        <p:sp>
          <p:nvSpPr>
            <p:cNvPr id="29" name="Striped Right Arrow 28">
              <a:extLst>
                <a:ext uri="{FF2B5EF4-FFF2-40B4-BE49-F238E27FC236}">
                  <a16:creationId xmlns:a16="http://schemas.microsoft.com/office/drawing/2014/main" id="{04190A99-0240-72F9-EB1F-0670708FF112}"/>
                </a:ext>
              </a:extLst>
            </p:cNvPr>
            <p:cNvSpPr/>
            <p:nvPr/>
          </p:nvSpPr>
          <p:spPr>
            <a:xfrm rot="10800000">
              <a:off x="5269402" y="5172695"/>
              <a:ext cx="771606"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3" name="Striped Right Arrow 122">
              <a:extLst>
                <a:ext uri="{FF2B5EF4-FFF2-40B4-BE49-F238E27FC236}">
                  <a16:creationId xmlns:a16="http://schemas.microsoft.com/office/drawing/2014/main" id="{EFE9F9F7-31CB-BBD8-2915-1012E7646197}"/>
                </a:ext>
              </a:extLst>
            </p:cNvPr>
            <p:cNvSpPr/>
            <p:nvPr/>
          </p:nvSpPr>
          <p:spPr>
            <a:xfrm rot="5400000">
              <a:off x="5838964" y="5076680"/>
              <a:ext cx="325128" cy="265712"/>
            </a:xfrm>
            <a:prstGeom prst="stripedRightArrow">
              <a:avLst>
                <a:gd name="adj1" fmla="val 50000"/>
                <a:gd name="adj2" fmla="val 0"/>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Tree>
    <p:custDataLst>
      <p:tags r:id="rId1"/>
    </p:custDataLst>
    <p:extLst>
      <p:ext uri="{BB962C8B-B14F-4D97-AF65-F5344CB8AC3E}">
        <p14:creationId xmlns:p14="http://schemas.microsoft.com/office/powerpoint/2010/main" val="3152082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Goal:</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Maximizing parameters to observe certain variations</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Training</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using the parameter updating steps in the Baum-Welch algorithm</a:t>
            </a:r>
          </a:p>
        </p:txBody>
      </p:sp>
      <p:sp>
        <p:nvSpPr>
          <p:cNvPr id="2" name="Title 1"/>
          <p:cNvSpPr>
            <a:spLocks noGrp="1"/>
          </p:cNvSpPr>
          <p:nvPr>
            <p:ph type="title"/>
          </p:nvPr>
        </p:nvSpPr>
        <p:spPr/>
        <p:txBody>
          <a:bodyPr rIns="0"/>
          <a:lstStyle/>
          <a:p>
            <a:r>
              <a:rPr lang="en-US" sz="4000" b="1" dirty="0">
                <a:latin typeface="Garamond" panose="02020404030301010803" pitchFamily="18" charset="0"/>
              </a:rPr>
              <a:t>Training usin</a:t>
            </a:r>
            <a:r>
              <a:rPr lang="en-US" sz="4000" dirty="0">
                <a:latin typeface="Garamond" panose="02020404030301010803" pitchFamily="18" charset="0"/>
              </a:rPr>
              <a:t>g pHMMs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39" name="Table 6">
            <a:extLst>
              <a:ext uri="{FF2B5EF4-FFF2-40B4-BE49-F238E27FC236}">
                <a16:creationId xmlns:a16="http://schemas.microsoft.com/office/drawing/2014/main" id="{43651D23-8FCE-9EE0-FD2B-C10E1E660A1F}"/>
              </a:ext>
            </a:extLst>
          </p:cNvPr>
          <p:cNvGraphicFramePr>
            <a:graphicFrameLocks noGrp="1" noChangeAspect="1"/>
          </p:cNvGraphicFramePr>
          <p:nvPr/>
        </p:nvGraphicFramePr>
        <p:xfrm>
          <a:off x="876880" y="271944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40" name="TextBox 39">
                <a:extLst>
                  <a:ext uri="{FF2B5EF4-FFF2-40B4-BE49-F238E27FC236}">
                    <a16:creationId xmlns:a16="http://schemas.microsoft.com/office/drawing/2014/main" id="{084670F0-9D57-06FE-0AE6-2685B450379F}"/>
                  </a:ext>
                </a:extLst>
              </p:cNvPr>
              <p:cNvSpPr txBox="1"/>
              <p:nvPr/>
            </p:nvSpPr>
            <p:spPr>
              <a:xfrm>
                <a:off x="75543" y="213171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𝑭</m:t>
                          </m:r>
                        </m:e>
                        <m:sub>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0" name="TextBox 39">
                <a:extLst>
                  <a:ext uri="{FF2B5EF4-FFF2-40B4-BE49-F238E27FC236}">
                    <a16:creationId xmlns:a16="http://schemas.microsoft.com/office/drawing/2014/main" id="{084670F0-9D57-06FE-0AE6-2685B450379F}"/>
                  </a:ext>
                </a:extLst>
              </p:cNvPr>
              <p:cNvSpPr txBox="1">
                <a:spLocks noRot="1" noChangeAspect="1" noMove="1" noResize="1" noEditPoints="1" noAdjustHandles="1" noChangeArrowheads="1" noChangeShapeType="1" noTextEdit="1"/>
              </p:cNvSpPr>
              <p:nvPr/>
            </p:nvSpPr>
            <p:spPr>
              <a:xfrm>
                <a:off x="75543" y="2131715"/>
                <a:ext cx="552506" cy="307777"/>
              </a:xfrm>
              <a:prstGeom prst="rect">
                <a:avLst/>
              </a:prstGeom>
              <a:blipFill>
                <a:blip r:embed="rId4"/>
                <a:stretch>
                  <a:fillRect l="-13333" b="-208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1" name="TextBox 40">
                <a:extLst>
                  <a:ext uri="{FF2B5EF4-FFF2-40B4-BE49-F238E27FC236}">
                    <a16:creationId xmlns:a16="http://schemas.microsoft.com/office/drawing/2014/main" id="{4F63B038-0F19-2E4B-F2C4-92DB582B9FD5}"/>
                  </a:ext>
                </a:extLst>
              </p:cNvPr>
              <p:cNvSpPr txBox="1"/>
              <p:nvPr/>
            </p:nvSpPr>
            <p:spPr>
              <a:xfrm>
                <a:off x="696724" y="227536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1" name="TextBox 40">
                <a:extLst>
                  <a:ext uri="{FF2B5EF4-FFF2-40B4-BE49-F238E27FC236}">
                    <a16:creationId xmlns:a16="http://schemas.microsoft.com/office/drawing/2014/main" id="{4F63B038-0F19-2E4B-F2C4-92DB582B9FD5}"/>
                  </a:ext>
                </a:extLst>
              </p:cNvPr>
              <p:cNvSpPr txBox="1">
                <a:spLocks noRot="1" noChangeAspect="1" noMove="1" noResize="1" noEditPoints="1" noAdjustHandles="1" noChangeArrowheads="1" noChangeShapeType="1" noTextEdit="1"/>
              </p:cNvSpPr>
              <p:nvPr/>
            </p:nvSpPr>
            <p:spPr>
              <a:xfrm>
                <a:off x="696724" y="2275367"/>
                <a:ext cx="164592" cy="307777"/>
              </a:xfrm>
              <a:prstGeom prst="rect">
                <a:avLst/>
              </a:prstGeom>
              <a:blipFill>
                <a:blip r:embed="rId5"/>
                <a:stretch>
                  <a:fillRect l="-28571" r="-28571"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7" name="TextBox 46">
                <a:extLst>
                  <a:ext uri="{FF2B5EF4-FFF2-40B4-BE49-F238E27FC236}">
                    <a16:creationId xmlns:a16="http://schemas.microsoft.com/office/drawing/2014/main" id="{58D362D7-4905-D431-BE8F-A6EB17C93195}"/>
                  </a:ext>
                </a:extLst>
              </p:cNvPr>
              <p:cNvSpPr txBox="1"/>
              <p:nvPr/>
            </p:nvSpPr>
            <p:spPr>
              <a:xfrm>
                <a:off x="570143" y="249646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7" name="TextBox 46">
                <a:extLst>
                  <a:ext uri="{FF2B5EF4-FFF2-40B4-BE49-F238E27FC236}">
                    <a16:creationId xmlns:a16="http://schemas.microsoft.com/office/drawing/2014/main" id="{58D362D7-4905-D431-BE8F-A6EB17C93195}"/>
                  </a:ext>
                </a:extLst>
              </p:cNvPr>
              <p:cNvSpPr txBox="1">
                <a:spLocks noRot="1" noChangeAspect="1" noMove="1" noResize="1" noEditPoints="1" noAdjustHandles="1" noChangeArrowheads="1" noChangeShapeType="1" noTextEdit="1"/>
              </p:cNvSpPr>
              <p:nvPr/>
            </p:nvSpPr>
            <p:spPr>
              <a:xfrm>
                <a:off x="570143" y="2496467"/>
                <a:ext cx="162796" cy="307777"/>
              </a:xfrm>
              <a:prstGeom prst="rect">
                <a:avLst/>
              </a:prstGeom>
              <a:blipFill>
                <a:blip r:embed="rId6"/>
                <a:stretch>
                  <a:fillRect l="-38462" r="-23077" b="-8000"/>
                </a:stretch>
              </a:blipFill>
            </p:spPr>
            <p:txBody>
              <a:bodyPr/>
              <a:lstStyle/>
              <a:p>
                <a:r>
                  <a:rPr lang="en-US">
                    <a:noFill/>
                  </a:rPr>
                  <a:t> </a:t>
                </a:r>
              </a:p>
            </p:txBody>
          </p:sp>
        </mc:Fallback>
      </mc:AlternateContent>
      <p:cxnSp>
        <p:nvCxnSpPr>
          <p:cNvPr id="48" name="Straight Connector 47">
            <a:extLst>
              <a:ext uri="{FF2B5EF4-FFF2-40B4-BE49-F238E27FC236}">
                <a16:creationId xmlns:a16="http://schemas.microsoft.com/office/drawing/2014/main" id="{4750CD2E-0E07-FBD9-F223-C993515D0730}"/>
              </a:ext>
            </a:extLst>
          </p:cNvPr>
          <p:cNvCxnSpPr>
            <a:cxnSpLocks/>
          </p:cNvCxnSpPr>
          <p:nvPr/>
        </p:nvCxnSpPr>
        <p:spPr>
          <a:xfrm flipH="1" flipV="1">
            <a:off x="596227" y="242984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9" name="Group 48">
            <a:extLst>
              <a:ext uri="{FF2B5EF4-FFF2-40B4-BE49-F238E27FC236}">
                <a16:creationId xmlns:a16="http://schemas.microsoft.com/office/drawing/2014/main" id="{7FECEAE0-0568-B7C1-5AB4-EE08AD723D04}"/>
              </a:ext>
            </a:extLst>
          </p:cNvPr>
          <p:cNvGrpSpPr/>
          <p:nvPr/>
        </p:nvGrpSpPr>
        <p:grpSpPr>
          <a:xfrm>
            <a:off x="643222" y="2772904"/>
            <a:ext cx="190758" cy="1617691"/>
            <a:chOff x="666518" y="3537048"/>
            <a:chExt cx="190758" cy="1617691"/>
          </a:xfrm>
        </p:grpSpPr>
        <p:sp>
          <p:nvSpPr>
            <p:cNvPr id="50" name="TextBox 49">
              <a:extLst>
                <a:ext uri="{FF2B5EF4-FFF2-40B4-BE49-F238E27FC236}">
                  <a16:creationId xmlns:a16="http://schemas.microsoft.com/office/drawing/2014/main" id="{E01AEC05-20D2-8CD3-F8D2-71368CBD27DE}"/>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1" name="TextBox 50">
              <a:extLst>
                <a:ext uri="{FF2B5EF4-FFF2-40B4-BE49-F238E27FC236}">
                  <a16:creationId xmlns:a16="http://schemas.microsoft.com/office/drawing/2014/main" id="{286691E0-9D0B-E397-D73A-85D4A4BB1A7A}"/>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2" name="TextBox 51">
              <a:extLst>
                <a:ext uri="{FF2B5EF4-FFF2-40B4-BE49-F238E27FC236}">
                  <a16:creationId xmlns:a16="http://schemas.microsoft.com/office/drawing/2014/main" id="{3905A011-2F3C-A697-7F1E-03FAC4238F03}"/>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3" name="TextBox 52">
              <a:extLst>
                <a:ext uri="{FF2B5EF4-FFF2-40B4-BE49-F238E27FC236}">
                  <a16:creationId xmlns:a16="http://schemas.microsoft.com/office/drawing/2014/main" id="{494215C6-7777-938F-1DB3-B95806AFF6A2}"/>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54" name="TextBox 53">
            <a:extLst>
              <a:ext uri="{FF2B5EF4-FFF2-40B4-BE49-F238E27FC236}">
                <a16:creationId xmlns:a16="http://schemas.microsoft.com/office/drawing/2014/main" id="{A1139680-DCAD-4AAA-DC31-EB396259D98E}"/>
              </a:ext>
            </a:extLst>
          </p:cNvPr>
          <p:cNvSpPr txBox="1"/>
          <p:nvPr/>
        </p:nvSpPr>
        <p:spPr>
          <a:xfrm>
            <a:off x="889364" y="4486821"/>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Forward Calculations</a:t>
            </a:r>
          </a:p>
        </p:txBody>
      </p:sp>
      <p:sp>
        <p:nvSpPr>
          <p:cNvPr id="58" name="TextBox 57">
            <a:extLst>
              <a:ext uri="{FF2B5EF4-FFF2-40B4-BE49-F238E27FC236}">
                <a16:creationId xmlns:a16="http://schemas.microsoft.com/office/drawing/2014/main" id="{F14FC6A7-8006-6FF6-86C0-39273D0DE678}"/>
              </a:ext>
            </a:extLst>
          </p:cNvPr>
          <p:cNvSpPr txBox="1"/>
          <p:nvPr/>
        </p:nvSpPr>
        <p:spPr>
          <a:xfrm>
            <a:off x="2789309" y="1789599"/>
            <a:ext cx="3565382"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Observed Sequence:</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ATGT</a:t>
            </a:r>
            <a:endParaRPr kumimoji="0" lang="en-US" sz="2000" b="1"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sp>
        <p:nvSpPr>
          <p:cNvPr id="59" name="Striped Right Arrow 58">
            <a:extLst>
              <a:ext uri="{FF2B5EF4-FFF2-40B4-BE49-F238E27FC236}">
                <a16:creationId xmlns:a16="http://schemas.microsoft.com/office/drawing/2014/main" id="{9F01E116-747F-53AF-6649-7C5C51A67944}"/>
              </a:ext>
            </a:extLst>
          </p:cNvPr>
          <p:cNvSpPr/>
          <p:nvPr/>
        </p:nvSpPr>
        <p:spPr>
          <a:xfrm rot="5400000">
            <a:off x="-356669" y="3469299"/>
            <a:ext cx="1576884"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60" name="Table 6">
            <a:extLst>
              <a:ext uri="{FF2B5EF4-FFF2-40B4-BE49-F238E27FC236}">
                <a16:creationId xmlns:a16="http://schemas.microsoft.com/office/drawing/2014/main" id="{091579ED-68AB-0B46-187E-E2E6BADFD7FF}"/>
              </a:ext>
            </a:extLst>
          </p:cNvPr>
          <p:cNvGraphicFramePr>
            <a:graphicFrameLocks noGrp="1" noChangeAspect="1"/>
          </p:cNvGraphicFramePr>
          <p:nvPr/>
        </p:nvGraphicFramePr>
        <p:xfrm>
          <a:off x="5602494" y="271944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rgbClr val="7030A0"/>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61" name="TextBox 60">
                <a:extLst>
                  <a:ext uri="{FF2B5EF4-FFF2-40B4-BE49-F238E27FC236}">
                    <a16:creationId xmlns:a16="http://schemas.microsoft.com/office/drawing/2014/main" id="{5B846512-F097-2A8D-475A-0FE849332560}"/>
                  </a:ext>
                </a:extLst>
              </p:cNvPr>
              <p:cNvSpPr txBox="1"/>
              <p:nvPr/>
            </p:nvSpPr>
            <p:spPr>
              <a:xfrm>
                <a:off x="4801157" y="213171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𝑩</m:t>
                          </m:r>
                        </m:e>
                        <m:sub>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1" name="TextBox 60">
                <a:extLst>
                  <a:ext uri="{FF2B5EF4-FFF2-40B4-BE49-F238E27FC236}">
                    <a16:creationId xmlns:a16="http://schemas.microsoft.com/office/drawing/2014/main" id="{5B846512-F097-2A8D-475A-0FE849332560}"/>
                  </a:ext>
                </a:extLst>
              </p:cNvPr>
              <p:cNvSpPr txBox="1">
                <a:spLocks noRot="1" noChangeAspect="1" noMove="1" noResize="1" noEditPoints="1" noAdjustHandles="1" noChangeArrowheads="1" noChangeShapeType="1" noTextEdit="1"/>
              </p:cNvSpPr>
              <p:nvPr/>
            </p:nvSpPr>
            <p:spPr>
              <a:xfrm>
                <a:off x="4801157" y="2131715"/>
                <a:ext cx="552506" cy="307777"/>
              </a:xfrm>
              <a:prstGeom prst="rect">
                <a:avLst/>
              </a:prstGeom>
              <a:blipFill>
                <a:blip r:embed="rId7"/>
                <a:stretch>
                  <a:fillRect l="-15909" r="-2273" b="-208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2" name="TextBox 61">
                <a:extLst>
                  <a:ext uri="{FF2B5EF4-FFF2-40B4-BE49-F238E27FC236}">
                    <a16:creationId xmlns:a16="http://schemas.microsoft.com/office/drawing/2014/main" id="{FB281CBA-F1B2-5847-D16A-AD49FC3D43DC}"/>
                  </a:ext>
                </a:extLst>
              </p:cNvPr>
              <p:cNvSpPr txBox="1"/>
              <p:nvPr/>
            </p:nvSpPr>
            <p:spPr>
              <a:xfrm>
                <a:off x="5422338" y="227536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2" name="TextBox 61">
                <a:extLst>
                  <a:ext uri="{FF2B5EF4-FFF2-40B4-BE49-F238E27FC236}">
                    <a16:creationId xmlns:a16="http://schemas.microsoft.com/office/drawing/2014/main" id="{FB281CBA-F1B2-5847-D16A-AD49FC3D43DC}"/>
                  </a:ext>
                </a:extLst>
              </p:cNvPr>
              <p:cNvSpPr txBox="1">
                <a:spLocks noRot="1" noChangeAspect="1" noMove="1" noResize="1" noEditPoints="1" noAdjustHandles="1" noChangeArrowheads="1" noChangeShapeType="1" noTextEdit="1"/>
              </p:cNvSpPr>
              <p:nvPr/>
            </p:nvSpPr>
            <p:spPr>
              <a:xfrm>
                <a:off x="5422338" y="2275367"/>
                <a:ext cx="164592" cy="307777"/>
              </a:xfrm>
              <a:prstGeom prst="rect">
                <a:avLst/>
              </a:prstGeom>
              <a:blipFill>
                <a:blip r:embed="rId8"/>
                <a:stretch>
                  <a:fillRect l="-28571" r="-35714"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1" name="TextBox 80">
                <a:extLst>
                  <a:ext uri="{FF2B5EF4-FFF2-40B4-BE49-F238E27FC236}">
                    <a16:creationId xmlns:a16="http://schemas.microsoft.com/office/drawing/2014/main" id="{00A4542E-E0F1-DB28-C809-9A09D4DEBBFD}"/>
                  </a:ext>
                </a:extLst>
              </p:cNvPr>
              <p:cNvSpPr txBox="1"/>
              <p:nvPr/>
            </p:nvSpPr>
            <p:spPr>
              <a:xfrm>
                <a:off x="5295757" y="249646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81" name="TextBox 80">
                <a:extLst>
                  <a:ext uri="{FF2B5EF4-FFF2-40B4-BE49-F238E27FC236}">
                    <a16:creationId xmlns:a16="http://schemas.microsoft.com/office/drawing/2014/main" id="{00A4542E-E0F1-DB28-C809-9A09D4DEBBFD}"/>
                  </a:ext>
                </a:extLst>
              </p:cNvPr>
              <p:cNvSpPr txBox="1">
                <a:spLocks noRot="1" noChangeAspect="1" noMove="1" noResize="1" noEditPoints="1" noAdjustHandles="1" noChangeArrowheads="1" noChangeShapeType="1" noTextEdit="1"/>
              </p:cNvSpPr>
              <p:nvPr/>
            </p:nvSpPr>
            <p:spPr>
              <a:xfrm>
                <a:off x="5295757" y="2496467"/>
                <a:ext cx="162796" cy="307777"/>
              </a:xfrm>
              <a:prstGeom prst="rect">
                <a:avLst/>
              </a:prstGeom>
              <a:blipFill>
                <a:blip r:embed="rId9"/>
                <a:stretch>
                  <a:fillRect l="-38462" r="-30769" b="-8000"/>
                </a:stretch>
              </a:blipFill>
            </p:spPr>
            <p:txBody>
              <a:bodyPr/>
              <a:lstStyle/>
              <a:p>
                <a:r>
                  <a:rPr lang="en-US">
                    <a:noFill/>
                  </a:rPr>
                  <a:t> </a:t>
                </a:r>
              </a:p>
            </p:txBody>
          </p:sp>
        </mc:Fallback>
      </mc:AlternateContent>
      <p:cxnSp>
        <p:nvCxnSpPr>
          <p:cNvPr id="82" name="Straight Connector 81">
            <a:extLst>
              <a:ext uri="{FF2B5EF4-FFF2-40B4-BE49-F238E27FC236}">
                <a16:creationId xmlns:a16="http://schemas.microsoft.com/office/drawing/2014/main" id="{BFE4DFB0-B828-7304-CC78-A08BC1B07A92}"/>
              </a:ext>
            </a:extLst>
          </p:cNvPr>
          <p:cNvCxnSpPr>
            <a:cxnSpLocks/>
          </p:cNvCxnSpPr>
          <p:nvPr/>
        </p:nvCxnSpPr>
        <p:spPr>
          <a:xfrm flipH="1" flipV="1">
            <a:off x="5321841" y="242984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83" name="TextBox 82">
            <a:extLst>
              <a:ext uri="{FF2B5EF4-FFF2-40B4-BE49-F238E27FC236}">
                <a16:creationId xmlns:a16="http://schemas.microsoft.com/office/drawing/2014/main" id="{F1598814-801D-9681-AD66-D6612F27F788}"/>
              </a:ext>
            </a:extLst>
          </p:cNvPr>
          <p:cNvSpPr txBox="1"/>
          <p:nvPr/>
        </p:nvSpPr>
        <p:spPr>
          <a:xfrm>
            <a:off x="5576318" y="4486821"/>
            <a:ext cx="2891148"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Backward Calculations</a:t>
            </a:r>
          </a:p>
        </p:txBody>
      </p:sp>
      <p:sp>
        <p:nvSpPr>
          <p:cNvPr id="86" name="Striped Right Arrow 85">
            <a:extLst>
              <a:ext uri="{FF2B5EF4-FFF2-40B4-BE49-F238E27FC236}">
                <a16:creationId xmlns:a16="http://schemas.microsoft.com/office/drawing/2014/main" id="{CBB47673-5211-672C-99BB-9F24A9752FA5}"/>
              </a:ext>
            </a:extLst>
          </p:cNvPr>
          <p:cNvSpPr/>
          <p:nvPr/>
        </p:nvSpPr>
        <p:spPr>
          <a:xfrm rot="16200000">
            <a:off x="4392197" y="3447681"/>
            <a:ext cx="1533649"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88" name="Group 87">
            <a:extLst>
              <a:ext uri="{FF2B5EF4-FFF2-40B4-BE49-F238E27FC236}">
                <a16:creationId xmlns:a16="http://schemas.microsoft.com/office/drawing/2014/main" id="{51787239-685D-8309-201F-B21AED7747D7}"/>
              </a:ext>
            </a:extLst>
          </p:cNvPr>
          <p:cNvGrpSpPr/>
          <p:nvPr/>
        </p:nvGrpSpPr>
        <p:grpSpPr>
          <a:xfrm>
            <a:off x="901710" y="2390536"/>
            <a:ext cx="2809349" cy="274320"/>
            <a:chOff x="901710" y="3154680"/>
            <a:chExt cx="2809349" cy="274320"/>
          </a:xfrm>
        </p:grpSpPr>
        <p:sp>
          <p:nvSpPr>
            <p:cNvPr id="89" name="Rounded Rectangle 88">
              <a:extLst>
                <a:ext uri="{FF2B5EF4-FFF2-40B4-BE49-F238E27FC236}">
                  <a16:creationId xmlns:a16="http://schemas.microsoft.com/office/drawing/2014/main" id="{8693FD59-9AB3-1E21-8565-30C1655AD7AA}"/>
                </a:ext>
              </a:extLst>
            </p:cNvPr>
            <p:cNvSpPr>
              <a:spLocks noChangeAspect="1"/>
            </p:cNvSpPr>
            <p:nvPr/>
          </p:nvSpPr>
          <p:spPr>
            <a:xfrm>
              <a:off x="901710"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90" name="Rounded Rectangle 89">
              <a:extLst>
                <a:ext uri="{FF2B5EF4-FFF2-40B4-BE49-F238E27FC236}">
                  <a16:creationId xmlns:a16="http://schemas.microsoft.com/office/drawing/2014/main" id="{3C35FA3C-2DC2-00BB-C487-E188FA54B67D}"/>
                </a:ext>
              </a:extLst>
            </p:cNvPr>
            <p:cNvSpPr>
              <a:spLocks noChangeAspect="1"/>
            </p:cNvSpPr>
            <p:nvPr/>
          </p:nvSpPr>
          <p:spPr>
            <a:xfrm>
              <a:off x="3436739"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1" name="Rounded Rectangle 90">
              <a:extLst>
                <a:ext uri="{FF2B5EF4-FFF2-40B4-BE49-F238E27FC236}">
                  <a16:creationId xmlns:a16="http://schemas.microsoft.com/office/drawing/2014/main" id="{7D957BC1-32C7-0304-7162-B4048389FB19}"/>
                </a:ext>
              </a:extLst>
            </p:cNvPr>
            <p:cNvSpPr>
              <a:spLocks noChangeAspect="1"/>
            </p:cNvSpPr>
            <p:nvPr/>
          </p:nvSpPr>
          <p:spPr>
            <a:xfrm>
              <a:off x="1218589"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92" name="Rounded Rectangle 91">
              <a:extLst>
                <a:ext uri="{FF2B5EF4-FFF2-40B4-BE49-F238E27FC236}">
                  <a16:creationId xmlns:a16="http://schemas.microsoft.com/office/drawing/2014/main" id="{91BA6C9B-C2FD-9945-1806-86D293B11BBF}"/>
                </a:ext>
              </a:extLst>
            </p:cNvPr>
            <p:cNvSpPr>
              <a:spLocks noChangeAspect="1"/>
            </p:cNvSpPr>
            <p:nvPr/>
          </p:nvSpPr>
          <p:spPr>
            <a:xfrm>
              <a:off x="1535468"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3" name="Rounded Rectangle 92">
              <a:extLst>
                <a:ext uri="{FF2B5EF4-FFF2-40B4-BE49-F238E27FC236}">
                  <a16:creationId xmlns:a16="http://schemas.microsoft.com/office/drawing/2014/main" id="{55F7C28F-A0F5-7891-B09B-5A0F981578C7}"/>
                </a:ext>
              </a:extLst>
            </p:cNvPr>
            <p:cNvSpPr>
              <a:spLocks noChangeAspect="1"/>
            </p:cNvSpPr>
            <p:nvPr/>
          </p:nvSpPr>
          <p:spPr>
            <a:xfrm>
              <a:off x="1852347"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94" name="Rounded Rectangle 93">
              <a:extLst>
                <a:ext uri="{FF2B5EF4-FFF2-40B4-BE49-F238E27FC236}">
                  <a16:creationId xmlns:a16="http://schemas.microsoft.com/office/drawing/2014/main" id="{A0801286-02B6-865B-BDBF-752EFCB725C5}"/>
                </a:ext>
              </a:extLst>
            </p:cNvPr>
            <p:cNvSpPr>
              <a:spLocks noChangeAspect="1"/>
            </p:cNvSpPr>
            <p:nvPr/>
          </p:nvSpPr>
          <p:spPr>
            <a:xfrm>
              <a:off x="2169226"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95" name="Rounded Rectangle 94">
              <a:extLst>
                <a:ext uri="{FF2B5EF4-FFF2-40B4-BE49-F238E27FC236}">
                  <a16:creationId xmlns:a16="http://schemas.microsoft.com/office/drawing/2014/main" id="{A7CE82DA-8777-06BF-F98F-CD1D5CCC450F}"/>
                </a:ext>
              </a:extLst>
            </p:cNvPr>
            <p:cNvSpPr>
              <a:spLocks noChangeAspect="1"/>
            </p:cNvSpPr>
            <p:nvPr/>
          </p:nvSpPr>
          <p:spPr>
            <a:xfrm>
              <a:off x="2486105"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6" name="Rounded Rectangle 95">
              <a:extLst>
                <a:ext uri="{FF2B5EF4-FFF2-40B4-BE49-F238E27FC236}">
                  <a16:creationId xmlns:a16="http://schemas.microsoft.com/office/drawing/2014/main" id="{78835840-7A81-A986-1BB9-11AA70BE7A3C}"/>
                </a:ext>
              </a:extLst>
            </p:cNvPr>
            <p:cNvSpPr>
              <a:spLocks noChangeAspect="1"/>
            </p:cNvSpPr>
            <p:nvPr/>
          </p:nvSpPr>
          <p:spPr>
            <a:xfrm>
              <a:off x="2802984"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97" name="Rounded Rectangle 96">
              <a:extLst>
                <a:ext uri="{FF2B5EF4-FFF2-40B4-BE49-F238E27FC236}">
                  <a16:creationId xmlns:a16="http://schemas.microsoft.com/office/drawing/2014/main" id="{C12DE0A1-BC1C-25EA-25ED-F18A55F72552}"/>
                </a:ext>
              </a:extLst>
            </p:cNvPr>
            <p:cNvSpPr>
              <a:spLocks noChangeAspect="1"/>
            </p:cNvSpPr>
            <p:nvPr/>
          </p:nvSpPr>
          <p:spPr>
            <a:xfrm>
              <a:off x="3119863"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98" name="Group 97">
            <a:extLst>
              <a:ext uri="{FF2B5EF4-FFF2-40B4-BE49-F238E27FC236}">
                <a16:creationId xmlns:a16="http://schemas.microsoft.com/office/drawing/2014/main" id="{069BBC36-2360-5573-1479-943EDAE38D73}"/>
              </a:ext>
            </a:extLst>
          </p:cNvPr>
          <p:cNvGrpSpPr/>
          <p:nvPr/>
        </p:nvGrpSpPr>
        <p:grpSpPr>
          <a:xfrm>
            <a:off x="5629162" y="2390536"/>
            <a:ext cx="2809349" cy="274320"/>
            <a:chOff x="5629162" y="3167758"/>
            <a:chExt cx="2809349" cy="274320"/>
          </a:xfrm>
        </p:grpSpPr>
        <p:sp>
          <p:nvSpPr>
            <p:cNvPr id="99" name="Rounded Rectangle 98">
              <a:extLst>
                <a:ext uri="{FF2B5EF4-FFF2-40B4-BE49-F238E27FC236}">
                  <a16:creationId xmlns:a16="http://schemas.microsoft.com/office/drawing/2014/main" id="{B0AE88E3-6E50-AD5D-5A2C-6224027FAA59}"/>
                </a:ext>
              </a:extLst>
            </p:cNvPr>
            <p:cNvSpPr>
              <a:spLocks noChangeAspect="1"/>
            </p:cNvSpPr>
            <p:nvPr/>
          </p:nvSpPr>
          <p:spPr>
            <a:xfrm>
              <a:off x="5629162"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100" name="Rounded Rectangle 99">
              <a:extLst>
                <a:ext uri="{FF2B5EF4-FFF2-40B4-BE49-F238E27FC236}">
                  <a16:creationId xmlns:a16="http://schemas.microsoft.com/office/drawing/2014/main" id="{BC570929-3954-9DFE-C27C-17F732B19151}"/>
                </a:ext>
              </a:extLst>
            </p:cNvPr>
            <p:cNvSpPr>
              <a:spLocks noChangeAspect="1"/>
            </p:cNvSpPr>
            <p:nvPr/>
          </p:nvSpPr>
          <p:spPr>
            <a:xfrm>
              <a:off x="8164191"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01" name="Rounded Rectangle 100">
              <a:extLst>
                <a:ext uri="{FF2B5EF4-FFF2-40B4-BE49-F238E27FC236}">
                  <a16:creationId xmlns:a16="http://schemas.microsoft.com/office/drawing/2014/main" id="{94D86CC9-C9EB-EB2B-4FEA-059DB65E4C1E}"/>
                </a:ext>
              </a:extLst>
            </p:cNvPr>
            <p:cNvSpPr>
              <a:spLocks noChangeAspect="1"/>
            </p:cNvSpPr>
            <p:nvPr/>
          </p:nvSpPr>
          <p:spPr>
            <a:xfrm>
              <a:off x="5946041"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102" name="Rounded Rectangle 101">
              <a:extLst>
                <a:ext uri="{FF2B5EF4-FFF2-40B4-BE49-F238E27FC236}">
                  <a16:creationId xmlns:a16="http://schemas.microsoft.com/office/drawing/2014/main" id="{B36BDC2A-7B4B-FA95-36BE-AF253C794570}"/>
                </a:ext>
              </a:extLst>
            </p:cNvPr>
            <p:cNvSpPr>
              <a:spLocks noChangeAspect="1"/>
            </p:cNvSpPr>
            <p:nvPr/>
          </p:nvSpPr>
          <p:spPr>
            <a:xfrm>
              <a:off x="6262920"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03" name="Rounded Rectangle 102">
              <a:extLst>
                <a:ext uri="{FF2B5EF4-FFF2-40B4-BE49-F238E27FC236}">
                  <a16:creationId xmlns:a16="http://schemas.microsoft.com/office/drawing/2014/main" id="{83603A26-CD9D-B10D-2BAD-AAEE1C51E678}"/>
                </a:ext>
              </a:extLst>
            </p:cNvPr>
            <p:cNvSpPr>
              <a:spLocks noChangeAspect="1"/>
            </p:cNvSpPr>
            <p:nvPr/>
          </p:nvSpPr>
          <p:spPr>
            <a:xfrm>
              <a:off x="6579799"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104" name="Rounded Rectangle 103">
              <a:extLst>
                <a:ext uri="{FF2B5EF4-FFF2-40B4-BE49-F238E27FC236}">
                  <a16:creationId xmlns:a16="http://schemas.microsoft.com/office/drawing/2014/main" id="{0DAF7AFB-502F-5200-9DB1-35BC0A7C62DF}"/>
                </a:ext>
              </a:extLst>
            </p:cNvPr>
            <p:cNvSpPr>
              <a:spLocks noChangeAspect="1"/>
            </p:cNvSpPr>
            <p:nvPr/>
          </p:nvSpPr>
          <p:spPr>
            <a:xfrm>
              <a:off x="6896678"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105" name="Rounded Rectangle 104">
              <a:extLst>
                <a:ext uri="{FF2B5EF4-FFF2-40B4-BE49-F238E27FC236}">
                  <a16:creationId xmlns:a16="http://schemas.microsoft.com/office/drawing/2014/main" id="{21E94617-7011-3324-A55F-BC12AE03A2FC}"/>
                </a:ext>
              </a:extLst>
            </p:cNvPr>
            <p:cNvSpPr>
              <a:spLocks noChangeAspect="1"/>
            </p:cNvSpPr>
            <p:nvPr/>
          </p:nvSpPr>
          <p:spPr>
            <a:xfrm>
              <a:off x="7213557"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06" name="Rounded Rectangle 105">
              <a:extLst>
                <a:ext uri="{FF2B5EF4-FFF2-40B4-BE49-F238E27FC236}">
                  <a16:creationId xmlns:a16="http://schemas.microsoft.com/office/drawing/2014/main" id="{80D74B2F-87F5-A4B4-0566-51ECF961CCE5}"/>
                </a:ext>
              </a:extLst>
            </p:cNvPr>
            <p:cNvSpPr>
              <a:spLocks noChangeAspect="1"/>
            </p:cNvSpPr>
            <p:nvPr/>
          </p:nvSpPr>
          <p:spPr>
            <a:xfrm>
              <a:off x="7530436"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107" name="Rounded Rectangle 106">
              <a:extLst>
                <a:ext uri="{FF2B5EF4-FFF2-40B4-BE49-F238E27FC236}">
                  <a16:creationId xmlns:a16="http://schemas.microsoft.com/office/drawing/2014/main" id="{A18A05A3-D6AE-46C4-C8AF-F9EACDDA5DD8}"/>
                </a:ext>
              </a:extLst>
            </p:cNvPr>
            <p:cNvSpPr>
              <a:spLocks noChangeAspect="1"/>
            </p:cNvSpPr>
            <p:nvPr/>
          </p:nvSpPr>
          <p:spPr>
            <a:xfrm>
              <a:off x="7847315"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108" name="Group 107">
            <a:extLst>
              <a:ext uri="{FF2B5EF4-FFF2-40B4-BE49-F238E27FC236}">
                <a16:creationId xmlns:a16="http://schemas.microsoft.com/office/drawing/2014/main" id="{E737757E-7C92-9AD6-7409-679567AC3B41}"/>
              </a:ext>
            </a:extLst>
          </p:cNvPr>
          <p:cNvGrpSpPr/>
          <p:nvPr/>
        </p:nvGrpSpPr>
        <p:grpSpPr>
          <a:xfrm>
            <a:off x="5366437" y="2772904"/>
            <a:ext cx="190758" cy="1617691"/>
            <a:chOff x="666518" y="3537048"/>
            <a:chExt cx="190758" cy="1617691"/>
          </a:xfrm>
        </p:grpSpPr>
        <p:sp>
          <p:nvSpPr>
            <p:cNvPr id="109" name="TextBox 108">
              <a:extLst>
                <a:ext uri="{FF2B5EF4-FFF2-40B4-BE49-F238E27FC236}">
                  <a16:creationId xmlns:a16="http://schemas.microsoft.com/office/drawing/2014/main" id="{1123262D-24F8-4FC9-3C3E-7A85165D9650}"/>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0" name="TextBox 109">
              <a:extLst>
                <a:ext uri="{FF2B5EF4-FFF2-40B4-BE49-F238E27FC236}">
                  <a16:creationId xmlns:a16="http://schemas.microsoft.com/office/drawing/2014/main" id="{0CDC4070-9FAE-8ADA-CB36-4AD8ED664D89}"/>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1" name="TextBox 110">
              <a:extLst>
                <a:ext uri="{FF2B5EF4-FFF2-40B4-BE49-F238E27FC236}">
                  <a16:creationId xmlns:a16="http://schemas.microsoft.com/office/drawing/2014/main" id="{9F4A37A8-6572-C202-4FA9-4895C0A6DAFD}"/>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2" name="TextBox 111">
              <a:extLst>
                <a:ext uri="{FF2B5EF4-FFF2-40B4-BE49-F238E27FC236}">
                  <a16:creationId xmlns:a16="http://schemas.microsoft.com/office/drawing/2014/main" id="{682747EC-585D-CC31-E0B9-F9473A835418}"/>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30" name="TextBox 29">
            <a:extLst>
              <a:ext uri="{FF2B5EF4-FFF2-40B4-BE49-F238E27FC236}">
                <a16:creationId xmlns:a16="http://schemas.microsoft.com/office/drawing/2014/main" id="{C4F35EDC-3A4F-39FA-5E7E-348D3275FDC3}"/>
              </a:ext>
            </a:extLst>
          </p:cNvPr>
          <p:cNvSpPr txBox="1"/>
          <p:nvPr/>
        </p:nvSpPr>
        <p:spPr>
          <a:xfrm>
            <a:off x="3778237" y="4885553"/>
            <a:ext cx="1641491"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Training</a:t>
            </a:r>
            <a:endPar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0" name="Rounded Rectangle 119">
            <a:extLst>
              <a:ext uri="{FF2B5EF4-FFF2-40B4-BE49-F238E27FC236}">
                <a16:creationId xmlns:a16="http://schemas.microsoft.com/office/drawing/2014/main" id="{5D6426D1-AD63-13D9-EF10-768B3257A383}"/>
              </a:ext>
            </a:extLst>
          </p:cNvPr>
          <p:cNvSpPr/>
          <p:nvPr/>
        </p:nvSpPr>
        <p:spPr>
          <a:xfrm>
            <a:off x="3657601" y="4901530"/>
            <a:ext cx="1882762" cy="394416"/>
          </a:xfrm>
          <a:prstGeom prst="roundRect">
            <a:avLst>
              <a:gd name="adj" fmla="val 10597"/>
            </a:avLst>
          </a:prstGeom>
          <a:noFill/>
          <a:ln w="444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24" name="Group 123">
            <a:extLst>
              <a:ext uri="{FF2B5EF4-FFF2-40B4-BE49-F238E27FC236}">
                <a16:creationId xmlns:a16="http://schemas.microsoft.com/office/drawing/2014/main" id="{8E7B07D9-FC48-6710-F2A8-FCACAE299869}"/>
              </a:ext>
            </a:extLst>
          </p:cNvPr>
          <p:cNvGrpSpPr/>
          <p:nvPr/>
        </p:nvGrpSpPr>
        <p:grpSpPr>
          <a:xfrm>
            <a:off x="2766075" y="4864566"/>
            <a:ext cx="861900" cy="391435"/>
            <a:chOff x="2987007" y="5046972"/>
            <a:chExt cx="861900" cy="391435"/>
          </a:xfrm>
        </p:grpSpPr>
        <p:sp>
          <p:nvSpPr>
            <p:cNvPr id="28" name="Striped Right Arrow 27">
              <a:extLst>
                <a:ext uri="{FF2B5EF4-FFF2-40B4-BE49-F238E27FC236}">
                  <a16:creationId xmlns:a16="http://schemas.microsoft.com/office/drawing/2014/main" id="{5956C6EB-9D53-FA6D-4FE7-5F393F1E8F2F}"/>
                </a:ext>
              </a:extLst>
            </p:cNvPr>
            <p:cNvSpPr/>
            <p:nvPr/>
          </p:nvSpPr>
          <p:spPr>
            <a:xfrm>
              <a:off x="3077304" y="5172695"/>
              <a:ext cx="771603"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2" name="Striped Right Arrow 121">
              <a:extLst>
                <a:ext uri="{FF2B5EF4-FFF2-40B4-BE49-F238E27FC236}">
                  <a16:creationId xmlns:a16="http://schemas.microsoft.com/office/drawing/2014/main" id="{10119E43-01EE-754D-CA0E-DB01F37FA80D}"/>
                </a:ext>
              </a:extLst>
            </p:cNvPr>
            <p:cNvSpPr/>
            <p:nvPr/>
          </p:nvSpPr>
          <p:spPr>
            <a:xfrm rot="5400000">
              <a:off x="2957299" y="5076680"/>
              <a:ext cx="325128" cy="265712"/>
            </a:xfrm>
            <a:prstGeom prst="stripedRightArrow">
              <a:avLst>
                <a:gd name="adj1" fmla="val 50000"/>
                <a:gd name="adj2" fmla="val 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125" name="Group 124">
            <a:extLst>
              <a:ext uri="{FF2B5EF4-FFF2-40B4-BE49-F238E27FC236}">
                <a16:creationId xmlns:a16="http://schemas.microsoft.com/office/drawing/2014/main" id="{AA746FAA-52C2-07CE-2D44-6EB2E45F2BEC}"/>
              </a:ext>
            </a:extLst>
          </p:cNvPr>
          <p:cNvGrpSpPr/>
          <p:nvPr/>
        </p:nvGrpSpPr>
        <p:grpSpPr>
          <a:xfrm>
            <a:off x="5570115" y="4864566"/>
            <a:ext cx="864982" cy="391435"/>
            <a:chOff x="5269402" y="5046972"/>
            <a:chExt cx="864982" cy="391435"/>
          </a:xfrm>
        </p:grpSpPr>
        <p:sp>
          <p:nvSpPr>
            <p:cNvPr id="29" name="Striped Right Arrow 28">
              <a:extLst>
                <a:ext uri="{FF2B5EF4-FFF2-40B4-BE49-F238E27FC236}">
                  <a16:creationId xmlns:a16="http://schemas.microsoft.com/office/drawing/2014/main" id="{04190A99-0240-72F9-EB1F-0670708FF112}"/>
                </a:ext>
              </a:extLst>
            </p:cNvPr>
            <p:cNvSpPr/>
            <p:nvPr/>
          </p:nvSpPr>
          <p:spPr>
            <a:xfrm rot="10800000">
              <a:off x="5269402" y="5172695"/>
              <a:ext cx="771606"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23" name="Striped Right Arrow 122">
              <a:extLst>
                <a:ext uri="{FF2B5EF4-FFF2-40B4-BE49-F238E27FC236}">
                  <a16:creationId xmlns:a16="http://schemas.microsoft.com/office/drawing/2014/main" id="{EFE9F9F7-31CB-BBD8-2915-1012E7646197}"/>
                </a:ext>
              </a:extLst>
            </p:cNvPr>
            <p:cNvSpPr/>
            <p:nvPr/>
          </p:nvSpPr>
          <p:spPr>
            <a:xfrm rot="5400000">
              <a:off x="5838964" y="5076680"/>
              <a:ext cx="325128" cy="265712"/>
            </a:xfrm>
            <a:prstGeom prst="stripedRightArrow">
              <a:avLst>
                <a:gd name="adj1" fmla="val 50000"/>
                <a:gd name="adj2" fmla="val 0"/>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Tree>
    <p:custDataLst>
      <p:tags r:id="rId1"/>
    </p:custDataLst>
    <p:extLst>
      <p:ext uri="{BB962C8B-B14F-4D97-AF65-F5344CB8AC3E}">
        <p14:creationId xmlns:p14="http://schemas.microsoft.com/office/powerpoint/2010/main" val="381246110"/>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pHMMs</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are commonly used in many genomics applications</a:t>
            </a:r>
          </a:p>
        </p:txBody>
      </p:sp>
      <p:sp>
        <p:nvSpPr>
          <p:cNvPr id="2" name="Title 1"/>
          <p:cNvSpPr>
            <a:spLocks noGrp="1"/>
          </p:cNvSpPr>
          <p:nvPr>
            <p:ph type="title"/>
          </p:nvPr>
        </p:nvSpPr>
        <p:spPr/>
        <p:txBody>
          <a:bodyPr rIns="0"/>
          <a:lstStyle/>
          <a:p>
            <a:r>
              <a:rPr lang="en-US" sz="4000" dirty="0">
                <a:latin typeface="Garamond" panose="02020404030301010803" pitchFamily="18" charset="0"/>
              </a:rPr>
              <a:t>p</a:t>
            </a:r>
            <a:r>
              <a:rPr lang="en-US" sz="4000" b="1" dirty="0">
                <a:latin typeface="Garamond" panose="02020404030301010803" pitchFamily="18" charset="0"/>
              </a:rPr>
              <a:t>HMMs in Genomics Workloads</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14" name="Group 13">
            <a:extLst>
              <a:ext uri="{FF2B5EF4-FFF2-40B4-BE49-F238E27FC236}">
                <a16:creationId xmlns:a16="http://schemas.microsoft.com/office/drawing/2014/main" id="{A81C4419-17A5-B8A7-088A-8353540ACC98}"/>
              </a:ext>
            </a:extLst>
          </p:cNvPr>
          <p:cNvGrpSpPr/>
          <p:nvPr/>
        </p:nvGrpSpPr>
        <p:grpSpPr>
          <a:xfrm>
            <a:off x="95416" y="1943782"/>
            <a:ext cx="2846567" cy="4334470"/>
            <a:chOff x="95416" y="1943782"/>
            <a:chExt cx="2846567" cy="4334470"/>
          </a:xfrm>
        </p:grpSpPr>
        <p:grpSp>
          <p:nvGrpSpPr>
            <p:cNvPr id="52" name="Group 51">
              <a:extLst>
                <a:ext uri="{FF2B5EF4-FFF2-40B4-BE49-F238E27FC236}">
                  <a16:creationId xmlns:a16="http://schemas.microsoft.com/office/drawing/2014/main" id="{2F869106-9AEC-AF83-A509-6937089E607E}"/>
                </a:ext>
              </a:extLst>
            </p:cNvPr>
            <p:cNvGrpSpPr/>
            <p:nvPr/>
          </p:nvGrpSpPr>
          <p:grpSpPr>
            <a:xfrm>
              <a:off x="95416" y="1943782"/>
              <a:ext cx="2846567" cy="4334470"/>
              <a:chOff x="95416" y="1943782"/>
              <a:chExt cx="2846567" cy="4334470"/>
            </a:xfrm>
          </p:grpSpPr>
          <p:grpSp>
            <p:nvGrpSpPr>
              <p:cNvPr id="33" name="Group 32">
                <a:extLst>
                  <a:ext uri="{FF2B5EF4-FFF2-40B4-BE49-F238E27FC236}">
                    <a16:creationId xmlns:a16="http://schemas.microsoft.com/office/drawing/2014/main" id="{283B961D-5892-7C32-64EC-2B31CF370F57}"/>
                  </a:ext>
                </a:extLst>
              </p:cNvPr>
              <p:cNvGrpSpPr/>
              <p:nvPr/>
            </p:nvGrpSpPr>
            <p:grpSpPr>
              <a:xfrm>
                <a:off x="95416" y="1943782"/>
                <a:ext cx="2846567" cy="4334470"/>
                <a:chOff x="116932" y="1943782"/>
                <a:chExt cx="2846567" cy="4334470"/>
              </a:xfrm>
            </p:grpSpPr>
            <p:pic>
              <p:nvPicPr>
                <p:cNvPr id="22" name="Picture 21">
                  <a:extLst>
                    <a:ext uri="{FF2B5EF4-FFF2-40B4-BE49-F238E27FC236}">
                      <a16:creationId xmlns:a16="http://schemas.microsoft.com/office/drawing/2014/main" id="{AC515B44-B313-83C9-CE8C-04FD0C71E191}"/>
                    </a:ext>
                  </a:extLst>
                </p:cNvPr>
                <p:cNvPicPr>
                  <a:picLocks noChangeAspect="1"/>
                </p:cNvPicPr>
                <p:nvPr/>
              </p:nvPicPr>
              <p:blipFill>
                <a:blip r:embed="rId4"/>
                <a:srcRect t="38014" b="38014"/>
                <a:stretch/>
              </p:blipFill>
              <p:spPr>
                <a:xfrm>
                  <a:off x="116932" y="2700585"/>
                  <a:ext cx="2846567" cy="3577667"/>
                </a:xfrm>
                <a:prstGeom prst="roundRect">
                  <a:avLst>
                    <a:gd name="adj" fmla="val 5725"/>
                  </a:avLst>
                </a:prstGeom>
                <a:solidFill>
                  <a:srgbClr val="FFFFFF"/>
                </a:solidFill>
                <a:ln w="76200" cap="sq">
                  <a:solidFill>
                    <a:srgbClr val="292929"/>
                  </a:solidFill>
                  <a:miter lim="800000"/>
                </a:ln>
                <a:effectLst/>
                <a:scene3d>
                  <a:camera prst="orthographicFront"/>
                  <a:lightRig rig="threePt" dir="t">
                    <a:rot lat="0" lon="0" rev="0"/>
                  </a:lightRig>
                </a:scene3d>
                <a:sp3d>
                  <a:bevelT h="38100"/>
                  <a:contourClr>
                    <a:srgbClr val="C0C0C0"/>
                  </a:contourClr>
                </a:sp3d>
              </p:spPr>
            </p:pic>
            <p:sp>
              <p:nvSpPr>
                <p:cNvPr id="23" name="TextBox 22">
                  <a:extLst>
                    <a:ext uri="{FF2B5EF4-FFF2-40B4-BE49-F238E27FC236}">
                      <a16:creationId xmlns:a16="http://schemas.microsoft.com/office/drawing/2014/main" id="{36ADFB18-5CB6-B22E-9DCC-2D26835BE3A0}"/>
                    </a:ext>
                  </a:extLst>
                </p:cNvPr>
                <p:cNvSpPr txBox="1"/>
                <p:nvPr/>
              </p:nvSpPr>
              <p:spPr>
                <a:xfrm>
                  <a:off x="116932" y="1943782"/>
                  <a:ext cx="2846567" cy="746522"/>
                </a:xfrm>
                <a:prstGeom prst="roundRect">
                  <a:avLst>
                    <a:gd name="adj" fmla="val 31184"/>
                  </a:avLst>
                </a:prstGeom>
                <a:solidFill>
                  <a:srgbClr val="002060"/>
                </a:solidFill>
                <a:ln>
                  <a:noFill/>
                </a:ln>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1. Error </a:t>
                  </a:r>
                  <a:br>
                    <a:rPr kumimoji="0" lang="en-US" sz="2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Correction</a:t>
                  </a:r>
                </a:p>
              </p:txBody>
            </p:sp>
          </p:grpSp>
          <p:sp>
            <p:nvSpPr>
              <p:cNvPr id="36" name="Rectangle 35">
                <a:extLst>
                  <a:ext uri="{FF2B5EF4-FFF2-40B4-BE49-F238E27FC236}">
                    <a16:creationId xmlns:a16="http://schemas.microsoft.com/office/drawing/2014/main" id="{7ACE8372-4560-B0C3-4BD5-DBA11AEE94A3}"/>
                  </a:ext>
                </a:extLst>
              </p:cNvPr>
              <p:cNvSpPr/>
              <p:nvPr/>
            </p:nvSpPr>
            <p:spPr>
              <a:xfrm>
                <a:off x="347984" y="2930783"/>
                <a:ext cx="2475881" cy="278215"/>
              </a:xfrm>
              <a:prstGeom prst="rect">
                <a:avLst/>
              </a:prstGeom>
              <a:solidFill>
                <a:schemeClr val="accent6">
                  <a:lumMod val="40000"/>
                  <a:lumOff val="60000"/>
                  <a:alpha val="41176"/>
                </a:schemeClr>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GCCC</a:t>
                </a:r>
                <a:r>
                  <a:rPr kumimoji="0" lang="en-CH" sz="1800" b="0" i="0" u="none" strike="noStrike" kern="1200" cap="none" spc="0" normalizeH="0" baseline="0" noProof="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A</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TATG</a:t>
                </a:r>
                <a:r>
                  <a:rPr kumimoji="0" lang="en-CH" sz="1800" b="0" i="0" u="none" strike="noStrike" kern="1200" cap="none" spc="0" normalizeH="0" baseline="0" noProof="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G</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TTAAGCT</a:t>
                </a:r>
                <a:r>
                  <a:rPr kumimoji="0" lang="en-CH" sz="1800" b="0" i="0" u="none" strike="noStrike" kern="1200" cap="none" spc="0" normalizeH="0" baseline="0" noProof="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18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8" name="Rectangle 37">
                <a:extLst>
                  <a:ext uri="{FF2B5EF4-FFF2-40B4-BE49-F238E27FC236}">
                    <a16:creationId xmlns:a16="http://schemas.microsoft.com/office/drawing/2014/main" id="{10672AC6-7C3D-5C55-4C56-CE078450CA57}"/>
                  </a:ext>
                </a:extLst>
              </p:cNvPr>
              <p:cNvSpPr/>
              <p:nvPr/>
            </p:nvSpPr>
            <p:spPr>
              <a:xfrm>
                <a:off x="487789" y="3506762"/>
                <a:ext cx="625131" cy="24204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CCCT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2" name="Rectangle 41">
                <a:extLst>
                  <a:ext uri="{FF2B5EF4-FFF2-40B4-BE49-F238E27FC236}">
                    <a16:creationId xmlns:a16="http://schemas.microsoft.com/office/drawing/2014/main" id="{38FEC941-ADC8-6DDD-300A-22D20AC2A0BF}"/>
                  </a:ext>
                </a:extLst>
              </p:cNvPr>
              <p:cNvSpPr/>
              <p:nvPr/>
            </p:nvSpPr>
            <p:spPr>
              <a:xfrm>
                <a:off x="1309750" y="3506762"/>
                <a:ext cx="625131" cy="24204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TGCT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3" name="Rectangle 42">
                <a:extLst>
                  <a:ext uri="{FF2B5EF4-FFF2-40B4-BE49-F238E27FC236}">
                    <a16:creationId xmlns:a16="http://schemas.microsoft.com/office/drawing/2014/main" id="{4F65D6A6-A3C8-35EE-22AF-244EC3586C16}"/>
                  </a:ext>
                </a:extLst>
              </p:cNvPr>
              <p:cNvSpPr/>
              <p:nvPr/>
            </p:nvSpPr>
            <p:spPr>
              <a:xfrm>
                <a:off x="2198733" y="3506762"/>
                <a:ext cx="625131" cy="24204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GCTA</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4" name="Rectangle 43">
                <a:extLst>
                  <a:ext uri="{FF2B5EF4-FFF2-40B4-BE49-F238E27FC236}">
                    <a16:creationId xmlns:a16="http://schemas.microsoft.com/office/drawing/2014/main" id="{52BDEF95-6432-CC06-0BFC-6D7239F78673}"/>
                  </a:ext>
                </a:extLst>
              </p:cNvPr>
              <p:cNvSpPr/>
              <p:nvPr/>
            </p:nvSpPr>
            <p:spPr>
              <a:xfrm>
                <a:off x="625199" y="4047469"/>
                <a:ext cx="625131" cy="24204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CCTA</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5" name="Rectangle 44">
                <a:extLst>
                  <a:ext uri="{FF2B5EF4-FFF2-40B4-BE49-F238E27FC236}">
                    <a16:creationId xmlns:a16="http://schemas.microsoft.com/office/drawing/2014/main" id="{F463D45B-EC30-FB10-F8B1-E0FE8AF876E1}"/>
                  </a:ext>
                </a:extLst>
              </p:cNvPr>
              <p:cNvSpPr/>
              <p:nvPr/>
            </p:nvSpPr>
            <p:spPr>
              <a:xfrm>
                <a:off x="1421775" y="4045269"/>
                <a:ext cx="625131" cy="24204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6" name="Rectangle 45">
                <a:extLst>
                  <a:ext uri="{FF2B5EF4-FFF2-40B4-BE49-F238E27FC236}">
                    <a16:creationId xmlns:a16="http://schemas.microsoft.com/office/drawing/2014/main" id="{20D77483-F96B-06E3-2A88-E321826E443B}"/>
                  </a:ext>
                </a:extLst>
              </p:cNvPr>
              <p:cNvSpPr/>
              <p:nvPr/>
            </p:nvSpPr>
            <p:spPr>
              <a:xfrm>
                <a:off x="1109210" y="4595728"/>
                <a:ext cx="625131" cy="24204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7" name="Rectangle 46">
                <a:extLst>
                  <a:ext uri="{FF2B5EF4-FFF2-40B4-BE49-F238E27FC236}">
                    <a16:creationId xmlns:a16="http://schemas.microsoft.com/office/drawing/2014/main" id="{5A214741-7546-0BC8-42E9-F1CA25FEC671}"/>
                  </a:ext>
                </a:extLst>
              </p:cNvPr>
              <p:cNvSpPr/>
              <p:nvPr/>
            </p:nvSpPr>
            <p:spPr>
              <a:xfrm>
                <a:off x="1965251" y="4592765"/>
                <a:ext cx="625131" cy="24204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8" name="Rectangle 47">
                <a:extLst>
                  <a:ext uri="{FF2B5EF4-FFF2-40B4-BE49-F238E27FC236}">
                    <a16:creationId xmlns:a16="http://schemas.microsoft.com/office/drawing/2014/main" id="{A091A364-9B48-C8A0-0410-4AD68238858F}"/>
                  </a:ext>
                </a:extLst>
              </p:cNvPr>
              <p:cNvSpPr/>
              <p:nvPr/>
            </p:nvSpPr>
            <p:spPr>
              <a:xfrm>
                <a:off x="484079" y="5109624"/>
                <a:ext cx="625131" cy="24204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CCCT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9" name="Rectangle 48">
                <a:extLst>
                  <a:ext uri="{FF2B5EF4-FFF2-40B4-BE49-F238E27FC236}">
                    <a16:creationId xmlns:a16="http://schemas.microsoft.com/office/drawing/2014/main" id="{93FF0F3B-9BC1-2771-790F-A4933AB44347}"/>
                  </a:ext>
                </a:extLst>
              </p:cNvPr>
              <p:cNvSpPr/>
              <p:nvPr/>
            </p:nvSpPr>
            <p:spPr>
              <a:xfrm>
                <a:off x="1392045" y="5135534"/>
                <a:ext cx="625131" cy="242042"/>
              </a:xfrm>
              <a:prstGeom prst="rect">
                <a:avLst/>
              </a:prstGeom>
              <a:solidFill>
                <a:srgbClr val="F8F3E1"/>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0" name="Rectangle 49">
                <a:extLst>
                  <a:ext uri="{FF2B5EF4-FFF2-40B4-BE49-F238E27FC236}">
                    <a16:creationId xmlns:a16="http://schemas.microsoft.com/office/drawing/2014/main" id="{3C670B6A-A47C-27B3-1E1C-43F749DF09CF}"/>
                  </a:ext>
                </a:extLst>
              </p:cNvPr>
              <p:cNvSpPr/>
              <p:nvPr/>
            </p:nvSpPr>
            <p:spPr>
              <a:xfrm>
                <a:off x="347984" y="5699310"/>
                <a:ext cx="2475881" cy="278215"/>
              </a:xfrm>
              <a:prstGeom prst="rect">
                <a:avLst/>
              </a:prstGeom>
              <a:solidFill>
                <a:schemeClr val="accent6">
                  <a:lumMod val="40000"/>
                  <a:lumOff val="60000"/>
                  <a:alpha val="41176"/>
                </a:schemeClr>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GCCC</a:t>
                </a: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TATG</a:t>
                </a: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TTAAGCT</a:t>
                </a: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1" name="Striped Right Arrow 50">
                <a:extLst>
                  <a:ext uri="{FF2B5EF4-FFF2-40B4-BE49-F238E27FC236}">
                    <a16:creationId xmlns:a16="http://schemas.microsoft.com/office/drawing/2014/main" id="{3E81AC18-4572-D377-CB8D-2F2DA712204E}"/>
                  </a:ext>
                </a:extLst>
              </p:cNvPr>
              <p:cNvSpPr/>
              <p:nvPr/>
            </p:nvSpPr>
            <p:spPr>
              <a:xfrm rot="5400000">
                <a:off x="-1205186" y="4347855"/>
                <a:ext cx="2830115" cy="210300"/>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53" name="Rectangle 52">
              <a:extLst>
                <a:ext uri="{FF2B5EF4-FFF2-40B4-BE49-F238E27FC236}">
                  <a16:creationId xmlns:a16="http://schemas.microsoft.com/office/drawing/2014/main" id="{78609273-E8CA-605E-BAD2-F4632D40E2A4}"/>
                </a:ext>
              </a:extLst>
            </p:cNvPr>
            <p:cNvSpPr/>
            <p:nvPr/>
          </p:nvSpPr>
          <p:spPr>
            <a:xfrm>
              <a:off x="898909" y="2900300"/>
              <a:ext cx="210301" cy="3132947"/>
            </a:xfrm>
            <a:prstGeom prst="rect">
              <a:avLst/>
            </a:prstGeom>
            <a:noFill/>
            <a:ln w="19050" cap="flat">
              <a:solidFill>
                <a:srgbClr val="FF0000"/>
              </a:solidFill>
            </a:ln>
            <a:effectLst>
              <a:glow rad="25400">
                <a:srgbClr val="FF0000">
                  <a:alpha val="37963"/>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E33BB9AA-1D6F-8303-88FA-74136E70151E}"/>
              </a:ext>
            </a:extLst>
          </p:cNvPr>
          <p:cNvGrpSpPr/>
          <p:nvPr/>
        </p:nvGrpSpPr>
        <p:grpSpPr>
          <a:xfrm>
            <a:off x="3203234" y="1943782"/>
            <a:ext cx="2678436" cy="4334470"/>
            <a:chOff x="3203234" y="1943782"/>
            <a:chExt cx="2678436" cy="4334470"/>
          </a:xfrm>
        </p:grpSpPr>
        <p:grpSp>
          <p:nvGrpSpPr>
            <p:cNvPr id="34" name="Group 33">
              <a:extLst>
                <a:ext uri="{FF2B5EF4-FFF2-40B4-BE49-F238E27FC236}">
                  <a16:creationId xmlns:a16="http://schemas.microsoft.com/office/drawing/2014/main" id="{A19BC1B0-2292-ADCA-C85A-7723CB67063D}"/>
                </a:ext>
              </a:extLst>
            </p:cNvPr>
            <p:cNvGrpSpPr/>
            <p:nvPr/>
          </p:nvGrpSpPr>
          <p:grpSpPr>
            <a:xfrm>
              <a:off x="3203234" y="1943782"/>
              <a:ext cx="2678436" cy="4334470"/>
              <a:chOff x="3232782" y="1943782"/>
              <a:chExt cx="2678436" cy="4334470"/>
            </a:xfrm>
          </p:grpSpPr>
          <p:pic>
            <p:nvPicPr>
              <p:cNvPr id="28" name="Picture 27">
                <a:extLst>
                  <a:ext uri="{FF2B5EF4-FFF2-40B4-BE49-F238E27FC236}">
                    <a16:creationId xmlns:a16="http://schemas.microsoft.com/office/drawing/2014/main" id="{A04F132E-0D00-123A-004A-71097982EA53}"/>
                  </a:ext>
                </a:extLst>
              </p:cNvPr>
              <p:cNvPicPr>
                <a:picLocks noChangeAspect="1"/>
              </p:cNvPicPr>
              <p:nvPr/>
            </p:nvPicPr>
            <p:blipFill>
              <a:blip r:embed="rId4"/>
              <a:srcRect t="38014" b="38014"/>
              <a:stretch/>
            </p:blipFill>
            <p:spPr>
              <a:xfrm>
                <a:off x="3232782" y="2700585"/>
                <a:ext cx="2678436" cy="3577667"/>
              </a:xfrm>
              <a:prstGeom prst="roundRect">
                <a:avLst>
                  <a:gd name="adj" fmla="val 5725"/>
                </a:avLst>
              </a:prstGeom>
              <a:solidFill>
                <a:srgbClr val="FFFFFF"/>
              </a:solidFill>
              <a:ln w="76200" cap="sq">
                <a:solidFill>
                  <a:srgbClr val="292929"/>
                </a:solidFill>
                <a:miter lim="800000"/>
              </a:ln>
              <a:effectLst/>
              <a:scene3d>
                <a:camera prst="orthographicFront"/>
                <a:lightRig rig="threePt" dir="t">
                  <a:rot lat="0" lon="0" rev="0"/>
                </a:lightRig>
              </a:scene3d>
              <a:sp3d>
                <a:bevelT h="38100"/>
                <a:contourClr>
                  <a:srgbClr val="C0C0C0"/>
                </a:contourClr>
              </a:sp3d>
            </p:spPr>
          </p:pic>
          <p:sp>
            <p:nvSpPr>
              <p:cNvPr id="29" name="TextBox 28">
                <a:extLst>
                  <a:ext uri="{FF2B5EF4-FFF2-40B4-BE49-F238E27FC236}">
                    <a16:creationId xmlns:a16="http://schemas.microsoft.com/office/drawing/2014/main" id="{681FDE3E-DE96-B701-2155-473EB1AFF29E}"/>
                  </a:ext>
                </a:extLst>
              </p:cNvPr>
              <p:cNvSpPr txBox="1"/>
              <p:nvPr/>
            </p:nvSpPr>
            <p:spPr>
              <a:xfrm>
                <a:off x="3232783" y="1943782"/>
                <a:ext cx="2678435" cy="746522"/>
              </a:xfrm>
              <a:prstGeom prst="roundRect">
                <a:avLst>
                  <a:gd name="adj" fmla="val 31184"/>
                </a:avLst>
              </a:prstGeom>
              <a:solidFill>
                <a:srgbClr val="002060"/>
              </a:solidFill>
              <a:ln>
                <a:noFill/>
              </a:ln>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2. Protein Family </a:t>
                </a:r>
                <a:br>
                  <a:rPr kumimoji="0" lang="en-US" sz="2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Search</a:t>
                </a:r>
              </a:p>
            </p:txBody>
          </p:sp>
        </p:grpSp>
        <p:pic>
          <p:nvPicPr>
            <p:cNvPr id="55" name="Picture 54" descr="A blue ribbon with a red object on it&#10;&#10;Description automatically generated">
              <a:extLst>
                <a:ext uri="{FF2B5EF4-FFF2-40B4-BE49-F238E27FC236}">
                  <a16:creationId xmlns:a16="http://schemas.microsoft.com/office/drawing/2014/main" id="{7015AD66-D388-9154-88B4-E26CA94678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4614" y="3015816"/>
              <a:ext cx="1014772" cy="1027040"/>
            </a:xfrm>
            <a:prstGeom prst="rect">
              <a:avLst/>
            </a:prstGeom>
          </p:spPr>
        </p:pic>
        <p:sp>
          <p:nvSpPr>
            <p:cNvPr id="57" name="TextBox 56">
              <a:extLst>
                <a:ext uri="{FF2B5EF4-FFF2-40B4-BE49-F238E27FC236}">
                  <a16:creationId xmlns:a16="http://schemas.microsoft.com/office/drawing/2014/main" id="{421588D2-16E5-2E1E-A510-02F23600D52A}"/>
                </a:ext>
              </a:extLst>
            </p:cNvPr>
            <p:cNvSpPr txBox="1"/>
            <p:nvPr/>
          </p:nvSpPr>
          <p:spPr>
            <a:xfrm>
              <a:off x="4138837" y="2754691"/>
              <a:ext cx="866327" cy="276999"/>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Protein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58" name="Straight Connector 57">
              <a:extLst>
                <a:ext uri="{FF2B5EF4-FFF2-40B4-BE49-F238E27FC236}">
                  <a16:creationId xmlns:a16="http://schemas.microsoft.com/office/drawing/2014/main" id="{BDC317F9-682F-06F3-8840-2F2E57B909AA}"/>
                </a:ext>
              </a:extLst>
            </p:cNvPr>
            <p:cNvCxnSpPr>
              <a:cxnSpLocks/>
              <a:endCxn id="101" idx="0"/>
            </p:cNvCxnSpPr>
            <p:nvPr/>
          </p:nvCxnSpPr>
          <p:spPr>
            <a:xfrm flipH="1">
              <a:off x="3899030" y="3886584"/>
              <a:ext cx="259242" cy="374567"/>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pic>
          <p:nvPicPr>
            <p:cNvPr id="89" name="Picture 88" descr="A collage of multiple colored ribbons&#10;&#10;Description automatically generated">
              <a:extLst>
                <a:ext uri="{FF2B5EF4-FFF2-40B4-BE49-F238E27FC236}">
                  <a16:creationId xmlns:a16="http://schemas.microsoft.com/office/drawing/2014/main" id="{A1E7B516-FAA3-B3E6-5E1C-F6601EBDA044}"/>
                </a:ext>
              </a:extLst>
            </p:cNvPr>
            <p:cNvPicPr>
              <a:picLocks noChangeAspect="1"/>
            </p:cNvPicPr>
            <p:nvPr/>
          </p:nvPicPr>
          <p:blipFill rotWithShape="1">
            <a:blip r:embed="rId6">
              <a:extLst>
                <a:ext uri="{28A0092B-C50C-407E-A947-70E740481C1C}">
                  <a14:useLocalDpi xmlns:a14="http://schemas.microsoft.com/office/drawing/2010/main" val="0"/>
                </a:ext>
              </a:extLst>
            </a:blip>
            <a:srcRect l="34076" b="50305"/>
            <a:stretch/>
          </p:blipFill>
          <p:spPr>
            <a:xfrm>
              <a:off x="3357092" y="4793984"/>
              <a:ext cx="1287105" cy="1333321"/>
            </a:xfrm>
            <a:prstGeom prst="rect">
              <a:avLst/>
            </a:prstGeom>
          </p:spPr>
        </p:pic>
        <p:grpSp>
          <p:nvGrpSpPr>
            <p:cNvPr id="92" name="Group 91">
              <a:extLst>
                <a:ext uri="{FF2B5EF4-FFF2-40B4-BE49-F238E27FC236}">
                  <a16:creationId xmlns:a16="http://schemas.microsoft.com/office/drawing/2014/main" id="{B8E6B2D1-2043-4BB2-92CB-5636832F597B}"/>
                </a:ext>
              </a:extLst>
            </p:cNvPr>
            <p:cNvGrpSpPr>
              <a:grpSpLocks noChangeAspect="1"/>
            </p:cNvGrpSpPr>
            <p:nvPr/>
          </p:nvGrpSpPr>
          <p:grpSpPr>
            <a:xfrm>
              <a:off x="4815554" y="4747384"/>
              <a:ext cx="884730" cy="1337235"/>
              <a:chOff x="4795438" y="4876399"/>
              <a:chExt cx="752948" cy="1138052"/>
            </a:xfrm>
          </p:grpSpPr>
          <p:pic>
            <p:nvPicPr>
              <p:cNvPr id="90" name="Picture 89" descr="A collage of multiple colored ribbons&#10;&#10;Description automatically generated">
                <a:extLst>
                  <a:ext uri="{FF2B5EF4-FFF2-40B4-BE49-F238E27FC236}">
                    <a16:creationId xmlns:a16="http://schemas.microsoft.com/office/drawing/2014/main" id="{C57228F1-9BCD-64AA-C79F-18EFAA7A89E1}"/>
                  </a:ext>
                </a:extLst>
              </p:cNvPr>
              <p:cNvPicPr>
                <a:picLocks noChangeAspect="1"/>
              </p:cNvPicPr>
              <p:nvPr/>
            </p:nvPicPr>
            <p:blipFill rotWithShape="1">
              <a:blip r:embed="rId6">
                <a:extLst>
                  <a:ext uri="{28A0092B-C50C-407E-A947-70E740481C1C}">
                    <a14:useLocalDpi xmlns:a14="http://schemas.microsoft.com/office/drawing/2010/main" val="0"/>
                  </a:ext>
                </a:extLst>
              </a:blip>
              <a:srcRect l="2749" t="27029" r="54835" b="26317"/>
              <a:stretch/>
            </p:blipFill>
            <p:spPr>
              <a:xfrm>
                <a:off x="4795438" y="4876399"/>
                <a:ext cx="752947" cy="1138052"/>
              </a:xfrm>
              <a:prstGeom prst="rect">
                <a:avLst/>
              </a:prstGeom>
            </p:spPr>
          </p:pic>
          <p:sp>
            <p:nvSpPr>
              <p:cNvPr id="91" name="Rectangle 90">
                <a:extLst>
                  <a:ext uri="{FF2B5EF4-FFF2-40B4-BE49-F238E27FC236}">
                    <a16:creationId xmlns:a16="http://schemas.microsoft.com/office/drawing/2014/main" id="{92BF23CA-255F-06F2-6D46-ABA0B0774DA1}"/>
                  </a:ext>
                </a:extLst>
              </p:cNvPr>
              <p:cNvSpPr/>
              <p:nvPr/>
            </p:nvSpPr>
            <p:spPr>
              <a:xfrm>
                <a:off x="5390336" y="4995398"/>
                <a:ext cx="158050" cy="53013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1" name="TextBox 100">
              <a:extLst>
                <a:ext uri="{FF2B5EF4-FFF2-40B4-BE49-F238E27FC236}">
                  <a16:creationId xmlns:a16="http://schemas.microsoft.com/office/drawing/2014/main" id="{FE6BEDF2-E749-F726-9ABD-141CEF9D26B0}"/>
                </a:ext>
              </a:extLst>
            </p:cNvPr>
            <p:cNvSpPr txBox="1"/>
            <p:nvPr/>
          </p:nvSpPr>
          <p:spPr>
            <a:xfrm>
              <a:off x="3317976" y="4261151"/>
              <a:ext cx="1162107"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Protein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Family #1</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9" name="TextBox 108">
              <a:extLst>
                <a:ext uri="{FF2B5EF4-FFF2-40B4-BE49-F238E27FC236}">
                  <a16:creationId xmlns:a16="http://schemas.microsoft.com/office/drawing/2014/main" id="{18D4B8DD-EA66-ED9F-03DC-1047E6426A89}"/>
                </a:ext>
              </a:extLst>
            </p:cNvPr>
            <p:cNvSpPr txBox="1"/>
            <p:nvPr/>
          </p:nvSpPr>
          <p:spPr>
            <a:xfrm>
              <a:off x="4646246" y="4261151"/>
              <a:ext cx="1162107" cy="553998"/>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Protein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49514"/>
                  </a:solidFill>
                  <a:effectLst/>
                  <a:uLnTx/>
                  <a:uFillTx/>
                  <a:latin typeface="Tahoma" panose="020B0604030504040204" pitchFamily="34" charset="0"/>
                  <a:ea typeface="Tahoma" panose="020B0604030504040204" pitchFamily="34" charset="0"/>
                  <a:cs typeface="Tahoma" panose="020B0604030504040204" pitchFamily="34" charset="0"/>
                </a:rPr>
                <a:t>Family #2</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10" name="Straight Connector 109">
              <a:extLst>
                <a:ext uri="{FF2B5EF4-FFF2-40B4-BE49-F238E27FC236}">
                  <a16:creationId xmlns:a16="http://schemas.microsoft.com/office/drawing/2014/main" id="{10B6D528-7F33-D8A7-C263-504E385490AD}"/>
                </a:ext>
              </a:extLst>
            </p:cNvPr>
            <p:cNvCxnSpPr>
              <a:cxnSpLocks/>
              <a:endCxn id="109" idx="0"/>
            </p:cNvCxnSpPr>
            <p:nvPr/>
          </p:nvCxnSpPr>
          <p:spPr>
            <a:xfrm>
              <a:off x="4955161" y="3886584"/>
              <a:ext cx="272139" cy="374567"/>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8F383092-46E9-662A-EE83-B4037BE1AC04}"/>
              </a:ext>
            </a:extLst>
          </p:cNvPr>
          <p:cNvGrpSpPr/>
          <p:nvPr/>
        </p:nvGrpSpPr>
        <p:grpSpPr>
          <a:xfrm>
            <a:off x="6142921" y="1943782"/>
            <a:ext cx="2825872" cy="4334470"/>
            <a:chOff x="6142921" y="1943782"/>
            <a:chExt cx="2825872" cy="4334470"/>
          </a:xfrm>
        </p:grpSpPr>
        <p:grpSp>
          <p:nvGrpSpPr>
            <p:cNvPr id="35" name="Group 34">
              <a:extLst>
                <a:ext uri="{FF2B5EF4-FFF2-40B4-BE49-F238E27FC236}">
                  <a16:creationId xmlns:a16="http://schemas.microsoft.com/office/drawing/2014/main" id="{D4F7C582-5B76-A3A9-6771-24065BC95096}"/>
                </a:ext>
              </a:extLst>
            </p:cNvPr>
            <p:cNvGrpSpPr/>
            <p:nvPr/>
          </p:nvGrpSpPr>
          <p:grpSpPr>
            <a:xfrm>
              <a:off x="6142921" y="1943782"/>
              <a:ext cx="2825872" cy="4334470"/>
              <a:chOff x="6110647" y="1943782"/>
              <a:chExt cx="2825872" cy="4334470"/>
            </a:xfrm>
          </p:grpSpPr>
          <p:pic>
            <p:nvPicPr>
              <p:cNvPr id="30" name="Picture 29">
                <a:extLst>
                  <a:ext uri="{FF2B5EF4-FFF2-40B4-BE49-F238E27FC236}">
                    <a16:creationId xmlns:a16="http://schemas.microsoft.com/office/drawing/2014/main" id="{51A0EB91-FE22-D979-318C-D0E54612C108}"/>
                  </a:ext>
                </a:extLst>
              </p:cNvPr>
              <p:cNvPicPr>
                <a:picLocks noChangeAspect="1"/>
              </p:cNvPicPr>
              <p:nvPr/>
            </p:nvPicPr>
            <p:blipFill>
              <a:blip r:embed="rId4"/>
              <a:srcRect t="38014" b="38014"/>
              <a:stretch/>
            </p:blipFill>
            <p:spPr>
              <a:xfrm>
                <a:off x="6110647" y="2700585"/>
                <a:ext cx="2790910" cy="3577667"/>
              </a:xfrm>
              <a:prstGeom prst="roundRect">
                <a:avLst>
                  <a:gd name="adj" fmla="val 5725"/>
                </a:avLst>
              </a:prstGeom>
              <a:solidFill>
                <a:srgbClr val="FFFFFF"/>
              </a:solidFill>
              <a:ln w="76200" cap="sq">
                <a:solidFill>
                  <a:srgbClr val="292929"/>
                </a:solidFill>
                <a:miter lim="800000"/>
              </a:ln>
              <a:effectLst/>
              <a:scene3d>
                <a:camera prst="orthographicFront"/>
                <a:lightRig rig="threePt" dir="t">
                  <a:rot lat="0" lon="0" rev="0"/>
                </a:lightRig>
              </a:scene3d>
              <a:sp3d>
                <a:bevelT h="38100"/>
                <a:contourClr>
                  <a:srgbClr val="C0C0C0"/>
                </a:contourClr>
              </a:sp3d>
            </p:spPr>
          </p:pic>
          <p:sp>
            <p:nvSpPr>
              <p:cNvPr id="31" name="TextBox 30">
                <a:extLst>
                  <a:ext uri="{FF2B5EF4-FFF2-40B4-BE49-F238E27FC236}">
                    <a16:creationId xmlns:a16="http://schemas.microsoft.com/office/drawing/2014/main" id="{6B3FB162-58E9-501E-C2AC-67BADB7550D7}"/>
                  </a:ext>
                </a:extLst>
              </p:cNvPr>
              <p:cNvSpPr txBox="1"/>
              <p:nvPr/>
            </p:nvSpPr>
            <p:spPr>
              <a:xfrm>
                <a:off x="6110648" y="1943782"/>
                <a:ext cx="2825871" cy="746522"/>
              </a:xfrm>
              <a:prstGeom prst="roundRect">
                <a:avLst>
                  <a:gd name="adj" fmla="val 31184"/>
                </a:avLst>
              </a:prstGeom>
              <a:solidFill>
                <a:srgbClr val="002060"/>
              </a:solidFill>
              <a:ln>
                <a:noFill/>
              </a:ln>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3. Multiple Sequence Alignment</a:t>
                </a:r>
              </a:p>
            </p:txBody>
          </p:sp>
        </p:grpSp>
        <p:sp>
          <p:nvSpPr>
            <p:cNvPr id="3" name="Rectangle 2">
              <a:extLst>
                <a:ext uri="{FF2B5EF4-FFF2-40B4-BE49-F238E27FC236}">
                  <a16:creationId xmlns:a16="http://schemas.microsoft.com/office/drawing/2014/main" id="{B0D1D7AF-D216-F79E-1A44-36FB84895540}"/>
                </a:ext>
              </a:extLst>
            </p:cNvPr>
            <p:cNvSpPr/>
            <p:nvPr/>
          </p:nvSpPr>
          <p:spPr>
            <a:xfrm>
              <a:off x="6295392" y="2888838"/>
              <a:ext cx="2475881" cy="278215"/>
            </a:xfrm>
            <a:prstGeom prst="rect">
              <a:avLst/>
            </a:prstGeom>
            <a:solidFill>
              <a:schemeClr val="accent6">
                <a:lumMod val="40000"/>
                <a:lumOff val="60000"/>
                <a:alpha val="41176"/>
              </a:schemeClr>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GCCC</a:t>
              </a:r>
              <a:r>
                <a:rPr kumimoji="0" lang="en-US" sz="18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TATG</a:t>
              </a:r>
              <a:r>
                <a:rPr kumimoji="0" lang="en-US"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TTAAGCTT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 name="Rectangle 3">
              <a:extLst>
                <a:ext uri="{FF2B5EF4-FFF2-40B4-BE49-F238E27FC236}">
                  <a16:creationId xmlns:a16="http://schemas.microsoft.com/office/drawing/2014/main" id="{AEB0820B-F34B-8416-96EE-8B6D464BB99B}"/>
                </a:ext>
              </a:extLst>
            </p:cNvPr>
            <p:cNvSpPr/>
            <p:nvPr/>
          </p:nvSpPr>
          <p:spPr>
            <a:xfrm>
              <a:off x="6295392" y="3306321"/>
              <a:ext cx="2475881" cy="278215"/>
            </a:xfrm>
            <a:prstGeom prst="rect">
              <a:avLst/>
            </a:prstGeom>
            <a:solidFill>
              <a:schemeClr val="accent6">
                <a:lumMod val="40000"/>
                <a:lumOff val="60000"/>
                <a:alpha val="41176"/>
              </a:schemeClr>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GCCCATATG</a:t>
              </a:r>
              <a:r>
                <a:rPr kumimoji="0" lang="en-US" sz="18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A</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TTAAGCTT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 name="Rectangle 4">
              <a:extLst>
                <a:ext uri="{FF2B5EF4-FFF2-40B4-BE49-F238E27FC236}">
                  <a16:creationId xmlns:a16="http://schemas.microsoft.com/office/drawing/2014/main" id="{316C8E7C-295D-10D1-F2D3-3F7BBDEBF25D}"/>
                </a:ext>
              </a:extLst>
            </p:cNvPr>
            <p:cNvSpPr/>
            <p:nvPr/>
          </p:nvSpPr>
          <p:spPr>
            <a:xfrm>
              <a:off x="6295392" y="5811219"/>
              <a:ext cx="2475881" cy="278215"/>
            </a:xfrm>
            <a:prstGeom prst="rect">
              <a:avLst/>
            </a:prstGeom>
            <a:solidFill>
              <a:schemeClr val="accent6">
                <a:lumMod val="40000"/>
                <a:lumOff val="60000"/>
                <a:alpha val="41176"/>
              </a:schemeClr>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GCCCATATGGTTAAGCTT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 name="Rectangle 5">
              <a:extLst>
                <a:ext uri="{FF2B5EF4-FFF2-40B4-BE49-F238E27FC236}">
                  <a16:creationId xmlns:a16="http://schemas.microsoft.com/office/drawing/2014/main" id="{0C79FDC9-4308-E01C-27E7-6A7C2F065B41}"/>
                </a:ext>
              </a:extLst>
            </p:cNvPr>
            <p:cNvSpPr/>
            <p:nvPr/>
          </p:nvSpPr>
          <p:spPr>
            <a:xfrm>
              <a:off x="6295392" y="3723804"/>
              <a:ext cx="2475881" cy="278215"/>
            </a:xfrm>
            <a:prstGeom prst="rect">
              <a:avLst/>
            </a:prstGeom>
            <a:solidFill>
              <a:schemeClr val="accent6">
                <a:lumMod val="40000"/>
                <a:lumOff val="60000"/>
                <a:alpha val="41176"/>
              </a:schemeClr>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GCCCATATGGTTAAGCTT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 name="Rectangle 6">
              <a:extLst>
                <a:ext uri="{FF2B5EF4-FFF2-40B4-BE49-F238E27FC236}">
                  <a16:creationId xmlns:a16="http://schemas.microsoft.com/office/drawing/2014/main" id="{43968190-C839-F0F5-3882-80D5764F2043}"/>
                </a:ext>
              </a:extLst>
            </p:cNvPr>
            <p:cNvSpPr/>
            <p:nvPr/>
          </p:nvSpPr>
          <p:spPr>
            <a:xfrm>
              <a:off x="6295392" y="4141287"/>
              <a:ext cx="2475881" cy="278215"/>
            </a:xfrm>
            <a:prstGeom prst="rect">
              <a:avLst/>
            </a:prstGeom>
            <a:solidFill>
              <a:schemeClr val="accent6">
                <a:lumMod val="40000"/>
                <a:lumOff val="60000"/>
                <a:alpha val="41176"/>
              </a:schemeClr>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GCCC</a:t>
              </a:r>
              <a:r>
                <a:rPr kumimoji="0" lang="en-US" sz="18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G</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TATGGTT</a:t>
              </a:r>
              <a:r>
                <a:rPr kumimoji="0" lang="en-US" sz="18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GCTT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8" name="Rectangle 7">
              <a:extLst>
                <a:ext uri="{FF2B5EF4-FFF2-40B4-BE49-F238E27FC236}">
                  <a16:creationId xmlns:a16="http://schemas.microsoft.com/office/drawing/2014/main" id="{242B7704-504D-7AE6-EABB-200825192965}"/>
                </a:ext>
              </a:extLst>
            </p:cNvPr>
            <p:cNvSpPr/>
            <p:nvPr/>
          </p:nvSpPr>
          <p:spPr>
            <a:xfrm>
              <a:off x="6295392" y="4558770"/>
              <a:ext cx="2475881" cy="278215"/>
            </a:xfrm>
            <a:prstGeom prst="rect">
              <a:avLst/>
            </a:prstGeom>
            <a:solidFill>
              <a:schemeClr val="accent6">
                <a:lumMod val="40000"/>
                <a:lumOff val="60000"/>
                <a:alpha val="41176"/>
              </a:schemeClr>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GCCCATATG</a:t>
              </a:r>
              <a:r>
                <a:rPr kumimoji="0" lang="en-US" sz="18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C</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TTAAGCTT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 name="Rectangle 8">
              <a:extLst>
                <a:ext uri="{FF2B5EF4-FFF2-40B4-BE49-F238E27FC236}">
                  <a16:creationId xmlns:a16="http://schemas.microsoft.com/office/drawing/2014/main" id="{61C49AE7-FB48-90D1-FB74-C01F3AE91F60}"/>
                </a:ext>
              </a:extLst>
            </p:cNvPr>
            <p:cNvSpPr/>
            <p:nvPr/>
          </p:nvSpPr>
          <p:spPr>
            <a:xfrm>
              <a:off x="6295392" y="4976253"/>
              <a:ext cx="2475881" cy="278215"/>
            </a:xfrm>
            <a:prstGeom prst="rect">
              <a:avLst/>
            </a:prstGeom>
            <a:solidFill>
              <a:schemeClr val="accent6">
                <a:lumMod val="40000"/>
                <a:lumOff val="60000"/>
                <a:alpha val="41176"/>
              </a:schemeClr>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GCCC</a:t>
              </a:r>
              <a:r>
                <a:rPr kumimoji="0" lang="en-US" sz="18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TGGTTAAGCT</a:t>
              </a:r>
              <a:r>
                <a:rPr kumimoji="0" lang="en-US" sz="18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 name="Rectangle 9">
              <a:extLst>
                <a:ext uri="{FF2B5EF4-FFF2-40B4-BE49-F238E27FC236}">
                  <a16:creationId xmlns:a16="http://schemas.microsoft.com/office/drawing/2014/main" id="{DA4E530E-893C-609C-B653-44E2D93C0AEC}"/>
                </a:ext>
              </a:extLst>
            </p:cNvPr>
            <p:cNvSpPr/>
            <p:nvPr/>
          </p:nvSpPr>
          <p:spPr>
            <a:xfrm>
              <a:off x="6295392" y="5393736"/>
              <a:ext cx="2475881" cy="278215"/>
            </a:xfrm>
            <a:prstGeom prst="rect">
              <a:avLst/>
            </a:prstGeom>
            <a:solidFill>
              <a:schemeClr val="accent6">
                <a:lumMod val="40000"/>
                <a:lumOff val="60000"/>
                <a:alpha val="41176"/>
              </a:schemeClr>
            </a:solid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GCCCATAT</a:t>
              </a:r>
              <a:r>
                <a:rPr kumimoji="0" lang="en-US" sz="18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CC</a:t>
              </a:r>
              <a:r>
                <a:rPr kumimoji="0" lang="en-CH" sz="18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TTAAGCTT</a:t>
              </a:r>
              <a:endParaRPr kumimoji="0" lang="en-CH" sz="1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Tree>
    <p:custDataLst>
      <p:tags r:id="rId1"/>
    </p:custDataLst>
    <p:extLst>
      <p:ext uri="{BB962C8B-B14F-4D97-AF65-F5344CB8AC3E}">
        <p14:creationId xmlns:p14="http://schemas.microsoft.com/office/powerpoint/2010/main" val="385506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The Baum-Welch algorithm causes a </a:t>
            </a:r>
            <a:r>
              <a:rPr lang="en-US" sz="2400" b="1" dirty="0">
                <a:solidFill>
                  <a:srgbClr val="C00000"/>
                </a:solidFill>
                <a:latin typeface="Tahoma" panose="020B0604030504040204" pitchFamily="34" charset="0"/>
                <a:ea typeface="Tahoma" panose="020B0604030504040204" pitchFamily="34" charset="0"/>
                <a:cs typeface="Tahoma" panose="020B0604030504040204" pitchFamily="34" charset="0"/>
                <a:sym typeface="Wingdings" pitchFamily="2" charset="2"/>
              </a:rPr>
              <a:t>major </a:t>
            </a:r>
            <a:br>
              <a:rPr lang="en-US" sz="2400" b="1" dirty="0">
                <a:solidFill>
                  <a:srgbClr val="C00000"/>
                </a:solidFill>
                <a:latin typeface="Tahoma" panose="020B0604030504040204" pitchFamily="34" charset="0"/>
                <a:ea typeface="Tahoma" panose="020B0604030504040204" pitchFamily="34" charset="0"/>
                <a:cs typeface="Tahoma" panose="020B0604030504040204" pitchFamily="34" charset="0"/>
                <a:sym typeface="Wingdings" pitchFamily="2" charset="2"/>
              </a:rPr>
            </a:br>
            <a:r>
              <a:rPr lang="en-US" sz="2400" b="1" dirty="0">
                <a:solidFill>
                  <a:srgbClr val="C00000"/>
                </a:solidFill>
                <a:latin typeface="Tahoma" panose="020B0604030504040204" pitchFamily="34" charset="0"/>
                <a:ea typeface="Tahoma" panose="020B0604030504040204" pitchFamily="34" charset="0"/>
                <a:cs typeface="Tahoma" panose="020B0604030504040204" pitchFamily="34" charset="0"/>
                <a:sym typeface="Wingdings" pitchFamily="2" charset="2"/>
              </a:rPr>
              <a:t>computational overhead</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in genomics workloads</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Taking up from </a:t>
            </a:r>
            <a:r>
              <a:rPr lang="en-US" sz="2000" b="1" dirty="0">
                <a:solidFill>
                  <a:srgbClr val="C00000"/>
                </a:solidFill>
                <a:latin typeface="Tahoma" panose="020B0604030504040204" pitchFamily="34" charset="0"/>
                <a:ea typeface="Tahoma" panose="020B0604030504040204" pitchFamily="34" charset="0"/>
                <a:cs typeface="Tahoma" panose="020B0604030504040204" pitchFamily="34" charset="0"/>
                <a:sym typeface="Wingdings" pitchFamily="2" charset="2"/>
              </a:rPr>
              <a:t>46% to 99% of the overall execution time</a:t>
            </a:r>
          </a:p>
          <a:p>
            <a:pPr lvl="1">
              <a:lnSpc>
                <a:spcPct val="100000"/>
              </a:lnSpc>
              <a:spcBef>
                <a:spcPts val="400"/>
              </a:spcBef>
            </a:pPr>
            <a:r>
              <a:rPr lang="en-US" sz="2000" dirty="0">
                <a:solidFill>
                  <a:srgbClr val="C00000"/>
                </a:solidFill>
                <a:latin typeface="Tahoma" panose="020B0604030504040204" pitchFamily="34" charset="0"/>
                <a:ea typeface="Tahoma" panose="020B0604030504040204" pitchFamily="34" charset="0"/>
                <a:cs typeface="Tahoma" panose="020B0604030504040204" pitchFamily="34" charset="0"/>
                <a:sym typeface="Wingdings" pitchFamily="2" charset="2"/>
              </a:rPr>
              <a:t>Computationally complex</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dynamic programming calculations</a:t>
            </a:r>
          </a:p>
          <a:p>
            <a:pPr lvl="1">
              <a:lnSpc>
                <a:spcPct val="100000"/>
              </a:lnSpc>
              <a:spcBef>
                <a:spcPts val="400"/>
              </a:spcBef>
            </a:pPr>
            <a:r>
              <a:rPr lang="en-US" sz="2000" dirty="0">
                <a:solidFill>
                  <a:srgbClr val="C00000"/>
                </a:solidFill>
                <a:latin typeface="Tahoma" panose="020B0604030504040204" pitchFamily="34" charset="0"/>
                <a:ea typeface="Tahoma" panose="020B0604030504040204" pitchFamily="34" charset="0"/>
                <a:cs typeface="Tahoma" panose="020B0604030504040204" pitchFamily="34" charset="0"/>
                <a:sym typeface="Wingdings" pitchFamily="2" charset="2"/>
              </a:rPr>
              <a:t>Compute intensive </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many floating-point operations</a:t>
            </a:r>
          </a:p>
        </p:txBody>
      </p:sp>
      <p:sp>
        <p:nvSpPr>
          <p:cNvPr id="2" name="Title 1"/>
          <p:cNvSpPr>
            <a:spLocks noGrp="1"/>
          </p:cNvSpPr>
          <p:nvPr>
            <p:ph type="title"/>
          </p:nvPr>
        </p:nvSpPr>
        <p:spPr/>
        <p:txBody>
          <a:bodyPr rIns="0"/>
          <a:lstStyle/>
          <a:p>
            <a:r>
              <a:rPr lang="en-US" sz="4000" b="1" dirty="0">
                <a:latin typeface="Garamond" panose="02020404030301010803" pitchFamily="18" charset="0"/>
              </a:rPr>
              <a:t>The Baum-Welch Algorithm is Costly</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4" name="Picture 3">
            <a:extLst>
              <a:ext uri="{FF2B5EF4-FFF2-40B4-BE49-F238E27FC236}">
                <a16:creationId xmlns:a16="http://schemas.microsoft.com/office/drawing/2014/main" id="{691258B5-3044-2782-5B2E-468126FE5D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9105" y="3429000"/>
            <a:ext cx="7772400" cy="2335412"/>
          </a:xfrm>
          <a:prstGeom prst="rect">
            <a:avLst/>
          </a:prstGeom>
        </p:spPr>
      </p:pic>
      <p:sp>
        <p:nvSpPr>
          <p:cNvPr id="37" name="TextBox 36">
            <a:extLst>
              <a:ext uri="{FF2B5EF4-FFF2-40B4-BE49-F238E27FC236}">
                <a16:creationId xmlns:a16="http://schemas.microsoft.com/office/drawing/2014/main" id="{65E939E7-CC8E-9243-DAD8-CF46FDF2396F}"/>
              </a:ext>
            </a:extLst>
          </p:cNvPr>
          <p:cNvSpPr txBox="1"/>
          <p:nvPr/>
        </p:nvSpPr>
        <p:spPr>
          <a:xfrm>
            <a:off x="4493327" y="4290580"/>
            <a:ext cx="1087196"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45.76%</a:t>
            </a:r>
          </a:p>
        </p:txBody>
      </p:sp>
      <p:sp>
        <p:nvSpPr>
          <p:cNvPr id="38" name="TextBox 37">
            <a:extLst>
              <a:ext uri="{FF2B5EF4-FFF2-40B4-BE49-F238E27FC236}">
                <a16:creationId xmlns:a16="http://schemas.microsoft.com/office/drawing/2014/main" id="{A687D1D8-60B6-BF2C-E235-3D6BACE42141}"/>
              </a:ext>
            </a:extLst>
          </p:cNvPr>
          <p:cNvSpPr txBox="1"/>
          <p:nvPr/>
        </p:nvSpPr>
        <p:spPr>
          <a:xfrm>
            <a:off x="4860877" y="3712170"/>
            <a:ext cx="1087196"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51.44%</a:t>
            </a:r>
          </a:p>
        </p:txBody>
      </p:sp>
      <p:sp>
        <p:nvSpPr>
          <p:cNvPr id="39" name="TextBox 38">
            <a:extLst>
              <a:ext uri="{FF2B5EF4-FFF2-40B4-BE49-F238E27FC236}">
                <a16:creationId xmlns:a16="http://schemas.microsoft.com/office/drawing/2014/main" id="{6735D992-4291-A61A-9995-CF030A9C7F44}"/>
              </a:ext>
            </a:extLst>
          </p:cNvPr>
          <p:cNvSpPr txBox="1"/>
          <p:nvPr/>
        </p:nvSpPr>
        <p:spPr>
          <a:xfrm>
            <a:off x="7893284" y="4873100"/>
            <a:ext cx="1087196"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98.57%</a:t>
            </a:r>
          </a:p>
        </p:txBody>
      </p:sp>
    </p:spTree>
    <p:custDataLst>
      <p:tags r:id="rId1"/>
    </p:custDataLst>
    <p:extLst>
      <p:ext uri="{BB962C8B-B14F-4D97-AF65-F5344CB8AC3E}">
        <p14:creationId xmlns:p14="http://schemas.microsoft.com/office/powerpoint/2010/main" val="398423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2">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2">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P spid="37" grpId="0"/>
      <p:bldP spid="38" grpId="0"/>
      <p:bldP spid="39" grpId="0"/>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pHMMs are specialized version of </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Hidden Markov Models (HMMs)</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with </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fixed patterns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on states and transitions</a:t>
            </a:r>
          </a:p>
        </p:txBody>
      </p:sp>
      <p:sp>
        <p:nvSpPr>
          <p:cNvPr id="2" name="Title 1"/>
          <p:cNvSpPr>
            <a:spLocks noGrp="1"/>
          </p:cNvSpPr>
          <p:nvPr>
            <p:ph type="title"/>
          </p:nvPr>
        </p:nvSpPr>
        <p:spPr/>
        <p:txBody>
          <a:bodyPr rIns="0"/>
          <a:lstStyle/>
          <a:p>
            <a:r>
              <a:rPr lang="en-US" sz="4000" b="1" dirty="0">
                <a:latin typeface="Garamond" panose="02020404030301010803" pitchFamily="18" charset="0"/>
              </a:rPr>
              <a:t>Existing Solutions are Ineffective</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4" name="TextBox 63">
            <a:extLst>
              <a:ext uri="{FF2B5EF4-FFF2-40B4-BE49-F238E27FC236}">
                <a16:creationId xmlns:a16="http://schemas.microsoft.com/office/drawing/2014/main" id="{B18CE6DF-087D-745E-71F9-8CA539820F0A}"/>
              </a:ext>
            </a:extLst>
          </p:cNvPr>
          <p:cNvSpPr txBox="1"/>
          <p:nvPr/>
        </p:nvSpPr>
        <p:spPr>
          <a:xfrm>
            <a:off x="-276726" y="5187314"/>
            <a:ext cx="9697452" cy="1063049"/>
          </a:xfrm>
          <a:prstGeom prst="roundRect">
            <a:avLst>
              <a:gd name="adj" fmla="val 9377"/>
            </a:avLst>
          </a:prstGeom>
          <a:solidFill>
            <a:srgbClr val="FBE5D6"/>
          </a:solidFill>
          <a:ln w="28575">
            <a:solidFill>
              <a:srgbClr val="C0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Generic HMM accelerators </a:t>
            </a:r>
            <a:r>
              <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cannot exploit </a:t>
            </a:r>
            <a:br>
              <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 fixed data dependency pattern</a:t>
            </a:r>
            <a:r>
              <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of pHMMs</a:t>
            </a:r>
          </a:p>
        </p:txBody>
      </p:sp>
      <p:graphicFrame>
        <p:nvGraphicFramePr>
          <p:cNvPr id="101" name="Table 6">
            <a:extLst>
              <a:ext uri="{FF2B5EF4-FFF2-40B4-BE49-F238E27FC236}">
                <a16:creationId xmlns:a16="http://schemas.microsoft.com/office/drawing/2014/main" id="{1545188B-26AE-0203-ACE2-56E9181CEBBE}"/>
              </a:ext>
            </a:extLst>
          </p:cNvPr>
          <p:cNvGraphicFramePr>
            <a:graphicFrameLocks noGrp="1" noChangeAspect="1"/>
          </p:cNvGraphicFramePr>
          <p:nvPr/>
        </p:nvGraphicFramePr>
        <p:xfrm>
          <a:off x="991180" y="2650510"/>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3F0D9"/>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0CF7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0CF7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0CF7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83978450"/>
                  </a:ext>
                </a:extLst>
              </a:tr>
            </a:tbl>
          </a:graphicData>
        </a:graphic>
      </p:graphicFrame>
      <p:graphicFrame>
        <p:nvGraphicFramePr>
          <p:cNvPr id="116" name="Table 6">
            <a:extLst>
              <a:ext uri="{FF2B5EF4-FFF2-40B4-BE49-F238E27FC236}">
                <a16:creationId xmlns:a16="http://schemas.microsoft.com/office/drawing/2014/main" id="{277A0E6B-F0F2-DD92-463E-E3D8C6C5E233}"/>
              </a:ext>
            </a:extLst>
          </p:cNvPr>
          <p:cNvGraphicFramePr>
            <a:graphicFrameLocks noGrp="1" noChangeAspect="1"/>
          </p:cNvGraphicFramePr>
          <p:nvPr/>
        </p:nvGraphicFramePr>
        <p:xfrm>
          <a:off x="5716794" y="2650510"/>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CDCE"/>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CDCE"/>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CDCE"/>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CDCE"/>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CH" sz="2000" dirty="0">
                        <a:solidFill>
                          <a:srgbClr val="7030A0"/>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83978450"/>
                  </a:ext>
                </a:extLst>
              </a:tr>
            </a:tbl>
          </a:graphicData>
        </a:graphic>
      </p:graphicFrame>
      <p:grpSp>
        <p:nvGrpSpPr>
          <p:cNvPr id="192" name="Group 191">
            <a:extLst>
              <a:ext uri="{FF2B5EF4-FFF2-40B4-BE49-F238E27FC236}">
                <a16:creationId xmlns:a16="http://schemas.microsoft.com/office/drawing/2014/main" id="{88A59D72-9130-D33E-B25C-A46B1D1D64DF}"/>
              </a:ext>
            </a:extLst>
          </p:cNvPr>
          <p:cNvGrpSpPr/>
          <p:nvPr/>
        </p:nvGrpSpPr>
        <p:grpSpPr>
          <a:xfrm>
            <a:off x="189843" y="2062782"/>
            <a:ext cx="4254578" cy="2755216"/>
            <a:chOff x="189843" y="2062782"/>
            <a:chExt cx="4254578" cy="2755216"/>
          </a:xfrm>
        </p:grpSpPr>
        <mc:AlternateContent xmlns:mc="http://schemas.openxmlformats.org/markup-compatibility/2006" xmlns:a14="http://schemas.microsoft.com/office/drawing/2010/main">
          <mc:Choice Requires="a14">
            <p:sp>
              <p:nvSpPr>
                <p:cNvPr id="102" name="TextBox 101">
                  <a:extLst>
                    <a:ext uri="{FF2B5EF4-FFF2-40B4-BE49-F238E27FC236}">
                      <a16:creationId xmlns:a16="http://schemas.microsoft.com/office/drawing/2014/main" id="{110CA020-6A87-706E-BCBB-1F06912BE4FB}"/>
                    </a:ext>
                  </a:extLst>
                </p:cNvPr>
                <p:cNvSpPr txBox="1"/>
                <p:nvPr/>
              </p:nvSpPr>
              <p:spPr>
                <a:xfrm>
                  <a:off x="189843" y="2062782"/>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𝑭</m:t>
                            </m:r>
                          </m:e>
                          <m:sub>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102" name="TextBox 101">
                  <a:extLst>
                    <a:ext uri="{FF2B5EF4-FFF2-40B4-BE49-F238E27FC236}">
                      <a16:creationId xmlns:a16="http://schemas.microsoft.com/office/drawing/2014/main" id="{110CA020-6A87-706E-BCBB-1F06912BE4FB}"/>
                    </a:ext>
                  </a:extLst>
                </p:cNvPr>
                <p:cNvSpPr txBox="1">
                  <a:spLocks noRot="1" noChangeAspect="1" noMove="1" noResize="1" noEditPoints="1" noAdjustHandles="1" noChangeArrowheads="1" noChangeShapeType="1" noTextEdit="1"/>
                </p:cNvSpPr>
                <p:nvPr/>
              </p:nvSpPr>
              <p:spPr>
                <a:xfrm>
                  <a:off x="189843" y="2062782"/>
                  <a:ext cx="552506" cy="307777"/>
                </a:xfrm>
                <a:prstGeom prst="rect">
                  <a:avLst/>
                </a:prstGeom>
                <a:blipFill>
                  <a:blip r:embed="rId4"/>
                  <a:stretch>
                    <a:fillRect l="-13333" b="-20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3" name="TextBox 102">
                  <a:extLst>
                    <a:ext uri="{FF2B5EF4-FFF2-40B4-BE49-F238E27FC236}">
                      <a16:creationId xmlns:a16="http://schemas.microsoft.com/office/drawing/2014/main" id="{D08F0C40-F10C-374A-15E8-313FC68CCC54}"/>
                    </a:ext>
                  </a:extLst>
                </p:cNvPr>
                <p:cNvSpPr txBox="1"/>
                <p:nvPr/>
              </p:nvSpPr>
              <p:spPr>
                <a:xfrm>
                  <a:off x="811024" y="2206434"/>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103" name="TextBox 102">
                  <a:extLst>
                    <a:ext uri="{FF2B5EF4-FFF2-40B4-BE49-F238E27FC236}">
                      <a16:creationId xmlns:a16="http://schemas.microsoft.com/office/drawing/2014/main" id="{D08F0C40-F10C-374A-15E8-313FC68CCC54}"/>
                    </a:ext>
                  </a:extLst>
                </p:cNvPr>
                <p:cNvSpPr txBox="1">
                  <a:spLocks noRot="1" noChangeAspect="1" noMove="1" noResize="1" noEditPoints="1" noAdjustHandles="1" noChangeArrowheads="1" noChangeShapeType="1" noTextEdit="1"/>
                </p:cNvSpPr>
                <p:nvPr/>
              </p:nvSpPr>
              <p:spPr>
                <a:xfrm>
                  <a:off x="811024" y="2206434"/>
                  <a:ext cx="164592" cy="307777"/>
                </a:xfrm>
                <a:prstGeom prst="rect">
                  <a:avLst/>
                </a:prstGeom>
                <a:blipFill>
                  <a:blip r:embed="rId5"/>
                  <a:stretch>
                    <a:fillRect l="-28571" r="-35714" b="-16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4" name="TextBox 103">
                  <a:extLst>
                    <a:ext uri="{FF2B5EF4-FFF2-40B4-BE49-F238E27FC236}">
                      <a16:creationId xmlns:a16="http://schemas.microsoft.com/office/drawing/2014/main" id="{8F7774CC-6DAC-AA96-8C1C-58A3204987C9}"/>
                    </a:ext>
                  </a:extLst>
                </p:cNvPr>
                <p:cNvSpPr txBox="1"/>
                <p:nvPr/>
              </p:nvSpPr>
              <p:spPr>
                <a:xfrm>
                  <a:off x="684443" y="2427534"/>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104" name="TextBox 103">
                  <a:extLst>
                    <a:ext uri="{FF2B5EF4-FFF2-40B4-BE49-F238E27FC236}">
                      <a16:creationId xmlns:a16="http://schemas.microsoft.com/office/drawing/2014/main" id="{8F7774CC-6DAC-AA96-8C1C-58A3204987C9}"/>
                    </a:ext>
                  </a:extLst>
                </p:cNvPr>
                <p:cNvSpPr txBox="1">
                  <a:spLocks noRot="1" noChangeAspect="1" noMove="1" noResize="1" noEditPoints="1" noAdjustHandles="1" noChangeArrowheads="1" noChangeShapeType="1" noTextEdit="1"/>
                </p:cNvSpPr>
                <p:nvPr/>
              </p:nvSpPr>
              <p:spPr>
                <a:xfrm>
                  <a:off x="684443" y="2427534"/>
                  <a:ext cx="162796" cy="307777"/>
                </a:xfrm>
                <a:prstGeom prst="rect">
                  <a:avLst/>
                </a:prstGeom>
                <a:blipFill>
                  <a:blip r:embed="rId6"/>
                  <a:stretch>
                    <a:fillRect l="-28571" r="-28571" b="-8000"/>
                  </a:stretch>
                </a:blipFill>
              </p:spPr>
              <p:txBody>
                <a:bodyPr/>
                <a:lstStyle/>
                <a:p>
                  <a:r>
                    <a:rPr lang="en-US">
                      <a:noFill/>
                    </a:rPr>
                    <a:t> </a:t>
                  </a:r>
                </a:p>
              </p:txBody>
            </p:sp>
          </mc:Fallback>
        </mc:AlternateContent>
        <p:cxnSp>
          <p:nvCxnSpPr>
            <p:cNvPr id="105" name="Straight Connector 104">
              <a:extLst>
                <a:ext uri="{FF2B5EF4-FFF2-40B4-BE49-F238E27FC236}">
                  <a16:creationId xmlns:a16="http://schemas.microsoft.com/office/drawing/2014/main" id="{99F2E46F-2076-4A28-FDA5-50A54B11164E}"/>
                </a:ext>
              </a:extLst>
            </p:cNvPr>
            <p:cNvCxnSpPr>
              <a:cxnSpLocks/>
            </p:cNvCxnSpPr>
            <p:nvPr/>
          </p:nvCxnSpPr>
          <p:spPr>
            <a:xfrm flipH="1" flipV="1">
              <a:off x="710527" y="2360912"/>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6" name="Group 105">
              <a:extLst>
                <a:ext uri="{FF2B5EF4-FFF2-40B4-BE49-F238E27FC236}">
                  <a16:creationId xmlns:a16="http://schemas.microsoft.com/office/drawing/2014/main" id="{A37E1653-7FF8-19EE-EB18-E0F1329A8F6E}"/>
                </a:ext>
              </a:extLst>
            </p:cNvPr>
            <p:cNvGrpSpPr/>
            <p:nvPr/>
          </p:nvGrpSpPr>
          <p:grpSpPr>
            <a:xfrm>
              <a:off x="757522" y="2703971"/>
              <a:ext cx="190758" cy="1617691"/>
              <a:chOff x="666518" y="3537048"/>
              <a:chExt cx="190758" cy="1617691"/>
            </a:xfrm>
          </p:grpSpPr>
          <p:sp>
            <p:nvSpPr>
              <p:cNvPr id="107" name="TextBox 106">
                <a:extLst>
                  <a:ext uri="{FF2B5EF4-FFF2-40B4-BE49-F238E27FC236}">
                    <a16:creationId xmlns:a16="http://schemas.microsoft.com/office/drawing/2014/main" id="{BDBE1536-7A4F-E350-CD62-2B6B9C176F00}"/>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8" name="TextBox 107">
                <a:extLst>
                  <a:ext uri="{FF2B5EF4-FFF2-40B4-BE49-F238E27FC236}">
                    <a16:creationId xmlns:a16="http://schemas.microsoft.com/office/drawing/2014/main" id="{E4530C72-6669-0D41-61D8-93EFD83D1E15}"/>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9" name="TextBox 108">
                <a:extLst>
                  <a:ext uri="{FF2B5EF4-FFF2-40B4-BE49-F238E27FC236}">
                    <a16:creationId xmlns:a16="http://schemas.microsoft.com/office/drawing/2014/main" id="{E36D1565-F9C8-89FB-120A-B678A93D5342}"/>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0" name="TextBox 109">
                <a:extLst>
                  <a:ext uri="{FF2B5EF4-FFF2-40B4-BE49-F238E27FC236}">
                    <a16:creationId xmlns:a16="http://schemas.microsoft.com/office/drawing/2014/main" id="{E24CDEB7-6BB9-B2F7-575F-33DDEA92D00A}"/>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111" name="TextBox 110">
              <a:extLst>
                <a:ext uri="{FF2B5EF4-FFF2-40B4-BE49-F238E27FC236}">
                  <a16:creationId xmlns:a16="http://schemas.microsoft.com/office/drawing/2014/main" id="{866A17DC-B3E7-ACAD-72C6-F3A652449B4C}"/>
                </a:ext>
              </a:extLst>
            </p:cNvPr>
            <p:cNvSpPr txBox="1"/>
            <p:nvPr/>
          </p:nvSpPr>
          <p:spPr>
            <a:xfrm>
              <a:off x="390426" y="4417888"/>
              <a:ext cx="4053995" cy="400110"/>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Forward Calculations in pHMMs</a:t>
              </a:r>
            </a:p>
          </p:txBody>
        </p:sp>
        <p:cxnSp>
          <p:nvCxnSpPr>
            <p:cNvPr id="112" name="Straight Connector 111">
              <a:extLst>
                <a:ext uri="{FF2B5EF4-FFF2-40B4-BE49-F238E27FC236}">
                  <a16:creationId xmlns:a16="http://schemas.microsoft.com/office/drawing/2014/main" id="{2B181BBA-9C3F-9AF5-2C58-6B21E2774EFF}"/>
                </a:ext>
              </a:extLst>
            </p:cNvPr>
            <p:cNvCxnSpPr>
              <a:cxnSpLocks/>
            </p:cNvCxnSpPr>
            <p:nvPr/>
          </p:nvCxnSpPr>
          <p:spPr>
            <a:xfrm>
              <a:off x="3367580" y="3252823"/>
              <a:ext cx="0" cy="498546"/>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DF162624-D8A2-E163-CB86-3B8C856A18E0}"/>
                </a:ext>
              </a:extLst>
            </p:cNvPr>
            <p:cNvCxnSpPr>
              <a:cxnSpLocks/>
            </p:cNvCxnSpPr>
            <p:nvPr/>
          </p:nvCxnSpPr>
          <p:spPr>
            <a:xfrm>
              <a:off x="3052482" y="3261530"/>
              <a:ext cx="265393" cy="515168"/>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nvGrpSpPr>
            <p:cNvPr id="126" name="Group 125">
              <a:extLst>
                <a:ext uri="{FF2B5EF4-FFF2-40B4-BE49-F238E27FC236}">
                  <a16:creationId xmlns:a16="http://schemas.microsoft.com/office/drawing/2014/main" id="{9FEEB754-2A81-244E-A479-69F93D2563F0}"/>
                </a:ext>
              </a:extLst>
            </p:cNvPr>
            <p:cNvGrpSpPr/>
            <p:nvPr/>
          </p:nvGrpSpPr>
          <p:grpSpPr>
            <a:xfrm>
              <a:off x="1016010" y="2321603"/>
              <a:ext cx="2809349" cy="274320"/>
              <a:chOff x="901710" y="3154680"/>
              <a:chExt cx="2809349" cy="274320"/>
            </a:xfrm>
          </p:grpSpPr>
          <p:sp>
            <p:nvSpPr>
              <p:cNvPr id="127" name="Rounded Rectangle 126">
                <a:extLst>
                  <a:ext uri="{FF2B5EF4-FFF2-40B4-BE49-F238E27FC236}">
                    <a16:creationId xmlns:a16="http://schemas.microsoft.com/office/drawing/2014/main" id="{F260533F-6811-C383-D047-81648F0AB48A}"/>
                  </a:ext>
                </a:extLst>
              </p:cNvPr>
              <p:cNvSpPr>
                <a:spLocks noChangeAspect="1"/>
              </p:cNvSpPr>
              <p:nvPr/>
            </p:nvSpPr>
            <p:spPr>
              <a:xfrm>
                <a:off x="901710"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128" name="Rounded Rectangle 127">
                <a:extLst>
                  <a:ext uri="{FF2B5EF4-FFF2-40B4-BE49-F238E27FC236}">
                    <a16:creationId xmlns:a16="http://schemas.microsoft.com/office/drawing/2014/main" id="{F3E70B6A-66F6-1DA2-FD2B-B9330950618B}"/>
                  </a:ext>
                </a:extLst>
              </p:cNvPr>
              <p:cNvSpPr>
                <a:spLocks noChangeAspect="1"/>
              </p:cNvSpPr>
              <p:nvPr/>
            </p:nvSpPr>
            <p:spPr>
              <a:xfrm>
                <a:off x="3436739"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29" name="Rounded Rectangle 128">
                <a:extLst>
                  <a:ext uri="{FF2B5EF4-FFF2-40B4-BE49-F238E27FC236}">
                    <a16:creationId xmlns:a16="http://schemas.microsoft.com/office/drawing/2014/main" id="{4B910137-FE0C-8F0C-35AC-DACD41DDBF94}"/>
                  </a:ext>
                </a:extLst>
              </p:cNvPr>
              <p:cNvSpPr>
                <a:spLocks noChangeAspect="1"/>
              </p:cNvSpPr>
              <p:nvPr/>
            </p:nvSpPr>
            <p:spPr>
              <a:xfrm>
                <a:off x="1218589"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130" name="Rounded Rectangle 129">
                <a:extLst>
                  <a:ext uri="{FF2B5EF4-FFF2-40B4-BE49-F238E27FC236}">
                    <a16:creationId xmlns:a16="http://schemas.microsoft.com/office/drawing/2014/main" id="{BB74CE98-E07F-D6B6-421C-42F228651CC8}"/>
                  </a:ext>
                </a:extLst>
              </p:cNvPr>
              <p:cNvSpPr>
                <a:spLocks noChangeAspect="1"/>
              </p:cNvSpPr>
              <p:nvPr/>
            </p:nvSpPr>
            <p:spPr>
              <a:xfrm>
                <a:off x="1535468"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31" name="Rounded Rectangle 130">
                <a:extLst>
                  <a:ext uri="{FF2B5EF4-FFF2-40B4-BE49-F238E27FC236}">
                    <a16:creationId xmlns:a16="http://schemas.microsoft.com/office/drawing/2014/main" id="{2CF29CA1-9F03-19EE-C770-D92561FB8DC9}"/>
                  </a:ext>
                </a:extLst>
              </p:cNvPr>
              <p:cNvSpPr>
                <a:spLocks noChangeAspect="1"/>
              </p:cNvSpPr>
              <p:nvPr/>
            </p:nvSpPr>
            <p:spPr>
              <a:xfrm>
                <a:off x="1852347"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132" name="Rounded Rectangle 131">
                <a:extLst>
                  <a:ext uri="{FF2B5EF4-FFF2-40B4-BE49-F238E27FC236}">
                    <a16:creationId xmlns:a16="http://schemas.microsoft.com/office/drawing/2014/main" id="{286725C1-2880-479E-A83E-F62CAD9E199E}"/>
                  </a:ext>
                </a:extLst>
              </p:cNvPr>
              <p:cNvSpPr>
                <a:spLocks noChangeAspect="1"/>
              </p:cNvSpPr>
              <p:nvPr/>
            </p:nvSpPr>
            <p:spPr>
              <a:xfrm>
                <a:off x="2169226"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133" name="Rounded Rectangle 132">
                <a:extLst>
                  <a:ext uri="{FF2B5EF4-FFF2-40B4-BE49-F238E27FC236}">
                    <a16:creationId xmlns:a16="http://schemas.microsoft.com/office/drawing/2014/main" id="{A46579AC-31C9-592B-880E-AA26854A43E6}"/>
                  </a:ext>
                </a:extLst>
              </p:cNvPr>
              <p:cNvSpPr>
                <a:spLocks noChangeAspect="1"/>
              </p:cNvSpPr>
              <p:nvPr/>
            </p:nvSpPr>
            <p:spPr>
              <a:xfrm>
                <a:off x="2486105"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34" name="Rounded Rectangle 133">
                <a:extLst>
                  <a:ext uri="{FF2B5EF4-FFF2-40B4-BE49-F238E27FC236}">
                    <a16:creationId xmlns:a16="http://schemas.microsoft.com/office/drawing/2014/main" id="{9854041A-BDBE-9690-84BE-8827DE797D60}"/>
                  </a:ext>
                </a:extLst>
              </p:cNvPr>
              <p:cNvSpPr>
                <a:spLocks noChangeAspect="1"/>
              </p:cNvSpPr>
              <p:nvPr/>
            </p:nvSpPr>
            <p:spPr>
              <a:xfrm>
                <a:off x="2802984"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135" name="Rounded Rectangle 134">
                <a:extLst>
                  <a:ext uri="{FF2B5EF4-FFF2-40B4-BE49-F238E27FC236}">
                    <a16:creationId xmlns:a16="http://schemas.microsoft.com/office/drawing/2014/main" id="{82F40260-B2AE-B76A-9CC6-7ED8C570280C}"/>
                  </a:ext>
                </a:extLst>
              </p:cNvPr>
              <p:cNvSpPr>
                <a:spLocks noChangeAspect="1"/>
              </p:cNvSpPr>
              <p:nvPr/>
            </p:nvSpPr>
            <p:spPr>
              <a:xfrm>
                <a:off x="3119863"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cxnSp>
          <p:nvCxnSpPr>
            <p:cNvPr id="175" name="Straight Connector 174">
              <a:extLst>
                <a:ext uri="{FF2B5EF4-FFF2-40B4-BE49-F238E27FC236}">
                  <a16:creationId xmlns:a16="http://schemas.microsoft.com/office/drawing/2014/main" id="{D6FA701F-DC66-CB1D-460F-4176A75C1682}"/>
                </a:ext>
              </a:extLst>
            </p:cNvPr>
            <p:cNvCxnSpPr>
              <a:cxnSpLocks/>
            </p:cNvCxnSpPr>
            <p:nvPr/>
          </p:nvCxnSpPr>
          <p:spPr>
            <a:xfrm>
              <a:off x="2408041" y="3252823"/>
              <a:ext cx="0" cy="498546"/>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1AD9C76E-F534-F945-CC72-1691954D233C}"/>
                </a:ext>
              </a:extLst>
            </p:cNvPr>
            <p:cNvCxnSpPr>
              <a:cxnSpLocks/>
            </p:cNvCxnSpPr>
            <p:nvPr/>
          </p:nvCxnSpPr>
          <p:spPr>
            <a:xfrm>
              <a:off x="2092943" y="3261530"/>
              <a:ext cx="265393" cy="515168"/>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BD8B1560-7950-634C-A5A1-E07896E80949}"/>
                </a:ext>
              </a:extLst>
            </p:cNvPr>
            <p:cNvCxnSpPr>
              <a:cxnSpLocks/>
            </p:cNvCxnSpPr>
            <p:nvPr/>
          </p:nvCxnSpPr>
          <p:spPr>
            <a:xfrm>
              <a:off x="1471864" y="3252823"/>
              <a:ext cx="0" cy="498546"/>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B2DA3673-FECA-4D02-9737-ABB8076D5833}"/>
                </a:ext>
              </a:extLst>
            </p:cNvPr>
            <p:cNvCxnSpPr>
              <a:cxnSpLocks/>
            </p:cNvCxnSpPr>
            <p:nvPr/>
          </p:nvCxnSpPr>
          <p:spPr>
            <a:xfrm>
              <a:off x="1156766" y="3261530"/>
              <a:ext cx="265393" cy="515168"/>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grpSp>
        <p:nvGrpSpPr>
          <p:cNvPr id="193" name="Group 192">
            <a:extLst>
              <a:ext uri="{FF2B5EF4-FFF2-40B4-BE49-F238E27FC236}">
                <a16:creationId xmlns:a16="http://schemas.microsoft.com/office/drawing/2014/main" id="{D42080DD-400E-7A5E-2749-CE2B56D99F0B}"/>
              </a:ext>
            </a:extLst>
          </p:cNvPr>
          <p:cNvGrpSpPr/>
          <p:nvPr/>
        </p:nvGrpSpPr>
        <p:grpSpPr>
          <a:xfrm>
            <a:off x="4915457" y="2062782"/>
            <a:ext cx="4166785" cy="2755216"/>
            <a:chOff x="4915457" y="2062782"/>
            <a:chExt cx="4166785" cy="2755216"/>
          </a:xfrm>
        </p:grpSpPr>
        <mc:AlternateContent xmlns:mc="http://schemas.openxmlformats.org/markup-compatibility/2006" xmlns:a14="http://schemas.microsoft.com/office/drawing/2010/main">
          <mc:Choice Requires="a14">
            <p:sp>
              <p:nvSpPr>
                <p:cNvPr id="117" name="TextBox 116">
                  <a:extLst>
                    <a:ext uri="{FF2B5EF4-FFF2-40B4-BE49-F238E27FC236}">
                      <a16:creationId xmlns:a16="http://schemas.microsoft.com/office/drawing/2014/main" id="{B807AB6C-8D38-C8FB-B68E-5966F464AB2A}"/>
                    </a:ext>
                  </a:extLst>
                </p:cNvPr>
                <p:cNvSpPr txBox="1"/>
                <p:nvPr/>
              </p:nvSpPr>
              <p:spPr>
                <a:xfrm>
                  <a:off x="4915457" y="2062782"/>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𝑭</m:t>
                            </m:r>
                          </m:e>
                          <m:sub>
                            <m:r>
                              <a:rPr kumimoji="0" lang="en-US" sz="20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117" name="TextBox 116">
                  <a:extLst>
                    <a:ext uri="{FF2B5EF4-FFF2-40B4-BE49-F238E27FC236}">
                      <a16:creationId xmlns:a16="http://schemas.microsoft.com/office/drawing/2014/main" id="{B807AB6C-8D38-C8FB-B68E-5966F464AB2A}"/>
                    </a:ext>
                  </a:extLst>
                </p:cNvPr>
                <p:cNvSpPr txBox="1">
                  <a:spLocks noRot="1" noChangeAspect="1" noMove="1" noResize="1" noEditPoints="1" noAdjustHandles="1" noChangeArrowheads="1" noChangeShapeType="1" noTextEdit="1"/>
                </p:cNvSpPr>
                <p:nvPr/>
              </p:nvSpPr>
              <p:spPr>
                <a:xfrm>
                  <a:off x="4915457" y="2062782"/>
                  <a:ext cx="552506" cy="307777"/>
                </a:xfrm>
                <a:prstGeom prst="rect">
                  <a:avLst/>
                </a:prstGeom>
                <a:blipFill>
                  <a:blip r:embed="rId7"/>
                  <a:stretch>
                    <a:fillRect l="-13333" b="-20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8" name="TextBox 117">
                  <a:extLst>
                    <a:ext uri="{FF2B5EF4-FFF2-40B4-BE49-F238E27FC236}">
                      <a16:creationId xmlns:a16="http://schemas.microsoft.com/office/drawing/2014/main" id="{A0D9F0DD-324C-8C0B-CC81-22955E98FDFB}"/>
                    </a:ext>
                  </a:extLst>
                </p:cNvPr>
                <p:cNvSpPr txBox="1"/>
                <p:nvPr/>
              </p:nvSpPr>
              <p:spPr>
                <a:xfrm>
                  <a:off x="5536638" y="2206434"/>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118" name="TextBox 117">
                  <a:extLst>
                    <a:ext uri="{FF2B5EF4-FFF2-40B4-BE49-F238E27FC236}">
                      <a16:creationId xmlns:a16="http://schemas.microsoft.com/office/drawing/2014/main" id="{A0D9F0DD-324C-8C0B-CC81-22955E98FDFB}"/>
                    </a:ext>
                  </a:extLst>
                </p:cNvPr>
                <p:cNvSpPr txBox="1">
                  <a:spLocks noRot="1" noChangeAspect="1" noMove="1" noResize="1" noEditPoints="1" noAdjustHandles="1" noChangeArrowheads="1" noChangeShapeType="1" noTextEdit="1"/>
                </p:cNvSpPr>
                <p:nvPr/>
              </p:nvSpPr>
              <p:spPr>
                <a:xfrm>
                  <a:off x="5536638" y="2206434"/>
                  <a:ext cx="164592" cy="307777"/>
                </a:xfrm>
                <a:prstGeom prst="rect">
                  <a:avLst/>
                </a:prstGeom>
                <a:blipFill>
                  <a:blip r:embed="rId8"/>
                  <a:stretch>
                    <a:fillRect l="-28571" r="-35714" b="-16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9" name="TextBox 118">
                  <a:extLst>
                    <a:ext uri="{FF2B5EF4-FFF2-40B4-BE49-F238E27FC236}">
                      <a16:creationId xmlns:a16="http://schemas.microsoft.com/office/drawing/2014/main" id="{D0AF737C-40AC-798A-A9BB-B1BF89365246}"/>
                    </a:ext>
                  </a:extLst>
                </p:cNvPr>
                <p:cNvSpPr txBox="1"/>
                <p:nvPr/>
              </p:nvSpPr>
              <p:spPr>
                <a:xfrm>
                  <a:off x="5410057" y="2427534"/>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119" name="TextBox 118">
                  <a:extLst>
                    <a:ext uri="{FF2B5EF4-FFF2-40B4-BE49-F238E27FC236}">
                      <a16:creationId xmlns:a16="http://schemas.microsoft.com/office/drawing/2014/main" id="{D0AF737C-40AC-798A-A9BB-B1BF89365246}"/>
                    </a:ext>
                  </a:extLst>
                </p:cNvPr>
                <p:cNvSpPr txBox="1">
                  <a:spLocks noRot="1" noChangeAspect="1" noMove="1" noResize="1" noEditPoints="1" noAdjustHandles="1" noChangeArrowheads="1" noChangeShapeType="1" noTextEdit="1"/>
                </p:cNvSpPr>
                <p:nvPr/>
              </p:nvSpPr>
              <p:spPr>
                <a:xfrm>
                  <a:off x="5410057" y="2427534"/>
                  <a:ext cx="162796" cy="307777"/>
                </a:xfrm>
                <a:prstGeom prst="rect">
                  <a:avLst/>
                </a:prstGeom>
                <a:blipFill>
                  <a:blip r:embed="rId6"/>
                  <a:stretch>
                    <a:fillRect l="-28571" r="-28571" b="-8000"/>
                  </a:stretch>
                </a:blipFill>
              </p:spPr>
              <p:txBody>
                <a:bodyPr/>
                <a:lstStyle/>
                <a:p>
                  <a:r>
                    <a:rPr lang="en-US">
                      <a:noFill/>
                    </a:rPr>
                    <a:t> </a:t>
                  </a:r>
                </a:p>
              </p:txBody>
            </p:sp>
          </mc:Fallback>
        </mc:AlternateContent>
        <p:cxnSp>
          <p:nvCxnSpPr>
            <p:cNvPr id="120" name="Straight Connector 119">
              <a:extLst>
                <a:ext uri="{FF2B5EF4-FFF2-40B4-BE49-F238E27FC236}">
                  <a16:creationId xmlns:a16="http://schemas.microsoft.com/office/drawing/2014/main" id="{039E11EF-6F5A-A53A-8E30-250FF63054BE}"/>
                </a:ext>
              </a:extLst>
            </p:cNvPr>
            <p:cNvCxnSpPr>
              <a:cxnSpLocks/>
            </p:cNvCxnSpPr>
            <p:nvPr/>
          </p:nvCxnSpPr>
          <p:spPr>
            <a:xfrm flipH="1" flipV="1">
              <a:off x="5436141" y="2360912"/>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1" name="TextBox 120">
              <a:extLst>
                <a:ext uri="{FF2B5EF4-FFF2-40B4-BE49-F238E27FC236}">
                  <a16:creationId xmlns:a16="http://schemas.microsoft.com/office/drawing/2014/main" id="{79ECDEA9-53BE-BBA7-5E47-BDFBE7278609}"/>
                </a:ext>
              </a:extLst>
            </p:cNvPr>
            <p:cNvSpPr txBox="1"/>
            <p:nvPr/>
          </p:nvSpPr>
          <p:spPr>
            <a:xfrm>
              <a:off x="5190151" y="4417888"/>
              <a:ext cx="3892091" cy="400110"/>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Forward Calculations in HMMs</a:t>
              </a:r>
            </a:p>
          </p:txBody>
        </p:sp>
        <p:cxnSp>
          <p:nvCxnSpPr>
            <p:cNvPr id="122" name="Straight Connector 121">
              <a:extLst>
                <a:ext uri="{FF2B5EF4-FFF2-40B4-BE49-F238E27FC236}">
                  <a16:creationId xmlns:a16="http://schemas.microsoft.com/office/drawing/2014/main" id="{9B65B960-B8B9-9690-2E12-6F05DDB61098}"/>
                </a:ext>
              </a:extLst>
            </p:cNvPr>
            <p:cNvCxnSpPr>
              <a:cxnSpLocks/>
            </p:cNvCxnSpPr>
            <p:nvPr/>
          </p:nvCxnSpPr>
          <p:spPr>
            <a:xfrm flipH="1">
              <a:off x="7168153" y="3289419"/>
              <a:ext cx="240520" cy="514452"/>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57799420-EA9A-27E1-1F2E-A3EB49C07ED3}"/>
                </a:ext>
              </a:extLst>
            </p:cNvPr>
            <p:cNvCxnSpPr>
              <a:cxnSpLocks/>
            </p:cNvCxnSpPr>
            <p:nvPr/>
          </p:nvCxnSpPr>
          <p:spPr>
            <a:xfrm>
              <a:off x="5850924" y="3289419"/>
              <a:ext cx="1293575" cy="514452"/>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A8CFA665-BFBB-92DC-69B3-B55D6105D8AC}"/>
                </a:ext>
              </a:extLst>
            </p:cNvPr>
            <p:cNvCxnSpPr>
              <a:cxnSpLocks/>
            </p:cNvCxnSpPr>
            <p:nvPr/>
          </p:nvCxnSpPr>
          <p:spPr>
            <a:xfrm>
              <a:off x="7502525" y="3289419"/>
              <a:ext cx="558263" cy="483225"/>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nvGrpSpPr>
            <p:cNvPr id="136" name="Group 135">
              <a:extLst>
                <a:ext uri="{FF2B5EF4-FFF2-40B4-BE49-F238E27FC236}">
                  <a16:creationId xmlns:a16="http://schemas.microsoft.com/office/drawing/2014/main" id="{B2A3169F-F2C9-E116-9028-F1FD64B879A4}"/>
                </a:ext>
              </a:extLst>
            </p:cNvPr>
            <p:cNvGrpSpPr/>
            <p:nvPr/>
          </p:nvGrpSpPr>
          <p:grpSpPr>
            <a:xfrm>
              <a:off x="5743462" y="2321603"/>
              <a:ext cx="2809349" cy="274320"/>
              <a:chOff x="5629162" y="3167758"/>
              <a:chExt cx="2809349" cy="274320"/>
            </a:xfrm>
          </p:grpSpPr>
          <p:sp>
            <p:nvSpPr>
              <p:cNvPr id="137" name="Rounded Rectangle 136">
                <a:extLst>
                  <a:ext uri="{FF2B5EF4-FFF2-40B4-BE49-F238E27FC236}">
                    <a16:creationId xmlns:a16="http://schemas.microsoft.com/office/drawing/2014/main" id="{8A90C91C-7C39-B19D-A6FA-49FC4B0BED9A}"/>
                  </a:ext>
                </a:extLst>
              </p:cNvPr>
              <p:cNvSpPr>
                <a:spLocks noChangeAspect="1"/>
              </p:cNvSpPr>
              <p:nvPr/>
            </p:nvSpPr>
            <p:spPr>
              <a:xfrm>
                <a:off x="5629162"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138" name="Rounded Rectangle 137">
                <a:extLst>
                  <a:ext uri="{FF2B5EF4-FFF2-40B4-BE49-F238E27FC236}">
                    <a16:creationId xmlns:a16="http://schemas.microsoft.com/office/drawing/2014/main" id="{43D8922C-48D7-C088-2D6E-627E2AECD8E8}"/>
                  </a:ext>
                </a:extLst>
              </p:cNvPr>
              <p:cNvSpPr>
                <a:spLocks noChangeAspect="1"/>
              </p:cNvSpPr>
              <p:nvPr/>
            </p:nvSpPr>
            <p:spPr>
              <a:xfrm>
                <a:off x="8164191"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39" name="Rounded Rectangle 138">
                <a:extLst>
                  <a:ext uri="{FF2B5EF4-FFF2-40B4-BE49-F238E27FC236}">
                    <a16:creationId xmlns:a16="http://schemas.microsoft.com/office/drawing/2014/main" id="{1339D984-60CA-1F02-93A3-9E003655FEFF}"/>
                  </a:ext>
                </a:extLst>
              </p:cNvPr>
              <p:cNvSpPr>
                <a:spLocks noChangeAspect="1"/>
              </p:cNvSpPr>
              <p:nvPr/>
            </p:nvSpPr>
            <p:spPr>
              <a:xfrm>
                <a:off x="5946041"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140" name="Rounded Rectangle 139">
                <a:extLst>
                  <a:ext uri="{FF2B5EF4-FFF2-40B4-BE49-F238E27FC236}">
                    <a16:creationId xmlns:a16="http://schemas.microsoft.com/office/drawing/2014/main" id="{E97BBA05-E4F6-BE8A-A40B-7675F401540A}"/>
                  </a:ext>
                </a:extLst>
              </p:cNvPr>
              <p:cNvSpPr>
                <a:spLocks noChangeAspect="1"/>
              </p:cNvSpPr>
              <p:nvPr/>
            </p:nvSpPr>
            <p:spPr>
              <a:xfrm>
                <a:off x="6262920"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41" name="Rounded Rectangle 140">
                <a:extLst>
                  <a:ext uri="{FF2B5EF4-FFF2-40B4-BE49-F238E27FC236}">
                    <a16:creationId xmlns:a16="http://schemas.microsoft.com/office/drawing/2014/main" id="{CD581408-4F92-5258-032C-3B7E35C8942F}"/>
                  </a:ext>
                </a:extLst>
              </p:cNvPr>
              <p:cNvSpPr>
                <a:spLocks noChangeAspect="1"/>
              </p:cNvSpPr>
              <p:nvPr/>
            </p:nvSpPr>
            <p:spPr>
              <a:xfrm>
                <a:off x="6579799"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142" name="Rounded Rectangle 141">
                <a:extLst>
                  <a:ext uri="{FF2B5EF4-FFF2-40B4-BE49-F238E27FC236}">
                    <a16:creationId xmlns:a16="http://schemas.microsoft.com/office/drawing/2014/main" id="{32EAA2AF-587B-FC1B-5AF2-FC6509605FA8}"/>
                  </a:ext>
                </a:extLst>
              </p:cNvPr>
              <p:cNvSpPr>
                <a:spLocks noChangeAspect="1"/>
              </p:cNvSpPr>
              <p:nvPr/>
            </p:nvSpPr>
            <p:spPr>
              <a:xfrm>
                <a:off x="6896678"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143" name="Rounded Rectangle 142">
                <a:extLst>
                  <a:ext uri="{FF2B5EF4-FFF2-40B4-BE49-F238E27FC236}">
                    <a16:creationId xmlns:a16="http://schemas.microsoft.com/office/drawing/2014/main" id="{9468933C-80DC-1BE7-E5B7-1D39D0434F5D}"/>
                  </a:ext>
                </a:extLst>
              </p:cNvPr>
              <p:cNvSpPr>
                <a:spLocks noChangeAspect="1"/>
              </p:cNvSpPr>
              <p:nvPr/>
            </p:nvSpPr>
            <p:spPr>
              <a:xfrm>
                <a:off x="7213557"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44" name="Rounded Rectangle 143">
                <a:extLst>
                  <a:ext uri="{FF2B5EF4-FFF2-40B4-BE49-F238E27FC236}">
                    <a16:creationId xmlns:a16="http://schemas.microsoft.com/office/drawing/2014/main" id="{AC5F1016-1B16-859C-822B-8C8CBAFE9718}"/>
                  </a:ext>
                </a:extLst>
              </p:cNvPr>
              <p:cNvSpPr>
                <a:spLocks noChangeAspect="1"/>
              </p:cNvSpPr>
              <p:nvPr/>
            </p:nvSpPr>
            <p:spPr>
              <a:xfrm>
                <a:off x="7530436"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145" name="Rounded Rectangle 144">
                <a:extLst>
                  <a:ext uri="{FF2B5EF4-FFF2-40B4-BE49-F238E27FC236}">
                    <a16:creationId xmlns:a16="http://schemas.microsoft.com/office/drawing/2014/main" id="{9EB3C2B7-6CEB-01DF-EAA2-E386C3D39962}"/>
                  </a:ext>
                </a:extLst>
              </p:cNvPr>
              <p:cNvSpPr>
                <a:spLocks noChangeAspect="1"/>
              </p:cNvSpPr>
              <p:nvPr/>
            </p:nvSpPr>
            <p:spPr>
              <a:xfrm>
                <a:off x="7847315"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146" name="Group 145">
              <a:extLst>
                <a:ext uri="{FF2B5EF4-FFF2-40B4-BE49-F238E27FC236}">
                  <a16:creationId xmlns:a16="http://schemas.microsoft.com/office/drawing/2014/main" id="{B62CC1E0-CA34-1D24-315D-1C39FAAFFCBF}"/>
                </a:ext>
              </a:extLst>
            </p:cNvPr>
            <p:cNvGrpSpPr/>
            <p:nvPr/>
          </p:nvGrpSpPr>
          <p:grpSpPr>
            <a:xfrm>
              <a:off x="5480737" y="2703971"/>
              <a:ext cx="190758" cy="1617691"/>
              <a:chOff x="666518" y="3537048"/>
              <a:chExt cx="190758" cy="1617691"/>
            </a:xfrm>
          </p:grpSpPr>
          <p:sp>
            <p:nvSpPr>
              <p:cNvPr id="147" name="TextBox 146">
                <a:extLst>
                  <a:ext uri="{FF2B5EF4-FFF2-40B4-BE49-F238E27FC236}">
                    <a16:creationId xmlns:a16="http://schemas.microsoft.com/office/drawing/2014/main" id="{6526FC46-6706-E8A7-2682-EFD7FCC699F9}"/>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48" name="TextBox 147">
                <a:extLst>
                  <a:ext uri="{FF2B5EF4-FFF2-40B4-BE49-F238E27FC236}">
                    <a16:creationId xmlns:a16="http://schemas.microsoft.com/office/drawing/2014/main" id="{ADB494F5-D834-B7FD-8B3D-0ACC2EE3F130}"/>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49" name="TextBox 148">
                <a:extLst>
                  <a:ext uri="{FF2B5EF4-FFF2-40B4-BE49-F238E27FC236}">
                    <a16:creationId xmlns:a16="http://schemas.microsoft.com/office/drawing/2014/main" id="{861E574B-CD7E-DFC5-6BB4-9CEB7273DF8C}"/>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50" name="TextBox 149">
                <a:extLst>
                  <a:ext uri="{FF2B5EF4-FFF2-40B4-BE49-F238E27FC236}">
                    <a16:creationId xmlns:a16="http://schemas.microsoft.com/office/drawing/2014/main" id="{D7FE553D-7070-5654-F218-A497D55B7B6B}"/>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cxnSp>
          <p:nvCxnSpPr>
            <p:cNvPr id="157" name="Straight Connector 156">
              <a:extLst>
                <a:ext uri="{FF2B5EF4-FFF2-40B4-BE49-F238E27FC236}">
                  <a16:creationId xmlns:a16="http://schemas.microsoft.com/office/drawing/2014/main" id="{C02B7710-61B3-A91B-5ECE-9FD1F2E5B0A7}"/>
                </a:ext>
              </a:extLst>
            </p:cNvPr>
            <p:cNvCxnSpPr>
              <a:cxnSpLocks/>
            </p:cNvCxnSpPr>
            <p:nvPr/>
          </p:nvCxnSpPr>
          <p:spPr>
            <a:xfrm flipH="1">
              <a:off x="8096994" y="3289419"/>
              <a:ext cx="336492" cy="487279"/>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C62E9012-9ADF-888F-D493-CE2174D2D005}"/>
                </a:ext>
              </a:extLst>
            </p:cNvPr>
            <p:cNvCxnSpPr>
              <a:cxnSpLocks/>
            </p:cNvCxnSpPr>
            <p:nvPr/>
          </p:nvCxnSpPr>
          <p:spPr>
            <a:xfrm>
              <a:off x="6161649" y="3276973"/>
              <a:ext cx="968632" cy="417566"/>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09072EFE-E798-C252-1DBE-7D7DB8818BAF}"/>
                </a:ext>
              </a:extLst>
            </p:cNvPr>
            <p:cNvCxnSpPr>
              <a:cxnSpLocks/>
            </p:cNvCxnSpPr>
            <p:nvPr/>
          </p:nvCxnSpPr>
          <p:spPr>
            <a:xfrm flipH="1">
              <a:off x="6174694" y="3289419"/>
              <a:ext cx="2228909" cy="461950"/>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220127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1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9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build="p"/>
      <p:bldP spid="64" grpId="0" animBg="1"/>
    </p:bld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pHMM requirements can change based on the application</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Different pHMM designs:</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Different alphabet sizes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DNA (4 letters), protein (20 letters)</a:t>
            </a:r>
          </a:p>
        </p:txBody>
      </p:sp>
      <p:sp>
        <p:nvSpPr>
          <p:cNvPr id="2" name="Title 1"/>
          <p:cNvSpPr>
            <a:spLocks noGrp="1"/>
          </p:cNvSpPr>
          <p:nvPr>
            <p:ph type="title"/>
          </p:nvPr>
        </p:nvSpPr>
        <p:spPr/>
        <p:txBody>
          <a:bodyPr rIns="0"/>
          <a:lstStyle/>
          <a:p>
            <a:r>
              <a:rPr lang="en-US" sz="4000" b="1" dirty="0">
                <a:latin typeface="Garamond" panose="02020404030301010803" pitchFamily="18" charset="0"/>
              </a:rPr>
              <a:t>Existing Solutions are Inflexible</a:t>
            </a:r>
          </a:p>
        </p:txBody>
      </p:sp>
      <p:grpSp>
        <p:nvGrpSpPr>
          <p:cNvPr id="73" name="Group 72">
            <a:extLst>
              <a:ext uri="{FF2B5EF4-FFF2-40B4-BE49-F238E27FC236}">
                <a16:creationId xmlns:a16="http://schemas.microsoft.com/office/drawing/2014/main" id="{1B4F6BC8-A3CF-B15C-D222-C4D398337E8F}"/>
              </a:ext>
            </a:extLst>
          </p:cNvPr>
          <p:cNvGrpSpPr/>
          <p:nvPr/>
        </p:nvGrpSpPr>
        <p:grpSpPr>
          <a:xfrm>
            <a:off x="528838" y="1801799"/>
            <a:ext cx="3200759" cy="2637390"/>
            <a:chOff x="189559" y="2505989"/>
            <a:chExt cx="3200759" cy="2637390"/>
          </a:xfrm>
        </p:grpSpPr>
        <p:sp>
          <p:nvSpPr>
            <p:cNvPr id="3" name="Rounded Rectangle 2">
              <a:extLst>
                <a:ext uri="{FF2B5EF4-FFF2-40B4-BE49-F238E27FC236}">
                  <a16:creationId xmlns:a16="http://schemas.microsoft.com/office/drawing/2014/main" id="{AB4468A1-9378-99A3-ADD1-8900882E90FC}"/>
                </a:ext>
              </a:extLst>
            </p:cNvPr>
            <p:cNvSpPr/>
            <p:nvPr/>
          </p:nvSpPr>
          <p:spPr>
            <a:xfrm>
              <a:off x="189559" y="3756014"/>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cxnSp>
          <p:nvCxnSpPr>
            <p:cNvPr id="4" name="Straight Connector 3">
              <a:extLst>
                <a:ext uri="{FF2B5EF4-FFF2-40B4-BE49-F238E27FC236}">
                  <a16:creationId xmlns:a16="http://schemas.microsoft.com/office/drawing/2014/main" id="{5BEB48FD-02F7-8BC7-1709-B24B6F98E7A0}"/>
                </a:ext>
              </a:extLst>
            </p:cNvPr>
            <p:cNvCxnSpPr>
              <a:cxnSpLocks/>
            </p:cNvCxnSpPr>
            <p:nvPr/>
          </p:nvCxnSpPr>
          <p:spPr>
            <a:xfrm>
              <a:off x="646759" y="3984614"/>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5" name="Rounded Rectangle 4">
              <a:extLst>
                <a:ext uri="{FF2B5EF4-FFF2-40B4-BE49-F238E27FC236}">
                  <a16:creationId xmlns:a16="http://schemas.microsoft.com/office/drawing/2014/main" id="{3A3B65F6-F9F1-F384-408F-53D0C687EE79}"/>
                </a:ext>
              </a:extLst>
            </p:cNvPr>
            <p:cNvSpPr/>
            <p:nvPr/>
          </p:nvSpPr>
          <p:spPr>
            <a:xfrm>
              <a:off x="1104199" y="3756014"/>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cxnSp>
          <p:nvCxnSpPr>
            <p:cNvPr id="6" name="Straight Connector 5">
              <a:extLst>
                <a:ext uri="{FF2B5EF4-FFF2-40B4-BE49-F238E27FC236}">
                  <a16:creationId xmlns:a16="http://schemas.microsoft.com/office/drawing/2014/main" id="{5445327C-FCB3-5124-3650-E7DA8467B82D}"/>
                </a:ext>
              </a:extLst>
            </p:cNvPr>
            <p:cNvCxnSpPr>
              <a:cxnSpLocks/>
            </p:cNvCxnSpPr>
            <p:nvPr/>
          </p:nvCxnSpPr>
          <p:spPr>
            <a:xfrm>
              <a:off x="1561879" y="3984614"/>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7" name="Rounded Rectangle 6">
              <a:extLst>
                <a:ext uri="{FF2B5EF4-FFF2-40B4-BE49-F238E27FC236}">
                  <a16:creationId xmlns:a16="http://schemas.microsoft.com/office/drawing/2014/main" id="{1E28DC8F-3327-6B99-C5B7-E5C168556D73}"/>
                </a:ext>
              </a:extLst>
            </p:cNvPr>
            <p:cNvSpPr/>
            <p:nvPr/>
          </p:nvSpPr>
          <p:spPr>
            <a:xfrm>
              <a:off x="2018599" y="3756014"/>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8" name="Straight Connector 7">
              <a:extLst>
                <a:ext uri="{FF2B5EF4-FFF2-40B4-BE49-F238E27FC236}">
                  <a16:creationId xmlns:a16="http://schemas.microsoft.com/office/drawing/2014/main" id="{AFD1B3E5-DD86-5142-81DB-A8E0949F0E6D}"/>
                </a:ext>
              </a:extLst>
            </p:cNvPr>
            <p:cNvCxnSpPr>
              <a:cxnSpLocks/>
            </p:cNvCxnSpPr>
            <p:nvPr/>
          </p:nvCxnSpPr>
          <p:spPr>
            <a:xfrm>
              <a:off x="2476999" y="3984614"/>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9" name="Rounded Rectangle 8">
              <a:extLst>
                <a:ext uri="{FF2B5EF4-FFF2-40B4-BE49-F238E27FC236}">
                  <a16:creationId xmlns:a16="http://schemas.microsoft.com/office/drawing/2014/main" id="{9CF089CF-26EB-3A50-DE81-6C5B66E1DA77}"/>
                </a:ext>
              </a:extLst>
            </p:cNvPr>
            <p:cNvSpPr/>
            <p:nvPr/>
          </p:nvSpPr>
          <p:spPr>
            <a:xfrm>
              <a:off x="2933118" y="3756014"/>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10" name="Straight Connector 9">
              <a:extLst>
                <a:ext uri="{FF2B5EF4-FFF2-40B4-BE49-F238E27FC236}">
                  <a16:creationId xmlns:a16="http://schemas.microsoft.com/office/drawing/2014/main" id="{8349B958-C05F-05DB-759E-39C2DF74947D}"/>
                </a:ext>
              </a:extLst>
            </p:cNvPr>
            <p:cNvCxnSpPr>
              <a:cxnSpLocks/>
            </p:cNvCxnSpPr>
            <p:nvPr/>
          </p:nvCxnSpPr>
          <p:spPr>
            <a:xfrm>
              <a:off x="418159" y="4213214"/>
              <a:ext cx="91464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1" name="Rounded Rectangle 10">
              <a:extLst>
                <a:ext uri="{FF2B5EF4-FFF2-40B4-BE49-F238E27FC236}">
                  <a16:creationId xmlns:a16="http://schemas.microsoft.com/office/drawing/2014/main" id="{950D7E00-2A9E-A7C8-241D-F5C841BB2044}"/>
                </a:ext>
              </a:extLst>
            </p:cNvPr>
            <p:cNvSpPr/>
            <p:nvPr/>
          </p:nvSpPr>
          <p:spPr>
            <a:xfrm>
              <a:off x="1104199" y="4674694"/>
              <a:ext cx="457200" cy="457200"/>
            </a:xfrm>
            <a:prstGeom prst="roundRect">
              <a:avLst/>
            </a:prstGeom>
            <a:solidFill>
              <a:schemeClr val="bg1">
                <a:lumMod val="95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cxnSp>
          <p:nvCxnSpPr>
            <p:cNvPr id="12" name="Straight Connector 11">
              <a:extLst>
                <a:ext uri="{FF2B5EF4-FFF2-40B4-BE49-F238E27FC236}">
                  <a16:creationId xmlns:a16="http://schemas.microsoft.com/office/drawing/2014/main" id="{3D7EE3C8-FE6E-3122-836A-77B46DB0823E}"/>
                </a:ext>
              </a:extLst>
            </p:cNvPr>
            <p:cNvCxnSpPr>
              <a:cxnSpLocks/>
            </p:cNvCxnSpPr>
            <p:nvPr/>
          </p:nvCxnSpPr>
          <p:spPr>
            <a:xfrm flipV="1">
              <a:off x="418159" y="3283998"/>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3" name="Rounded Rectangle 12">
              <a:extLst>
                <a:ext uri="{FF2B5EF4-FFF2-40B4-BE49-F238E27FC236}">
                  <a16:creationId xmlns:a16="http://schemas.microsoft.com/office/drawing/2014/main" id="{8D03AFC3-5813-801B-C05F-672686CB2CFA}"/>
                </a:ext>
              </a:extLst>
            </p:cNvPr>
            <p:cNvSpPr/>
            <p:nvPr/>
          </p:nvSpPr>
          <p:spPr>
            <a:xfrm>
              <a:off x="189559" y="2817473"/>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14" name="Straight Connector 13">
              <a:extLst>
                <a:ext uri="{FF2B5EF4-FFF2-40B4-BE49-F238E27FC236}">
                  <a16:creationId xmlns:a16="http://schemas.microsoft.com/office/drawing/2014/main" id="{FF55AE3F-0DFD-2BDB-E3AB-69F050C7A7EA}"/>
                </a:ext>
              </a:extLst>
            </p:cNvPr>
            <p:cNvCxnSpPr>
              <a:cxnSpLocks/>
            </p:cNvCxnSpPr>
            <p:nvPr/>
          </p:nvCxnSpPr>
          <p:spPr>
            <a:xfrm>
              <a:off x="646759" y="3046073"/>
              <a:ext cx="457200"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8AD027D-7479-B7EB-5AD6-E7D5BC7991D1}"/>
                </a:ext>
              </a:extLst>
            </p:cNvPr>
            <p:cNvCxnSpPr>
              <a:cxnSpLocks/>
            </p:cNvCxnSpPr>
            <p:nvPr/>
          </p:nvCxnSpPr>
          <p:spPr>
            <a:xfrm flipV="1">
              <a:off x="1332559" y="3283998"/>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6" name="Rounded Rectangle 15">
              <a:extLst>
                <a:ext uri="{FF2B5EF4-FFF2-40B4-BE49-F238E27FC236}">
                  <a16:creationId xmlns:a16="http://schemas.microsoft.com/office/drawing/2014/main" id="{79A3B5A9-FF59-455C-315E-A1AE16D707D6}"/>
                </a:ext>
              </a:extLst>
            </p:cNvPr>
            <p:cNvSpPr/>
            <p:nvPr/>
          </p:nvSpPr>
          <p:spPr>
            <a:xfrm>
              <a:off x="1103959" y="2817473"/>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17" name="Straight Connector 16">
              <a:extLst>
                <a:ext uri="{FF2B5EF4-FFF2-40B4-BE49-F238E27FC236}">
                  <a16:creationId xmlns:a16="http://schemas.microsoft.com/office/drawing/2014/main" id="{FAC85BED-1DD7-C57A-4735-45D564A6A27E}"/>
                </a:ext>
              </a:extLst>
            </p:cNvPr>
            <p:cNvCxnSpPr>
              <a:cxnSpLocks/>
            </p:cNvCxnSpPr>
            <p:nvPr/>
          </p:nvCxnSpPr>
          <p:spPr>
            <a:xfrm>
              <a:off x="1561159" y="3046073"/>
              <a:ext cx="457200"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088576F-8557-1F10-AC67-61FC4C4E1182}"/>
                </a:ext>
              </a:extLst>
            </p:cNvPr>
            <p:cNvCxnSpPr>
              <a:cxnSpLocks/>
            </p:cNvCxnSpPr>
            <p:nvPr/>
          </p:nvCxnSpPr>
          <p:spPr>
            <a:xfrm flipV="1">
              <a:off x="2246959" y="3283998"/>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9" name="Rounded Rectangle 18">
              <a:extLst>
                <a:ext uri="{FF2B5EF4-FFF2-40B4-BE49-F238E27FC236}">
                  <a16:creationId xmlns:a16="http://schemas.microsoft.com/office/drawing/2014/main" id="{F0309DDD-B4FC-F13A-E76D-E353045F4A2F}"/>
                </a:ext>
              </a:extLst>
            </p:cNvPr>
            <p:cNvSpPr/>
            <p:nvPr/>
          </p:nvSpPr>
          <p:spPr>
            <a:xfrm>
              <a:off x="2018359" y="2817473"/>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20" name="Straight Connector 19">
              <a:extLst>
                <a:ext uri="{FF2B5EF4-FFF2-40B4-BE49-F238E27FC236}">
                  <a16:creationId xmlns:a16="http://schemas.microsoft.com/office/drawing/2014/main" id="{623D52B7-5CCF-24C1-301E-EB126A3B4C91}"/>
                </a:ext>
              </a:extLst>
            </p:cNvPr>
            <p:cNvCxnSpPr>
              <a:cxnSpLocks/>
            </p:cNvCxnSpPr>
            <p:nvPr/>
          </p:nvCxnSpPr>
          <p:spPr>
            <a:xfrm>
              <a:off x="2475559" y="3046073"/>
              <a:ext cx="457559"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7277DA3-B916-62B9-7AF0-7B4E4FEC2AD8}"/>
                </a:ext>
              </a:extLst>
            </p:cNvPr>
            <p:cNvCxnSpPr>
              <a:cxnSpLocks/>
            </p:cNvCxnSpPr>
            <p:nvPr/>
          </p:nvCxnSpPr>
          <p:spPr>
            <a:xfrm flipV="1">
              <a:off x="3161358" y="3283998"/>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22" name="Rounded Rectangle 21">
              <a:extLst>
                <a:ext uri="{FF2B5EF4-FFF2-40B4-BE49-F238E27FC236}">
                  <a16:creationId xmlns:a16="http://schemas.microsoft.com/office/drawing/2014/main" id="{68FD72B3-033B-2C5A-B829-7F90B9301C6B}"/>
                </a:ext>
              </a:extLst>
            </p:cNvPr>
            <p:cNvSpPr/>
            <p:nvPr/>
          </p:nvSpPr>
          <p:spPr>
            <a:xfrm>
              <a:off x="2933118" y="2817473"/>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24" name="Straight Connector 23">
              <a:extLst>
                <a:ext uri="{FF2B5EF4-FFF2-40B4-BE49-F238E27FC236}">
                  <a16:creationId xmlns:a16="http://schemas.microsoft.com/office/drawing/2014/main" id="{C0983118-3251-E02C-AB68-DE0F498A55AC}"/>
                </a:ext>
              </a:extLst>
            </p:cNvPr>
            <p:cNvCxnSpPr>
              <a:cxnSpLocks/>
            </p:cNvCxnSpPr>
            <p:nvPr/>
          </p:nvCxnSpPr>
          <p:spPr>
            <a:xfrm>
              <a:off x="1565555" y="4903294"/>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C937C4B-76D9-04C9-19C4-DDCDF25822F7}"/>
                </a:ext>
              </a:extLst>
            </p:cNvPr>
            <p:cNvCxnSpPr>
              <a:cxnSpLocks/>
              <a:stCxn id="11" idx="0"/>
              <a:endCxn id="7" idx="2"/>
            </p:cNvCxnSpPr>
            <p:nvPr/>
          </p:nvCxnSpPr>
          <p:spPr>
            <a:xfrm flipV="1">
              <a:off x="1332799" y="4213214"/>
              <a:ext cx="91440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4A7440C-4D27-A217-C07F-2AC92DB60DFA}"/>
                </a:ext>
              </a:extLst>
            </p:cNvPr>
            <p:cNvCxnSpPr>
              <a:cxnSpLocks/>
            </p:cNvCxnSpPr>
            <p:nvPr/>
          </p:nvCxnSpPr>
          <p:spPr>
            <a:xfrm>
              <a:off x="1334607" y="4213214"/>
              <a:ext cx="91470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28" name="Rounded Rectangle 27">
              <a:extLst>
                <a:ext uri="{FF2B5EF4-FFF2-40B4-BE49-F238E27FC236}">
                  <a16:creationId xmlns:a16="http://schemas.microsoft.com/office/drawing/2014/main" id="{83B4397B-EC29-D359-A0D4-D919455EC807}"/>
                </a:ext>
              </a:extLst>
            </p:cNvPr>
            <p:cNvSpPr/>
            <p:nvPr/>
          </p:nvSpPr>
          <p:spPr>
            <a:xfrm>
              <a:off x="2018659" y="4679738"/>
              <a:ext cx="457200" cy="457200"/>
            </a:xfrm>
            <a:prstGeom prst="roundRect">
              <a:avLst/>
            </a:prstGeom>
            <a:solidFill>
              <a:schemeClr val="bg1">
                <a:lumMod val="95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cxnSp>
          <p:nvCxnSpPr>
            <p:cNvPr id="29" name="Straight Connector 28">
              <a:extLst>
                <a:ext uri="{FF2B5EF4-FFF2-40B4-BE49-F238E27FC236}">
                  <a16:creationId xmlns:a16="http://schemas.microsoft.com/office/drawing/2014/main" id="{DD147B2A-43DD-0195-4B5B-B65328319A5B}"/>
                </a:ext>
              </a:extLst>
            </p:cNvPr>
            <p:cNvCxnSpPr>
              <a:cxnSpLocks/>
            </p:cNvCxnSpPr>
            <p:nvPr/>
          </p:nvCxnSpPr>
          <p:spPr>
            <a:xfrm>
              <a:off x="2479955" y="4903294"/>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177F685-3D94-1E9E-43E3-B2C7A9B8E6B2}"/>
                </a:ext>
              </a:extLst>
            </p:cNvPr>
            <p:cNvCxnSpPr>
              <a:cxnSpLocks/>
              <a:stCxn id="28" idx="0"/>
            </p:cNvCxnSpPr>
            <p:nvPr/>
          </p:nvCxnSpPr>
          <p:spPr>
            <a:xfrm flipV="1">
              <a:off x="2247259" y="4218258"/>
              <a:ext cx="914580"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70D971C-8909-501E-E5B9-3370DD2E7D60}"/>
                </a:ext>
              </a:extLst>
            </p:cNvPr>
            <p:cNvCxnSpPr>
              <a:cxnSpLocks/>
            </p:cNvCxnSpPr>
            <p:nvPr/>
          </p:nvCxnSpPr>
          <p:spPr>
            <a:xfrm>
              <a:off x="2251115" y="4213214"/>
              <a:ext cx="910603" cy="46148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33" name="Rounded Rectangle 32">
              <a:extLst>
                <a:ext uri="{FF2B5EF4-FFF2-40B4-BE49-F238E27FC236}">
                  <a16:creationId xmlns:a16="http://schemas.microsoft.com/office/drawing/2014/main" id="{C9500DD1-8613-DA7E-D341-2536F965BD9E}"/>
                </a:ext>
              </a:extLst>
            </p:cNvPr>
            <p:cNvSpPr/>
            <p:nvPr/>
          </p:nvSpPr>
          <p:spPr>
            <a:xfrm>
              <a:off x="2933118" y="4686179"/>
              <a:ext cx="457200" cy="457200"/>
            </a:xfrm>
            <a:prstGeom prst="roundRect">
              <a:avLst/>
            </a:prstGeom>
            <a:solidFill>
              <a:schemeClr val="bg1">
                <a:lumMod val="95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34" name="Arc 33">
              <a:extLst>
                <a:ext uri="{FF2B5EF4-FFF2-40B4-BE49-F238E27FC236}">
                  <a16:creationId xmlns:a16="http://schemas.microsoft.com/office/drawing/2014/main" id="{357C6E02-78EE-C29D-E630-722CD0117322}"/>
                </a:ext>
              </a:extLst>
            </p:cNvPr>
            <p:cNvSpPr/>
            <p:nvPr/>
          </p:nvSpPr>
          <p:spPr>
            <a:xfrm>
              <a:off x="236022" y="2505989"/>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35" name="Arc 34">
              <a:extLst>
                <a:ext uri="{FF2B5EF4-FFF2-40B4-BE49-F238E27FC236}">
                  <a16:creationId xmlns:a16="http://schemas.microsoft.com/office/drawing/2014/main" id="{0B348DD5-162D-21F9-FDD1-559A1E530BE8}"/>
                </a:ext>
              </a:extLst>
            </p:cNvPr>
            <p:cNvSpPr/>
            <p:nvPr/>
          </p:nvSpPr>
          <p:spPr>
            <a:xfrm>
              <a:off x="1150422" y="2505989"/>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36" name="Arc 35">
              <a:extLst>
                <a:ext uri="{FF2B5EF4-FFF2-40B4-BE49-F238E27FC236}">
                  <a16:creationId xmlns:a16="http://schemas.microsoft.com/office/drawing/2014/main" id="{E75CFEE8-BA22-FF5F-8585-AD7D0C53E383}"/>
                </a:ext>
              </a:extLst>
            </p:cNvPr>
            <p:cNvSpPr/>
            <p:nvPr/>
          </p:nvSpPr>
          <p:spPr>
            <a:xfrm>
              <a:off x="2979221" y="2505989"/>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37" name="Arc 36">
              <a:extLst>
                <a:ext uri="{FF2B5EF4-FFF2-40B4-BE49-F238E27FC236}">
                  <a16:creationId xmlns:a16="http://schemas.microsoft.com/office/drawing/2014/main" id="{E7FD8ECA-F630-7534-7416-006287A8BFBA}"/>
                </a:ext>
              </a:extLst>
            </p:cNvPr>
            <p:cNvSpPr/>
            <p:nvPr/>
          </p:nvSpPr>
          <p:spPr>
            <a:xfrm>
              <a:off x="2064822" y="2505989"/>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grpSp>
      <p:grpSp>
        <p:nvGrpSpPr>
          <p:cNvPr id="72" name="Group 71">
            <a:extLst>
              <a:ext uri="{FF2B5EF4-FFF2-40B4-BE49-F238E27FC236}">
                <a16:creationId xmlns:a16="http://schemas.microsoft.com/office/drawing/2014/main" id="{D7CF36B4-8FF8-1001-0F19-12B2AEC68465}"/>
              </a:ext>
            </a:extLst>
          </p:cNvPr>
          <p:cNvGrpSpPr/>
          <p:nvPr/>
        </p:nvGrpSpPr>
        <p:grpSpPr>
          <a:xfrm>
            <a:off x="5414403" y="1801799"/>
            <a:ext cx="3200759" cy="1985628"/>
            <a:chOff x="5075124" y="2516077"/>
            <a:chExt cx="3200759" cy="1985628"/>
          </a:xfrm>
        </p:grpSpPr>
        <p:sp>
          <p:nvSpPr>
            <p:cNvPr id="38" name="Rounded Rectangle 37">
              <a:extLst>
                <a:ext uri="{FF2B5EF4-FFF2-40B4-BE49-F238E27FC236}">
                  <a16:creationId xmlns:a16="http://schemas.microsoft.com/office/drawing/2014/main" id="{CBD45B8D-0ADE-1E93-016B-C5F4E526CC4A}"/>
                </a:ext>
              </a:extLst>
            </p:cNvPr>
            <p:cNvSpPr/>
            <p:nvPr/>
          </p:nvSpPr>
          <p:spPr>
            <a:xfrm>
              <a:off x="5075124" y="3766102"/>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cxnSp>
          <p:nvCxnSpPr>
            <p:cNvPr id="39" name="Straight Connector 38">
              <a:extLst>
                <a:ext uri="{FF2B5EF4-FFF2-40B4-BE49-F238E27FC236}">
                  <a16:creationId xmlns:a16="http://schemas.microsoft.com/office/drawing/2014/main" id="{23B4D627-4452-B415-75A2-D1EF5B1A7FB1}"/>
                </a:ext>
              </a:extLst>
            </p:cNvPr>
            <p:cNvCxnSpPr>
              <a:cxnSpLocks/>
            </p:cNvCxnSpPr>
            <p:nvPr/>
          </p:nvCxnSpPr>
          <p:spPr>
            <a:xfrm>
              <a:off x="5532324" y="3994702"/>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0" name="Rounded Rectangle 39">
              <a:extLst>
                <a:ext uri="{FF2B5EF4-FFF2-40B4-BE49-F238E27FC236}">
                  <a16:creationId xmlns:a16="http://schemas.microsoft.com/office/drawing/2014/main" id="{DB03895F-7FEB-F5A2-BED6-21E57D69220E}"/>
                </a:ext>
              </a:extLst>
            </p:cNvPr>
            <p:cNvSpPr/>
            <p:nvPr/>
          </p:nvSpPr>
          <p:spPr>
            <a:xfrm>
              <a:off x="5989764" y="3766102"/>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cxnSp>
          <p:nvCxnSpPr>
            <p:cNvPr id="41" name="Straight Connector 40">
              <a:extLst>
                <a:ext uri="{FF2B5EF4-FFF2-40B4-BE49-F238E27FC236}">
                  <a16:creationId xmlns:a16="http://schemas.microsoft.com/office/drawing/2014/main" id="{B604B559-F30C-AAF9-4B4A-65B4FFE2B0CA}"/>
                </a:ext>
              </a:extLst>
            </p:cNvPr>
            <p:cNvCxnSpPr>
              <a:cxnSpLocks/>
            </p:cNvCxnSpPr>
            <p:nvPr/>
          </p:nvCxnSpPr>
          <p:spPr>
            <a:xfrm>
              <a:off x="6447444" y="3994702"/>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2" name="Rounded Rectangle 41">
              <a:extLst>
                <a:ext uri="{FF2B5EF4-FFF2-40B4-BE49-F238E27FC236}">
                  <a16:creationId xmlns:a16="http://schemas.microsoft.com/office/drawing/2014/main" id="{69D92AA1-727D-23F9-CD44-607632B09BF8}"/>
                </a:ext>
              </a:extLst>
            </p:cNvPr>
            <p:cNvSpPr/>
            <p:nvPr/>
          </p:nvSpPr>
          <p:spPr>
            <a:xfrm>
              <a:off x="6904164" y="3766102"/>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43" name="Straight Connector 42">
              <a:extLst>
                <a:ext uri="{FF2B5EF4-FFF2-40B4-BE49-F238E27FC236}">
                  <a16:creationId xmlns:a16="http://schemas.microsoft.com/office/drawing/2014/main" id="{64F6E47A-E8DB-3216-3823-863BC5528A0C}"/>
                </a:ext>
              </a:extLst>
            </p:cNvPr>
            <p:cNvCxnSpPr>
              <a:cxnSpLocks/>
            </p:cNvCxnSpPr>
            <p:nvPr/>
          </p:nvCxnSpPr>
          <p:spPr>
            <a:xfrm>
              <a:off x="7362564" y="3994702"/>
              <a:ext cx="457200" cy="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4" name="Rounded Rectangle 43">
              <a:extLst>
                <a:ext uri="{FF2B5EF4-FFF2-40B4-BE49-F238E27FC236}">
                  <a16:creationId xmlns:a16="http://schemas.microsoft.com/office/drawing/2014/main" id="{D0D11333-014B-EBC9-337F-FBB5D703371D}"/>
                </a:ext>
              </a:extLst>
            </p:cNvPr>
            <p:cNvSpPr/>
            <p:nvPr/>
          </p:nvSpPr>
          <p:spPr>
            <a:xfrm>
              <a:off x="7818683" y="3766102"/>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cxnSp>
          <p:nvCxnSpPr>
            <p:cNvPr id="47" name="Straight Connector 46">
              <a:extLst>
                <a:ext uri="{FF2B5EF4-FFF2-40B4-BE49-F238E27FC236}">
                  <a16:creationId xmlns:a16="http://schemas.microsoft.com/office/drawing/2014/main" id="{6B0F1E35-ECEA-2F61-D169-31B2AF919201}"/>
                </a:ext>
              </a:extLst>
            </p:cNvPr>
            <p:cNvCxnSpPr>
              <a:cxnSpLocks/>
            </p:cNvCxnSpPr>
            <p:nvPr/>
          </p:nvCxnSpPr>
          <p:spPr>
            <a:xfrm flipV="1">
              <a:off x="5303724" y="3294086"/>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8" name="Rounded Rectangle 47">
              <a:extLst>
                <a:ext uri="{FF2B5EF4-FFF2-40B4-BE49-F238E27FC236}">
                  <a16:creationId xmlns:a16="http://schemas.microsoft.com/office/drawing/2014/main" id="{44E7FD58-7A31-CE0D-28EE-74EFB1BD3CCE}"/>
                </a:ext>
              </a:extLst>
            </p:cNvPr>
            <p:cNvSpPr/>
            <p:nvPr/>
          </p:nvSpPr>
          <p:spPr>
            <a:xfrm>
              <a:off x="5075124" y="2827561"/>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49" name="Straight Connector 48">
              <a:extLst>
                <a:ext uri="{FF2B5EF4-FFF2-40B4-BE49-F238E27FC236}">
                  <a16:creationId xmlns:a16="http://schemas.microsoft.com/office/drawing/2014/main" id="{656CEE66-169B-DAEC-0EA2-2F65832CE44E}"/>
                </a:ext>
              </a:extLst>
            </p:cNvPr>
            <p:cNvCxnSpPr>
              <a:cxnSpLocks/>
            </p:cNvCxnSpPr>
            <p:nvPr/>
          </p:nvCxnSpPr>
          <p:spPr>
            <a:xfrm>
              <a:off x="5532324" y="3056161"/>
              <a:ext cx="457200"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6E28454B-0CDF-09F9-5FD1-B65286DBA44E}"/>
                </a:ext>
              </a:extLst>
            </p:cNvPr>
            <p:cNvCxnSpPr>
              <a:cxnSpLocks/>
            </p:cNvCxnSpPr>
            <p:nvPr/>
          </p:nvCxnSpPr>
          <p:spPr>
            <a:xfrm flipV="1">
              <a:off x="6218124" y="3294086"/>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51" name="Rounded Rectangle 50">
              <a:extLst>
                <a:ext uri="{FF2B5EF4-FFF2-40B4-BE49-F238E27FC236}">
                  <a16:creationId xmlns:a16="http://schemas.microsoft.com/office/drawing/2014/main" id="{1F1BEFBD-2A70-4CB8-D705-944D623E3538}"/>
                </a:ext>
              </a:extLst>
            </p:cNvPr>
            <p:cNvSpPr/>
            <p:nvPr/>
          </p:nvSpPr>
          <p:spPr>
            <a:xfrm>
              <a:off x="5989524" y="2827561"/>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52" name="Straight Connector 51">
              <a:extLst>
                <a:ext uri="{FF2B5EF4-FFF2-40B4-BE49-F238E27FC236}">
                  <a16:creationId xmlns:a16="http://schemas.microsoft.com/office/drawing/2014/main" id="{467CC2A8-042F-FBC3-3B60-6A96190358BD}"/>
                </a:ext>
              </a:extLst>
            </p:cNvPr>
            <p:cNvCxnSpPr>
              <a:cxnSpLocks/>
            </p:cNvCxnSpPr>
            <p:nvPr/>
          </p:nvCxnSpPr>
          <p:spPr>
            <a:xfrm>
              <a:off x="6446724" y="3056161"/>
              <a:ext cx="457200"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04A297B-DBEC-C2D7-3D9F-166A78A83B5D}"/>
                </a:ext>
              </a:extLst>
            </p:cNvPr>
            <p:cNvCxnSpPr>
              <a:cxnSpLocks/>
            </p:cNvCxnSpPr>
            <p:nvPr/>
          </p:nvCxnSpPr>
          <p:spPr>
            <a:xfrm flipV="1">
              <a:off x="7132524" y="3294086"/>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54" name="Rounded Rectangle 53">
              <a:extLst>
                <a:ext uri="{FF2B5EF4-FFF2-40B4-BE49-F238E27FC236}">
                  <a16:creationId xmlns:a16="http://schemas.microsoft.com/office/drawing/2014/main" id="{E44E3CD0-4D89-5996-4B26-1D1B1EAFB982}"/>
                </a:ext>
              </a:extLst>
            </p:cNvPr>
            <p:cNvSpPr/>
            <p:nvPr/>
          </p:nvSpPr>
          <p:spPr>
            <a:xfrm>
              <a:off x="6903924" y="2827561"/>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cxnSp>
          <p:nvCxnSpPr>
            <p:cNvPr id="55" name="Straight Connector 54">
              <a:extLst>
                <a:ext uri="{FF2B5EF4-FFF2-40B4-BE49-F238E27FC236}">
                  <a16:creationId xmlns:a16="http://schemas.microsoft.com/office/drawing/2014/main" id="{DCD16D16-53FE-7F32-1C62-9E449256AACC}"/>
                </a:ext>
              </a:extLst>
            </p:cNvPr>
            <p:cNvCxnSpPr>
              <a:cxnSpLocks/>
            </p:cNvCxnSpPr>
            <p:nvPr/>
          </p:nvCxnSpPr>
          <p:spPr>
            <a:xfrm>
              <a:off x="7361124" y="3056161"/>
              <a:ext cx="457559" cy="720029"/>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21822E75-686C-11E2-76A0-7395FB423792}"/>
                </a:ext>
              </a:extLst>
            </p:cNvPr>
            <p:cNvCxnSpPr>
              <a:cxnSpLocks/>
            </p:cNvCxnSpPr>
            <p:nvPr/>
          </p:nvCxnSpPr>
          <p:spPr>
            <a:xfrm flipV="1">
              <a:off x="8046923" y="3294086"/>
              <a:ext cx="0" cy="457200"/>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57" name="Rounded Rectangle 56">
              <a:extLst>
                <a:ext uri="{FF2B5EF4-FFF2-40B4-BE49-F238E27FC236}">
                  <a16:creationId xmlns:a16="http://schemas.microsoft.com/office/drawing/2014/main" id="{CA17CE0F-C808-EEED-49A5-23935E0F9784}"/>
                </a:ext>
              </a:extLst>
            </p:cNvPr>
            <p:cNvSpPr/>
            <p:nvPr/>
          </p:nvSpPr>
          <p:spPr>
            <a:xfrm>
              <a:off x="7818683" y="2827561"/>
              <a:ext cx="457200" cy="457200"/>
            </a:xfrm>
            <a:prstGeom prst="roundRect">
              <a:avLst/>
            </a:prstGeom>
            <a:solidFill>
              <a:schemeClr val="accent6">
                <a:lumMod val="20000"/>
                <a:lumOff val="80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66" name="Arc 65">
              <a:extLst>
                <a:ext uri="{FF2B5EF4-FFF2-40B4-BE49-F238E27FC236}">
                  <a16:creationId xmlns:a16="http://schemas.microsoft.com/office/drawing/2014/main" id="{F2EA34DC-C3B0-B5CA-40B6-526DAB15D5A8}"/>
                </a:ext>
              </a:extLst>
            </p:cNvPr>
            <p:cNvSpPr/>
            <p:nvPr/>
          </p:nvSpPr>
          <p:spPr>
            <a:xfrm>
              <a:off x="5121587" y="2516077"/>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67" name="Arc 66">
              <a:extLst>
                <a:ext uri="{FF2B5EF4-FFF2-40B4-BE49-F238E27FC236}">
                  <a16:creationId xmlns:a16="http://schemas.microsoft.com/office/drawing/2014/main" id="{124F88A0-2471-984E-6280-B48872AD95AA}"/>
                </a:ext>
              </a:extLst>
            </p:cNvPr>
            <p:cNvSpPr/>
            <p:nvPr/>
          </p:nvSpPr>
          <p:spPr>
            <a:xfrm>
              <a:off x="6035987" y="2516077"/>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68" name="Arc 67">
              <a:extLst>
                <a:ext uri="{FF2B5EF4-FFF2-40B4-BE49-F238E27FC236}">
                  <a16:creationId xmlns:a16="http://schemas.microsoft.com/office/drawing/2014/main" id="{984F0D9A-1D0E-8624-5258-B5CD92759CC9}"/>
                </a:ext>
              </a:extLst>
            </p:cNvPr>
            <p:cNvSpPr/>
            <p:nvPr/>
          </p:nvSpPr>
          <p:spPr>
            <a:xfrm>
              <a:off x="7864786" y="2516077"/>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69" name="Arc 68">
              <a:extLst>
                <a:ext uri="{FF2B5EF4-FFF2-40B4-BE49-F238E27FC236}">
                  <a16:creationId xmlns:a16="http://schemas.microsoft.com/office/drawing/2014/main" id="{07786E64-1B68-10B8-3FD7-3EE9C3E16AC4}"/>
                </a:ext>
              </a:extLst>
            </p:cNvPr>
            <p:cNvSpPr/>
            <p:nvPr/>
          </p:nvSpPr>
          <p:spPr>
            <a:xfrm>
              <a:off x="6950387" y="2516077"/>
              <a:ext cx="364274" cy="593331"/>
            </a:xfrm>
            <a:prstGeom prst="arc">
              <a:avLst>
                <a:gd name="adj1" fmla="val 10761673"/>
                <a:gd name="adj2" fmla="val 21549430"/>
              </a:avLst>
            </a:prstGeom>
            <a:noFill/>
            <a:ln w="31750">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70" name="Arc 69">
              <a:extLst>
                <a:ext uri="{FF2B5EF4-FFF2-40B4-BE49-F238E27FC236}">
                  <a16:creationId xmlns:a16="http://schemas.microsoft.com/office/drawing/2014/main" id="{57C9D0D6-DF4F-8C7F-3192-69388D585317}"/>
                </a:ext>
              </a:extLst>
            </p:cNvPr>
            <p:cNvSpPr/>
            <p:nvPr/>
          </p:nvSpPr>
          <p:spPr>
            <a:xfrm rot="10800000">
              <a:off x="5306958" y="3908374"/>
              <a:ext cx="1825566" cy="593331"/>
            </a:xfrm>
            <a:prstGeom prst="arc">
              <a:avLst>
                <a:gd name="adj1" fmla="val 10903931"/>
                <a:gd name="adj2" fmla="val 21549430"/>
              </a:avLst>
            </a:prstGeom>
            <a:noFill/>
            <a:ln w="31750">
              <a:solidFill>
                <a:schemeClr val="tx1"/>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sp>
          <p:nvSpPr>
            <p:cNvPr id="71" name="Arc 70">
              <a:extLst>
                <a:ext uri="{FF2B5EF4-FFF2-40B4-BE49-F238E27FC236}">
                  <a16:creationId xmlns:a16="http://schemas.microsoft.com/office/drawing/2014/main" id="{053CE57C-6561-2165-C3D1-FD2341F79A98}"/>
                </a:ext>
              </a:extLst>
            </p:cNvPr>
            <p:cNvSpPr/>
            <p:nvPr/>
          </p:nvSpPr>
          <p:spPr>
            <a:xfrm rot="10800000">
              <a:off x="6221357" y="3908374"/>
              <a:ext cx="1825566" cy="593331"/>
            </a:xfrm>
            <a:prstGeom prst="arc">
              <a:avLst>
                <a:gd name="adj1" fmla="val 10903931"/>
                <a:gd name="adj2" fmla="val 21549430"/>
              </a:avLst>
            </a:prstGeom>
            <a:noFill/>
            <a:ln w="31750">
              <a:solidFill>
                <a:schemeClr val="tx1"/>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black"/>
                </a:solidFill>
                <a:effectLst/>
                <a:uLnTx/>
                <a:uFillTx/>
                <a:latin typeface="Cambria" panose="02040503050406030204" pitchFamily="18" charset="0"/>
                <a:ea typeface="+mn-ea"/>
                <a:cs typeface="+mn-cs"/>
              </a:endParaRPr>
            </a:p>
          </p:txBody>
        </p:sp>
      </p:grpSp>
      <p:sp>
        <p:nvSpPr>
          <p:cNvPr id="59" name="TextBox 58">
            <a:extLst>
              <a:ext uri="{FF2B5EF4-FFF2-40B4-BE49-F238E27FC236}">
                <a16:creationId xmlns:a16="http://schemas.microsoft.com/office/drawing/2014/main" id="{B7898907-7C41-81BA-388A-AC7E3BA92E8C}"/>
              </a:ext>
            </a:extLst>
          </p:cNvPr>
          <p:cNvSpPr txBox="1"/>
          <p:nvPr/>
        </p:nvSpPr>
        <p:spPr>
          <a:xfrm>
            <a:off x="-276726" y="5187314"/>
            <a:ext cx="9697452" cy="1063049"/>
          </a:xfrm>
          <a:prstGeom prst="roundRect">
            <a:avLst>
              <a:gd name="adj" fmla="val 9377"/>
            </a:avLst>
          </a:prstGeom>
          <a:solidFill>
            <a:srgbClr val="FBE5D6"/>
          </a:solidFill>
          <a:ln w="28575">
            <a:solidFill>
              <a:srgbClr val="C0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Lack of </a:t>
            </a:r>
            <a:r>
              <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flexible mechanisms</a:t>
            </a:r>
            <a:r>
              <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br>
              <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to handle different design choices</a:t>
            </a: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3392724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2">
                                            <p:txEl>
                                              <p:pRg st="10" end="1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P spid="59" grpId="0" animBg="1"/>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solidFill>
                  <a:srgbClr val="C00000"/>
                </a:solidFill>
                <a:latin typeface="Tahoma" panose="020B0604030504040204" pitchFamily="34" charset="0"/>
                <a:ea typeface="Tahoma" panose="020B0604030504040204" pitchFamily="34" charset="0"/>
                <a:cs typeface="Tahoma" panose="020B0604030504040204" pitchFamily="34" charset="0"/>
                <a:sym typeface="Wingdings" pitchFamily="2" charset="2"/>
              </a:rPr>
              <a:t>Suboptimal vectorization of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SIMD-based solutions </a:t>
            </a:r>
            <a:b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b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on CPUs and GPUs</a:t>
            </a:r>
            <a:endParaRPr lang="en-US" sz="2400" dirty="0">
              <a:solidFill>
                <a:srgbClr val="C00000"/>
              </a:solidFill>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High warp divergence, branching, low port utilization…</a:t>
            </a: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A significant portion of the floating-point operations in dynamic programming is </a:t>
            </a:r>
            <a:r>
              <a:rPr lang="en-US" sz="2400" dirty="0">
                <a:solidFill>
                  <a:srgbClr val="C00000"/>
                </a:solidFill>
                <a:latin typeface="Tahoma" panose="020B0604030504040204" pitchFamily="34" charset="0"/>
                <a:ea typeface="Tahoma" panose="020B0604030504040204" pitchFamily="34" charset="0"/>
                <a:cs typeface="Tahoma" panose="020B0604030504040204" pitchFamily="34" charset="0"/>
                <a:sym typeface="Wingdings" pitchFamily="2" charset="2"/>
              </a:rPr>
              <a:t>redundant</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Same multiplications results can redundantly be computed during training</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Unnecessary data movements</a:t>
            </a:r>
          </a:p>
        </p:txBody>
      </p:sp>
      <p:sp>
        <p:nvSpPr>
          <p:cNvPr id="2" name="Title 1"/>
          <p:cNvSpPr>
            <a:spLocks noGrp="1"/>
          </p:cNvSpPr>
          <p:nvPr>
            <p:ph type="title"/>
          </p:nvPr>
        </p:nvSpPr>
        <p:spPr/>
        <p:txBody>
          <a:bodyPr rIns="0"/>
          <a:lstStyle/>
          <a:p>
            <a:r>
              <a:rPr lang="en-US" sz="4000" b="1" dirty="0">
                <a:latin typeface="Garamond" panose="02020404030301010803" pitchFamily="18" charset="0"/>
              </a:rPr>
              <a:t>Existing Solutions are Inefficient</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 name="TextBox 2">
            <a:extLst>
              <a:ext uri="{FF2B5EF4-FFF2-40B4-BE49-F238E27FC236}">
                <a16:creationId xmlns:a16="http://schemas.microsoft.com/office/drawing/2014/main" id="{8D56CEC4-3B5D-D046-5E31-2805DC9854D7}"/>
              </a:ext>
            </a:extLst>
          </p:cNvPr>
          <p:cNvSpPr txBox="1"/>
          <p:nvPr/>
        </p:nvSpPr>
        <p:spPr>
          <a:xfrm>
            <a:off x="-276726" y="5187314"/>
            <a:ext cx="9697452" cy="1063049"/>
          </a:xfrm>
          <a:prstGeom prst="roundRect">
            <a:avLst>
              <a:gd name="adj" fmla="val 9377"/>
            </a:avLst>
          </a:prstGeom>
          <a:solidFill>
            <a:srgbClr val="FBE5D6"/>
          </a:solidFill>
          <a:ln w="28575">
            <a:solidFill>
              <a:srgbClr val="C0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Existing solutions provide suboptimal solutions due to</a:t>
            </a:r>
            <a:br>
              <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inefficient hardware of software design</a:t>
            </a:r>
          </a:p>
        </p:txBody>
      </p:sp>
    </p:spTree>
    <p:custDataLst>
      <p:tags r:id="rId1"/>
    </p:custDataLst>
    <p:extLst>
      <p:ext uri="{BB962C8B-B14F-4D97-AF65-F5344CB8AC3E}">
        <p14:creationId xmlns:p14="http://schemas.microsoft.com/office/powerpoint/2010/main" val="1920902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2">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P spid="3" grpId="0" animBg="1"/>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SIMD-based solutions on CPUs and GPUs provide </a:t>
            </a:r>
            <a:r>
              <a:rPr lang="en-US" sz="2400" dirty="0">
                <a:solidFill>
                  <a:srgbClr val="C00000"/>
                </a:solidFill>
                <a:latin typeface="Tahoma" panose="020B0604030504040204" pitchFamily="34" charset="0"/>
                <a:ea typeface="Tahoma" panose="020B0604030504040204" pitchFamily="34" charset="0"/>
                <a:cs typeface="Tahoma" panose="020B0604030504040204" pitchFamily="34" charset="0"/>
                <a:sym typeface="Wingdings" pitchFamily="2" charset="2"/>
              </a:rPr>
              <a:t>suboptimal vectorization</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High warp divergence, branching, low port utilization…</a:t>
            </a:r>
          </a:p>
          <a:p>
            <a:pPr>
              <a:lnSpc>
                <a:spcPct val="100000"/>
              </a:lnSpc>
              <a:spcBef>
                <a:spcPts val="400"/>
              </a:spcBef>
            </a:pPr>
            <a:endPar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A significant portion of the floating-point operations in DP is </a:t>
            </a:r>
            <a:r>
              <a:rPr lang="en-US" sz="2400" dirty="0">
                <a:solidFill>
                  <a:srgbClr val="C00000"/>
                </a:solidFill>
                <a:latin typeface="Tahoma" panose="020B0604030504040204" pitchFamily="34" charset="0"/>
                <a:ea typeface="Tahoma" panose="020B0604030504040204" pitchFamily="34" charset="0"/>
                <a:cs typeface="Tahoma" panose="020B0604030504040204" pitchFamily="34" charset="0"/>
                <a:sym typeface="Wingdings" pitchFamily="2" charset="2"/>
              </a:rPr>
              <a:t>redundant</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Same multiplications appear repeatedly due to constant values during training</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Unnecessary data movements</a:t>
            </a:r>
          </a:p>
        </p:txBody>
      </p:sp>
      <p:sp>
        <p:nvSpPr>
          <p:cNvPr id="2" name="Title 1"/>
          <p:cNvSpPr>
            <a:spLocks noGrp="1"/>
          </p:cNvSpPr>
          <p:nvPr>
            <p:ph type="title"/>
          </p:nvPr>
        </p:nvSpPr>
        <p:spPr/>
        <p:txBody>
          <a:bodyPr rIns="0"/>
          <a:lstStyle/>
          <a:p>
            <a:r>
              <a:rPr lang="en-US" sz="4000" b="1" dirty="0">
                <a:latin typeface="Garamond" panose="02020404030301010803" pitchFamily="18" charset="0"/>
              </a:rPr>
              <a:t>The Problem</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 name="Rectangle 3">
            <a:extLst>
              <a:ext uri="{FF2B5EF4-FFF2-40B4-BE49-F238E27FC236}">
                <a16:creationId xmlns:a16="http://schemas.microsoft.com/office/drawing/2014/main" id="{40906E02-5E61-36F6-47E0-90623E86391D}"/>
              </a:ext>
            </a:extLst>
          </p:cNvPr>
          <p:cNvSpPr/>
          <p:nvPr/>
        </p:nvSpPr>
        <p:spPr>
          <a:xfrm>
            <a:off x="0" y="773853"/>
            <a:ext cx="9144000" cy="5545777"/>
          </a:xfrm>
          <a:prstGeom prst="rect">
            <a:avLst/>
          </a:prstGeom>
          <a:solidFill>
            <a:schemeClr val="bg2">
              <a:alpha val="89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C7662FF-EF06-17AA-FB55-6197E5F28834}"/>
              </a:ext>
            </a:extLst>
          </p:cNvPr>
          <p:cNvSpPr txBox="1"/>
          <p:nvPr/>
        </p:nvSpPr>
        <p:spPr>
          <a:xfrm>
            <a:off x="-276726" y="3637381"/>
            <a:ext cx="9697452" cy="2394284"/>
          </a:xfrm>
          <a:prstGeom prst="roundRect">
            <a:avLst>
              <a:gd name="adj" fmla="val 9377"/>
            </a:avLst>
          </a:prstGeom>
          <a:solidFill>
            <a:srgbClr val="FBE5D6"/>
          </a:solidFill>
          <a:ln w="28575">
            <a:solidFill>
              <a:srgbClr val="C0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Hardware- or software-only solutions </a:t>
            </a:r>
            <a:br>
              <a:rPr kumimoji="0" lang="en-US" sz="3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3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are </a:t>
            </a:r>
            <a:r>
              <a:rPr kumimoji="0" lang="en-US" sz="32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not sufficient </a:t>
            </a:r>
            <a:br>
              <a:rPr kumimoji="0" lang="en-US" sz="32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32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for effectively accelerating pHMMs</a:t>
            </a:r>
          </a:p>
        </p:txBody>
      </p:sp>
      <p:sp>
        <p:nvSpPr>
          <p:cNvPr id="5" name="TextBox 4">
            <a:extLst>
              <a:ext uri="{FF2B5EF4-FFF2-40B4-BE49-F238E27FC236}">
                <a16:creationId xmlns:a16="http://schemas.microsoft.com/office/drawing/2014/main" id="{F1174174-F696-8CCF-87FA-37235EDE5DF7}"/>
              </a:ext>
            </a:extLst>
          </p:cNvPr>
          <p:cNvSpPr txBox="1"/>
          <p:nvPr/>
        </p:nvSpPr>
        <p:spPr>
          <a:xfrm>
            <a:off x="-276726" y="1061817"/>
            <a:ext cx="9697452" cy="2394284"/>
          </a:xfrm>
          <a:prstGeom prst="roundRect">
            <a:avLst>
              <a:gd name="adj" fmla="val 9377"/>
            </a:avLst>
          </a:prstGeom>
          <a:solidFill>
            <a:srgbClr val="FBE5D6"/>
          </a:solidFill>
          <a:ln w="28575">
            <a:solidFill>
              <a:srgbClr val="C0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 Baum-Welch algorithm causes </a:t>
            </a:r>
            <a:br>
              <a:rPr kumimoji="0" lang="en-US" sz="3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32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major performance overhead</a:t>
            </a:r>
            <a:r>
              <a:rPr kumimoji="0" lang="en-US" sz="3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in </a:t>
            </a:r>
            <a:br>
              <a:rPr kumimoji="0" lang="en-US" sz="3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32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important genomics applications</a:t>
            </a:r>
          </a:p>
        </p:txBody>
      </p:sp>
    </p:spTree>
    <p:custDataLst>
      <p:tags r:id="rId1"/>
    </p:custDataLst>
    <p:extLst>
      <p:ext uri="{BB962C8B-B14F-4D97-AF65-F5344CB8AC3E}">
        <p14:creationId xmlns:p14="http://schemas.microsoft.com/office/powerpoint/2010/main" val="709175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591AAD8-8B9E-F441-B3D7-A9A6729D3F61}"/>
              </a:ext>
            </a:extLst>
          </p:cNvPr>
          <p:cNvSpPr/>
          <p:nvPr/>
        </p:nvSpPr>
        <p:spPr>
          <a:xfrm>
            <a:off x="235868" y="4911837"/>
            <a:ext cx="8672264" cy="1080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Conclusion</a:t>
            </a:r>
          </a:p>
        </p:txBody>
      </p:sp>
      <p:sp>
        <p:nvSpPr>
          <p:cNvPr id="16" name="Rectangle 15">
            <a:extLst>
              <a:ext uri="{FF2B5EF4-FFF2-40B4-BE49-F238E27FC236}">
                <a16:creationId xmlns:a16="http://schemas.microsoft.com/office/drawing/2014/main" id="{C4F7C2E8-FACF-A344-B41E-7283F0886952}"/>
              </a:ext>
            </a:extLst>
          </p:cNvPr>
          <p:cNvSpPr/>
          <p:nvPr/>
        </p:nvSpPr>
        <p:spPr>
          <a:xfrm>
            <a:off x="235868" y="866163"/>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Background &amp; Problem</a:t>
            </a:r>
          </a:p>
        </p:txBody>
      </p:sp>
      <p:sp>
        <p:nvSpPr>
          <p:cNvPr id="6" name="Content Placeholder 5" hidden="1">
            <a:extLst>
              <a:ext uri="{FF2B5EF4-FFF2-40B4-BE49-F238E27FC236}">
                <a16:creationId xmlns:a16="http://schemas.microsoft.com/office/drawing/2014/main" id="{8E8EDEFF-E6DD-CC47-AE02-196B3AC1525F}"/>
              </a:ext>
            </a:extLst>
          </p:cNvPr>
          <p:cNvSpPr>
            <a:spLocks noGrp="1"/>
          </p:cNvSpPr>
          <p:nvPr>
            <p:ph idx="1"/>
          </p:nvPr>
        </p:nvSpPr>
        <p:spPr>
          <a:xfrm>
            <a:off x="216313" y="1038366"/>
            <a:ext cx="8592679" cy="5148882"/>
          </a:xfrm>
        </p:spPr>
        <p:txBody>
          <a:bodyPr>
            <a:normAutofit fontScale="77500" lnSpcReduction="20000"/>
          </a:bodyPr>
          <a:lstStyle/>
          <a:p>
            <a:pPr marL="0" indent="0">
              <a:lnSpc>
                <a:spcPct val="200000"/>
              </a:lnSpc>
              <a:spcBef>
                <a:spcPts val="700"/>
              </a:spcBef>
              <a:buNone/>
            </a:pPr>
            <a:r>
              <a:rPr lang="en-US">
                <a:solidFill>
                  <a:srgbClr val="BFBFBF"/>
                </a:solidFill>
              </a:rPr>
              <a:t>Motivation and Goal</a:t>
            </a:r>
          </a:p>
          <a:p>
            <a:pPr marL="0" indent="0">
              <a:lnSpc>
                <a:spcPct val="200000"/>
              </a:lnSpc>
              <a:spcBef>
                <a:spcPts val="700"/>
              </a:spcBef>
              <a:buNone/>
            </a:pPr>
            <a:r>
              <a:rPr lang="en-US">
                <a:solidFill>
                  <a:srgbClr val="BFBFBF"/>
                </a:solidFill>
              </a:rPr>
              <a:t>Experimental Methodology</a:t>
            </a:r>
          </a:p>
          <a:p>
            <a:pPr marL="0" indent="0">
              <a:lnSpc>
                <a:spcPct val="200000"/>
              </a:lnSpc>
              <a:spcBef>
                <a:spcPts val="700"/>
              </a:spcBef>
              <a:buNone/>
            </a:pPr>
            <a:r>
              <a:rPr lang="en-US">
                <a:solidFill>
                  <a:srgbClr val="BFBFBF"/>
                </a:solidFill>
              </a:rPr>
              <a:t>Temperature Analysis</a:t>
            </a:r>
          </a:p>
          <a:p>
            <a:pPr marL="0" indent="0">
              <a:lnSpc>
                <a:spcPct val="200000"/>
              </a:lnSpc>
              <a:spcBef>
                <a:spcPts val="700"/>
              </a:spcBef>
              <a:buNone/>
            </a:pPr>
            <a:r>
              <a:rPr lang="en-US">
                <a:solidFill>
                  <a:srgbClr val="BFBFBF"/>
                </a:solidFill>
              </a:rPr>
              <a:t>Aggressor Row Active Time Analysis</a:t>
            </a:r>
          </a:p>
          <a:p>
            <a:pPr marL="0" indent="0">
              <a:lnSpc>
                <a:spcPct val="200000"/>
              </a:lnSpc>
              <a:spcBef>
                <a:spcPts val="700"/>
              </a:spcBef>
              <a:buNone/>
            </a:pPr>
            <a:r>
              <a:rPr lang="en-US">
                <a:solidFill>
                  <a:srgbClr val="BFBFBF"/>
                </a:solidFill>
              </a:rPr>
              <a:t>Spatial Variation Analysis</a:t>
            </a:r>
          </a:p>
          <a:p>
            <a:pPr marL="0" indent="0">
              <a:lnSpc>
                <a:spcPct val="200000"/>
              </a:lnSpc>
              <a:spcBef>
                <a:spcPts val="700"/>
              </a:spcBef>
              <a:buNone/>
            </a:pPr>
            <a:r>
              <a:rPr lang="en-US">
                <a:solidFill>
                  <a:srgbClr val="BFBFBF"/>
                </a:solidFill>
              </a:rPr>
              <a:t>Implications on Attacks and Defenses</a:t>
            </a:r>
          </a:p>
          <a:p>
            <a:pPr marL="0" indent="0">
              <a:lnSpc>
                <a:spcPct val="200000"/>
              </a:lnSpc>
              <a:spcBef>
                <a:spcPts val="700"/>
              </a:spcBef>
              <a:buNone/>
            </a:pPr>
            <a:r>
              <a:rPr lang="en-US">
                <a:solidFill>
                  <a:srgbClr val="BFBFBF"/>
                </a:solidFill>
              </a:rPr>
              <a:t>Conclusions</a:t>
            </a:r>
          </a:p>
          <a:p>
            <a:pPr marL="0" indent="0">
              <a:lnSpc>
                <a:spcPct val="200000"/>
              </a:lnSpc>
              <a:buNone/>
            </a:pPr>
            <a:endParaRPr lang="en-US">
              <a:solidFill>
                <a:srgbClr val="BFBFBF"/>
              </a:solidFill>
            </a:endParaRPr>
          </a:p>
        </p:txBody>
      </p:sp>
      <p:sp>
        <p:nvSpPr>
          <p:cNvPr id="34" name="Rectangle 33">
            <a:extLst>
              <a:ext uri="{FF2B5EF4-FFF2-40B4-BE49-F238E27FC236}">
                <a16:creationId xmlns:a16="http://schemas.microsoft.com/office/drawing/2014/main" id="{8C4C16E8-8CAC-EE46-8433-92ACFE20B5B5}"/>
              </a:ext>
            </a:extLst>
          </p:cNvPr>
          <p:cNvSpPr/>
          <p:nvPr/>
        </p:nvSpPr>
        <p:spPr>
          <a:xfrm>
            <a:off x="235868" y="3563279"/>
            <a:ext cx="8672264" cy="1080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Evaluation</a:t>
            </a:r>
          </a:p>
        </p:txBody>
      </p:sp>
      <p:sp>
        <p:nvSpPr>
          <p:cNvPr id="14" name="Title 1">
            <a:extLst>
              <a:ext uri="{FF2B5EF4-FFF2-40B4-BE49-F238E27FC236}">
                <a16:creationId xmlns:a16="http://schemas.microsoft.com/office/drawing/2014/main" id="{4213E2A9-4038-194A-AF39-FFE08078F4BA}"/>
              </a:ext>
            </a:extLst>
          </p:cNvPr>
          <p:cNvSpPr>
            <a:spLocks noGrp="1"/>
          </p:cNvSpPr>
          <p:nvPr>
            <p:ph type="title"/>
          </p:nvPr>
        </p:nvSpPr>
        <p:spPr>
          <a:xfrm>
            <a:off x="189560" y="95697"/>
            <a:ext cx="8798061" cy="770467"/>
          </a:xfrm>
        </p:spPr>
        <p:txBody>
          <a:bodyPr/>
          <a:lstStyle/>
          <a:p>
            <a:r>
              <a:rPr lang="en-US" sz="4000" dirty="0">
                <a:latin typeface="Garamond" panose="02020404030301010803" pitchFamily="18" charset="0"/>
              </a:rPr>
              <a:t>Outline</a:t>
            </a:r>
            <a:endParaRPr lang="en-US" sz="4000" b="1" dirty="0">
              <a:latin typeface="Garamond" panose="02020404030301010803" pitchFamily="18" charset="0"/>
            </a:endParaRPr>
          </a:p>
        </p:txBody>
      </p:sp>
      <p:sp>
        <p:nvSpPr>
          <p:cNvPr id="28" name="Rectangle 27">
            <a:extLst>
              <a:ext uri="{FF2B5EF4-FFF2-40B4-BE49-F238E27FC236}">
                <a16:creationId xmlns:a16="http://schemas.microsoft.com/office/drawing/2014/main" id="{66163B4B-BB3A-4F49-B060-4F2F9E78B480}"/>
              </a:ext>
            </a:extLst>
          </p:cNvPr>
          <p:cNvSpPr/>
          <p:nvPr/>
        </p:nvSpPr>
        <p:spPr>
          <a:xfrm>
            <a:off x="235868" y="2214721"/>
            <a:ext cx="8672264" cy="1080000"/>
          </a:xfrm>
          <a:prstGeom prst="rect">
            <a:avLst/>
          </a:prstGeom>
          <a:solidFill>
            <a:srgbClr val="0543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ApHMM</a:t>
            </a:r>
          </a:p>
        </p:txBody>
      </p:sp>
    </p:spTree>
    <p:extLst>
      <p:ext uri="{BB962C8B-B14F-4D97-AF65-F5344CB8AC3E}">
        <p14:creationId xmlns:p14="http://schemas.microsoft.com/office/powerpoint/2010/main" val="2670282598"/>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Garamond" panose="02020404030301010803" pitchFamily="18" charset="0"/>
              </a:rPr>
              <a:t>Goal</a:t>
            </a:r>
            <a:endParaRPr lang="en-US" sz="4000" b="1" dirty="0">
              <a:latin typeface="Garamond" panose="02020404030301010803" pitchFamily="18" charset="0"/>
            </a:endParaRPr>
          </a:p>
        </p:txBody>
      </p:sp>
      <p:sp>
        <p:nvSpPr>
          <p:cNvPr id="7" name="TextBox 6">
            <a:extLst>
              <a:ext uri="{FF2B5EF4-FFF2-40B4-BE49-F238E27FC236}">
                <a16:creationId xmlns:a16="http://schemas.microsoft.com/office/drawing/2014/main" id="{6BDBDE00-B839-1A04-F051-A5D105097118}"/>
              </a:ext>
            </a:extLst>
          </p:cNvPr>
          <p:cNvSpPr txBox="1"/>
          <p:nvPr/>
        </p:nvSpPr>
        <p:spPr>
          <a:xfrm>
            <a:off x="178200" y="2448731"/>
            <a:ext cx="8787600" cy="1960539"/>
          </a:xfrm>
          <a:prstGeom prst="roundRect">
            <a:avLst>
              <a:gd name="adj" fmla="val 9377"/>
            </a:avLst>
          </a:prstGeom>
          <a:solidFill>
            <a:srgbClr val="DEEDF8"/>
          </a:solidFill>
          <a:ln w="28575">
            <a:solidFill>
              <a:srgbClr val="4472C4"/>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Enable </a:t>
            </a:r>
            <a:r>
              <a:rPr kumimoji="0" lang="en-US" sz="28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rapid, power-efficient, and flexible</a:t>
            </a:r>
            <a:r>
              <a:rPr kumimoji="0" lang="en-US" sz="2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br>
              <a:rPr kumimoji="0" lang="en-US" sz="2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8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use of pHMMs when using the Baum-Welch algorithm</a:t>
            </a:r>
          </a:p>
        </p:txBody>
      </p:sp>
    </p:spTree>
    <p:custDataLst>
      <p:tags r:id="rId1"/>
    </p:custDataLst>
    <p:extLst>
      <p:ext uri="{BB962C8B-B14F-4D97-AF65-F5344CB8AC3E}">
        <p14:creationId xmlns:p14="http://schemas.microsoft.com/office/powerpoint/2010/main" val="1333062754"/>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A4181CE-D719-23BA-2115-20267E1A09DE}"/>
              </a:ext>
            </a:extLst>
          </p:cNvPr>
          <p:cNvSpPr txBox="1"/>
          <p:nvPr/>
        </p:nvSpPr>
        <p:spPr>
          <a:xfrm>
            <a:off x="2683322" y="438154"/>
            <a:ext cx="3777357"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a:ln>
                  <a:noFill/>
                </a:ln>
                <a:solidFill>
                  <a:srgbClr val="002060"/>
                </a:solidFill>
                <a:effectLst/>
                <a:uLnTx/>
                <a:uFillTx/>
                <a:latin typeface="Garamond" panose="02020404030301010803" pitchFamily="18" charset="0"/>
                <a:ea typeface="Verdana" panose="020B0604030504040204" pitchFamily="34" charset="0"/>
                <a:cs typeface="Verdana" panose="020B0604030504040204" pitchFamily="34" charset="0"/>
              </a:rPr>
              <a:t>ApHMM</a:t>
            </a:r>
            <a:endParaRPr kumimoji="0" lang="en-CH" sz="7200" b="0" i="0" u="none" strike="noStrike" kern="1200" cap="none" spc="0" normalizeH="0" baseline="0" noProof="0" dirty="0">
              <a:ln>
                <a:noFill/>
              </a:ln>
              <a:solidFill>
                <a:srgbClr val="002060"/>
              </a:solidFill>
              <a:effectLst/>
              <a:uLnTx/>
              <a:uFillTx/>
              <a:latin typeface="Garamond" panose="02020404030301010803" pitchFamily="18" charset="0"/>
              <a:ea typeface="+mn-ea"/>
              <a:cs typeface="+mn-cs"/>
            </a:endParaRPr>
          </a:p>
        </p:txBody>
      </p:sp>
      <p:sp>
        <p:nvSpPr>
          <p:cNvPr id="5" name="TextBox 4">
            <a:extLst>
              <a:ext uri="{FF2B5EF4-FFF2-40B4-BE49-F238E27FC236}">
                <a16:creationId xmlns:a16="http://schemas.microsoft.com/office/drawing/2014/main" id="{FD78E6D7-E0D0-42F9-C864-CE772EB1A9AF}"/>
              </a:ext>
            </a:extLst>
          </p:cNvPr>
          <p:cNvSpPr txBox="1"/>
          <p:nvPr/>
        </p:nvSpPr>
        <p:spPr>
          <a:xfrm>
            <a:off x="124619" y="1689578"/>
            <a:ext cx="8894763" cy="1974372"/>
          </a:xfrm>
          <a:prstGeom prst="roundRect">
            <a:avLst>
              <a:gd name="adj" fmla="val 9377"/>
            </a:avLst>
          </a:prstGeom>
          <a:solidFill>
            <a:srgbClr val="DEEDF8"/>
          </a:solidFill>
          <a:ln w="28575">
            <a:solidFill>
              <a:srgbClr val="4472C4"/>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a:t>
            </a:r>
            <a:r>
              <a:rPr kumimoji="0" lang="en-US" sz="2600" b="0"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600" b="0"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rPr>
              <a:t>first flexible hardware-software co-designed acceleration framework </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that can significantly reduce </a:t>
            </a:r>
            <a:b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 computational overhead of the Baum-Welch algorithm for pHMMs </a:t>
            </a:r>
          </a:p>
        </p:txBody>
      </p:sp>
      <p:sp>
        <p:nvSpPr>
          <p:cNvPr id="2" name="TextBox 1">
            <a:extLst>
              <a:ext uri="{FF2B5EF4-FFF2-40B4-BE49-F238E27FC236}">
                <a16:creationId xmlns:a16="http://schemas.microsoft.com/office/drawing/2014/main" id="{98B400F2-BC6E-E270-2047-00CE1A8C7522}"/>
              </a:ext>
            </a:extLst>
          </p:cNvPr>
          <p:cNvSpPr txBox="1"/>
          <p:nvPr/>
        </p:nvSpPr>
        <p:spPr>
          <a:xfrm>
            <a:off x="124619" y="4039078"/>
            <a:ext cx="8894763" cy="1974372"/>
          </a:xfrm>
          <a:prstGeom prst="roundRect">
            <a:avLst>
              <a:gd name="adj" fmla="val 9377"/>
            </a:avLst>
          </a:prstGeom>
          <a:solidFill>
            <a:srgbClr val="DEEDF8"/>
          </a:solidFill>
          <a:ln w="28575">
            <a:solidFill>
              <a:srgbClr val="4472C4"/>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a:defRPr sz="3600" b="1">
                <a:solidFill>
                  <a:srgbClr val="FFFF00"/>
                </a:solidFill>
                <a:latin typeface="Corbel" panose="020B0503020204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ApHMM-GPU:</a:t>
            </a: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The first GPU implementation </a:t>
            </a:r>
            <a:b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2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of the Baum-Welch algorithm for pHMMs</a:t>
            </a:r>
          </a:p>
        </p:txBody>
      </p:sp>
    </p:spTree>
    <p:custDataLst>
      <p:tags r:id="rId1"/>
    </p:custDataLst>
    <p:extLst>
      <p:ext uri="{BB962C8B-B14F-4D97-AF65-F5344CB8AC3E}">
        <p14:creationId xmlns:p14="http://schemas.microsoft.com/office/powerpoint/2010/main" val="3318033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animBg="1"/>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5">
            <a:extLst>
              <a:ext uri="{FF2B5EF4-FFF2-40B4-BE49-F238E27FC236}">
                <a16:creationId xmlns:a16="http://schemas.microsoft.com/office/drawing/2014/main" id="{148F9C35-9385-574D-B339-031FDD65DF75}"/>
              </a:ext>
            </a:extLst>
          </p:cNvPr>
          <p:cNvSpPr/>
          <p:nvPr/>
        </p:nvSpPr>
        <p:spPr>
          <a:xfrm>
            <a:off x="189559" y="907673"/>
            <a:ext cx="8587477" cy="3145044"/>
          </a:xfrm>
          <a:prstGeom prst="roundRect">
            <a:avLst>
              <a:gd name="adj" fmla="val 1116"/>
            </a:avLst>
          </a:prstGeom>
          <a:solidFill>
            <a:srgbClr val="0070C0">
              <a:alpha val="17000"/>
            </a:srgbClr>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rPr>
              <a:t>	</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en-US" sz="2000" b="1" dirty="0">
              <a:solidFill>
                <a:srgbClr val="0070C0"/>
              </a:solidFill>
              <a:latin typeface="Calibri" panose="020F0502020204030204"/>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en-US" sz="2000" b="1" dirty="0">
              <a:solidFill>
                <a:srgbClr val="0070C0"/>
              </a:solidFill>
              <a:latin typeface="Calibri" panose="020F0502020204030204"/>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rPr>
              <a:t>SW</a:t>
            </a:r>
          </a:p>
        </p:txBody>
      </p:sp>
      <p:sp>
        <p:nvSpPr>
          <p:cNvPr id="8" name="Rounded Rectangle 6">
            <a:extLst>
              <a:ext uri="{FF2B5EF4-FFF2-40B4-BE49-F238E27FC236}">
                <a16:creationId xmlns:a16="http://schemas.microsoft.com/office/drawing/2014/main" id="{45AD6EFE-1006-133C-FA38-12D56FFF43B8}"/>
              </a:ext>
            </a:extLst>
          </p:cNvPr>
          <p:cNvSpPr/>
          <p:nvPr/>
        </p:nvSpPr>
        <p:spPr>
          <a:xfrm>
            <a:off x="189558" y="4083944"/>
            <a:ext cx="8587477" cy="2246194"/>
          </a:xfrm>
          <a:prstGeom prst="roundRect">
            <a:avLst>
              <a:gd name="adj" fmla="val 1619"/>
            </a:avLst>
          </a:prstGeom>
          <a:solidFill>
            <a:srgbClr val="F49514">
              <a:alpha val="17000"/>
            </a:srgbClr>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en-US" sz="2000" b="1" dirty="0">
              <a:solidFill>
                <a:srgbClr val="C00000"/>
              </a:solidFill>
              <a:latin typeface="Calibri" panose="020F0502020204030204"/>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Calibri" panose="020F0502020204030204"/>
                <a:ea typeface="+mn-ea"/>
                <a:cs typeface="+mn-cs"/>
              </a:rPr>
              <a:t>HW</a:t>
            </a:r>
          </a:p>
        </p:txBody>
      </p:sp>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587476"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Minimize redundant data storage</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by efficient pipelining</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Reduce unnecessary computations</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with quick filtering</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Avoid repeated operations</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by utilizing lookup tables</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Reduce data movement</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by exploiting fixed data pattern</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Flexible and efficient</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control logic and hardware design</a:t>
            </a:r>
          </a:p>
        </p:txBody>
      </p:sp>
      <p:sp>
        <p:nvSpPr>
          <p:cNvPr id="2" name="Title 1"/>
          <p:cNvSpPr>
            <a:spLocks noGrp="1"/>
          </p:cNvSpPr>
          <p:nvPr>
            <p:ph type="title"/>
          </p:nvPr>
        </p:nvSpPr>
        <p:spPr/>
        <p:txBody>
          <a:bodyPr rIns="0"/>
          <a:lstStyle/>
          <a:p>
            <a:r>
              <a:rPr lang="en-US" sz="3800" b="1" dirty="0">
                <a:latin typeface="Garamond" panose="02020404030301010803" pitchFamily="18" charset="0"/>
              </a:rPr>
              <a:t>Key Software &amp; Hardware Optimizations</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3416256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2">
                                            <p:txEl>
                                              <p:pRg st="6" end="6"/>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2">
                                            <p:txEl>
                                              <p:pRg st="9" end="9"/>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32" grpId="0" uiExpand="1" build="p"/>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5">
            <a:extLst>
              <a:ext uri="{FF2B5EF4-FFF2-40B4-BE49-F238E27FC236}">
                <a16:creationId xmlns:a16="http://schemas.microsoft.com/office/drawing/2014/main" id="{148F9C35-9385-574D-B339-031FDD65DF75}"/>
              </a:ext>
            </a:extLst>
          </p:cNvPr>
          <p:cNvSpPr/>
          <p:nvPr/>
        </p:nvSpPr>
        <p:spPr>
          <a:xfrm>
            <a:off x="189559" y="907673"/>
            <a:ext cx="8587477" cy="3145044"/>
          </a:xfrm>
          <a:prstGeom prst="roundRect">
            <a:avLst>
              <a:gd name="adj" fmla="val 1116"/>
            </a:avLst>
          </a:prstGeom>
          <a:solidFill>
            <a:srgbClr val="0070C0">
              <a:alpha val="17000"/>
            </a:srgbClr>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rPr>
              <a:t>	</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en-US" sz="2000" b="1" dirty="0">
              <a:solidFill>
                <a:srgbClr val="0070C0"/>
              </a:solidFill>
              <a:latin typeface="Calibri" panose="020F0502020204030204"/>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en-US" sz="2000" b="1" dirty="0">
              <a:solidFill>
                <a:srgbClr val="0070C0"/>
              </a:solidFill>
              <a:latin typeface="Calibri" panose="020F0502020204030204"/>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rPr>
              <a:t>SW</a:t>
            </a:r>
          </a:p>
        </p:txBody>
      </p:sp>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621546"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Minimize redundant data storage</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by efficient pipelining</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Reduce unnecessary computations</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with quick filtering</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Avoid repeated operations</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by utilizing lookup tables</a:t>
            </a:r>
          </a:p>
        </p:txBody>
      </p:sp>
      <p:sp>
        <p:nvSpPr>
          <p:cNvPr id="2" name="Title 1"/>
          <p:cNvSpPr>
            <a:spLocks noGrp="1"/>
          </p:cNvSpPr>
          <p:nvPr>
            <p:ph type="title"/>
          </p:nvPr>
        </p:nvSpPr>
        <p:spPr/>
        <p:txBody>
          <a:bodyPr rIns="0"/>
          <a:lstStyle/>
          <a:p>
            <a:r>
              <a:rPr lang="en-US" sz="3800" b="1" dirty="0">
                <a:latin typeface="Garamond" panose="02020404030301010803" pitchFamily="18" charset="0"/>
              </a:rPr>
              <a:t>Key Software &amp; Hardware Optimizations</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2832468367"/>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Observation:</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Filling the entire Backward table is unnecessary</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Pipelining opportunities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to directly consume a Backward value</a:t>
            </a:r>
          </a:p>
        </p:txBody>
      </p:sp>
      <p:sp>
        <p:nvSpPr>
          <p:cNvPr id="2" name="Title 1"/>
          <p:cNvSpPr>
            <a:spLocks noGrp="1"/>
          </p:cNvSpPr>
          <p:nvPr>
            <p:ph type="title"/>
          </p:nvPr>
        </p:nvSpPr>
        <p:spPr/>
        <p:txBody>
          <a:bodyPr rIns="0"/>
          <a:lstStyle/>
          <a:p>
            <a:r>
              <a:rPr lang="en-US" sz="4000" b="1" dirty="0">
                <a:latin typeface="Garamond" panose="02020404030301010803" pitchFamily="18" charset="0"/>
              </a:rPr>
              <a:t>SW: Minimizing Redundant </a:t>
            </a:r>
            <a:r>
              <a:rPr lang="en-US" sz="4000" dirty="0">
                <a:latin typeface="Garamond" panose="02020404030301010803" pitchFamily="18" charset="0"/>
              </a:rPr>
              <a:t>S</a:t>
            </a:r>
            <a:r>
              <a:rPr lang="en-US" sz="4000" b="1" dirty="0">
                <a:latin typeface="Garamond" panose="02020404030301010803" pitchFamily="18" charset="0"/>
              </a:rPr>
              <a:t>torage</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48" name="Table 6">
            <a:extLst>
              <a:ext uri="{FF2B5EF4-FFF2-40B4-BE49-F238E27FC236}">
                <a16:creationId xmlns:a16="http://schemas.microsoft.com/office/drawing/2014/main" id="{71C9F7F9-03F8-5BF7-D780-560E3C87636A}"/>
              </a:ext>
            </a:extLst>
          </p:cNvPr>
          <p:cNvGraphicFramePr>
            <a:graphicFrameLocks noGrp="1" noChangeAspect="1"/>
          </p:cNvGraphicFramePr>
          <p:nvPr/>
        </p:nvGraphicFramePr>
        <p:xfrm>
          <a:off x="876880" y="331416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48C87833-3AC5-F4EF-8AB0-3ADBEACECB8A}"/>
                  </a:ext>
                </a:extLst>
              </p:cNvPr>
              <p:cNvSpPr txBox="1"/>
              <p:nvPr/>
            </p:nvSpPr>
            <p:spPr>
              <a:xfrm>
                <a:off x="75543" y="272643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𝑭</m:t>
                          </m:r>
                        </m:e>
                        <m:sub>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9" name="TextBox 48">
                <a:extLst>
                  <a:ext uri="{FF2B5EF4-FFF2-40B4-BE49-F238E27FC236}">
                    <a16:creationId xmlns:a16="http://schemas.microsoft.com/office/drawing/2014/main" id="{48C87833-3AC5-F4EF-8AB0-3ADBEACECB8A}"/>
                  </a:ext>
                </a:extLst>
              </p:cNvPr>
              <p:cNvSpPr txBox="1">
                <a:spLocks noRot="1" noChangeAspect="1" noMove="1" noResize="1" noEditPoints="1" noAdjustHandles="1" noChangeArrowheads="1" noChangeShapeType="1" noTextEdit="1"/>
              </p:cNvSpPr>
              <p:nvPr/>
            </p:nvSpPr>
            <p:spPr>
              <a:xfrm>
                <a:off x="75543" y="2726435"/>
                <a:ext cx="552506" cy="307777"/>
              </a:xfrm>
              <a:prstGeom prst="rect">
                <a:avLst/>
              </a:prstGeom>
              <a:blipFill>
                <a:blip r:embed="rId4"/>
                <a:stretch>
                  <a:fillRect l="-13333" b="-1538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1A3A880A-8079-7B17-34A6-83D8E96B8FE3}"/>
                  </a:ext>
                </a:extLst>
              </p:cNvPr>
              <p:cNvSpPr txBox="1"/>
              <p:nvPr/>
            </p:nvSpPr>
            <p:spPr>
              <a:xfrm>
                <a:off x="696724" y="287008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0" name="TextBox 49">
                <a:extLst>
                  <a:ext uri="{FF2B5EF4-FFF2-40B4-BE49-F238E27FC236}">
                    <a16:creationId xmlns:a16="http://schemas.microsoft.com/office/drawing/2014/main" id="{1A3A880A-8079-7B17-34A6-83D8E96B8FE3}"/>
                  </a:ext>
                </a:extLst>
              </p:cNvPr>
              <p:cNvSpPr txBox="1">
                <a:spLocks noRot="1" noChangeAspect="1" noMove="1" noResize="1" noEditPoints="1" noAdjustHandles="1" noChangeArrowheads="1" noChangeShapeType="1" noTextEdit="1"/>
              </p:cNvSpPr>
              <p:nvPr/>
            </p:nvSpPr>
            <p:spPr>
              <a:xfrm>
                <a:off x="696724" y="2870087"/>
                <a:ext cx="164592" cy="307777"/>
              </a:xfrm>
              <a:prstGeom prst="rect">
                <a:avLst/>
              </a:prstGeom>
              <a:blipFill>
                <a:blip r:embed="rId5"/>
                <a:stretch>
                  <a:fillRect l="-28571" r="-28571"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8" name="TextBox 57">
                <a:extLst>
                  <a:ext uri="{FF2B5EF4-FFF2-40B4-BE49-F238E27FC236}">
                    <a16:creationId xmlns:a16="http://schemas.microsoft.com/office/drawing/2014/main" id="{B4480C97-562E-5A38-1134-9FCE58A8740A}"/>
                  </a:ext>
                </a:extLst>
              </p:cNvPr>
              <p:cNvSpPr txBox="1"/>
              <p:nvPr/>
            </p:nvSpPr>
            <p:spPr>
              <a:xfrm>
                <a:off x="570143" y="309118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8" name="TextBox 57">
                <a:extLst>
                  <a:ext uri="{FF2B5EF4-FFF2-40B4-BE49-F238E27FC236}">
                    <a16:creationId xmlns:a16="http://schemas.microsoft.com/office/drawing/2014/main" id="{B4480C97-562E-5A38-1134-9FCE58A8740A}"/>
                  </a:ext>
                </a:extLst>
              </p:cNvPr>
              <p:cNvSpPr txBox="1">
                <a:spLocks noRot="1" noChangeAspect="1" noMove="1" noResize="1" noEditPoints="1" noAdjustHandles="1" noChangeArrowheads="1" noChangeShapeType="1" noTextEdit="1"/>
              </p:cNvSpPr>
              <p:nvPr/>
            </p:nvSpPr>
            <p:spPr>
              <a:xfrm>
                <a:off x="570143" y="3091187"/>
                <a:ext cx="162796" cy="307777"/>
              </a:xfrm>
              <a:prstGeom prst="rect">
                <a:avLst/>
              </a:prstGeom>
              <a:blipFill>
                <a:blip r:embed="rId6"/>
                <a:stretch>
                  <a:fillRect l="-38462" r="-23077" b="-8000"/>
                </a:stretch>
              </a:blipFill>
            </p:spPr>
            <p:txBody>
              <a:bodyPr/>
              <a:lstStyle/>
              <a:p>
                <a:r>
                  <a:rPr lang="en-US">
                    <a:noFill/>
                  </a:rPr>
                  <a:t> </a:t>
                </a:r>
              </a:p>
            </p:txBody>
          </p:sp>
        </mc:Fallback>
      </mc:AlternateContent>
      <p:cxnSp>
        <p:nvCxnSpPr>
          <p:cNvPr id="59" name="Straight Connector 58">
            <a:extLst>
              <a:ext uri="{FF2B5EF4-FFF2-40B4-BE49-F238E27FC236}">
                <a16:creationId xmlns:a16="http://schemas.microsoft.com/office/drawing/2014/main" id="{2D7454FB-DF9B-139A-E3EF-74FE5ABDC1E1}"/>
              </a:ext>
            </a:extLst>
          </p:cNvPr>
          <p:cNvCxnSpPr>
            <a:cxnSpLocks/>
          </p:cNvCxnSpPr>
          <p:nvPr/>
        </p:nvCxnSpPr>
        <p:spPr>
          <a:xfrm flipH="1" flipV="1">
            <a:off x="596227" y="302456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7B38FD88-56CD-1336-6339-C1542FCFB285}"/>
              </a:ext>
            </a:extLst>
          </p:cNvPr>
          <p:cNvGrpSpPr/>
          <p:nvPr/>
        </p:nvGrpSpPr>
        <p:grpSpPr>
          <a:xfrm>
            <a:off x="643222" y="3367624"/>
            <a:ext cx="190758" cy="1617691"/>
            <a:chOff x="666518" y="3537048"/>
            <a:chExt cx="190758" cy="1617691"/>
          </a:xfrm>
        </p:grpSpPr>
        <p:sp>
          <p:nvSpPr>
            <p:cNvPr id="61" name="TextBox 60">
              <a:extLst>
                <a:ext uri="{FF2B5EF4-FFF2-40B4-BE49-F238E27FC236}">
                  <a16:creationId xmlns:a16="http://schemas.microsoft.com/office/drawing/2014/main" id="{A9D64D28-D644-4AC1-8BB7-2BBF42BF36AC}"/>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2" name="TextBox 61">
              <a:extLst>
                <a:ext uri="{FF2B5EF4-FFF2-40B4-BE49-F238E27FC236}">
                  <a16:creationId xmlns:a16="http://schemas.microsoft.com/office/drawing/2014/main" id="{B29E54CE-12CC-1FAD-2B08-E130A05AEBE2}"/>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3" name="TextBox 62">
              <a:extLst>
                <a:ext uri="{FF2B5EF4-FFF2-40B4-BE49-F238E27FC236}">
                  <a16:creationId xmlns:a16="http://schemas.microsoft.com/office/drawing/2014/main" id="{C9C6769B-7F83-1F3C-4016-8C39C75ACA91}"/>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4" name="TextBox 63">
              <a:extLst>
                <a:ext uri="{FF2B5EF4-FFF2-40B4-BE49-F238E27FC236}">
                  <a16:creationId xmlns:a16="http://schemas.microsoft.com/office/drawing/2014/main" id="{6A27A5BB-EB4E-BF5B-705C-571CF1EE6B20}"/>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65" name="TextBox 64">
            <a:extLst>
              <a:ext uri="{FF2B5EF4-FFF2-40B4-BE49-F238E27FC236}">
                <a16:creationId xmlns:a16="http://schemas.microsoft.com/office/drawing/2014/main" id="{AB760EBA-B933-ACD4-54EE-00150DCF549C}"/>
              </a:ext>
            </a:extLst>
          </p:cNvPr>
          <p:cNvSpPr txBox="1"/>
          <p:nvPr/>
        </p:nvSpPr>
        <p:spPr>
          <a:xfrm>
            <a:off x="889364" y="5081541"/>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Forward Calculations</a:t>
            </a:r>
          </a:p>
        </p:txBody>
      </p:sp>
      <p:sp>
        <p:nvSpPr>
          <p:cNvPr id="66" name="TextBox 65">
            <a:extLst>
              <a:ext uri="{FF2B5EF4-FFF2-40B4-BE49-F238E27FC236}">
                <a16:creationId xmlns:a16="http://schemas.microsoft.com/office/drawing/2014/main" id="{EF78EDBD-1631-CC06-F1ED-B7A4049662DB}"/>
              </a:ext>
            </a:extLst>
          </p:cNvPr>
          <p:cNvSpPr txBox="1"/>
          <p:nvPr/>
        </p:nvSpPr>
        <p:spPr>
          <a:xfrm>
            <a:off x="2789309" y="2384319"/>
            <a:ext cx="3565382"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Observed Sequence:</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ATGT</a:t>
            </a:r>
            <a:endParaRPr kumimoji="0" lang="en-US" sz="2000" b="1"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sp>
        <p:nvSpPr>
          <p:cNvPr id="67" name="Striped Right Arrow 66">
            <a:extLst>
              <a:ext uri="{FF2B5EF4-FFF2-40B4-BE49-F238E27FC236}">
                <a16:creationId xmlns:a16="http://schemas.microsoft.com/office/drawing/2014/main" id="{18407869-E63B-81AC-F37A-04D182619897}"/>
              </a:ext>
            </a:extLst>
          </p:cNvPr>
          <p:cNvSpPr/>
          <p:nvPr/>
        </p:nvSpPr>
        <p:spPr>
          <a:xfrm rot="5400000">
            <a:off x="-356669" y="4064019"/>
            <a:ext cx="1576884"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68" name="Table 6">
            <a:extLst>
              <a:ext uri="{FF2B5EF4-FFF2-40B4-BE49-F238E27FC236}">
                <a16:creationId xmlns:a16="http://schemas.microsoft.com/office/drawing/2014/main" id="{1662BEE7-1CF4-106C-7797-E2D211656680}"/>
              </a:ext>
            </a:extLst>
          </p:cNvPr>
          <p:cNvGraphicFramePr>
            <a:graphicFrameLocks noGrp="1" noChangeAspect="1"/>
          </p:cNvGraphicFramePr>
          <p:nvPr/>
        </p:nvGraphicFramePr>
        <p:xfrm>
          <a:off x="5602494" y="331416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rgbClr val="7030A0"/>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69" name="TextBox 68">
                <a:extLst>
                  <a:ext uri="{FF2B5EF4-FFF2-40B4-BE49-F238E27FC236}">
                    <a16:creationId xmlns:a16="http://schemas.microsoft.com/office/drawing/2014/main" id="{6D602CD4-D45A-1467-BBFB-67D5B7EC84A8}"/>
                  </a:ext>
                </a:extLst>
              </p:cNvPr>
              <p:cNvSpPr txBox="1"/>
              <p:nvPr/>
            </p:nvSpPr>
            <p:spPr>
              <a:xfrm>
                <a:off x="4801157" y="272643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𝑩</m:t>
                          </m:r>
                        </m:e>
                        <m:sub>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9" name="TextBox 68">
                <a:extLst>
                  <a:ext uri="{FF2B5EF4-FFF2-40B4-BE49-F238E27FC236}">
                    <a16:creationId xmlns:a16="http://schemas.microsoft.com/office/drawing/2014/main" id="{6D602CD4-D45A-1467-BBFB-67D5B7EC84A8}"/>
                  </a:ext>
                </a:extLst>
              </p:cNvPr>
              <p:cNvSpPr txBox="1">
                <a:spLocks noRot="1" noChangeAspect="1" noMove="1" noResize="1" noEditPoints="1" noAdjustHandles="1" noChangeArrowheads="1" noChangeShapeType="1" noTextEdit="1"/>
              </p:cNvSpPr>
              <p:nvPr/>
            </p:nvSpPr>
            <p:spPr>
              <a:xfrm>
                <a:off x="4801157" y="2726435"/>
                <a:ext cx="552506" cy="307777"/>
              </a:xfrm>
              <a:prstGeom prst="rect">
                <a:avLst/>
              </a:prstGeom>
              <a:blipFill>
                <a:blip r:embed="rId7"/>
                <a:stretch>
                  <a:fillRect l="-15909" r="-2273" b="-1538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0" name="TextBox 69">
                <a:extLst>
                  <a:ext uri="{FF2B5EF4-FFF2-40B4-BE49-F238E27FC236}">
                    <a16:creationId xmlns:a16="http://schemas.microsoft.com/office/drawing/2014/main" id="{091EC0A7-8C2B-75B3-2D86-6359C9AE392C}"/>
                  </a:ext>
                </a:extLst>
              </p:cNvPr>
              <p:cNvSpPr txBox="1"/>
              <p:nvPr/>
            </p:nvSpPr>
            <p:spPr>
              <a:xfrm>
                <a:off x="5422338" y="287008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70" name="TextBox 69">
                <a:extLst>
                  <a:ext uri="{FF2B5EF4-FFF2-40B4-BE49-F238E27FC236}">
                    <a16:creationId xmlns:a16="http://schemas.microsoft.com/office/drawing/2014/main" id="{091EC0A7-8C2B-75B3-2D86-6359C9AE392C}"/>
                  </a:ext>
                </a:extLst>
              </p:cNvPr>
              <p:cNvSpPr txBox="1">
                <a:spLocks noRot="1" noChangeAspect="1" noMove="1" noResize="1" noEditPoints="1" noAdjustHandles="1" noChangeArrowheads="1" noChangeShapeType="1" noTextEdit="1"/>
              </p:cNvSpPr>
              <p:nvPr/>
            </p:nvSpPr>
            <p:spPr>
              <a:xfrm>
                <a:off x="5422338" y="2870087"/>
                <a:ext cx="164592" cy="307777"/>
              </a:xfrm>
              <a:prstGeom prst="rect">
                <a:avLst/>
              </a:prstGeom>
              <a:blipFill>
                <a:blip r:embed="rId8"/>
                <a:stretch>
                  <a:fillRect l="-28571" r="-35714"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1" name="TextBox 70">
                <a:extLst>
                  <a:ext uri="{FF2B5EF4-FFF2-40B4-BE49-F238E27FC236}">
                    <a16:creationId xmlns:a16="http://schemas.microsoft.com/office/drawing/2014/main" id="{B09D5AB8-E6A5-B563-DBA8-940363BA668D}"/>
                  </a:ext>
                </a:extLst>
              </p:cNvPr>
              <p:cNvSpPr txBox="1"/>
              <p:nvPr/>
            </p:nvSpPr>
            <p:spPr>
              <a:xfrm>
                <a:off x="5295757" y="309118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71" name="TextBox 70">
                <a:extLst>
                  <a:ext uri="{FF2B5EF4-FFF2-40B4-BE49-F238E27FC236}">
                    <a16:creationId xmlns:a16="http://schemas.microsoft.com/office/drawing/2014/main" id="{B09D5AB8-E6A5-B563-DBA8-940363BA668D}"/>
                  </a:ext>
                </a:extLst>
              </p:cNvPr>
              <p:cNvSpPr txBox="1">
                <a:spLocks noRot="1" noChangeAspect="1" noMove="1" noResize="1" noEditPoints="1" noAdjustHandles="1" noChangeArrowheads="1" noChangeShapeType="1" noTextEdit="1"/>
              </p:cNvSpPr>
              <p:nvPr/>
            </p:nvSpPr>
            <p:spPr>
              <a:xfrm>
                <a:off x="5295757" y="3091187"/>
                <a:ext cx="162796" cy="307777"/>
              </a:xfrm>
              <a:prstGeom prst="rect">
                <a:avLst/>
              </a:prstGeom>
              <a:blipFill>
                <a:blip r:embed="rId9"/>
                <a:stretch>
                  <a:fillRect l="-38462" r="-30769" b="-8000"/>
                </a:stretch>
              </a:blipFill>
            </p:spPr>
            <p:txBody>
              <a:bodyPr/>
              <a:lstStyle/>
              <a:p>
                <a:r>
                  <a:rPr lang="en-US">
                    <a:noFill/>
                  </a:rPr>
                  <a:t> </a:t>
                </a:r>
              </a:p>
            </p:txBody>
          </p:sp>
        </mc:Fallback>
      </mc:AlternateContent>
      <p:cxnSp>
        <p:nvCxnSpPr>
          <p:cNvPr id="72" name="Straight Connector 71">
            <a:extLst>
              <a:ext uri="{FF2B5EF4-FFF2-40B4-BE49-F238E27FC236}">
                <a16:creationId xmlns:a16="http://schemas.microsoft.com/office/drawing/2014/main" id="{2776E28F-4D9C-AD5A-FD65-B651F72AC69A}"/>
              </a:ext>
            </a:extLst>
          </p:cNvPr>
          <p:cNvCxnSpPr>
            <a:cxnSpLocks/>
          </p:cNvCxnSpPr>
          <p:nvPr/>
        </p:nvCxnSpPr>
        <p:spPr>
          <a:xfrm flipH="1" flipV="1">
            <a:off x="5321841" y="302456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9FF02AE8-7AAD-A0FC-2AA0-CC9ECE37320E}"/>
              </a:ext>
            </a:extLst>
          </p:cNvPr>
          <p:cNvSpPr txBox="1"/>
          <p:nvPr/>
        </p:nvSpPr>
        <p:spPr>
          <a:xfrm>
            <a:off x="5576318" y="5081541"/>
            <a:ext cx="2891148"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Backward Calculations</a:t>
            </a:r>
          </a:p>
        </p:txBody>
      </p:sp>
      <p:sp>
        <p:nvSpPr>
          <p:cNvPr id="74" name="Striped Right Arrow 73">
            <a:extLst>
              <a:ext uri="{FF2B5EF4-FFF2-40B4-BE49-F238E27FC236}">
                <a16:creationId xmlns:a16="http://schemas.microsoft.com/office/drawing/2014/main" id="{E793D09C-D93A-0669-E3E0-C3B103DC42AD}"/>
              </a:ext>
            </a:extLst>
          </p:cNvPr>
          <p:cNvSpPr/>
          <p:nvPr/>
        </p:nvSpPr>
        <p:spPr>
          <a:xfrm rot="16200000">
            <a:off x="4392197" y="4042401"/>
            <a:ext cx="1533649"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75" name="Group 74">
            <a:extLst>
              <a:ext uri="{FF2B5EF4-FFF2-40B4-BE49-F238E27FC236}">
                <a16:creationId xmlns:a16="http://schemas.microsoft.com/office/drawing/2014/main" id="{4796DC95-02AB-F784-02B2-B908B199A9BF}"/>
              </a:ext>
            </a:extLst>
          </p:cNvPr>
          <p:cNvGrpSpPr/>
          <p:nvPr/>
        </p:nvGrpSpPr>
        <p:grpSpPr>
          <a:xfrm>
            <a:off x="901710" y="2985256"/>
            <a:ext cx="2809349" cy="274320"/>
            <a:chOff x="901710" y="3154680"/>
            <a:chExt cx="2809349" cy="274320"/>
          </a:xfrm>
        </p:grpSpPr>
        <p:sp>
          <p:nvSpPr>
            <p:cNvPr id="76" name="Rounded Rectangle 75">
              <a:extLst>
                <a:ext uri="{FF2B5EF4-FFF2-40B4-BE49-F238E27FC236}">
                  <a16:creationId xmlns:a16="http://schemas.microsoft.com/office/drawing/2014/main" id="{2723A477-494D-84E0-A563-4B3FF9A33FB6}"/>
                </a:ext>
              </a:extLst>
            </p:cNvPr>
            <p:cNvSpPr>
              <a:spLocks noChangeAspect="1"/>
            </p:cNvSpPr>
            <p:nvPr/>
          </p:nvSpPr>
          <p:spPr>
            <a:xfrm>
              <a:off x="901710"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77" name="Rounded Rectangle 76">
              <a:extLst>
                <a:ext uri="{FF2B5EF4-FFF2-40B4-BE49-F238E27FC236}">
                  <a16:creationId xmlns:a16="http://schemas.microsoft.com/office/drawing/2014/main" id="{DB0AA7B8-7206-8E5F-DB97-8D7EE5A6E25F}"/>
                </a:ext>
              </a:extLst>
            </p:cNvPr>
            <p:cNvSpPr>
              <a:spLocks noChangeAspect="1"/>
            </p:cNvSpPr>
            <p:nvPr/>
          </p:nvSpPr>
          <p:spPr>
            <a:xfrm>
              <a:off x="3436739"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78" name="Rounded Rectangle 77">
              <a:extLst>
                <a:ext uri="{FF2B5EF4-FFF2-40B4-BE49-F238E27FC236}">
                  <a16:creationId xmlns:a16="http://schemas.microsoft.com/office/drawing/2014/main" id="{5A82ABA3-0D69-77E8-1195-16827051B58F}"/>
                </a:ext>
              </a:extLst>
            </p:cNvPr>
            <p:cNvSpPr>
              <a:spLocks noChangeAspect="1"/>
            </p:cNvSpPr>
            <p:nvPr/>
          </p:nvSpPr>
          <p:spPr>
            <a:xfrm>
              <a:off x="1218589"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79" name="Rounded Rectangle 78">
              <a:extLst>
                <a:ext uri="{FF2B5EF4-FFF2-40B4-BE49-F238E27FC236}">
                  <a16:creationId xmlns:a16="http://schemas.microsoft.com/office/drawing/2014/main" id="{1741CE5D-3474-0C19-3D14-1B644F143BDE}"/>
                </a:ext>
              </a:extLst>
            </p:cNvPr>
            <p:cNvSpPr>
              <a:spLocks noChangeAspect="1"/>
            </p:cNvSpPr>
            <p:nvPr/>
          </p:nvSpPr>
          <p:spPr>
            <a:xfrm>
              <a:off x="1535468"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0" name="Rounded Rectangle 79">
              <a:extLst>
                <a:ext uri="{FF2B5EF4-FFF2-40B4-BE49-F238E27FC236}">
                  <a16:creationId xmlns:a16="http://schemas.microsoft.com/office/drawing/2014/main" id="{60C8E752-7B26-FB61-1749-90F59F844463}"/>
                </a:ext>
              </a:extLst>
            </p:cNvPr>
            <p:cNvSpPr>
              <a:spLocks noChangeAspect="1"/>
            </p:cNvSpPr>
            <p:nvPr/>
          </p:nvSpPr>
          <p:spPr>
            <a:xfrm>
              <a:off x="1852347"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81" name="Rounded Rectangle 80">
              <a:extLst>
                <a:ext uri="{FF2B5EF4-FFF2-40B4-BE49-F238E27FC236}">
                  <a16:creationId xmlns:a16="http://schemas.microsoft.com/office/drawing/2014/main" id="{22CC02D7-DEFA-A587-7548-EA4A9CB5349E}"/>
                </a:ext>
              </a:extLst>
            </p:cNvPr>
            <p:cNvSpPr>
              <a:spLocks noChangeAspect="1"/>
            </p:cNvSpPr>
            <p:nvPr/>
          </p:nvSpPr>
          <p:spPr>
            <a:xfrm>
              <a:off x="2169226"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82" name="Rounded Rectangle 81">
              <a:extLst>
                <a:ext uri="{FF2B5EF4-FFF2-40B4-BE49-F238E27FC236}">
                  <a16:creationId xmlns:a16="http://schemas.microsoft.com/office/drawing/2014/main" id="{1BBF8086-644D-2956-3CDE-82BEF439AF02}"/>
                </a:ext>
              </a:extLst>
            </p:cNvPr>
            <p:cNvSpPr>
              <a:spLocks noChangeAspect="1"/>
            </p:cNvSpPr>
            <p:nvPr/>
          </p:nvSpPr>
          <p:spPr>
            <a:xfrm>
              <a:off x="2486105"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3" name="Rounded Rectangle 82">
              <a:extLst>
                <a:ext uri="{FF2B5EF4-FFF2-40B4-BE49-F238E27FC236}">
                  <a16:creationId xmlns:a16="http://schemas.microsoft.com/office/drawing/2014/main" id="{77853735-D5B7-4B1E-353E-8771430DC96E}"/>
                </a:ext>
              </a:extLst>
            </p:cNvPr>
            <p:cNvSpPr>
              <a:spLocks noChangeAspect="1"/>
            </p:cNvSpPr>
            <p:nvPr/>
          </p:nvSpPr>
          <p:spPr>
            <a:xfrm>
              <a:off x="2802984"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84" name="Rounded Rectangle 83">
              <a:extLst>
                <a:ext uri="{FF2B5EF4-FFF2-40B4-BE49-F238E27FC236}">
                  <a16:creationId xmlns:a16="http://schemas.microsoft.com/office/drawing/2014/main" id="{05C6BEDE-36FC-A0F1-DE9B-9BF01D99CCF6}"/>
                </a:ext>
              </a:extLst>
            </p:cNvPr>
            <p:cNvSpPr>
              <a:spLocks noChangeAspect="1"/>
            </p:cNvSpPr>
            <p:nvPr/>
          </p:nvSpPr>
          <p:spPr>
            <a:xfrm>
              <a:off x="3119863"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85" name="Group 84">
            <a:extLst>
              <a:ext uri="{FF2B5EF4-FFF2-40B4-BE49-F238E27FC236}">
                <a16:creationId xmlns:a16="http://schemas.microsoft.com/office/drawing/2014/main" id="{A021D461-260D-956D-CAE8-74CF1229140C}"/>
              </a:ext>
            </a:extLst>
          </p:cNvPr>
          <p:cNvGrpSpPr/>
          <p:nvPr/>
        </p:nvGrpSpPr>
        <p:grpSpPr>
          <a:xfrm>
            <a:off x="5629162" y="2985256"/>
            <a:ext cx="2809349" cy="274320"/>
            <a:chOff x="5629162" y="3167758"/>
            <a:chExt cx="2809349" cy="274320"/>
          </a:xfrm>
        </p:grpSpPr>
        <p:sp>
          <p:nvSpPr>
            <p:cNvPr id="86" name="Rounded Rectangle 85">
              <a:extLst>
                <a:ext uri="{FF2B5EF4-FFF2-40B4-BE49-F238E27FC236}">
                  <a16:creationId xmlns:a16="http://schemas.microsoft.com/office/drawing/2014/main" id="{4CEA5B9E-F180-3C7A-D2F4-782F4720D49B}"/>
                </a:ext>
              </a:extLst>
            </p:cNvPr>
            <p:cNvSpPr>
              <a:spLocks noChangeAspect="1"/>
            </p:cNvSpPr>
            <p:nvPr/>
          </p:nvSpPr>
          <p:spPr>
            <a:xfrm>
              <a:off x="5629162"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87" name="Rounded Rectangle 86">
              <a:extLst>
                <a:ext uri="{FF2B5EF4-FFF2-40B4-BE49-F238E27FC236}">
                  <a16:creationId xmlns:a16="http://schemas.microsoft.com/office/drawing/2014/main" id="{999C0B41-63D8-1243-3E6B-8F37CF809C9C}"/>
                </a:ext>
              </a:extLst>
            </p:cNvPr>
            <p:cNvSpPr>
              <a:spLocks noChangeAspect="1"/>
            </p:cNvSpPr>
            <p:nvPr/>
          </p:nvSpPr>
          <p:spPr>
            <a:xfrm>
              <a:off x="8164191"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8" name="Rounded Rectangle 87">
              <a:extLst>
                <a:ext uri="{FF2B5EF4-FFF2-40B4-BE49-F238E27FC236}">
                  <a16:creationId xmlns:a16="http://schemas.microsoft.com/office/drawing/2014/main" id="{6DCBAC0C-0F4B-55B4-485C-51B05605022A}"/>
                </a:ext>
              </a:extLst>
            </p:cNvPr>
            <p:cNvSpPr>
              <a:spLocks noChangeAspect="1"/>
            </p:cNvSpPr>
            <p:nvPr/>
          </p:nvSpPr>
          <p:spPr>
            <a:xfrm>
              <a:off x="5946041"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89" name="Rounded Rectangle 88">
              <a:extLst>
                <a:ext uri="{FF2B5EF4-FFF2-40B4-BE49-F238E27FC236}">
                  <a16:creationId xmlns:a16="http://schemas.microsoft.com/office/drawing/2014/main" id="{5CB98A10-6AE4-734F-3DCF-6BF6CFB9E5A8}"/>
                </a:ext>
              </a:extLst>
            </p:cNvPr>
            <p:cNvSpPr>
              <a:spLocks noChangeAspect="1"/>
            </p:cNvSpPr>
            <p:nvPr/>
          </p:nvSpPr>
          <p:spPr>
            <a:xfrm>
              <a:off x="6262920"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0" name="Rounded Rectangle 89">
              <a:extLst>
                <a:ext uri="{FF2B5EF4-FFF2-40B4-BE49-F238E27FC236}">
                  <a16:creationId xmlns:a16="http://schemas.microsoft.com/office/drawing/2014/main" id="{82570217-9BBA-E78E-560C-6857B3228E79}"/>
                </a:ext>
              </a:extLst>
            </p:cNvPr>
            <p:cNvSpPr>
              <a:spLocks noChangeAspect="1"/>
            </p:cNvSpPr>
            <p:nvPr/>
          </p:nvSpPr>
          <p:spPr>
            <a:xfrm>
              <a:off x="6579799"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91" name="Rounded Rectangle 90">
              <a:extLst>
                <a:ext uri="{FF2B5EF4-FFF2-40B4-BE49-F238E27FC236}">
                  <a16:creationId xmlns:a16="http://schemas.microsoft.com/office/drawing/2014/main" id="{9F55AEA9-7F57-C4F1-1E04-009A30A1BA81}"/>
                </a:ext>
              </a:extLst>
            </p:cNvPr>
            <p:cNvSpPr>
              <a:spLocks noChangeAspect="1"/>
            </p:cNvSpPr>
            <p:nvPr/>
          </p:nvSpPr>
          <p:spPr>
            <a:xfrm>
              <a:off x="6896678"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92" name="Rounded Rectangle 91">
              <a:extLst>
                <a:ext uri="{FF2B5EF4-FFF2-40B4-BE49-F238E27FC236}">
                  <a16:creationId xmlns:a16="http://schemas.microsoft.com/office/drawing/2014/main" id="{2252AA66-D8E1-0EE2-1499-02BE58084942}"/>
                </a:ext>
              </a:extLst>
            </p:cNvPr>
            <p:cNvSpPr>
              <a:spLocks noChangeAspect="1"/>
            </p:cNvSpPr>
            <p:nvPr/>
          </p:nvSpPr>
          <p:spPr>
            <a:xfrm>
              <a:off x="7213557"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3" name="Rounded Rectangle 92">
              <a:extLst>
                <a:ext uri="{FF2B5EF4-FFF2-40B4-BE49-F238E27FC236}">
                  <a16:creationId xmlns:a16="http://schemas.microsoft.com/office/drawing/2014/main" id="{4253C3FF-0593-3594-D3F3-998B17E9ADCF}"/>
                </a:ext>
              </a:extLst>
            </p:cNvPr>
            <p:cNvSpPr>
              <a:spLocks noChangeAspect="1"/>
            </p:cNvSpPr>
            <p:nvPr/>
          </p:nvSpPr>
          <p:spPr>
            <a:xfrm>
              <a:off x="7530436"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94" name="Rounded Rectangle 93">
              <a:extLst>
                <a:ext uri="{FF2B5EF4-FFF2-40B4-BE49-F238E27FC236}">
                  <a16:creationId xmlns:a16="http://schemas.microsoft.com/office/drawing/2014/main" id="{1C7791D5-4D20-C825-5EE2-D72EFA895F21}"/>
                </a:ext>
              </a:extLst>
            </p:cNvPr>
            <p:cNvSpPr>
              <a:spLocks noChangeAspect="1"/>
            </p:cNvSpPr>
            <p:nvPr/>
          </p:nvSpPr>
          <p:spPr>
            <a:xfrm>
              <a:off x="7847315"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95" name="Group 94">
            <a:extLst>
              <a:ext uri="{FF2B5EF4-FFF2-40B4-BE49-F238E27FC236}">
                <a16:creationId xmlns:a16="http://schemas.microsoft.com/office/drawing/2014/main" id="{06AFF415-D1E2-ECFA-3D61-5FEA63C3F8D3}"/>
              </a:ext>
            </a:extLst>
          </p:cNvPr>
          <p:cNvGrpSpPr/>
          <p:nvPr/>
        </p:nvGrpSpPr>
        <p:grpSpPr>
          <a:xfrm>
            <a:off x="5366437" y="3367624"/>
            <a:ext cx="190758" cy="1617691"/>
            <a:chOff x="666518" y="3537048"/>
            <a:chExt cx="190758" cy="1617691"/>
          </a:xfrm>
        </p:grpSpPr>
        <p:sp>
          <p:nvSpPr>
            <p:cNvPr id="96" name="TextBox 95">
              <a:extLst>
                <a:ext uri="{FF2B5EF4-FFF2-40B4-BE49-F238E27FC236}">
                  <a16:creationId xmlns:a16="http://schemas.microsoft.com/office/drawing/2014/main" id="{B3690FF7-3FD2-86CF-6233-88452C42B247}"/>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7" name="TextBox 96">
              <a:extLst>
                <a:ext uri="{FF2B5EF4-FFF2-40B4-BE49-F238E27FC236}">
                  <a16:creationId xmlns:a16="http://schemas.microsoft.com/office/drawing/2014/main" id="{953DE979-8722-C914-1128-EA5C3E4BB71A}"/>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8" name="TextBox 97">
              <a:extLst>
                <a:ext uri="{FF2B5EF4-FFF2-40B4-BE49-F238E27FC236}">
                  <a16:creationId xmlns:a16="http://schemas.microsoft.com/office/drawing/2014/main" id="{07D82D2E-CA82-4FC3-5F9D-586F8409CAE2}"/>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9" name="TextBox 98">
              <a:extLst>
                <a:ext uri="{FF2B5EF4-FFF2-40B4-BE49-F238E27FC236}">
                  <a16:creationId xmlns:a16="http://schemas.microsoft.com/office/drawing/2014/main" id="{3DDC8C65-211F-3C55-230E-375AE38702EB}"/>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122" name="Group 121">
            <a:extLst>
              <a:ext uri="{FF2B5EF4-FFF2-40B4-BE49-F238E27FC236}">
                <a16:creationId xmlns:a16="http://schemas.microsoft.com/office/drawing/2014/main" id="{3E422A7A-C86A-CA96-68CB-1A306DA5A13D}"/>
              </a:ext>
            </a:extLst>
          </p:cNvPr>
          <p:cNvGrpSpPr/>
          <p:nvPr/>
        </p:nvGrpSpPr>
        <p:grpSpPr>
          <a:xfrm>
            <a:off x="3657601" y="5480273"/>
            <a:ext cx="1882762" cy="410393"/>
            <a:chOff x="3657601" y="5480273"/>
            <a:chExt cx="1882762" cy="410393"/>
          </a:xfrm>
        </p:grpSpPr>
        <p:sp>
          <p:nvSpPr>
            <p:cNvPr id="100" name="TextBox 99">
              <a:extLst>
                <a:ext uri="{FF2B5EF4-FFF2-40B4-BE49-F238E27FC236}">
                  <a16:creationId xmlns:a16="http://schemas.microsoft.com/office/drawing/2014/main" id="{31BEDD7A-65E0-411A-8283-F72E37E5E613}"/>
                </a:ext>
              </a:extLst>
            </p:cNvPr>
            <p:cNvSpPr txBox="1"/>
            <p:nvPr/>
          </p:nvSpPr>
          <p:spPr>
            <a:xfrm>
              <a:off x="3778237" y="5480273"/>
              <a:ext cx="1641491"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Training</a:t>
              </a:r>
              <a:endPar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1" name="Rounded Rectangle 100">
              <a:extLst>
                <a:ext uri="{FF2B5EF4-FFF2-40B4-BE49-F238E27FC236}">
                  <a16:creationId xmlns:a16="http://schemas.microsoft.com/office/drawing/2014/main" id="{11C590DA-4EBF-08BF-2BB6-4789743D0C27}"/>
                </a:ext>
              </a:extLst>
            </p:cNvPr>
            <p:cNvSpPr/>
            <p:nvPr/>
          </p:nvSpPr>
          <p:spPr>
            <a:xfrm>
              <a:off x="3657601" y="5496250"/>
              <a:ext cx="1882762" cy="394416"/>
            </a:xfrm>
            <a:prstGeom prst="roundRect">
              <a:avLst>
                <a:gd name="adj" fmla="val 10597"/>
              </a:avLst>
            </a:prstGeom>
            <a:noFill/>
            <a:ln w="444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2" name="Group 101">
            <a:extLst>
              <a:ext uri="{FF2B5EF4-FFF2-40B4-BE49-F238E27FC236}">
                <a16:creationId xmlns:a16="http://schemas.microsoft.com/office/drawing/2014/main" id="{E2B1EB44-DEDB-0711-19CE-5491CC729CF1}"/>
              </a:ext>
            </a:extLst>
          </p:cNvPr>
          <p:cNvGrpSpPr/>
          <p:nvPr/>
        </p:nvGrpSpPr>
        <p:grpSpPr>
          <a:xfrm>
            <a:off x="2766075" y="5459286"/>
            <a:ext cx="861900" cy="391435"/>
            <a:chOff x="2987007" y="5046972"/>
            <a:chExt cx="861900" cy="391435"/>
          </a:xfrm>
        </p:grpSpPr>
        <p:sp>
          <p:nvSpPr>
            <p:cNvPr id="103" name="Striped Right Arrow 102">
              <a:extLst>
                <a:ext uri="{FF2B5EF4-FFF2-40B4-BE49-F238E27FC236}">
                  <a16:creationId xmlns:a16="http://schemas.microsoft.com/office/drawing/2014/main" id="{BA414C6E-4DCF-768F-95FE-A0B560216E46}"/>
                </a:ext>
              </a:extLst>
            </p:cNvPr>
            <p:cNvSpPr/>
            <p:nvPr/>
          </p:nvSpPr>
          <p:spPr>
            <a:xfrm>
              <a:off x="3077304" y="5172695"/>
              <a:ext cx="771603"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4" name="Striped Right Arrow 103">
              <a:extLst>
                <a:ext uri="{FF2B5EF4-FFF2-40B4-BE49-F238E27FC236}">
                  <a16:creationId xmlns:a16="http://schemas.microsoft.com/office/drawing/2014/main" id="{4D2B35E4-2792-2980-63F8-6B65B4B7928E}"/>
                </a:ext>
              </a:extLst>
            </p:cNvPr>
            <p:cNvSpPr/>
            <p:nvPr/>
          </p:nvSpPr>
          <p:spPr>
            <a:xfrm rot="5400000">
              <a:off x="2957299" y="5076680"/>
              <a:ext cx="325128" cy="265712"/>
            </a:xfrm>
            <a:prstGeom prst="stripedRightArrow">
              <a:avLst>
                <a:gd name="adj1" fmla="val 50000"/>
                <a:gd name="adj2" fmla="val 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105" name="Group 104">
            <a:extLst>
              <a:ext uri="{FF2B5EF4-FFF2-40B4-BE49-F238E27FC236}">
                <a16:creationId xmlns:a16="http://schemas.microsoft.com/office/drawing/2014/main" id="{0ADF7ED0-D305-CB37-03A0-3A137A1786F5}"/>
              </a:ext>
            </a:extLst>
          </p:cNvPr>
          <p:cNvGrpSpPr/>
          <p:nvPr/>
        </p:nvGrpSpPr>
        <p:grpSpPr>
          <a:xfrm>
            <a:off x="5570115" y="5459286"/>
            <a:ext cx="864982" cy="391435"/>
            <a:chOff x="5269402" y="5046972"/>
            <a:chExt cx="864982" cy="391435"/>
          </a:xfrm>
        </p:grpSpPr>
        <p:sp>
          <p:nvSpPr>
            <p:cNvPr id="106" name="Striped Right Arrow 105">
              <a:extLst>
                <a:ext uri="{FF2B5EF4-FFF2-40B4-BE49-F238E27FC236}">
                  <a16:creationId xmlns:a16="http://schemas.microsoft.com/office/drawing/2014/main" id="{1E864CA9-D902-C5E4-7C1E-490B3D43C777}"/>
                </a:ext>
              </a:extLst>
            </p:cNvPr>
            <p:cNvSpPr/>
            <p:nvPr/>
          </p:nvSpPr>
          <p:spPr>
            <a:xfrm rot="10800000">
              <a:off x="5269402" y="5172695"/>
              <a:ext cx="771606"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7" name="Striped Right Arrow 106">
              <a:extLst>
                <a:ext uri="{FF2B5EF4-FFF2-40B4-BE49-F238E27FC236}">
                  <a16:creationId xmlns:a16="http://schemas.microsoft.com/office/drawing/2014/main" id="{BCD23015-C851-3211-3639-4D0BA80E21F4}"/>
                </a:ext>
              </a:extLst>
            </p:cNvPr>
            <p:cNvSpPr/>
            <p:nvPr/>
          </p:nvSpPr>
          <p:spPr>
            <a:xfrm rot="5400000">
              <a:off x="5838964" y="5076680"/>
              <a:ext cx="325128" cy="265712"/>
            </a:xfrm>
            <a:prstGeom prst="stripedRightArrow">
              <a:avLst>
                <a:gd name="adj1" fmla="val 50000"/>
                <a:gd name="adj2" fmla="val 0"/>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108" name="Rounded Rectangle 107">
            <a:extLst>
              <a:ext uri="{FF2B5EF4-FFF2-40B4-BE49-F238E27FC236}">
                <a16:creationId xmlns:a16="http://schemas.microsoft.com/office/drawing/2014/main" id="{5EAC9FFD-F3E6-ABB7-1B76-F81B0D17B372}"/>
              </a:ext>
            </a:extLst>
          </p:cNvPr>
          <p:cNvSpPr/>
          <p:nvPr/>
        </p:nvSpPr>
        <p:spPr>
          <a:xfrm>
            <a:off x="2777305" y="4165732"/>
            <a:ext cx="325677" cy="462176"/>
          </a:xfrm>
          <a:prstGeom prst="roundRect">
            <a:avLst>
              <a:gd name="adj" fmla="val 7116"/>
            </a:avLst>
          </a:prstGeom>
          <a:solidFill>
            <a:schemeClr val="accent5"/>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109" name="Rounded Rectangle 108">
            <a:extLst>
              <a:ext uri="{FF2B5EF4-FFF2-40B4-BE49-F238E27FC236}">
                <a16:creationId xmlns:a16="http://schemas.microsoft.com/office/drawing/2014/main" id="{C2DB53B7-B950-580E-A9D5-6E7018D1DF0F}"/>
              </a:ext>
            </a:extLst>
          </p:cNvPr>
          <p:cNvSpPr/>
          <p:nvPr/>
        </p:nvSpPr>
        <p:spPr>
          <a:xfrm>
            <a:off x="7504757" y="4165732"/>
            <a:ext cx="325677" cy="462176"/>
          </a:xfrm>
          <a:prstGeom prst="roundRect">
            <a:avLst>
              <a:gd name="adj" fmla="val 7116"/>
            </a:avLst>
          </a:prstGeom>
          <a:solidFill>
            <a:schemeClr val="accent5"/>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cxnSp>
        <p:nvCxnSpPr>
          <p:cNvPr id="112" name="Straight Connector 111">
            <a:extLst>
              <a:ext uri="{FF2B5EF4-FFF2-40B4-BE49-F238E27FC236}">
                <a16:creationId xmlns:a16="http://schemas.microsoft.com/office/drawing/2014/main" id="{59353356-27A5-C7DF-4BAC-D1739CBCF27D}"/>
              </a:ext>
            </a:extLst>
          </p:cNvPr>
          <p:cNvCxnSpPr>
            <a:cxnSpLocks/>
          </p:cNvCxnSpPr>
          <p:nvPr/>
        </p:nvCxnSpPr>
        <p:spPr>
          <a:xfrm>
            <a:off x="1989507" y="3976757"/>
            <a:ext cx="992167" cy="456315"/>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D1E86965-21F1-3AF5-63B0-A5D5D48D500D}"/>
              </a:ext>
            </a:extLst>
          </p:cNvPr>
          <p:cNvCxnSpPr>
            <a:cxnSpLocks/>
          </p:cNvCxnSpPr>
          <p:nvPr/>
        </p:nvCxnSpPr>
        <p:spPr>
          <a:xfrm>
            <a:off x="1001743" y="3521512"/>
            <a:ext cx="981032" cy="455245"/>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EE1420E3-5920-5A76-620C-9C35E95914E3}"/>
              </a:ext>
            </a:extLst>
          </p:cNvPr>
          <p:cNvCxnSpPr>
            <a:cxnSpLocks/>
          </p:cNvCxnSpPr>
          <p:nvPr/>
        </p:nvCxnSpPr>
        <p:spPr>
          <a:xfrm flipH="1" flipV="1">
            <a:off x="7667595" y="4394788"/>
            <a:ext cx="316880" cy="469381"/>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72565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P spid="108" grpId="0" animBg="1"/>
      <p:bldP spid="109" grpId="0" animBg="1"/>
    </p:bld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Observation:</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Filling the entire Backward table is unnecessary</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Pipelining opportunities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to directly consume a Backward value</a:t>
            </a:r>
          </a:p>
        </p:txBody>
      </p:sp>
      <p:sp>
        <p:nvSpPr>
          <p:cNvPr id="2" name="Title 1"/>
          <p:cNvSpPr>
            <a:spLocks noGrp="1"/>
          </p:cNvSpPr>
          <p:nvPr>
            <p:ph type="title"/>
          </p:nvPr>
        </p:nvSpPr>
        <p:spPr/>
        <p:txBody>
          <a:bodyPr rIns="0"/>
          <a:lstStyle/>
          <a:p>
            <a:r>
              <a:rPr lang="en-US" sz="4000" dirty="0">
                <a:latin typeface="Garamond" panose="02020404030301010803" pitchFamily="18" charset="0"/>
              </a:rPr>
              <a:t>SW: Minimizing Redundant Storage</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48" name="Table 6">
            <a:extLst>
              <a:ext uri="{FF2B5EF4-FFF2-40B4-BE49-F238E27FC236}">
                <a16:creationId xmlns:a16="http://schemas.microsoft.com/office/drawing/2014/main" id="{71C9F7F9-03F8-5BF7-D780-560E3C87636A}"/>
              </a:ext>
            </a:extLst>
          </p:cNvPr>
          <p:cNvGraphicFramePr>
            <a:graphicFrameLocks noGrp="1" noChangeAspect="1"/>
          </p:cNvGraphicFramePr>
          <p:nvPr/>
        </p:nvGraphicFramePr>
        <p:xfrm>
          <a:off x="876880" y="331416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48C87833-3AC5-F4EF-8AB0-3ADBEACECB8A}"/>
                  </a:ext>
                </a:extLst>
              </p:cNvPr>
              <p:cNvSpPr txBox="1"/>
              <p:nvPr/>
            </p:nvSpPr>
            <p:spPr>
              <a:xfrm>
                <a:off x="75543" y="272643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𝑭</m:t>
                          </m:r>
                        </m:e>
                        <m:sub>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9" name="TextBox 48">
                <a:extLst>
                  <a:ext uri="{FF2B5EF4-FFF2-40B4-BE49-F238E27FC236}">
                    <a16:creationId xmlns:a16="http://schemas.microsoft.com/office/drawing/2014/main" id="{48C87833-3AC5-F4EF-8AB0-3ADBEACECB8A}"/>
                  </a:ext>
                </a:extLst>
              </p:cNvPr>
              <p:cNvSpPr txBox="1">
                <a:spLocks noRot="1" noChangeAspect="1" noMove="1" noResize="1" noEditPoints="1" noAdjustHandles="1" noChangeArrowheads="1" noChangeShapeType="1" noTextEdit="1"/>
              </p:cNvSpPr>
              <p:nvPr/>
            </p:nvSpPr>
            <p:spPr>
              <a:xfrm>
                <a:off x="75543" y="2726435"/>
                <a:ext cx="552506" cy="307777"/>
              </a:xfrm>
              <a:prstGeom prst="rect">
                <a:avLst/>
              </a:prstGeom>
              <a:blipFill>
                <a:blip r:embed="rId4"/>
                <a:stretch>
                  <a:fillRect l="-13333" b="-1538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1A3A880A-8079-7B17-34A6-83D8E96B8FE3}"/>
                  </a:ext>
                </a:extLst>
              </p:cNvPr>
              <p:cNvSpPr txBox="1"/>
              <p:nvPr/>
            </p:nvSpPr>
            <p:spPr>
              <a:xfrm>
                <a:off x="696724" y="287008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0" name="TextBox 49">
                <a:extLst>
                  <a:ext uri="{FF2B5EF4-FFF2-40B4-BE49-F238E27FC236}">
                    <a16:creationId xmlns:a16="http://schemas.microsoft.com/office/drawing/2014/main" id="{1A3A880A-8079-7B17-34A6-83D8E96B8FE3}"/>
                  </a:ext>
                </a:extLst>
              </p:cNvPr>
              <p:cNvSpPr txBox="1">
                <a:spLocks noRot="1" noChangeAspect="1" noMove="1" noResize="1" noEditPoints="1" noAdjustHandles="1" noChangeArrowheads="1" noChangeShapeType="1" noTextEdit="1"/>
              </p:cNvSpPr>
              <p:nvPr/>
            </p:nvSpPr>
            <p:spPr>
              <a:xfrm>
                <a:off x="696724" y="2870087"/>
                <a:ext cx="164592" cy="307777"/>
              </a:xfrm>
              <a:prstGeom prst="rect">
                <a:avLst/>
              </a:prstGeom>
              <a:blipFill>
                <a:blip r:embed="rId5"/>
                <a:stretch>
                  <a:fillRect l="-28571" r="-28571"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8" name="TextBox 57">
                <a:extLst>
                  <a:ext uri="{FF2B5EF4-FFF2-40B4-BE49-F238E27FC236}">
                    <a16:creationId xmlns:a16="http://schemas.microsoft.com/office/drawing/2014/main" id="{B4480C97-562E-5A38-1134-9FCE58A8740A}"/>
                  </a:ext>
                </a:extLst>
              </p:cNvPr>
              <p:cNvSpPr txBox="1"/>
              <p:nvPr/>
            </p:nvSpPr>
            <p:spPr>
              <a:xfrm>
                <a:off x="570143" y="309118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8" name="TextBox 57">
                <a:extLst>
                  <a:ext uri="{FF2B5EF4-FFF2-40B4-BE49-F238E27FC236}">
                    <a16:creationId xmlns:a16="http://schemas.microsoft.com/office/drawing/2014/main" id="{B4480C97-562E-5A38-1134-9FCE58A8740A}"/>
                  </a:ext>
                </a:extLst>
              </p:cNvPr>
              <p:cNvSpPr txBox="1">
                <a:spLocks noRot="1" noChangeAspect="1" noMove="1" noResize="1" noEditPoints="1" noAdjustHandles="1" noChangeArrowheads="1" noChangeShapeType="1" noTextEdit="1"/>
              </p:cNvSpPr>
              <p:nvPr/>
            </p:nvSpPr>
            <p:spPr>
              <a:xfrm>
                <a:off x="570143" y="3091187"/>
                <a:ext cx="162796" cy="307777"/>
              </a:xfrm>
              <a:prstGeom prst="rect">
                <a:avLst/>
              </a:prstGeom>
              <a:blipFill>
                <a:blip r:embed="rId6"/>
                <a:stretch>
                  <a:fillRect l="-38462" r="-23077" b="-8000"/>
                </a:stretch>
              </a:blipFill>
            </p:spPr>
            <p:txBody>
              <a:bodyPr/>
              <a:lstStyle/>
              <a:p>
                <a:r>
                  <a:rPr lang="en-US">
                    <a:noFill/>
                  </a:rPr>
                  <a:t> </a:t>
                </a:r>
              </a:p>
            </p:txBody>
          </p:sp>
        </mc:Fallback>
      </mc:AlternateContent>
      <p:cxnSp>
        <p:nvCxnSpPr>
          <p:cNvPr id="59" name="Straight Connector 58">
            <a:extLst>
              <a:ext uri="{FF2B5EF4-FFF2-40B4-BE49-F238E27FC236}">
                <a16:creationId xmlns:a16="http://schemas.microsoft.com/office/drawing/2014/main" id="{2D7454FB-DF9B-139A-E3EF-74FE5ABDC1E1}"/>
              </a:ext>
            </a:extLst>
          </p:cNvPr>
          <p:cNvCxnSpPr>
            <a:cxnSpLocks/>
          </p:cNvCxnSpPr>
          <p:nvPr/>
        </p:nvCxnSpPr>
        <p:spPr>
          <a:xfrm flipH="1" flipV="1">
            <a:off x="596227" y="302456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7B38FD88-56CD-1336-6339-C1542FCFB285}"/>
              </a:ext>
            </a:extLst>
          </p:cNvPr>
          <p:cNvGrpSpPr/>
          <p:nvPr/>
        </p:nvGrpSpPr>
        <p:grpSpPr>
          <a:xfrm>
            <a:off x="643222" y="3367624"/>
            <a:ext cx="190758" cy="1617691"/>
            <a:chOff x="666518" y="3537048"/>
            <a:chExt cx="190758" cy="1617691"/>
          </a:xfrm>
        </p:grpSpPr>
        <p:sp>
          <p:nvSpPr>
            <p:cNvPr id="61" name="TextBox 60">
              <a:extLst>
                <a:ext uri="{FF2B5EF4-FFF2-40B4-BE49-F238E27FC236}">
                  <a16:creationId xmlns:a16="http://schemas.microsoft.com/office/drawing/2014/main" id="{A9D64D28-D644-4AC1-8BB7-2BBF42BF36AC}"/>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2" name="TextBox 61">
              <a:extLst>
                <a:ext uri="{FF2B5EF4-FFF2-40B4-BE49-F238E27FC236}">
                  <a16:creationId xmlns:a16="http://schemas.microsoft.com/office/drawing/2014/main" id="{B29E54CE-12CC-1FAD-2B08-E130A05AEBE2}"/>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3" name="TextBox 62">
              <a:extLst>
                <a:ext uri="{FF2B5EF4-FFF2-40B4-BE49-F238E27FC236}">
                  <a16:creationId xmlns:a16="http://schemas.microsoft.com/office/drawing/2014/main" id="{C9C6769B-7F83-1F3C-4016-8C39C75ACA91}"/>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4" name="TextBox 63">
              <a:extLst>
                <a:ext uri="{FF2B5EF4-FFF2-40B4-BE49-F238E27FC236}">
                  <a16:creationId xmlns:a16="http://schemas.microsoft.com/office/drawing/2014/main" id="{6A27A5BB-EB4E-BF5B-705C-571CF1EE6B20}"/>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65" name="TextBox 64">
            <a:extLst>
              <a:ext uri="{FF2B5EF4-FFF2-40B4-BE49-F238E27FC236}">
                <a16:creationId xmlns:a16="http://schemas.microsoft.com/office/drawing/2014/main" id="{AB760EBA-B933-ACD4-54EE-00150DCF549C}"/>
              </a:ext>
            </a:extLst>
          </p:cNvPr>
          <p:cNvSpPr txBox="1"/>
          <p:nvPr/>
        </p:nvSpPr>
        <p:spPr>
          <a:xfrm>
            <a:off x="889364" y="5081541"/>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Forward Calculations</a:t>
            </a:r>
          </a:p>
        </p:txBody>
      </p:sp>
      <p:sp>
        <p:nvSpPr>
          <p:cNvPr id="66" name="TextBox 65">
            <a:extLst>
              <a:ext uri="{FF2B5EF4-FFF2-40B4-BE49-F238E27FC236}">
                <a16:creationId xmlns:a16="http://schemas.microsoft.com/office/drawing/2014/main" id="{EF78EDBD-1631-CC06-F1ED-B7A4049662DB}"/>
              </a:ext>
            </a:extLst>
          </p:cNvPr>
          <p:cNvSpPr txBox="1"/>
          <p:nvPr/>
        </p:nvSpPr>
        <p:spPr>
          <a:xfrm>
            <a:off x="2789309" y="2384319"/>
            <a:ext cx="3565382"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Observed Sequence:</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ATGT</a:t>
            </a:r>
            <a:endParaRPr kumimoji="0" lang="en-US" sz="2000" b="1"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sp>
        <p:nvSpPr>
          <p:cNvPr id="67" name="Striped Right Arrow 66">
            <a:extLst>
              <a:ext uri="{FF2B5EF4-FFF2-40B4-BE49-F238E27FC236}">
                <a16:creationId xmlns:a16="http://schemas.microsoft.com/office/drawing/2014/main" id="{18407869-E63B-81AC-F37A-04D182619897}"/>
              </a:ext>
            </a:extLst>
          </p:cNvPr>
          <p:cNvSpPr/>
          <p:nvPr/>
        </p:nvSpPr>
        <p:spPr>
          <a:xfrm rot="5400000">
            <a:off x="-356669" y="4064019"/>
            <a:ext cx="1576884"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68" name="Table 6">
            <a:extLst>
              <a:ext uri="{FF2B5EF4-FFF2-40B4-BE49-F238E27FC236}">
                <a16:creationId xmlns:a16="http://schemas.microsoft.com/office/drawing/2014/main" id="{1662BEE7-1CF4-106C-7797-E2D211656680}"/>
              </a:ext>
            </a:extLst>
          </p:cNvPr>
          <p:cNvGraphicFramePr>
            <a:graphicFrameLocks noGrp="1" noChangeAspect="1"/>
          </p:cNvGraphicFramePr>
          <p:nvPr/>
        </p:nvGraphicFramePr>
        <p:xfrm>
          <a:off x="5602494" y="331416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rgbClr val="7030A0"/>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69" name="TextBox 68">
                <a:extLst>
                  <a:ext uri="{FF2B5EF4-FFF2-40B4-BE49-F238E27FC236}">
                    <a16:creationId xmlns:a16="http://schemas.microsoft.com/office/drawing/2014/main" id="{6D602CD4-D45A-1467-BBFB-67D5B7EC84A8}"/>
                  </a:ext>
                </a:extLst>
              </p:cNvPr>
              <p:cNvSpPr txBox="1"/>
              <p:nvPr/>
            </p:nvSpPr>
            <p:spPr>
              <a:xfrm>
                <a:off x="4801157" y="272643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𝑩</m:t>
                          </m:r>
                        </m:e>
                        <m:sub>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9" name="TextBox 68">
                <a:extLst>
                  <a:ext uri="{FF2B5EF4-FFF2-40B4-BE49-F238E27FC236}">
                    <a16:creationId xmlns:a16="http://schemas.microsoft.com/office/drawing/2014/main" id="{6D602CD4-D45A-1467-BBFB-67D5B7EC84A8}"/>
                  </a:ext>
                </a:extLst>
              </p:cNvPr>
              <p:cNvSpPr txBox="1">
                <a:spLocks noRot="1" noChangeAspect="1" noMove="1" noResize="1" noEditPoints="1" noAdjustHandles="1" noChangeArrowheads="1" noChangeShapeType="1" noTextEdit="1"/>
              </p:cNvSpPr>
              <p:nvPr/>
            </p:nvSpPr>
            <p:spPr>
              <a:xfrm>
                <a:off x="4801157" y="2726435"/>
                <a:ext cx="552506" cy="307777"/>
              </a:xfrm>
              <a:prstGeom prst="rect">
                <a:avLst/>
              </a:prstGeom>
              <a:blipFill>
                <a:blip r:embed="rId7"/>
                <a:stretch>
                  <a:fillRect l="-15909" r="-2273" b="-1538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0" name="TextBox 69">
                <a:extLst>
                  <a:ext uri="{FF2B5EF4-FFF2-40B4-BE49-F238E27FC236}">
                    <a16:creationId xmlns:a16="http://schemas.microsoft.com/office/drawing/2014/main" id="{091EC0A7-8C2B-75B3-2D86-6359C9AE392C}"/>
                  </a:ext>
                </a:extLst>
              </p:cNvPr>
              <p:cNvSpPr txBox="1"/>
              <p:nvPr/>
            </p:nvSpPr>
            <p:spPr>
              <a:xfrm>
                <a:off x="5422338" y="287008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70" name="TextBox 69">
                <a:extLst>
                  <a:ext uri="{FF2B5EF4-FFF2-40B4-BE49-F238E27FC236}">
                    <a16:creationId xmlns:a16="http://schemas.microsoft.com/office/drawing/2014/main" id="{091EC0A7-8C2B-75B3-2D86-6359C9AE392C}"/>
                  </a:ext>
                </a:extLst>
              </p:cNvPr>
              <p:cNvSpPr txBox="1">
                <a:spLocks noRot="1" noChangeAspect="1" noMove="1" noResize="1" noEditPoints="1" noAdjustHandles="1" noChangeArrowheads="1" noChangeShapeType="1" noTextEdit="1"/>
              </p:cNvSpPr>
              <p:nvPr/>
            </p:nvSpPr>
            <p:spPr>
              <a:xfrm>
                <a:off x="5422338" y="2870087"/>
                <a:ext cx="164592" cy="307777"/>
              </a:xfrm>
              <a:prstGeom prst="rect">
                <a:avLst/>
              </a:prstGeom>
              <a:blipFill>
                <a:blip r:embed="rId8"/>
                <a:stretch>
                  <a:fillRect l="-28571" r="-35714"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1" name="TextBox 70">
                <a:extLst>
                  <a:ext uri="{FF2B5EF4-FFF2-40B4-BE49-F238E27FC236}">
                    <a16:creationId xmlns:a16="http://schemas.microsoft.com/office/drawing/2014/main" id="{B09D5AB8-E6A5-B563-DBA8-940363BA668D}"/>
                  </a:ext>
                </a:extLst>
              </p:cNvPr>
              <p:cNvSpPr txBox="1"/>
              <p:nvPr/>
            </p:nvSpPr>
            <p:spPr>
              <a:xfrm>
                <a:off x="5295757" y="309118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71" name="TextBox 70">
                <a:extLst>
                  <a:ext uri="{FF2B5EF4-FFF2-40B4-BE49-F238E27FC236}">
                    <a16:creationId xmlns:a16="http://schemas.microsoft.com/office/drawing/2014/main" id="{B09D5AB8-E6A5-B563-DBA8-940363BA668D}"/>
                  </a:ext>
                </a:extLst>
              </p:cNvPr>
              <p:cNvSpPr txBox="1">
                <a:spLocks noRot="1" noChangeAspect="1" noMove="1" noResize="1" noEditPoints="1" noAdjustHandles="1" noChangeArrowheads="1" noChangeShapeType="1" noTextEdit="1"/>
              </p:cNvSpPr>
              <p:nvPr/>
            </p:nvSpPr>
            <p:spPr>
              <a:xfrm>
                <a:off x="5295757" y="3091187"/>
                <a:ext cx="162796" cy="307777"/>
              </a:xfrm>
              <a:prstGeom prst="rect">
                <a:avLst/>
              </a:prstGeom>
              <a:blipFill>
                <a:blip r:embed="rId9"/>
                <a:stretch>
                  <a:fillRect l="-38462" r="-30769" b="-8000"/>
                </a:stretch>
              </a:blipFill>
            </p:spPr>
            <p:txBody>
              <a:bodyPr/>
              <a:lstStyle/>
              <a:p>
                <a:r>
                  <a:rPr lang="en-US">
                    <a:noFill/>
                  </a:rPr>
                  <a:t> </a:t>
                </a:r>
              </a:p>
            </p:txBody>
          </p:sp>
        </mc:Fallback>
      </mc:AlternateContent>
      <p:cxnSp>
        <p:nvCxnSpPr>
          <p:cNvPr id="72" name="Straight Connector 71">
            <a:extLst>
              <a:ext uri="{FF2B5EF4-FFF2-40B4-BE49-F238E27FC236}">
                <a16:creationId xmlns:a16="http://schemas.microsoft.com/office/drawing/2014/main" id="{2776E28F-4D9C-AD5A-FD65-B651F72AC69A}"/>
              </a:ext>
            </a:extLst>
          </p:cNvPr>
          <p:cNvCxnSpPr>
            <a:cxnSpLocks/>
          </p:cNvCxnSpPr>
          <p:nvPr/>
        </p:nvCxnSpPr>
        <p:spPr>
          <a:xfrm flipH="1" flipV="1">
            <a:off x="5321841" y="302456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9FF02AE8-7AAD-A0FC-2AA0-CC9ECE37320E}"/>
              </a:ext>
            </a:extLst>
          </p:cNvPr>
          <p:cNvSpPr txBox="1"/>
          <p:nvPr/>
        </p:nvSpPr>
        <p:spPr>
          <a:xfrm>
            <a:off x="5576318" y="5081541"/>
            <a:ext cx="2891148"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Backward Calculations</a:t>
            </a:r>
          </a:p>
        </p:txBody>
      </p:sp>
      <p:sp>
        <p:nvSpPr>
          <p:cNvPr id="74" name="Striped Right Arrow 73">
            <a:extLst>
              <a:ext uri="{FF2B5EF4-FFF2-40B4-BE49-F238E27FC236}">
                <a16:creationId xmlns:a16="http://schemas.microsoft.com/office/drawing/2014/main" id="{E793D09C-D93A-0669-E3E0-C3B103DC42AD}"/>
              </a:ext>
            </a:extLst>
          </p:cNvPr>
          <p:cNvSpPr/>
          <p:nvPr/>
        </p:nvSpPr>
        <p:spPr>
          <a:xfrm rot="16200000">
            <a:off x="4392197" y="4042401"/>
            <a:ext cx="1533649"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75" name="Group 74">
            <a:extLst>
              <a:ext uri="{FF2B5EF4-FFF2-40B4-BE49-F238E27FC236}">
                <a16:creationId xmlns:a16="http://schemas.microsoft.com/office/drawing/2014/main" id="{4796DC95-02AB-F784-02B2-B908B199A9BF}"/>
              </a:ext>
            </a:extLst>
          </p:cNvPr>
          <p:cNvGrpSpPr/>
          <p:nvPr/>
        </p:nvGrpSpPr>
        <p:grpSpPr>
          <a:xfrm>
            <a:off x="901710" y="2985256"/>
            <a:ext cx="2809349" cy="274320"/>
            <a:chOff x="901710" y="3154680"/>
            <a:chExt cx="2809349" cy="274320"/>
          </a:xfrm>
        </p:grpSpPr>
        <p:sp>
          <p:nvSpPr>
            <p:cNvPr id="76" name="Rounded Rectangle 75">
              <a:extLst>
                <a:ext uri="{FF2B5EF4-FFF2-40B4-BE49-F238E27FC236}">
                  <a16:creationId xmlns:a16="http://schemas.microsoft.com/office/drawing/2014/main" id="{2723A477-494D-84E0-A563-4B3FF9A33FB6}"/>
                </a:ext>
              </a:extLst>
            </p:cNvPr>
            <p:cNvSpPr>
              <a:spLocks noChangeAspect="1"/>
            </p:cNvSpPr>
            <p:nvPr/>
          </p:nvSpPr>
          <p:spPr>
            <a:xfrm>
              <a:off x="901710"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77" name="Rounded Rectangle 76">
              <a:extLst>
                <a:ext uri="{FF2B5EF4-FFF2-40B4-BE49-F238E27FC236}">
                  <a16:creationId xmlns:a16="http://schemas.microsoft.com/office/drawing/2014/main" id="{DB0AA7B8-7206-8E5F-DB97-8D7EE5A6E25F}"/>
                </a:ext>
              </a:extLst>
            </p:cNvPr>
            <p:cNvSpPr>
              <a:spLocks noChangeAspect="1"/>
            </p:cNvSpPr>
            <p:nvPr/>
          </p:nvSpPr>
          <p:spPr>
            <a:xfrm>
              <a:off x="3436739"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78" name="Rounded Rectangle 77">
              <a:extLst>
                <a:ext uri="{FF2B5EF4-FFF2-40B4-BE49-F238E27FC236}">
                  <a16:creationId xmlns:a16="http://schemas.microsoft.com/office/drawing/2014/main" id="{5A82ABA3-0D69-77E8-1195-16827051B58F}"/>
                </a:ext>
              </a:extLst>
            </p:cNvPr>
            <p:cNvSpPr>
              <a:spLocks noChangeAspect="1"/>
            </p:cNvSpPr>
            <p:nvPr/>
          </p:nvSpPr>
          <p:spPr>
            <a:xfrm>
              <a:off x="1218589"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79" name="Rounded Rectangle 78">
              <a:extLst>
                <a:ext uri="{FF2B5EF4-FFF2-40B4-BE49-F238E27FC236}">
                  <a16:creationId xmlns:a16="http://schemas.microsoft.com/office/drawing/2014/main" id="{1741CE5D-3474-0C19-3D14-1B644F143BDE}"/>
                </a:ext>
              </a:extLst>
            </p:cNvPr>
            <p:cNvSpPr>
              <a:spLocks noChangeAspect="1"/>
            </p:cNvSpPr>
            <p:nvPr/>
          </p:nvSpPr>
          <p:spPr>
            <a:xfrm>
              <a:off x="1535468"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0" name="Rounded Rectangle 79">
              <a:extLst>
                <a:ext uri="{FF2B5EF4-FFF2-40B4-BE49-F238E27FC236}">
                  <a16:creationId xmlns:a16="http://schemas.microsoft.com/office/drawing/2014/main" id="{60C8E752-7B26-FB61-1749-90F59F844463}"/>
                </a:ext>
              </a:extLst>
            </p:cNvPr>
            <p:cNvSpPr>
              <a:spLocks noChangeAspect="1"/>
            </p:cNvSpPr>
            <p:nvPr/>
          </p:nvSpPr>
          <p:spPr>
            <a:xfrm>
              <a:off x="1852347"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81" name="Rounded Rectangle 80">
              <a:extLst>
                <a:ext uri="{FF2B5EF4-FFF2-40B4-BE49-F238E27FC236}">
                  <a16:creationId xmlns:a16="http://schemas.microsoft.com/office/drawing/2014/main" id="{22CC02D7-DEFA-A587-7548-EA4A9CB5349E}"/>
                </a:ext>
              </a:extLst>
            </p:cNvPr>
            <p:cNvSpPr>
              <a:spLocks noChangeAspect="1"/>
            </p:cNvSpPr>
            <p:nvPr/>
          </p:nvSpPr>
          <p:spPr>
            <a:xfrm>
              <a:off x="2169226"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82" name="Rounded Rectangle 81">
              <a:extLst>
                <a:ext uri="{FF2B5EF4-FFF2-40B4-BE49-F238E27FC236}">
                  <a16:creationId xmlns:a16="http://schemas.microsoft.com/office/drawing/2014/main" id="{1BBF8086-644D-2956-3CDE-82BEF439AF02}"/>
                </a:ext>
              </a:extLst>
            </p:cNvPr>
            <p:cNvSpPr>
              <a:spLocks noChangeAspect="1"/>
            </p:cNvSpPr>
            <p:nvPr/>
          </p:nvSpPr>
          <p:spPr>
            <a:xfrm>
              <a:off x="2486105"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3" name="Rounded Rectangle 82">
              <a:extLst>
                <a:ext uri="{FF2B5EF4-FFF2-40B4-BE49-F238E27FC236}">
                  <a16:creationId xmlns:a16="http://schemas.microsoft.com/office/drawing/2014/main" id="{77853735-D5B7-4B1E-353E-8771430DC96E}"/>
                </a:ext>
              </a:extLst>
            </p:cNvPr>
            <p:cNvSpPr>
              <a:spLocks noChangeAspect="1"/>
            </p:cNvSpPr>
            <p:nvPr/>
          </p:nvSpPr>
          <p:spPr>
            <a:xfrm>
              <a:off x="2802984"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84" name="Rounded Rectangle 83">
              <a:extLst>
                <a:ext uri="{FF2B5EF4-FFF2-40B4-BE49-F238E27FC236}">
                  <a16:creationId xmlns:a16="http://schemas.microsoft.com/office/drawing/2014/main" id="{05C6BEDE-36FC-A0F1-DE9B-9BF01D99CCF6}"/>
                </a:ext>
              </a:extLst>
            </p:cNvPr>
            <p:cNvSpPr>
              <a:spLocks noChangeAspect="1"/>
            </p:cNvSpPr>
            <p:nvPr/>
          </p:nvSpPr>
          <p:spPr>
            <a:xfrm>
              <a:off x="3119863"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85" name="Group 84">
            <a:extLst>
              <a:ext uri="{FF2B5EF4-FFF2-40B4-BE49-F238E27FC236}">
                <a16:creationId xmlns:a16="http://schemas.microsoft.com/office/drawing/2014/main" id="{A021D461-260D-956D-CAE8-74CF1229140C}"/>
              </a:ext>
            </a:extLst>
          </p:cNvPr>
          <p:cNvGrpSpPr/>
          <p:nvPr/>
        </p:nvGrpSpPr>
        <p:grpSpPr>
          <a:xfrm>
            <a:off x="5629162" y="2985256"/>
            <a:ext cx="2809349" cy="274320"/>
            <a:chOff x="5629162" y="3167758"/>
            <a:chExt cx="2809349" cy="274320"/>
          </a:xfrm>
        </p:grpSpPr>
        <p:sp>
          <p:nvSpPr>
            <p:cNvPr id="86" name="Rounded Rectangle 85">
              <a:extLst>
                <a:ext uri="{FF2B5EF4-FFF2-40B4-BE49-F238E27FC236}">
                  <a16:creationId xmlns:a16="http://schemas.microsoft.com/office/drawing/2014/main" id="{4CEA5B9E-F180-3C7A-D2F4-782F4720D49B}"/>
                </a:ext>
              </a:extLst>
            </p:cNvPr>
            <p:cNvSpPr>
              <a:spLocks noChangeAspect="1"/>
            </p:cNvSpPr>
            <p:nvPr/>
          </p:nvSpPr>
          <p:spPr>
            <a:xfrm>
              <a:off x="5629162"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87" name="Rounded Rectangle 86">
              <a:extLst>
                <a:ext uri="{FF2B5EF4-FFF2-40B4-BE49-F238E27FC236}">
                  <a16:creationId xmlns:a16="http://schemas.microsoft.com/office/drawing/2014/main" id="{999C0B41-63D8-1243-3E6B-8F37CF809C9C}"/>
                </a:ext>
              </a:extLst>
            </p:cNvPr>
            <p:cNvSpPr>
              <a:spLocks noChangeAspect="1"/>
            </p:cNvSpPr>
            <p:nvPr/>
          </p:nvSpPr>
          <p:spPr>
            <a:xfrm>
              <a:off x="8164191"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8" name="Rounded Rectangle 87">
              <a:extLst>
                <a:ext uri="{FF2B5EF4-FFF2-40B4-BE49-F238E27FC236}">
                  <a16:creationId xmlns:a16="http://schemas.microsoft.com/office/drawing/2014/main" id="{6DCBAC0C-0F4B-55B4-485C-51B05605022A}"/>
                </a:ext>
              </a:extLst>
            </p:cNvPr>
            <p:cNvSpPr>
              <a:spLocks noChangeAspect="1"/>
            </p:cNvSpPr>
            <p:nvPr/>
          </p:nvSpPr>
          <p:spPr>
            <a:xfrm>
              <a:off x="5946041"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89" name="Rounded Rectangle 88">
              <a:extLst>
                <a:ext uri="{FF2B5EF4-FFF2-40B4-BE49-F238E27FC236}">
                  <a16:creationId xmlns:a16="http://schemas.microsoft.com/office/drawing/2014/main" id="{5CB98A10-6AE4-734F-3DCF-6BF6CFB9E5A8}"/>
                </a:ext>
              </a:extLst>
            </p:cNvPr>
            <p:cNvSpPr>
              <a:spLocks noChangeAspect="1"/>
            </p:cNvSpPr>
            <p:nvPr/>
          </p:nvSpPr>
          <p:spPr>
            <a:xfrm>
              <a:off x="6262920"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0" name="Rounded Rectangle 89">
              <a:extLst>
                <a:ext uri="{FF2B5EF4-FFF2-40B4-BE49-F238E27FC236}">
                  <a16:creationId xmlns:a16="http://schemas.microsoft.com/office/drawing/2014/main" id="{82570217-9BBA-E78E-560C-6857B3228E79}"/>
                </a:ext>
              </a:extLst>
            </p:cNvPr>
            <p:cNvSpPr>
              <a:spLocks noChangeAspect="1"/>
            </p:cNvSpPr>
            <p:nvPr/>
          </p:nvSpPr>
          <p:spPr>
            <a:xfrm>
              <a:off x="6579799"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91" name="Rounded Rectangle 90">
              <a:extLst>
                <a:ext uri="{FF2B5EF4-FFF2-40B4-BE49-F238E27FC236}">
                  <a16:creationId xmlns:a16="http://schemas.microsoft.com/office/drawing/2014/main" id="{9F55AEA9-7F57-C4F1-1E04-009A30A1BA81}"/>
                </a:ext>
              </a:extLst>
            </p:cNvPr>
            <p:cNvSpPr>
              <a:spLocks noChangeAspect="1"/>
            </p:cNvSpPr>
            <p:nvPr/>
          </p:nvSpPr>
          <p:spPr>
            <a:xfrm>
              <a:off x="6896678"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92" name="Rounded Rectangle 91">
              <a:extLst>
                <a:ext uri="{FF2B5EF4-FFF2-40B4-BE49-F238E27FC236}">
                  <a16:creationId xmlns:a16="http://schemas.microsoft.com/office/drawing/2014/main" id="{2252AA66-D8E1-0EE2-1499-02BE58084942}"/>
                </a:ext>
              </a:extLst>
            </p:cNvPr>
            <p:cNvSpPr>
              <a:spLocks noChangeAspect="1"/>
            </p:cNvSpPr>
            <p:nvPr/>
          </p:nvSpPr>
          <p:spPr>
            <a:xfrm>
              <a:off x="7213557"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3" name="Rounded Rectangle 92">
              <a:extLst>
                <a:ext uri="{FF2B5EF4-FFF2-40B4-BE49-F238E27FC236}">
                  <a16:creationId xmlns:a16="http://schemas.microsoft.com/office/drawing/2014/main" id="{4253C3FF-0593-3594-D3F3-998B17E9ADCF}"/>
                </a:ext>
              </a:extLst>
            </p:cNvPr>
            <p:cNvSpPr>
              <a:spLocks noChangeAspect="1"/>
            </p:cNvSpPr>
            <p:nvPr/>
          </p:nvSpPr>
          <p:spPr>
            <a:xfrm>
              <a:off x="7530436"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94" name="Rounded Rectangle 93">
              <a:extLst>
                <a:ext uri="{FF2B5EF4-FFF2-40B4-BE49-F238E27FC236}">
                  <a16:creationId xmlns:a16="http://schemas.microsoft.com/office/drawing/2014/main" id="{1C7791D5-4D20-C825-5EE2-D72EFA895F21}"/>
                </a:ext>
              </a:extLst>
            </p:cNvPr>
            <p:cNvSpPr>
              <a:spLocks noChangeAspect="1"/>
            </p:cNvSpPr>
            <p:nvPr/>
          </p:nvSpPr>
          <p:spPr>
            <a:xfrm>
              <a:off x="7847315"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95" name="Group 94">
            <a:extLst>
              <a:ext uri="{FF2B5EF4-FFF2-40B4-BE49-F238E27FC236}">
                <a16:creationId xmlns:a16="http://schemas.microsoft.com/office/drawing/2014/main" id="{06AFF415-D1E2-ECFA-3D61-5FEA63C3F8D3}"/>
              </a:ext>
            </a:extLst>
          </p:cNvPr>
          <p:cNvGrpSpPr/>
          <p:nvPr/>
        </p:nvGrpSpPr>
        <p:grpSpPr>
          <a:xfrm>
            <a:off x="5366437" y="3367624"/>
            <a:ext cx="190758" cy="1617691"/>
            <a:chOff x="666518" y="3537048"/>
            <a:chExt cx="190758" cy="1617691"/>
          </a:xfrm>
        </p:grpSpPr>
        <p:sp>
          <p:nvSpPr>
            <p:cNvPr id="96" name="TextBox 95">
              <a:extLst>
                <a:ext uri="{FF2B5EF4-FFF2-40B4-BE49-F238E27FC236}">
                  <a16:creationId xmlns:a16="http://schemas.microsoft.com/office/drawing/2014/main" id="{B3690FF7-3FD2-86CF-6233-88452C42B247}"/>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7" name="TextBox 96">
              <a:extLst>
                <a:ext uri="{FF2B5EF4-FFF2-40B4-BE49-F238E27FC236}">
                  <a16:creationId xmlns:a16="http://schemas.microsoft.com/office/drawing/2014/main" id="{953DE979-8722-C914-1128-EA5C3E4BB71A}"/>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8" name="TextBox 97">
              <a:extLst>
                <a:ext uri="{FF2B5EF4-FFF2-40B4-BE49-F238E27FC236}">
                  <a16:creationId xmlns:a16="http://schemas.microsoft.com/office/drawing/2014/main" id="{07D82D2E-CA82-4FC3-5F9D-586F8409CAE2}"/>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9" name="TextBox 98">
              <a:extLst>
                <a:ext uri="{FF2B5EF4-FFF2-40B4-BE49-F238E27FC236}">
                  <a16:creationId xmlns:a16="http://schemas.microsoft.com/office/drawing/2014/main" id="{3DDC8C65-211F-3C55-230E-375AE38702EB}"/>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100" name="TextBox 99">
            <a:extLst>
              <a:ext uri="{FF2B5EF4-FFF2-40B4-BE49-F238E27FC236}">
                <a16:creationId xmlns:a16="http://schemas.microsoft.com/office/drawing/2014/main" id="{31BEDD7A-65E0-411A-8283-F72E37E5E613}"/>
              </a:ext>
            </a:extLst>
          </p:cNvPr>
          <p:cNvSpPr txBox="1"/>
          <p:nvPr/>
        </p:nvSpPr>
        <p:spPr>
          <a:xfrm>
            <a:off x="3778237" y="5480273"/>
            <a:ext cx="1641491"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Training</a:t>
            </a:r>
            <a:endPar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1" name="Rounded Rectangle 100">
            <a:extLst>
              <a:ext uri="{FF2B5EF4-FFF2-40B4-BE49-F238E27FC236}">
                <a16:creationId xmlns:a16="http://schemas.microsoft.com/office/drawing/2014/main" id="{11C590DA-4EBF-08BF-2BB6-4789743D0C27}"/>
              </a:ext>
            </a:extLst>
          </p:cNvPr>
          <p:cNvSpPr/>
          <p:nvPr/>
        </p:nvSpPr>
        <p:spPr>
          <a:xfrm>
            <a:off x="3657601" y="5496250"/>
            <a:ext cx="1882762" cy="394416"/>
          </a:xfrm>
          <a:prstGeom prst="roundRect">
            <a:avLst>
              <a:gd name="adj" fmla="val 10597"/>
            </a:avLst>
          </a:prstGeom>
          <a:noFill/>
          <a:ln w="444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2" name="Group 101">
            <a:extLst>
              <a:ext uri="{FF2B5EF4-FFF2-40B4-BE49-F238E27FC236}">
                <a16:creationId xmlns:a16="http://schemas.microsoft.com/office/drawing/2014/main" id="{E2B1EB44-DEDB-0711-19CE-5491CC729CF1}"/>
              </a:ext>
            </a:extLst>
          </p:cNvPr>
          <p:cNvGrpSpPr/>
          <p:nvPr/>
        </p:nvGrpSpPr>
        <p:grpSpPr>
          <a:xfrm>
            <a:off x="2766075" y="5459286"/>
            <a:ext cx="861900" cy="391435"/>
            <a:chOff x="2987007" y="5046972"/>
            <a:chExt cx="861900" cy="391435"/>
          </a:xfrm>
        </p:grpSpPr>
        <p:sp>
          <p:nvSpPr>
            <p:cNvPr id="103" name="Striped Right Arrow 102">
              <a:extLst>
                <a:ext uri="{FF2B5EF4-FFF2-40B4-BE49-F238E27FC236}">
                  <a16:creationId xmlns:a16="http://schemas.microsoft.com/office/drawing/2014/main" id="{BA414C6E-4DCF-768F-95FE-A0B560216E46}"/>
                </a:ext>
              </a:extLst>
            </p:cNvPr>
            <p:cNvSpPr/>
            <p:nvPr/>
          </p:nvSpPr>
          <p:spPr>
            <a:xfrm>
              <a:off x="3077304" y="5172695"/>
              <a:ext cx="771603"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4" name="Striped Right Arrow 103">
              <a:extLst>
                <a:ext uri="{FF2B5EF4-FFF2-40B4-BE49-F238E27FC236}">
                  <a16:creationId xmlns:a16="http://schemas.microsoft.com/office/drawing/2014/main" id="{4D2B35E4-2792-2980-63F8-6B65B4B7928E}"/>
                </a:ext>
              </a:extLst>
            </p:cNvPr>
            <p:cNvSpPr/>
            <p:nvPr/>
          </p:nvSpPr>
          <p:spPr>
            <a:xfrm rot="5400000">
              <a:off x="2957299" y="5076680"/>
              <a:ext cx="325128" cy="265712"/>
            </a:xfrm>
            <a:prstGeom prst="stripedRightArrow">
              <a:avLst>
                <a:gd name="adj1" fmla="val 50000"/>
                <a:gd name="adj2" fmla="val 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105" name="Group 104">
            <a:extLst>
              <a:ext uri="{FF2B5EF4-FFF2-40B4-BE49-F238E27FC236}">
                <a16:creationId xmlns:a16="http://schemas.microsoft.com/office/drawing/2014/main" id="{0ADF7ED0-D305-CB37-03A0-3A137A1786F5}"/>
              </a:ext>
            </a:extLst>
          </p:cNvPr>
          <p:cNvGrpSpPr/>
          <p:nvPr/>
        </p:nvGrpSpPr>
        <p:grpSpPr>
          <a:xfrm>
            <a:off x="5570115" y="5459286"/>
            <a:ext cx="864982" cy="391435"/>
            <a:chOff x="5269402" y="5046972"/>
            <a:chExt cx="864982" cy="391435"/>
          </a:xfrm>
        </p:grpSpPr>
        <p:sp>
          <p:nvSpPr>
            <p:cNvPr id="106" name="Striped Right Arrow 105">
              <a:extLst>
                <a:ext uri="{FF2B5EF4-FFF2-40B4-BE49-F238E27FC236}">
                  <a16:creationId xmlns:a16="http://schemas.microsoft.com/office/drawing/2014/main" id="{1E864CA9-D902-C5E4-7C1E-490B3D43C777}"/>
                </a:ext>
              </a:extLst>
            </p:cNvPr>
            <p:cNvSpPr/>
            <p:nvPr/>
          </p:nvSpPr>
          <p:spPr>
            <a:xfrm rot="10800000">
              <a:off x="5269402" y="5172695"/>
              <a:ext cx="771606"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7" name="Striped Right Arrow 106">
              <a:extLst>
                <a:ext uri="{FF2B5EF4-FFF2-40B4-BE49-F238E27FC236}">
                  <a16:creationId xmlns:a16="http://schemas.microsoft.com/office/drawing/2014/main" id="{BCD23015-C851-3211-3639-4D0BA80E21F4}"/>
                </a:ext>
              </a:extLst>
            </p:cNvPr>
            <p:cNvSpPr/>
            <p:nvPr/>
          </p:nvSpPr>
          <p:spPr>
            <a:xfrm rot="5400000">
              <a:off x="5838964" y="5076680"/>
              <a:ext cx="325128" cy="265712"/>
            </a:xfrm>
            <a:prstGeom prst="stripedRightArrow">
              <a:avLst>
                <a:gd name="adj1" fmla="val 50000"/>
                <a:gd name="adj2" fmla="val 0"/>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108" name="Rounded Rectangle 107">
            <a:extLst>
              <a:ext uri="{FF2B5EF4-FFF2-40B4-BE49-F238E27FC236}">
                <a16:creationId xmlns:a16="http://schemas.microsoft.com/office/drawing/2014/main" id="{5EAC9FFD-F3E6-ABB7-1B76-F81B0D17B372}"/>
              </a:ext>
            </a:extLst>
          </p:cNvPr>
          <p:cNvSpPr/>
          <p:nvPr/>
        </p:nvSpPr>
        <p:spPr>
          <a:xfrm>
            <a:off x="2777305" y="4165732"/>
            <a:ext cx="325677" cy="462176"/>
          </a:xfrm>
          <a:prstGeom prst="roundRect">
            <a:avLst>
              <a:gd name="adj" fmla="val 7116"/>
            </a:avLst>
          </a:prstGeom>
          <a:solidFill>
            <a:schemeClr val="accent5"/>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109" name="Rounded Rectangle 108">
            <a:extLst>
              <a:ext uri="{FF2B5EF4-FFF2-40B4-BE49-F238E27FC236}">
                <a16:creationId xmlns:a16="http://schemas.microsoft.com/office/drawing/2014/main" id="{C2DB53B7-B950-580E-A9D5-6E7018D1DF0F}"/>
              </a:ext>
            </a:extLst>
          </p:cNvPr>
          <p:cNvSpPr/>
          <p:nvPr/>
        </p:nvSpPr>
        <p:spPr>
          <a:xfrm>
            <a:off x="7504757" y="4165732"/>
            <a:ext cx="325677" cy="462176"/>
          </a:xfrm>
          <a:prstGeom prst="roundRect">
            <a:avLst>
              <a:gd name="adj" fmla="val 7116"/>
            </a:avLst>
          </a:prstGeom>
          <a:solidFill>
            <a:schemeClr val="accent5"/>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cxnSp>
        <p:nvCxnSpPr>
          <p:cNvPr id="117" name="Straight Connector 116">
            <a:extLst>
              <a:ext uri="{FF2B5EF4-FFF2-40B4-BE49-F238E27FC236}">
                <a16:creationId xmlns:a16="http://schemas.microsoft.com/office/drawing/2014/main" id="{EE1420E3-5920-5A76-620C-9C35E95914E3}"/>
              </a:ext>
            </a:extLst>
          </p:cNvPr>
          <p:cNvCxnSpPr>
            <a:cxnSpLocks/>
          </p:cNvCxnSpPr>
          <p:nvPr/>
        </p:nvCxnSpPr>
        <p:spPr>
          <a:xfrm flipH="1" flipV="1">
            <a:off x="7667595" y="4394788"/>
            <a:ext cx="316880" cy="469381"/>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
        <p:nvSpPr>
          <p:cNvPr id="4" name="Rounded Rectangle 3">
            <a:extLst>
              <a:ext uri="{FF2B5EF4-FFF2-40B4-BE49-F238E27FC236}">
                <a16:creationId xmlns:a16="http://schemas.microsoft.com/office/drawing/2014/main" id="{A8850CB2-21C7-B3D9-6393-CF8373AAD174}"/>
              </a:ext>
            </a:extLst>
          </p:cNvPr>
          <p:cNvSpPr/>
          <p:nvPr/>
        </p:nvSpPr>
        <p:spPr>
          <a:xfrm>
            <a:off x="878580" y="3314797"/>
            <a:ext cx="2846051" cy="865279"/>
          </a:xfrm>
          <a:prstGeom prst="roundRect">
            <a:avLst>
              <a:gd name="adj" fmla="val 7116"/>
            </a:avLst>
          </a:prstGeom>
          <a:solidFill>
            <a:schemeClr val="accent6">
              <a:lumMod val="20000"/>
              <a:lumOff val="8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5" name="TextBox 4">
            <a:extLst>
              <a:ext uri="{FF2B5EF4-FFF2-40B4-BE49-F238E27FC236}">
                <a16:creationId xmlns:a16="http://schemas.microsoft.com/office/drawing/2014/main" id="{FC68CB5D-A1A3-D5E0-440C-08F0FF8A5F6A}"/>
              </a:ext>
            </a:extLst>
          </p:cNvPr>
          <p:cNvSpPr txBox="1">
            <a:spLocks noChangeAspect="1"/>
          </p:cNvSpPr>
          <p:nvPr/>
        </p:nvSpPr>
        <p:spPr>
          <a:xfrm>
            <a:off x="1558564" y="3394895"/>
            <a:ext cx="386346" cy="55399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30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30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FD906864-1638-6440-C0E7-9B70BC7D0930}"/>
              </a:ext>
            </a:extLst>
          </p:cNvPr>
          <p:cNvSpPr txBox="1"/>
          <p:nvPr/>
        </p:nvSpPr>
        <p:spPr>
          <a:xfrm>
            <a:off x="1938110" y="3471839"/>
            <a:ext cx="109495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Needed</a:t>
            </a:r>
          </a:p>
        </p:txBody>
      </p:sp>
      <p:cxnSp>
        <p:nvCxnSpPr>
          <p:cNvPr id="112" name="Straight Connector 111">
            <a:extLst>
              <a:ext uri="{FF2B5EF4-FFF2-40B4-BE49-F238E27FC236}">
                <a16:creationId xmlns:a16="http://schemas.microsoft.com/office/drawing/2014/main" id="{59353356-27A5-C7DF-4BAC-D1739CBCF27D}"/>
              </a:ext>
            </a:extLst>
          </p:cNvPr>
          <p:cNvCxnSpPr>
            <a:cxnSpLocks/>
          </p:cNvCxnSpPr>
          <p:nvPr/>
        </p:nvCxnSpPr>
        <p:spPr>
          <a:xfrm>
            <a:off x="1989507" y="3976757"/>
            <a:ext cx="992167" cy="456315"/>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D1E86965-21F1-3AF5-63B0-A5D5D48D500D}"/>
              </a:ext>
            </a:extLst>
          </p:cNvPr>
          <p:cNvCxnSpPr>
            <a:cxnSpLocks/>
          </p:cNvCxnSpPr>
          <p:nvPr/>
        </p:nvCxnSpPr>
        <p:spPr>
          <a:xfrm>
            <a:off x="1001743" y="3521512"/>
            <a:ext cx="981032" cy="455245"/>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
        <p:nvSpPr>
          <p:cNvPr id="7" name="Rounded Rectangle 6">
            <a:extLst>
              <a:ext uri="{FF2B5EF4-FFF2-40B4-BE49-F238E27FC236}">
                <a16:creationId xmlns:a16="http://schemas.microsoft.com/office/drawing/2014/main" id="{A91C770F-9923-38B8-5751-CDCE2CCDE699}"/>
              </a:ext>
            </a:extLst>
          </p:cNvPr>
          <p:cNvSpPr/>
          <p:nvPr/>
        </p:nvSpPr>
        <p:spPr>
          <a:xfrm>
            <a:off x="5601181" y="3314797"/>
            <a:ext cx="2846051" cy="865279"/>
          </a:xfrm>
          <a:prstGeom prst="roundRect">
            <a:avLst>
              <a:gd name="adj" fmla="val 7116"/>
            </a:avLst>
          </a:prstGeom>
          <a:solidFill>
            <a:srgbClr val="FBE5D6"/>
          </a:solid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8" name="TextBox 7">
            <a:extLst>
              <a:ext uri="{FF2B5EF4-FFF2-40B4-BE49-F238E27FC236}">
                <a16:creationId xmlns:a16="http://schemas.microsoft.com/office/drawing/2014/main" id="{4A965151-F4FC-3F9A-AC5B-4B5CCAC772B7}"/>
              </a:ext>
            </a:extLst>
          </p:cNvPr>
          <p:cNvSpPr txBox="1"/>
          <p:nvPr/>
        </p:nvSpPr>
        <p:spPr>
          <a:xfrm>
            <a:off x="7120115" y="3525489"/>
            <a:ext cx="109495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Tahoma" panose="020B0604030504040204" pitchFamily="34" charset="0"/>
                <a:ea typeface="Tahoma" panose="020B0604030504040204" pitchFamily="34" charset="0"/>
                <a:cs typeface="Tahoma" panose="020B0604030504040204" pitchFamily="34" charset="0"/>
              </a:rPr>
              <a:t>No need</a:t>
            </a:r>
          </a:p>
        </p:txBody>
      </p:sp>
      <p:sp>
        <p:nvSpPr>
          <p:cNvPr id="9" name="Cross 8">
            <a:extLst>
              <a:ext uri="{FF2B5EF4-FFF2-40B4-BE49-F238E27FC236}">
                <a16:creationId xmlns:a16="http://schemas.microsoft.com/office/drawing/2014/main" id="{3FB6DD63-F0C0-6F2B-F1FB-EC38094106AD}"/>
              </a:ext>
            </a:extLst>
          </p:cNvPr>
          <p:cNvSpPr>
            <a:spLocks noChangeAspect="1"/>
          </p:cNvSpPr>
          <p:nvPr/>
        </p:nvSpPr>
        <p:spPr>
          <a:xfrm rot="2683010">
            <a:off x="6007815" y="3051605"/>
            <a:ext cx="1320296" cy="1345005"/>
          </a:xfrm>
          <a:prstGeom prst="plus">
            <a:avLst>
              <a:gd name="adj" fmla="val 43665"/>
            </a:avLst>
          </a:prstGeom>
          <a:solidFill>
            <a:srgbClr val="E904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800" b="0" i="0" u="none" strike="noStrike" kern="1200" cap="none" spc="0" normalizeH="0" baseline="0" noProof="0">
              <a:ln>
                <a:noFill/>
              </a:ln>
              <a:solidFill>
                <a:srgbClr val="C00000"/>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312353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53" presetClass="entr" presetSubtype="16"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fltVal val="0"/>
                                          </p:val>
                                        </p:tav>
                                        <p:tav tm="100000">
                                          <p:val>
                                            <p:strVal val="#ppt_h"/>
                                          </p:val>
                                        </p:tav>
                                      </p:tavLst>
                                    </p:anim>
                                    <p:animEffect transition="in" filter="fade">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P spid="9" grpId="0" animBg="1"/>
    </p:bld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Observation:</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Filling the entire Backward table is unnecessary</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Pipelining opportunities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to directly consume a Backward value</a:t>
            </a:r>
          </a:p>
          <a:p>
            <a:pPr lvl="1">
              <a:lnSpc>
                <a:spcPct val="100000"/>
              </a:lnSpc>
              <a:spcBef>
                <a:spcPts val="400"/>
              </a:spcBef>
            </a:pPr>
            <a:r>
              <a:rPr lang="en-US" sz="2000" b="1" dirty="0">
                <a:solidFill>
                  <a:schemeClr val="accent6">
                    <a:lumMod val="75000"/>
                  </a:schemeClr>
                </a:solidFill>
                <a:latin typeface="Tahoma" panose="020B0604030504040204" pitchFamily="34" charset="0"/>
                <a:ea typeface="Tahoma" panose="020B0604030504040204" pitchFamily="34" charset="0"/>
                <a:cs typeface="Tahoma" panose="020B0604030504040204" pitchFamily="34" charset="0"/>
                <a:sym typeface="Wingdings" pitchFamily="2" charset="2"/>
              </a:rPr>
              <a:t>Partial compute approach:</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Only a single row should be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fully stored</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rIns="0"/>
          <a:lstStyle/>
          <a:p>
            <a:r>
              <a:rPr lang="en-US" sz="4000" b="1" dirty="0">
                <a:latin typeface="Garamond" panose="02020404030301010803" pitchFamily="18" charset="0"/>
              </a:rPr>
              <a:t>SW: Minimizing Redundant </a:t>
            </a:r>
            <a:r>
              <a:rPr lang="en-US" sz="4000" dirty="0">
                <a:latin typeface="Garamond" panose="02020404030301010803" pitchFamily="18" charset="0"/>
              </a:rPr>
              <a:t>S</a:t>
            </a:r>
            <a:r>
              <a:rPr lang="en-US" sz="4000" b="1" dirty="0">
                <a:latin typeface="Garamond" panose="02020404030301010803" pitchFamily="18" charset="0"/>
              </a:rPr>
              <a:t>torage</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48" name="Table 6">
            <a:extLst>
              <a:ext uri="{FF2B5EF4-FFF2-40B4-BE49-F238E27FC236}">
                <a16:creationId xmlns:a16="http://schemas.microsoft.com/office/drawing/2014/main" id="{71C9F7F9-03F8-5BF7-D780-560E3C87636A}"/>
              </a:ext>
            </a:extLst>
          </p:cNvPr>
          <p:cNvGraphicFramePr>
            <a:graphicFrameLocks noGrp="1" noChangeAspect="1"/>
          </p:cNvGraphicFramePr>
          <p:nvPr/>
        </p:nvGraphicFramePr>
        <p:xfrm>
          <a:off x="876880" y="331416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48C87833-3AC5-F4EF-8AB0-3ADBEACECB8A}"/>
                  </a:ext>
                </a:extLst>
              </p:cNvPr>
              <p:cNvSpPr txBox="1"/>
              <p:nvPr/>
            </p:nvSpPr>
            <p:spPr>
              <a:xfrm>
                <a:off x="75543" y="272643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𝑭</m:t>
                          </m:r>
                        </m:e>
                        <m:sub>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9" name="TextBox 48">
                <a:extLst>
                  <a:ext uri="{FF2B5EF4-FFF2-40B4-BE49-F238E27FC236}">
                    <a16:creationId xmlns:a16="http://schemas.microsoft.com/office/drawing/2014/main" id="{48C87833-3AC5-F4EF-8AB0-3ADBEACECB8A}"/>
                  </a:ext>
                </a:extLst>
              </p:cNvPr>
              <p:cNvSpPr txBox="1">
                <a:spLocks noRot="1" noChangeAspect="1" noMove="1" noResize="1" noEditPoints="1" noAdjustHandles="1" noChangeArrowheads="1" noChangeShapeType="1" noTextEdit="1"/>
              </p:cNvSpPr>
              <p:nvPr/>
            </p:nvSpPr>
            <p:spPr>
              <a:xfrm>
                <a:off x="75543" y="2726435"/>
                <a:ext cx="552506" cy="307777"/>
              </a:xfrm>
              <a:prstGeom prst="rect">
                <a:avLst/>
              </a:prstGeom>
              <a:blipFill>
                <a:blip r:embed="rId4"/>
                <a:stretch>
                  <a:fillRect l="-13333" b="-1538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1A3A880A-8079-7B17-34A6-83D8E96B8FE3}"/>
                  </a:ext>
                </a:extLst>
              </p:cNvPr>
              <p:cNvSpPr txBox="1"/>
              <p:nvPr/>
            </p:nvSpPr>
            <p:spPr>
              <a:xfrm>
                <a:off x="696724" y="287008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0" name="TextBox 49">
                <a:extLst>
                  <a:ext uri="{FF2B5EF4-FFF2-40B4-BE49-F238E27FC236}">
                    <a16:creationId xmlns:a16="http://schemas.microsoft.com/office/drawing/2014/main" id="{1A3A880A-8079-7B17-34A6-83D8E96B8FE3}"/>
                  </a:ext>
                </a:extLst>
              </p:cNvPr>
              <p:cNvSpPr txBox="1">
                <a:spLocks noRot="1" noChangeAspect="1" noMove="1" noResize="1" noEditPoints="1" noAdjustHandles="1" noChangeArrowheads="1" noChangeShapeType="1" noTextEdit="1"/>
              </p:cNvSpPr>
              <p:nvPr/>
            </p:nvSpPr>
            <p:spPr>
              <a:xfrm>
                <a:off x="696724" y="2870087"/>
                <a:ext cx="164592" cy="307777"/>
              </a:xfrm>
              <a:prstGeom prst="rect">
                <a:avLst/>
              </a:prstGeom>
              <a:blipFill>
                <a:blip r:embed="rId5"/>
                <a:stretch>
                  <a:fillRect l="-28571" r="-28571"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8" name="TextBox 57">
                <a:extLst>
                  <a:ext uri="{FF2B5EF4-FFF2-40B4-BE49-F238E27FC236}">
                    <a16:creationId xmlns:a16="http://schemas.microsoft.com/office/drawing/2014/main" id="{B4480C97-562E-5A38-1134-9FCE58A8740A}"/>
                  </a:ext>
                </a:extLst>
              </p:cNvPr>
              <p:cNvSpPr txBox="1"/>
              <p:nvPr/>
            </p:nvSpPr>
            <p:spPr>
              <a:xfrm>
                <a:off x="570143" y="309118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8" name="TextBox 57">
                <a:extLst>
                  <a:ext uri="{FF2B5EF4-FFF2-40B4-BE49-F238E27FC236}">
                    <a16:creationId xmlns:a16="http://schemas.microsoft.com/office/drawing/2014/main" id="{B4480C97-562E-5A38-1134-9FCE58A8740A}"/>
                  </a:ext>
                </a:extLst>
              </p:cNvPr>
              <p:cNvSpPr txBox="1">
                <a:spLocks noRot="1" noChangeAspect="1" noMove="1" noResize="1" noEditPoints="1" noAdjustHandles="1" noChangeArrowheads="1" noChangeShapeType="1" noTextEdit="1"/>
              </p:cNvSpPr>
              <p:nvPr/>
            </p:nvSpPr>
            <p:spPr>
              <a:xfrm>
                <a:off x="570143" y="3091187"/>
                <a:ext cx="162796" cy="307777"/>
              </a:xfrm>
              <a:prstGeom prst="rect">
                <a:avLst/>
              </a:prstGeom>
              <a:blipFill>
                <a:blip r:embed="rId6"/>
                <a:stretch>
                  <a:fillRect l="-38462" r="-23077" b="-8000"/>
                </a:stretch>
              </a:blipFill>
            </p:spPr>
            <p:txBody>
              <a:bodyPr/>
              <a:lstStyle/>
              <a:p>
                <a:r>
                  <a:rPr lang="en-US">
                    <a:noFill/>
                  </a:rPr>
                  <a:t> </a:t>
                </a:r>
              </a:p>
            </p:txBody>
          </p:sp>
        </mc:Fallback>
      </mc:AlternateContent>
      <p:cxnSp>
        <p:nvCxnSpPr>
          <p:cNvPr id="59" name="Straight Connector 58">
            <a:extLst>
              <a:ext uri="{FF2B5EF4-FFF2-40B4-BE49-F238E27FC236}">
                <a16:creationId xmlns:a16="http://schemas.microsoft.com/office/drawing/2014/main" id="{2D7454FB-DF9B-139A-E3EF-74FE5ABDC1E1}"/>
              </a:ext>
            </a:extLst>
          </p:cNvPr>
          <p:cNvCxnSpPr>
            <a:cxnSpLocks/>
          </p:cNvCxnSpPr>
          <p:nvPr/>
        </p:nvCxnSpPr>
        <p:spPr>
          <a:xfrm flipH="1" flipV="1">
            <a:off x="596227" y="302456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7B38FD88-56CD-1336-6339-C1542FCFB285}"/>
              </a:ext>
            </a:extLst>
          </p:cNvPr>
          <p:cNvGrpSpPr/>
          <p:nvPr/>
        </p:nvGrpSpPr>
        <p:grpSpPr>
          <a:xfrm>
            <a:off x="643222" y="3367624"/>
            <a:ext cx="190758" cy="1617691"/>
            <a:chOff x="666518" y="3537048"/>
            <a:chExt cx="190758" cy="1617691"/>
          </a:xfrm>
        </p:grpSpPr>
        <p:sp>
          <p:nvSpPr>
            <p:cNvPr id="61" name="TextBox 60">
              <a:extLst>
                <a:ext uri="{FF2B5EF4-FFF2-40B4-BE49-F238E27FC236}">
                  <a16:creationId xmlns:a16="http://schemas.microsoft.com/office/drawing/2014/main" id="{A9D64D28-D644-4AC1-8BB7-2BBF42BF36AC}"/>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2" name="TextBox 61">
              <a:extLst>
                <a:ext uri="{FF2B5EF4-FFF2-40B4-BE49-F238E27FC236}">
                  <a16:creationId xmlns:a16="http://schemas.microsoft.com/office/drawing/2014/main" id="{B29E54CE-12CC-1FAD-2B08-E130A05AEBE2}"/>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3" name="TextBox 62">
              <a:extLst>
                <a:ext uri="{FF2B5EF4-FFF2-40B4-BE49-F238E27FC236}">
                  <a16:creationId xmlns:a16="http://schemas.microsoft.com/office/drawing/2014/main" id="{C9C6769B-7F83-1F3C-4016-8C39C75ACA91}"/>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4" name="TextBox 63">
              <a:extLst>
                <a:ext uri="{FF2B5EF4-FFF2-40B4-BE49-F238E27FC236}">
                  <a16:creationId xmlns:a16="http://schemas.microsoft.com/office/drawing/2014/main" id="{6A27A5BB-EB4E-BF5B-705C-571CF1EE6B20}"/>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65" name="TextBox 64">
            <a:extLst>
              <a:ext uri="{FF2B5EF4-FFF2-40B4-BE49-F238E27FC236}">
                <a16:creationId xmlns:a16="http://schemas.microsoft.com/office/drawing/2014/main" id="{AB760EBA-B933-ACD4-54EE-00150DCF549C}"/>
              </a:ext>
            </a:extLst>
          </p:cNvPr>
          <p:cNvSpPr txBox="1"/>
          <p:nvPr/>
        </p:nvSpPr>
        <p:spPr>
          <a:xfrm>
            <a:off x="889364" y="5081541"/>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Forward Calculations</a:t>
            </a:r>
          </a:p>
        </p:txBody>
      </p:sp>
      <p:sp>
        <p:nvSpPr>
          <p:cNvPr id="66" name="TextBox 65">
            <a:extLst>
              <a:ext uri="{FF2B5EF4-FFF2-40B4-BE49-F238E27FC236}">
                <a16:creationId xmlns:a16="http://schemas.microsoft.com/office/drawing/2014/main" id="{EF78EDBD-1631-CC06-F1ED-B7A4049662DB}"/>
              </a:ext>
            </a:extLst>
          </p:cNvPr>
          <p:cNvSpPr txBox="1"/>
          <p:nvPr/>
        </p:nvSpPr>
        <p:spPr>
          <a:xfrm>
            <a:off x="2789309" y="2384319"/>
            <a:ext cx="3565382"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Observed Sequence:</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ATGT</a:t>
            </a:r>
            <a:endParaRPr kumimoji="0" lang="en-US" sz="2000" b="1"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sp>
        <p:nvSpPr>
          <p:cNvPr id="67" name="Striped Right Arrow 66">
            <a:extLst>
              <a:ext uri="{FF2B5EF4-FFF2-40B4-BE49-F238E27FC236}">
                <a16:creationId xmlns:a16="http://schemas.microsoft.com/office/drawing/2014/main" id="{18407869-E63B-81AC-F37A-04D182619897}"/>
              </a:ext>
            </a:extLst>
          </p:cNvPr>
          <p:cNvSpPr/>
          <p:nvPr/>
        </p:nvSpPr>
        <p:spPr>
          <a:xfrm rot="5400000">
            <a:off x="-356669" y="4064019"/>
            <a:ext cx="1576884"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68" name="Table 6">
            <a:extLst>
              <a:ext uri="{FF2B5EF4-FFF2-40B4-BE49-F238E27FC236}">
                <a16:creationId xmlns:a16="http://schemas.microsoft.com/office/drawing/2014/main" id="{1662BEE7-1CF4-106C-7797-E2D211656680}"/>
              </a:ext>
            </a:extLst>
          </p:cNvPr>
          <p:cNvGraphicFramePr>
            <a:graphicFrameLocks noGrp="1" noChangeAspect="1"/>
          </p:cNvGraphicFramePr>
          <p:nvPr/>
        </p:nvGraphicFramePr>
        <p:xfrm>
          <a:off x="5602494" y="331416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rgbClr val="7030A0"/>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69" name="TextBox 68">
                <a:extLst>
                  <a:ext uri="{FF2B5EF4-FFF2-40B4-BE49-F238E27FC236}">
                    <a16:creationId xmlns:a16="http://schemas.microsoft.com/office/drawing/2014/main" id="{6D602CD4-D45A-1467-BBFB-67D5B7EC84A8}"/>
                  </a:ext>
                </a:extLst>
              </p:cNvPr>
              <p:cNvSpPr txBox="1"/>
              <p:nvPr/>
            </p:nvSpPr>
            <p:spPr>
              <a:xfrm>
                <a:off x="4801157" y="272643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𝑩</m:t>
                          </m:r>
                        </m:e>
                        <m:sub>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9" name="TextBox 68">
                <a:extLst>
                  <a:ext uri="{FF2B5EF4-FFF2-40B4-BE49-F238E27FC236}">
                    <a16:creationId xmlns:a16="http://schemas.microsoft.com/office/drawing/2014/main" id="{6D602CD4-D45A-1467-BBFB-67D5B7EC84A8}"/>
                  </a:ext>
                </a:extLst>
              </p:cNvPr>
              <p:cNvSpPr txBox="1">
                <a:spLocks noRot="1" noChangeAspect="1" noMove="1" noResize="1" noEditPoints="1" noAdjustHandles="1" noChangeArrowheads="1" noChangeShapeType="1" noTextEdit="1"/>
              </p:cNvSpPr>
              <p:nvPr/>
            </p:nvSpPr>
            <p:spPr>
              <a:xfrm>
                <a:off x="4801157" y="2726435"/>
                <a:ext cx="552506" cy="307777"/>
              </a:xfrm>
              <a:prstGeom prst="rect">
                <a:avLst/>
              </a:prstGeom>
              <a:blipFill>
                <a:blip r:embed="rId7"/>
                <a:stretch>
                  <a:fillRect l="-15909" r="-2273" b="-1538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0" name="TextBox 69">
                <a:extLst>
                  <a:ext uri="{FF2B5EF4-FFF2-40B4-BE49-F238E27FC236}">
                    <a16:creationId xmlns:a16="http://schemas.microsoft.com/office/drawing/2014/main" id="{091EC0A7-8C2B-75B3-2D86-6359C9AE392C}"/>
                  </a:ext>
                </a:extLst>
              </p:cNvPr>
              <p:cNvSpPr txBox="1"/>
              <p:nvPr/>
            </p:nvSpPr>
            <p:spPr>
              <a:xfrm>
                <a:off x="5422338" y="287008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70" name="TextBox 69">
                <a:extLst>
                  <a:ext uri="{FF2B5EF4-FFF2-40B4-BE49-F238E27FC236}">
                    <a16:creationId xmlns:a16="http://schemas.microsoft.com/office/drawing/2014/main" id="{091EC0A7-8C2B-75B3-2D86-6359C9AE392C}"/>
                  </a:ext>
                </a:extLst>
              </p:cNvPr>
              <p:cNvSpPr txBox="1">
                <a:spLocks noRot="1" noChangeAspect="1" noMove="1" noResize="1" noEditPoints="1" noAdjustHandles="1" noChangeArrowheads="1" noChangeShapeType="1" noTextEdit="1"/>
              </p:cNvSpPr>
              <p:nvPr/>
            </p:nvSpPr>
            <p:spPr>
              <a:xfrm>
                <a:off x="5422338" y="2870087"/>
                <a:ext cx="164592" cy="307777"/>
              </a:xfrm>
              <a:prstGeom prst="rect">
                <a:avLst/>
              </a:prstGeom>
              <a:blipFill>
                <a:blip r:embed="rId8"/>
                <a:stretch>
                  <a:fillRect l="-28571" r="-35714"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1" name="TextBox 70">
                <a:extLst>
                  <a:ext uri="{FF2B5EF4-FFF2-40B4-BE49-F238E27FC236}">
                    <a16:creationId xmlns:a16="http://schemas.microsoft.com/office/drawing/2014/main" id="{B09D5AB8-E6A5-B563-DBA8-940363BA668D}"/>
                  </a:ext>
                </a:extLst>
              </p:cNvPr>
              <p:cNvSpPr txBox="1"/>
              <p:nvPr/>
            </p:nvSpPr>
            <p:spPr>
              <a:xfrm>
                <a:off x="5295757" y="309118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71" name="TextBox 70">
                <a:extLst>
                  <a:ext uri="{FF2B5EF4-FFF2-40B4-BE49-F238E27FC236}">
                    <a16:creationId xmlns:a16="http://schemas.microsoft.com/office/drawing/2014/main" id="{B09D5AB8-E6A5-B563-DBA8-940363BA668D}"/>
                  </a:ext>
                </a:extLst>
              </p:cNvPr>
              <p:cNvSpPr txBox="1">
                <a:spLocks noRot="1" noChangeAspect="1" noMove="1" noResize="1" noEditPoints="1" noAdjustHandles="1" noChangeArrowheads="1" noChangeShapeType="1" noTextEdit="1"/>
              </p:cNvSpPr>
              <p:nvPr/>
            </p:nvSpPr>
            <p:spPr>
              <a:xfrm>
                <a:off x="5295757" y="3091187"/>
                <a:ext cx="162796" cy="307777"/>
              </a:xfrm>
              <a:prstGeom prst="rect">
                <a:avLst/>
              </a:prstGeom>
              <a:blipFill>
                <a:blip r:embed="rId9"/>
                <a:stretch>
                  <a:fillRect l="-38462" r="-30769" b="-8000"/>
                </a:stretch>
              </a:blipFill>
            </p:spPr>
            <p:txBody>
              <a:bodyPr/>
              <a:lstStyle/>
              <a:p>
                <a:r>
                  <a:rPr lang="en-US">
                    <a:noFill/>
                  </a:rPr>
                  <a:t> </a:t>
                </a:r>
              </a:p>
            </p:txBody>
          </p:sp>
        </mc:Fallback>
      </mc:AlternateContent>
      <p:cxnSp>
        <p:nvCxnSpPr>
          <p:cNvPr id="72" name="Straight Connector 71">
            <a:extLst>
              <a:ext uri="{FF2B5EF4-FFF2-40B4-BE49-F238E27FC236}">
                <a16:creationId xmlns:a16="http://schemas.microsoft.com/office/drawing/2014/main" id="{2776E28F-4D9C-AD5A-FD65-B651F72AC69A}"/>
              </a:ext>
            </a:extLst>
          </p:cNvPr>
          <p:cNvCxnSpPr>
            <a:cxnSpLocks/>
          </p:cNvCxnSpPr>
          <p:nvPr/>
        </p:nvCxnSpPr>
        <p:spPr>
          <a:xfrm flipH="1" flipV="1">
            <a:off x="5321841" y="302456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9FF02AE8-7AAD-A0FC-2AA0-CC9ECE37320E}"/>
              </a:ext>
            </a:extLst>
          </p:cNvPr>
          <p:cNvSpPr txBox="1"/>
          <p:nvPr/>
        </p:nvSpPr>
        <p:spPr>
          <a:xfrm>
            <a:off x="5576318" y="5081541"/>
            <a:ext cx="2891148"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Backward Calculations</a:t>
            </a:r>
          </a:p>
        </p:txBody>
      </p:sp>
      <p:sp>
        <p:nvSpPr>
          <p:cNvPr id="74" name="Striped Right Arrow 73">
            <a:extLst>
              <a:ext uri="{FF2B5EF4-FFF2-40B4-BE49-F238E27FC236}">
                <a16:creationId xmlns:a16="http://schemas.microsoft.com/office/drawing/2014/main" id="{E793D09C-D93A-0669-E3E0-C3B103DC42AD}"/>
              </a:ext>
            </a:extLst>
          </p:cNvPr>
          <p:cNvSpPr/>
          <p:nvPr/>
        </p:nvSpPr>
        <p:spPr>
          <a:xfrm rot="16200000">
            <a:off x="4392197" y="4042401"/>
            <a:ext cx="1533649"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75" name="Group 74">
            <a:extLst>
              <a:ext uri="{FF2B5EF4-FFF2-40B4-BE49-F238E27FC236}">
                <a16:creationId xmlns:a16="http://schemas.microsoft.com/office/drawing/2014/main" id="{4796DC95-02AB-F784-02B2-B908B199A9BF}"/>
              </a:ext>
            </a:extLst>
          </p:cNvPr>
          <p:cNvGrpSpPr/>
          <p:nvPr/>
        </p:nvGrpSpPr>
        <p:grpSpPr>
          <a:xfrm>
            <a:off x="901710" y="2985256"/>
            <a:ext cx="2809349" cy="274320"/>
            <a:chOff x="901710" y="3154680"/>
            <a:chExt cx="2809349" cy="274320"/>
          </a:xfrm>
        </p:grpSpPr>
        <p:sp>
          <p:nvSpPr>
            <p:cNvPr id="76" name="Rounded Rectangle 75">
              <a:extLst>
                <a:ext uri="{FF2B5EF4-FFF2-40B4-BE49-F238E27FC236}">
                  <a16:creationId xmlns:a16="http://schemas.microsoft.com/office/drawing/2014/main" id="{2723A477-494D-84E0-A563-4B3FF9A33FB6}"/>
                </a:ext>
              </a:extLst>
            </p:cNvPr>
            <p:cNvSpPr>
              <a:spLocks noChangeAspect="1"/>
            </p:cNvSpPr>
            <p:nvPr/>
          </p:nvSpPr>
          <p:spPr>
            <a:xfrm>
              <a:off x="901710"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77" name="Rounded Rectangle 76">
              <a:extLst>
                <a:ext uri="{FF2B5EF4-FFF2-40B4-BE49-F238E27FC236}">
                  <a16:creationId xmlns:a16="http://schemas.microsoft.com/office/drawing/2014/main" id="{DB0AA7B8-7206-8E5F-DB97-8D7EE5A6E25F}"/>
                </a:ext>
              </a:extLst>
            </p:cNvPr>
            <p:cNvSpPr>
              <a:spLocks noChangeAspect="1"/>
            </p:cNvSpPr>
            <p:nvPr/>
          </p:nvSpPr>
          <p:spPr>
            <a:xfrm>
              <a:off x="3436739"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78" name="Rounded Rectangle 77">
              <a:extLst>
                <a:ext uri="{FF2B5EF4-FFF2-40B4-BE49-F238E27FC236}">
                  <a16:creationId xmlns:a16="http://schemas.microsoft.com/office/drawing/2014/main" id="{5A82ABA3-0D69-77E8-1195-16827051B58F}"/>
                </a:ext>
              </a:extLst>
            </p:cNvPr>
            <p:cNvSpPr>
              <a:spLocks noChangeAspect="1"/>
            </p:cNvSpPr>
            <p:nvPr/>
          </p:nvSpPr>
          <p:spPr>
            <a:xfrm>
              <a:off x="1218589"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79" name="Rounded Rectangle 78">
              <a:extLst>
                <a:ext uri="{FF2B5EF4-FFF2-40B4-BE49-F238E27FC236}">
                  <a16:creationId xmlns:a16="http://schemas.microsoft.com/office/drawing/2014/main" id="{1741CE5D-3474-0C19-3D14-1B644F143BDE}"/>
                </a:ext>
              </a:extLst>
            </p:cNvPr>
            <p:cNvSpPr>
              <a:spLocks noChangeAspect="1"/>
            </p:cNvSpPr>
            <p:nvPr/>
          </p:nvSpPr>
          <p:spPr>
            <a:xfrm>
              <a:off x="1535468"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0" name="Rounded Rectangle 79">
              <a:extLst>
                <a:ext uri="{FF2B5EF4-FFF2-40B4-BE49-F238E27FC236}">
                  <a16:creationId xmlns:a16="http://schemas.microsoft.com/office/drawing/2014/main" id="{60C8E752-7B26-FB61-1749-90F59F844463}"/>
                </a:ext>
              </a:extLst>
            </p:cNvPr>
            <p:cNvSpPr>
              <a:spLocks noChangeAspect="1"/>
            </p:cNvSpPr>
            <p:nvPr/>
          </p:nvSpPr>
          <p:spPr>
            <a:xfrm>
              <a:off x="1852347"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81" name="Rounded Rectangle 80">
              <a:extLst>
                <a:ext uri="{FF2B5EF4-FFF2-40B4-BE49-F238E27FC236}">
                  <a16:creationId xmlns:a16="http://schemas.microsoft.com/office/drawing/2014/main" id="{22CC02D7-DEFA-A587-7548-EA4A9CB5349E}"/>
                </a:ext>
              </a:extLst>
            </p:cNvPr>
            <p:cNvSpPr>
              <a:spLocks noChangeAspect="1"/>
            </p:cNvSpPr>
            <p:nvPr/>
          </p:nvSpPr>
          <p:spPr>
            <a:xfrm>
              <a:off x="2169226"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82" name="Rounded Rectangle 81">
              <a:extLst>
                <a:ext uri="{FF2B5EF4-FFF2-40B4-BE49-F238E27FC236}">
                  <a16:creationId xmlns:a16="http://schemas.microsoft.com/office/drawing/2014/main" id="{1BBF8086-644D-2956-3CDE-82BEF439AF02}"/>
                </a:ext>
              </a:extLst>
            </p:cNvPr>
            <p:cNvSpPr>
              <a:spLocks noChangeAspect="1"/>
            </p:cNvSpPr>
            <p:nvPr/>
          </p:nvSpPr>
          <p:spPr>
            <a:xfrm>
              <a:off x="2486105"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3" name="Rounded Rectangle 82">
              <a:extLst>
                <a:ext uri="{FF2B5EF4-FFF2-40B4-BE49-F238E27FC236}">
                  <a16:creationId xmlns:a16="http://schemas.microsoft.com/office/drawing/2014/main" id="{77853735-D5B7-4B1E-353E-8771430DC96E}"/>
                </a:ext>
              </a:extLst>
            </p:cNvPr>
            <p:cNvSpPr>
              <a:spLocks noChangeAspect="1"/>
            </p:cNvSpPr>
            <p:nvPr/>
          </p:nvSpPr>
          <p:spPr>
            <a:xfrm>
              <a:off x="2802984"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84" name="Rounded Rectangle 83">
              <a:extLst>
                <a:ext uri="{FF2B5EF4-FFF2-40B4-BE49-F238E27FC236}">
                  <a16:creationId xmlns:a16="http://schemas.microsoft.com/office/drawing/2014/main" id="{05C6BEDE-36FC-A0F1-DE9B-9BF01D99CCF6}"/>
                </a:ext>
              </a:extLst>
            </p:cNvPr>
            <p:cNvSpPr>
              <a:spLocks noChangeAspect="1"/>
            </p:cNvSpPr>
            <p:nvPr/>
          </p:nvSpPr>
          <p:spPr>
            <a:xfrm>
              <a:off x="3119863"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85" name="Group 84">
            <a:extLst>
              <a:ext uri="{FF2B5EF4-FFF2-40B4-BE49-F238E27FC236}">
                <a16:creationId xmlns:a16="http://schemas.microsoft.com/office/drawing/2014/main" id="{A021D461-260D-956D-CAE8-74CF1229140C}"/>
              </a:ext>
            </a:extLst>
          </p:cNvPr>
          <p:cNvGrpSpPr/>
          <p:nvPr/>
        </p:nvGrpSpPr>
        <p:grpSpPr>
          <a:xfrm>
            <a:off x="5629162" y="2985256"/>
            <a:ext cx="2809349" cy="274320"/>
            <a:chOff x="5629162" y="3167758"/>
            <a:chExt cx="2809349" cy="274320"/>
          </a:xfrm>
        </p:grpSpPr>
        <p:sp>
          <p:nvSpPr>
            <p:cNvPr id="86" name="Rounded Rectangle 85">
              <a:extLst>
                <a:ext uri="{FF2B5EF4-FFF2-40B4-BE49-F238E27FC236}">
                  <a16:creationId xmlns:a16="http://schemas.microsoft.com/office/drawing/2014/main" id="{4CEA5B9E-F180-3C7A-D2F4-782F4720D49B}"/>
                </a:ext>
              </a:extLst>
            </p:cNvPr>
            <p:cNvSpPr>
              <a:spLocks noChangeAspect="1"/>
            </p:cNvSpPr>
            <p:nvPr/>
          </p:nvSpPr>
          <p:spPr>
            <a:xfrm>
              <a:off x="5629162"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87" name="Rounded Rectangle 86">
              <a:extLst>
                <a:ext uri="{FF2B5EF4-FFF2-40B4-BE49-F238E27FC236}">
                  <a16:creationId xmlns:a16="http://schemas.microsoft.com/office/drawing/2014/main" id="{999C0B41-63D8-1243-3E6B-8F37CF809C9C}"/>
                </a:ext>
              </a:extLst>
            </p:cNvPr>
            <p:cNvSpPr>
              <a:spLocks noChangeAspect="1"/>
            </p:cNvSpPr>
            <p:nvPr/>
          </p:nvSpPr>
          <p:spPr>
            <a:xfrm>
              <a:off x="8164191"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8" name="Rounded Rectangle 87">
              <a:extLst>
                <a:ext uri="{FF2B5EF4-FFF2-40B4-BE49-F238E27FC236}">
                  <a16:creationId xmlns:a16="http://schemas.microsoft.com/office/drawing/2014/main" id="{6DCBAC0C-0F4B-55B4-485C-51B05605022A}"/>
                </a:ext>
              </a:extLst>
            </p:cNvPr>
            <p:cNvSpPr>
              <a:spLocks noChangeAspect="1"/>
            </p:cNvSpPr>
            <p:nvPr/>
          </p:nvSpPr>
          <p:spPr>
            <a:xfrm>
              <a:off x="5946041"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89" name="Rounded Rectangle 88">
              <a:extLst>
                <a:ext uri="{FF2B5EF4-FFF2-40B4-BE49-F238E27FC236}">
                  <a16:creationId xmlns:a16="http://schemas.microsoft.com/office/drawing/2014/main" id="{5CB98A10-6AE4-734F-3DCF-6BF6CFB9E5A8}"/>
                </a:ext>
              </a:extLst>
            </p:cNvPr>
            <p:cNvSpPr>
              <a:spLocks noChangeAspect="1"/>
            </p:cNvSpPr>
            <p:nvPr/>
          </p:nvSpPr>
          <p:spPr>
            <a:xfrm>
              <a:off x="6262920"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0" name="Rounded Rectangle 89">
              <a:extLst>
                <a:ext uri="{FF2B5EF4-FFF2-40B4-BE49-F238E27FC236}">
                  <a16:creationId xmlns:a16="http://schemas.microsoft.com/office/drawing/2014/main" id="{82570217-9BBA-E78E-560C-6857B3228E79}"/>
                </a:ext>
              </a:extLst>
            </p:cNvPr>
            <p:cNvSpPr>
              <a:spLocks noChangeAspect="1"/>
            </p:cNvSpPr>
            <p:nvPr/>
          </p:nvSpPr>
          <p:spPr>
            <a:xfrm>
              <a:off x="6579799"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91" name="Rounded Rectangle 90">
              <a:extLst>
                <a:ext uri="{FF2B5EF4-FFF2-40B4-BE49-F238E27FC236}">
                  <a16:creationId xmlns:a16="http://schemas.microsoft.com/office/drawing/2014/main" id="{9F55AEA9-7F57-C4F1-1E04-009A30A1BA81}"/>
                </a:ext>
              </a:extLst>
            </p:cNvPr>
            <p:cNvSpPr>
              <a:spLocks noChangeAspect="1"/>
            </p:cNvSpPr>
            <p:nvPr/>
          </p:nvSpPr>
          <p:spPr>
            <a:xfrm>
              <a:off x="6896678"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92" name="Rounded Rectangle 91">
              <a:extLst>
                <a:ext uri="{FF2B5EF4-FFF2-40B4-BE49-F238E27FC236}">
                  <a16:creationId xmlns:a16="http://schemas.microsoft.com/office/drawing/2014/main" id="{2252AA66-D8E1-0EE2-1499-02BE58084942}"/>
                </a:ext>
              </a:extLst>
            </p:cNvPr>
            <p:cNvSpPr>
              <a:spLocks noChangeAspect="1"/>
            </p:cNvSpPr>
            <p:nvPr/>
          </p:nvSpPr>
          <p:spPr>
            <a:xfrm>
              <a:off x="7213557"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3" name="Rounded Rectangle 92">
              <a:extLst>
                <a:ext uri="{FF2B5EF4-FFF2-40B4-BE49-F238E27FC236}">
                  <a16:creationId xmlns:a16="http://schemas.microsoft.com/office/drawing/2014/main" id="{4253C3FF-0593-3594-D3F3-998B17E9ADCF}"/>
                </a:ext>
              </a:extLst>
            </p:cNvPr>
            <p:cNvSpPr>
              <a:spLocks noChangeAspect="1"/>
            </p:cNvSpPr>
            <p:nvPr/>
          </p:nvSpPr>
          <p:spPr>
            <a:xfrm>
              <a:off x="7530436"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94" name="Rounded Rectangle 93">
              <a:extLst>
                <a:ext uri="{FF2B5EF4-FFF2-40B4-BE49-F238E27FC236}">
                  <a16:creationId xmlns:a16="http://schemas.microsoft.com/office/drawing/2014/main" id="{1C7791D5-4D20-C825-5EE2-D72EFA895F21}"/>
                </a:ext>
              </a:extLst>
            </p:cNvPr>
            <p:cNvSpPr>
              <a:spLocks noChangeAspect="1"/>
            </p:cNvSpPr>
            <p:nvPr/>
          </p:nvSpPr>
          <p:spPr>
            <a:xfrm>
              <a:off x="7847315"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95" name="Group 94">
            <a:extLst>
              <a:ext uri="{FF2B5EF4-FFF2-40B4-BE49-F238E27FC236}">
                <a16:creationId xmlns:a16="http://schemas.microsoft.com/office/drawing/2014/main" id="{06AFF415-D1E2-ECFA-3D61-5FEA63C3F8D3}"/>
              </a:ext>
            </a:extLst>
          </p:cNvPr>
          <p:cNvGrpSpPr/>
          <p:nvPr/>
        </p:nvGrpSpPr>
        <p:grpSpPr>
          <a:xfrm>
            <a:off x="5366437" y="3367624"/>
            <a:ext cx="190758" cy="1617691"/>
            <a:chOff x="666518" y="3537048"/>
            <a:chExt cx="190758" cy="1617691"/>
          </a:xfrm>
        </p:grpSpPr>
        <p:sp>
          <p:nvSpPr>
            <p:cNvPr id="96" name="TextBox 95">
              <a:extLst>
                <a:ext uri="{FF2B5EF4-FFF2-40B4-BE49-F238E27FC236}">
                  <a16:creationId xmlns:a16="http://schemas.microsoft.com/office/drawing/2014/main" id="{B3690FF7-3FD2-86CF-6233-88452C42B247}"/>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7" name="TextBox 96">
              <a:extLst>
                <a:ext uri="{FF2B5EF4-FFF2-40B4-BE49-F238E27FC236}">
                  <a16:creationId xmlns:a16="http://schemas.microsoft.com/office/drawing/2014/main" id="{953DE979-8722-C914-1128-EA5C3E4BB71A}"/>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8" name="TextBox 97">
              <a:extLst>
                <a:ext uri="{FF2B5EF4-FFF2-40B4-BE49-F238E27FC236}">
                  <a16:creationId xmlns:a16="http://schemas.microsoft.com/office/drawing/2014/main" id="{07D82D2E-CA82-4FC3-5F9D-586F8409CAE2}"/>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9" name="TextBox 98">
              <a:extLst>
                <a:ext uri="{FF2B5EF4-FFF2-40B4-BE49-F238E27FC236}">
                  <a16:creationId xmlns:a16="http://schemas.microsoft.com/office/drawing/2014/main" id="{3DDC8C65-211F-3C55-230E-375AE38702EB}"/>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100" name="TextBox 99">
            <a:extLst>
              <a:ext uri="{FF2B5EF4-FFF2-40B4-BE49-F238E27FC236}">
                <a16:creationId xmlns:a16="http://schemas.microsoft.com/office/drawing/2014/main" id="{31BEDD7A-65E0-411A-8283-F72E37E5E613}"/>
              </a:ext>
            </a:extLst>
          </p:cNvPr>
          <p:cNvSpPr txBox="1"/>
          <p:nvPr/>
        </p:nvSpPr>
        <p:spPr>
          <a:xfrm>
            <a:off x="3778237" y="5480273"/>
            <a:ext cx="1641491"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Training</a:t>
            </a:r>
            <a:endPar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1" name="Rounded Rectangle 100">
            <a:extLst>
              <a:ext uri="{FF2B5EF4-FFF2-40B4-BE49-F238E27FC236}">
                <a16:creationId xmlns:a16="http://schemas.microsoft.com/office/drawing/2014/main" id="{11C590DA-4EBF-08BF-2BB6-4789743D0C27}"/>
              </a:ext>
            </a:extLst>
          </p:cNvPr>
          <p:cNvSpPr/>
          <p:nvPr/>
        </p:nvSpPr>
        <p:spPr>
          <a:xfrm>
            <a:off x="3657601" y="5496250"/>
            <a:ext cx="1882762" cy="394416"/>
          </a:xfrm>
          <a:prstGeom prst="roundRect">
            <a:avLst>
              <a:gd name="adj" fmla="val 10597"/>
            </a:avLst>
          </a:prstGeom>
          <a:noFill/>
          <a:ln w="444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2" name="Group 101">
            <a:extLst>
              <a:ext uri="{FF2B5EF4-FFF2-40B4-BE49-F238E27FC236}">
                <a16:creationId xmlns:a16="http://schemas.microsoft.com/office/drawing/2014/main" id="{E2B1EB44-DEDB-0711-19CE-5491CC729CF1}"/>
              </a:ext>
            </a:extLst>
          </p:cNvPr>
          <p:cNvGrpSpPr/>
          <p:nvPr/>
        </p:nvGrpSpPr>
        <p:grpSpPr>
          <a:xfrm>
            <a:off x="2766075" y="5459286"/>
            <a:ext cx="861900" cy="391435"/>
            <a:chOff x="2987007" y="5046972"/>
            <a:chExt cx="861900" cy="391435"/>
          </a:xfrm>
        </p:grpSpPr>
        <p:sp>
          <p:nvSpPr>
            <p:cNvPr id="103" name="Striped Right Arrow 102">
              <a:extLst>
                <a:ext uri="{FF2B5EF4-FFF2-40B4-BE49-F238E27FC236}">
                  <a16:creationId xmlns:a16="http://schemas.microsoft.com/office/drawing/2014/main" id="{BA414C6E-4DCF-768F-95FE-A0B560216E46}"/>
                </a:ext>
              </a:extLst>
            </p:cNvPr>
            <p:cNvSpPr/>
            <p:nvPr/>
          </p:nvSpPr>
          <p:spPr>
            <a:xfrm>
              <a:off x="3077304" y="5172695"/>
              <a:ext cx="771603"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4" name="Striped Right Arrow 103">
              <a:extLst>
                <a:ext uri="{FF2B5EF4-FFF2-40B4-BE49-F238E27FC236}">
                  <a16:creationId xmlns:a16="http://schemas.microsoft.com/office/drawing/2014/main" id="{4D2B35E4-2792-2980-63F8-6B65B4B7928E}"/>
                </a:ext>
              </a:extLst>
            </p:cNvPr>
            <p:cNvSpPr/>
            <p:nvPr/>
          </p:nvSpPr>
          <p:spPr>
            <a:xfrm rot="5400000">
              <a:off x="2957299" y="5076680"/>
              <a:ext cx="325128" cy="265712"/>
            </a:xfrm>
            <a:prstGeom prst="stripedRightArrow">
              <a:avLst>
                <a:gd name="adj1" fmla="val 50000"/>
                <a:gd name="adj2" fmla="val 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105" name="Group 104">
            <a:extLst>
              <a:ext uri="{FF2B5EF4-FFF2-40B4-BE49-F238E27FC236}">
                <a16:creationId xmlns:a16="http://schemas.microsoft.com/office/drawing/2014/main" id="{0ADF7ED0-D305-CB37-03A0-3A137A1786F5}"/>
              </a:ext>
            </a:extLst>
          </p:cNvPr>
          <p:cNvGrpSpPr/>
          <p:nvPr/>
        </p:nvGrpSpPr>
        <p:grpSpPr>
          <a:xfrm>
            <a:off x="5570115" y="5459286"/>
            <a:ext cx="864982" cy="391435"/>
            <a:chOff x="5269402" y="5046972"/>
            <a:chExt cx="864982" cy="391435"/>
          </a:xfrm>
        </p:grpSpPr>
        <p:sp>
          <p:nvSpPr>
            <p:cNvPr id="106" name="Striped Right Arrow 105">
              <a:extLst>
                <a:ext uri="{FF2B5EF4-FFF2-40B4-BE49-F238E27FC236}">
                  <a16:creationId xmlns:a16="http://schemas.microsoft.com/office/drawing/2014/main" id="{1E864CA9-D902-C5E4-7C1E-490B3D43C777}"/>
                </a:ext>
              </a:extLst>
            </p:cNvPr>
            <p:cNvSpPr/>
            <p:nvPr/>
          </p:nvSpPr>
          <p:spPr>
            <a:xfrm rot="10800000">
              <a:off x="5269402" y="5172695"/>
              <a:ext cx="771606"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7" name="Striped Right Arrow 106">
              <a:extLst>
                <a:ext uri="{FF2B5EF4-FFF2-40B4-BE49-F238E27FC236}">
                  <a16:creationId xmlns:a16="http://schemas.microsoft.com/office/drawing/2014/main" id="{BCD23015-C851-3211-3639-4D0BA80E21F4}"/>
                </a:ext>
              </a:extLst>
            </p:cNvPr>
            <p:cNvSpPr/>
            <p:nvPr/>
          </p:nvSpPr>
          <p:spPr>
            <a:xfrm rot="5400000">
              <a:off x="5838964" y="5076680"/>
              <a:ext cx="325128" cy="265712"/>
            </a:xfrm>
            <a:prstGeom prst="stripedRightArrow">
              <a:avLst>
                <a:gd name="adj1" fmla="val 50000"/>
                <a:gd name="adj2" fmla="val 0"/>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108" name="Rounded Rectangle 107">
            <a:extLst>
              <a:ext uri="{FF2B5EF4-FFF2-40B4-BE49-F238E27FC236}">
                <a16:creationId xmlns:a16="http://schemas.microsoft.com/office/drawing/2014/main" id="{5EAC9FFD-F3E6-ABB7-1B76-F81B0D17B372}"/>
              </a:ext>
            </a:extLst>
          </p:cNvPr>
          <p:cNvSpPr/>
          <p:nvPr/>
        </p:nvSpPr>
        <p:spPr>
          <a:xfrm>
            <a:off x="2777305" y="4165732"/>
            <a:ext cx="325677" cy="462176"/>
          </a:xfrm>
          <a:prstGeom prst="roundRect">
            <a:avLst>
              <a:gd name="adj" fmla="val 7116"/>
            </a:avLst>
          </a:prstGeom>
          <a:solidFill>
            <a:schemeClr val="accent5"/>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109" name="Rounded Rectangle 108">
            <a:extLst>
              <a:ext uri="{FF2B5EF4-FFF2-40B4-BE49-F238E27FC236}">
                <a16:creationId xmlns:a16="http://schemas.microsoft.com/office/drawing/2014/main" id="{C2DB53B7-B950-580E-A9D5-6E7018D1DF0F}"/>
              </a:ext>
            </a:extLst>
          </p:cNvPr>
          <p:cNvSpPr/>
          <p:nvPr/>
        </p:nvSpPr>
        <p:spPr>
          <a:xfrm>
            <a:off x="7504757" y="4165732"/>
            <a:ext cx="325677" cy="462176"/>
          </a:xfrm>
          <a:prstGeom prst="roundRect">
            <a:avLst>
              <a:gd name="adj" fmla="val 7116"/>
            </a:avLst>
          </a:prstGeom>
          <a:solidFill>
            <a:schemeClr val="accent5"/>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cxnSp>
        <p:nvCxnSpPr>
          <p:cNvPr id="117" name="Straight Connector 116">
            <a:extLst>
              <a:ext uri="{FF2B5EF4-FFF2-40B4-BE49-F238E27FC236}">
                <a16:creationId xmlns:a16="http://schemas.microsoft.com/office/drawing/2014/main" id="{EE1420E3-5920-5A76-620C-9C35E95914E3}"/>
              </a:ext>
            </a:extLst>
          </p:cNvPr>
          <p:cNvCxnSpPr>
            <a:cxnSpLocks/>
          </p:cNvCxnSpPr>
          <p:nvPr/>
        </p:nvCxnSpPr>
        <p:spPr>
          <a:xfrm flipH="1" flipV="1">
            <a:off x="7667595" y="4394788"/>
            <a:ext cx="316880" cy="469381"/>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158134055"/>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Observation:</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Filling the entire Backward table is unnecessary</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Pipelining opportunities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to directly consume a Backward value</a:t>
            </a:r>
          </a:p>
          <a:p>
            <a:pPr lvl="1">
              <a:lnSpc>
                <a:spcPct val="100000"/>
              </a:lnSpc>
              <a:spcBef>
                <a:spcPts val="400"/>
              </a:spcBef>
            </a:pPr>
            <a:r>
              <a:rPr lang="en-US" sz="2000" b="1" dirty="0">
                <a:solidFill>
                  <a:schemeClr val="accent6">
                    <a:lumMod val="75000"/>
                  </a:schemeClr>
                </a:solidFill>
                <a:latin typeface="Tahoma" panose="020B0604030504040204" pitchFamily="34" charset="0"/>
                <a:ea typeface="Tahoma" panose="020B0604030504040204" pitchFamily="34" charset="0"/>
                <a:cs typeface="Tahoma" panose="020B0604030504040204" pitchFamily="34" charset="0"/>
                <a:sym typeface="Wingdings" pitchFamily="2" charset="2"/>
              </a:rPr>
              <a:t>Partial compute approach:</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Only a single row should be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fully stored</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rIns="0"/>
          <a:lstStyle/>
          <a:p>
            <a:r>
              <a:rPr lang="en-US" sz="4000" b="1" dirty="0">
                <a:latin typeface="Garamond" panose="02020404030301010803" pitchFamily="18" charset="0"/>
              </a:rPr>
              <a:t>SW: Minimizing Redundant </a:t>
            </a:r>
            <a:r>
              <a:rPr lang="en-US" sz="4000" dirty="0">
                <a:latin typeface="Garamond" panose="02020404030301010803" pitchFamily="18" charset="0"/>
              </a:rPr>
              <a:t>S</a:t>
            </a:r>
            <a:r>
              <a:rPr lang="en-US" sz="4000" b="1" dirty="0">
                <a:latin typeface="Garamond" panose="02020404030301010803" pitchFamily="18" charset="0"/>
              </a:rPr>
              <a:t>torage</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48" name="Table 6">
            <a:extLst>
              <a:ext uri="{FF2B5EF4-FFF2-40B4-BE49-F238E27FC236}">
                <a16:creationId xmlns:a16="http://schemas.microsoft.com/office/drawing/2014/main" id="{71C9F7F9-03F8-5BF7-D780-560E3C87636A}"/>
              </a:ext>
            </a:extLst>
          </p:cNvPr>
          <p:cNvGraphicFramePr>
            <a:graphicFrameLocks noGrp="1" noChangeAspect="1"/>
          </p:cNvGraphicFramePr>
          <p:nvPr/>
        </p:nvGraphicFramePr>
        <p:xfrm>
          <a:off x="876880" y="331416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48C87833-3AC5-F4EF-8AB0-3ADBEACECB8A}"/>
                  </a:ext>
                </a:extLst>
              </p:cNvPr>
              <p:cNvSpPr txBox="1"/>
              <p:nvPr/>
            </p:nvSpPr>
            <p:spPr>
              <a:xfrm>
                <a:off x="75543" y="272643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𝑭</m:t>
                          </m:r>
                        </m:e>
                        <m:sub>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9" name="TextBox 48">
                <a:extLst>
                  <a:ext uri="{FF2B5EF4-FFF2-40B4-BE49-F238E27FC236}">
                    <a16:creationId xmlns:a16="http://schemas.microsoft.com/office/drawing/2014/main" id="{48C87833-3AC5-F4EF-8AB0-3ADBEACECB8A}"/>
                  </a:ext>
                </a:extLst>
              </p:cNvPr>
              <p:cNvSpPr txBox="1">
                <a:spLocks noRot="1" noChangeAspect="1" noMove="1" noResize="1" noEditPoints="1" noAdjustHandles="1" noChangeArrowheads="1" noChangeShapeType="1" noTextEdit="1"/>
              </p:cNvSpPr>
              <p:nvPr/>
            </p:nvSpPr>
            <p:spPr>
              <a:xfrm>
                <a:off x="75543" y="2726435"/>
                <a:ext cx="552506" cy="307777"/>
              </a:xfrm>
              <a:prstGeom prst="rect">
                <a:avLst/>
              </a:prstGeom>
              <a:blipFill>
                <a:blip r:embed="rId4"/>
                <a:stretch>
                  <a:fillRect l="-13333" b="-1538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1A3A880A-8079-7B17-34A6-83D8E96B8FE3}"/>
                  </a:ext>
                </a:extLst>
              </p:cNvPr>
              <p:cNvSpPr txBox="1"/>
              <p:nvPr/>
            </p:nvSpPr>
            <p:spPr>
              <a:xfrm>
                <a:off x="696724" y="287008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0" name="TextBox 49">
                <a:extLst>
                  <a:ext uri="{FF2B5EF4-FFF2-40B4-BE49-F238E27FC236}">
                    <a16:creationId xmlns:a16="http://schemas.microsoft.com/office/drawing/2014/main" id="{1A3A880A-8079-7B17-34A6-83D8E96B8FE3}"/>
                  </a:ext>
                </a:extLst>
              </p:cNvPr>
              <p:cNvSpPr txBox="1">
                <a:spLocks noRot="1" noChangeAspect="1" noMove="1" noResize="1" noEditPoints="1" noAdjustHandles="1" noChangeArrowheads="1" noChangeShapeType="1" noTextEdit="1"/>
              </p:cNvSpPr>
              <p:nvPr/>
            </p:nvSpPr>
            <p:spPr>
              <a:xfrm>
                <a:off x="696724" y="2870087"/>
                <a:ext cx="164592" cy="307777"/>
              </a:xfrm>
              <a:prstGeom prst="rect">
                <a:avLst/>
              </a:prstGeom>
              <a:blipFill>
                <a:blip r:embed="rId5"/>
                <a:stretch>
                  <a:fillRect l="-28571" r="-28571"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8" name="TextBox 57">
                <a:extLst>
                  <a:ext uri="{FF2B5EF4-FFF2-40B4-BE49-F238E27FC236}">
                    <a16:creationId xmlns:a16="http://schemas.microsoft.com/office/drawing/2014/main" id="{B4480C97-562E-5A38-1134-9FCE58A8740A}"/>
                  </a:ext>
                </a:extLst>
              </p:cNvPr>
              <p:cNvSpPr txBox="1"/>
              <p:nvPr/>
            </p:nvSpPr>
            <p:spPr>
              <a:xfrm>
                <a:off x="570143" y="309118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8" name="TextBox 57">
                <a:extLst>
                  <a:ext uri="{FF2B5EF4-FFF2-40B4-BE49-F238E27FC236}">
                    <a16:creationId xmlns:a16="http://schemas.microsoft.com/office/drawing/2014/main" id="{B4480C97-562E-5A38-1134-9FCE58A8740A}"/>
                  </a:ext>
                </a:extLst>
              </p:cNvPr>
              <p:cNvSpPr txBox="1">
                <a:spLocks noRot="1" noChangeAspect="1" noMove="1" noResize="1" noEditPoints="1" noAdjustHandles="1" noChangeArrowheads="1" noChangeShapeType="1" noTextEdit="1"/>
              </p:cNvSpPr>
              <p:nvPr/>
            </p:nvSpPr>
            <p:spPr>
              <a:xfrm>
                <a:off x="570143" y="3091187"/>
                <a:ext cx="162796" cy="307777"/>
              </a:xfrm>
              <a:prstGeom prst="rect">
                <a:avLst/>
              </a:prstGeom>
              <a:blipFill>
                <a:blip r:embed="rId6"/>
                <a:stretch>
                  <a:fillRect l="-38462" r="-23077" b="-8000"/>
                </a:stretch>
              </a:blipFill>
            </p:spPr>
            <p:txBody>
              <a:bodyPr/>
              <a:lstStyle/>
              <a:p>
                <a:r>
                  <a:rPr lang="en-US">
                    <a:noFill/>
                  </a:rPr>
                  <a:t> </a:t>
                </a:r>
              </a:p>
            </p:txBody>
          </p:sp>
        </mc:Fallback>
      </mc:AlternateContent>
      <p:cxnSp>
        <p:nvCxnSpPr>
          <p:cNvPr id="59" name="Straight Connector 58">
            <a:extLst>
              <a:ext uri="{FF2B5EF4-FFF2-40B4-BE49-F238E27FC236}">
                <a16:creationId xmlns:a16="http://schemas.microsoft.com/office/drawing/2014/main" id="{2D7454FB-DF9B-139A-E3EF-74FE5ABDC1E1}"/>
              </a:ext>
            </a:extLst>
          </p:cNvPr>
          <p:cNvCxnSpPr>
            <a:cxnSpLocks/>
          </p:cNvCxnSpPr>
          <p:nvPr/>
        </p:nvCxnSpPr>
        <p:spPr>
          <a:xfrm flipH="1" flipV="1">
            <a:off x="596227" y="302456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7B38FD88-56CD-1336-6339-C1542FCFB285}"/>
              </a:ext>
            </a:extLst>
          </p:cNvPr>
          <p:cNvGrpSpPr/>
          <p:nvPr/>
        </p:nvGrpSpPr>
        <p:grpSpPr>
          <a:xfrm>
            <a:off x="643222" y="3367624"/>
            <a:ext cx="190758" cy="1617691"/>
            <a:chOff x="666518" y="3537048"/>
            <a:chExt cx="190758" cy="1617691"/>
          </a:xfrm>
        </p:grpSpPr>
        <p:sp>
          <p:nvSpPr>
            <p:cNvPr id="61" name="TextBox 60">
              <a:extLst>
                <a:ext uri="{FF2B5EF4-FFF2-40B4-BE49-F238E27FC236}">
                  <a16:creationId xmlns:a16="http://schemas.microsoft.com/office/drawing/2014/main" id="{A9D64D28-D644-4AC1-8BB7-2BBF42BF36AC}"/>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2" name="TextBox 61">
              <a:extLst>
                <a:ext uri="{FF2B5EF4-FFF2-40B4-BE49-F238E27FC236}">
                  <a16:creationId xmlns:a16="http://schemas.microsoft.com/office/drawing/2014/main" id="{B29E54CE-12CC-1FAD-2B08-E130A05AEBE2}"/>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3" name="TextBox 62">
              <a:extLst>
                <a:ext uri="{FF2B5EF4-FFF2-40B4-BE49-F238E27FC236}">
                  <a16:creationId xmlns:a16="http://schemas.microsoft.com/office/drawing/2014/main" id="{C9C6769B-7F83-1F3C-4016-8C39C75ACA91}"/>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4" name="TextBox 63">
              <a:extLst>
                <a:ext uri="{FF2B5EF4-FFF2-40B4-BE49-F238E27FC236}">
                  <a16:creationId xmlns:a16="http://schemas.microsoft.com/office/drawing/2014/main" id="{6A27A5BB-EB4E-BF5B-705C-571CF1EE6B20}"/>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65" name="TextBox 64">
            <a:extLst>
              <a:ext uri="{FF2B5EF4-FFF2-40B4-BE49-F238E27FC236}">
                <a16:creationId xmlns:a16="http://schemas.microsoft.com/office/drawing/2014/main" id="{AB760EBA-B933-ACD4-54EE-00150DCF549C}"/>
              </a:ext>
            </a:extLst>
          </p:cNvPr>
          <p:cNvSpPr txBox="1"/>
          <p:nvPr/>
        </p:nvSpPr>
        <p:spPr>
          <a:xfrm>
            <a:off x="889364" y="5081541"/>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Forward Calculations</a:t>
            </a:r>
          </a:p>
        </p:txBody>
      </p:sp>
      <p:sp>
        <p:nvSpPr>
          <p:cNvPr id="66" name="TextBox 65">
            <a:extLst>
              <a:ext uri="{FF2B5EF4-FFF2-40B4-BE49-F238E27FC236}">
                <a16:creationId xmlns:a16="http://schemas.microsoft.com/office/drawing/2014/main" id="{EF78EDBD-1631-CC06-F1ED-B7A4049662DB}"/>
              </a:ext>
            </a:extLst>
          </p:cNvPr>
          <p:cNvSpPr txBox="1"/>
          <p:nvPr/>
        </p:nvSpPr>
        <p:spPr>
          <a:xfrm>
            <a:off x="2789309" y="2384319"/>
            <a:ext cx="3565382"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Observed Sequence:</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ATGT</a:t>
            </a:r>
            <a:endParaRPr kumimoji="0" lang="en-US" sz="2000" b="1"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sp>
        <p:nvSpPr>
          <p:cNvPr id="67" name="Striped Right Arrow 66">
            <a:extLst>
              <a:ext uri="{FF2B5EF4-FFF2-40B4-BE49-F238E27FC236}">
                <a16:creationId xmlns:a16="http://schemas.microsoft.com/office/drawing/2014/main" id="{18407869-E63B-81AC-F37A-04D182619897}"/>
              </a:ext>
            </a:extLst>
          </p:cNvPr>
          <p:cNvSpPr/>
          <p:nvPr/>
        </p:nvSpPr>
        <p:spPr>
          <a:xfrm rot="5400000">
            <a:off x="-356669" y="4064019"/>
            <a:ext cx="1576884"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68" name="Table 6">
            <a:extLst>
              <a:ext uri="{FF2B5EF4-FFF2-40B4-BE49-F238E27FC236}">
                <a16:creationId xmlns:a16="http://schemas.microsoft.com/office/drawing/2014/main" id="{1662BEE7-1CF4-106C-7797-E2D211656680}"/>
              </a:ext>
            </a:extLst>
          </p:cNvPr>
          <p:cNvGraphicFramePr>
            <a:graphicFrameLocks noGrp="1" noChangeAspect="1"/>
          </p:cNvGraphicFramePr>
          <p:nvPr/>
        </p:nvGraphicFramePr>
        <p:xfrm>
          <a:off x="5602494" y="331416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solidFill>
                          <a:srgbClr val="7030A0"/>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69" name="TextBox 68">
                <a:extLst>
                  <a:ext uri="{FF2B5EF4-FFF2-40B4-BE49-F238E27FC236}">
                    <a16:creationId xmlns:a16="http://schemas.microsoft.com/office/drawing/2014/main" id="{6D602CD4-D45A-1467-BBFB-67D5B7EC84A8}"/>
                  </a:ext>
                </a:extLst>
              </p:cNvPr>
              <p:cNvSpPr txBox="1"/>
              <p:nvPr/>
            </p:nvSpPr>
            <p:spPr>
              <a:xfrm>
                <a:off x="4801157" y="272643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𝑩</m:t>
                          </m:r>
                        </m:e>
                        <m:sub>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9" name="TextBox 68">
                <a:extLst>
                  <a:ext uri="{FF2B5EF4-FFF2-40B4-BE49-F238E27FC236}">
                    <a16:creationId xmlns:a16="http://schemas.microsoft.com/office/drawing/2014/main" id="{6D602CD4-D45A-1467-BBFB-67D5B7EC84A8}"/>
                  </a:ext>
                </a:extLst>
              </p:cNvPr>
              <p:cNvSpPr txBox="1">
                <a:spLocks noRot="1" noChangeAspect="1" noMove="1" noResize="1" noEditPoints="1" noAdjustHandles="1" noChangeArrowheads="1" noChangeShapeType="1" noTextEdit="1"/>
              </p:cNvSpPr>
              <p:nvPr/>
            </p:nvSpPr>
            <p:spPr>
              <a:xfrm>
                <a:off x="4801157" y="2726435"/>
                <a:ext cx="552506" cy="307777"/>
              </a:xfrm>
              <a:prstGeom prst="rect">
                <a:avLst/>
              </a:prstGeom>
              <a:blipFill>
                <a:blip r:embed="rId7"/>
                <a:stretch>
                  <a:fillRect l="-15909" r="-2273" b="-1538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0" name="TextBox 69">
                <a:extLst>
                  <a:ext uri="{FF2B5EF4-FFF2-40B4-BE49-F238E27FC236}">
                    <a16:creationId xmlns:a16="http://schemas.microsoft.com/office/drawing/2014/main" id="{091EC0A7-8C2B-75B3-2D86-6359C9AE392C}"/>
                  </a:ext>
                </a:extLst>
              </p:cNvPr>
              <p:cNvSpPr txBox="1"/>
              <p:nvPr/>
            </p:nvSpPr>
            <p:spPr>
              <a:xfrm>
                <a:off x="5422338" y="287008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70" name="TextBox 69">
                <a:extLst>
                  <a:ext uri="{FF2B5EF4-FFF2-40B4-BE49-F238E27FC236}">
                    <a16:creationId xmlns:a16="http://schemas.microsoft.com/office/drawing/2014/main" id="{091EC0A7-8C2B-75B3-2D86-6359C9AE392C}"/>
                  </a:ext>
                </a:extLst>
              </p:cNvPr>
              <p:cNvSpPr txBox="1">
                <a:spLocks noRot="1" noChangeAspect="1" noMove="1" noResize="1" noEditPoints="1" noAdjustHandles="1" noChangeArrowheads="1" noChangeShapeType="1" noTextEdit="1"/>
              </p:cNvSpPr>
              <p:nvPr/>
            </p:nvSpPr>
            <p:spPr>
              <a:xfrm>
                <a:off x="5422338" y="2870087"/>
                <a:ext cx="164592" cy="307777"/>
              </a:xfrm>
              <a:prstGeom prst="rect">
                <a:avLst/>
              </a:prstGeom>
              <a:blipFill>
                <a:blip r:embed="rId8"/>
                <a:stretch>
                  <a:fillRect l="-28571" r="-35714"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1" name="TextBox 70">
                <a:extLst>
                  <a:ext uri="{FF2B5EF4-FFF2-40B4-BE49-F238E27FC236}">
                    <a16:creationId xmlns:a16="http://schemas.microsoft.com/office/drawing/2014/main" id="{B09D5AB8-E6A5-B563-DBA8-940363BA668D}"/>
                  </a:ext>
                </a:extLst>
              </p:cNvPr>
              <p:cNvSpPr txBox="1"/>
              <p:nvPr/>
            </p:nvSpPr>
            <p:spPr>
              <a:xfrm>
                <a:off x="5295757" y="309118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71" name="TextBox 70">
                <a:extLst>
                  <a:ext uri="{FF2B5EF4-FFF2-40B4-BE49-F238E27FC236}">
                    <a16:creationId xmlns:a16="http://schemas.microsoft.com/office/drawing/2014/main" id="{B09D5AB8-E6A5-B563-DBA8-940363BA668D}"/>
                  </a:ext>
                </a:extLst>
              </p:cNvPr>
              <p:cNvSpPr txBox="1">
                <a:spLocks noRot="1" noChangeAspect="1" noMove="1" noResize="1" noEditPoints="1" noAdjustHandles="1" noChangeArrowheads="1" noChangeShapeType="1" noTextEdit="1"/>
              </p:cNvSpPr>
              <p:nvPr/>
            </p:nvSpPr>
            <p:spPr>
              <a:xfrm>
                <a:off x="5295757" y="3091187"/>
                <a:ext cx="162796" cy="307777"/>
              </a:xfrm>
              <a:prstGeom prst="rect">
                <a:avLst/>
              </a:prstGeom>
              <a:blipFill>
                <a:blip r:embed="rId9"/>
                <a:stretch>
                  <a:fillRect l="-38462" r="-30769" b="-8000"/>
                </a:stretch>
              </a:blipFill>
            </p:spPr>
            <p:txBody>
              <a:bodyPr/>
              <a:lstStyle/>
              <a:p>
                <a:r>
                  <a:rPr lang="en-US">
                    <a:noFill/>
                  </a:rPr>
                  <a:t> </a:t>
                </a:r>
              </a:p>
            </p:txBody>
          </p:sp>
        </mc:Fallback>
      </mc:AlternateContent>
      <p:cxnSp>
        <p:nvCxnSpPr>
          <p:cNvPr id="72" name="Straight Connector 71">
            <a:extLst>
              <a:ext uri="{FF2B5EF4-FFF2-40B4-BE49-F238E27FC236}">
                <a16:creationId xmlns:a16="http://schemas.microsoft.com/office/drawing/2014/main" id="{2776E28F-4D9C-AD5A-FD65-B651F72AC69A}"/>
              </a:ext>
            </a:extLst>
          </p:cNvPr>
          <p:cNvCxnSpPr>
            <a:cxnSpLocks/>
          </p:cNvCxnSpPr>
          <p:nvPr/>
        </p:nvCxnSpPr>
        <p:spPr>
          <a:xfrm flipH="1" flipV="1">
            <a:off x="5321841" y="302456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9FF02AE8-7AAD-A0FC-2AA0-CC9ECE37320E}"/>
              </a:ext>
            </a:extLst>
          </p:cNvPr>
          <p:cNvSpPr txBox="1"/>
          <p:nvPr/>
        </p:nvSpPr>
        <p:spPr>
          <a:xfrm>
            <a:off x="5576318" y="5081541"/>
            <a:ext cx="2891148"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Backward Calculations</a:t>
            </a:r>
          </a:p>
        </p:txBody>
      </p:sp>
      <p:sp>
        <p:nvSpPr>
          <p:cNvPr id="74" name="Striped Right Arrow 73">
            <a:extLst>
              <a:ext uri="{FF2B5EF4-FFF2-40B4-BE49-F238E27FC236}">
                <a16:creationId xmlns:a16="http://schemas.microsoft.com/office/drawing/2014/main" id="{E793D09C-D93A-0669-E3E0-C3B103DC42AD}"/>
              </a:ext>
            </a:extLst>
          </p:cNvPr>
          <p:cNvSpPr/>
          <p:nvPr/>
        </p:nvSpPr>
        <p:spPr>
          <a:xfrm rot="16200000">
            <a:off x="4392197" y="4042401"/>
            <a:ext cx="1533649"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75" name="Group 74">
            <a:extLst>
              <a:ext uri="{FF2B5EF4-FFF2-40B4-BE49-F238E27FC236}">
                <a16:creationId xmlns:a16="http://schemas.microsoft.com/office/drawing/2014/main" id="{4796DC95-02AB-F784-02B2-B908B199A9BF}"/>
              </a:ext>
            </a:extLst>
          </p:cNvPr>
          <p:cNvGrpSpPr/>
          <p:nvPr/>
        </p:nvGrpSpPr>
        <p:grpSpPr>
          <a:xfrm>
            <a:off x="901710" y="2985256"/>
            <a:ext cx="2809349" cy="274320"/>
            <a:chOff x="901710" y="3154680"/>
            <a:chExt cx="2809349" cy="274320"/>
          </a:xfrm>
        </p:grpSpPr>
        <p:sp>
          <p:nvSpPr>
            <p:cNvPr id="76" name="Rounded Rectangle 75">
              <a:extLst>
                <a:ext uri="{FF2B5EF4-FFF2-40B4-BE49-F238E27FC236}">
                  <a16:creationId xmlns:a16="http://schemas.microsoft.com/office/drawing/2014/main" id="{2723A477-494D-84E0-A563-4B3FF9A33FB6}"/>
                </a:ext>
              </a:extLst>
            </p:cNvPr>
            <p:cNvSpPr>
              <a:spLocks noChangeAspect="1"/>
            </p:cNvSpPr>
            <p:nvPr/>
          </p:nvSpPr>
          <p:spPr>
            <a:xfrm>
              <a:off x="901710"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77" name="Rounded Rectangle 76">
              <a:extLst>
                <a:ext uri="{FF2B5EF4-FFF2-40B4-BE49-F238E27FC236}">
                  <a16:creationId xmlns:a16="http://schemas.microsoft.com/office/drawing/2014/main" id="{DB0AA7B8-7206-8E5F-DB97-8D7EE5A6E25F}"/>
                </a:ext>
              </a:extLst>
            </p:cNvPr>
            <p:cNvSpPr>
              <a:spLocks noChangeAspect="1"/>
            </p:cNvSpPr>
            <p:nvPr/>
          </p:nvSpPr>
          <p:spPr>
            <a:xfrm>
              <a:off x="3436739"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78" name="Rounded Rectangle 77">
              <a:extLst>
                <a:ext uri="{FF2B5EF4-FFF2-40B4-BE49-F238E27FC236}">
                  <a16:creationId xmlns:a16="http://schemas.microsoft.com/office/drawing/2014/main" id="{5A82ABA3-0D69-77E8-1195-16827051B58F}"/>
                </a:ext>
              </a:extLst>
            </p:cNvPr>
            <p:cNvSpPr>
              <a:spLocks noChangeAspect="1"/>
            </p:cNvSpPr>
            <p:nvPr/>
          </p:nvSpPr>
          <p:spPr>
            <a:xfrm>
              <a:off x="1218589"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79" name="Rounded Rectangle 78">
              <a:extLst>
                <a:ext uri="{FF2B5EF4-FFF2-40B4-BE49-F238E27FC236}">
                  <a16:creationId xmlns:a16="http://schemas.microsoft.com/office/drawing/2014/main" id="{1741CE5D-3474-0C19-3D14-1B644F143BDE}"/>
                </a:ext>
              </a:extLst>
            </p:cNvPr>
            <p:cNvSpPr>
              <a:spLocks noChangeAspect="1"/>
            </p:cNvSpPr>
            <p:nvPr/>
          </p:nvSpPr>
          <p:spPr>
            <a:xfrm>
              <a:off x="1535468"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0" name="Rounded Rectangle 79">
              <a:extLst>
                <a:ext uri="{FF2B5EF4-FFF2-40B4-BE49-F238E27FC236}">
                  <a16:creationId xmlns:a16="http://schemas.microsoft.com/office/drawing/2014/main" id="{60C8E752-7B26-FB61-1749-90F59F844463}"/>
                </a:ext>
              </a:extLst>
            </p:cNvPr>
            <p:cNvSpPr>
              <a:spLocks noChangeAspect="1"/>
            </p:cNvSpPr>
            <p:nvPr/>
          </p:nvSpPr>
          <p:spPr>
            <a:xfrm>
              <a:off x="1852347"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81" name="Rounded Rectangle 80">
              <a:extLst>
                <a:ext uri="{FF2B5EF4-FFF2-40B4-BE49-F238E27FC236}">
                  <a16:creationId xmlns:a16="http://schemas.microsoft.com/office/drawing/2014/main" id="{22CC02D7-DEFA-A587-7548-EA4A9CB5349E}"/>
                </a:ext>
              </a:extLst>
            </p:cNvPr>
            <p:cNvSpPr>
              <a:spLocks noChangeAspect="1"/>
            </p:cNvSpPr>
            <p:nvPr/>
          </p:nvSpPr>
          <p:spPr>
            <a:xfrm>
              <a:off x="2169226"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82" name="Rounded Rectangle 81">
              <a:extLst>
                <a:ext uri="{FF2B5EF4-FFF2-40B4-BE49-F238E27FC236}">
                  <a16:creationId xmlns:a16="http://schemas.microsoft.com/office/drawing/2014/main" id="{1BBF8086-644D-2956-3CDE-82BEF439AF02}"/>
                </a:ext>
              </a:extLst>
            </p:cNvPr>
            <p:cNvSpPr>
              <a:spLocks noChangeAspect="1"/>
            </p:cNvSpPr>
            <p:nvPr/>
          </p:nvSpPr>
          <p:spPr>
            <a:xfrm>
              <a:off x="2486105"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3" name="Rounded Rectangle 82">
              <a:extLst>
                <a:ext uri="{FF2B5EF4-FFF2-40B4-BE49-F238E27FC236}">
                  <a16:creationId xmlns:a16="http://schemas.microsoft.com/office/drawing/2014/main" id="{77853735-D5B7-4B1E-353E-8771430DC96E}"/>
                </a:ext>
              </a:extLst>
            </p:cNvPr>
            <p:cNvSpPr>
              <a:spLocks noChangeAspect="1"/>
            </p:cNvSpPr>
            <p:nvPr/>
          </p:nvSpPr>
          <p:spPr>
            <a:xfrm>
              <a:off x="2802984"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84" name="Rounded Rectangle 83">
              <a:extLst>
                <a:ext uri="{FF2B5EF4-FFF2-40B4-BE49-F238E27FC236}">
                  <a16:creationId xmlns:a16="http://schemas.microsoft.com/office/drawing/2014/main" id="{05C6BEDE-36FC-A0F1-DE9B-9BF01D99CCF6}"/>
                </a:ext>
              </a:extLst>
            </p:cNvPr>
            <p:cNvSpPr>
              <a:spLocks noChangeAspect="1"/>
            </p:cNvSpPr>
            <p:nvPr/>
          </p:nvSpPr>
          <p:spPr>
            <a:xfrm>
              <a:off x="3119863"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85" name="Group 84">
            <a:extLst>
              <a:ext uri="{FF2B5EF4-FFF2-40B4-BE49-F238E27FC236}">
                <a16:creationId xmlns:a16="http://schemas.microsoft.com/office/drawing/2014/main" id="{A021D461-260D-956D-CAE8-74CF1229140C}"/>
              </a:ext>
            </a:extLst>
          </p:cNvPr>
          <p:cNvGrpSpPr/>
          <p:nvPr/>
        </p:nvGrpSpPr>
        <p:grpSpPr>
          <a:xfrm>
            <a:off x="5629162" y="2985256"/>
            <a:ext cx="2809349" cy="274320"/>
            <a:chOff x="5629162" y="3167758"/>
            <a:chExt cx="2809349" cy="274320"/>
          </a:xfrm>
        </p:grpSpPr>
        <p:sp>
          <p:nvSpPr>
            <p:cNvPr id="86" name="Rounded Rectangle 85">
              <a:extLst>
                <a:ext uri="{FF2B5EF4-FFF2-40B4-BE49-F238E27FC236}">
                  <a16:creationId xmlns:a16="http://schemas.microsoft.com/office/drawing/2014/main" id="{4CEA5B9E-F180-3C7A-D2F4-782F4720D49B}"/>
                </a:ext>
              </a:extLst>
            </p:cNvPr>
            <p:cNvSpPr>
              <a:spLocks noChangeAspect="1"/>
            </p:cNvSpPr>
            <p:nvPr/>
          </p:nvSpPr>
          <p:spPr>
            <a:xfrm>
              <a:off x="5629162"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87" name="Rounded Rectangle 86">
              <a:extLst>
                <a:ext uri="{FF2B5EF4-FFF2-40B4-BE49-F238E27FC236}">
                  <a16:creationId xmlns:a16="http://schemas.microsoft.com/office/drawing/2014/main" id="{999C0B41-63D8-1243-3E6B-8F37CF809C9C}"/>
                </a:ext>
              </a:extLst>
            </p:cNvPr>
            <p:cNvSpPr>
              <a:spLocks noChangeAspect="1"/>
            </p:cNvSpPr>
            <p:nvPr/>
          </p:nvSpPr>
          <p:spPr>
            <a:xfrm>
              <a:off x="8164191"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8" name="Rounded Rectangle 87">
              <a:extLst>
                <a:ext uri="{FF2B5EF4-FFF2-40B4-BE49-F238E27FC236}">
                  <a16:creationId xmlns:a16="http://schemas.microsoft.com/office/drawing/2014/main" id="{6DCBAC0C-0F4B-55B4-485C-51B05605022A}"/>
                </a:ext>
              </a:extLst>
            </p:cNvPr>
            <p:cNvSpPr>
              <a:spLocks noChangeAspect="1"/>
            </p:cNvSpPr>
            <p:nvPr/>
          </p:nvSpPr>
          <p:spPr>
            <a:xfrm>
              <a:off x="5946041"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89" name="Rounded Rectangle 88">
              <a:extLst>
                <a:ext uri="{FF2B5EF4-FFF2-40B4-BE49-F238E27FC236}">
                  <a16:creationId xmlns:a16="http://schemas.microsoft.com/office/drawing/2014/main" id="{5CB98A10-6AE4-734F-3DCF-6BF6CFB9E5A8}"/>
                </a:ext>
              </a:extLst>
            </p:cNvPr>
            <p:cNvSpPr>
              <a:spLocks noChangeAspect="1"/>
            </p:cNvSpPr>
            <p:nvPr/>
          </p:nvSpPr>
          <p:spPr>
            <a:xfrm>
              <a:off x="6262920"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0" name="Rounded Rectangle 89">
              <a:extLst>
                <a:ext uri="{FF2B5EF4-FFF2-40B4-BE49-F238E27FC236}">
                  <a16:creationId xmlns:a16="http://schemas.microsoft.com/office/drawing/2014/main" id="{82570217-9BBA-E78E-560C-6857B3228E79}"/>
                </a:ext>
              </a:extLst>
            </p:cNvPr>
            <p:cNvSpPr>
              <a:spLocks noChangeAspect="1"/>
            </p:cNvSpPr>
            <p:nvPr/>
          </p:nvSpPr>
          <p:spPr>
            <a:xfrm>
              <a:off x="6579799"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91" name="Rounded Rectangle 90">
              <a:extLst>
                <a:ext uri="{FF2B5EF4-FFF2-40B4-BE49-F238E27FC236}">
                  <a16:creationId xmlns:a16="http://schemas.microsoft.com/office/drawing/2014/main" id="{9F55AEA9-7F57-C4F1-1E04-009A30A1BA81}"/>
                </a:ext>
              </a:extLst>
            </p:cNvPr>
            <p:cNvSpPr>
              <a:spLocks noChangeAspect="1"/>
            </p:cNvSpPr>
            <p:nvPr/>
          </p:nvSpPr>
          <p:spPr>
            <a:xfrm>
              <a:off x="6896678"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92" name="Rounded Rectangle 91">
              <a:extLst>
                <a:ext uri="{FF2B5EF4-FFF2-40B4-BE49-F238E27FC236}">
                  <a16:creationId xmlns:a16="http://schemas.microsoft.com/office/drawing/2014/main" id="{2252AA66-D8E1-0EE2-1499-02BE58084942}"/>
                </a:ext>
              </a:extLst>
            </p:cNvPr>
            <p:cNvSpPr>
              <a:spLocks noChangeAspect="1"/>
            </p:cNvSpPr>
            <p:nvPr/>
          </p:nvSpPr>
          <p:spPr>
            <a:xfrm>
              <a:off x="7213557"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3" name="Rounded Rectangle 92">
              <a:extLst>
                <a:ext uri="{FF2B5EF4-FFF2-40B4-BE49-F238E27FC236}">
                  <a16:creationId xmlns:a16="http://schemas.microsoft.com/office/drawing/2014/main" id="{4253C3FF-0593-3594-D3F3-998B17E9ADCF}"/>
                </a:ext>
              </a:extLst>
            </p:cNvPr>
            <p:cNvSpPr>
              <a:spLocks noChangeAspect="1"/>
            </p:cNvSpPr>
            <p:nvPr/>
          </p:nvSpPr>
          <p:spPr>
            <a:xfrm>
              <a:off x="7530436"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94" name="Rounded Rectangle 93">
              <a:extLst>
                <a:ext uri="{FF2B5EF4-FFF2-40B4-BE49-F238E27FC236}">
                  <a16:creationId xmlns:a16="http://schemas.microsoft.com/office/drawing/2014/main" id="{1C7791D5-4D20-C825-5EE2-D72EFA895F21}"/>
                </a:ext>
              </a:extLst>
            </p:cNvPr>
            <p:cNvSpPr>
              <a:spLocks noChangeAspect="1"/>
            </p:cNvSpPr>
            <p:nvPr/>
          </p:nvSpPr>
          <p:spPr>
            <a:xfrm>
              <a:off x="7847315"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95" name="Group 94">
            <a:extLst>
              <a:ext uri="{FF2B5EF4-FFF2-40B4-BE49-F238E27FC236}">
                <a16:creationId xmlns:a16="http://schemas.microsoft.com/office/drawing/2014/main" id="{06AFF415-D1E2-ECFA-3D61-5FEA63C3F8D3}"/>
              </a:ext>
            </a:extLst>
          </p:cNvPr>
          <p:cNvGrpSpPr/>
          <p:nvPr/>
        </p:nvGrpSpPr>
        <p:grpSpPr>
          <a:xfrm>
            <a:off x="5366437" y="3367624"/>
            <a:ext cx="190758" cy="1617691"/>
            <a:chOff x="666518" y="3537048"/>
            <a:chExt cx="190758" cy="1617691"/>
          </a:xfrm>
        </p:grpSpPr>
        <p:sp>
          <p:nvSpPr>
            <p:cNvPr id="96" name="TextBox 95">
              <a:extLst>
                <a:ext uri="{FF2B5EF4-FFF2-40B4-BE49-F238E27FC236}">
                  <a16:creationId xmlns:a16="http://schemas.microsoft.com/office/drawing/2014/main" id="{B3690FF7-3FD2-86CF-6233-88452C42B247}"/>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7" name="TextBox 96">
              <a:extLst>
                <a:ext uri="{FF2B5EF4-FFF2-40B4-BE49-F238E27FC236}">
                  <a16:creationId xmlns:a16="http://schemas.microsoft.com/office/drawing/2014/main" id="{953DE979-8722-C914-1128-EA5C3E4BB71A}"/>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8" name="TextBox 97">
              <a:extLst>
                <a:ext uri="{FF2B5EF4-FFF2-40B4-BE49-F238E27FC236}">
                  <a16:creationId xmlns:a16="http://schemas.microsoft.com/office/drawing/2014/main" id="{07D82D2E-CA82-4FC3-5F9D-586F8409CAE2}"/>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9" name="TextBox 98">
              <a:extLst>
                <a:ext uri="{FF2B5EF4-FFF2-40B4-BE49-F238E27FC236}">
                  <a16:creationId xmlns:a16="http://schemas.microsoft.com/office/drawing/2014/main" id="{3DDC8C65-211F-3C55-230E-375AE38702EB}"/>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100" name="TextBox 99">
            <a:extLst>
              <a:ext uri="{FF2B5EF4-FFF2-40B4-BE49-F238E27FC236}">
                <a16:creationId xmlns:a16="http://schemas.microsoft.com/office/drawing/2014/main" id="{31BEDD7A-65E0-411A-8283-F72E37E5E613}"/>
              </a:ext>
            </a:extLst>
          </p:cNvPr>
          <p:cNvSpPr txBox="1"/>
          <p:nvPr/>
        </p:nvSpPr>
        <p:spPr>
          <a:xfrm>
            <a:off x="3778237" y="5480273"/>
            <a:ext cx="1641491"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Training</a:t>
            </a:r>
            <a:endPar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1" name="Rounded Rectangle 100">
            <a:extLst>
              <a:ext uri="{FF2B5EF4-FFF2-40B4-BE49-F238E27FC236}">
                <a16:creationId xmlns:a16="http://schemas.microsoft.com/office/drawing/2014/main" id="{11C590DA-4EBF-08BF-2BB6-4789743D0C27}"/>
              </a:ext>
            </a:extLst>
          </p:cNvPr>
          <p:cNvSpPr/>
          <p:nvPr/>
        </p:nvSpPr>
        <p:spPr>
          <a:xfrm>
            <a:off x="3657601" y="5496250"/>
            <a:ext cx="1882762" cy="394416"/>
          </a:xfrm>
          <a:prstGeom prst="roundRect">
            <a:avLst>
              <a:gd name="adj" fmla="val 10597"/>
            </a:avLst>
          </a:prstGeom>
          <a:noFill/>
          <a:ln w="444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2" name="Group 101">
            <a:extLst>
              <a:ext uri="{FF2B5EF4-FFF2-40B4-BE49-F238E27FC236}">
                <a16:creationId xmlns:a16="http://schemas.microsoft.com/office/drawing/2014/main" id="{E2B1EB44-DEDB-0711-19CE-5491CC729CF1}"/>
              </a:ext>
            </a:extLst>
          </p:cNvPr>
          <p:cNvGrpSpPr/>
          <p:nvPr/>
        </p:nvGrpSpPr>
        <p:grpSpPr>
          <a:xfrm>
            <a:off x="2766075" y="5459286"/>
            <a:ext cx="861900" cy="391435"/>
            <a:chOff x="2987007" y="5046972"/>
            <a:chExt cx="861900" cy="391435"/>
          </a:xfrm>
        </p:grpSpPr>
        <p:sp>
          <p:nvSpPr>
            <p:cNvPr id="103" name="Striped Right Arrow 102">
              <a:extLst>
                <a:ext uri="{FF2B5EF4-FFF2-40B4-BE49-F238E27FC236}">
                  <a16:creationId xmlns:a16="http://schemas.microsoft.com/office/drawing/2014/main" id="{BA414C6E-4DCF-768F-95FE-A0B560216E46}"/>
                </a:ext>
              </a:extLst>
            </p:cNvPr>
            <p:cNvSpPr/>
            <p:nvPr/>
          </p:nvSpPr>
          <p:spPr>
            <a:xfrm>
              <a:off x="3077304" y="5172695"/>
              <a:ext cx="771603"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4" name="Striped Right Arrow 103">
              <a:extLst>
                <a:ext uri="{FF2B5EF4-FFF2-40B4-BE49-F238E27FC236}">
                  <a16:creationId xmlns:a16="http://schemas.microsoft.com/office/drawing/2014/main" id="{4D2B35E4-2792-2980-63F8-6B65B4B7928E}"/>
                </a:ext>
              </a:extLst>
            </p:cNvPr>
            <p:cNvSpPr/>
            <p:nvPr/>
          </p:nvSpPr>
          <p:spPr>
            <a:xfrm rot="5400000">
              <a:off x="2957299" y="5076680"/>
              <a:ext cx="325128" cy="265712"/>
            </a:xfrm>
            <a:prstGeom prst="stripedRightArrow">
              <a:avLst>
                <a:gd name="adj1" fmla="val 50000"/>
                <a:gd name="adj2" fmla="val 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105" name="Group 104">
            <a:extLst>
              <a:ext uri="{FF2B5EF4-FFF2-40B4-BE49-F238E27FC236}">
                <a16:creationId xmlns:a16="http://schemas.microsoft.com/office/drawing/2014/main" id="{0ADF7ED0-D305-CB37-03A0-3A137A1786F5}"/>
              </a:ext>
            </a:extLst>
          </p:cNvPr>
          <p:cNvGrpSpPr/>
          <p:nvPr/>
        </p:nvGrpSpPr>
        <p:grpSpPr>
          <a:xfrm>
            <a:off x="5570115" y="5459286"/>
            <a:ext cx="864982" cy="391435"/>
            <a:chOff x="5269402" y="5046972"/>
            <a:chExt cx="864982" cy="391435"/>
          </a:xfrm>
        </p:grpSpPr>
        <p:sp>
          <p:nvSpPr>
            <p:cNvPr id="106" name="Striped Right Arrow 105">
              <a:extLst>
                <a:ext uri="{FF2B5EF4-FFF2-40B4-BE49-F238E27FC236}">
                  <a16:creationId xmlns:a16="http://schemas.microsoft.com/office/drawing/2014/main" id="{1E864CA9-D902-C5E4-7C1E-490B3D43C777}"/>
                </a:ext>
              </a:extLst>
            </p:cNvPr>
            <p:cNvSpPr/>
            <p:nvPr/>
          </p:nvSpPr>
          <p:spPr>
            <a:xfrm rot="10800000">
              <a:off x="5269402" y="5172695"/>
              <a:ext cx="771606"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7" name="Striped Right Arrow 106">
              <a:extLst>
                <a:ext uri="{FF2B5EF4-FFF2-40B4-BE49-F238E27FC236}">
                  <a16:creationId xmlns:a16="http://schemas.microsoft.com/office/drawing/2014/main" id="{BCD23015-C851-3211-3639-4D0BA80E21F4}"/>
                </a:ext>
              </a:extLst>
            </p:cNvPr>
            <p:cNvSpPr/>
            <p:nvPr/>
          </p:nvSpPr>
          <p:spPr>
            <a:xfrm rot="5400000">
              <a:off x="5838964" y="5076680"/>
              <a:ext cx="325128" cy="265712"/>
            </a:xfrm>
            <a:prstGeom prst="stripedRightArrow">
              <a:avLst>
                <a:gd name="adj1" fmla="val 50000"/>
                <a:gd name="adj2" fmla="val 0"/>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108" name="Rounded Rectangle 107">
            <a:extLst>
              <a:ext uri="{FF2B5EF4-FFF2-40B4-BE49-F238E27FC236}">
                <a16:creationId xmlns:a16="http://schemas.microsoft.com/office/drawing/2014/main" id="{5EAC9FFD-F3E6-ABB7-1B76-F81B0D17B372}"/>
              </a:ext>
            </a:extLst>
          </p:cNvPr>
          <p:cNvSpPr/>
          <p:nvPr/>
        </p:nvSpPr>
        <p:spPr>
          <a:xfrm>
            <a:off x="2777305" y="3731834"/>
            <a:ext cx="325677" cy="462176"/>
          </a:xfrm>
          <a:prstGeom prst="roundRect">
            <a:avLst>
              <a:gd name="adj" fmla="val 7116"/>
            </a:avLst>
          </a:prstGeom>
          <a:solidFill>
            <a:schemeClr val="accent5"/>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109" name="Rounded Rectangle 108">
            <a:extLst>
              <a:ext uri="{FF2B5EF4-FFF2-40B4-BE49-F238E27FC236}">
                <a16:creationId xmlns:a16="http://schemas.microsoft.com/office/drawing/2014/main" id="{C2DB53B7-B950-580E-A9D5-6E7018D1DF0F}"/>
              </a:ext>
            </a:extLst>
          </p:cNvPr>
          <p:cNvSpPr/>
          <p:nvPr/>
        </p:nvSpPr>
        <p:spPr>
          <a:xfrm>
            <a:off x="7504757" y="3731834"/>
            <a:ext cx="325677" cy="462176"/>
          </a:xfrm>
          <a:prstGeom prst="roundRect">
            <a:avLst>
              <a:gd name="adj" fmla="val 7116"/>
            </a:avLst>
          </a:prstGeom>
          <a:solidFill>
            <a:schemeClr val="accent5"/>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cxnSp>
        <p:nvCxnSpPr>
          <p:cNvPr id="117" name="Straight Connector 116">
            <a:extLst>
              <a:ext uri="{FF2B5EF4-FFF2-40B4-BE49-F238E27FC236}">
                <a16:creationId xmlns:a16="http://schemas.microsoft.com/office/drawing/2014/main" id="{EE1420E3-5920-5A76-620C-9C35E95914E3}"/>
              </a:ext>
            </a:extLst>
          </p:cNvPr>
          <p:cNvCxnSpPr>
            <a:cxnSpLocks/>
          </p:cNvCxnSpPr>
          <p:nvPr/>
        </p:nvCxnSpPr>
        <p:spPr>
          <a:xfrm flipH="1" flipV="1">
            <a:off x="7667595" y="3960890"/>
            <a:ext cx="316880" cy="469381"/>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2471730544"/>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Observation:</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Filling the entire Backward table is unnecessary</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Pipelining opportunities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to directly consume a Backward value</a:t>
            </a:r>
          </a:p>
          <a:p>
            <a:pPr lvl="1">
              <a:lnSpc>
                <a:spcPct val="100000"/>
              </a:lnSpc>
              <a:spcBef>
                <a:spcPts val="400"/>
              </a:spcBef>
            </a:pPr>
            <a:r>
              <a:rPr lang="en-US" sz="2000" b="1" dirty="0">
                <a:solidFill>
                  <a:schemeClr val="accent6">
                    <a:lumMod val="75000"/>
                  </a:schemeClr>
                </a:solidFill>
                <a:latin typeface="Tahoma" panose="020B0604030504040204" pitchFamily="34" charset="0"/>
                <a:ea typeface="Tahoma" panose="020B0604030504040204" pitchFamily="34" charset="0"/>
                <a:cs typeface="Tahoma" panose="020B0604030504040204" pitchFamily="34" charset="0"/>
                <a:sym typeface="Wingdings" pitchFamily="2" charset="2"/>
              </a:rPr>
              <a:t>Partial compute approach:</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Only a single row should be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fully stored</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Reduces the storage requirements </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during training</a:t>
            </a:r>
          </a:p>
        </p:txBody>
      </p:sp>
      <p:sp>
        <p:nvSpPr>
          <p:cNvPr id="2" name="Title 1"/>
          <p:cNvSpPr>
            <a:spLocks noGrp="1"/>
          </p:cNvSpPr>
          <p:nvPr>
            <p:ph type="title"/>
          </p:nvPr>
        </p:nvSpPr>
        <p:spPr/>
        <p:txBody>
          <a:bodyPr rIns="0"/>
          <a:lstStyle/>
          <a:p>
            <a:r>
              <a:rPr lang="en-US" sz="4000" b="1" dirty="0">
                <a:latin typeface="Garamond" panose="02020404030301010803" pitchFamily="18" charset="0"/>
              </a:rPr>
              <a:t>SW: Minimizing Redundant </a:t>
            </a:r>
            <a:r>
              <a:rPr lang="en-US" sz="4000" dirty="0">
                <a:latin typeface="Garamond" panose="02020404030301010803" pitchFamily="18" charset="0"/>
              </a:rPr>
              <a:t>S</a:t>
            </a:r>
            <a:r>
              <a:rPr lang="en-US" sz="4000" b="1" dirty="0">
                <a:latin typeface="Garamond" panose="02020404030301010803" pitchFamily="18" charset="0"/>
              </a:rPr>
              <a:t>torage</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48" name="Table 6">
            <a:extLst>
              <a:ext uri="{FF2B5EF4-FFF2-40B4-BE49-F238E27FC236}">
                <a16:creationId xmlns:a16="http://schemas.microsoft.com/office/drawing/2014/main" id="{71C9F7F9-03F8-5BF7-D780-560E3C87636A}"/>
              </a:ext>
            </a:extLst>
          </p:cNvPr>
          <p:cNvGraphicFramePr>
            <a:graphicFrameLocks noGrp="1" noChangeAspect="1"/>
          </p:cNvGraphicFramePr>
          <p:nvPr/>
        </p:nvGraphicFramePr>
        <p:xfrm>
          <a:off x="876880" y="331416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48C87833-3AC5-F4EF-8AB0-3ADBEACECB8A}"/>
                  </a:ext>
                </a:extLst>
              </p:cNvPr>
              <p:cNvSpPr txBox="1"/>
              <p:nvPr/>
            </p:nvSpPr>
            <p:spPr>
              <a:xfrm>
                <a:off x="75543" y="272643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𝑭</m:t>
                          </m:r>
                        </m:e>
                        <m:sub>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9" name="TextBox 48">
                <a:extLst>
                  <a:ext uri="{FF2B5EF4-FFF2-40B4-BE49-F238E27FC236}">
                    <a16:creationId xmlns:a16="http://schemas.microsoft.com/office/drawing/2014/main" id="{48C87833-3AC5-F4EF-8AB0-3ADBEACECB8A}"/>
                  </a:ext>
                </a:extLst>
              </p:cNvPr>
              <p:cNvSpPr txBox="1">
                <a:spLocks noRot="1" noChangeAspect="1" noMove="1" noResize="1" noEditPoints="1" noAdjustHandles="1" noChangeArrowheads="1" noChangeShapeType="1" noTextEdit="1"/>
              </p:cNvSpPr>
              <p:nvPr/>
            </p:nvSpPr>
            <p:spPr>
              <a:xfrm>
                <a:off x="75543" y="2726435"/>
                <a:ext cx="552506" cy="307777"/>
              </a:xfrm>
              <a:prstGeom prst="rect">
                <a:avLst/>
              </a:prstGeom>
              <a:blipFill>
                <a:blip r:embed="rId4"/>
                <a:stretch>
                  <a:fillRect l="-13333" b="-1538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1A3A880A-8079-7B17-34A6-83D8E96B8FE3}"/>
                  </a:ext>
                </a:extLst>
              </p:cNvPr>
              <p:cNvSpPr txBox="1"/>
              <p:nvPr/>
            </p:nvSpPr>
            <p:spPr>
              <a:xfrm>
                <a:off x="696724" y="287008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0" name="TextBox 49">
                <a:extLst>
                  <a:ext uri="{FF2B5EF4-FFF2-40B4-BE49-F238E27FC236}">
                    <a16:creationId xmlns:a16="http://schemas.microsoft.com/office/drawing/2014/main" id="{1A3A880A-8079-7B17-34A6-83D8E96B8FE3}"/>
                  </a:ext>
                </a:extLst>
              </p:cNvPr>
              <p:cNvSpPr txBox="1">
                <a:spLocks noRot="1" noChangeAspect="1" noMove="1" noResize="1" noEditPoints="1" noAdjustHandles="1" noChangeArrowheads="1" noChangeShapeType="1" noTextEdit="1"/>
              </p:cNvSpPr>
              <p:nvPr/>
            </p:nvSpPr>
            <p:spPr>
              <a:xfrm>
                <a:off x="696724" y="2870087"/>
                <a:ext cx="164592" cy="307777"/>
              </a:xfrm>
              <a:prstGeom prst="rect">
                <a:avLst/>
              </a:prstGeom>
              <a:blipFill>
                <a:blip r:embed="rId5"/>
                <a:stretch>
                  <a:fillRect l="-28571" r="-28571"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8" name="TextBox 57">
                <a:extLst>
                  <a:ext uri="{FF2B5EF4-FFF2-40B4-BE49-F238E27FC236}">
                    <a16:creationId xmlns:a16="http://schemas.microsoft.com/office/drawing/2014/main" id="{B4480C97-562E-5A38-1134-9FCE58A8740A}"/>
                  </a:ext>
                </a:extLst>
              </p:cNvPr>
              <p:cNvSpPr txBox="1"/>
              <p:nvPr/>
            </p:nvSpPr>
            <p:spPr>
              <a:xfrm>
                <a:off x="570143" y="309118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58" name="TextBox 57">
                <a:extLst>
                  <a:ext uri="{FF2B5EF4-FFF2-40B4-BE49-F238E27FC236}">
                    <a16:creationId xmlns:a16="http://schemas.microsoft.com/office/drawing/2014/main" id="{B4480C97-562E-5A38-1134-9FCE58A8740A}"/>
                  </a:ext>
                </a:extLst>
              </p:cNvPr>
              <p:cNvSpPr txBox="1">
                <a:spLocks noRot="1" noChangeAspect="1" noMove="1" noResize="1" noEditPoints="1" noAdjustHandles="1" noChangeArrowheads="1" noChangeShapeType="1" noTextEdit="1"/>
              </p:cNvSpPr>
              <p:nvPr/>
            </p:nvSpPr>
            <p:spPr>
              <a:xfrm>
                <a:off x="570143" y="3091187"/>
                <a:ext cx="162796" cy="307777"/>
              </a:xfrm>
              <a:prstGeom prst="rect">
                <a:avLst/>
              </a:prstGeom>
              <a:blipFill>
                <a:blip r:embed="rId6"/>
                <a:stretch>
                  <a:fillRect l="-38462" r="-23077" b="-8000"/>
                </a:stretch>
              </a:blipFill>
            </p:spPr>
            <p:txBody>
              <a:bodyPr/>
              <a:lstStyle/>
              <a:p>
                <a:r>
                  <a:rPr lang="en-US">
                    <a:noFill/>
                  </a:rPr>
                  <a:t> </a:t>
                </a:r>
              </a:p>
            </p:txBody>
          </p:sp>
        </mc:Fallback>
      </mc:AlternateContent>
      <p:cxnSp>
        <p:nvCxnSpPr>
          <p:cNvPr id="59" name="Straight Connector 58">
            <a:extLst>
              <a:ext uri="{FF2B5EF4-FFF2-40B4-BE49-F238E27FC236}">
                <a16:creationId xmlns:a16="http://schemas.microsoft.com/office/drawing/2014/main" id="{2D7454FB-DF9B-139A-E3EF-74FE5ABDC1E1}"/>
              </a:ext>
            </a:extLst>
          </p:cNvPr>
          <p:cNvCxnSpPr>
            <a:cxnSpLocks/>
          </p:cNvCxnSpPr>
          <p:nvPr/>
        </p:nvCxnSpPr>
        <p:spPr>
          <a:xfrm flipH="1" flipV="1">
            <a:off x="596227" y="302456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7B38FD88-56CD-1336-6339-C1542FCFB285}"/>
              </a:ext>
            </a:extLst>
          </p:cNvPr>
          <p:cNvGrpSpPr/>
          <p:nvPr/>
        </p:nvGrpSpPr>
        <p:grpSpPr>
          <a:xfrm>
            <a:off x="643222" y="3367624"/>
            <a:ext cx="190758" cy="1617691"/>
            <a:chOff x="666518" y="3537048"/>
            <a:chExt cx="190758" cy="1617691"/>
          </a:xfrm>
        </p:grpSpPr>
        <p:sp>
          <p:nvSpPr>
            <p:cNvPr id="61" name="TextBox 60">
              <a:extLst>
                <a:ext uri="{FF2B5EF4-FFF2-40B4-BE49-F238E27FC236}">
                  <a16:creationId xmlns:a16="http://schemas.microsoft.com/office/drawing/2014/main" id="{A9D64D28-D644-4AC1-8BB7-2BBF42BF36AC}"/>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2" name="TextBox 61">
              <a:extLst>
                <a:ext uri="{FF2B5EF4-FFF2-40B4-BE49-F238E27FC236}">
                  <a16:creationId xmlns:a16="http://schemas.microsoft.com/office/drawing/2014/main" id="{B29E54CE-12CC-1FAD-2B08-E130A05AEBE2}"/>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3" name="TextBox 62">
              <a:extLst>
                <a:ext uri="{FF2B5EF4-FFF2-40B4-BE49-F238E27FC236}">
                  <a16:creationId xmlns:a16="http://schemas.microsoft.com/office/drawing/2014/main" id="{C9C6769B-7F83-1F3C-4016-8C39C75ACA91}"/>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64" name="TextBox 63">
              <a:extLst>
                <a:ext uri="{FF2B5EF4-FFF2-40B4-BE49-F238E27FC236}">
                  <a16:creationId xmlns:a16="http://schemas.microsoft.com/office/drawing/2014/main" id="{6A27A5BB-EB4E-BF5B-705C-571CF1EE6B20}"/>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65" name="TextBox 64">
            <a:extLst>
              <a:ext uri="{FF2B5EF4-FFF2-40B4-BE49-F238E27FC236}">
                <a16:creationId xmlns:a16="http://schemas.microsoft.com/office/drawing/2014/main" id="{AB760EBA-B933-ACD4-54EE-00150DCF549C}"/>
              </a:ext>
            </a:extLst>
          </p:cNvPr>
          <p:cNvSpPr txBox="1"/>
          <p:nvPr/>
        </p:nvSpPr>
        <p:spPr>
          <a:xfrm>
            <a:off x="889364" y="5081541"/>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Forward Calculations</a:t>
            </a:r>
          </a:p>
        </p:txBody>
      </p:sp>
      <p:sp>
        <p:nvSpPr>
          <p:cNvPr id="66" name="TextBox 65">
            <a:extLst>
              <a:ext uri="{FF2B5EF4-FFF2-40B4-BE49-F238E27FC236}">
                <a16:creationId xmlns:a16="http://schemas.microsoft.com/office/drawing/2014/main" id="{EF78EDBD-1631-CC06-F1ED-B7A4049662DB}"/>
              </a:ext>
            </a:extLst>
          </p:cNvPr>
          <p:cNvSpPr txBox="1"/>
          <p:nvPr/>
        </p:nvSpPr>
        <p:spPr>
          <a:xfrm>
            <a:off x="2789309" y="2384319"/>
            <a:ext cx="3565382"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Observed Sequence:</a:t>
            </a:r>
            <a:r>
              <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ATGT</a:t>
            </a:r>
            <a:endParaRPr kumimoji="0" lang="en-US" sz="2000" b="1"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sp>
        <p:nvSpPr>
          <p:cNvPr id="67" name="Striped Right Arrow 66">
            <a:extLst>
              <a:ext uri="{FF2B5EF4-FFF2-40B4-BE49-F238E27FC236}">
                <a16:creationId xmlns:a16="http://schemas.microsoft.com/office/drawing/2014/main" id="{18407869-E63B-81AC-F37A-04D182619897}"/>
              </a:ext>
            </a:extLst>
          </p:cNvPr>
          <p:cNvSpPr/>
          <p:nvPr/>
        </p:nvSpPr>
        <p:spPr>
          <a:xfrm rot="5400000">
            <a:off x="-356669" y="4064019"/>
            <a:ext cx="1576884"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68" name="Table 6">
            <a:extLst>
              <a:ext uri="{FF2B5EF4-FFF2-40B4-BE49-F238E27FC236}">
                <a16:creationId xmlns:a16="http://schemas.microsoft.com/office/drawing/2014/main" id="{1662BEE7-1CF4-106C-7797-E2D211656680}"/>
              </a:ext>
            </a:extLst>
          </p:cNvPr>
          <p:cNvGraphicFramePr>
            <a:graphicFrameLocks noGrp="1" noChangeAspect="1"/>
          </p:cNvGraphicFramePr>
          <p:nvPr/>
        </p:nvGraphicFramePr>
        <p:xfrm>
          <a:off x="5602494" y="331416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D3EB"/>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solidFill>
                          <a:srgbClr val="7030A0"/>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69" name="TextBox 68">
                <a:extLst>
                  <a:ext uri="{FF2B5EF4-FFF2-40B4-BE49-F238E27FC236}">
                    <a16:creationId xmlns:a16="http://schemas.microsoft.com/office/drawing/2014/main" id="{6D602CD4-D45A-1467-BBFB-67D5B7EC84A8}"/>
                  </a:ext>
                </a:extLst>
              </p:cNvPr>
              <p:cNvSpPr txBox="1"/>
              <p:nvPr/>
            </p:nvSpPr>
            <p:spPr>
              <a:xfrm>
                <a:off x="4801157" y="272643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𝑩</m:t>
                          </m:r>
                        </m:e>
                        <m:sub>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30A0"/>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69" name="TextBox 68">
                <a:extLst>
                  <a:ext uri="{FF2B5EF4-FFF2-40B4-BE49-F238E27FC236}">
                    <a16:creationId xmlns:a16="http://schemas.microsoft.com/office/drawing/2014/main" id="{6D602CD4-D45A-1467-BBFB-67D5B7EC84A8}"/>
                  </a:ext>
                </a:extLst>
              </p:cNvPr>
              <p:cNvSpPr txBox="1">
                <a:spLocks noRot="1" noChangeAspect="1" noMove="1" noResize="1" noEditPoints="1" noAdjustHandles="1" noChangeArrowheads="1" noChangeShapeType="1" noTextEdit="1"/>
              </p:cNvSpPr>
              <p:nvPr/>
            </p:nvSpPr>
            <p:spPr>
              <a:xfrm>
                <a:off x="4801157" y="2726435"/>
                <a:ext cx="552506" cy="307777"/>
              </a:xfrm>
              <a:prstGeom prst="rect">
                <a:avLst/>
              </a:prstGeom>
              <a:blipFill>
                <a:blip r:embed="rId7"/>
                <a:stretch>
                  <a:fillRect l="-15909" r="-2273" b="-1538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0" name="TextBox 69">
                <a:extLst>
                  <a:ext uri="{FF2B5EF4-FFF2-40B4-BE49-F238E27FC236}">
                    <a16:creationId xmlns:a16="http://schemas.microsoft.com/office/drawing/2014/main" id="{091EC0A7-8C2B-75B3-2D86-6359C9AE392C}"/>
                  </a:ext>
                </a:extLst>
              </p:cNvPr>
              <p:cNvSpPr txBox="1"/>
              <p:nvPr/>
            </p:nvSpPr>
            <p:spPr>
              <a:xfrm>
                <a:off x="5422338" y="287008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70" name="TextBox 69">
                <a:extLst>
                  <a:ext uri="{FF2B5EF4-FFF2-40B4-BE49-F238E27FC236}">
                    <a16:creationId xmlns:a16="http://schemas.microsoft.com/office/drawing/2014/main" id="{091EC0A7-8C2B-75B3-2D86-6359C9AE392C}"/>
                  </a:ext>
                </a:extLst>
              </p:cNvPr>
              <p:cNvSpPr txBox="1">
                <a:spLocks noRot="1" noChangeAspect="1" noMove="1" noResize="1" noEditPoints="1" noAdjustHandles="1" noChangeArrowheads="1" noChangeShapeType="1" noTextEdit="1"/>
              </p:cNvSpPr>
              <p:nvPr/>
            </p:nvSpPr>
            <p:spPr>
              <a:xfrm>
                <a:off x="5422338" y="2870087"/>
                <a:ext cx="164592" cy="307777"/>
              </a:xfrm>
              <a:prstGeom prst="rect">
                <a:avLst/>
              </a:prstGeom>
              <a:blipFill>
                <a:blip r:embed="rId8"/>
                <a:stretch>
                  <a:fillRect l="-28571" r="-35714"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1" name="TextBox 70">
                <a:extLst>
                  <a:ext uri="{FF2B5EF4-FFF2-40B4-BE49-F238E27FC236}">
                    <a16:creationId xmlns:a16="http://schemas.microsoft.com/office/drawing/2014/main" id="{B09D5AB8-E6A5-B563-DBA8-940363BA668D}"/>
                  </a:ext>
                </a:extLst>
              </p:cNvPr>
              <p:cNvSpPr txBox="1"/>
              <p:nvPr/>
            </p:nvSpPr>
            <p:spPr>
              <a:xfrm>
                <a:off x="5295757" y="309118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71" name="TextBox 70">
                <a:extLst>
                  <a:ext uri="{FF2B5EF4-FFF2-40B4-BE49-F238E27FC236}">
                    <a16:creationId xmlns:a16="http://schemas.microsoft.com/office/drawing/2014/main" id="{B09D5AB8-E6A5-B563-DBA8-940363BA668D}"/>
                  </a:ext>
                </a:extLst>
              </p:cNvPr>
              <p:cNvSpPr txBox="1">
                <a:spLocks noRot="1" noChangeAspect="1" noMove="1" noResize="1" noEditPoints="1" noAdjustHandles="1" noChangeArrowheads="1" noChangeShapeType="1" noTextEdit="1"/>
              </p:cNvSpPr>
              <p:nvPr/>
            </p:nvSpPr>
            <p:spPr>
              <a:xfrm>
                <a:off x="5295757" y="3091187"/>
                <a:ext cx="162796" cy="307777"/>
              </a:xfrm>
              <a:prstGeom prst="rect">
                <a:avLst/>
              </a:prstGeom>
              <a:blipFill>
                <a:blip r:embed="rId9"/>
                <a:stretch>
                  <a:fillRect l="-38462" r="-30769" b="-8000"/>
                </a:stretch>
              </a:blipFill>
            </p:spPr>
            <p:txBody>
              <a:bodyPr/>
              <a:lstStyle/>
              <a:p>
                <a:r>
                  <a:rPr lang="en-US">
                    <a:noFill/>
                  </a:rPr>
                  <a:t> </a:t>
                </a:r>
              </a:p>
            </p:txBody>
          </p:sp>
        </mc:Fallback>
      </mc:AlternateContent>
      <p:cxnSp>
        <p:nvCxnSpPr>
          <p:cNvPr id="72" name="Straight Connector 71">
            <a:extLst>
              <a:ext uri="{FF2B5EF4-FFF2-40B4-BE49-F238E27FC236}">
                <a16:creationId xmlns:a16="http://schemas.microsoft.com/office/drawing/2014/main" id="{2776E28F-4D9C-AD5A-FD65-B651F72AC69A}"/>
              </a:ext>
            </a:extLst>
          </p:cNvPr>
          <p:cNvCxnSpPr>
            <a:cxnSpLocks/>
          </p:cNvCxnSpPr>
          <p:nvPr/>
        </p:nvCxnSpPr>
        <p:spPr>
          <a:xfrm flipH="1" flipV="1">
            <a:off x="5321841" y="302456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9FF02AE8-7AAD-A0FC-2AA0-CC9ECE37320E}"/>
              </a:ext>
            </a:extLst>
          </p:cNvPr>
          <p:cNvSpPr txBox="1"/>
          <p:nvPr/>
        </p:nvSpPr>
        <p:spPr>
          <a:xfrm>
            <a:off x="5576318" y="5081541"/>
            <a:ext cx="2891148"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Backward Calculations</a:t>
            </a:r>
          </a:p>
        </p:txBody>
      </p:sp>
      <p:sp>
        <p:nvSpPr>
          <p:cNvPr id="74" name="Striped Right Arrow 73">
            <a:extLst>
              <a:ext uri="{FF2B5EF4-FFF2-40B4-BE49-F238E27FC236}">
                <a16:creationId xmlns:a16="http://schemas.microsoft.com/office/drawing/2014/main" id="{E793D09C-D93A-0669-E3E0-C3B103DC42AD}"/>
              </a:ext>
            </a:extLst>
          </p:cNvPr>
          <p:cNvSpPr/>
          <p:nvPr/>
        </p:nvSpPr>
        <p:spPr>
          <a:xfrm rot="16200000">
            <a:off x="4392197" y="4042401"/>
            <a:ext cx="1533649"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75" name="Group 74">
            <a:extLst>
              <a:ext uri="{FF2B5EF4-FFF2-40B4-BE49-F238E27FC236}">
                <a16:creationId xmlns:a16="http://schemas.microsoft.com/office/drawing/2014/main" id="{4796DC95-02AB-F784-02B2-B908B199A9BF}"/>
              </a:ext>
            </a:extLst>
          </p:cNvPr>
          <p:cNvGrpSpPr/>
          <p:nvPr/>
        </p:nvGrpSpPr>
        <p:grpSpPr>
          <a:xfrm>
            <a:off x="901710" y="2985256"/>
            <a:ext cx="2809349" cy="274320"/>
            <a:chOff x="901710" y="3154680"/>
            <a:chExt cx="2809349" cy="274320"/>
          </a:xfrm>
        </p:grpSpPr>
        <p:sp>
          <p:nvSpPr>
            <p:cNvPr id="76" name="Rounded Rectangle 75">
              <a:extLst>
                <a:ext uri="{FF2B5EF4-FFF2-40B4-BE49-F238E27FC236}">
                  <a16:creationId xmlns:a16="http://schemas.microsoft.com/office/drawing/2014/main" id="{2723A477-494D-84E0-A563-4B3FF9A33FB6}"/>
                </a:ext>
              </a:extLst>
            </p:cNvPr>
            <p:cNvSpPr>
              <a:spLocks noChangeAspect="1"/>
            </p:cNvSpPr>
            <p:nvPr/>
          </p:nvSpPr>
          <p:spPr>
            <a:xfrm>
              <a:off x="901710"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77" name="Rounded Rectangle 76">
              <a:extLst>
                <a:ext uri="{FF2B5EF4-FFF2-40B4-BE49-F238E27FC236}">
                  <a16:creationId xmlns:a16="http://schemas.microsoft.com/office/drawing/2014/main" id="{DB0AA7B8-7206-8E5F-DB97-8D7EE5A6E25F}"/>
                </a:ext>
              </a:extLst>
            </p:cNvPr>
            <p:cNvSpPr>
              <a:spLocks noChangeAspect="1"/>
            </p:cNvSpPr>
            <p:nvPr/>
          </p:nvSpPr>
          <p:spPr>
            <a:xfrm>
              <a:off x="3436739"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78" name="Rounded Rectangle 77">
              <a:extLst>
                <a:ext uri="{FF2B5EF4-FFF2-40B4-BE49-F238E27FC236}">
                  <a16:creationId xmlns:a16="http://schemas.microsoft.com/office/drawing/2014/main" id="{5A82ABA3-0D69-77E8-1195-16827051B58F}"/>
                </a:ext>
              </a:extLst>
            </p:cNvPr>
            <p:cNvSpPr>
              <a:spLocks noChangeAspect="1"/>
            </p:cNvSpPr>
            <p:nvPr/>
          </p:nvSpPr>
          <p:spPr>
            <a:xfrm>
              <a:off x="1218589"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79" name="Rounded Rectangle 78">
              <a:extLst>
                <a:ext uri="{FF2B5EF4-FFF2-40B4-BE49-F238E27FC236}">
                  <a16:creationId xmlns:a16="http://schemas.microsoft.com/office/drawing/2014/main" id="{1741CE5D-3474-0C19-3D14-1B644F143BDE}"/>
                </a:ext>
              </a:extLst>
            </p:cNvPr>
            <p:cNvSpPr>
              <a:spLocks noChangeAspect="1"/>
            </p:cNvSpPr>
            <p:nvPr/>
          </p:nvSpPr>
          <p:spPr>
            <a:xfrm>
              <a:off x="1535468"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0" name="Rounded Rectangle 79">
              <a:extLst>
                <a:ext uri="{FF2B5EF4-FFF2-40B4-BE49-F238E27FC236}">
                  <a16:creationId xmlns:a16="http://schemas.microsoft.com/office/drawing/2014/main" id="{60C8E752-7B26-FB61-1749-90F59F844463}"/>
                </a:ext>
              </a:extLst>
            </p:cNvPr>
            <p:cNvSpPr>
              <a:spLocks noChangeAspect="1"/>
            </p:cNvSpPr>
            <p:nvPr/>
          </p:nvSpPr>
          <p:spPr>
            <a:xfrm>
              <a:off x="1852347"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81" name="Rounded Rectangle 80">
              <a:extLst>
                <a:ext uri="{FF2B5EF4-FFF2-40B4-BE49-F238E27FC236}">
                  <a16:creationId xmlns:a16="http://schemas.microsoft.com/office/drawing/2014/main" id="{22CC02D7-DEFA-A587-7548-EA4A9CB5349E}"/>
                </a:ext>
              </a:extLst>
            </p:cNvPr>
            <p:cNvSpPr>
              <a:spLocks noChangeAspect="1"/>
            </p:cNvSpPr>
            <p:nvPr/>
          </p:nvSpPr>
          <p:spPr>
            <a:xfrm>
              <a:off x="2169226"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82" name="Rounded Rectangle 81">
              <a:extLst>
                <a:ext uri="{FF2B5EF4-FFF2-40B4-BE49-F238E27FC236}">
                  <a16:creationId xmlns:a16="http://schemas.microsoft.com/office/drawing/2014/main" id="{1BBF8086-644D-2956-3CDE-82BEF439AF02}"/>
                </a:ext>
              </a:extLst>
            </p:cNvPr>
            <p:cNvSpPr>
              <a:spLocks noChangeAspect="1"/>
            </p:cNvSpPr>
            <p:nvPr/>
          </p:nvSpPr>
          <p:spPr>
            <a:xfrm>
              <a:off x="2486105"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3" name="Rounded Rectangle 82">
              <a:extLst>
                <a:ext uri="{FF2B5EF4-FFF2-40B4-BE49-F238E27FC236}">
                  <a16:creationId xmlns:a16="http://schemas.microsoft.com/office/drawing/2014/main" id="{77853735-D5B7-4B1E-353E-8771430DC96E}"/>
                </a:ext>
              </a:extLst>
            </p:cNvPr>
            <p:cNvSpPr>
              <a:spLocks noChangeAspect="1"/>
            </p:cNvSpPr>
            <p:nvPr/>
          </p:nvSpPr>
          <p:spPr>
            <a:xfrm>
              <a:off x="2802984"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84" name="Rounded Rectangle 83">
              <a:extLst>
                <a:ext uri="{FF2B5EF4-FFF2-40B4-BE49-F238E27FC236}">
                  <a16:creationId xmlns:a16="http://schemas.microsoft.com/office/drawing/2014/main" id="{05C6BEDE-36FC-A0F1-DE9B-9BF01D99CCF6}"/>
                </a:ext>
              </a:extLst>
            </p:cNvPr>
            <p:cNvSpPr>
              <a:spLocks noChangeAspect="1"/>
            </p:cNvSpPr>
            <p:nvPr/>
          </p:nvSpPr>
          <p:spPr>
            <a:xfrm>
              <a:off x="3119863"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85" name="Group 84">
            <a:extLst>
              <a:ext uri="{FF2B5EF4-FFF2-40B4-BE49-F238E27FC236}">
                <a16:creationId xmlns:a16="http://schemas.microsoft.com/office/drawing/2014/main" id="{A021D461-260D-956D-CAE8-74CF1229140C}"/>
              </a:ext>
            </a:extLst>
          </p:cNvPr>
          <p:cNvGrpSpPr/>
          <p:nvPr/>
        </p:nvGrpSpPr>
        <p:grpSpPr>
          <a:xfrm>
            <a:off x="5629162" y="2985256"/>
            <a:ext cx="2809349" cy="274320"/>
            <a:chOff x="5629162" y="3167758"/>
            <a:chExt cx="2809349" cy="274320"/>
          </a:xfrm>
        </p:grpSpPr>
        <p:sp>
          <p:nvSpPr>
            <p:cNvPr id="86" name="Rounded Rectangle 85">
              <a:extLst>
                <a:ext uri="{FF2B5EF4-FFF2-40B4-BE49-F238E27FC236}">
                  <a16:creationId xmlns:a16="http://schemas.microsoft.com/office/drawing/2014/main" id="{4CEA5B9E-F180-3C7A-D2F4-782F4720D49B}"/>
                </a:ext>
              </a:extLst>
            </p:cNvPr>
            <p:cNvSpPr>
              <a:spLocks noChangeAspect="1"/>
            </p:cNvSpPr>
            <p:nvPr/>
          </p:nvSpPr>
          <p:spPr>
            <a:xfrm>
              <a:off x="5629162"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87" name="Rounded Rectangle 86">
              <a:extLst>
                <a:ext uri="{FF2B5EF4-FFF2-40B4-BE49-F238E27FC236}">
                  <a16:creationId xmlns:a16="http://schemas.microsoft.com/office/drawing/2014/main" id="{999C0B41-63D8-1243-3E6B-8F37CF809C9C}"/>
                </a:ext>
              </a:extLst>
            </p:cNvPr>
            <p:cNvSpPr>
              <a:spLocks noChangeAspect="1"/>
            </p:cNvSpPr>
            <p:nvPr/>
          </p:nvSpPr>
          <p:spPr>
            <a:xfrm>
              <a:off x="8164191"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88" name="Rounded Rectangle 87">
              <a:extLst>
                <a:ext uri="{FF2B5EF4-FFF2-40B4-BE49-F238E27FC236}">
                  <a16:creationId xmlns:a16="http://schemas.microsoft.com/office/drawing/2014/main" id="{6DCBAC0C-0F4B-55B4-485C-51B05605022A}"/>
                </a:ext>
              </a:extLst>
            </p:cNvPr>
            <p:cNvSpPr>
              <a:spLocks noChangeAspect="1"/>
            </p:cNvSpPr>
            <p:nvPr/>
          </p:nvSpPr>
          <p:spPr>
            <a:xfrm>
              <a:off x="5946041"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89" name="Rounded Rectangle 88">
              <a:extLst>
                <a:ext uri="{FF2B5EF4-FFF2-40B4-BE49-F238E27FC236}">
                  <a16:creationId xmlns:a16="http://schemas.microsoft.com/office/drawing/2014/main" id="{5CB98A10-6AE4-734F-3DCF-6BF6CFB9E5A8}"/>
                </a:ext>
              </a:extLst>
            </p:cNvPr>
            <p:cNvSpPr>
              <a:spLocks noChangeAspect="1"/>
            </p:cNvSpPr>
            <p:nvPr/>
          </p:nvSpPr>
          <p:spPr>
            <a:xfrm>
              <a:off x="6262920"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0" name="Rounded Rectangle 89">
              <a:extLst>
                <a:ext uri="{FF2B5EF4-FFF2-40B4-BE49-F238E27FC236}">
                  <a16:creationId xmlns:a16="http://schemas.microsoft.com/office/drawing/2014/main" id="{82570217-9BBA-E78E-560C-6857B3228E79}"/>
                </a:ext>
              </a:extLst>
            </p:cNvPr>
            <p:cNvSpPr>
              <a:spLocks noChangeAspect="1"/>
            </p:cNvSpPr>
            <p:nvPr/>
          </p:nvSpPr>
          <p:spPr>
            <a:xfrm>
              <a:off x="6579799"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91" name="Rounded Rectangle 90">
              <a:extLst>
                <a:ext uri="{FF2B5EF4-FFF2-40B4-BE49-F238E27FC236}">
                  <a16:creationId xmlns:a16="http://schemas.microsoft.com/office/drawing/2014/main" id="{9F55AEA9-7F57-C4F1-1E04-009A30A1BA81}"/>
                </a:ext>
              </a:extLst>
            </p:cNvPr>
            <p:cNvSpPr>
              <a:spLocks noChangeAspect="1"/>
            </p:cNvSpPr>
            <p:nvPr/>
          </p:nvSpPr>
          <p:spPr>
            <a:xfrm>
              <a:off x="6896678"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92" name="Rounded Rectangle 91">
              <a:extLst>
                <a:ext uri="{FF2B5EF4-FFF2-40B4-BE49-F238E27FC236}">
                  <a16:creationId xmlns:a16="http://schemas.microsoft.com/office/drawing/2014/main" id="{2252AA66-D8E1-0EE2-1499-02BE58084942}"/>
                </a:ext>
              </a:extLst>
            </p:cNvPr>
            <p:cNvSpPr>
              <a:spLocks noChangeAspect="1"/>
            </p:cNvSpPr>
            <p:nvPr/>
          </p:nvSpPr>
          <p:spPr>
            <a:xfrm>
              <a:off x="7213557"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93" name="Rounded Rectangle 92">
              <a:extLst>
                <a:ext uri="{FF2B5EF4-FFF2-40B4-BE49-F238E27FC236}">
                  <a16:creationId xmlns:a16="http://schemas.microsoft.com/office/drawing/2014/main" id="{4253C3FF-0593-3594-D3F3-998B17E9ADCF}"/>
                </a:ext>
              </a:extLst>
            </p:cNvPr>
            <p:cNvSpPr>
              <a:spLocks noChangeAspect="1"/>
            </p:cNvSpPr>
            <p:nvPr/>
          </p:nvSpPr>
          <p:spPr>
            <a:xfrm>
              <a:off x="7530436"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94" name="Rounded Rectangle 93">
              <a:extLst>
                <a:ext uri="{FF2B5EF4-FFF2-40B4-BE49-F238E27FC236}">
                  <a16:creationId xmlns:a16="http://schemas.microsoft.com/office/drawing/2014/main" id="{1C7791D5-4D20-C825-5EE2-D72EFA895F21}"/>
                </a:ext>
              </a:extLst>
            </p:cNvPr>
            <p:cNvSpPr>
              <a:spLocks noChangeAspect="1"/>
            </p:cNvSpPr>
            <p:nvPr/>
          </p:nvSpPr>
          <p:spPr>
            <a:xfrm>
              <a:off x="7847315"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95" name="Group 94">
            <a:extLst>
              <a:ext uri="{FF2B5EF4-FFF2-40B4-BE49-F238E27FC236}">
                <a16:creationId xmlns:a16="http://schemas.microsoft.com/office/drawing/2014/main" id="{06AFF415-D1E2-ECFA-3D61-5FEA63C3F8D3}"/>
              </a:ext>
            </a:extLst>
          </p:cNvPr>
          <p:cNvGrpSpPr/>
          <p:nvPr/>
        </p:nvGrpSpPr>
        <p:grpSpPr>
          <a:xfrm>
            <a:off x="5366437" y="3367624"/>
            <a:ext cx="190758" cy="1617691"/>
            <a:chOff x="666518" y="3537048"/>
            <a:chExt cx="190758" cy="1617691"/>
          </a:xfrm>
        </p:grpSpPr>
        <p:sp>
          <p:nvSpPr>
            <p:cNvPr id="96" name="TextBox 95">
              <a:extLst>
                <a:ext uri="{FF2B5EF4-FFF2-40B4-BE49-F238E27FC236}">
                  <a16:creationId xmlns:a16="http://schemas.microsoft.com/office/drawing/2014/main" id="{B3690FF7-3FD2-86CF-6233-88452C42B247}"/>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7" name="TextBox 96">
              <a:extLst>
                <a:ext uri="{FF2B5EF4-FFF2-40B4-BE49-F238E27FC236}">
                  <a16:creationId xmlns:a16="http://schemas.microsoft.com/office/drawing/2014/main" id="{953DE979-8722-C914-1128-EA5C3E4BB71A}"/>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8" name="TextBox 97">
              <a:extLst>
                <a:ext uri="{FF2B5EF4-FFF2-40B4-BE49-F238E27FC236}">
                  <a16:creationId xmlns:a16="http://schemas.microsoft.com/office/drawing/2014/main" id="{07D82D2E-CA82-4FC3-5F9D-586F8409CAE2}"/>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9" name="TextBox 98">
              <a:extLst>
                <a:ext uri="{FF2B5EF4-FFF2-40B4-BE49-F238E27FC236}">
                  <a16:creationId xmlns:a16="http://schemas.microsoft.com/office/drawing/2014/main" id="{3DDC8C65-211F-3C55-230E-375AE38702EB}"/>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100" name="TextBox 99">
            <a:extLst>
              <a:ext uri="{FF2B5EF4-FFF2-40B4-BE49-F238E27FC236}">
                <a16:creationId xmlns:a16="http://schemas.microsoft.com/office/drawing/2014/main" id="{31BEDD7A-65E0-411A-8283-F72E37E5E613}"/>
              </a:ext>
            </a:extLst>
          </p:cNvPr>
          <p:cNvSpPr txBox="1"/>
          <p:nvPr/>
        </p:nvSpPr>
        <p:spPr>
          <a:xfrm>
            <a:off x="3778237" y="5480273"/>
            <a:ext cx="1641491"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E5597"/>
                </a:solidFill>
                <a:effectLst/>
                <a:uLnTx/>
                <a:uFillTx/>
                <a:latin typeface="Tahoma" panose="020B0604030504040204" pitchFamily="34" charset="0"/>
                <a:ea typeface="Tahoma" panose="020B0604030504040204" pitchFamily="34" charset="0"/>
                <a:cs typeface="Tahoma" panose="020B0604030504040204" pitchFamily="34" charset="0"/>
              </a:rPr>
              <a:t>Training</a:t>
            </a:r>
            <a:endParaRPr kumimoji="0" lang="en-US"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1" name="Rounded Rectangle 100">
            <a:extLst>
              <a:ext uri="{FF2B5EF4-FFF2-40B4-BE49-F238E27FC236}">
                <a16:creationId xmlns:a16="http://schemas.microsoft.com/office/drawing/2014/main" id="{11C590DA-4EBF-08BF-2BB6-4789743D0C27}"/>
              </a:ext>
            </a:extLst>
          </p:cNvPr>
          <p:cNvSpPr/>
          <p:nvPr/>
        </p:nvSpPr>
        <p:spPr>
          <a:xfrm>
            <a:off x="3657601" y="5496250"/>
            <a:ext cx="1882762" cy="394416"/>
          </a:xfrm>
          <a:prstGeom prst="roundRect">
            <a:avLst>
              <a:gd name="adj" fmla="val 10597"/>
            </a:avLst>
          </a:prstGeom>
          <a:noFill/>
          <a:ln w="44450">
            <a:solidFill>
              <a:srgbClr val="2E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2" name="Group 101">
            <a:extLst>
              <a:ext uri="{FF2B5EF4-FFF2-40B4-BE49-F238E27FC236}">
                <a16:creationId xmlns:a16="http://schemas.microsoft.com/office/drawing/2014/main" id="{E2B1EB44-DEDB-0711-19CE-5491CC729CF1}"/>
              </a:ext>
            </a:extLst>
          </p:cNvPr>
          <p:cNvGrpSpPr/>
          <p:nvPr/>
        </p:nvGrpSpPr>
        <p:grpSpPr>
          <a:xfrm>
            <a:off x="2766075" y="5459286"/>
            <a:ext cx="861900" cy="391435"/>
            <a:chOff x="2987007" y="5046972"/>
            <a:chExt cx="861900" cy="391435"/>
          </a:xfrm>
        </p:grpSpPr>
        <p:sp>
          <p:nvSpPr>
            <p:cNvPr id="103" name="Striped Right Arrow 102">
              <a:extLst>
                <a:ext uri="{FF2B5EF4-FFF2-40B4-BE49-F238E27FC236}">
                  <a16:creationId xmlns:a16="http://schemas.microsoft.com/office/drawing/2014/main" id="{BA414C6E-4DCF-768F-95FE-A0B560216E46}"/>
                </a:ext>
              </a:extLst>
            </p:cNvPr>
            <p:cNvSpPr/>
            <p:nvPr/>
          </p:nvSpPr>
          <p:spPr>
            <a:xfrm>
              <a:off x="3077304" y="5172695"/>
              <a:ext cx="771603" cy="265712"/>
            </a:xfrm>
            <a:prstGeom prst="stripedRightArrow">
              <a:avLst>
                <a:gd name="adj1" fmla="val 50000"/>
                <a:gd name="adj2" fmla="val 7520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4" name="Striped Right Arrow 103">
              <a:extLst>
                <a:ext uri="{FF2B5EF4-FFF2-40B4-BE49-F238E27FC236}">
                  <a16:creationId xmlns:a16="http://schemas.microsoft.com/office/drawing/2014/main" id="{4D2B35E4-2792-2980-63F8-6B65B4B7928E}"/>
                </a:ext>
              </a:extLst>
            </p:cNvPr>
            <p:cNvSpPr/>
            <p:nvPr/>
          </p:nvSpPr>
          <p:spPr>
            <a:xfrm rot="5400000">
              <a:off x="2957299" y="5076680"/>
              <a:ext cx="325128" cy="265712"/>
            </a:xfrm>
            <a:prstGeom prst="stripedRightArrow">
              <a:avLst>
                <a:gd name="adj1" fmla="val 50000"/>
                <a:gd name="adj2" fmla="val 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nvGrpSpPr>
          <p:cNvPr id="105" name="Group 104">
            <a:extLst>
              <a:ext uri="{FF2B5EF4-FFF2-40B4-BE49-F238E27FC236}">
                <a16:creationId xmlns:a16="http://schemas.microsoft.com/office/drawing/2014/main" id="{0ADF7ED0-D305-CB37-03A0-3A137A1786F5}"/>
              </a:ext>
            </a:extLst>
          </p:cNvPr>
          <p:cNvGrpSpPr/>
          <p:nvPr/>
        </p:nvGrpSpPr>
        <p:grpSpPr>
          <a:xfrm>
            <a:off x="5570115" y="5459286"/>
            <a:ext cx="864982" cy="391435"/>
            <a:chOff x="5269402" y="5046972"/>
            <a:chExt cx="864982" cy="391435"/>
          </a:xfrm>
        </p:grpSpPr>
        <p:sp>
          <p:nvSpPr>
            <p:cNvPr id="106" name="Striped Right Arrow 105">
              <a:extLst>
                <a:ext uri="{FF2B5EF4-FFF2-40B4-BE49-F238E27FC236}">
                  <a16:creationId xmlns:a16="http://schemas.microsoft.com/office/drawing/2014/main" id="{1E864CA9-D902-C5E4-7C1E-490B3D43C777}"/>
                </a:ext>
              </a:extLst>
            </p:cNvPr>
            <p:cNvSpPr/>
            <p:nvPr/>
          </p:nvSpPr>
          <p:spPr>
            <a:xfrm rot="10800000">
              <a:off x="5269402" y="5172695"/>
              <a:ext cx="771606" cy="265712"/>
            </a:xfrm>
            <a:prstGeom prst="stripedRightArrow">
              <a:avLst>
                <a:gd name="adj1" fmla="val 50000"/>
                <a:gd name="adj2" fmla="val 75206"/>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07" name="Striped Right Arrow 106">
              <a:extLst>
                <a:ext uri="{FF2B5EF4-FFF2-40B4-BE49-F238E27FC236}">
                  <a16:creationId xmlns:a16="http://schemas.microsoft.com/office/drawing/2014/main" id="{BCD23015-C851-3211-3639-4D0BA80E21F4}"/>
                </a:ext>
              </a:extLst>
            </p:cNvPr>
            <p:cNvSpPr/>
            <p:nvPr/>
          </p:nvSpPr>
          <p:spPr>
            <a:xfrm rot="5400000">
              <a:off x="5838964" y="5076680"/>
              <a:ext cx="325128" cy="265712"/>
            </a:xfrm>
            <a:prstGeom prst="stripedRightArrow">
              <a:avLst>
                <a:gd name="adj1" fmla="val 50000"/>
                <a:gd name="adj2" fmla="val 0"/>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18288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108" name="Rounded Rectangle 107">
            <a:extLst>
              <a:ext uri="{FF2B5EF4-FFF2-40B4-BE49-F238E27FC236}">
                <a16:creationId xmlns:a16="http://schemas.microsoft.com/office/drawing/2014/main" id="{5EAC9FFD-F3E6-ABB7-1B76-F81B0D17B372}"/>
              </a:ext>
            </a:extLst>
          </p:cNvPr>
          <p:cNvSpPr/>
          <p:nvPr/>
        </p:nvSpPr>
        <p:spPr>
          <a:xfrm>
            <a:off x="2777305" y="3302251"/>
            <a:ext cx="325677" cy="462176"/>
          </a:xfrm>
          <a:prstGeom prst="roundRect">
            <a:avLst>
              <a:gd name="adj" fmla="val 7116"/>
            </a:avLst>
          </a:prstGeom>
          <a:solidFill>
            <a:schemeClr val="accent5"/>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sp>
        <p:nvSpPr>
          <p:cNvPr id="109" name="Rounded Rectangle 108">
            <a:extLst>
              <a:ext uri="{FF2B5EF4-FFF2-40B4-BE49-F238E27FC236}">
                <a16:creationId xmlns:a16="http://schemas.microsoft.com/office/drawing/2014/main" id="{C2DB53B7-B950-580E-A9D5-6E7018D1DF0F}"/>
              </a:ext>
            </a:extLst>
          </p:cNvPr>
          <p:cNvSpPr/>
          <p:nvPr/>
        </p:nvSpPr>
        <p:spPr>
          <a:xfrm>
            <a:off x="7504757" y="3302251"/>
            <a:ext cx="325677" cy="462176"/>
          </a:xfrm>
          <a:prstGeom prst="roundRect">
            <a:avLst>
              <a:gd name="adj" fmla="val 7116"/>
            </a:avLst>
          </a:prstGeom>
          <a:solidFill>
            <a:schemeClr val="accent5"/>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400" b="1" i="0" u="none" strike="noStrike" kern="1200" cap="none" spc="0" normalizeH="0" baseline="0" noProof="0" dirty="0">
              <a:ln>
                <a:noFill/>
              </a:ln>
              <a:solidFill>
                <a:srgbClr val="4472C4"/>
              </a:solidFill>
              <a:effectLst/>
              <a:uLnTx/>
              <a:uFillTx/>
              <a:latin typeface="Corbel" panose="020B0503020204020204" pitchFamily="34" charset="0"/>
              <a:ea typeface="+mn-ea"/>
              <a:cs typeface="+mn-cs"/>
            </a:endParaRPr>
          </a:p>
        </p:txBody>
      </p:sp>
      <p:cxnSp>
        <p:nvCxnSpPr>
          <p:cNvPr id="117" name="Straight Connector 116">
            <a:extLst>
              <a:ext uri="{FF2B5EF4-FFF2-40B4-BE49-F238E27FC236}">
                <a16:creationId xmlns:a16="http://schemas.microsoft.com/office/drawing/2014/main" id="{EE1420E3-5920-5A76-620C-9C35E95914E3}"/>
              </a:ext>
            </a:extLst>
          </p:cNvPr>
          <p:cNvCxnSpPr>
            <a:cxnSpLocks/>
          </p:cNvCxnSpPr>
          <p:nvPr/>
        </p:nvCxnSpPr>
        <p:spPr>
          <a:xfrm flipH="1" flipV="1">
            <a:off x="7667595" y="3531307"/>
            <a:ext cx="316880" cy="469381"/>
          </a:xfrm>
          <a:prstGeom prst="line">
            <a:avLst/>
          </a:prstGeom>
          <a:ln w="28575">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482383732"/>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Observation:</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‘Negligible’ cells can be ignored </a:t>
                </a:r>
                <a:b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b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without significantly reducing overall accuracy</a:t>
                </a:r>
                <a:endParaRPr lang="en-US" sz="2000" dirty="0">
                  <a:solidFill>
                    <a:schemeClr val="accent6">
                      <a:lumMod val="75000"/>
                    </a:schemeClr>
                  </a:solidFill>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Filtering:</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Non-negligible states are identified by sorting</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Sorting </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to find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exactly </a:t>
                </a:r>
                <a14:m>
                  <m:oMath xmlns:m="http://schemas.openxmlformats.org/officeDocument/2006/math">
                    <m:r>
                      <a:rPr lang="en-US" sz="2000" i="1" dirty="0" smtClean="0">
                        <a:latin typeface="Cambria Math" panose="02040503050406030204" pitchFamily="18" charset="0"/>
                        <a:ea typeface="Tahoma" panose="020B0604030504040204" pitchFamily="34" charset="0"/>
                        <a:cs typeface="Tahoma" panose="020B0604030504040204" pitchFamily="34" charset="0"/>
                        <a:sym typeface="Wingdings" pitchFamily="2" charset="2"/>
                      </a:rPr>
                      <m:t>𝑛</m:t>
                    </m:r>
                  </m:oMath>
                </a14:m>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states with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largest</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Forward or Backward values</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Sorting is complex</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to implement in hardware (and costly)</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Can we filter without sorting?</a:t>
                </a:r>
              </a:p>
            </p:txBody>
          </p:sp>
        </mc:Choice>
        <mc:Fallback xmlns="">
          <p:sp>
            <p:nvSpPr>
              <p:cNvPr id="32" name="Content Placeholder 2">
                <a:extLst>
                  <a:ext uri="{FF2B5EF4-FFF2-40B4-BE49-F238E27FC236}">
                    <a16:creationId xmlns:a16="http://schemas.microsoft.com/office/drawing/2014/main" id="{CB86D85E-CDB0-9E9B-E415-C4FBD3A36F2D}"/>
                  </a:ext>
                </a:extLst>
              </p:cNvPr>
              <p:cNvSpPr>
                <a:spLocks noGrp="1" noRot="1" noChangeAspect="1" noMove="1" noResize="1" noEditPoints="1" noAdjustHandles="1" noChangeArrowheads="1" noChangeShapeType="1" noTextEdit="1"/>
              </p:cNvSpPr>
              <p:nvPr>
                <p:ph idx="1"/>
              </p:nvPr>
            </p:nvSpPr>
            <p:spPr>
              <a:xfrm>
                <a:off x="189559" y="907673"/>
                <a:ext cx="8954441" cy="5493127"/>
              </a:xfrm>
              <a:blipFill>
                <a:blip r:embed="rId4"/>
                <a:stretch>
                  <a:fillRect l="-850" t="-922" r="-567" b="-2074"/>
                </a:stretch>
              </a:blipFill>
            </p:spPr>
            <p:txBody>
              <a:bodyPr/>
              <a:lstStyle/>
              <a:p>
                <a:r>
                  <a:rPr lang="en-US">
                    <a:noFill/>
                  </a:rPr>
                  <a:t> </a:t>
                </a:r>
              </a:p>
            </p:txBody>
          </p:sp>
        </mc:Fallback>
      </mc:AlternateContent>
      <p:sp>
        <p:nvSpPr>
          <p:cNvPr id="2" name="Title 1"/>
          <p:cNvSpPr>
            <a:spLocks noGrp="1"/>
          </p:cNvSpPr>
          <p:nvPr>
            <p:ph type="title"/>
          </p:nvPr>
        </p:nvSpPr>
        <p:spPr/>
        <p:txBody>
          <a:bodyPr rIns="0"/>
          <a:lstStyle/>
          <a:p>
            <a:r>
              <a:rPr lang="en-US" sz="3800" b="1" dirty="0">
                <a:latin typeface="Garamond" panose="02020404030301010803" pitchFamily="18" charset="0"/>
              </a:rPr>
              <a:t>SW: Reducing Unnecessary </a:t>
            </a:r>
            <a:r>
              <a:rPr lang="en-US" sz="3800" dirty="0">
                <a:latin typeface="Garamond" panose="02020404030301010803" pitchFamily="18" charset="0"/>
              </a:rPr>
              <a:t>C</a:t>
            </a:r>
            <a:r>
              <a:rPr lang="en-US" sz="3800" b="1" dirty="0">
                <a:latin typeface="Garamond" panose="02020404030301010803" pitchFamily="18" charset="0"/>
              </a:rPr>
              <a:t>omputations</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aphicFrame>
        <p:nvGraphicFramePr>
          <p:cNvPr id="89" name="Table 6">
            <a:extLst>
              <a:ext uri="{FF2B5EF4-FFF2-40B4-BE49-F238E27FC236}">
                <a16:creationId xmlns:a16="http://schemas.microsoft.com/office/drawing/2014/main" id="{178D999E-D145-7AF8-78D2-68767CB13921}"/>
              </a:ext>
            </a:extLst>
          </p:cNvPr>
          <p:cNvGraphicFramePr>
            <a:graphicFrameLocks noGrp="1" noChangeAspect="1"/>
          </p:cNvGraphicFramePr>
          <p:nvPr/>
        </p:nvGraphicFramePr>
        <p:xfrm>
          <a:off x="876880" y="331416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2583978450"/>
                  </a:ext>
                </a:extLst>
              </a:tr>
            </a:tbl>
          </a:graphicData>
        </a:graphic>
      </p:graphicFrame>
      <mc:AlternateContent xmlns:mc="http://schemas.openxmlformats.org/markup-compatibility/2006" xmlns:a14="http://schemas.microsoft.com/office/drawing/2010/main">
        <mc:Choice Requires="a14">
          <p:sp>
            <p:nvSpPr>
              <p:cNvPr id="90" name="TextBox 89">
                <a:extLst>
                  <a:ext uri="{FF2B5EF4-FFF2-40B4-BE49-F238E27FC236}">
                    <a16:creationId xmlns:a16="http://schemas.microsoft.com/office/drawing/2014/main" id="{787AF537-5503-4716-6CDF-07866DEDAE82}"/>
                  </a:ext>
                </a:extLst>
              </p:cNvPr>
              <p:cNvSpPr txBox="1"/>
              <p:nvPr/>
            </p:nvSpPr>
            <p:spPr>
              <a:xfrm>
                <a:off x="75543" y="272643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𝑭</m:t>
                          </m:r>
                        </m:e>
                        <m:sub>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90" name="TextBox 89">
                <a:extLst>
                  <a:ext uri="{FF2B5EF4-FFF2-40B4-BE49-F238E27FC236}">
                    <a16:creationId xmlns:a16="http://schemas.microsoft.com/office/drawing/2014/main" id="{787AF537-5503-4716-6CDF-07866DEDAE82}"/>
                  </a:ext>
                </a:extLst>
              </p:cNvPr>
              <p:cNvSpPr txBox="1">
                <a:spLocks noRot="1" noChangeAspect="1" noMove="1" noResize="1" noEditPoints="1" noAdjustHandles="1" noChangeArrowheads="1" noChangeShapeType="1" noTextEdit="1"/>
              </p:cNvSpPr>
              <p:nvPr/>
            </p:nvSpPr>
            <p:spPr>
              <a:xfrm>
                <a:off x="75543" y="2726435"/>
                <a:ext cx="552506" cy="307777"/>
              </a:xfrm>
              <a:prstGeom prst="rect">
                <a:avLst/>
              </a:prstGeom>
              <a:blipFill>
                <a:blip r:embed="rId5"/>
                <a:stretch>
                  <a:fillRect l="-13333" b="-1538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1" name="TextBox 90">
                <a:extLst>
                  <a:ext uri="{FF2B5EF4-FFF2-40B4-BE49-F238E27FC236}">
                    <a16:creationId xmlns:a16="http://schemas.microsoft.com/office/drawing/2014/main" id="{BAC6D36C-DB29-1BE1-9D94-07FDF0740F92}"/>
                  </a:ext>
                </a:extLst>
              </p:cNvPr>
              <p:cNvSpPr txBox="1"/>
              <p:nvPr/>
            </p:nvSpPr>
            <p:spPr>
              <a:xfrm>
                <a:off x="696724" y="287008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91" name="TextBox 90">
                <a:extLst>
                  <a:ext uri="{FF2B5EF4-FFF2-40B4-BE49-F238E27FC236}">
                    <a16:creationId xmlns:a16="http://schemas.microsoft.com/office/drawing/2014/main" id="{BAC6D36C-DB29-1BE1-9D94-07FDF0740F92}"/>
                  </a:ext>
                </a:extLst>
              </p:cNvPr>
              <p:cNvSpPr txBox="1">
                <a:spLocks noRot="1" noChangeAspect="1" noMove="1" noResize="1" noEditPoints="1" noAdjustHandles="1" noChangeArrowheads="1" noChangeShapeType="1" noTextEdit="1"/>
              </p:cNvSpPr>
              <p:nvPr/>
            </p:nvSpPr>
            <p:spPr>
              <a:xfrm>
                <a:off x="696724" y="2870087"/>
                <a:ext cx="164592" cy="307777"/>
              </a:xfrm>
              <a:prstGeom prst="rect">
                <a:avLst/>
              </a:prstGeom>
              <a:blipFill>
                <a:blip r:embed="rId6"/>
                <a:stretch>
                  <a:fillRect l="-28571" r="-28571"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2" name="TextBox 91">
                <a:extLst>
                  <a:ext uri="{FF2B5EF4-FFF2-40B4-BE49-F238E27FC236}">
                    <a16:creationId xmlns:a16="http://schemas.microsoft.com/office/drawing/2014/main" id="{D75D6944-DEA7-6C3B-E9BE-5EE1188BEB0C}"/>
                  </a:ext>
                </a:extLst>
              </p:cNvPr>
              <p:cNvSpPr txBox="1"/>
              <p:nvPr/>
            </p:nvSpPr>
            <p:spPr>
              <a:xfrm>
                <a:off x="570143" y="309118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92" name="TextBox 91">
                <a:extLst>
                  <a:ext uri="{FF2B5EF4-FFF2-40B4-BE49-F238E27FC236}">
                    <a16:creationId xmlns:a16="http://schemas.microsoft.com/office/drawing/2014/main" id="{D75D6944-DEA7-6C3B-E9BE-5EE1188BEB0C}"/>
                  </a:ext>
                </a:extLst>
              </p:cNvPr>
              <p:cNvSpPr txBox="1">
                <a:spLocks noRot="1" noChangeAspect="1" noMove="1" noResize="1" noEditPoints="1" noAdjustHandles="1" noChangeArrowheads="1" noChangeShapeType="1" noTextEdit="1"/>
              </p:cNvSpPr>
              <p:nvPr/>
            </p:nvSpPr>
            <p:spPr>
              <a:xfrm>
                <a:off x="570143" y="3091187"/>
                <a:ext cx="162796" cy="307777"/>
              </a:xfrm>
              <a:prstGeom prst="rect">
                <a:avLst/>
              </a:prstGeom>
              <a:blipFill>
                <a:blip r:embed="rId7"/>
                <a:stretch>
                  <a:fillRect l="-38462" r="-23077" b="-8000"/>
                </a:stretch>
              </a:blipFill>
            </p:spPr>
            <p:txBody>
              <a:bodyPr/>
              <a:lstStyle/>
              <a:p>
                <a:r>
                  <a:rPr lang="en-US">
                    <a:noFill/>
                  </a:rPr>
                  <a:t> </a:t>
                </a:r>
              </a:p>
            </p:txBody>
          </p:sp>
        </mc:Fallback>
      </mc:AlternateContent>
      <p:cxnSp>
        <p:nvCxnSpPr>
          <p:cNvPr id="93" name="Straight Connector 92">
            <a:extLst>
              <a:ext uri="{FF2B5EF4-FFF2-40B4-BE49-F238E27FC236}">
                <a16:creationId xmlns:a16="http://schemas.microsoft.com/office/drawing/2014/main" id="{2EA55F29-2422-7FDC-EF75-F0B316A1C23A}"/>
              </a:ext>
            </a:extLst>
          </p:cNvPr>
          <p:cNvCxnSpPr>
            <a:cxnSpLocks/>
          </p:cNvCxnSpPr>
          <p:nvPr/>
        </p:nvCxnSpPr>
        <p:spPr>
          <a:xfrm flipH="1" flipV="1">
            <a:off x="596227" y="302456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94" name="Group 93">
            <a:extLst>
              <a:ext uri="{FF2B5EF4-FFF2-40B4-BE49-F238E27FC236}">
                <a16:creationId xmlns:a16="http://schemas.microsoft.com/office/drawing/2014/main" id="{8CB506C5-5314-5CE9-7EB7-B65C7E96EA1F}"/>
              </a:ext>
            </a:extLst>
          </p:cNvPr>
          <p:cNvGrpSpPr/>
          <p:nvPr/>
        </p:nvGrpSpPr>
        <p:grpSpPr>
          <a:xfrm>
            <a:off x="643222" y="3367624"/>
            <a:ext cx="190758" cy="1617691"/>
            <a:chOff x="666518" y="3537048"/>
            <a:chExt cx="190758" cy="1617691"/>
          </a:xfrm>
        </p:grpSpPr>
        <p:sp>
          <p:nvSpPr>
            <p:cNvPr id="95" name="TextBox 94">
              <a:extLst>
                <a:ext uri="{FF2B5EF4-FFF2-40B4-BE49-F238E27FC236}">
                  <a16:creationId xmlns:a16="http://schemas.microsoft.com/office/drawing/2014/main" id="{AED6ADB0-E26A-FF98-ABC2-F037A876607C}"/>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6" name="TextBox 95">
              <a:extLst>
                <a:ext uri="{FF2B5EF4-FFF2-40B4-BE49-F238E27FC236}">
                  <a16:creationId xmlns:a16="http://schemas.microsoft.com/office/drawing/2014/main" id="{198EEED0-ACF7-35C7-6059-39EC4D4606C1}"/>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7" name="TextBox 96">
              <a:extLst>
                <a:ext uri="{FF2B5EF4-FFF2-40B4-BE49-F238E27FC236}">
                  <a16:creationId xmlns:a16="http://schemas.microsoft.com/office/drawing/2014/main" id="{4D3778DA-306C-1389-AC5C-2A43F4630925}"/>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98" name="TextBox 97">
              <a:extLst>
                <a:ext uri="{FF2B5EF4-FFF2-40B4-BE49-F238E27FC236}">
                  <a16:creationId xmlns:a16="http://schemas.microsoft.com/office/drawing/2014/main" id="{3D1A8AC8-53C6-D38B-715B-43816FC7BAED}"/>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99" name="TextBox 98">
            <a:extLst>
              <a:ext uri="{FF2B5EF4-FFF2-40B4-BE49-F238E27FC236}">
                <a16:creationId xmlns:a16="http://schemas.microsoft.com/office/drawing/2014/main" id="{688ECAFC-67BB-E2F7-6685-CF15812B2EDD}"/>
              </a:ext>
            </a:extLst>
          </p:cNvPr>
          <p:cNvSpPr txBox="1"/>
          <p:nvPr/>
        </p:nvSpPr>
        <p:spPr>
          <a:xfrm>
            <a:off x="889364" y="5081541"/>
            <a:ext cx="2827519" cy="400110"/>
          </a:xfrm>
          <a:prstGeom prst="rect">
            <a:avLst/>
          </a:prstGeom>
          <a:noFill/>
        </p:spPr>
        <p:txBody>
          <a:bodyPr wrap="squar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Forward Calculations</a:t>
            </a:r>
          </a:p>
        </p:txBody>
      </p:sp>
      <p:graphicFrame>
        <p:nvGraphicFramePr>
          <p:cNvPr id="101" name="Table 6">
            <a:extLst>
              <a:ext uri="{FF2B5EF4-FFF2-40B4-BE49-F238E27FC236}">
                <a16:creationId xmlns:a16="http://schemas.microsoft.com/office/drawing/2014/main" id="{5A7E017E-FF2D-7986-0C87-202007D1B769}"/>
              </a:ext>
            </a:extLst>
          </p:cNvPr>
          <p:cNvGraphicFramePr>
            <a:graphicFrameLocks noGrp="1" noChangeAspect="1"/>
          </p:cNvGraphicFramePr>
          <p:nvPr/>
        </p:nvGraphicFramePr>
        <p:xfrm>
          <a:off x="5602494" y="3314163"/>
          <a:ext cx="2852487" cy="1730400"/>
        </p:xfrm>
        <a:graphic>
          <a:graphicData uri="http://schemas.openxmlformats.org/drawingml/2006/table">
            <a:tbl>
              <a:tblPr>
                <a:tableStyleId>{2D5ABB26-0587-4C30-8999-92F81FD0307C}</a:tableStyleId>
              </a:tblPr>
              <a:tblGrid>
                <a:gridCol w="316943">
                  <a:extLst>
                    <a:ext uri="{9D8B030D-6E8A-4147-A177-3AD203B41FA5}">
                      <a16:colId xmlns:a16="http://schemas.microsoft.com/office/drawing/2014/main" val="1390845092"/>
                    </a:ext>
                  </a:extLst>
                </a:gridCol>
                <a:gridCol w="316943">
                  <a:extLst>
                    <a:ext uri="{9D8B030D-6E8A-4147-A177-3AD203B41FA5}">
                      <a16:colId xmlns:a16="http://schemas.microsoft.com/office/drawing/2014/main" val="1614140805"/>
                    </a:ext>
                  </a:extLst>
                </a:gridCol>
                <a:gridCol w="316943">
                  <a:extLst>
                    <a:ext uri="{9D8B030D-6E8A-4147-A177-3AD203B41FA5}">
                      <a16:colId xmlns:a16="http://schemas.microsoft.com/office/drawing/2014/main" val="2158524786"/>
                    </a:ext>
                  </a:extLst>
                </a:gridCol>
                <a:gridCol w="316943">
                  <a:extLst>
                    <a:ext uri="{9D8B030D-6E8A-4147-A177-3AD203B41FA5}">
                      <a16:colId xmlns:a16="http://schemas.microsoft.com/office/drawing/2014/main" val="3556935257"/>
                    </a:ext>
                  </a:extLst>
                </a:gridCol>
                <a:gridCol w="316943">
                  <a:extLst>
                    <a:ext uri="{9D8B030D-6E8A-4147-A177-3AD203B41FA5}">
                      <a16:colId xmlns:a16="http://schemas.microsoft.com/office/drawing/2014/main" val="2383759747"/>
                    </a:ext>
                  </a:extLst>
                </a:gridCol>
                <a:gridCol w="316943">
                  <a:extLst>
                    <a:ext uri="{9D8B030D-6E8A-4147-A177-3AD203B41FA5}">
                      <a16:colId xmlns:a16="http://schemas.microsoft.com/office/drawing/2014/main" val="2186238358"/>
                    </a:ext>
                  </a:extLst>
                </a:gridCol>
                <a:gridCol w="316943">
                  <a:extLst>
                    <a:ext uri="{9D8B030D-6E8A-4147-A177-3AD203B41FA5}">
                      <a16:colId xmlns:a16="http://schemas.microsoft.com/office/drawing/2014/main" val="792475388"/>
                    </a:ext>
                  </a:extLst>
                </a:gridCol>
                <a:gridCol w="316943">
                  <a:extLst>
                    <a:ext uri="{9D8B030D-6E8A-4147-A177-3AD203B41FA5}">
                      <a16:colId xmlns:a16="http://schemas.microsoft.com/office/drawing/2014/main" val="578146127"/>
                    </a:ext>
                  </a:extLst>
                </a:gridCol>
                <a:gridCol w="316943">
                  <a:extLst>
                    <a:ext uri="{9D8B030D-6E8A-4147-A177-3AD203B41FA5}">
                      <a16:colId xmlns:a16="http://schemas.microsoft.com/office/drawing/2014/main" val="970115843"/>
                    </a:ext>
                  </a:extLst>
                </a:gridCol>
              </a:tblGrid>
              <a:tr h="207116">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30651753"/>
                  </a:ext>
                </a:extLst>
              </a:tr>
              <a:tr h="388665">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solidFill>
                          <a:schemeClr val="tx1"/>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38628550"/>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65184712"/>
                  </a:ext>
                </a:extLst>
              </a:tr>
              <a:tr h="388665">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CH" sz="200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solidFill>
                          <a:srgbClr val="7030A0"/>
                        </a:solidFill>
                      </a:endParaRPr>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tc>
                  <a:txBody>
                    <a:bodyPr/>
                    <a:lstStyle/>
                    <a:p>
                      <a:endParaRPr lang="en-CH" sz="2000" dirty="0"/>
                    </a:p>
                  </a:txBody>
                  <a:tcPr marL="127800" marR="127800" marT="63900" marB="639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F1DA"/>
                    </a:solidFill>
                  </a:tcPr>
                </a:tc>
                <a:extLst>
                  <a:ext uri="{0D108BD9-81ED-4DB2-BD59-A6C34878D82A}">
                    <a16:rowId xmlns:a16="http://schemas.microsoft.com/office/drawing/2014/main" val="2583978450"/>
                  </a:ext>
                </a:extLst>
              </a:tr>
            </a:tbl>
          </a:graphicData>
        </a:graphic>
      </p:graphicFrame>
      <p:grpSp>
        <p:nvGrpSpPr>
          <p:cNvPr id="108" name="Group 107">
            <a:extLst>
              <a:ext uri="{FF2B5EF4-FFF2-40B4-BE49-F238E27FC236}">
                <a16:creationId xmlns:a16="http://schemas.microsoft.com/office/drawing/2014/main" id="{503B23D0-266B-843A-5193-098454B055E8}"/>
              </a:ext>
            </a:extLst>
          </p:cNvPr>
          <p:cNvGrpSpPr/>
          <p:nvPr/>
        </p:nvGrpSpPr>
        <p:grpSpPr>
          <a:xfrm>
            <a:off x="901710" y="2985256"/>
            <a:ext cx="2809349" cy="274320"/>
            <a:chOff x="901710" y="3154680"/>
            <a:chExt cx="2809349" cy="274320"/>
          </a:xfrm>
        </p:grpSpPr>
        <p:sp>
          <p:nvSpPr>
            <p:cNvPr id="109" name="Rounded Rectangle 108">
              <a:extLst>
                <a:ext uri="{FF2B5EF4-FFF2-40B4-BE49-F238E27FC236}">
                  <a16:creationId xmlns:a16="http://schemas.microsoft.com/office/drawing/2014/main" id="{8CFA6A35-4832-920B-E362-441B1F732BA9}"/>
                </a:ext>
              </a:extLst>
            </p:cNvPr>
            <p:cNvSpPr>
              <a:spLocks noChangeAspect="1"/>
            </p:cNvSpPr>
            <p:nvPr/>
          </p:nvSpPr>
          <p:spPr>
            <a:xfrm>
              <a:off x="901710"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110" name="Rounded Rectangle 109">
              <a:extLst>
                <a:ext uri="{FF2B5EF4-FFF2-40B4-BE49-F238E27FC236}">
                  <a16:creationId xmlns:a16="http://schemas.microsoft.com/office/drawing/2014/main" id="{E0ADFB40-79F4-5514-F5CE-D11D45BCF1FA}"/>
                </a:ext>
              </a:extLst>
            </p:cNvPr>
            <p:cNvSpPr>
              <a:spLocks noChangeAspect="1"/>
            </p:cNvSpPr>
            <p:nvPr/>
          </p:nvSpPr>
          <p:spPr>
            <a:xfrm>
              <a:off x="3436739"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11" name="Rounded Rectangle 110">
              <a:extLst>
                <a:ext uri="{FF2B5EF4-FFF2-40B4-BE49-F238E27FC236}">
                  <a16:creationId xmlns:a16="http://schemas.microsoft.com/office/drawing/2014/main" id="{9D2E9C50-9E68-6E92-4C8F-F53D2ABD0824}"/>
                </a:ext>
              </a:extLst>
            </p:cNvPr>
            <p:cNvSpPr>
              <a:spLocks noChangeAspect="1"/>
            </p:cNvSpPr>
            <p:nvPr/>
          </p:nvSpPr>
          <p:spPr>
            <a:xfrm>
              <a:off x="1218589"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112" name="Rounded Rectangle 111">
              <a:extLst>
                <a:ext uri="{FF2B5EF4-FFF2-40B4-BE49-F238E27FC236}">
                  <a16:creationId xmlns:a16="http://schemas.microsoft.com/office/drawing/2014/main" id="{9AA2F55B-B2A6-2D50-9190-43AB2E104176}"/>
                </a:ext>
              </a:extLst>
            </p:cNvPr>
            <p:cNvSpPr>
              <a:spLocks noChangeAspect="1"/>
            </p:cNvSpPr>
            <p:nvPr/>
          </p:nvSpPr>
          <p:spPr>
            <a:xfrm>
              <a:off x="1535468"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13" name="Rounded Rectangle 112">
              <a:extLst>
                <a:ext uri="{FF2B5EF4-FFF2-40B4-BE49-F238E27FC236}">
                  <a16:creationId xmlns:a16="http://schemas.microsoft.com/office/drawing/2014/main" id="{BA76214F-4DD2-6E56-B2A1-104D2B0634A4}"/>
                </a:ext>
              </a:extLst>
            </p:cNvPr>
            <p:cNvSpPr>
              <a:spLocks noChangeAspect="1"/>
            </p:cNvSpPr>
            <p:nvPr/>
          </p:nvSpPr>
          <p:spPr>
            <a:xfrm>
              <a:off x="1852347"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114" name="Rounded Rectangle 113">
              <a:extLst>
                <a:ext uri="{FF2B5EF4-FFF2-40B4-BE49-F238E27FC236}">
                  <a16:creationId xmlns:a16="http://schemas.microsoft.com/office/drawing/2014/main" id="{268ADFF0-B536-0809-AB46-60E44BE6A849}"/>
                </a:ext>
              </a:extLst>
            </p:cNvPr>
            <p:cNvSpPr>
              <a:spLocks noChangeAspect="1"/>
            </p:cNvSpPr>
            <p:nvPr/>
          </p:nvSpPr>
          <p:spPr>
            <a:xfrm>
              <a:off x="2169226"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115" name="Rounded Rectangle 114">
              <a:extLst>
                <a:ext uri="{FF2B5EF4-FFF2-40B4-BE49-F238E27FC236}">
                  <a16:creationId xmlns:a16="http://schemas.microsoft.com/office/drawing/2014/main" id="{E2BE61C4-3017-52B7-F215-959393AF5B08}"/>
                </a:ext>
              </a:extLst>
            </p:cNvPr>
            <p:cNvSpPr>
              <a:spLocks noChangeAspect="1"/>
            </p:cNvSpPr>
            <p:nvPr/>
          </p:nvSpPr>
          <p:spPr>
            <a:xfrm>
              <a:off x="2486105" y="3154680"/>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16" name="Rounded Rectangle 115">
              <a:extLst>
                <a:ext uri="{FF2B5EF4-FFF2-40B4-BE49-F238E27FC236}">
                  <a16:creationId xmlns:a16="http://schemas.microsoft.com/office/drawing/2014/main" id="{02877A97-2ACE-1576-C298-053E428129B2}"/>
                </a:ext>
              </a:extLst>
            </p:cNvPr>
            <p:cNvSpPr>
              <a:spLocks noChangeAspect="1"/>
            </p:cNvSpPr>
            <p:nvPr/>
          </p:nvSpPr>
          <p:spPr>
            <a:xfrm>
              <a:off x="2802984" y="3154680"/>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117" name="Rounded Rectangle 116">
              <a:extLst>
                <a:ext uri="{FF2B5EF4-FFF2-40B4-BE49-F238E27FC236}">
                  <a16:creationId xmlns:a16="http://schemas.microsoft.com/office/drawing/2014/main" id="{F719C799-777D-11B7-BB2F-158538C502C5}"/>
                </a:ext>
              </a:extLst>
            </p:cNvPr>
            <p:cNvSpPr>
              <a:spLocks noChangeAspect="1"/>
            </p:cNvSpPr>
            <p:nvPr/>
          </p:nvSpPr>
          <p:spPr>
            <a:xfrm>
              <a:off x="3119863" y="3154680"/>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138" name="Group 137">
            <a:extLst>
              <a:ext uri="{FF2B5EF4-FFF2-40B4-BE49-F238E27FC236}">
                <a16:creationId xmlns:a16="http://schemas.microsoft.com/office/drawing/2014/main" id="{F86A7FC8-7C04-6AB5-0A24-2C877522A853}"/>
              </a:ext>
            </a:extLst>
          </p:cNvPr>
          <p:cNvGrpSpPr/>
          <p:nvPr/>
        </p:nvGrpSpPr>
        <p:grpSpPr>
          <a:xfrm>
            <a:off x="4801157" y="2726435"/>
            <a:ext cx="4109077" cy="2755216"/>
            <a:chOff x="4801157" y="2726435"/>
            <a:chExt cx="4109077" cy="2755216"/>
          </a:xfrm>
        </p:grpSpPr>
        <mc:AlternateContent xmlns:mc="http://schemas.openxmlformats.org/markup-compatibility/2006" xmlns:a14="http://schemas.microsoft.com/office/drawing/2010/main">
          <mc:Choice Requires="a14">
            <p:sp>
              <p:nvSpPr>
                <p:cNvPr id="102" name="TextBox 101">
                  <a:extLst>
                    <a:ext uri="{FF2B5EF4-FFF2-40B4-BE49-F238E27FC236}">
                      <a16:creationId xmlns:a16="http://schemas.microsoft.com/office/drawing/2014/main" id="{B3854D89-38C6-82E7-F4BC-11A78255D5F9}"/>
                    </a:ext>
                  </a:extLst>
                </p:cNvPr>
                <p:cNvSpPr txBox="1"/>
                <p:nvPr/>
              </p:nvSpPr>
              <p:spPr>
                <a:xfrm>
                  <a:off x="4801157" y="2726435"/>
                  <a:ext cx="55250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sSub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𝑭</m:t>
                            </m:r>
                          </m:e>
                          <m:sub>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𝒕</m:t>
                            </m:r>
                          </m:sub>
                        </m:sSub>
                        <m:d>
                          <m:dPr>
                            <m:ctrlP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ctrlPr>
                          </m:dPr>
                          <m:e>
                            <m:r>
                              <a:rPr kumimoji="0" lang="en-US" sz="2000" b="1" i="1" u="none" strike="noStrike" kern="0" cap="none" spc="0" normalizeH="0" baseline="0" noProof="0" smtClean="0">
                                <a:ln>
                                  <a:noFill/>
                                </a:ln>
                                <a:solidFill>
                                  <a:srgbClr val="70AD47">
                                    <a:lumMod val="75000"/>
                                  </a:srgbClr>
                                </a:solidFill>
                                <a:effectLst/>
                                <a:uLnTx/>
                                <a:uFillTx/>
                                <a:latin typeface="Cambria Math" panose="02040503050406030204" pitchFamily="18" charset="0"/>
                                <a:ea typeface="+mn-ea"/>
                                <a:cs typeface="+mn-cs"/>
                              </a:rPr>
                              <m:t>𝒊</m:t>
                            </m:r>
                          </m:e>
                        </m:d>
                      </m:oMath>
                    </m:oMathPara>
                  </a14:m>
                  <a:endParaRPr kumimoji="0" lang="en-CH" sz="2000" b="0"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102" name="TextBox 101">
                  <a:extLst>
                    <a:ext uri="{FF2B5EF4-FFF2-40B4-BE49-F238E27FC236}">
                      <a16:creationId xmlns:a16="http://schemas.microsoft.com/office/drawing/2014/main" id="{B3854D89-38C6-82E7-F4BC-11A78255D5F9}"/>
                    </a:ext>
                  </a:extLst>
                </p:cNvPr>
                <p:cNvSpPr txBox="1">
                  <a:spLocks noRot="1" noChangeAspect="1" noMove="1" noResize="1" noEditPoints="1" noAdjustHandles="1" noChangeArrowheads="1" noChangeShapeType="1" noTextEdit="1"/>
                </p:cNvSpPr>
                <p:nvPr/>
              </p:nvSpPr>
              <p:spPr>
                <a:xfrm>
                  <a:off x="4801157" y="2726435"/>
                  <a:ext cx="552506" cy="307777"/>
                </a:xfrm>
                <a:prstGeom prst="rect">
                  <a:avLst/>
                </a:prstGeom>
                <a:blipFill>
                  <a:blip r:embed="rId8"/>
                  <a:stretch>
                    <a:fillRect l="-15909" b="-1538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3" name="TextBox 102">
                  <a:extLst>
                    <a:ext uri="{FF2B5EF4-FFF2-40B4-BE49-F238E27FC236}">
                      <a16:creationId xmlns:a16="http://schemas.microsoft.com/office/drawing/2014/main" id="{90EDF2AE-41EE-791E-ECE3-7E36241064E4}"/>
                    </a:ext>
                  </a:extLst>
                </p:cNvPr>
                <p:cNvSpPr txBox="1"/>
                <p:nvPr/>
              </p:nvSpPr>
              <p:spPr>
                <a:xfrm>
                  <a:off x="5422338" y="2870087"/>
                  <a:ext cx="164592"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𝒊</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103" name="TextBox 102">
                  <a:extLst>
                    <a:ext uri="{FF2B5EF4-FFF2-40B4-BE49-F238E27FC236}">
                      <a16:creationId xmlns:a16="http://schemas.microsoft.com/office/drawing/2014/main" id="{90EDF2AE-41EE-791E-ECE3-7E36241064E4}"/>
                    </a:ext>
                  </a:extLst>
                </p:cNvPr>
                <p:cNvSpPr txBox="1">
                  <a:spLocks noRot="1" noChangeAspect="1" noMove="1" noResize="1" noEditPoints="1" noAdjustHandles="1" noChangeArrowheads="1" noChangeShapeType="1" noTextEdit="1"/>
                </p:cNvSpPr>
                <p:nvPr/>
              </p:nvSpPr>
              <p:spPr>
                <a:xfrm>
                  <a:off x="5422338" y="2870087"/>
                  <a:ext cx="164592" cy="307777"/>
                </a:xfrm>
                <a:prstGeom prst="rect">
                  <a:avLst/>
                </a:prstGeom>
                <a:blipFill>
                  <a:blip r:embed="rId9"/>
                  <a:stretch>
                    <a:fillRect l="-28571" r="-35714" b="-12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4" name="TextBox 103">
                  <a:extLst>
                    <a:ext uri="{FF2B5EF4-FFF2-40B4-BE49-F238E27FC236}">
                      <a16:creationId xmlns:a16="http://schemas.microsoft.com/office/drawing/2014/main" id="{A309FDF7-27BE-26CF-DDB1-A38FCA421EED}"/>
                    </a:ext>
                  </a:extLst>
                </p:cNvPr>
                <p:cNvSpPr txBox="1"/>
                <p:nvPr/>
              </p:nvSpPr>
              <p:spPr>
                <a:xfrm>
                  <a:off x="5295757" y="3091187"/>
                  <a:ext cx="162796" cy="307777"/>
                </a:xfrm>
                <a:prstGeom prst="rect">
                  <a:avLst/>
                </a:prstGeom>
                <a:noFill/>
              </p:spPr>
              <p:txBody>
                <a:bodyPr wrap="square" lIns="0" tIns="0" rIns="0" bIns="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oMath>
                    </m:oMathPara>
                  </a14:m>
                  <a:endParaRPr kumimoji="0" lang="en-CH"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104" name="TextBox 103">
                  <a:extLst>
                    <a:ext uri="{FF2B5EF4-FFF2-40B4-BE49-F238E27FC236}">
                      <a16:creationId xmlns:a16="http://schemas.microsoft.com/office/drawing/2014/main" id="{A309FDF7-27BE-26CF-DDB1-A38FCA421EED}"/>
                    </a:ext>
                  </a:extLst>
                </p:cNvPr>
                <p:cNvSpPr txBox="1">
                  <a:spLocks noRot="1" noChangeAspect="1" noMove="1" noResize="1" noEditPoints="1" noAdjustHandles="1" noChangeArrowheads="1" noChangeShapeType="1" noTextEdit="1"/>
                </p:cNvSpPr>
                <p:nvPr/>
              </p:nvSpPr>
              <p:spPr>
                <a:xfrm>
                  <a:off x="5295757" y="3091187"/>
                  <a:ext cx="162796" cy="307777"/>
                </a:xfrm>
                <a:prstGeom prst="rect">
                  <a:avLst/>
                </a:prstGeom>
                <a:blipFill>
                  <a:blip r:embed="rId10"/>
                  <a:stretch>
                    <a:fillRect l="-38462" r="-30769" b="-8000"/>
                  </a:stretch>
                </a:blipFill>
              </p:spPr>
              <p:txBody>
                <a:bodyPr/>
                <a:lstStyle/>
                <a:p>
                  <a:r>
                    <a:rPr lang="en-US">
                      <a:noFill/>
                    </a:rPr>
                    <a:t> </a:t>
                  </a:r>
                </a:p>
              </p:txBody>
            </p:sp>
          </mc:Fallback>
        </mc:AlternateContent>
        <p:cxnSp>
          <p:nvCxnSpPr>
            <p:cNvPr id="105" name="Straight Connector 104">
              <a:extLst>
                <a:ext uri="{FF2B5EF4-FFF2-40B4-BE49-F238E27FC236}">
                  <a16:creationId xmlns:a16="http://schemas.microsoft.com/office/drawing/2014/main" id="{C9203895-50BB-3357-9E56-005E25A99173}"/>
                </a:ext>
              </a:extLst>
            </p:cNvPr>
            <p:cNvCxnSpPr>
              <a:cxnSpLocks/>
            </p:cNvCxnSpPr>
            <p:nvPr/>
          </p:nvCxnSpPr>
          <p:spPr>
            <a:xfrm flipH="1" flipV="1">
              <a:off x="5321841" y="3024565"/>
              <a:ext cx="280649" cy="2895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6" name="TextBox 105">
              <a:extLst>
                <a:ext uri="{FF2B5EF4-FFF2-40B4-BE49-F238E27FC236}">
                  <a16:creationId xmlns:a16="http://schemas.microsoft.com/office/drawing/2014/main" id="{C8086E12-1394-7E07-4559-184E446CE153}"/>
                </a:ext>
              </a:extLst>
            </p:cNvPr>
            <p:cNvSpPr txBox="1"/>
            <p:nvPr/>
          </p:nvSpPr>
          <p:spPr>
            <a:xfrm>
              <a:off x="5133559" y="5081541"/>
              <a:ext cx="3776675" cy="400110"/>
            </a:xfrm>
            <a:prstGeom prst="rect">
              <a:avLst/>
            </a:prstGeom>
            <a:noFill/>
          </p:spPr>
          <p:txBody>
            <a:bodyPr wrap="none" lIns="0" r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AD47">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Filtered Forward Calculations</a:t>
              </a:r>
            </a:p>
          </p:txBody>
        </p:sp>
        <p:grpSp>
          <p:nvGrpSpPr>
            <p:cNvPr id="118" name="Group 117">
              <a:extLst>
                <a:ext uri="{FF2B5EF4-FFF2-40B4-BE49-F238E27FC236}">
                  <a16:creationId xmlns:a16="http://schemas.microsoft.com/office/drawing/2014/main" id="{FA7E9C26-506F-AE73-710A-4336F78040CD}"/>
                </a:ext>
              </a:extLst>
            </p:cNvPr>
            <p:cNvGrpSpPr/>
            <p:nvPr/>
          </p:nvGrpSpPr>
          <p:grpSpPr>
            <a:xfrm>
              <a:off x="5629162" y="2985256"/>
              <a:ext cx="2809349" cy="274320"/>
              <a:chOff x="5629162" y="3167758"/>
              <a:chExt cx="2809349" cy="274320"/>
            </a:xfrm>
          </p:grpSpPr>
          <p:sp>
            <p:nvSpPr>
              <p:cNvPr id="119" name="Rounded Rectangle 118">
                <a:extLst>
                  <a:ext uri="{FF2B5EF4-FFF2-40B4-BE49-F238E27FC236}">
                    <a16:creationId xmlns:a16="http://schemas.microsoft.com/office/drawing/2014/main" id="{22A00FDB-8FE4-CEC0-0FF8-F2938C66F245}"/>
                  </a:ext>
                </a:extLst>
              </p:cNvPr>
              <p:cNvSpPr>
                <a:spLocks noChangeAspect="1"/>
              </p:cNvSpPr>
              <p:nvPr/>
            </p:nvSpPr>
            <p:spPr>
              <a:xfrm>
                <a:off x="5629162"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120" name="Rounded Rectangle 119">
                <a:extLst>
                  <a:ext uri="{FF2B5EF4-FFF2-40B4-BE49-F238E27FC236}">
                    <a16:creationId xmlns:a16="http://schemas.microsoft.com/office/drawing/2014/main" id="{32B59BC5-706A-1350-5830-6E210E7E8B74}"/>
                  </a:ext>
                </a:extLst>
              </p:cNvPr>
              <p:cNvSpPr>
                <a:spLocks noChangeAspect="1"/>
              </p:cNvSpPr>
              <p:nvPr/>
            </p:nvSpPr>
            <p:spPr>
              <a:xfrm>
                <a:off x="8164191"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21" name="Rounded Rectangle 120">
                <a:extLst>
                  <a:ext uri="{FF2B5EF4-FFF2-40B4-BE49-F238E27FC236}">
                    <a16:creationId xmlns:a16="http://schemas.microsoft.com/office/drawing/2014/main" id="{F21A5B04-E823-B990-C867-18A74BAC128C}"/>
                  </a:ext>
                </a:extLst>
              </p:cNvPr>
              <p:cNvSpPr>
                <a:spLocks noChangeAspect="1"/>
              </p:cNvSpPr>
              <p:nvPr/>
            </p:nvSpPr>
            <p:spPr>
              <a:xfrm>
                <a:off x="5946041"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122" name="Rounded Rectangle 121">
                <a:extLst>
                  <a:ext uri="{FF2B5EF4-FFF2-40B4-BE49-F238E27FC236}">
                    <a16:creationId xmlns:a16="http://schemas.microsoft.com/office/drawing/2014/main" id="{B2FB89F5-80AB-B031-792F-154A38AD315F}"/>
                  </a:ext>
                </a:extLst>
              </p:cNvPr>
              <p:cNvSpPr>
                <a:spLocks noChangeAspect="1"/>
              </p:cNvSpPr>
              <p:nvPr/>
            </p:nvSpPr>
            <p:spPr>
              <a:xfrm>
                <a:off x="6262920"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23" name="Rounded Rectangle 122">
                <a:extLst>
                  <a:ext uri="{FF2B5EF4-FFF2-40B4-BE49-F238E27FC236}">
                    <a16:creationId xmlns:a16="http://schemas.microsoft.com/office/drawing/2014/main" id="{F0FF592A-3627-9BF7-6C7C-766FAA641F1C}"/>
                  </a:ext>
                </a:extLst>
              </p:cNvPr>
              <p:cNvSpPr>
                <a:spLocks noChangeAspect="1"/>
              </p:cNvSpPr>
              <p:nvPr/>
            </p:nvSpPr>
            <p:spPr>
              <a:xfrm>
                <a:off x="6579799"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a:t>
                </a:r>
              </a:p>
            </p:txBody>
          </p:sp>
          <p:sp>
            <p:nvSpPr>
              <p:cNvPr id="124" name="Rounded Rectangle 123">
                <a:extLst>
                  <a:ext uri="{FF2B5EF4-FFF2-40B4-BE49-F238E27FC236}">
                    <a16:creationId xmlns:a16="http://schemas.microsoft.com/office/drawing/2014/main" id="{293CA8D7-239A-451C-AA7B-75F5C24FE56D}"/>
                  </a:ext>
                </a:extLst>
              </p:cNvPr>
              <p:cNvSpPr>
                <a:spLocks noChangeAspect="1"/>
              </p:cNvSpPr>
              <p:nvPr/>
            </p:nvSpPr>
            <p:spPr>
              <a:xfrm>
                <a:off x="6896678"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sp>
            <p:nvSpPr>
              <p:cNvPr id="125" name="Rounded Rectangle 124">
                <a:extLst>
                  <a:ext uri="{FF2B5EF4-FFF2-40B4-BE49-F238E27FC236}">
                    <a16:creationId xmlns:a16="http://schemas.microsoft.com/office/drawing/2014/main" id="{A42110AA-30E0-E59B-4F54-FDA285DD094D}"/>
                  </a:ext>
                </a:extLst>
              </p:cNvPr>
              <p:cNvSpPr>
                <a:spLocks noChangeAspect="1"/>
              </p:cNvSpPr>
              <p:nvPr/>
            </p:nvSpPr>
            <p:spPr>
              <a:xfrm>
                <a:off x="7213557" y="3167758"/>
                <a:ext cx="274320" cy="274320"/>
              </a:xfrm>
              <a:prstGeom prst="roundRect">
                <a:avLst/>
              </a:prstGeom>
              <a:solidFill>
                <a:srgbClr val="F2F2F2"/>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a:t>
                </a:r>
              </a:p>
            </p:txBody>
          </p:sp>
          <p:sp>
            <p:nvSpPr>
              <p:cNvPr id="126" name="Rounded Rectangle 125">
                <a:extLst>
                  <a:ext uri="{FF2B5EF4-FFF2-40B4-BE49-F238E27FC236}">
                    <a16:creationId xmlns:a16="http://schemas.microsoft.com/office/drawing/2014/main" id="{BABFF416-87C4-A265-ACCE-142BF6513494}"/>
                  </a:ext>
                </a:extLst>
              </p:cNvPr>
              <p:cNvSpPr>
                <a:spLocks noChangeAspect="1"/>
              </p:cNvSpPr>
              <p:nvPr/>
            </p:nvSpPr>
            <p:spPr>
              <a:xfrm>
                <a:off x="7530436" y="3167758"/>
                <a:ext cx="274320" cy="274320"/>
              </a:xfrm>
              <a:prstGeom prst="roundRect">
                <a:avLst/>
              </a:prstGeom>
              <a:solidFill>
                <a:srgbClr val="F4E9D9"/>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127" name="Rounded Rectangle 126">
                <a:extLst>
                  <a:ext uri="{FF2B5EF4-FFF2-40B4-BE49-F238E27FC236}">
                    <a16:creationId xmlns:a16="http://schemas.microsoft.com/office/drawing/2014/main" id="{9F27CEA9-3155-E6F1-740D-7833E6EFA0EC}"/>
                  </a:ext>
                </a:extLst>
              </p:cNvPr>
              <p:cNvSpPr>
                <a:spLocks noChangeAspect="1"/>
              </p:cNvSpPr>
              <p:nvPr/>
            </p:nvSpPr>
            <p:spPr>
              <a:xfrm>
                <a:off x="7847315" y="3167758"/>
                <a:ext cx="274320" cy="274320"/>
              </a:xfrm>
              <a:prstGeom prst="roundRect">
                <a:avLst/>
              </a:prstGeom>
              <a:solidFill>
                <a:srgbClr val="E2F1DA"/>
              </a:solidFill>
              <a:ln w="254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I</a:t>
                </a:r>
              </a:p>
            </p:txBody>
          </p:sp>
        </p:grpSp>
        <p:grpSp>
          <p:nvGrpSpPr>
            <p:cNvPr id="128" name="Group 127">
              <a:extLst>
                <a:ext uri="{FF2B5EF4-FFF2-40B4-BE49-F238E27FC236}">
                  <a16:creationId xmlns:a16="http://schemas.microsoft.com/office/drawing/2014/main" id="{35452BD2-B029-BD2E-175F-3A279902940F}"/>
                </a:ext>
              </a:extLst>
            </p:cNvPr>
            <p:cNvGrpSpPr/>
            <p:nvPr/>
          </p:nvGrpSpPr>
          <p:grpSpPr>
            <a:xfrm>
              <a:off x="5366437" y="3367624"/>
              <a:ext cx="190758" cy="1617691"/>
              <a:chOff x="666518" y="3537048"/>
              <a:chExt cx="190758" cy="1617691"/>
            </a:xfrm>
          </p:grpSpPr>
          <p:sp>
            <p:nvSpPr>
              <p:cNvPr id="129" name="TextBox 128">
                <a:extLst>
                  <a:ext uri="{FF2B5EF4-FFF2-40B4-BE49-F238E27FC236}">
                    <a16:creationId xmlns:a16="http://schemas.microsoft.com/office/drawing/2014/main" id="{336ED5F6-FE07-0286-D75D-FBC61B30156A}"/>
                  </a:ext>
                </a:extLst>
              </p:cNvPr>
              <p:cNvSpPr txBox="1"/>
              <p:nvPr/>
            </p:nvSpPr>
            <p:spPr>
              <a:xfrm>
                <a:off x="673732" y="3537048"/>
                <a:ext cx="176331"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A</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0" name="TextBox 129">
                <a:extLst>
                  <a:ext uri="{FF2B5EF4-FFF2-40B4-BE49-F238E27FC236}">
                    <a16:creationId xmlns:a16="http://schemas.microsoft.com/office/drawing/2014/main" id="{732A31AC-EAC9-93EA-D666-91AEDE311F09}"/>
                  </a:ext>
                </a:extLst>
              </p:cNvPr>
              <p:cNvSpPr txBox="1"/>
              <p:nvPr/>
            </p:nvSpPr>
            <p:spPr>
              <a:xfrm>
                <a:off x="683350" y="3973686"/>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1" name="TextBox 130">
                <a:extLst>
                  <a:ext uri="{FF2B5EF4-FFF2-40B4-BE49-F238E27FC236}">
                    <a16:creationId xmlns:a16="http://schemas.microsoft.com/office/drawing/2014/main" id="{06EE2C09-76A2-2219-F439-CB402302F6A5}"/>
                  </a:ext>
                </a:extLst>
              </p:cNvPr>
              <p:cNvSpPr txBox="1"/>
              <p:nvPr/>
            </p:nvSpPr>
            <p:spPr>
              <a:xfrm>
                <a:off x="666518" y="4410324"/>
                <a:ext cx="190758"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G</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32" name="TextBox 131">
                <a:extLst>
                  <a:ext uri="{FF2B5EF4-FFF2-40B4-BE49-F238E27FC236}">
                    <a16:creationId xmlns:a16="http://schemas.microsoft.com/office/drawing/2014/main" id="{7D0FC1F7-9E9D-28E1-2277-C98B2A81B568}"/>
                  </a:ext>
                </a:extLst>
              </p:cNvPr>
              <p:cNvSpPr txBox="1"/>
              <p:nvPr/>
            </p:nvSpPr>
            <p:spPr>
              <a:xfrm>
                <a:off x="683350" y="4846962"/>
                <a:ext cx="157094" cy="307777"/>
              </a:xfrm>
              <a:prstGeom prst="rect">
                <a:avLst/>
              </a:prstGeom>
              <a:noFill/>
            </p:spPr>
            <p:txBody>
              <a:bodyPr wrap="non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rPr>
                  <a:t>T</a:t>
                </a:r>
                <a:endParaRPr kumimoji="0" lang="en-CH" sz="2000" b="1" i="0" u="none" strike="noStrike" kern="1200" cap="none" spc="0" normalizeH="0" baseline="0" noProof="0" dirty="0">
                  <a:ln>
                    <a:noFill/>
                  </a:ln>
                  <a:solidFill>
                    <a:srgbClr val="ED7D31"/>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grpSp>
      <p:grpSp>
        <p:nvGrpSpPr>
          <p:cNvPr id="139" name="Group 138">
            <a:extLst>
              <a:ext uri="{FF2B5EF4-FFF2-40B4-BE49-F238E27FC236}">
                <a16:creationId xmlns:a16="http://schemas.microsoft.com/office/drawing/2014/main" id="{E9652B8D-06C5-90DF-0451-E1626E0FFFA3}"/>
              </a:ext>
            </a:extLst>
          </p:cNvPr>
          <p:cNvGrpSpPr/>
          <p:nvPr/>
        </p:nvGrpSpPr>
        <p:grpSpPr>
          <a:xfrm>
            <a:off x="3928023" y="3464524"/>
            <a:ext cx="1321134" cy="810573"/>
            <a:chOff x="3928023" y="3464524"/>
            <a:chExt cx="1321134" cy="810573"/>
          </a:xfrm>
        </p:grpSpPr>
        <p:sp>
          <p:nvSpPr>
            <p:cNvPr id="136" name="Striped Right Arrow 135">
              <a:extLst>
                <a:ext uri="{FF2B5EF4-FFF2-40B4-BE49-F238E27FC236}">
                  <a16:creationId xmlns:a16="http://schemas.microsoft.com/office/drawing/2014/main" id="{D3A23DF4-1DFE-46A6-A240-A5E9F37D6F26}"/>
                </a:ext>
              </a:extLst>
            </p:cNvPr>
            <p:cNvSpPr/>
            <p:nvPr/>
          </p:nvSpPr>
          <p:spPr>
            <a:xfrm>
              <a:off x="3928023" y="4083629"/>
              <a:ext cx="1321134"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137" name="TextBox 136">
              <a:extLst>
                <a:ext uri="{FF2B5EF4-FFF2-40B4-BE49-F238E27FC236}">
                  <a16:creationId xmlns:a16="http://schemas.microsoft.com/office/drawing/2014/main" id="{5C783169-56A1-0C5B-6537-2F0A0F3ADABD}"/>
                </a:ext>
              </a:extLst>
            </p:cNvPr>
            <p:cNvSpPr txBox="1"/>
            <p:nvPr/>
          </p:nvSpPr>
          <p:spPr>
            <a:xfrm>
              <a:off x="4059396" y="3464524"/>
              <a:ext cx="1058388" cy="61555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Filter by sorting</a:t>
              </a:r>
            </a:p>
          </p:txBody>
        </p:sp>
      </p:grpSp>
    </p:spTree>
    <p:custDataLst>
      <p:tags r:id="rId1"/>
    </p:custDataLst>
    <p:extLst>
      <p:ext uri="{BB962C8B-B14F-4D97-AF65-F5344CB8AC3E}">
        <p14:creationId xmlns:p14="http://schemas.microsoft.com/office/powerpoint/2010/main" val="3600373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2">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2">
                                            <p:txEl>
                                              <p:pRg st="12" end="1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2">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Observation:</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‘Negligible’ cells can be ignored </a:t>
                </a:r>
                <a:b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b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without significantly reducing overall accuracy</a:t>
                </a:r>
                <a:endParaRPr lang="en-US" sz="2000" dirty="0">
                  <a:solidFill>
                    <a:schemeClr val="accent6">
                      <a:lumMod val="75000"/>
                    </a:schemeClr>
                  </a:solidFill>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Goal:</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Find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at least</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a:t>
                </a:r>
                <a14:m>
                  <m:oMath xmlns:m="http://schemas.openxmlformats.org/officeDocument/2006/math">
                    <m:r>
                      <a:rPr lang="en-US" sz="2000" i="1" dirty="0" smtClean="0">
                        <a:latin typeface="Cambria Math" panose="02040503050406030204" pitchFamily="18" charset="0"/>
                        <a:ea typeface="Tahoma" panose="020B0604030504040204" pitchFamily="34" charset="0"/>
                        <a:cs typeface="Tahoma" panose="020B0604030504040204" pitchFamily="34" charset="0"/>
                        <a:sym typeface="Wingdings" pitchFamily="2" charset="2"/>
                      </a:rPr>
                      <m:t>𝑛</m:t>
                    </m:r>
                  </m:oMath>
                </a14:m>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states with largest Forward and Backward values</a:t>
                </a:r>
              </a:p>
              <a:p>
                <a:pPr lvl="1">
                  <a:lnSpc>
                    <a:spcPct val="100000"/>
                  </a:lnSpc>
                  <a:spcBef>
                    <a:spcPts val="400"/>
                  </a:spcBef>
                </a:pPr>
                <a:r>
                  <a:rPr lang="en-US" sz="2000" b="1" dirty="0">
                    <a:solidFill>
                      <a:schemeClr val="accent6">
                        <a:lumMod val="75000"/>
                      </a:schemeClr>
                    </a:solidFill>
                    <a:latin typeface="Tahoma" panose="020B0604030504040204" pitchFamily="34" charset="0"/>
                    <a:ea typeface="Tahoma" panose="020B0604030504040204" pitchFamily="34" charset="0"/>
                    <a:cs typeface="Tahoma" panose="020B0604030504040204" pitchFamily="34" charset="0"/>
                    <a:sym typeface="Wingdings" pitchFamily="2" charset="2"/>
                  </a:rPr>
                  <a:t>Histogram-based filtering:</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Placing the states into buckets</a:t>
                </a:r>
                <a:b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b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corresponding to a range of values</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Filter is full as soon we find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at least </a:t>
                </a:r>
                <a14:m>
                  <m:oMath xmlns:m="http://schemas.openxmlformats.org/officeDocument/2006/math">
                    <m:r>
                      <a:rPr lang="en-US" sz="2000" b="1" i="1" dirty="0" smtClean="0">
                        <a:latin typeface="Cambria Math" panose="02040503050406030204" pitchFamily="18" charset="0"/>
                        <a:ea typeface="Tahoma" panose="020B0604030504040204" pitchFamily="34" charset="0"/>
                        <a:cs typeface="Tahoma" panose="020B0604030504040204" pitchFamily="34" charset="0"/>
                        <a:sym typeface="Wingdings" pitchFamily="2" charset="2"/>
                      </a:rPr>
                      <m:t>𝒏</m:t>
                    </m:r>
                  </m:oMath>
                </a14:m>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 states (e.g., </a:t>
                </a:r>
                <a14:m>
                  <m:oMath xmlns:m="http://schemas.openxmlformats.org/officeDocument/2006/math">
                    <m:r>
                      <a:rPr lang="en-US" sz="2000" b="1" i="1" dirty="0" smtClean="0">
                        <a:latin typeface="Cambria Math" panose="02040503050406030204" pitchFamily="18" charset="0"/>
                        <a:ea typeface="Tahoma" panose="020B0604030504040204" pitchFamily="34" charset="0"/>
                        <a:cs typeface="Tahoma" panose="020B0604030504040204" pitchFamily="34" charset="0"/>
                        <a:sym typeface="Wingdings" pitchFamily="2" charset="2"/>
                      </a:rPr>
                      <m:t>𝒏</m:t>
                    </m:r>
                    <m:r>
                      <a:rPr lang="en-US" sz="2000" b="1" i="1" dirty="0" smtClean="0">
                        <a:latin typeface="Cambria Math" panose="02040503050406030204" pitchFamily="18" charset="0"/>
                        <a:ea typeface="Tahoma" panose="020B0604030504040204" pitchFamily="34" charset="0"/>
                        <a:cs typeface="Tahoma" panose="020B0604030504040204" pitchFamily="34" charset="0"/>
                        <a:sym typeface="Wingdings" pitchFamily="2" charset="2"/>
                      </a:rPr>
                      <m:t> = </m:t>
                    </m:r>
                    <m:r>
                      <a:rPr lang="en-US" sz="2000" b="1" i="1" dirty="0" smtClean="0">
                        <a:latin typeface="Cambria Math" panose="02040503050406030204" pitchFamily="18" charset="0"/>
                        <a:ea typeface="Tahoma" panose="020B0604030504040204" pitchFamily="34" charset="0"/>
                        <a:cs typeface="Tahoma" panose="020B0604030504040204" pitchFamily="34" charset="0"/>
                        <a:sym typeface="Wingdings" pitchFamily="2" charset="2"/>
                      </a:rPr>
                      <m:t>𝟏𝟎</m:t>
                    </m:r>
                  </m:oMath>
                </a14:m>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mc:Choice>
        <mc:Fallback xmlns="">
          <p:sp>
            <p:nvSpPr>
              <p:cNvPr id="32" name="Content Placeholder 2">
                <a:extLst>
                  <a:ext uri="{FF2B5EF4-FFF2-40B4-BE49-F238E27FC236}">
                    <a16:creationId xmlns:a16="http://schemas.microsoft.com/office/drawing/2014/main" id="{CB86D85E-CDB0-9E9B-E415-C4FBD3A36F2D}"/>
                  </a:ext>
                </a:extLst>
              </p:cNvPr>
              <p:cNvSpPr>
                <a:spLocks noGrp="1" noRot="1" noChangeAspect="1" noMove="1" noResize="1" noEditPoints="1" noAdjustHandles="1" noChangeArrowheads="1" noChangeShapeType="1" noTextEdit="1"/>
              </p:cNvSpPr>
              <p:nvPr>
                <p:ph idx="1"/>
              </p:nvPr>
            </p:nvSpPr>
            <p:spPr>
              <a:xfrm>
                <a:off x="189559" y="907673"/>
                <a:ext cx="8954441" cy="5493127"/>
              </a:xfrm>
              <a:blipFill>
                <a:blip r:embed="rId4"/>
                <a:stretch>
                  <a:fillRect l="-850" t="-922"/>
                </a:stretch>
              </a:blipFill>
            </p:spPr>
            <p:txBody>
              <a:bodyPr/>
              <a:lstStyle/>
              <a:p>
                <a:r>
                  <a:rPr lang="en-US">
                    <a:noFill/>
                  </a:rPr>
                  <a:t> </a:t>
                </a:r>
              </a:p>
            </p:txBody>
          </p:sp>
        </mc:Fallback>
      </mc:AlternateContent>
      <p:sp>
        <p:nvSpPr>
          <p:cNvPr id="2" name="Title 1"/>
          <p:cNvSpPr>
            <a:spLocks noGrp="1"/>
          </p:cNvSpPr>
          <p:nvPr>
            <p:ph type="title"/>
          </p:nvPr>
        </p:nvSpPr>
        <p:spPr/>
        <p:txBody>
          <a:bodyPr rIns="0"/>
          <a:lstStyle/>
          <a:p>
            <a:r>
              <a:rPr lang="en-US" sz="3800" b="1" dirty="0">
                <a:latin typeface="Garamond" panose="02020404030301010803" pitchFamily="18" charset="0"/>
              </a:rPr>
              <a:t>SW: Reducing Unnecessary </a:t>
            </a:r>
            <a:r>
              <a:rPr lang="en-US" sz="3800" dirty="0">
                <a:latin typeface="Garamond" panose="02020404030301010803" pitchFamily="18" charset="0"/>
              </a:rPr>
              <a:t>C</a:t>
            </a:r>
            <a:r>
              <a:rPr lang="en-US" sz="3800" b="1" dirty="0">
                <a:latin typeface="Garamond" panose="02020404030301010803" pitchFamily="18" charset="0"/>
              </a:rPr>
              <a:t>omputations</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8" name="Rounded Rectangle 37">
            <a:extLst>
              <a:ext uri="{FF2B5EF4-FFF2-40B4-BE49-F238E27FC236}">
                <a16:creationId xmlns:a16="http://schemas.microsoft.com/office/drawing/2014/main" id="{12ED11B3-E5F6-E00F-5F1B-AE3E6A1C32EE}"/>
              </a:ext>
            </a:extLst>
          </p:cNvPr>
          <p:cNvSpPr/>
          <p:nvPr/>
        </p:nvSpPr>
        <p:spPr>
          <a:xfrm>
            <a:off x="2789362" y="4623001"/>
            <a:ext cx="1359558" cy="271133"/>
          </a:xfrm>
          <a:prstGeom prst="roundRect">
            <a:avLst>
              <a:gd name="adj" fmla="val 7461"/>
            </a:avLst>
          </a:prstGeom>
          <a:solidFill>
            <a:schemeClr val="bg1">
              <a:lumMod val="85000"/>
            </a:schemeClr>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Filter is full</a:t>
            </a:r>
          </a:p>
        </p:txBody>
      </p:sp>
      <p:grpSp>
        <p:nvGrpSpPr>
          <p:cNvPr id="52" name="Group 51">
            <a:extLst>
              <a:ext uri="{FF2B5EF4-FFF2-40B4-BE49-F238E27FC236}">
                <a16:creationId xmlns:a16="http://schemas.microsoft.com/office/drawing/2014/main" id="{BFBBC405-CBC9-39B8-4B60-9441369D6779}"/>
              </a:ext>
            </a:extLst>
          </p:cNvPr>
          <p:cNvGrpSpPr/>
          <p:nvPr/>
        </p:nvGrpSpPr>
        <p:grpSpPr>
          <a:xfrm>
            <a:off x="4372916" y="3322108"/>
            <a:ext cx="3193562" cy="3336538"/>
            <a:chOff x="3271600" y="3322108"/>
            <a:chExt cx="3193562" cy="3336538"/>
          </a:xfrm>
        </p:grpSpPr>
        <p:sp>
          <p:nvSpPr>
            <p:cNvPr id="3" name="Rounded Rectangle 2">
              <a:extLst>
                <a:ext uri="{FF2B5EF4-FFF2-40B4-BE49-F238E27FC236}">
                  <a16:creationId xmlns:a16="http://schemas.microsoft.com/office/drawing/2014/main" id="{D49BF4C6-FB10-1F65-77D9-61DBD7EA7603}"/>
                </a:ext>
              </a:extLst>
            </p:cNvPr>
            <p:cNvSpPr/>
            <p:nvPr/>
          </p:nvSpPr>
          <p:spPr>
            <a:xfrm>
              <a:off x="3271600" y="3347352"/>
              <a:ext cx="3186441" cy="3279021"/>
            </a:xfrm>
            <a:prstGeom prst="roundRect">
              <a:avLst>
                <a:gd name="adj" fmla="val 7461"/>
              </a:avLst>
            </a:prstGeom>
            <a:solidFill>
              <a:srgbClr val="F0EEFB"/>
            </a:solidFill>
            <a:ln w="38100" cap="flat" cmpd="sng" algn="ctr">
              <a:solidFill>
                <a:srgbClr val="7C59F5"/>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 name="TextBox 3">
              <a:extLst>
                <a:ext uri="{FF2B5EF4-FFF2-40B4-BE49-F238E27FC236}">
                  <a16:creationId xmlns:a16="http://schemas.microsoft.com/office/drawing/2014/main" id="{888D5BB4-31C3-F8EC-4D39-C0ECE3C4D671}"/>
                </a:ext>
              </a:extLst>
            </p:cNvPr>
            <p:cNvSpPr txBox="1"/>
            <p:nvPr/>
          </p:nvSpPr>
          <p:spPr>
            <a:xfrm>
              <a:off x="3934117" y="6320092"/>
              <a:ext cx="1861407"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Histogram Filter</a:t>
              </a:r>
            </a:p>
          </p:txBody>
        </p:sp>
        <p:cxnSp>
          <p:nvCxnSpPr>
            <p:cNvPr id="5" name="Straight Connector 4">
              <a:extLst>
                <a:ext uri="{FF2B5EF4-FFF2-40B4-BE49-F238E27FC236}">
                  <a16:creationId xmlns:a16="http://schemas.microsoft.com/office/drawing/2014/main" id="{3CD2BDB4-9518-53F8-3C59-F4F0B81805FE}"/>
                </a:ext>
              </a:extLst>
            </p:cNvPr>
            <p:cNvCxnSpPr>
              <a:cxnSpLocks/>
            </p:cNvCxnSpPr>
            <p:nvPr/>
          </p:nvCxnSpPr>
          <p:spPr>
            <a:xfrm>
              <a:off x="3271601" y="3629996"/>
              <a:ext cx="3186440" cy="0"/>
            </a:xfrm>
            <a:prstGeom prst="line">
              <a:avLst/>
            </a:prstGeom>
            <a:ln w="25400">
              <a:solidFill>
                <a:srgbClr val="7C59F5"/>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1FEBE91B-E5F1-9907-23EF-D0B2A43935B7}"/>
                </a:ext>
              </a:extLst>
            </p:cNvPr>
            <p:cNvCxnSpPr>
              <a:cxnSpLocks/>
            </p:cNvCxnSpPr>
            <p:nvPr/>
          </p:nvCxnSpPr>
          <p:spPr>
            <a:xfrm>
              <a:off x="3271601" y="3912640"/>
              <a:ext cx="3186440" cy="0"/>
            </a:xfrm>
            <a:prstGeom prst="line">
              <a:avLst/>
            </a:prstGeom>
            <a:ln w="25400">
              <a:solidFill>
                <a:srgbClr val="7C59F5"/>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DF6EA4D-384B-7EEF-C109-331B6F4ED25C}"/>
                </a:ext>
              </a:extLst>
            </p:cNvPr>
            <p:cNvCxnSpPr>
              <a:cxnSpLocks/>
            </p:cNvCxnSpPr>
            <p:nvPr/>
          </p:nvCxnSpPr>
          <p:spPr>
            <a:xfrm>
              <a:off x="3271601" y="6361467"/>
              <a:ext cx="3186440" cy="0"/>
            </a:xfrm>
            <a:prstGeom prst="line">
              <a:avLst/>
            </a:prstGeom>
            <a:ln w="25400">
              <a:solidFill>
                <a:srgbClr val="7C59F5"/>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8799FC1-03D1-DF0E-3E21-33F662049B89}"/>
                </a:ext>
              </a:extLst>
            </p:cNvPr>
            <p:cNvCxnSpPr>
              <a:cxnSpLocks/>
            </p:cNvCxnSpPr>
            <p:nvPr/>
          </p:nvCxnSpPr>
          <p:spPr>
            <a:xfrm>
              <a:off x="3271601" y="4195285"/>
              <a:ext cx="3186440" cy="0"/>
            </a:xfrm>
            <a:prstGeom prst="line">
              <a:avLst/>
            </a:prstGeom>
            <a:ln w="25400">
              <a:solidFill>
                <a:srgbClr val="7C59F5"/>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50F7F82-CE77-BB84-A4BB-1F3E460FFB04}"/>
                </a:ext>
              </a:extLst>
            </p:cNvPr>
            <p:cNvCxnSpPr>
              <a:cxnSpLocks/>
            </p:cNvCxnSpPr>
            <p:nvPr/>
          </p:nvCxnSpPr>
          <p:spPr>
            <a:xfrm>
              <a:off x="3271601" y="4477929"/>
              <a:ext cx="3186440" cy="0"/>
            </a:xfrm>
            <a:prstGeom prst="line">
              <a:avLst/>
            </a:prstGeom>
            <a:ln w="25400">
              <a:solidFill>
                <a:srgbClr val="7C59F5"/>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7C136F7-0967-46E9-4C62-3F2B3FAAAFDA}"/>
                </a:ext>
              </a:extLst>
            </p:cNvPr>
            <p:cNvCxnSpPr>
              <a:cxnSpLocks/>
            </p:cNvCxnSpPr>
            <p:nvPr/>
          </p:nvCxnSpPr>
          <p:spPr>
            <a:xfrm flipV="1">
              <a:off x="3271601" y="4755368"/>
              <a:ext cx="3186440" cy="0"/>
            </a:xfrm>
            <a:prstGeom prst="line">
              <a:avLst/>
            </a:prstGeom>
            <a:ln w="25400">
              <a:solidFill>
                <a:srgbClr val="7C59F5"/>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7A6708B-8B6E-78C2-B5FC-D8A36C29B9AD}"/>
                </a:ext>
              </a:extLst>
            </p:cNvPr>
            <p:cNvCxnSpPr>
              <a:cxnSpLocks/>
            </p:cNvCxnSpPr>
            <p:nvPr/>
          </p:nvCxnSpPr>
          <p:spPr>
            <a:xfrm>
              <a:off x="3271601" y="5043217"/>
              <a:ext cx="3186440" cy="0"/>
            </a:xfrm>
            <a:prstGeom prst="line">
              <a:avLst/>
            </a:prstGeom>
            <a:ln w="25400">
              <a:solidFill>
                <a:srgbClr val="7C59F5"/>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2EFA1F7-0770-FC86-10DA-72DC6690DD33}"/>
                </a:ext>
              </a:extLst>
            </p:cNvPr>
            <p:cNvSpPr txBox="1"/>
            <p:nvPr/>
          </p:nvSpPr>
          <p:spPr>
            <a:xfrm>
              <a:off x="4202787" y="5155355"/>
              <a:ext cx="247184"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cxnSp>
          <p:nvCxnSpPr>
            <p:cNvPr id="13" name="Straight Connector 12">
              <a:extLst>
                <a:ext uri="{FF2B5EF4-FFF2-40B4-BE49-F238E27FC236}">
                  <a16:creationId xmlns:a16="http://schemas.microsoft.com/office/drawing/2014/main" id="{36F79925-86AA-BF7E-1245-7710D24FB59B}"/>
                </a:ext>
              </a:extLst>
            </p:cNvPr>
            <p:cNvCxnSpPr>
              <a:cxnSpLocks/>
            </p:cNvCxnSpPr>
            <p:nvPr/>
          </p:nvCxnSpPr>
          <p:spPr>
            <a:xfrm>
              <a:off x="3271601" y="6076131"/>
              <a:ext cx="3186440" cy="0"/>
            </a:xfrm>
            <a:prstGeom prst="line">
              <a:avLst/>
            </a:prstGeom>
            <a:ln w="25400">
              <a:solidFill>
                <a:srgbClr val="7C59F5"/>
              </a:solidFill>
              <a:prstDash val="solid"/>
              <a:headEnd type="none"/>
              <a:tailEnd type="none"/>
            </a:ln>
          </p:spPr>
          <p:style>
            <a:lnRef idx="1">
              <a:schemeClr val="accent1"/>
            </a:lnRef>
            <a:fillRef idx="0">
              <a:schemeClr val="accent1"/>
            </a:fillRef>
            <a:effectRef idx="0">
              <a:schemeClr val="accent1"/>
            </a:effectRef>
            <a:fontRef idx="minor">
              <a:schemeClr val="tx1"/>
            </a:fontRef>
          </p:style>
        </p:cxnSp>
        <p:grpSp>
          <p:nvGrpSpPr>
            <p:cNvPr id="31" name="Group 30">
              <a:extLst>
                <a:ext uri="{FF2B5EF4-FFF2-40B4-BE49-F238E27FC236}">
                  <a16:creationId xmlns:a16="http://schemas.microsoft.com/office/drawing/2014/main" id="{3CE93152-6823-E1EF-89BC-5FA4B840567A}"/>
                </a:ext>
              </a:extLst>
            </p:cNvPr>
            <p:cNvGrpSpPr/>
            <p:nvPr/>
          </p:nvGrpSpPr>
          <p:grpSpPr>
            <a:xfrm>
              <a:off x="3560843" y="3602993"/>
              <a:ext cx="1425390" cy="1481073"/>
              <a:chOff x="3560843" y="3602993"/>
              <a:chExt cx="1425390" cy="1481073"/>
            </a:xfrm>
          </p:grpSpPr>
          <p:sp>
            <p:nvSpPr>
              <p:cNvPr id="14" name="TextBox 13">
                <a:extLst>
                  <a:ext uri="{FF2B5EF4-FFF2-40B4-BE49-F238E27FC236}">
                    <a16:creationId xmlns:a16="http://schemas.microsoft.com/office/drawing/2014/main" id="{386ABA48-0E7F-F8A8-1B60-C99E95F88352}"/>
                  </a:ext>
                </a:extLst>
              </p:cNvPr>
              <p:cNvSpPr txBox="1"/>
              <p:nvPr/>
            </p:nvSpPr>
            <p:spPr>
              <a:xfrm>
                <a:off x="3560843" y="3602993"/>
                <a:ext cx="535724" cy="338554"/>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8, 9</a:t>
                </a:r>
                <a:endPar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5" name="TextBox 14">
                <a:extLst>
                  <a:ext uri="{FF2B5EF4-FFF2-40B4-BE49-F238E27FC236}">
                    <a16:creationId xmlns:a16="http://schemas.microsoft.com/office/drawing/2014/main" id="{CF4BFFB1-0D57-720C-AEAB-9C9042B0FB55}"/>
                  </a:ext>
                </a:extLst>
              </p:cNvPr>
              <p:cNvSpPr txBox="1"/>
              <p:nvPr/>
            </p:nvSpPr>
            <p:spPr>
              <a:xfrm>
                <a:off x="3560843" y="3888623"/>
                <a:ext cx="760144" cy="338554"/>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10, 14</a:t>
                </a:r>
                <a:endPar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6" name="TextBox 15">
                <a:extLst>
                  <a:ext uri="{FF2B5EF4-FFF2-40B4-BE49-F238E27FC236}">
                    <a16:creationId xmlns:a16="http://schemas.microsoft.com/office/drawing/2014/main" id="{FB5A1B96-42A6-20E2-FBEA-8BCF828DE13A}"/>
                  </a:ext>
                </a:extLst>
              </p:cNvPr>
              <p:cNvSpPr txBox="1"/>
              <p:nvPr/>
            </p:nvSpPr>
            <p:spPr>
              <a:xfrm>
                <a:off x="3560843" y="4174253"/>
                <a:ext cx="1111202" cy="338554"/>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15, 16, 18</a:t>
                </a:r>
                <a:endPar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TextBox 16">
                <a:extLst>
                  <a:ext uri="{FF2B5EF4-FFF2-40B4-BE49-F238E27FC236}">
                    <a16:creationId xmlns:a16="http://schemas.microsoft.com/office/drawing/2014/main" id="{A9C8ADCF-E710-2B75-976B-905653EC86EB}"/>
                  </a:ext>
                </a:extLst>
              </p:cNvPr>
              <p:cNvSpPr txBox="1"/>
              <p:nvPr/>
            </p:nvSpPr>
            <p:spPr>
              <a:xfrm>
                <a:off x="3560843" y="4459883"/>
                <a:ext cx="1425390" cy="338554"/>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11, 20, 21, …</a:t>
                </a:r>
                <a:endPar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8" name="TextBox 17">
                <a:extLst>
                  <a:ext uri="{FF2B5EF4-FFF2-40B4-BE49-F238E27FC236}">
                    <a16:creationId xmlns:a16="http://schemas.microsoft.com/office/drawing/2014/main" id="{22D74969-5C59-B636-A11F-B6ED09423EAC}"/>
                  </a:ext>
                </a:extLst>
              </p:cNvPr>
              <p:cNvSpPr txBox="1"/>
              <p:nvPr/>
            </p:nvSpPr>
            <p:spPr>
              <a:xfrm>
                <a:off x="3560843" y="4745512"/>
                <a:ext cx="1410386" cy="338554"/>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13, 17, 19, …</a:t>
                </a:r>
                <a:endPar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sp>
          <p:nvSpPr>
            <p:cNvPr id="19" name="TextBox 18">
              <a:extLst>
                <a:ext uri="{FF2B5EF4-FFF2-40B4-BE49-F238E27FC236}">
                  <a16:creationId xmlns:a16="http://schemas.microsoft.com/office/drawing/2014/main" id="{45C0CADB-9CC8-2AF8-124F-A269B93F8A4F}"/>
                </a:ext>
              </a:extLst>
            </p:cNvPr>
            <p:cNvSpPr txBox="1"/>
            <p:nvPr/>
          </p:nvSpPr>
          <p:spPr>
            <a:xfrm>
              <a:off x="3865813" y="3322108"/>
              <a:ext cx="835486"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State</a:t>
              </a:r>
              <a:r>
                <a:rPr kumimoji="0" lang="en-US"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a:t>
              </a:r>
              <a:endParaRPr kumimoji="0" lang="en-CH"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0" name="TextBox 19">
              <a:extLst>
                <a:ext uri="{FF2B5EF4-FFF2-40B4-BE49-F238E27FC236}">
                  <a16:creationId xmlns:a16="http://schemas.microsoft.com/office/drawing/2014/main" id="{3935747A-8C0A-9072-179B-DE3117DD0039}"/>
                </a:ext>
              </a:extLst>
            </p:cNvPr>
            <p:cNvSpPr txBox="1"/>
            <p:nvPr/>
          </p:nvSpPr>
          <p:spPr>
            <a:xfrm>
              <a:off x="5396375" y="3322108"/>
              <a:ext cx="840295"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Range</a:t>
              </a:r>
              <a:endParaRPr kumimoji="0" lang="en-CH"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cxnSp>
          <p:nvCxnSpPr>
            <p:cNvPr id="21" name="Straight Connector 20">
              <a:extLst>
                <a:ext uri="{FF2B5EF4-FFF2-40B4-BE49-F238E27FC236}">
                  <a16:creationId xmlns:a16="http://schemas.microsoft.com/office/drawing/2014/main" id="{52EAB77B-F8E6-2588-B3EA-AB9A7CABCA45}"/>
                </a:ext>
              </a:extLst>
            </p:cNvPr>
            <p:cNvCxnSpPr>
              <a:cxnSpLocks/>
            </p:cNvCxnSpPr>
            <p:nvPr/>
          </p:nvCxnSpPr>
          <p:spPr>
            <a:xfrm>
              <a:off x="5261646" y="3347352"/>
              <a:ext cx="0" cy="282644"/>
            </a:xfrm>
            <a:prstGeom prst="line">
              <a:avLst/>
            </a:prstGeom>
            <a:ln w="25400">
              <a:solidFill>
                <a:srgbClr val="7C59F5"/>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25E695C-EB45-EDCC-28A6-A0247ECA967B}"/>
                </a:ext>
              </a:extLst>
            </p:cNvPr>
            <p:cNvCxnSpPr>
              <a:cxnSpLocks/>
            </p:cNvCxnSpPr>
            <p:nvPr/>
          </p:nvCxnSpPr>
          <p:spPr>
            <a:xfrm>
              <a:off x="5261399" y="3629996"/>
              <a:ext cx="0" cy="2731471"/>
            </a:xfrm>
            <a:prstGeom prst="line">
              <a:avLst/>
            </a:prstGeom>
            <a:ln w="25400">
              <a:solidFill>
                <a:srgbClr val="7C59F5"/>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EB172E7-5830-4DA2-6F35-1D84B046727C}"/>
                </a:ext>
              </a:extLst>
            </p:cNvPr>
            <p:cNvSpPr txBox="1"/>
            <p:nvPr/>
          </p:nvSpPr>
          <p:spPr>
            <a:xfrm>
              <a:off x="5241750" y="3606916"/>
              <a:ext cx="1223412" cy="338554"/>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1.00 – 0.94</a:t>
              </a:r>
              <a:endPar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4" name="TextBox 23">
              <a:extLst>
                <a:ext uri="{FF2B5EF4-FFF2-40B4-BE49-F238E27FC236}">
                  <a16:creationId xmlns:a16="http://schemas.microsoft.com/office/drawing/2014/main" id="{4C8056E5-7D48-2D80-CF3F-5D56C8C916E5}"/>
                </a:ext>
              </a:extLst>
            </p:cNvPr>
            <p:cNvSpPr txBox="1"/>
            <p:nvPr/>
          </p:nvSpPr>
          <p:spPr>
            <a:xfrm>
              <a:off x="5241750" y="3889955"/>
              <a:ext cx="1223412" cy="338554"/>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0.94 – 0.88</a:t>
              </a:r>
              <a:endPar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5" name="TextBox 24">
              <a:extLst>
                <a:ext uri="{FF2B5EF4-FFF2-40B4-BE49-F238E27FC236}">
                  <a16:creationId xmlns:a16="http://schemas.microsoft.com/office/drawing/2014/main" id="{D4C32008-3A91-35B6-D4FE-FB3402BE98D6}"/>
                </a:ext>
              </a:extLst>
            </p:cNvPr>
            <p:cNvSpPr txBox="1"/>
            <p:nvPr/>
          </p:nvSpPr>
          <p:spPr>
            <a:xfrm>
              <a:off x="5241750" y="4172993"/>
              <a:ext cx="1223412" cy="338554"/>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0.88 – 0.82</a:t>
              </a:r>
              <a:endPar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6" name="TextBox 25">
              <a:extLst>
                <a:ext uri="{FF2B5EF4-FFF2-40B4-BE49-F238E27FC236}">
                  <a16:creationId xmlns:a16="http://schemas.microsoft.com/office/drawing/2014/main" id="{02429881-27B1-F475-9783-FCBEFC17CFE1}"/>
                </a:ext>
              </a:extLst>
            </p:cNvPr>
            <p:cNvSpPr txBox="1"/>
            <p:nvPr/>
          </p:nvSpPr>
          <p:spPr>
            <a:xfrm>
              <a:off x="5241750" y="4456034"/>
              <a:ext cx="1223412" cy="338554"/>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0.82 – 0.76</a:t>
              </a:r>
              <a:endPar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8" name="TextBox 27">
              <a:extLst>
                <a:ext uri="{FF2B5EF4-FFF2-40B4-BE49-F238E27FC236}">
                  <a16:creationId xmlns:a16="http://schemas.microsoft.com/office/drawing/2014/main" id="{EE8B1B20-DAD1-A9FD-F768-25D730377568}"/>
                </a:ext>
              </a:extLst>
            </p:cNvPr>
            <p:cNvSpPr txBox="1"/>
            <p:nvPr/>
          </p:nvSpPr>
          <p:spPr>
            <a:xfrm>
              <a:off x="5241750" y="4739072"/>
              <a:ext cx="1223412" cy="338554"/>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0.76 – 0.70</a:t>
              </a:r>
              <a:endPar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29" name="TextBox 28">
              <a:extLst>
                <a:ext uri="{FF2B5EF4-FFF2-40B4-BE49-F238E27FC236}">
                  <a16:creationId xmlns:a16="http://schemas.microsoft.com/office/drawing/2014/main" id="{E44DB291-BABF-7126-ACE4-E9CB43F4DA05}"/>
                </a:ext>
              </a:extLst>
            </p:cNvPr>
            <p:cNvSpPr txBox="1"/>
            <p:nvPr/>
          </p:nvSpPr>
          <p:spPr>
            <a:xfrm>
              <a:off x="5241750" y="6049990"/>
              <a:ext cx="1223412" cy="338554"/>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0.06 – 0.00</a:t>
              </a:r>
              <a:endPar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0" name="TextBox 39">
              <a:extLst>
                <a:ext uri="{FF2B5EF4-FFF2-40B4-BE49-F238E27FC236}">
                  <a16:creationId xmlns:a16="http://schemas.microsoft.com/office/drawing/2014/main" id="{8BEB9AB1-1BB1-7FDF-3764-CCAFB05247AC}"/>
                </a:ext>
              </a:extLst>
            </p:cNvPr>
            <p:cNvSpPr txBox="1"/>
            <p:nvPr/>
          </p:nvSpPr>
          <p:spPr>
            <a:xfrm>
              <a:off x="5726347" y="5154052"/>
              <a:ext cx="247184"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16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grpSp>
      <p:grpSp>
        <p:nvGrpSpPr>
          <p:cNvPr id="57" name="Group 56">
            <a:extLst>
              <a:ext uri="{FF2B5EF4-FFF2-40B4-BE49-F238E27FC236}">
                <a16:creationId xmlns:a16="http://schemas.microsoft.com/office/drawing/2014/main" id="{E77ECE86-9911-EE03-8D66-F127EB79E9BA}"/>
              </a:ext>
            </a:extLst>
          </p:cNvPr>
          <p:cNvGrpSpPr/>
          <p:nvPr/>
        </p:nvGrpSpPr>
        <p:grpSpPr>
          <a:xfrm>
            <a:off x="1577523" y="4754108"/>
            <a:ext cx="5975871" cy="1601083"/>
            <a:chOff x="1577523" y="4754108"/>
            <a:chExt cx="5975871" cy="1601083"/>
          </a:xfrm>
        </p:grpSpPr>
        <p:sp>
          <p:nvSpPr>
            <p:cNvPr id="35" name="Left Brace 34">
              <a:extLst>
                <a:ext uri="{FF2B5EF4-FFF2-40B4-BE49-F238E27FC236}">
                  <a16:creationId xmlns:a16="http://schemas.microsoft.com/office/drawing/2014/main" id="{532245AE-C327-CBDA-774D-95F8C5910161}"/>
                </a:ext>
              </a:extLst>
            </p:cNvPr>
            <p:cNvSpPr/>
            <p:nvPr/>
          </p:nvSpPr>
          <p:spPr>
            <a:xfrm>
              <a:off x="4092298" y="4784258"/>
              <a:ext cx="262111" cy="1561391"/>
            </a:xfrm>
            <a:prstGeom prst="leftBrace">
              <a:avLst>
                <a:gd name="adj1" fmla="val 77564"/>
                <a:gd name="adj2" fmla="val 50000"/>
              </a:avLst>
            </a:prstGeom>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1600" b="0" i="0" u="none" strike="noStrike" kern="1200" cap="none" spc="0" normalizeH="0" baseline="0" noProof="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6" name="TextBox 35">
              <a:extLst>
                <a:ext uri="{FF2B5EF4-FFF2-40B4-BE49-F238E27FC236}">
                  <a16:creationId xmlns:a16="http://schemas.microsoft.com/office/drawing/2014/main" id="{F0E5C184-47DA-EC9F-BCA7-E8589861B62C}"/>
                </a:ext>
              </a:extLst>
            </p:cNvPr>
            <p:cNvSpPr txBox="1"/>
            <p:nvPr/>
          </p:nvSpPr>
          <p:spPr>
            <a:xfrm>
              <a:off x="1577523" y="5277126"/>
              <a:ext cx="2640246"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 rest is ignored </a:t>
              </a:r>
              <a:br>
                <a:rPr kumimoji="0" lang="en-US"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US"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from further calculation</a:t>
              </a:r>
              <a:endParaRPr kumimoji="0" lang="en-CH" sz="16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9" name="Rounded Rectangle 38">
              <a:extLst>
                <a:ext uri="{FF2B5EF4-FFF2-40B4-BE49-F238E27FC236}">
                  <a16:creationId xmlns:a16="http://schemas.microsoft.com/office/drawing/2014/main" id="{72F6C35F-6697-8CF9-11CD-85F259FBEF7B}"/>
                </a:ext>
              </a:extLst>
            </p:cNvPr>
            <p:cNvSpPr/>
            <p:nvPr/>
          </p:nvSpPr>
          <p:spPr>
            <a:xfrm>
              <a:off x="4368341" y="4754108"/>
              <a:ext cx="3185053" cy="1601083"/>
            </a:xfrm>
            <a:prstGeom prst="roundRect">
              <a:avLst>
                <a:gd name="adj" fmla="val 0"/>
              </a:avLst>
            </a:prstGeom>
            <a:blipFill dpi="0" rotWithShape="1">
              <a:blip r:embed="rId5">
                <a:alphaModFix amt="73159"/>
              </a:blip>
              <a:srcRect/>
              <a:tile tx="0" ty="0" sx="100000" sy="100000" flip="none" algn="tl"/>
            </a:blipFill>
            <a:ln w="38100" cap="flat" cmpd="sng" algn="ctr">
              <a:no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cxnSp>
        <p:nvCxnSpPr>
          <p:cNvPr id="42" name="Straight Connector 41">
            <a:extLst>
              <a:ext uri="{FF2B5EF4-FFF2-40B4-BE49-F238E27FC236}">
                <a16:creationId xmlns:a16="http://schemas.microsoft.com/office/drawing/2014/main" id="{2C5FD9F2-9C64-1C72-1319-22A89104F151}"/>
              </a:ext>
            </a:extLst>
          </p:cNvPr>
          <p:cNvCxnSpPr>
            <a:cxnSpLocks/>
          </p:cNvCxnSpPr>
          <p:nvPr/>
        </p:nvCxnSpPr>
        <p:spPr>
          <a:xfrm flipH="1">
            <a:off x="4152451" y="3909440"/>
            <a:ext cx="424750" cy="0"/>
          </a:xfrm>
          <a:prstGeom prst="line">
            <a:avLst/>
          </a:prstGeom>
          <a:ln w="25400">
            <a:solidFill>
              <a:srgbClr val="7C59F5"/>
            </a:solidFill>
            <a:prstDash val="solid"/>
            <a:headEnd type="oval"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3" name="Rounded Rectangle 42">
            <a:extLst>
              <a:ext uri="{FF2B5EF4-FFF2-40B4-BE49-F238E27FC236}">
                <a16:creationId xmlns:a16="http://schemas.microsoft.com/office/drawing/2014/main" id="{2AEC9ACD-02B7-8E63-C52F-483EEE98317B}"/>
              </a:ext>
            </a:extLst>
          </p:cNvPr>
          <p:cNvSpPr/>
          <p:nvPr/>
        </p:nvSpPr>
        <p:spPr>
          <a:xfrm>
            <a:off x="1842428" y="3777073"/>
            <a:ext cx="2306492" cy="271133"/>
          </a:xfrm>
          <a:prstGeom prst="roundRect">
            <a:avLst>
              <a:gd name="adj" fmla="val 7461"/>
            </a:avLst>
          </a:prstGeom>
          <a:solidFill>
            <a:srgbClr val="FBCDCE"/>
          </a:solidFill>
          <a:ln w="38100" cap="flat" cmpd="sng" algn="ctr">
            <a:solidFill>
              <a:srgbClr val="C00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Filter size = 2 &lt; 10</a:t>
            </a:r>
          </a:p>
        </p:txBody>
      </p:sp>
      <p:cxnSp>
        <p:nvCxnSpPr>
          <p:cNvPr id="47" name="Straight Connector 46">
            <a:extLst>
              <a:ext uri="{FF2B5EF4-FFF2-40B4-BE49-F238E27FC236}">
                <a16:creationId xmlns:a16="http://schemas.microsoft.com/office/drawing/2014/main" id="{A3F1ECA2-D0C6-0612-1D26-8A3443D2FE0C}"/>
              </a:ext>
            </a:extLst>
          </p:cNvPr>
          <p:cNvCxnSpPr>
            <a:cxnSpLocks/>
          </p:cNvCxnSpPr>
          <p:nvPr/>
        </p:nvCxnSpPr>
        <p:spPr>
          <a:xfrm flipH="1">
            <a:off x="4152451" y="4192530"/>
            <a:ext cx="424750" cy="0"/>
          </a:xfrm>
          <a:prstGeom prst="line">
            <a:avLst/>
          </a:prstGeom>
          <a:ln w="25400">
            <a:solidFill>
              <a:srgbClr val="7C59F5"/>
            </a:solidFill>
            <a:prstDash val="solid"/>
            <a:headEnd type="oval"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8" name="Rounded Rectangle 47">
            <a:extLst>
              <a:ext uri="{FF2B5EF4-FFF2-40B4-BE49-F238E27FC236}">
                <a16:creationId xmlns:a16="http://schemas.microsoft.com/office/drawing/2014/main" id="{C195D4D6-3806-D28C-C7F2-DBAB0444288D}"/>
              </a:ext>
            </a:extLst>
          </p:cNvPr>
          <p:cNvSpPr/>
          <p:nvPr/>
        </p:nvSpPr>
        <p:spPr>
          <a:xfrm>
            <a:off x="1842428" y="4060163"/>
            <a:ext cx="2306492" cy="271133"/>
          </a:xfrm>
          <a:prstGeom prst="roundRect">
            <a:avLst>
              <a:gd name="adj" fmla="val 7461"/>
            </a:avLst>
          </a:prstGeom>
          <a:solidFill>
            <a:srgbClr val="FBCDCE"/>
          </a:solidFill>
          <a:ln w="38100" cap="flat" cmpd="sng" algn="ctr">
            <a:solidFill>
              <a:srgbClr val="C00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Filter size = 4 &lt; 10</a:t>
            </a:r>
          </a:p>
        </p:txBody>
      </p:sp>
      <p:cxnSp>
        <p:nvCxnSpPr>
          <p:cNvPr id="49" name="Straight Connector 48">
            <a:extLst>
              <a:ext uri="{FF2B5EF4-FFF2-40B4-BE49-F238E27FC236}">
                <a16:creationId xmlns:a16="http://schemas.microsoft.com/office/drawing/2014/main" id="{6EDDCBDB-9324-73EC-E31C-7EA4CDEF0808}"/>
              </a:ext>
            </a:extLst>
          </p:cNvPr>
          <p:cNvCxnSpPr>
            <a:cxnSpLocks/>
          </p:cNvCxnSpPr>
          <p:nvPr/>
        </p:nvCxnSpPr>
        <p:spPr>
          <a:xfrm flipH="1">
            <a:off x="4152451" y="4475620"/>
            <a:ext cx="424750" cy="0"/>
          </a:xfrm>
          <a:prstGeom prst="line">
            <a:avLst/>
          </a:prstGeom>
          <a:ln w="25400">
            <a:solidFill>
              <a:srgbClr val="7C59F5"/>
            </a:solidFill>
            <a:prstDash val="solid"/>
            <a:headEnd type="oval"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0" name="Rounded Rectangle 49">
            <a:extLst>
              <a:ext uri="{FF2B5EF4-FFF2-40B4-BE49-F238E27FC236}">
                <a16:creationId xmlns:a16="http://schemas.microsoft.com/office/drawing/2014/main" id="{93EEBCBB-825F-0622-C513-0ADE2BB63171}"/>
              </a:ext>
            </a:extLst>
          </p:cNvPr>
          <p:cNvSpPr/>
          <p:nvPr/>
        </p:nvSpPr>
        <p:spPr>
          <a:xfrm>
            <a:off x="1842428" y="4343253"/>
            <a:ext cx="2306492" cy="271133"/>
          </a:xfrm>
          <a:prstGeom prst="roundRect">
            <a:avLst>
              <a:gd name="adj" fmla="val 7461"/>
            </a:avLst>
          </a:prstGeom>
          <a:solidFill>
            <a:srgbClr val="FBCDCE"/>
          </a:solidFill>
          <a:ln w="38100" cap="flat" cmpd="sng" algn="ctr">
            <a:solidFill>
              <a:srgbClr val="C00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Filter size = 7 &lt; 10</a:t>
            </a:r>
          </a:p>
        </p:txBody>
      </p:sp>
      <p:cxnSp>
        <p:nvCxnSpPr>
          <p:cNvPr id="54" name="Straight Connector 53">
            <a:extLst>
              <a:ext uri="{FF2B5EF4-FFF2-40B4-BE49-F238E27FC236}">
                <a16:creationId xmlns:a16="http://schemas.microsoft.com/office/drawing/2014/main" id="{61FFA935-59ED-AFD1-C0B8-FBA079809A26}"/>
              </a:ext>
            </a:extLst>
          </p:cNvPr>
          <p:cNvCxnSpPr>
            <a:cxnSpLocks/>
          </p:cNvCxnSpPr>
          <p:nvPr/>
        </p:nvCxnSpPr>
        <p:spPr>
          <a:xfrm flipH="1">
            <a:off x="4152451" y="4758710"/>
            <a:ext cx="424750" cy="0"/>
          </a:xfrm>
          <a:prstGeom prst="line">
            <a:avLst/>
          </a:prstGeom>
          <a:ln w="25400">
            <a:solidFill>
              <a:srgbClr val="7C59F5"/>
            </a:solidFill>
            <a:prstDash val="solid"/>
            <a:headEnd type="oval"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5" name="Rounded Rectangle 54">
            <a:extLst>
              <a:ext uri="{FF2B5EF4-FFF2-40B4-BE49-F238E27FC236}">
                <a16:creationId xmlns:a16="http://schemas.microsoft.com/office/drawing/2014/main" id="{32F8B365-DE4C-9E2E-BEBD-2105E96DE6D7}"/>
              </a:ext>
            </a:extLst>
          </p:cNvPr>
          <p:cNvSpPr/>
          <p:nvPr/>
        </p:nvSpPr>
        <p:spPr>
          <a:xfrm>
            <a:off x="1842428" y="4626343"/>
            <a:ext cx="2306492" cy="271133"/>
          </a:xfrm>
          <a:prstGeom prst="roundRect">
            <a:avLst>
              <a:gd name="adj" fmla="val 7461"/>
            </a:avLst>
          </a:prstGeom>
          <a:solidFill>
            <a:srgbClr val="E2F1DA"/>
          </a:solidFill>
          <a:ln w="38100" cap="flat" cmpd="sng" algn="ctr">
            <a:solidFill>
              <a:srgbClr val="70AD47"/>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Filter size = 13 &gt; 10</a:t>
            </a:r>
          </a:p>
        </p:txBody>
      </p:sp>
    </p:spTree>
    <p:custDataLst>
      <p:tags r:id="rId1"/>
    </p:custDataLst>
    <p:extLst>
      <p:ext uri="{BB962C8B-B14F-4D97-AF65-F5344CB8AC3E}">
        <p14:creationId xmlns:p14="http://schemas.microsoft.com/office/powerpoint/2010/main" val="3927338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2">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7"/>
                                        </p:tgtEl>
                                        <p:attrNameLst>
                                          <p:attrName>style.visibility</p:attrName>
                                        </p:attrNameLst>
                                      </p:cBhvr>
                                      <p:to>
                                        <p:strVal val="visible"/>
                                      </p:to>
                                    </p:set>
                                  </p:childTnLst>
                                </p:cTn>
                              </p:par>
                              <p:par>
                                <p:cTn id="29" presetID="1" presetClass="exit" presetSubtype="0" fill="hold" grpId="1" nodeType="withEffect">
                                  <p:stCondLst>
                                    <p:cond delay="0"/>
                                  </p:stCondLst>
                                  <p:childTnLst>
                                    <p:set>
                                      <p:cBhvr>
                                        <p:cTn id="30" dur="1" fill="hold">
                                          <p:stCondLst>
                                            <p:cond delay="0"/>
                                          </p:stCondLst>
                                        </p:cTn>
                                        <p:tgtEl>
                                          <p:spTgt spid="43"/>
                                        </p:tgtEl>
                                        <p:attrNameLst>
                                          <p:attrName>style.visibility</p:attrName>
                                        </p:attrNameLst>
                                      </p:cBhvr>
                                      <p:to>
                                        <p:strVal val="hidden"/>
                                      </p:to>
                                    </p:set>
                                  </p:childTnLst>
                                </p:cTn>
                              </p:par>
                              <p:par>
                                <p:cTn id="31" presetID="1" presetClass="exit" presetSubtype="0" fill="hold" nodeType="withEffect">
                                  <p:stCondLst>
                                    <p:cond delay="0"/>
                                  </p:stCondLst>
                                  <p:childTnLst>
                                    <p:set>
                                      <p:cBhvr>
                                        <p:cTn id="32" dur="1" fill="hold">
                                          <p:stCondLst>
                                            <p:cond delay="0"/>
                                          </p:stCondLst>
                                        </p:cTn>
                                        <p:tgtEl>
                                          <p:spTgt spid="42"/>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9"/>
                                        </p:tgtEl>
                                        <p:attrNameLst>
                                          <p:attrName>style.visibility</p:attrName>
                                        </p:attrNameLst>
                                      </p:cBhvr>
                                      <p:to>
                                        <p:strVal val="visible"/>
                                      </p:to>
                                    </p:set>
                                  </p:childTnLst>
                                </p:cTn>
                              </p:par>
                              <p:par>
                                <p:cTn id="39" presetID="1" presetClass="exit" presetSubtype="0" fill="hold" grpId="1" nodeType="withEffect">
                                  <p:stCondLst>
                                    <p:cond delay="0"/>
                                  </p:stCondLst>
                                  <p:childTnLst>
                                    <p:set>
                                      <p:cBhvr>
                                        <p:cTn id="40" dur="1" fill="hold">
                                          <p:stCondLst>
                                            <p:cond delay="0"/>
                                          </p:stCondLst>
                                        </p:cTn>
                                        <p:tgtEl>
                                          <p:spTgt spid="48"/>
                                        </p:tgtEl>
                                        <p:attrNameLst>
                                          <p:attrName>style.visibility</p:attrName>
                                        </p:attrNameLst>
                                      </p:cBhvr>
                                      <p:to>
                                        <p:strVal val="hidden"/>
                                      </p:to>
                                    </p:set>
                                  </p:childTnLst>
                                </p:cTn>
                              </p:par>
                              <p:par>
                                <p:cTn id="41" presetID="1" presetClass="exit" presetSubtype="0" fill="hold" nodeType="withEffect">
                                  <p:stCondLst>
                                    <p:cond delay="0"/>
                                  </p:stCondLst>
                                  <p:childTnLst>
                                    <p:set>
                                      <p:cBhvr>
                                        <p:cTn id="42" dur="1" fill="hold">
                                          <p:stCondLst>
                                            <p:cond delay="0"/>
                                          </p:stCondLst>
                                        </p:cTn>
                                        <p:tgtEl>
                                          <p:spTgt spid="47"/>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5"/>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54"/>
                                        </p:tgtEl>
                                        <p:attrNameLst>
                                          <p:attrName>style.visibility</p:attrName>
                                        </p:attrNameLst>
                                      </p:cBhvr>
                                      <p:to>
                                        <p:strVal val="visible"/>
                                      </p:to>
                                    </p:set>
                                  </p:childTnLst>
                                </p:cTn>
                              </p:par>
                              <p:par>
                                <p:cTn id="49" presetID="1" presetClass="exit" presetSubtype="0" fill="hold" grpId="1" nodeType="withEffect">
                                  <p:stCondLst>
                                    <p:cond delay="0"/>
                                  </p:stCondLst>
                                  <p:childTnLst>
                                    <p:set>
                                      <p:cBhvr>
                                        <p:cTn id="50" dur="1" fill="hold">
                                          <p:stCondLst>
                                            <p:cond delay="0"/>
                                          </p:stCondLst>
                                        </p:cTn>
                                        <p:tgtEl>
                                          <p:spTgt spid="50"/>
                                        </p:tgtEl>
                                        <p:attrNameLst>
                                          <p:attrName>style.visibility</p:attrName>
                                        </p:attrNameLst>
                                      </p:cBhvr>
                                      <p:to>
                                        <p:strVal val="hidden"/>
                                      </p:to>
                                    </p:set>
                                  </p:childTnLst>
                                </p:cTn>
                              </p:par>
                              <p:par>
                                <p:cTn id="51" presetID="1" presetClass="exit" presetSubtype="0" fill="hold" nodeType="withEffect">
                                  <p:stCondLst>
                                    <p:cond delay="0"/>
                                  </p:stCondLst>
                                  <p:childTnLst>
                                    <p:set>
                                      <p:cBhvr>
                                        <p:cTn id="52" dur="1" fill="hold">
                                          <p:stCondLst>
                                            <p:cond delay="0"/>
                                          </p:stCondLst>
                                        </p:cTn>
                                        <p:tgtEl>
                                          <p:spTgt spid="49"/>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38"/>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57"/>
                                        </p:tgtEl>
                                        <p:attrNameLst>
                                          <p:attrName>style.visibility</p:attrName>
                                        </p:attrNameLst>
                                      </p:cBhvr>
                                      <p:to>
                                        <p:strVal val="visible"/>
                                      </p:to>
                                    </p:set>
                                  </p:childTnLst>
                                </p:cTn>
                              </p:par>
                              <p:par>
                                <p:cTn id="59" presetID="1" presetClass="exit" presetSubtype="0" fill="hold" grpId="1" nodeType="withEffect">
                                  <p:stCondLst>
                                    <p:cond delay="0"/>
                                  </p:stCondLst>
                                  <p:childTnLst>
                                    <p:set>
                                      <p:cBhvr>
                                        <p:cTn id="60" dur="1" fill="hold">
                                          <p:stCondLst>
                                            <p:cond delay="0"/>
                                          </p:stCondLst>
                                        </p:cTn>
                                        <p:tgtEl>
                                          <p:spTgt spid="5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P spid="38" grpId="0" animBg="1"/>
      <p:bldP spid="43" grpId="0" animBg="1"/>
      <p:bldP spid="43" grpId="1" animBg="1"/>
      <p:bldP spid="48" grpId="0" animBg="1"/>
      <p:bldP spid="48" grpId="1" animBg="1"/>
      <p:bldP spid="50" grpId="0" animBg="1"/>
      <p:bldP spid="50" grpId="1" animBg="1"/>
      <p:bldP spid="55" grpId="0" animBg="1"/>
      <p:bldP spid="55" grpId="1" animBg="1"/>
    </p:bld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Observation:</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Same multiplications are redundantly performed</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Same default values are used</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for each possible connection in pHMMs</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Fixed connection patterns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generate a fixed set of multiplication results</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marL="0" indent="0">
              <a:lnSpc>
                <a:spcPct val="100000"/>
              </a:lnSpc>
              <a:spcBef>
                <a:spcPts val="400"/>
              </a:spcBef>
              <a:buNone/>
            </a:pPr>
            <a:endPar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Goal: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Avoid redundant computations</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By enabling efficient reuse of the common multiplications results</a:t>
            </a:r>
          </a:p>
        </p:txBody>
      </p:sp>
      <p:sp>
        <p:nvSpPr>
          <p:cNvPr id="2" name="Title 1"/>
          <p:cNvSpPr>
            <a:spLocks noGrp="1"/>
          </p:cNvSpPr>
          <p:nvPr>
            <p:ph type="title"/>
          </p:nvPr>
        </p:nvSpPr>
        <p:spPr/>
        <p:txBody>
          <a:bodyPr rIns="0"/>
          <a:lstStyle/>
          <a:p>
            <a:r>
              <a:rPr lang="en-US" sz="4000" b="1" dirty="0">
                <a:latin typeface="Garamond" panose="02020404030301010803" pitchFamily="18" charset="0"/>
              </a:rPr>
              <a:t>SW: Avoiding </a:t>
            </a:r>
            <a:r>
              <a:rPr lang="en-US" sz="4000" dirty="0">
                <a:latin typeface="Garamond" panose="02020404030301010803" pitchFamily="18" charset="0"/>
              </a:rPr>
              <a:t>Repeated Operations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4" name="Group 3">
            <a:extLst>
              <a:ext uri="{FF2B5EF4-FFF2-40B4-BE49-F238E27FC236}">
                <a16:creationId xmlns:a16="http://schemas.microsoft.com/office/drawing/2014/main" id="{6BAD57A9-2D47-3F5F-09F9-81EEDB0C2DB3}"/>
              </a:ext>
            </a:extLst>
          </p:cNvPr>
          <p:cNvGrpSpPr/>
          <p:nvPr/>
        </p:nvGrpSpPr>
        <p:grpSpPr>
          <a:xfrm>
            <a:off x="440301" y="2179887"/>
            <a:ext cx="4651365" cy="2489422"/>
            <a:chOff x="440301" y="2179887"/>
            <a:chExt cx="4651365" cy="2489422"/>
          </a:xfrm>
        </p:grpSpPr>
        <p:sp>
          <p:nvSpPr>
            <p:cNvPr id="3" name="Rounded Rectangle 2">
              <a:extLst>
                <a:ext uri="{FF2B5EF4-FFF2-40B4-BE49-F238E27FC236}">
                  <a16:creationId xmlns:a16="http://schemas.microsoft.com/office/drawing/2014/main" id="{560BE310-6D19-C4E9-1266-0671A7A7E1F4}"/>
                </a:ext>
              </a:extLst>
            </p:cNvPr>
            <p:cNvSpPr/>
            <p:nvPr/>
          </p:nvSpPr>
          <p:spPr>
            <a:xfrm>
              <a:off x="440301" y="2179887"/>
              <a:ext cx="1050901" cy="1361925"/>
            </a:xfrm>
            <a:prstGeom prst="roundRect">
              <a:avLst/>
            </a:prstGeom>
            <a:solidFill>
              <a:schemeClr val="accent6">
                <a:lumMod val="20000"/>
                <a:lumOff val="80000"/>
              </a:schemeClr>
            </a:solidFill>
            <a:ln w="38100" cap="flat" cmpd="sng" algn="ctr">
              <a:solidFill>
                <a:schemeClr val="tx1"/>
              </a:solidFill>
              <a:prstDash val="solid"/>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0.1</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 0.2</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 0.3</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 0.4</a:t>
              </a:r>
            </a:p>
          </p:txBody>
        </p:sp>
        <p:cxnSp>
          <p:nvCxnSpPr>
            <p:cNvPr id="6" name="Straight Connector 5">
              <a:extLst>
                <a:ext uri="{FF2B5EF4-FFF2-40B4-BE49-F238E27FC236}">
                  <a16:creationId xmlns:a16="http://schemas.microsoft.com/office/drawing/2014/main" id="{86FE7B9A-C04A-02C2-FE05-384EF1EF94E9}"/>
                </a:ext>
              </a:extLst>
            </p:cNvPr>
            <p:cNvCxnSpPr>
              <a:cxnSpLocks/>
              <a:endCxn id="3" idx="2"/>
            </p:cNvCxnSpPr>
            <p:nvPr/>
          </p:nvCxnSpPr>
          <p:spPr>
            <a:xfrm flipV="1">
              <a:off x="965752" y="3541812"/>
              <a:ext cx="0" cy="670297"/>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1BD95A45-D347-8EA5-805A-16B9C77A762E}"/>
                </a:ext>
              </a:extLst>
            </p:cNvPr>
            <p:cNvSpPr txBox="1"/>
            <p:nvPr/>
          </p:nvSpPr>
          <p:spPr>
            <a:xfrm>
              <a:off x="1017199" y="3781783"/>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0.6</a:t>
              </a:r>
            </a:p>
          </p:txBody>
        </p:sp>
        <p:sp>
          <p:nvSpPr>
            <p:cNvPr id="16" name="Rounded Rectangle 15">
              <a:extLst>
                <a:ext uri="{FF2B5EF4-FFF2-40B4-BE49-F238E27FC236}">
                  <a16:creationId xmlns:a16="http://schemas.microsoft.com/office/drawing/2014/main" id="{218DF120-7D41-7A55-B7A8-CFFFD86CAC58}"/>
                </a:ext>
              </a:extLst>
            </p:cNvPr>
            <p:cNvSpPr/>
            <p:nvPr/>
          </p:nvSpPr>
          <p:spPr>
            <a:xfrm>
              <a:off x="737151" y="4212109"/>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17" name="Rounded Rectangle 16">
              <a:extLst>
                <a:ext uri="{FF2B5EF4-FFF2-40B4-BE49-F238E27FC236}">
                  <a16:creationId xmlns:a16="http://schemas.microsoft.com/office/drawing/2014/main" id="{1B35C55E-20BC-06D1-12DB-1B5A8F1EEB85}"/>
                </a:ext>
              </a:extLst>
            </p:cNvPr>
            <p:cNvSpPr/>
            <p:nvPr/>
          </p:nvSpPr>
          <p:spPr>
            <a:xfrm>
              <a:off x="1970544" y="2179887"/>
              <a:ext cx="1050901" cy="1361925"/>
            </a:xfrm>
            <a:prstGeom prst="roundRect">
              <a:avLst/>
            </a:prstGeom>
            <a:solidFill>
              <a:schemeClr val="accent6">
                <a:lumMod val="20000"/>
                <a:lumOff val="80000"/>
              </a:schemeClr>
            </a:solidFill>
            <a:ln w="38100" cap="flat" cmpd="sng" algn="ctr">
              <a:solidFill>
                <a:schemeClr val="tx1"/>
              </a:solidFill>
              <a:prstDash val="solid"/>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0.1</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 0.2</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 0.3</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 0.4</a:t>
              </a:r>
            </a:p>
          </p:txBody>
        </p:sp>
        <p:cxnSp>
          <p:nvCxnSpPr>
            <p:cNvPr id="18" name="Straight Connector 17">
              <a:extLst>
                <a:ext uri="{FF2B5EF4-FFF2-40B4-BE49-F238E27FC236}">
                  <a16:creationId xmlns:a16="http://schemas.microsoft.com/office/drawing/2014/main" id="{1B3A9A70-5B2D-B22D-4CB8-CF2BC3E85E36}"/>
                </a:ext>
              </a:extLst>
            </p:cNvPr>
            <p:cNvCxnSpPr>
              <a:cxnSpLocks/>
              <a:endCxn id="17" idx="2"/>
            </p:cNvCxnSpPr>
            <p:nvPr/>
          </p:nvCxnSpPr>
          <p:spPr>
            <a:xfrm flipV="1">
              <a:off x="2495995" y="3541812"/>
              <a:ext cx="0" cy="670297"/>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4D8547D8-F936-9386-1FC3-44D3E08AFBC7}"/>
                </a:ext>
              </a:extLst>
            </p:cNvPr>
            <p:cNvSpPr txBox="1"/>
            <p:nvPr/>
          </p:nvSpPr>
          <p:spPr>
            <a:xfrm>
              <a:off x="2547442" y="3781783"/>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0.6</a:t>
              </a:r>
            </a:p>
          </p:txBody>
        </p:sp>
        <p:sp>
          <p:nvSpPr>
            <p:cNvPr id="33" name="Rounded Rectangle 32">
              <a:extLst>
                <a:ext uri="{FF2B5EF4-FFF2-40B4-BE49-F238E27FC236}">
                  <a16:creationId xmlns:a16="http://schemas.microsoft.com/office/drawing/2014/main" id="{4B79885F-6A29-6D81-2365-360EF2B33EF2}"/>
                </a:ext>
              </a:extLst>
            </p:cNvPr>
            <p:cNvSpPr/>
            <p:nvPr/>
          </p:nvSpPr>
          <p:spPr>
            <a:xfrm>
              <a:off x="2267394" y="4212109"/>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34" name="Rounded Rectangle 33">
              <a:extLst>
                <a:ext uri="{FF2B5EF4-FFF2-40B4-BE49-F238E27FC236}">
                  <a16:creationId xmlns:a16="http://schemas.microsoft.com/office/drawing/2014/main" id="{AFB20CA5-D652-F565-EB0C-35840E6B835F}"/>
                </a:ext>
              </a:extLst>
            </p:cNvPr>
            <p:cNvSpPr/>
            <p:nvPr/>
          </p:nvSpPr>
          <p:spPr>
            <a:xfrm>
              <a:off x="4040765" y="2179887"/>
              <a:ext cx="1050901" cy="1361925"/>
            </a:xfrm>
            <a:prstGeom prst="roundRect">
              <a:avLst/>
            </a:prstGeom>
            <a:solidFill>
              <a:schemeClr val="accent6">
                <a:lumMod val="20000"/>
                <a:lumOff val="80000"/>
              </a:schemeClr>
            </a:solidFill>
            <a:ln w="38100" cap="flat" cmpd="sng" algn="ctr">
              <a:solidFill>
                <a:schemeClr val="tx1"/>
              </a:solidFill>
              <a:prstDash val="solid"/>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0.1</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 0.2</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 0.3</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 0.4</a:t>
              </a:r>
            </a:p>
          </p:txBody>
        </p:sp>
        <p:cxnSp>
          <p:nvCxnSpPr>
            <p:cNvPr id="35" name="Straight Connector 34">
              <a:extLst>
                <a:ext uri="{FF2B5EF4-FFF2-40B4-BE49-F238E27FC236}">
                  <a16:creationId xmlns:a16="http://schemas.microsoft.com/office/drawing/2014/main" id="{0D49F0A5-2181-99D1-F484-EB75290A6132}"/>
                </a:ext>
              </a:extLst>
            </p:cNvPr>
            <p:cNvCxnSpPr>
              <a:cxnSpLocks/>
              <a:endCxn id="34" idx="2"/>
            </p:cNvCxnSpPr>
            <p:nvPr/>
          </p:nvCxnSpPr>
          <p:spPr>
            <a:xfrm flipV="1">
              <a:off x="4566216" y="3541812"/>
              <a:ext cx="0" cy="670297"/>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A28AF2AB-A302-B59B-BF82-193C6955E619}"/>
                </a:ext>
              </a:extLst>
            </p:cNvPr>
            <p:cNvSpPr txBox="1"/>
            <p:nvPr/>
          </p:nvSpPr>
          <p:spPr>
            <a:xfrm>
              <a:off x="4617663" y="3781783"/>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0.6</a:t>
              </a:r>
            </a:p>
          </p:txBody>
        </p:sp>
        <p:sp>
          <p:nvSpPr>
            <p:cNvPr id="38" name="Rounded Rectangle 37">
              <a:extLst>
                <a:ext uri="{FF2B5EF4-FFF2-40B4-BE49-F238E27FC236}">
                  <a16:creationId xmlns:a16="http://schemas.microsoft.com/office/drawing/2014/main" id="{1A133987-443F-D7E8-1906-26EEED0290B0}"/>
                </a:ext>
              </a:extLst>
            </p:cNvPr>
            <p:cNvSpPr/>
            <p:nvPr/>
          </p:nvSpPr>
          <p:spPr>
            <a:xfrm>
              <a:off x="4337615" y="4212109"/>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39" name="TextBox 38">
              <a:extLst>
                <a:ext uri="{FF2B5EF4-FFF2-40B4-BE49-F238E27FC236}">
                  <a16:creationId xmlns:a16="http://schemas.microsoft.com/office/drawing/2014/main" id="{35334BA0-850A-19FE-5D1A-012483F4EAEC}"/>
                </a:ext>
              </a:extLst>
            </p:cNvPr>
            <p:cNvSpPr txBox="1"/>
            <p:nvPr/>
          </p:nvSpPr>
          <p:spPr>
            <a:xfrm>
              <a:off x="3422918" y="2706960"/>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grpSp>
      <p:grpSp>
        <p:nvGrpSpPr>
          <p:cNvPr id="7" name="Group 6">
            <a:extLst>
              <a:ext uri="{FF2B5EF4-FFF2-40B4-BE49-F238E27FC236}">
                <a16:creationId xmlns:a16="http://schemas.microsoft.com/office/drawing/2014/main" id="{49F0B708-99C5-AD3F-1DFA-8DF8D2059408}"/>
              </a:ext>
            </a:extLst>
          </p:cNvPr>
          <p:cNvGrpSpPr/>
          <p:nvPr/>
        </p:nvGrpSpPr>
        <p:grpSpPr>
          <a:xfrm>
            <a:off x="5339861" y="2189003"/>
            <a:ext cx="1321134" cy="1240767"/>
            <a:chOff x="5339861" y="2189003"/>
            <a:chExt cx="1321134" cy="1240767"/>
          </a:xfrm>
        </p:grpSpPr>
        <mc:AlternateContent xmlns:mc="http://schemas.openxmlformats.org/markup-compatibility/2006" xmlns:a14="http://schemas.microsoft.com/office/drawing/2010/main">
          <mc:Choice Requires="a14">
            <p:sp>
              <p:nvSpPr>
                <p:cNvPr id="41" name="TextBox 40">
                  <a:extLst>
                    <a:ext uri="{FF2B5EF4-FFF2-40B4-BE49-F238E27FC236}">
                      <a16:creationId xmlns:a16="http://schemas.microsoft.com/office/drawing/2014/main" id="{90614C71-B243-1086-69CA-7DCC473E3841}"/>
                    </a:ext>
                  </a:extLst>
                </p:cNvPr>
                <p:cNvSpPr txBox="1"/>
                <p:nvPr/>
              </p:nvSpPr>
              <p:spPr>
                <a:xfrm>
                  <a:off x="5405112" y="2189003"/>
                  <a:ext cx="1190631"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𝟎</m:t>
                        </m:r>
                        <m:r>
                          <a:rPr kumimoji="0" lang="en-US" sz="2000" b="1"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m:t>
                        </m:r>
                        <m:r>
                          <a:rPr kumimoji="0" lang="en-US" sz="2000" b="1"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𝟔</m:t>
                        </m:r>
                        <m:r>
                          <a:rPr kumimoji="0" lang="en-US" sz="2000" b="1"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 × </m:t>
                        </m:r>
                        <m:r>
                          <a:rPr kumimoji="0" lang="en-US" sz="2000" b="1" i="1" u="none" strike="noStrike" kern="1200" cap="none" spc="0" normalizeH="0" baseline="0" noProof="0" dirty="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𝟎</m:t>
                        </m:r>
                        <m:r>
                          <a:rPr kumimoji="0" lang="en-US" sz="2000" b="1" i="1" u="none" strike="noStrike" kern="1200" cap="none" spc="0" normalizeH="0" baseline="0" noProof="0" dirty="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m:t>
                        </m:r>
                        <m:r>
                          <a:rPr kumimoji="0" lang="en-US" sz="2000" b="1" i="1" u="none" strike="noStrike" kern="1200" cap="none" spc="0" normalizeH="0" baseline="0" noProof="0" dirty="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𝟐</m:t>
                        </m:r>
                      </m:oMath>
                    </m:oMathPara>
                  </a14:m>
                  <a:endPar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1" name="TextBox 40">
                  <a:extLst>
                    <a:ext uri="{FF2B5EF4-FFF2-40B4-BE49-F238E27FC236}">
                      <a16:creationId xmlns:a16="http://schemas.microsoft.com/office/drawing/2014/main" id="{90614C71-B243-1086-69CA-7DCC473E3841}"/>
                    </a:ext>
                  </a:extLst>
                </p:cNvPr>
                <p:cNvSpPr txBox="1">
                  <a:spLocks noRot="1" noChangeAspect="1" noMove="1" noResize="1" noEditPoints="1" noAdjustHandles="1" noChangeArrowheads="1" noChangeShapeType="1" noTextEdit="1"/>
                </p:cNvSpPr>
                <p:nvPr/>
              </p:nvSpPr>
              <p:spPr>
                <a:xfrm>
                  <a:off x="5405112" y="2189003"/>
                  <a:ext cx="1190631" cy="307777"/>
                </a:xfrm>
                <a:prstGeom prst="rect">
                  <a:avLst/>
                </a:prstGeom>
                <a:blipFill>
                  <a:blip r:embed="rId4"/>
                  <a:stretch>
                    <a:fillRect l="-3158" t="-4000" r="-3158" b="-40000"/>
                  </a:stretch>
                </a:blipFill>
              </p:spPr>
              <p:txBody>
                <a:bodyPr/>
                <a:lstStyle/>
                <a:p>
                  <a:r>
                    <a:rPr lang="en-US">
                      <a:noFill/>
                    </a:rPr>
                    <a:t> </a:t>
                  </a:r>
                </a:p>
              </p:txBody>
            </p:sp>
          </mc:Fallback>
        </mc:AlternateContent>
        <p:grpSp>
          <p:nvGrpSpPr>
            <p:cNvPr id="5" name="Group 4">
              <a:extLst>
                <a:ext uri="{FF2B5EF4-FFF2-40B4-BE49-F238E27FC236}">
                  <a16:creationId xmlns:a16="http://schemas.microsoft.com/office/drawing/2014/main" id="{84C21191-5F6C-D1F3-E273-74ED0FE07CCE}"/>
                </a:ext>
              </a:extLst>
            </p:cNvPr>
            <p:cNvGrpSpPr/>
            <p:nvPr/>
          </p:nvGrpSpPr>
          <p:grpSpPr>
            <a:xfrm>
              <a:off x="5339861" y="2490052"/>
              <a:ext cx="1321134" cy="939718"/>
              <a:chOff x="5339861" y="2490052"/>
              <a:chExt cx="1321134" cy="939718"/>
            </a:xfrm>
          </p:grpSpPr>
          <p:sp>
            <p:nvSpPr>
              <p:cNvPr id="40" name="Striped Right Arrow 39">
                <a:extLst>
                  <a:ext uri="{FF2B5EF4-FFF2-40B4-BE49-F238E27FC236}">
                    <a16:creationId xmlns:a16="http://schemas.microsoft.com/office/drawing/2014/main" id="{95DB0254-A1F7-470B-416D-843B80B72814}"/>
                  </a:ext>
                </a:extLst>
              </p:cNvPr>
              <p:cNvSpPr/>
              <p:nvPr/>
            </p:nvSpPr>
            <p:spPr>
              <a:xfrm>
                <a:off x="5339861" y="2490052"/>
                <a:ext cx="1321134"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42" name="Striped Right Arrow 41">
                <a:extLst>
                  <a:ext uri="{FF2B5EF4-FFF2-40B4-BE49-F238E27FC236}">
                    <a16:creationId xmlns:a16="http://schemas.microsoft.com/office/drawing/2014/main" id="{639070E2-9C1B-002E-B734-53197ECF14F3}"/>
                  </a:ext>
                </a:extLst>
              </p:cNvPr>
              <p:cNvSpPr/>
              <p:nvPr/>
            </p:nvSpPr>
            <p:spPr>
              <a:xfrm>
                <a:off x="5339861" y="2703822"/>
                <a:ext cx="1321134"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44" name="Striped Right Arrow 43">
                <a:extLst>
                  <a:ext uri="{FF2B5EF4-FFF2-40B4-BE49-F238E27FC236}">
                    <a16:creationId xmlns:a16="http://schemas.microsoft.com/office/drawing/2014/main" id="{0C55760A-5C8E-5B29-FFEE-421C020AE7DA}"/>
                  </a:ext>
                </a:extLst>
              </p:cNvPr>
              <p:cNvSpPr/>
              <p:nvPr/>
            </p:nvSpPr>
            <p:spPr>
              <a:xfrm>
                <a:off x="5339861" y="3238302"/>
                <a:ext cx="1321134"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46" name="TextBox 45">
                <a:extLst>
                  <a:ext uri="{FF2B5EF4-FFF2-40B4-BE49-F238E27FC236}">
                    <a16:creationId xmlns:a16="http://schemas.microsoft.com/office/drawing/2014/main" id="{D8D799E5-9AB2-05E8-1B6A-1D8A36B4581F}"/>
                  </a:ext>
                </a:extLst>
              </p:cNvPr>
              <p:cNvSpPr txBox="1"/>
              <p:nvPr/>
            </p:nvSpPr>
            <p:spPr>
              <a:xfrm rot="5400000">
                <a:off x="5893006" y="3005673"/>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grpSp>
      </p:grpSp>
      <p:sp>
        <p:nvSpPr>
          <p:cNvPr id="47" name="Rounded Rectangle 46">
            <a:extLst>
              <a:ext uri="{FF2B5EF4-FFF2-40B4-BE49-F238E27FC236}">
                <a16:creationId xmlns:a16="http://schemas.microsoft.com/office/drawing/2014/main" id="{8D42FEA0-3358-62FC-F587-E8F7E9DD3AE4}"/>
              </a:ext>
            </a:extLst>
          </p:cNvPr>
          <p:cNvSpPr/>
          <p:nvPr/>
        </p:nvSpPr>
        <p:spPr>
          <a:xfrm>
            <a:off x="6862260" y="2527790"/>
            <a:ext cx="1806487" cy="740671"/>
          </a:xfrm>
          <a:prstGeom prst="roundRect">
            <a:avLst/>
          </a:prstGeom>
          <a:solidFill>
            <a:srgbClr val="FBCDCE"/>
          </a:solidFill>
          <a:ln w="38100" cap="flat" cmpd="sng" algn="ctr">
            <a:solidFill>
              <a:srgbClr val="C00000"/>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Costly FP Operations </a:t>
            </a:r>
          </a:p>
        </p:txBody>
      </p:sp>
      <p:grpSp>
        <p:nvGrpSpPr>
          <p:cNvPr id="8" name="Group 7">
            <a:extLst>
              <a:ext uri="{FF2B5EF4-FFF2-40B4-BE49-F238E27FC236}">
                <a16:creationId xmlns:a16="http://schemas.microsoft.com/office/drawing/2014/main" id="{6AC61DEF-A1A0-9E6C-F5C1-86F7CB17903D}"/>
              </a:ext>
            </a:extLst>
          </p:cNvPr>
          <p:cNvGrpSpPr/>
          <p:nvPr/>
        </p:nvGrpSpPr>
        <p:grpSpPr>
          <a:xfrm>
            <a:off x="6936601" y="3323952"/>
            <a:ext cx="1672674" cy="978627"/>
            <a:chOff x="6936601" y="3323952"/>
            <a:chExt cx="1672674" cy="978627"/>
          </a:xfrm>
        </p:grpSpPr>
        <p:sp>
          <p:nvSpPr>
            <p:cNvPr id="48" name="Striped Right Arrow 47">
              <a:extLst>
                <a:ext uri="{FF2B5EF4-FFF2-40B4-BE49-F238E27FC236}">
                  <a16:creationId xmlns:a16="http://schemas.microsoft.com/office/drawing/2014/main" id="{EE7E1B88-CA63-42E8-D637-C33DA6EFEF1F}"/>
                </a:ext>
              </a:extLst>
            </p:cNvPr>
            <p:cNvSpPr/>
            <p:nvPr/>
          </p:nvSpPr>
          <p:spPr>
            <a:xfrm rot="5400000">
              <a:off x="7435219" y="3558502"/>
              <a:ext cx="660567"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49" name="TextBox 48">
              <a:extLst>
                <a:ext uri="{FF2B5EF4-FFF2-40B4-BE49-F238E27FC236}">
                  <a16:creationId xmlns:a16="http://schemas.microsoft.com/office/drawing/2014/main" id="{1562A65B-D774-AE4A-B8C1-953240471250}"/>
                </a:ext>
              </a:extLst>
            </p:cNvPr>
            <p:cNvSpPr txBox="1"/>
            <p:nvPr/>
          </p:nvSpPr>
          <p:spPr>
            <a:xfrm>
              <a:off x="6936601" y="3994802"/>
              <a:ext cx="1672674"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Same output</a:t>
              </a:r>
            </a:p>
          </p:txBody>
        </p:sp>
      </p:grpSp>
    </p:spTree>
    <p:custDataLst>
      <p:tags r:id="rId1"/>
    </p:custDataLst>
    <p:extLst>
      <p:ext uri="{BB962C8B-B14F-4D97-AF65-F5344CB8AC3E}">
        <p14:creationId xmlns:p14="http://schemas.microsoft.com/office/powerpoint/2010/main" val="3649732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2">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2">
                                            <p:txEl>
                                              <p:pRg st="11" end="11"/>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P spid="47" grpId="0" animBg="1"/>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Observation:</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Same multiplications are redundantly performed</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Same default values are used</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for each possible connection in pHMMs</a:t>
            </a:r>
          </a:p>
          <a:p>
            <a:pPr lvl="1">
              <a:lnSpc>
                <a:spcPct val="100000"/>
              </a:lnSpc>
              <a:spcBef>
                <a:spcPts val="400"/>
              </a:spcBef>
            </a:pP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Fixed connection patterns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generate a fixed set of multiplication results</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marL="0" indent="0">
              <a:lnSpc>
                <a:spcPct val="100000"/>
              </a:lnSpc>
              <a:spcBef>
                <a:spcPts val="400"/>
              </a:spcBef>
              <a:buNone/>
            </a:pPr>
            <a:endPar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Goal: </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Avoid redundant computations</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By enabling efficient reuse of the common multiplications results</a:t>
            </a:r>
          </a:p>
          <a:p>
            <a:pPr lvl="1">
              <a:lnSpc>
                <a:spcPct val="100000"/>
              </a:lnSpc>
              <a:spcBef>
                <a:spcPts val="400"/>
              </a:spcBef>
            </a:pPr>
            <a:r>
              <a:rPr lang="en-US" sz="2000" b="1" dirty="0">
                <a:solidFill>
                  <a:schemeClr val="accent6">
                    <a:lumMod val="75000"/>
                  </a:schemeClr>
                </a:solidFill>
                <a:latin typeface="Tahoma" panose="020B0604030504040204" pitchFamily="34" charset="0"/>
                <a:ea typeface="Tahoma" panose="020B0604030504040204" pitchFamily="34" charset="0"/>
                <a:cs typeface="Tahoma" panose="020B0604030504040204" pitchFamily="34" charset="0"/>
                <a:sym typeface="Wingdings" pitchFamily="2" charset="2"/>
              </a:rPr>
              <a:t>Lookup tables (LUTs)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to efficiently store and use these common results</a:t>
            </a:r>
            <a:endPar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rIns="0"/>
          <a:lstStyle/>
          <a:p>
            <a:r>
              <a:rPr lang="en-US" sz="4000" dirty="0">
                <a:latin typeface="Garamond" panose="02020404030301010803" pitchFamily="18" charset="0"/>
              </a:rPr>
              <a:t>SW: Avoiding Repeated Operations</a:t>
            </a:r>
            <a:endParaRPr lang="en-US" sz="4000" b="1" dirty="0">
              <a:latin typeface="Garamond" panose="02020404030301010803" pitchFamily="18" charset="0"/>
            </a:endParaRP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3" name="Rounded Rectangle 2">
            <a:extLst>
              <a:ext uri="{FF2B5EF4-FFF2-40B4-BE49-F238E27FC236}">
                <a16:creationId xmlns:a16="http://schemas.microsoft.com/office/drawing/2014/main" id="{560BE310-6D19-C4E9-1266-0671A7A7E1F4}"/>
              </a:ext>
            </a:extLst>
          </p:cNvPr>
          <p:cNvSpPr/>
          <p:nvPr/>
        </p:nvSpPr>
        <p:spPr>
          <a:xfrm>
            <a:off x="440301" y="2179887"/>
            <a:ext cx="1050901" cy="1361925"/>
          </a:xfrm>
          <a:prstGeom prst="roundRect">
            <a:avLst/>
          </a:prstGeom>
          <a:solidFill>
            <a:schemeClr val="accent6">
              <a:lumMod val="20000"/>
              <a:lumOff val="80000"/>
            </a:schemeClr>
          </a:solidFill>
          <a:ln w="38100" cap="flat" cmpd="sng" algn="ctr">
            <a:solidFill>
              <a:schemeClr val="tx1"/>
            </a:solidFill>
            <a:prstDash val="solid"/>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0.1</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 0.2</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 0.3</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 0.4</a:t>
            </a:r>
          </a:p>
        </p:txBody>
      </p:sp>
      <p:cxnSp>
        <p:nvCxnSpPr>
          <p:cNvPr id="6" name="Straight Connector 5">
            <a:extLst>
              <a:ext uri="{FF2B5EF4-FFF2-40B4-BE49-F238E27FC236}">
                <a16:creationId xmlns:a16="http://schemas.microsoft.com/office/drawing/2014/main" id="{86FE7B9A-C04A-02C2-FE05-384EF1EF94E9}"/>
              </a:ext>
            </a:extLst>
          </p:cNvPr>
          <p:cNvCxnSpPr>
            <a:cxnSpLocks/>
            <a:endCxn id="3" idx="2"/>
          </p:cNvCxnSpPr>
          <p:nvPr/>
        </p:nvCxnSpPr>
        <p:spPr>
          <a:xfrm flipV="1">
            <a:off x="965752" y="3541812"/>
            <a:ext cx="0" cy="670297"/>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1BD95A45-D347-8EA5-805A-16B9C77A762E}"/>
              </a:ext>
            </a:extLst>
          </p:cNvPr>
          <p:cNvSpPr txBox="1"/>
          <p:nvPr/>
        </p:nvSpPr>
        <p:spPr>
          <a:xfrm>
            <a:off x="1017199" y="3781783"/>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0.6</a:t>
            </a:r>
          </a:p>
        </p:txBody>
      </p:sp>
      <p:sp>
        <p:nvSpPr>
          <p:cNvPr id="16" name="Rounded Rectangle 15">
            <a:extLst>
              <a:ext uri="{FF2B5EF4-FFF2-40B4-BE49-F238E27FC236}">
                <a16:creationId xmlns:a16="http://schemas.microsoft.com/office/drawing/2014/main" id="{218DF120-7D41-7A55-B7A8-CFFFD86CAC58}"/>
              </a:ext>
            </a:extLst>
          </p:cNvPr>
          <p:cNvSpPr/>
          <p:nvPr/>
        </p:nvSpPr>
        <p:spPr>
          <a:xfrm>
            <a:off x="737151" y="4212109"/>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a:t>
            </a:r>
          </a:p>
        </p:txBody>
      </p:sp>
      <p:sp>
        <p:nvSpPr>
          <p:cNvPr id="17" name="Rounded Rectangle 16">
            <a:extLst>
              <a:ext uri="{FF2B5EF4-FFF2-40B4-BE49-F238E27FC236}">
                <a16:creationId xmlns:a16="http://schemas.microsoft.com/office/drawing/2014/main" id="{1B35C55E-20BC-06D1-12DB-1B5A8F1EEB85}"/>
              </a:ext>
            </a:extLst>
          </p:cNvPr>
          <p:cNvSpPr/>
          <p:nvPr/>
        </p:nvSpPr>
        <p:spPr>
          <a:xfrm>
            <a:off x="1970544" y="2179887"/>
            <a:ext cx="1050901" cy="1361925"/>
          </a:xfrm>
          <a:prstGeom prst="roundRect">
            <a:avLst/>
          </a:prstGeom>
          <a:solidFill>
            <a:schemeClr val="accent6">
              <a:lumMod val="20000"/>
              <a:lumOff val="80000"/>
            </a:schemeClr>
          </a:solidFill>
          <a:ln w="38100" cap="flat" cmpd="sng" algn="ctr">
            <a:solidFill>
              <a:schemeClr val="tx1"/>
            </a:solidFill>
            <a:prstDash val="solid"/>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0.1</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 0.2</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 0.3</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 0.4</a:t>
            </a:r>
          </a:p>
        </p:txBody>
      </p:sp>
      <p:cxnSp>
        <p:nvCxnSpPr>
          <p:cNvPr id="18" name="Straight Connector 17">
            <a:extLst>
              <a:ext uri="{FF2B5EF4-FFF2-40B4-BE49-F238E27FC236}">
                <a16:creationId xmlns:a16="http://schemas.microsoft.com/office/drawing/2014/main" id="{1B3A9A70-5B2D-B22D-4CB8-CF2BC3E85E36}"/>
              </a:ext>
            </a:extLst>
          </p:cNvPr>
          <p:cNvCxnSpPr>
            <a:cxnSpLocks/>
            <a:endCxn id="17" idx="2"/>
          </p:cNvCxnSpPr>
          <p:nvPr/>
        </p:nvCxnSpPr>
        <p:spPr>
          <a:xfrm flipV="1">
            <a:off x="2495995" y="3541812"/>
            <a:ext cx="0" cy="670297"/>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4D8547D8-F936-9386-1FC3-44D3E08AFBC7}"/>
              </a:ext>
            </a:extLst>
          </p:cNvPr>
          <p:cNvSpPr txBox="1"/>
          <p:nvPr/>
        </p:nvSpPr>
        <p:spPr>
          <a:xfrm>
            <a:off x="2547442" y="3781783"/>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0.6</a:t>
            </a:r>
          </a:p>
        </p:txBody>
      </p:sp>
      <p:sp>
        <p:nvSpPr>
          <p:cNvPr id="33" name="Rounded Rectangle 32">
            <a:extLst>
              <a:ext uri="{FF2B5EF4-FFF2-40B4-BE49-F238E27FC236}">
                <a16:creationId xmlns:a16="http://schemas.microsoft.com/office/drawing/2014/main" id="{4B79885F-6A29-6D81-2365-360EF2B33EF2}"/>
              </a:ext>
            </a:extLst>
          </p:cNvPr>
          <p:cNvSpPr/>
          <p:nvPr/>
        </p:nvSpPr>
        <p:spPr>
          <a:xfrm>
            <a:off x="2267394" y="4212109"/>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34" name="Rounded Rectangle 33">
            <a:extLst>
              <a:ext uri="{FF2B5EF4-FFF2-40B4-BE49-F238E27FC236}">
                <a16:creationId xmlns:a16="http://schemas.microsoft.com/office/drawing/2014/main" id="{AFB20CA5-D652-F565-EB0C-35840E6B835F}"/>
              </a:ext>
            </a:extLst>
          </p:cNvPr>
          <p:cNvSpPr/>
          <p:nvPr/>
        </p:nvSpPr>
        <p:spPr>
          <a:xfrm>
            <a:off x="4040765" y="2179887"/>
            <a:ext cx="1050901" cy="1361925"/>
          </a:xfrm>
          <a:prstGeom prst="roundRect">
            <a:avLst/>
          </a:prstGeom>
          <a:solidFill>
            <a:schemeClr val="accent6">
              <a:lumMod val="20000"/>
              <a:lumOff val="80000"/>
            </a:schemeClr>
          </a:solidFill>
          <a:ln w="38100" cap="flat" cmpd="sng" algn="ctr">
            <a:solidFill>
              <a:schemeClr val="tx1"/>
            </a:solidFill>
            <a:prstDash val="solid"/>
          </a:ln>
          <a:effectLst/>
        </p:spPr>
        <p:txBody>
          <a:bodyPr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 0.1</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 0.2</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 0.3</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 0.4</a:t>
            </a:r>
          </a:p>
        </p:txBody>
      </p:sp>
      <p:cxnSp>
        <p:nvCxnSpPr>
          <p:cNvPr id="35" name="Straight Connector 34">
            <a:extLst>
              <a:ext uri="{FF2B5EF4-FFF2-40B4-BE49-F238E27FC236}">
                <a16:creationId xmlns:a16="http://schemas.microsoft.com/office/drawing/2014/main" id="{0D49F0A5-2181-99D1-F484-EB75290A6132}"/>
              </a:ext>
            </a:extLst>
          </p:cNvPr>
          <p:cNvCxnSpPr>
            <a:cxnSpLocks/>
            <a:endCxn id="34" idx="2"/>
          </p:cNvCxnSpPr>
          <p:nvPr/>
        </p:nvCxnSpPr>
        <p:spPr>
          <a:xfrm flipV="1">
            <a:off x="4566216" y="3541812"/>
            <a:ext cx="0" cy="670297"/>
          </a:xfrm>
          <a:prstGeom prst="line">
            <a:avLst/>
          </a:prstGeom>
          <a:ln w="3175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A28AF2AB-A302-B59B-BF82-193C6955E619}"/>
              </a:ext>
            </a:extLst>
          </p:cNvPr>
          <p:cNvSpPr txBox="1"/>
          <p:nvPr/>
        </p:nvSpPr>
        <p:spPr>
          <a:xfrm>
            <a:off x="4617663" y="3781783"/>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0.6</a:t>
            </a:r>
          </a:p>
        </p:txBody>
      </p:sp>
      <p:sp>
        <p:nvSpPr>
          <p:cNvPr id="38" name="Rounded Rectangle 37">
            <a:extLst>
              <a:ext uri="{FF2B5EF4-FFF2-40B4-BE49-F238E27FC236}">
                <a16:creationId xmlns:a16="http://schemas.microsoft.com/office/drawing/2014/main" id="{1A133987-443F-D7E8-1906-26EEED0290B0}"/>
              </a:ext>
            </a:extLst>
          </p:cNvPr>
          <p:cNvSpPr/>
          <p:nvPr/>
        </p:nvSpPr>
        <p:spPr>
          <a:xfrm>
            <a:off x="4337615" y="4212109"/>
            <a:ext cx="457200" cy="457200"/>
          </a:xfrm>
          <a:prstGeom prst="roundRect">
            <a:avLst/>
          </a:prstGeom>
          <a:solidFill>
            <a:srgbClr val="F4E9D9"/>
          </a:solidFill>
          <a:ln w="3810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a:t>
            </a:r>
          </a:p>
        </p:txBody>
      </p:sp>
      <p:sp>
        <p:nvSpPr>
          <p:cNvPr id="39" name="TextBox 38">
            <a:extLst>
              <a:ext uri="{FF2B5EF4-FFF2-40B4-BE49-F238E27FC236}">
                <a16:creationId xmlns:a16="http://schemas.microsoft.com/office/drawing/2014/main" id="{35334BA0-850A-19FE-5D1A-012483F4EAEC}"/>
              </a:ext>
            </a:extLst>
          </p:cNvPr>
          <p:cNvSpPr txBox="1"/>
          <p:nvPr/>
        </p:nvSpPr>
        <p:spPr>
          <a:xfrm>
            <a:off x="3422918" y="2706960"/>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sp>
        <p:nvSpPr>
          <p:cNvPr id="40" name="Striped Right Arrow 39">
            <a:extLst>
              <a:ext uri="{FF2B5EF4-FFF2-40B4-BE49-F238E27FC236}">
                <a16:creationId xmlns:a16="http://schemas.microsoft.com/office/drawing/2014/main" id="{95DB0254-A1F7-470B-416D-843B80B72814}"/>
              </a:ext>
            </a:extLst>
          </p:cNvPr>
          <p:cNvSpPr/>
          <p:nvPr/>
        </p:nvSpPr>
        <p:spPr>
          <a:xfrm>
            <a:off x="5339861" y="2490052"/>
            <a:ext cx="1321134"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mc:AlternateContent xmlns:mc="http://schemas.openxmlformats.org/markup-compatibility/2006" xmlns:a14="http://schemas.microsoft.com/office/drawing/2010/main">
        <mc:Choice Requires="a14">
          <p:sp>
            <p:nvSpPr>
              <p:cNvPr id="41" name="TextBox 40">
                <a:extLst>
                  <a:ext uri="{FF2B5EF4-FFF2-40B4-BE49-F238E27FC236}">
                    <a16:creationId xmlns:a16="http://schemas.microsoft.com/office/drawing/2014/main" id="{90614C71-B243-1086-69CA-7DCC473E3841}"/>
                  </a:ext>
                </a:extLst>
              </p:cNvPr>
              <p:cNvSpPr txBox="1"/>
              <p:nvPr/>
            </p:nvSpPr>
            <p:spPr>
              <a:xfrm>
                <a:off x="5405112" y="2189003"/>
                <a:ext cx="1190631"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000" b="1"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𝟎</m:t>
                      </m:r>
                      <m:r>
                        <a:rPr kumimoji="0" lang="en-US" sz="2000" b="1"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m:t>
                      </m:r>
                      <m:r>
                        <a:rPr kumimoji="0" lang="en-US" sz="2000" b="1"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𝟔</m:t>
                      </m:r>
                      <m:r>
                        <a:rPr kumimoji="0" lang="en-US" sz="2000" b="1" i="1" u="none" strike="noStrike" kern="1200" cap="none" spc="0" normalizeH="0" baseline="0" noProof="0" dirty="0" smtClean="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 × </m:t>
                      </m:r>
                      <m:r>
                        <a:rPr kumimoji="0" lang="en-US" sz="2000" b="1" i="1" u="none" strike="noStrike" kern="1200" cap="none" spc="0" normalizeH="0" baseline="0" noProof="0" dirty="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𝟎</m:t>
                      </m:r>
                      <m:r>
                        <a:rPr kumimoji="0" lang="en-US" sz="2000" b="1" i="1" u="none" strike="noStrike" kern="1200" cap="none" spc="0" normalizeH="0" baseline="0" noProof="0" dirty="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m:t>
                      </m:r>
                      <m:r>
                        <a:rPr kumimoji="0" lang="en-US" sz="2000" b="1" i="1" u="none" strike="noStrike" kern="1200" cap="none" spc="0" normalizeH="0" baseline="0" noProof="0" dirty="0">
                          <a:ln>
                            <a:noFill/>
                          </a:ln>
                          <a:solidFill>
                            <a:prstClr val="black"/>
                          </a:solidFill>
                          <a:effectLst/>
                          <a:uLnTx/>
                          <a:uFillTx/>
                          <a:latin typeface="Cambria Math" panose="02040503050406030204" pitchFamily="18" charset="0"/>
                          <a:ea typeface="Tahoma" panose="020B0604030504040204" pitchFamily="34" charset="0"/>
                          <a:cs typeface="Tahoma" panose="020B0604030504040204" pitchFamily="34" charset="0"/>
                        </a:rPr>
                        <m:t>𝟐</m:t>
                      </m:r>
                    </m:oMath>
                  </m:oMathPara>
                </a14:m>
                <a:endPar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mc:Choice>
        <mc:Fallback xmlns="">
          <p:sp>
            <p:nvSpPr>
              <p:cNvPr id="41" name="TextBox 40">
                <a:extLst>
                  <a:ext uri="{FF2B5EF4-FFF2-40B4-BE49-F238E27FC236}">
                    <a16:creationId xmlns:a16="http://schemas.microsoft.com/office/drawing/2014/main" id="{90614C71-B243-1086-69CA-7DCC473E3841}"/>
                  </a:ext>
                </a:extLst>
              </p:cNvPr>
              <p:cNvSpPr txBox="1">
                <a:spLocks noRot="1" noChangeAspect="1" noMove="1" noResize="1" noEditPoints="1" noAdjustHandles="1" noChangeArrowheads="1" noChangeShapeType="1" noTextEdit="1"/>
              </p:cNvSpPr>
              <p:nvPr/>
            </p:nvSpPr>
            <p:spPr>
              <a:xfrm>
                <a:off x="5405112" y="2189003"/>
                <a:ext cx="1190631" cy="307777"/>
              </a:xfrm>
              <a:prstGeom prst="rect">
                <a:avLst/>
              </a:prstGeom>
              <a:blipFill>
                <a:blip r:embed="rId4"/>
                <a:stretch>
                  <a:fillRect l="-3158" t="-4000" r="-3158" b="-40000"/>
                </a:stretch>
              </a:blipFill>
            </p:spPr>
            <p:txBody>
              <a:bodyPr/>
              <a:lstStyle/>
              <a:p>
                <a:r>
                  <a:rPr lang="en-US">
                    <a:noFill/>
                  </a:rPr>
                  <a:t> </a:t>
                </a:r>
              </a:p>
            </p:txBody>
          </p:sp>
        </mc:Fallback>
      </mc:AlternateContent>
      <p:sp>
        <p:nvSpPr>
          <p:cNvPr id="42" name="Striped Right Arrow 41">
            <a:extLst>
              <a:ext uri="{FF2B5EF4-FFF2-40B4-BE49-F238E27FC236}">
                <a16:creationId xmlns:a16="http://schemas.microsoft.com/office/drawing/2014/main" id="{639070E2-9C1B-002E-B734-53197ECF14F3}"/>
              </a:ext>
            </a:extLst>
          </p:cNvPr>
          <p:cNvSpPr/>
          <p:nvPr/>
        </p:nvSpPr>
        <p:spPr>
          <a:xfrm>
            <a:off x="5339861" y="2703822"/>
            <a:ext cx="1321134"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44" name="Striped Right Arrow 43">
            <a:extLst>
              <a:ext uri="{FF2B5EF4-FFF2-40B4-BE49-F238E27FC236}">
                <a16:creationId xmlns:a16="http://schemas.microsoft.com/office/drawing/2014/main" id="{0C55760A-5C8E-5B29-FFEE-421C020AE7DA}"/>
              </a:ext>
            </a:extLst>
          </p:cNvPr>
          <p:cNvSpPr/>
          <p:nvPr/>
        </p:nvSpPr>
        <p:spPr>
          <a:xfrm>
            <a:off x="5339861" y="3238302"/>
            <a:ext cx="1321134"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46" name="TextBox 45">
            <a:extLst>
              <a:ext uri="{FF2B5EF4-FFF2-40B4-BE49-F238E27FC236}">
                <a16:creationId xmlns:a16="http://schemas.microsoft.com/office/drawing/2014/main" id="{D8D799E5-9AB2-05E8-1B6A-1D8A36B4581F}"/>
              </a:ext>
            </a:extLst>
          </p:cNvPr>
          <p:cNvSpPr txBox="1"/>
          <p:nvPr/>
        </p:nvSpPr>
        <p:spPr>
          <a:xfrm rot="5400000">
            <a:off x="5893006" y="3005673"/>
            <a:ext cx="417058"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t>
            </a:r>
          </a:p>
        </p:txBody>
      </p:sp>
      <p:sp>
        <p:nvSpPr>
          <p:cNvPr id="47" name="Rounded Rectangle 46">
            <a:extLst>
              <a:ext uri="{FF2B5EF4-FFF2-40B4-BE49-F238E27FC236}">
                <a16:creationId xmlns:a16="http://schemas.microsoft.com/office/drawing/2014/main" id="{8D42FEA0-3358-62FC-F587-E8F7E9DD3AE4}"/>
              </a:ext>
            </a:extLst>
          </p:cNvPr>
          <p:cNvSpPr/>
          <p:nvPr/>
        </p:nvSpPr>
        <p:spPr>
          <a:xfrm>
            <a:off x="6862260" y="2527790"/>
            <a:ext cx="1806487" cy="740671"/>
          </a:xfrm>
          <a:prstGeom prst="roundRect">
            <a:avLst/>
          </a:prstGeom>
          <a:solidFill>
            <a:schemeClr val="accent6">
              <a:lumMod val="40000"/>
              <a:lumOff val="60000"/>
            </a:schemeClr>
          </a:solidFill>
          <a:ln w="38100" cap="flat" cmpd="sng" algn="ctr">
            <a:solidFill>
              <a:srgbClr val="70AD47"/>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Cheap LUTs</a:t>
            </a:r>
          </a:p>
        </p:txBody>
      </p:sp>
      <p:sp>
        <p:nvSpPr>
          <p:cNvPr id="48" name="Striped Right Arrow 47">
            <a:extLst>
              <a:ext uri="{FF2B5EF4-FFF2-40B4-BE49-F238E27FC236}">
                <a16:creationId xmlns:a16="http://schemas.microsoft.com/office/drawing/2014/main" id="{EE7E1B88-CA63-42E8-D637-C33DA6EFEF1F}"/>
              </a:ext>
            </a:extLst>
          </p:cNvPr>
          <p:cNvSpPr/>
          <p:nvPr/>
        </p:nvSpPr>
        <p:spPr>
          <a:xfrm rot="5400000">
            <a:off x="7435219" y="3558502"/>
            <a:ext cx="660567" cy="191468"/>
          </a:xfrm>
          <a:prstGeom prst="stripedRightArrow">
            <a:avLst>
              <a:gd name="adj1" fmla="val 66433"/>
              <a:gd name="adj2"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CH" sz="2800" b="1" i="0" u="none" strike="noStrike" kern="1200" cap="none" spc="0" normalizeH="0" baseline="0" noProof="0" dirty="0">
              <a:ln>
                <a:noFill/>
              </a:ln>
              <a:solidFill>
                <a:prstClr val="white"/>
              </a:solidFill>
              <a:effectLst/>
              <a:uLnTx/>
              <a:uFillTx/>
              <a:latin typeface="Corbel" panose="020B0503020204020204" pitchFamily="34" charset="0"/>
              <a:ea typeface="+mn-ea"/>
              <a:cs typeface="+mn-cs"/>
            </a:endParaRPr>
          </a:p>
        </p:txBody>
      </p:sp>
      <p:sp>
        <p:nvSpPr>
          <p:cNvPr id="49" name="TextBox 48">
            <a:extLst>
              <a:ext uri="{FF2B5EF4-FFF2-40B4-BE49-F238E27FC236}">
                <a16:creationId xmlns:a16="http://schemas.microsoft.com/office/drawing/2014/main" id="{1562A65B-D774-AE4A-B8C1-953240471250}"/>
              </a:ext>
            </a:extLst>
          </p:cNvPr>
          <p:cNvSpPr txBox="1"/>
          <p:nvPr/>
        </p:nvSpPr>
        <p:spPr>
          <a:xfrm>
            <a:off x="6936601" y="3994802"/>
            <a:ext cx="1672674" cy="307777"/>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Same output</a:t>
            </a:r>
          </a:p>
        </p:txBody>
      </p:sp>
    </p:spTree>
    <p:custDataLst>
      <p:tags r:id="rId1"/>
    </p:custDataLst>
    <p:extLst>
      <p:ext uri="{BB962C8B-B14F-4D97-AF65-F5344CB8AC3E}">
        <p14:creationId xmlns:p14="http://schemas.microsoft.com/office/powerpoint/2010/main" val="3477124787"/>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5">
            <a:extLst>
              <a:ext uri="{FF2B5EF4-FFF2-40B4-BE49-F238E27FC236}">
                <a16:creationId xmlns:a16="http://schemas.microsoft.com/office/drawing/2014/main" id="{148F9C35-9385-574D-B339-031FDD65DF75}"/>
              </a:ext>
            </a:extLst>
          </p:cNvPr>
          <p:cNvSpPr/>
          <p:nvPr/>
        </p:nvSpPr>
        <p:spPr>
          <a:xfrm>
            <a:off x="189559" y="907673"/>
            <a:ext cx="8587477" cy="3145044"/>
          </a:xfrm>
          <a:prstGeom prst="roundRect">
            <a:avLst>
              <a:gd name="adj" fmla="val 1116"/>
            </a:avLst>
          </a:prstGeom>
          <a:solidFill>
            <a:srgbClr val="0070C0">
              <a:alpha val="17000"/>
            </a:srgbClr>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rPr>
              <a:t>	</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en-US" sz="2000" b="1" dirty="0">
              <a:solidFill>
                <a:srgbClr val="0070C0"/>
              </a:solidFill>
              <a:latin typeface="Calibri" panose="020F0502020204030204"/>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en-US" sz="2000" b="1" dirty="0">
              <a:solidFill>
                <a:srgbClr val="0070C0"/>
              </a:solidFill>
              <a:latin typeface="Calibri" panose="020F0502020204030204"/>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rPr>
              <a:t>SW</a:t>
            </a:r>
          </a:p>
        </p:txBody>
      </p:sp>
      <p:sp>
        <p:nvSpPr>
          <p:cNvPr id="8" name="Rounded Rectangle 6">
            <a:extLst>
              <a:ext uri="{FF2B5EF4-FFF2-40B4-BE49-F238E27FC236}">
                <a16:creationId xmlns:a16="http://schemas.microsoft.com/office/drawing/2014/main" id="{45AD6EFE-1006-133C-FA38-12D56FFF43B8}"/>
              </a:ext>
            </a:extLst>
          </p:cNvPr>
          <p:cNvSpPr/>
          <p:nvPr/>
        </p:nvSpPr>
        <p:spPr>
          <a:xfrm>
            <a:off x="189558" y="4083944"/>
            <a:ext cx="8587477" cy="2246194"/>
          </a:xfrm>
          <a:prstGeom prst="roundRect">
            <a:avLst>
              <a:gd name="adj" fmla="val 1619"/>
            </a:avLst>
          </a:prstGeom>
          <a:solidFill>
            <a:srgbClr val="F49514">
              <a:alpha val="17000"/>
            </a:srgbClr>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en-US" sz="2000" b="1" dirty="0">
              <a:solidFill>
                <a:srgbClr val="C00000"/>
              </a:solidFill>
              <a:latin typeface="Calibri" panose="020F0502020204030204"/>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C00000"/>
              </a:solidFill>
              <a:effectLst/>
              <a:uLnTx/>
              <a:uFillTx/>
              <a:latin typeface="Calibri" panose="020F050202020403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Calibri" panose="020F0502020204030204"/>
                <a:ea typeface="+mn-ea"/>
                <a:cs typeface="+mn-cs"/>
              </a:rPr>
              <a:t>HW</a:t>
            </a:r>
          </a:p>
        </p:txBody>
      </p:sp>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621546"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Minimize redundant data storage</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by efficient pipelining</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Reduce unnecessary computations</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with quick filtering</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Avoid repeated operations</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by utilizing lookup tables</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Reduce data movement</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by exploiting fixed data pattern</a:t>
            </a: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Flexible and efficient</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control logic and hardware design</a:t>
            </a:r>
          </a:p>
        </p:txBody>
      </p:sp>
      <p:sp>
        <p:nvSpPr>
          <p:cNvPr id="2" name="Title 1"/>
          <p:cNvSpPr>
            <a:spLocks noGrp="1"/>
          </p:cNvSpPr>
          <p:nvPr>
            <p:ph type="title"/>
          </p:nvPr>
        </p:nvSpPr>
        <p:spPr/>
        <p:txBody>
          <a:bodyPr rIns="0"/>
          <a:lstStyle/>
          <a:p>
            <a:r>
              <a:rPr lang="en-US" sz="3800" b="1" dirty="0">
                <a:latin typeface="Garamond" panose="02020404030301010803" pitchFamily="18" charset="0"/>
              </a:rPr>
              <a:t>Key Software &amp; Hardware Optimizations</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364805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2">
                                            <p:txEl>
                                              <p:pRg st="6" end="6"/>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2">
                                            <p:txEl>
                                              <p:pRg st="9" end="9"/>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32" grpId="0" uiExpand="1" build="p"/>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Ins="0"/>
          <a:lstStyle/>
          <a:p>
            <a:r>
              <a:rPr lang="en-US" sz="4000" b="1" dirty="0">
                <a:latin typeface="Garamond" panose="02020404030301010803" pitchFamily="18" charset="0"/>
              </a:rPr>
              <a:t>Overview of ApHMM Design</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56" name="Group 55">
            <a:extLst>
              <a:ext uri="{FF2B5EF4-FFF2-40B4-BE49-F238E27FC236}">
                <a16:creationId xmlns:a16="http://schemas.microsoft.com/office/drawing/2014/main" id="{DB2FC308-3045-6D4D-2644-5AE2407B2908}"/>
              </a:ext>
            </a:extLst>
          </p:cNvPr>
          <p:cNvGrpSpPr/>
          <p:nvPr/>
        </p:nvGrpSpPr>
        <p:grpSpPr>
          <a:xfrm>
            <a:off x="635586" y="1712910"/>
            <a:ext cx="7906007" cy="3816694"/>
            <a:chOff x="635586" y="1712910"/>
            <a:chExt cx="7906007" cy="3816694"/>
          </a:xfrm>
        </p:grpSpPr>
        <p:sp>
          <p:nvSpPr>
            <p:cNvPr id="3" name="Rounded Rectangle 2">
              <a:extLst>
                <a:ext uri="{FF2B5EF4-FFF2-40B4-BE49-F238E27FC236}">
                  <a16:creationId xmlns:a16="http://schemas.microsoft.com/office/drawing/2014/main" id="{C957BC2C-52B7-A984-9C52-39D9BB5C7029}"/>
                </a:ext>
              </a:extLst>
            </p:cNvPr>
            <p:cNvSpPr/>
            <p:nvPr/>
          </p:nvSpPr>
          <p:spPr>
            <a:xfrm>
              <a:off x="635586" y="1712910"/>
              <a:ext cx="7906007" cy="3815360"/>
            </a:xfrm>
            <a:prstGeom prst="roundRect">
              <a:avLst>
                <a:gd name="adj" fmla="val 3926"/>
              </a:avLst>
            </a:prstGeom>
            <a:solidFill>
              <a:srgbClr val="E3F0D9"/>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2800" b="1" i="0" u="none" strike="noStrike" kern="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6" name="TextBox 5">
              <a:extLst>
                <a:ext uri="{FF2B5EF4-FFF2-40B4-BE49-F238E27FC236}">
                  <a16:creationId xmlns:a16="http://schemas.microsoft.com/office/drawing/2014/main" id="{1A99AB7B-3338-5B8E-A0EF-E5E5BA35AE28}"/>
                </a:ext>
              </a:extLst>
            </p:cNvPr>
            <p:cNvSpPr txBox="1"/>
            <p:nvPr/>
          </p:nvSpPr>
          <p:spPr>
            <a:xfrm>
              <a:off x="768832" y="5220424"/>
              <a:ext cx="1287959" cy="309180"/>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ApHMM Core</a:t>
              </a:r>
            </a:p>
          </p:txBody>
        </p:sp>
      </p:grpSp>
      <p:grpSp>
        <p:nvGrpSpPr>
          <p:cNvPr id="55" name="Group 54">
            <a:extLst>
              <a:ext uri="{FF2B5EF4-FFF2-40B4-BE49-F238E27FC236}">
                <a16:creationId xmlns:a16="http://schemas.microsoft.com/office/drawing/2014/main" id="{D78E9F1B-3A2F-B68C-52ED-368E8250CBBA}"/>
              </a:ext>
            </a:extLst>
          </p:cNvPr>
          <p:cNvGrpSpPr/>
          <p:nvPr/>
        </p:nvGrpSpPr>
        <p:grpSpPr>
          <a:xfrm>
            <a:off x="3168020" y="2036411"/>
            <a:ext cx="4998303" cy="3102360"/>
            <a:chOff x="3168020" y="2036411"/>
            <a:chExt cx="4998303" cy="3102360"/>
          </a:xfrm>
        </p:grpSpPr>
        <p:sp>
          <p:nvSpPr>
            <p:cNvPr id="4" name="Rounded Rectangle 3">
              <a:extLst>
                <a:ext uri="{FF2B5EF4-FFF2-40B4-BE49-F238E27FC236}">
                  <a16:creationId xmlns:a16="http://schemas.microsoft.com/office/drawing/2014/main" id="{16A1AAD5-1F8A-88C6-C7EA-6BAF4D5E1C45}"/>
                </a:ext>
              </a:extLst>
            </p:cNvPr>
            <p:cNvSpPr/>
            <p:nvPr/>
          </p:nvSpPr>
          <p:spPr>
            <a:xfrm>
              <a:off x="3168020" y="2036411"/>
              <a:ext cx="4998303" cy="3102360"/>
            </a:xfrm>
            <a:prstGeom prst="roundRect">
              <a:avLst>
                <a:gd name="adj" fmla="val 3429"/>
              </a:avLst>
            </a:prstGeom>
            <a:solidFill>
              <a:srgbClr val="E0D2EB"/>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600" b="1" i="0" u="none" strike="noStrike" kern="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8" name="TextBox 7">
              <a:extLst>
                <a:ext uri="{FF2B5EF4-FFF2-40B4-BE49-F238E27FC236}">
                  <a16:creationId xmlns:a16="http://schemas.microsoft.com/office/drawing/2014/main" id="{D86BE91C-C405-91C0-21F7-1D2C517A6A00}"/>
                </a:ext>
              </a:extLst>
            </p:cNvPr>
            <p:cNvSpPr txBox="1"/>
            <p:nvPr/>
          </p:nvSpPr>
          <p:spPr>
            <a:xfrm>
              <a:off x="3238368" y="4810435"/>
              <a:ext cx="1461816" cy="30918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Compute Block</a:t>
              </a:r>
            </a:p>
          </p:txBody>
        </p:sp>
      </p:grpSp>
      <p:grpSp>
        <p:nvGrpSpPr>
          <p:cNvPr id="54" name="Group 53">
            <a:extLst>
              <a:ext uri="{FF2B5EF4-FFF2-40B4-BE49-F238E27FC236}">
                <a16:creationId xmlns:a16="http://schemas.microsoft.com/office/drawing/2014/main" id="{FAAD9D4C-32AD-A76A-22B6-D3AEB17D91DF}"/>
              </a:ext>
            </a:extLst>
          </p:cNvPr>
          <p:cNvGrpSpPr/>
          <p:nvPr/>
        </p:nvGrpSpPr>
        <p:grpSpPr>
          <a:xfrm>
            <a:off x="798225" y="2036411"/>
            <a:ext cx="1576426" cy="3102360"/>
            <a:chOff x="798225" y="2036411"/>
            <a:chExt cx="1576426" cy="3102360"/>
          </a:xfrm>
        </p:grpSpPr>
        <p:sp>
          <p:nvSpPr>
            <p:cNvPr id="9" name="Rounded Rectangle 8">
              <a:extLst>
                <a:ext uri="{FF2B5EF4-FFF2-40B4-BE49-F238E27FC236}">
                  <a16:creationId xmlns:a16="http://schemas.microsoft.com/office/drawing/2014/main" id="{52808CF9-3F3B-61F5-1336-DE1FADD049B2}"/>
                </a:ext>
              </a:extLst>
            </p:cNvPr>
            <p:cNvSpPr/>
            <p:nvPr/>
          </p:nvSpPr>
          <p:spPr>
            <a:xfrm>
              <a:off x="798225" y="2036411"/>
              <a:ext cx="1576426" cy="3102360"/>
            </a:xfrm>
            <a:prstGeom prst="roundRect">
              <a:avLst>
                <a:gd name="adj" fmla="val 7461"/>
              </a:avLst>
            </a:prstGeom>
            <a:solidFill>
              <a:srgbClr val="E0D2EB"/>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2800" b="1" i="0" u="none" strike="noStrike" kern="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10" name="TextBox 9">
              <a:extLst>
                <a:ext uri="{FF2B5EF4-FFF2-40B4-BE49-F238E27FC236}">
                  <a16:creationId xmlns:a16="http://schemas.microsoft.com/office/drawing/2014/main" id="{D70660A5-F14C-3EDD-2ADA-C1AAAD60F338}"/>
                </a:ext>
              </a:extLst>
            </p:cNvPr>
            <p:cNvSpPr txBox="1"/>
            <p:nvPr/>
          </p:nvSpPr>
          <p:spPr>
            <a:xfrm>
              <a:off x="851580" y="4819804"/>
              <a:ext cx="1335743" cy="30918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Control Block</a:t>
              </a:r>
            </a:p>
          </p:txBody>
        </p:sp>
      </p:grpSp>
      <p:sp>
        <p:nvSpPr>
          <p:cNvPr id="15" name="Rounded Rectangle 14">
            <a:extLst>
              <a:ext uri="{FF2B5EF4-FFF2-40B4-BE49-F238E27FC236}">
                <a16:creationId xmlns:a16="http://schemas.microsoft.com/office/drawing/2014/main" id="{D35592D1-3A64-C1CD-9A7A-6DEA1B5E35DE}"/>
              </a:ext>
            </a:extLst>
          </p:cNvPr>
          <p:cNvSpPr/>
          <p:nvPr/>
        </p:nvSpPr>
        <p:spPr>
          <a:xfrm>
            <a:off x="4818481" y="3248039"/>
            <a:ext cx="683311" cy="444602"/>
          </a:xfrm>
          <a:prstGeom prst="roundRect">
            <a:avLst>
              <a:gd name="adj" fmla="val 7461"/>
            </a:avLst>
          </a:prstGeom>
          <a:solidFill>
            <a:schemeClr val="bg1">
              <a:lumMod val="85000"/>
            </a:schemeClr>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LUT</a:t>
            </a:r>
          </a:p>
        </p:txBody>
      </p:sp>
      <p:sp>
        <p:nvSpPr>
          <p:cNvPr id="16" name="Rounded Rectangle 15">
            <a:extLst>
              <a:ext uri="{FF2B5EF4-FFF2-40B4-BE49-F238E27FC236}">
                <a16:creationId xmlns:a16="http://schemas.microsoft.com/office/drawing/2014/main" id="{2FD9BDDD-3C1C-4A1C-F754-3A157CC3B222}"/>
              </a:ext>
            </a:extLst>
          </p:cNvPr>
          <p:cNvSpPr/>
          <p:nvPr/>
        </p:nvSpPr>
        <p:spPr>
          <a:xfrm>
            <a:off x="6322261" y="4442287"/>
            <a:ext cx="1409627" cy="572979"/>
          </a:xfrm>
          <a:prstGeom prst="roundRect">
            <a:avLst>
              <a:gd name="adj" fmla="val 7461"/>
            </a:avLst>
          </a:prstGeom>
          <a:solidFill>
            <a:schemeClr val="bg1">
              <a:lumMod val="85000"/>
            </a:schemeClr>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Transition Scratchpad</a:t>
            </a:r>
          </a:p>
        </p:txBody>
      </p:sp>
      <p:sp>
        <p:nvSpPr>
          <p:cNvPr id="17" name="Rounded Rectangle 16">
            <a:extLst>
              <a:ext uri="{FF2B5EF4-FFF2-40B4-BE49-F238E27FC236}">
                <a16:creationId xmlns:a16="http://schemas.microsoft.com/office/drawing/2014/main" id="{9A5CEF91-A62B-A112-0E29-B7DCAD57408D}"/>
              </a:ext>
            </a:extLst>
          </p:cNvPr>
          <p:cNvSpPr/>
          <p:nvPr/>
        </p:nvSpPr>
        <p:spPr>
          <a:xfrm>
            <a:off x="903117" y="3549339"/>
            <a:ext cx="1362579" cy="1196498"/>
          </a:xfrm>
          <a:prstGeom prst="roundRect">
            <a:avLst>
              <a:gd name="adj" fmla="val 7461"/>
            </a:avLst>
          </a:prstGeom>
          <a:solidFill>
            <a:schemeClr val="bg1">
              <a:lumMod val="85000"/>
            </a:schemeClr>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Histogram</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Filter</a:t>
            </a:r>
          </a:p>
        </p:txBody>
      </p:sp>
      <p:sp>
        <p:nvSpPr>
          <p:cNvPr id="18" name="Rounded Rectangle 17">
            <a:extLst>
              <a:ext uri="{FF2B5EF4-FFF2-40B4-BE49-F238E27FC236}">
                <a16:creationId xmlns:a16="http://schemas.microsoft.com/office/drawing/2014/main" id="{020099C1-48E7-D90E-DF6E-EB76261855EA}"/>
              </a:ext>
            </a:extLst>
          </p:cNvPr>
          <p:cNvSpPr/>
          <p:nvPr/>
        </p:nvSpPr>
        <p:spPr>
          <a:xfrm>
            <a:off x="903117" y="2801217"/>
            <a:ext cx="1362579" cy="424620"/>
          </a:xfrm>
          <a:prstGeom prst="roundRect">
            <a:avLst>
              <a:gd name="adj" fmla="val 7461"/>
            </a:avLst>
          </a:prstGeom>
          <a:solidFill>
            <a:schemeClr val="bg1"/>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Data Control</a:t>
            </a:r>
          </a:p>
        </p:txBody>
      </p:sp>
      <p:sp>
        <p:nvSpPr>
          <p:cNvPr id="19" name="Rounded Rectangle 18">
            <a:extLst>
              <a:ext uri="{FF2B5EF4-FFF2-40B4-BE49-F238E27FC236}">
                <a16:creationId xmlns:a16="http://schemas.microsoft.com/office/drawing/2014/main" id="{7E599644-3DB4-2983-D571-8A5D702CD254}"/>
              </a:ext>
            </a:extLst>
          </p:cNvPr>
          <p:cNvSpPr/>
          <p:nvPr/>
        </p:nvSpPr>
        <p:spPr>
          <a:xfrm>
            <a:off x="903117" y="2165098"/>
            <a:ext cx="1362579" cy="312617"/>
          </a:xfrm>
          <a:prstGeom prst="roundRect">
            <a:avLst>
              <a:gd name="adj" fmla="val 7461"/>
            </a:avLst>
          </a:prstGeom>
          <a:solidFill>
            <a:schemeClr val="bg1">
              <a:lumMod val="85000"/>
            </a:schemeClr>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Parameters</a:t>
            </a:r>
          </a:p>
        </p:txBody>
      </p:sp>
      <p:sp>
        <p:nvSpPr>
          <p:cNvPr id="20" name="Rounded Rectangle 19">
            <a:extLst>
              <a:ext uri="{FF2B5EF4-FFF2-40B4-BE49-F238E27FC236}">
                <a16:creationId xmlns:a16="http://schemas.microsoft.com/office/drawing/2014/main" id="{1E681BF9-CAD4-86DA-5431-D7727F013E25}"/>
              </a:ext>
            </a:extLst>
          </p:cNvPr>
          <p:cNvSpPr/>
          <p:nvPr/>
        </p:nvSpPr>
        <p:spPr>
          <a:xfrm>
            <a:off x="3331871" y="3248039"/>
            <a:ext cx="1399291" cy="444602"/>
          </a:xfrm>
          <a:prstGeom prst="roundRect">
            <a:avLst>
              <a:gd name="adj" fmla="val 7461"/>
            </a:avLst>
          </a:prstGeom>
          <a:solidFill>
            <a:schemeClr val="bg1"/>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Index Control</a:t>
            </a:r>
          </a:p>
        </p:txBody>
      </p:sp>
      <p:cxnSp>
        <p:nvCxnSpPr>
          <p:cNvPr id="26" name="Elbow Connector 25">
            <a:extLst>
              <a:ext uri="{FF2B5EF4-FFF2-40B4-BE49-F238E27FC236}">
                <a16:creationId xmlns:a16="http://schemas.microsoft.com/office/drawing/2014/main" id="{29B6D449-C73D-2EF5-778B-569D4AE176C6}"/>
              </a:ext>
            </a:extLst>
          </p:cNvPr>
          <p:cNvCxnSpPr>
            <a:cxnSpLocks/>
            <a:endCxn id="11" idx="1"/>
          </p:cNvCxnSpPr>
          <p:nvPr/>
        </p:nvCxnSpPr>
        <p:spPr>
          <a:xfrm flipV="1">
            <a:off x="2265696" y="2506127"/>
            <a:ext cx="1066175" cy="396343"/>
          </a:xfrm>
          <a:prstGeom prst="bentConnector3">
            <a:avLst>
              <a:gd name="adj1" fmla="val 54852"/>
            </a:avLst>
          </a:prstGeom>
          <a:ln w="317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DA514CDD-A472-C445-98C9-76C40C3FA848}"/>
              </a:ext>
            </a:extLst>
          </p:cNvPr>
          <p:cNvCxnSpPr>
            <a:cxnSpLocks/>
            <a:stCxn id="20" idx="0"/>
          </p:cNvCxnSpPr>
          <p:nvPr/>
        </p:nvCxnSpPr>
        <p:spPr>
          <a:xfrm flipV="1">
            <a:off x="4031517" y="2848207"/>
            <a:ext cx="0" cy="399832"/>
          </a:xfrm>
          <a:prstGeom prst="line">
            <a:avLst/>
          </a:prstGeom>
          <a:ln w="3175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9EF81E4-5FD5-1A8A-9282-623397C96A4B}"/>
              </a:ext>
            </a:extLst>
          </p:cNvPr>
          <p:cNvCxnSpPr>
            <a:cxnSpLocks/>
            <a:stCxn id="20" idx="2"/>
          </p:cNvCxnSpPr>
          <p:nvPr/>
        </p:nvCxnSpPr>
        <p:spPr>
          <a:xfrm>
            <a:off x="4031517" y="3692642"/>
            <a:ext cx="0" cy="399832"/>
          </a:xfrm>
          <a:prstGeom prst="line">
            <a:avLst/>
          </a:prstGeom>
          <a:ln w="3175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C42D673-F118-469B-9108-80C0872E431F}"/>
              </a:ext>
            </a:extLst>
          </p:cNvPr>
          <p:cNvCxnSpPr>
            <a:cxnSpLocks/>
            <a:stCxn id="15" idx="2"/>
          </p:cNvCxnSpPr>
          <p:nvPr/>
        </p:nvCxnSpPr>
        <p:spPr>
          <a:xfrm>
            <a:off x="5160137" y="3692642"/>
            <a:ext cx="0" cy="399832"/>
          </a:xfrm>
          <a:prstGeom prst="line">
            <a:avLst/>
          </a:prstGeom>
          <a:ln w="31750">
            <a:solidFill>
              <a:schemeClr val="tx1"/>
            </a:solidFill>
            <a:prstDash val="solid"/>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79443D4-66EE-A176-C879-47BD05CEE559}"/>
              </a:ext>
            </a:extLst>
          </p:cNvPr>
          <p:cNvCxnSpPr>
            <a:cxnSpLocks/>
            <a:endCxn id="15" idx="0"/>
          </p:cNvCxnSpPr>
          <p:nvPr/>
        </p:nvCxnSpPr>
        <p:spPr>
          <a:xfrm>
            <a:off x="5160137" y="2848207"/>
            <a:ext cx="0" cy="399832"/>
          </a:xfrm>
          <a:prstGeom prst="line">
            <a:avLst/>
          </a:prstGeom>
          <a:ln w="31750">
            <a:solidFill>
              <a:schemeClr val="tx1"/>
            </a:solidFill>
            <a:prstDash val="solid"/>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2" name="Elbow Connector 31">
            <a:extLst>
              <a:ext uri="{FF2B5EF4-FFF2-40B4-BE49-F238E27FC236}">
                <a16:creationId xmlns:a16="http://schemas.microsoft.com/office/drawing/2014/main" id="{DF7D091E-3C9D-CABC-6815-70A28BB0F60D}"/>
              </a:ext>
            </a:extLst>
          </p:cNvPr>
          <p:cNvCxnSpPr>
            <a:cxnSpLocks/>
            <a:endCxn id="20" idx="1"/>
          </p:cNvCxnSpPr>
          <p:nvPr/>
        </p:nvCxnSpPr>
        <p:spPr>
          <a:xfrm>
            <a:off x="2265696" y="2902470"/>
            <a:ext cx="1066175" cy="567870"/>
          </a:xfrm>
          <a:prstGeom prst="bentConnector3">
            <a:avLst>
              <a:gd name="adj1" fmla="val 54852"/>
            </a:avLst>
          </a:prstGeom>
          <a:ln w="317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3" name="Elbow Connector 32">
            <a:extLst>
              <a:ext uri="{FF2B5EF4-FFF2-40B4-BE49-F238E27FC236}">
                <a16:creationId xmlns:a16="http://schemas.microsoft.com/office/drawing/2014/main" id="{66D52342-B1AB-9AF6-AE9B-6DCC8FA403CC}"/>
              </a:ext>
            </a:extLst>
          </p:cNvPr>
          <p:cNvCxnSpPr>
            <a:cxnSpLocks/>
          </p:cNvCxnSpPr>
          <p:nvPr/>
        </p:nvCxnSpPr>
        <p:spPr>
          <a:xfrm>
            <a:off x="2265696" y="2902468"/>
            <a:ext cx="1066175" cy="1532171"/>
          </a:xfrm>
          <a:prstGeom prst="bentConnector3">
            <a:avLst>
              <a:gd name="adj1" fmla="val 54890"/>
            </a:avLst>
          </a:prstGeom>
          <a:ln w="317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7249B6C-B975-21D1-059F-81316BA4F2B0}"/>
              </a:ext>
            </a:extLst>
          </p:cNvPr>
          <p:cNvCxnSpPr>
            <a:cxnSpLocks/>
            <a:stCxn id="18" idx="2"/>
            <a:endCxn id="17" idx="0"/>
          </p:cNvCxnSpPr>
          <p:nvPr/>
        </p:nvCxnSpPr>
        <p:spPr>
          <a:xfrm>
            <a:off x="1584407" y="3225837"/>
            <a:ext cx="0" cy="323502"/>
          </a:xfrm>
          <a:prstGeom prst="line">
            <a:avLst/>
          </a:prstGeom>
          <a:ln w="31750">
            <a:solidFill>
              <a:schemeClr val="tx1"/>
            </a:solidFill>
            <a:prstDash val="solid"/>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09DB9BE-9663-99EA-9143-9B2258877141}"/>
              </a:ext>
            </a:extLst>
          </p:cNvPr>
          <p:cNvCxnSpPr>
            <a:cxnSpLocks/>
            <a:stCxn id="13" idx="2"/>
            <a:endCxn id="16" idx="0"/>
          </p:cNvCxnSpPr>
          <p:nvPr/>
        </p:nvCxnSpPr>
        <p:spPr>
          <a:xfrm>
            <a:off x="7027075" y="4155482"/>
            <a:ext cx="0" cy="286806"/>
          </a:xfrm>
          <a:prstGeom prst="line">
            <a:avLst/>
          </a:prstGeom>
          <a:ln w="31750">
            <a:solidFill>
              <a:schemeClr val="tx1"/>
            </a:solidFill>
            <a:prstDash val="solid"/>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6" name="Elbow Connector 35">
            <a:extLst>
              <a:ext uri="{FF2B5EF4-FFF2-40B4-BE49-F238E27FC236}">
                <a16:creationId xmlns:a16="http://schemas.microsoft.com/office/drawing/2014/main" id="{78FF74FE-53AC-AFD2-8166-EF2FA2AC1441}"/>
              </a:ext>
            </a:extLst>
          </p:cNvPr>
          <p:cNvCxnSpPr>
            <a:cxnSpLocks/>
            <a:stCxn id="12" idx="3"/>
            <a:endCxn id="14" idx="1"/>
          </p:cNvCxnSpPr>
          <p:nvPr/>
        </p:nvCxnSpPr>
        <p:spPr>
          <a:xfrm flipV="1">
            <a:off x="5501793" y="2590205"/>
            <a:ext cx="569680" cy="1844349"/>
          </a:xfrm>
          <a:prstGeom prst="bentConnector3">
            <a:avLst>
              <a:gd name="adj1" fmla="val 50000"/>
            </a:avLst>
          </a:prstGeom>
          <a:ln w="317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Elbow Connector 36">
            <a:extLst>
              <a:ext uri="{FF2B5EF4-FFF2-40B4-BE49-F238E27FC236}">
                <a16:creationId xmlns:a16="http://schemas.microsoft.com/office/drawing/2014/main" id="{4A8390C9-827E-BFE3-FC17-366888BF3EF4}"/>
              </a:ext>
            </a:extLst>
          </p:cNvPr>
          <p:cNvCxnSpPr>
            <a:cxnSpLocks/>
            <a:stCxn id="12" idx="3"/>
            <a:endCxn id="13" idx="1"/>
          </p:cNvCxnSpPr>
          <p:nvPr/>
        </p:nvCxnSpPr>
        <p:spPr>
          <a:xfrm flipV="1">
            <a:off x="5501793" y="3729324"/>
            <a:ext cx="569680" cy="705229"/>
          </a:xfrm>
          <a:prstGeom prst="bentConnector3">
            <a:avLst>
              <a:gd name="adj1" fmla="val 50000"/>
            </a:avLst>
          </a:prstGeom>
          <a:ln w="317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Elbow Connector 37">
            <a:extLst>
              <a:ext uri="{FF2B5EF4-FFF2-40B4-BE49-F238E27FC236}">
                <a16:creationId xmlns:a16="http://schemas.microsoft.com/office/drawing/2014/main" id="{03D8DF49-D951-01FE-E05D-B7F559765DF6}"/>
              </a:ext>
            </a:extLst>
          </p:cNvPr>
          <p:cNvCxnSpPr>
            <a:cxnSpLocks/>
            <a:stCxn id="14" idx="3"/>
          </p:cNvCxnSpPr>
          <p:nvPr/>
        </p:nvCxnSpPr>
        <p:spPr>
          <a:xfrm>
            <a:off x="7982676" y="2590205"/>
            <a:ext cx="357858" cy="2695073"/>
          </a:xfrm>
          <a:prstGeom prst="bentConnector2">
            <a:avLst/>
          </a:prstGeom>
          <a:ln w="3175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39" name="Elbow Connector 38">
            <a:extLst>
              <a:ext uri="{FF2B5EF4-FFF2-40B4-BE49-F238E27FC236}">
                <a16:creationId xmlns:a16="http://schemas.microsoft.com/office/drawing/2014/main" id="{169B9E4B-936D-C0CB-4A80-AFDF77AE4F93}"/>
              </a:ext>
            </a:extLst>
          </p:cNvPr>
          <p:cNvCxnSpPr>
            <a:cxnSpLocks/>
          </p:cNvCxnSpPr>
          <p:nvPr/>
        </p:nvCxnSpPr>
        <p:spPr>
          <a:xfrm>
            <a:off x="2265696" y="3143074"/>
            <a:ext cx="6091041" cy="2142203"/>
          </a:xfrm>
          <a:prstGeom prst="bentConnector3">
            <a:avLst>
              <a:gd name="adj1" fmla="val 5564"/>
            </a:avLst>
          </a:prstGeom>
          <a:ln w="31750">
            <a:solidFill>
              <a:schemeClr val="tx1"/>
            </a:solidFill>
            <a:headEnd type="triangl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F8471D8-F3C0-CC85-281A-02D5E8C68317}"/>
              </a:ext>
            </a:extLst>
          </p:cNvPr>
          <p:cNvCxnSpPr>
            <a:cxnSpLocks/>
            <a:stCxn id="13" idx="3"/>
          </p:cNvCxnSpPr>
          <p:nvPr/>
        </p:nvCxnSpPr>
        <p:spPr>
          <a:xfrm>
            <a:off x="7982676" y="3729324"/>
            <a:ext cx="374061" cy="0"/>
          </a:xfrm>
          <a:prstGeom prst="line">
            <a:avLst/>
          </a:prstGeom>
          <a:ln w="3175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48C21401-86B2-3627-5861-683D6D8E12BF}"/>
              </a:ext>
            </a:extLst>
          </p:cNvPr>
          <p:cNvGrpSpPr/>
          <p:nvPr/>
        </p:nvGrpSpPr>
        <p:grpSpPr>
          <a:xfrm>
            <a:off x="3193925" y="3980294"/>
            <a:ext cx="2307867" cy="796339"/>
            <a:chOff x="3193925" y="3980294"/>
            <a:chExt cx="2307867" cy="796339"/>
          </a:xfrm>
        </p:grpSpPr>
        <p:sp>
          <p:nvSpPr>
            <p:cNvPr id="12" name="Rounded Rectangle 11">
              <a:extLst>
                <a:ext uri="{FF2B5EF4-FFF2-40B4-BE49-F238E27FC236}">
                  <a16:creationId xmlns:a16="http://schemas.microsoft.com/office/drawing/2014/main" id="{E243578E-29C7-6993-5BA9-F6C9772D87C6}"/>
                </a:ext>
              </a:extLst>
            </p:cNvPr>
            <p:cNvSpPr/>
            <p:nvPr/>
          </p:nvSpPr>
          <p:spPr>
            <a:xfrm>
              <a:off x="3331871" y="4092473"/>
              <a:ext cx="2169921" cy="684160"/>
            </a:xfrm>
            <a:prstGeom prst="roundRect">
              <a:avLst>
                <a:gd name="adj" fmla="val 10712"/>
              </a:avLst>
            </a:prstGeom>
            <a:solidFill>
              <a:srgbClr val="FAF0C8"/>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Calculate Backward (Step-by-Step)</a:t>
              </a:r>
            </a:p>
          </p:txBody>
        </p:sp>
        <p:pic>
          <p:nvPicPr>
            <p:cNvPr id="41" name="Picture 40">
              <a:extLst>
                <a:ext uri="{FF2B5EF4-FFF2-40B4-BE49-F238E27FC236}">
                  <a16:creationId xmlns:a16="http://schemas.microsoft.com/office/drawing/2014/main" id="{7285132A-E17B-0204-AB41-8E3F3ECB0BE2}"/>
                </a:ext>
              </a:extLst>
            </p:cNvPr>
            <p:cNvPicPr>
              <a:picLocks noChangeAspect="1"/>
            </p:cNvPicPr>
            <p:nvPr/>
          </p:nvPicPr>
          <p:blipFill>
            <a:blip r:embed="rId4"/>
            <a:stretch>
              <a:fillRect/>
            </a:stretch>
          </p:blipFill>
          <p:spPr>
            <a:xfrm>
              <a:off x="3193925" y="3980294"/>
              <a:ext cx="283828" cy="283828"/>
            </a:xfrm>
            <a:prstGeom prst="rect">
              <a:avLst/>
            </a:prstGeom>
          </p:spPr>
        </p:pic>
      </p:grpSp>
      <p:grpSp>
        <p:nvGrpSpPr>
          <p:cNvPr id="57" name="Group 56">
            <a:extLst>
              <a:ext uri="{FF2B5EF4-FFF2-40B4-BE49-F238E27FC236}">
                <a16:creationId xmlns:a16="http://schemas.microsoft.com/office/drawing/2014/main" id="{58F1BD5B-C6F1-78FD-4536-A22B646CC9D0}"/>
              </a:ext>
            </a:extLst>
          </p:cNvPr>
          <p:cNvGrpSpPr/>
          <p:nvPr/>
        </p:nvGrpSpPr>
        <p:grpSpPr>
          <a:xfrm>
            <a:off x="817008" y="866164"/>
            <a:ext cx="7724585" cy="1170247"/>
            <a:chOff x="817008" y="866164"/>
            <a:chExt cx="7724585" cy="1170247"/>
          </a:xfrm>
        </p:grpSpPr>
        <p:sp>
          <p:nvSpPr>
            <p:cNvPr id="5" name="Rounded Rectangle 4">
              <a:extLst>
                <a:ext uri="{FF2B5EF4-FFF2-40B4-BE49-F238E27FC236}">
                  <a16:creationId xmlns:a16="http://schemas.microsoft.com/office/drawing/2014/main" id="{20C2F04D-8B7D-8E13-EFA2-B59E735DDA85}"/>
                </a:ext>
              </a:extLst>
            </p:cNvPr>
            <p:cNvSpPr/>
            <p:nvPr/>
          </p:nvSpPr>
          <p:spPr>
            <a:xfrm>
              <a:off x="3168020" y="975401"/>
              <a:ext cx="5373573" cy="591002"/>
            </a:xfrm>
            <a:prstGeom prst="roundRect">
              <a:avLst>
                <a:gd name="adj" fmla="val 7461"/>
              </a:avLst>
            </a:prstGeom>
            <a:solidFill>
              <a:srgbClr val="C8DDEF"/>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CH" sz="16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Memory (DRAM/L2/L1)</a:t>
              </a:r>
            </a:p>
          </p:txBody>
        </p:sp>
        <p:sp>
          <p:nvSpPr>
            <p:cNvPr id="7" name="Rounded Rectangle 6">
              <a:extLst>
                <a:ext uri="{FF2B5EF4-FFF2-40B4-BE49-F238E27FC236}">
                  <a16:creationId xmlns:a16="http://schemas.microsoft.com/office/drawing/2014/main" id="{6A7A324C-B2DF-453C-AFEF-57AC78C20331}"/>
                </a:ext>
              </a:extLst>
            </p:cNvPr>
            <p:cNvSpPr/>
            <p:nvPr/>
          </p:nvSpPr>
          <p:spPr>
            <a:xfrm>
              <a:off x="958922" y="975401"/>
              <a:ext cx="1250969" cy="591002"/>
            </a:xfrm>
            <a:prstGeom prst="roundRect">
              <a:avLst>
                <a:gd name="adj" fmla="val 7461"/>
              </a:avLst>
            </a:prstGeom>
            <a:solidFill>
              <a:srgbClr val="F2F2F2"/>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CPU</a:t>
              </a:r>
            </a:p>
          </p:txBody>
        </p:sp>
        <p:cxnSp>
          <p:nvCxnSpPr>
            <p:cNvPr id="23" name="Straight Connector 22">
              <a:extLst>
                <a:ext uri="{FF2B5EF4-FFF2-40B4-BE49-F238E27FC236}">
                  <a16:creationId xmlns:a16="http://schemas.microsoft.com/office/drawing/2014/main" id="{F91410ED-CD2B-82BF-9D9E-79D63650E6E8}"/>
                </a:ext>
              </a:extLst>
            </p:cNvPr>
            <p:cNvCxnSpPr>
              <a:cxnSpLocks/>
              <a:stCxn id="7" idx="2"/>
              <a:endCxn id="9" idx="0"/>
            </p:cNvCxnSpPr>
            <p:nvPr/>
          </p:nvCxnSpPr>
          <p:spPr>
            <a:xfrm>
              <a:off x="1584407" y="1566403"/>
              <a:ext cx="2031" cy="470008"/>
            </a:xfrm>
            <a:prstGeom prst="line">
              <a:avLst/>
            </a:prstGeom>
            <a:ln w="31750">
              <a:solidFill>
                <a:schemeClr val="tx1"/>
              </a:solidFill>
              <a:prstDash val="solid"/>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EB016F3-9F10-AF92-1D92-7229D9FA85A7}"/>
                </a:ext>
              </a:extLst>
            </p:cNvPr>
            <p:cNvCxnSpPr>
              <a:cxnSpLocks/>
            </p:cNvCxnSpPr>
            <p:nvPr/>
          </p:nvCxnSpPr>
          <p:spPr>
            <a:xfrm>
              <a:off x="2209891" y="1141456"/>
              <a:ext cx="958129" cy="0"/>
            </a:xfrm>
            <a:prstGeom prst="line">
              <a:avLst/>
            </a:prstGeom>
            <a:ln w="31750">
              <a:solidFill>
                <a:schemeClr val="tx1"/>
              </a:solidFill>
              <a:prstDash val="solid"/>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5" name="Elbow Connector 24">
              <a:extLst>
                <a:ext uri="{FF2B5EF4-FFF2-40B4-BE49-F238E27FC236}">
                  <a16:creationId xmlns:a16="http://schemas.microsoft.com/office/drawing/2014/main" id="{EBC4C51F-513B-1CC4-B297-52B58C009209}"/>
                </a:ext>
              </a:extLst>
            </p:cNvPr>
            <p:cNvCxnSpPr>
              <a:cxnSpLocks/>
              <a:stCxn id="19" idx="0"/>
              <a:endCxn id="5" idx="1"/>
            </p:cNvCxnSpPr>
            <p:nvPr/>
          </p:nvCxnSpPr>
          <p:spPr>
            <a:xfrm rot="5400000" flipH="1" flipV="1">
              <a:off x="2351699" y="1208108"/>
              <a:ext cx="753527" cy="879115"/>
            </a:xfrm>
            <a:prstGeom prst="bentConnector2">
              <a:avLst/>
            </a:prstGeom>
            <a:ln w="317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pic>
          <p:nvPicPr>
            <p:cNvPr id="44" name="Picture 43">
              <a:extLst>
                <a:ext uri="{FF2B5EF4-FFF2-40B4-BE49-F238E27FC236}">
                  <a16:creationId xmlns:a16="http://schemas.microsoft.com/office/drawing/2014/main" id="{9EE2113D-784D-BB35-062C-8EF557231830}"/>
                </a:ext>
              </a:extLst>
            </p:cNvPr>
            <p:cNvPicPr>
              <a:picLocks noChangeAspect="1"/>
            </p:cNvPicPr>
            <p:nvPr/>
          </p:nvPicPr>
          <p:blipFill>
            <a:blip r:embed="rId5"/>
            <a:stretch>
              <a:fillRect/>
            </a:stretch>
          </p:blipFill>
          <p:spPr>
            <a:xfrm>
              <a:off x="817008" y="866164"/>
              <a:ext cx="283828" cy="283828"/>
            </a:xfrm>
            <a:prstGeom prst="rect">
              <a:avLst/>
            </a:prstGeom>
          </p:spPr>
        </p:pic>
      </p:grpSp>
      <p:grpSp>
        <p:nvGrpSpPr>
          <p:cNvPr id="58" name="Group 57">
            <a:extLst>
              <a:ext uri="{FF2B5EF4-FFF2-40B4-BE49-F238E27FC236}">
                <a16:creationId xmlns:a16="http://schemas.microsoft.com/office/drawing/2014/main" id="{D4D7AA92-B616-12A0-9293-C1404871546B}"/>
              </a:ext>
            </a:extLst>
          </p:cNvPr>
          <p:cNvGrpSpPr/>
          <p:nvPr/>
        </p:nvGrpSpPr>
        <p:grpSpPr>
          <a:xfrm>
            <a:off x="2265696" y="2026736"/>
            <a:ext cx="2642830" cy="1299373"/>
            <a:chOff x="2265696" y="2026736"/>
            <a:chExt cx="2642830" cy="1299373"/>
          </a:xfrm>
        </p:grpSpPr>
        <p:cxnSp>
          <p:nvCxnSpPr>
            <p:cNvPr id="21" name="Elbow Connector 20">
              <a:extLst>
                <a:ext uri="{FF2B5EF4-FFF2-40B4-BE49-F238E27FC236}">
                  <a16:creationId xmlns:a16="http://schemas.microsoft.com/office/drawing/2014/main" id="{DE65AD71-9BF5-1405-9D90-BC79A845D161}"/>
                </a:ext>
              </a:extLst>
            </p:cNvPr>
            <p:cNvCxnSpPr>
              <a:cxnSpLocks/>
              <a:stCxn id="19" idx="3"/>
              <a:endCxn id="20" idx="1"/>
            </p:cNvCxnSpPr>
            <p:nvPr/>
          </p:nvCxnSpPr>
          <p:spPr>
            <a:xfrm>
              <a:off x="2265696" y="2321407"/>
              <a:ext cx="1066175" cy="1004702"/>
            </a:xfrm>
            <a:prstGeom prst="bentConnector3">
              <a:avLst>
                <a:gd name="adj1" fmla="val 76017"/>
              </a:avLst>
            </a:prstGeom>
            <a:ln w="317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Elbow Connector 21">
              <a:extLst>
                <a:ext uri="{FF2B5EF4-FFF2-40B4-BE49-F238E27FC236}">
                  <a16:creationId xmlns:a16="http://schemas.microsoft.com/office/drawing/2014/main" id="{19F01DBD-22D0-0DFA-028B-F7B55A55E2CC}"/>
                </a:ext>
              </a:extLst>
            </p:cNvPr>
            <p:cNvCxnSpPr>
              <a:cxnSpLocks/>
            </p:cNvCxnSpPr>
            <p:nvPr/>
          </p:nvCxnSpPr>
          <p:spPr>
            <a:xfrm>
              <a:off x="3074944" y="3052400"/>
              <a:ext cx="1833582" cy="188382"/>
            </a:xfrm>
            <a:prstGeom prst="bentConnector2">
              <a:avLst/>
            </a:prstGeom>
            <a:ln w="3175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45" name="Picture 44">
              <a:extLst>
                <a:ext uri="{FF2B5EF4-FFF2-40B4-BE49-F238E27FC236}">
                  <a16:creationId xmlns:a16="http://schemas.microsoft.com/office/drawing/2014/main" id="{C59E7956-E194-5F6C-7B98-8B8E39F50926}"/>
                </a:ext>
              </a:extLst>
            </p:cNvPr>
            <p:cNvPicPr>
              <a:picLocks noChangeAspect="1"/>
            </p:cNvPicPr>
            <p:nvPr/>
          </p:nvPicPr>
          <p:blipFill>
            <a:blip r:embed="rId6"/>
            <a:stretch>
              <a:fillRect/>
            </a:stretch>
          </p:blipFill>
          <p:spPr>
            <a:xfrm>
              <a:off x="2590876" y="2026736"/>
              <a:ext cx="283828" cy="283828"/>
            </a:xfrm>
            <a:prstGeom prst="rect">
              <a:avLst/>
            </a:prstGeom>
          </p:spPr>
        </p:pic>
      </p:grpSp>
      <p:grpSp>
        <p:nvGrpSpPr>
          <p:cNvPr id="59" name="Group 58">
            <a:extLst>
              <a:ext uri="{FF2B5EF4-FFF2-40B4-BE49-F238E27FC236}">
                <a16:creationId xmlns:a16="http://schemas.microsoft.com/office/drawing/2014/main" id="{ADEAE232-8F2B-3EFF-68F3-123B02D76836}"/>
              </a:ext>
            </a:extLst>
          </p:cNvPr>
          <p:cNvGrpSpPr/>
          <p:nvPr/>
        </p:nvGrpSpPr>
        <p:grpSpPr>
          <a:xfrm>
            <a:off x="3201677" y="2074919"/>
            <a:ext cx="2300115" cy="773288"/>
            <a:chOff x="3201677" y="2074919"/>
            <a:chExt cx="2300115" cy="773288"/>
          </a:xfrm>
        </p:grpSpPr>
        <p:sp>
          <p:nvSpPr>
            <p:cNvPr id="11" name="Rounded Rectangle 10">
              <a:extLst>
                <a:ext uri="{FF2B5EF4-FFF2-40B4-BE49-F238E27FC236}">
                  <a16:creationId xmlns:a16="http://schemas.microsoft.com/office/drawing/2014/main" id="{2B119D6F-5D70-C3A0-002E-C9ECE2B09168}"/>
                </a:ext>
              </a:extLst>
            </p:cNvPr>
            <p:cNvSpPr/>
            <p:nvPr/>
          </p:nvSpPr>
          <p:spPr>
            <a:xfrm>
              <a:off x="3331871" y="2164047"/>
              <a:ext cx="2169921" cy="684160"/>
            </a:xfrm>
            <a:prstGeom prst="roundRect">
              <a:avLst>
                <a:gd name="adj" fmla="val 10712"/>
              </a:avLst>
            </a:prstGeom>
            <a:solidFill>
              <a:srgbClr val="FAF0C8"/>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Calculate Forward (Full)</a:t>
              </a:r>
            </a:p>
          </p:txBody>
        </p:sp>
        <p:pic>
          <p:nvPicPr>
            <p:cNvPr id="46" name="Picture 45">
              <a:extLst>
                <a:ext uri="{FF2B5EF4-FFF2-40B4-BE49-F238E27FC236}">
                  <a16:creationId xmlns:a16="http://schemas.microsoft.com/office/drawing/2014/main" id="{4A8EE402-A76A-E230-9F41-94AA2DAE5F94}"/>
                </a:ext>
              </a:extLst>
            </p:cNvPr>
            <p:cNvPicPr>
              <a:picLocks noChangeAspect="1"/>
            </p:cNvPicPr>
            <p:nvPr/>
          </p:nvPicPr>
          <p:blipFill>
            <a:blip r:embed="rId7"/>
            <a:stretch>
              <a:fillRect/>
            </a:stretch>
          </p:blipFill>
          <p:spPr>
            <a:xfrm>
              <a:off x="3201677" y="2074919"/>
              <a:ext cx="283828" cy="283828"/>
            </a:xfrm>
            <a:prstGeom prst="rect">
              <a:avLst/>
            </a:prstGeom>
          </p:spPr>
        </p:pic>
      </p:grpSp>
      <p:grpSp>
        <p:nvGrpSpPr>
          <p:cNvPr id="63" name="Group 62">
            <a:extLst>
              <a:ext uri="{FF2B5EF4-FFF2-40B4-BE49-F238E27FC236}">
                <a16:creationId xmlns:a16="http://schemas.microsoft.com/office/drawing/2014/main" id="{64A91776-AE47-CBA4-468D-A5A38A822DE1}"/>
              </a:ext>
            </a:extLst>
          </p:cNvPr>
          <p:cNvGrpSpPr/>
          <p:nvPr/>
        </p:nvGrpSpPr>
        <p:grpSpPr>
          <a:xfrm>
            <a:off x="-29308" y="5627272"/>
            <a:ext cx="9202616" cy="803297"/>
            <a:chOff x="-29308" y="5627272"/>
            <a:chExt cx="9202616" cy="803297"/>
          </a:xfrm>
        </p:grpSpPr>
        <p:sp>
          <p:nvSpPr>
            <p:cNvPr id="51" name="Rectangle 50">
              <a:extLst>
                <a:ext uri="{FF2B5EF4-FFF2-40B4-BE49-F238E27FC236}">
                  <a16:creationId xmlns:a16="http://schemas.microsoft.com/office/drawing/2014/main" id="{C2339123-5A7E-599E-416B-4F811686E551}"/>
                </a:ext>
              </a:extLst>
            </p:cNvPr>
            <p:cNvSpPr/>
            <p:nvPr/>
          </p:nvSpPr>
          <p:spPr>
            <a:xfrm>
              <a:off x="-29308" y="5627272"/>
              <a:ext cx="9202616" cy="803297"/>
            </a:xfrm>
            <a:prstGeom prst="rect">
              <a:avLst/>
            </a:prstGeom>
            <a:solidFill>
              <a:srgbClr val="F49314">
                <a:alpha val="17000"/>
              </a:srgbClr>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Flexible and efficient control logic and hardware </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design</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enables opting out from heuristics and supporting different pHMM designs</a:t>
              </a:r>
            </a:p>
          </p:txBody>
        </p:sp>
        <p:sp>
          <p:nvSpPr>
            <p:cNvPr id="52" name="TextBox 51">
              <a:extLst>
                <a:ext uri="{FF2B5EF4-FFF2-40B4-BE49-F238E27FC236}">
                  <a16:creationId xmlns:a16="http://schemas.microsoft.com/office/drawing/2014/main" id="{ADFCF493-BDBF-86AE-1492-93FE51863CBF}"/>
                </a:ext>
              </a:extLst>
            </p:cNvPr>
            <p:cNvSpPr txBox="1">
              <a:spLocks noChangeAspect="1"/>
            </p:cNvSpPr>
            <p:nvPr/>
          </p:nvSpPr>
          <p:spPr>
            <a:xfrm>
              <a:off x="575659" y="5656957"/>
              <a:ext cx="386346" cy="55399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30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30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grpSp>
      <p:grpSp>
        <p:nvGrpSpPr>
          <p:cNvPr id="71" name="Group 70">
            <a:extLst>
              <a:ext uri="{FF2B5EF4-FFF2-40B4-BE49-F238E27FC236}">
                <a16:creationId xmlns:a16="http://schemas.microsoft.com/office/drawing/2014/main" id="{F32B5576-4AF7-D714-D36A-21E4A7A4BBE6}"/>
              </a:ext>
            </a:extLst>
          </p:cNvPr>
          <p:cNvGrpSpPr/>
          <p:nvPr/>
        </p:nvGrpSpPr>
        <p:grpSpPr>
          <a:xfrm>
            <a:off x="5930916" y="2054175"/>
            <a:ext cx="2051761" cy="962187"/>
            <a:chOff x="5930916" y="2054175"/>
            <a:chExt cx="2051761" cy="962187"/>
          </a:xfrm>
        </p:grpSpPr>
        <p:sp>
          <p:nvSpPr>
            <p:cNvPr id="14" name="Rounded Rectangle 13">
              <a:extLst>
                <a:ext uri="{FF2B5EF4-FFF2-40B4-BE49-F238E27FC236}">
                  <a16:creationId xmlns:a16="http://schemas.microsoft.com/office/drawing/2014/main" id="{72D3192E-F9DC-84B6-4704-76B1EFD1966A}"/>
                </a:ext>
              </a:extLst>
            </p:cNvPr>
            <p:cNvSpPr/>
            <p:nvPr/>
          </p:nvSpPr>
          <p:spPr>
            <a:xfrm>
              <a:off x="6071473" y="2164047"/>
              <a:ext cx="1911204" cy="852315"/>
            </a:xfrm>
            <a:prstGeom prst="roundRect">
              <a:avLst>
                <a:gd name="adj" fmla="val 10712"/>
              </a:avLst>
            </a:prstGeom>
            <a:solidFill>
              <a:srgbClr val="FAF0C8"/>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Update Emission Probabilities</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(Step-by-Step)</a:t>
              </a:r>
            </a:p>
          </p:txBody>
        </p:sp>
        <p:pic>
          <p:nvPicPr>
            <p:cNvPr id="68" name="Picture 67">
              <a:extLst>
                <a:ext uri="{FF2B5EF4-FFF2-40B4-BE49-F238E27FC236}">
                  <a16:creationId xmlns:a16="http://schemas.microsoft.com/office/drawing/2014/main" id="{59E1B570-97C9-0F86-A750-5C7CBE9C8ABB}"/>
                </a:ext>
              </a:extLst>
            </p:cNvPr>
            <p:cNvPicPr>
              <a:picLocks noChangeAspect="1"/>
            </p:cNvPicPr>
            <p:nvPr/>
          </p:nvPicPr>
          <p:blipFill>
            <a:blip r:embed="rId8"/>
            <a:stretch>
              <a:fillRect/>
            </a:stretch>
          </p:blipFill>
          <p:spPr>
            <a:xfrm>
              <a:off x="5930916" y="2054175"/>
              <a:ext cx="283828" cy="283828"/>
            </a:xfrm>
            <a:prstGeom prst="rect">
              <a:avLst/>
            </a:prstGeom>
          </p:spPr>
        </p:pic>
      </p:grpSp>
      <p:grpSp>
        <p:nvGrpSpPr>
          <p:cNvPr id="70" name="Group 69">
            <a:extLst>
              <a:ext uri="{FF2B5EF4-FFF2-40B4-BE49-F238E27FC236}">
                <a16:creationId xmlns:a16="http://schemas.microsoft.com/office/drawing/2014/main" id="{2EB89285-CEEA-F5EB-65D7-1AB027F4B9B4}"/>
              </a:ext>
            </a:extLst>
          </p:cNvPr>
          <p:cNvGrpSpPr/>
          <p:nvPr/>
        </p:nvGrpSpPr>
        <p:grpSpPr>
          <a:xfrm>
            <a:off x="5929558" y="3194633"/>
            <a:ext cx="2053119" cy="960849"/>
            <a:chOff x="5929558" y="3194633"/>
            <a:chExt cx="2053119" cy="960849"/>
          </a:xfrm>
        </p:grpSpPr>
        <p:sp>
          <p:nvSpPr>
            <p:cNvPr id="13" name="Rounded Rectangle 12">
              <a:extLst>
                <a:ext uri="{FF2B5EF4-FFF2-40B4-BE49-F238E27FC236}">
                  <a16:creationId xmlns:a16="http://schemas.microsoft.com/office/drawing/2014/main" id="{181A22A6-BB16-C6CF-185F-B206557E474F}"/>
                </a:ext>
              </a:extLst>
            </p:cNvPr>
            <p:cNvSpPr/>
            <p:nvPr/>
          </p:nvSpPr>
          <p:spPr>
            <a:xfrm>
              <a:off x="6071473" y="3303167"/>
              <a:ext cx="1911204" cy="852315"/>
            </a:xfrm>
            <a:prstGeom prst="roundRect">
              <a:avLst>
                <a:gd name="adj" fmla="val 10712"/>
              </a:avLst>
            </a:prstGeom>
            <a:solidFill>
              <a:srgbClr val="FAF0C8"/>
            </a:solidFill>
            <a:ln w="31750" cap="flat" cmpd="sng" algn="ctr">
              <a:solidFill>
                <a:schemeClr val="tx1"/>
              </a:solidFill>
              <a:prstDash val="solid"/>
            </a:ln>
            <a:effectLst/>
          </p:spPr>
          <p:txBody>
            <a:bodyPr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Update Transition Probabilities</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(Step-by-Step)</a:t>
              </a:r>
            </a:p>
          </p:txBody>
        </p:sp>
        <p:pic>
          <p:nvPicPr>
            <p:cNvPr id="69" name="Picture 68">
              <a:extLst>
                <a:ext uri="{FF2B5EF4-FFF2-40B4-BE49-F238E27FC236}">
                  <a16:creationId xmlns:a16="http://schemas.microsoft.com/office/drawing/2014/main" id="{495AF65C-82A3-3B4C-2739-F338096F2FBC}"/>
                </a:ext>
              </a:extLst>
            </p:cNvPr>
            <p:cNvPicPr>
              <a:picLocks noChangeAspect="1"/>
            </p:cNvPicPr>
            <p:nvPr/>
          </p:nvPicPr>
          <p:blipFill>
            <a:blip r:embed="rId9"/>
            <a:stretch>
              <a:fillRect/>
            </a:stretch>
          </p:blipFill>
          <p:spPr>
            <a:xfrm>
              <a:off x="5929558" y="3194633"/>
              <a:ext cx="283828" cy="283828"/>
            </a:xfrm>
            <a:prstGeom prst="rect">
              <a:avLst/>
            </a:prstGeom>
          </p:spPr>
        </p:pic>
      </p:grpSp>
    </p:spTree>
    <p:custDataLst>
      <p:tags r:id="rId1"/>
    </p:custDataLst>
    <p:extLst>
      <p:ext uri="{BB962C8B-B14F-4D97-AF65-F5344CB8AC3E}">
        <p14:creationId xmlns:p14="http://schemas.microsoft.com/office/powerpoint/2010/main" val="893335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9"/>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1"/>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8"/>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0"/>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3"/>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0"/>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70"/>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37"/>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6"/>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71"/>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36"/>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nodeType="clickEffect">
                                  <p:stCondLst>
                                    <p:cond delay="0"/>
                                  </p:stCondLst>
                                  <p:childTnLst>
                                    <p:set>
                                      <p:cBhvr>
                                        <p:cTn id="68" dur="1" fill="hold">
                                          <p:stCondLst>
                                            <p:cond delay="0"/>
                                          </p:stCondLst>
                                        </p:cTn>
                                        <p:tgtEl>
                                          <p:spTgt spid="38"/>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39"/>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40"/>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19" grpId="0" animBg="1"/>
      <p:bldP spid="20" grpId="0" animBg="1"/>
    </p:bld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Ins="0"/>
          <a:lstStyle/>
          <a:p>
            <a:r>
              <a:rPr lang="en-US" sz="3800" b="1" dirty="0">
                <a:latin typeface="Garamond" panose="02020404030301010803" pitchFamily="18" charset="0"/>
              </a:rPr>
              <a:t>Computing the Baum-Welch in ApHMM</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18" name="Rounded Rectangle 117">
            <a:extLst>
              <a:ext uri="{FF2B5EF4-FFF2-40B4-BE49-F238E27FC236}">
                <a16:creationId xmlns:a16="http://schemas.microsoft.com/office/drawing/2014/main" id="{BD2FF2F0-DA1C-95BA-B73F-423BCE07FB5D}"/>
              </a:ext>
            </a:extLst>
          </p:cNvPr>
          <p:cNvSpPr>
            <a:spLocks noChangeAspect="1"/>
          </p:cNvSpPr>
          <p:nvPr/>
        </p:nvSpPr>
        <p:spPr>
          <a:xfrm>
            <a:off x="1091359" y="803961"/>
            <a:ext cx="6981002" cy="4655381"/>
          </a:xfrm>
          <a:prstGeom prst="roundRect">
            <a:avLst>
              <a:gd name="adj" fmla="val 3429"/>
            </a:avLst>
          </a:prstGeom>
          <a:solidFill>
            <a:srgbClr val="E0D2EB"/>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600" b="1" i="0" u="none" strike="noStrike" kern="0" cap="none" spc="0" normalizeH="0" baseline="0" noProof="0" dirty="0">
              <a:ln>
                <a:noFill/>
              </a:ln>
              <a:solidFill>
                <a:srgbClr val="E0D2EB"/>
              </a:solidFill>
              <a:effectLst/>
              <a:uLnTx/>
              <a:uFillTx/>
              <a:latin typeface="Cambria" panose="02040503050406030204" pitchFamily="18" charset="0"/>
              <a:ea typeface="+mn-ea"/>
              <a:cs typeface="+mn-cs"/>
            </a:endParaRPr>
          </a:p>
        </p:txBody>
      </p:sp>
      <p:sp>
        <p:nvSpPr>
          <p:cNvPr id="119" name="TextBox 118">
            <a:extLst>
              <a:ext uri="{FF2B5EF4-FFF2-40B4-BE49-F238E27FC236}">
                <a16:creationId xmlns:a16="http://schemas.microsoft.com/office/drawing/2014/main" id="{699BD40A-4EC0-1547-BD05-5095BE136078}"/>
              </a:ext>
            </a:extLst>
          </p:cNvPr>
          <p:cNvSpPr txBox="1">
            <a:spLocks noChangeAspect="1"/>
          </p:cNvSpPr>
          <p:nvPr/>
        </p:nvSpPr>
        <p:spPr>
          <a:xfrm>
            <a:off x="1136761" y="5239227"/>
            <a:ext cx="1064459"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Compute Block</a:t>
            </a:r>
          </a:p>
        </p:txBody>
      </p:sp>
      <p:sp>
        <p:nvSpPr>
          <p:cNvPr id="121" name="Rounded Rectangle 120">
            <a:extLst>
              <a:ext uri="{FF2B5EF4-FFF2-40B4-BE49-F238E27FC236}">
                <a16:creationId xmlns:a16="http://schemas.microsoft.com/office/drawing/2014/main" id="{FB842EFF-8C6E-8AEE-7A8F-7A35F35B08B1}"/>
              </a:ext>
            </a:extLst>
          </p:cNvPr>
          <p:cNvSpPr>
            <a:spLocks noChangeAspect="1"/>
          </p:cNvSpPr>
          <p:nvPr/>
        </p:nvSpPr>
        <p:spPr>
          <a:xfrm>
            <a:off x="1261353" y="2072458"/>
            <a:ext cx="1595856" cy="2482369"/>
          </a:xfrm>
          <a:prstGeom prst="roundRect">
            <a:avLst>
              <a:gd name="adj" fmla="val 7392"/>
            </a:avLst>
          </a:prstGeom>
          <a:solidFill>
            <a:srgbClr val="FAF0C8"/>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122" name="TextBox 121">
            <a:extLst>
              <a:ext uri="{FF2B5EF4-FFF2-40B4-BE49-F238E27FC236}">
                <a16:creationId xmlns:a16="http://schemas.microsoft.com/office/drawing/2014/main" id="{09E101A2-5E02-A002-13DF-A6566091B56A}"/>
              </a:ext>
            </a:extLst>
          </p:cNvPr>
          <p:cNvSpPr txBox="1">
            <a:spLocks noChangeAspect="1"/>
          </p:cNvSpPr>
          <p:nvPr/>
        </p:nvSpPr>
        <p:spPr>
          <a:xfrm>
            <a:off x="1291074" y="4326530"/>
            <a:ext cx="1531958"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Update Emission (UE)</a:t>
            </a:r>
          </a:p>
        </p:txBody>
      </p:sp>
      <p:sp>
        <p:nvSpPr>
          <p:cNvPr id="123" name="Rectangle: Rounded Corners 232">
            <a:extLst>
              <a:ext uri="{FF2B5EF4-FFF2-40B4-BE49-F238E27FC236}">
                <a16:creationId xmlns:a16="http://schemas.microsoft.com/office/drawing/2014/main" id="{200DFBE3-3AC4-0C12-793C-CF33CE97C555}"/>
              </a:ext>
            </a:extLst>
          </p:cNvPr>
          <p:cNvSpPr>
            <a:spLocks noChangeAspect="1"/>
          </p:cNvSpPr>
          <p:nvPr/>
        </p:nvSpPr>
        <p:spPr>
          <a:xfrm>
            <a:off x="1355650" y="2150553"/>
            <a:ext cx="1097062" cy="639123"/>
          </a:xfrm>
          <a:prstGeom prst="roundRect">
            <a:avLst/>
          </a:prstGeom>
          <a:solidFill>
            <a:srgbClr val="E3F0D9"/>
          </a:solidFill>
          <a:ln w="25400">
            <a:solidFill>
              <a:sysClr val="windowText" lastClr="000000"/>
            </a:solidFill>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Calculate Emission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Numerator</a:t>
            </a:r>
          </a:p>
        </p:txBody>
      </p:sp>
      <p:sp>
        <p:nvSpPr>
          <p:cNvPr id="124" name="Rectangle: Rounded Corners 232">
            <a:extLst>
              <a:ext uri="{FF2B5EF4-FFF2-40B4-BE49-F238E27FC236}">
                <a16:creationId xmlns:a16="http://schemas.microsoft.com/office/drawing/2014/main" id="{C5413F11-5EBF-8C09-E22B-FD3EB81C281E}"/>
              </a:ext>
            </a:extLst>
          </p:cNvPr>
          <p:cNvSpPr>
            <a:spLocks noChangeAspect="1"/>
          </p:cNvSpPr>
          <p:nvPr/>
        </p:nvSpPr>
        <p:spPr>
          <a:xfrm>
            <a:off x="1355650" y="2892484"/>
            <a:ext cx="1096586" cy="639123"/>
          </a:xfrm>
          <a:prstGeom prst="roundRect">
            <a:avLst/>
          </a:prstGeom>
          <a:solidFill>
            <a:srgbClr val="E3F0D9"/>
          </a:solidFill>
          <a:ln w="25400">
            <a:solidFill>
              <a:sysClr val="windowText" lastClr="000000"/>
            </a:solidFill>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Calculate Emission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Denominator</a:t>
            </a:r>
          </a:p>
        </p:txBody>
      </p:sp>
      <p:sp>
        <p:nvSpPr>
          <p:cNvPr id="125" name="Rectangle: Rounded Corners 232">
            <a:extLst>
              <a:ext uri="{FF2B5EF4-FFF2-40B4-BE49-F238E27FC236}">
                <a16:creationId xmlns:a16="http://schemas.microsoft.com/office/drawing/2014/main" id="{22C580A8-E4FC-3EB5-A3C3-C9C6BA2EE384}"/>
              </a:ext>
            </a:extLst>
          </p:cNvPr>
          <p:cNvSpPr>
            <a:spLocks noChangeAspect="1"/>
          </p:cNvSpPr>
          <p:nvPr/>
        </p:nvSpPr>
        <p:spPr>
          <a:xfrm>
            <a:off x="1355649" y="3634417"/>
            <a:ext cx="1096586" cy="639123"/>
          </a:xfrm>
          <a:prstGeom prst="roundRect">
            <a:avLst/>
          </a:prstGeom>
          <a:solidFill>
            <a:srgbClr val="E3F0D9"/>
          </a:solidFill>
          <a:ln w="25400">
            <a:solidFill>
              <a:sysClr val="windowText" lastClr="000000"/>
            </a:solidFill>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Division &amp; Update Emission</a:t>
            </a:r>
          </a:p>
        </p:txBody>
      </p:sp>
      <p:cxnSp>
        <p:nvCxnSpPr>
          <p:cNvPr id="126" name="Elbow Connector 125">
            <a:extLst>
              <a:ext uri="{FF2B5EF4-FFF2-40B4-BE49-F238E27FC236}">
                <a16:creationId xmlns:a16="http://schemas.microsoft.com/office/drawing/2014/main" id="{A1BDAD3B-3321-A821-4BC6-47B34789A09B}"/>
              </a:ext>
            </a:extLst>
          </p:cNvPr>
          <p:cNvCxnSpPr>
            <a:cxnSpLocks noChangeAspect="1"/>
            <a:stCxn id="123" idx="3"/>
            <a:endCxn id="125" idx="3"/>
          </p:cNvCxnSpPr>
          <p:nvPr/>
        </p:nvCxnSpPr>
        <p:spPr>
          <a:xfrm flipH="1">
            <a:off x="2452235" y="2470114"/>
            <a:ext cx="477" cy="1483864"/>
          </a:xfrm>
          <a:prstGeom prst="bentConnector3">
            <a:avLst>
              <a:gd name="adj1" fmla="val -43906477"/>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E6E1E21C-6004-3EB4-298F-6BFEBFBF7B57}"/>
              </a:ext>
            </a:extLst>
          </p:cNvPr>
          <p:cNvCxnSpPr>
            <a:cxnSpLocks noChangeAspect="1"/>
            <a:stCxn id="124" idx="3"/>
          </p:cNvCxnSpPr>
          <p:nvPr/>
        </p:nvCxnSpPr>
        <p:spPr>
          <a:xfrm>
            <a:off x="2452235" y="3212046"/>
            <a:ext cx="216043" cy="0"/>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128" name="Rounded Rectangle 127">
            <a:extLst>
              <a:ext uri="{FF2B5EF4-FFF2-40B4-BE49-F238E27FC236}">
                <a16:creationId xmlns:a16="http://schemas.microsoft.com/office/drawing/2014/main" id="{7D4FBB1A-2948-4A56-8083-B98151FC22B2}"/>
              </a:ext>
            </a:extLst>
          </p:cNvPr>
          <p:cNvSpPr>
            <a:spLocks noChangeAspect="1"/>
          </p:cNvSpPr>
          <p:nvPr/>
        </p:nvSpPr>
        <p:spPr>
          <a:xfrm>
            <a:off x="3192219" y="921135"/>
            <a:ext cx="4778836" cy="4411151"/>
          </a:xfrm>
          <a:prstGeom prst="roundRect">
            <a:avLst>
              <a:gd name="adj" fmla="val 4878"/>
            </a:avLst>
          </a:prstGeom>
          <a:solidFill>
            <a:srgbClr val="FAF0C8"/>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129" name="TextBox 128">
            <a:extLst>
              <a:ext uri="{FF2B5EF4-FFF2-40B4-BE49-F238E27FC236}">
                <a16:creationId xmlns:a16="http://schemas.microsoft.com/office/drawing/2014/main" id="{53B61483-04CA-32A2-B75B-3481529328EF}"/>
              </a:ext>
            </a:extLst>
          </p:cNvPr>
          <p:cNvSpPr txBox="1">
            <a:spLocks noChangeAspect="1"/>
          </p:cNvSpPr>
          <p:nvPr/>
        </p:nvSpPr>
        <p:spPr>
          <a:xfrm>
            <a:off x="3253095" y="5132623"/>
            <a:ext cx="3522503"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Calculate Forward/Backward &amp; Update Transition</a:t>
            </a:r>
          </a:p>
        </p:txBody>
      </p:sp>
      <p:grpSp>
        <p:nvGrpSpPr>
          <p:cNvPr id="130" name="Group 129">
            <a:extLst>
              <a:ext uri="{FF2B5EF4-FFF2-40B4-BE49-F238E27FC236}">
                <a16:creationId xmlns:a16="http://schemas.microsoft.com/office/drawing/2014/main" id="{8F4C820A-F20D-4C31-82C1-37E86330CDF8}"/>
              </a:ext>
            </a:extLst>
          </p:cNvPr>
          <p:cNvGrpSpPr>
            <a:grpSpLocks noChangeAspect="1"/>
          </p:cNvGrpSpPr>
          <p:nvPr/>
        </p:nvGrpSpPr>
        <p:grpSpPr>
          <a:xfrm>
            <a:off x="3257198" y="2098086"/>
            <a:ext cx="881462" cy="2145978"/>
            <a:chOff x="6988863" y="641772"/>
            <a:chExt cx="1426008" cy="3471711"/>
          </a:xfrm>
        </p:grpSpPr>
        <p:sp>
          <p:nvSpPr>
            <p:cNvPr id="131" name="Rounded Rectangle 130">
              <a:extLst>
                <a:ext uri="{FF2B5EF4-FFF2-40B4-BE49-F238E27FC236}">
                  <a16:creationId xmlns:a16="http://schemas.microsoft.com/office/drawing/2014/main" id="{8083C7D4-38D9-A784-367D-BF17AB831A59}"/>
                </a:ext>
              </a:extLst>
            </p:cNvPr>
            <p:cNvSpPr/>
            <p:nvPr/>
          </p:nvSpPr>
          <p:spPr>
            <a:xfrm>
              <a:off x="7116635" y="3553401"/>
              <a:ext cx="1265174" cy="560082"/>
            </a:xfrm>
            <a:prstGeom prst="roundRect">
              <a:avLst>
                <a:gd name="adj" fmla="val 7461"/>
              </a:avLst>
            </a:prstGeom>
            <a:solidFill>
              <a:schemeClr val="bg1"/>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Write Selector</a:t>
              </a:r>
            </a:p>
          </p:txBody>
        </p:sp>
        <p:sp>
          <p:nvSpPr>
            <p:cNvPr id="132" name="Rounded Rectangle 131">
              <a:extLst>
                <a:ext uri="{FF2B5EF4-FFF2-40B4-BE49-F238E27FC236}">
                  <a16:creationId xmlns:a16="http://schemas.microsoft.com/office/drawing/2014/main" id="{AB85AAE1-2126-F340-33C7-EDF3E50DA513}"/>
                </a:ext>
              </a:extLst>
            </p:cNvPr>
            <p:cNvSpPr/>
            <p:nvPr/>
          </p:nvSpPr>
          <p:spPr>
            <a:xfrm>
              <a:off x="6988865" y="641772"/>
              <a:ext cx="969620" cy="1315809"/>
            </a:xfrm>
            <a:prstGeom prst="roundRect">
              <a:avLst>
                <a:gd name="adj" fmla="val 7461"/>
              </a:avLst>
            </a:prstGeom>
            <a:solidFill>
              <a:srgbClr val="E3F0D9"/>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PE Group</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#1</a:t>
              </a:r>
            </a:p>
          </p:txBody>
        </p:sp>
        <p:sp>
          <p:nvSpPr>
            <p:cNvPr id="133" name="Rectangle: Rounded Corners 153">
              <a:extLst>
                <a:ext uri="{FF2B5EF4-FFF2-40B4-BE49-F238E27FC236}">
                  <a16:creationId xmlns:a16="http://schemas.microsoft.com/office/drawing/2014/main" id="{BD39299B-A251-C09C-B674-F6A4561B4023}"/>
                </a:ext>
              </a:extLst>
            </p:cNvPr>
            <p:cNvSpPr/>
            <p:nvPr/>
          </p:nvSpPr>
          <p:spPr>
            <a:xfrm>
              <a:off x="6988863" y="2147021"/>
              <a:ext cx="969620" cy="331168"/>
            </a:xfrm>
            <a:prstGeom prst="roundRect">
              <a:avLst/>
            </a:prstGeom>
            <a:solidFill>
              <a:srgbClr val="C8DDEF"/>
            </a:solidFill>
            <a:ln w="25400">
              <a:solidFill>
                <a:sysClr val="windowText" lastClr="000000"/>
              </a:solidFill>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Register</a:t>
              </a:r>
            </a:p>
          </p:txBody>
        </p:sp>
        <p:cxnSp>
          <p:nvCxnSpPr>
            <p:cNvPr id="134" name="Straight Connector 133">
              <a:extLst>
                <a:ext uri="{FF2B5EF4-FFF2-40B4-BE49-F238E27FC236}">
                  <a16:creationId xmlns:a16="http://schemas.microsoft.com/office/drawing/2014/main" id="{B222E638-0614-1149-3792-4E412109BE78}"/>
                </a:ext>
              </a:extLst>
            </p:cNvPr>
            <p:cNvCxnSpPr>
              <a:cxnSpLocks/>
              <a:endCxn id="133" idx="0"/>
            </p:cNvCxnSpPr>
            <p:nvPr/>
          </p:nvCxnSpPr>
          <p:spPr>
            <a:xfrm>
              <a:off x="7473673" y="1957582"/>
              <a:ext cx="1" cy="189438"/>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E6367502-59BB-624F-F62E-7C2F19DA630D}"/>
                </a:ext>
              </a:extLst>
            </p:cNvPr>
            <p:cNvCxnSpPr>
              <a:cxnSpLocks/>
            </p:cNvCxnSpPr>
            <p:nvPr/>
          </p:nvCxnSpPr>
          <p:spPr>
            <a:xfrm>
              <a:off x="7473673" y="2478189"/>
              <a:ext cx="0" cy="1059623"/>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
          <p:nvSpPr>
            <p:cNvPr id="136" name="Rounded Rectangle 135">
              <a:extLst>
                <a:ext uri="{FF2B5EF4-FFF2-40B4-BE49-F238E27FC236}">
                  <a16:creationId xmlns:a16="http://schemas.microsoft.com/office/drawing/2014/main" id="{4573AE3F-CFA9-48EF-E590-2D711B5C419A}"/>
                </a:ext>
              </a:extLst>
            </p:cNvPr>
            <p:cNvSpPr/>
            <p:nvPr/>
          </p:nvSpPr>
          <p:spPr>
            <a:xfrm>
              <a:off x="7055446" y="698999"/>
              <a:ext cx="969620" cy="1315810"/>
            </a:xfrm>
            <a:prstGeom prst="roundRect">
              <a:avLst>
                <a:gd name="adj" fmla="val 7461"/>
              </a:avLst>
            </a:prstGeom>
            <a:solidFill>
              <a:srgbClr val="E3F0D9"/>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PE Group</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#1</a:t>
              </a:r>
            </a:p>
          </p:txBody>
        </p:sp>
        <p:sp>
          <p:nvSpPr>
            <p:cNvPr id="137" name="Rectangle: Rounded Corners 153">
              <a:extLst>
                <a:ext uri="{FF2B5EF4-FFF2-40B4-BE49-F238E27FC236}">
                  <a16:creationId xmlns:a16="http://schemas.microsoft.com/office/drawing/2014/main" id="{385AF774-F25A-BF17-57A6-B33D48CA5F10}"/>
                </a:ext>
              </a:extLst>
            </p:cNvPr>
            <p:cNvSpPr/>
            <p:nvPr/>
          </p:nvSpPr>
          <p:spPr>
            <a:xfrm>
              <a:off x="7055444" y="2204247"/>
              <a:ext cx="969620" cy="331168"/>
            </a:xfrm>
            <a:prstGeom prst="roundRect">
              <a:avLst/>
            </a:prstGeom>
            <a:solidFill>
              <a:srgbClr val="C8DDEF"/>
            </a:solidFill>
            <a:ln w="25400">
              <a:solidFill>
                <a:sysClr val="windowText" lastClr="000000"/>
              </a:solidFill>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Register</a:t>
              </a:r>
            </a:p>
          </p:txBody>
        </p:sp>
        <p:cxnSp>
          <p:nvCxnSpPr>
            <p:cNvPr id="138" name="Straight Connector 137">
              <a:extLst>
                <a:ext uri="{FF2B5EF4-FFF2-40B4-BE49-F238E27FC236}">
                  <a16:creationId xmlns:a16="http://schemas.microsoft.com/office/drawing/2014/main" id="{DD972DED-AE85-438C-E5FA-2726144FE10F}"/>
                </a:ext>
              </a:extLst>
            </p:cNvPr>
            <p:cNvCxnSpPr>
              <a:cxnSpLocks/>
              <a:endCxn id="137" idx="0"/>
            </p:cNvCxnSpPr>
            <p:nvPr/>
          </p:nvCxnSpPr>
          <p:spPr>
            <a:xfrm>
              <a:off x="7540254" y="2014810"/>
              <a:ext cx="1" cy="189438"/>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4DA636BB-0026-F278-A6B1-A2B3C09DBF7D}"/>
                </a:ext>
              </a:extLst>
            </p:cNvPr>
            <p:cNvCxnSpPr>
              <a:cxnSpLocks/>
            </p:cNvCxnSpPr>
            <p:nvPr/>
          </p:nvCxnSpPr>
          <p:spPr>
            <a:xfrm>
              <a:off x="7540254" y="2535417"/>
              <a:ext cx="0" cy="1002395"/>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
          <p:nvSpPr>
            <p:cNvPr id="140" name="Rounded Rectangle 139">
              <a:extLst>
                <a:ext uri="{FF2B5EF4-FFF2-40B4-BE49-F238E27FC236}">
                  <a16:creationId xmlns:a16="http://schemas.microsoft.com/office/drawing/2014/main" id="{4AA552DE-4CB4-C3AF-791F-9C4B16B7A20D}"/>
                </a:ext>
              </a:extLst>
            </p:cNvPr>
            <p:cNvSpPr/>
            <p:nvPr/>
          </p:nvSpPr>
          <p:spPr>
            <a:xfrm>
              <a:off x="7117187" y="757113"/>
              <a:ext cx="969620" cy="1315809"/>
            </a:xfrm>
            <a:prstGeom prst="roundRect">
              <a:avLst>
                <a:gd name="adj" fmla="val 7461"/>
              </a:avLst>
            </a:prstGeom>
            <a:solidFill>
              <a:srgbClr val="E3F0D9"/>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PE Group</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#1</a:t>
              </a:r>
            </a:p>
          </p:txBody>
        </p:sp>
        <p:sp>
          <p:nvSpPr>
            <p:cNvPr id="141" name="Rectangle: Rounded Corners 153">
              <a:extLst>
                <a:ext uri="{FF2B5EF4-FFF2-40B4-BE49-F238E27FC236}">
                  <a16:creationId xmlns:a16="http://schemas.microsoft.com/office/drawing/2014/main" id="{3A6BCA54-3022-6FF4-4B13-0A40B7D7167D}"/>
                </a:ext>
              </a:extLst>
            </p:cNvPr>
            <p:cNvSpPr/>
            <p:nvPr/>
          </p:nvSpPr>
          <p:spPr>
            <a:xfrm>
              <a:off x="7117185" y="2257285"/>
              <a:ext cx="969620" cy="331168"/>
            </a:xfrm>
            <a:prstGeom prst="roundRect">
              <a:avLst/>
            </a:prstGeom>
            <a:solidFill>
              <a:srgbClr val="C8DDEF"/>
            </a:solidFill>
            <a:ln w="25400">
              <a:solidFill>
                <a:sysClr val="windowText" lastClr="000000"/>
              </a:solidFill>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Register</a:t>
              </a:r>
            </a:p>
          </p:txBody>
        </p:sp>
        <p:cxnSp>
          <p:nvCxnSpPr>
            <p:cNvPr id="142" name="Straight Connector 141">
              <a:extLst>
                <a:ext uri="{FF2B5EF4-FFF2-40B4-BE49-F238E27FC236}">
                  <a16:creationId xmlns:a16="http://schemas.microsoft.com/office/drawing/2014/main" id="{876A5CEC-8A4B-B769-D207-EDBFEDB5BA6A}"/>
                </a:ext>
              </a:extLst>
            </p:cNvPr>
            <p:cNvCxnSpPr>
              <a:cxnSpLocks/>
              <a:endCxn id="141" idx="0"/>
            </p:cNvCxnSpPr>
            <p:nvPr/>
          </p:nvCxnSpPr>
          <p:spPr>
            <a:xfrm>
              <a:off x="7601995" y="2067846"/>
              <a:ext cx="1" cy="189438"/>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CBE10974-6695-1A06-BCFF-EDE64FDCF196}"/>
                </a:ext>
              </a:extLst>
            </p:cNvPr>
            <p:cNvCxnSpPr>
              <a:cxnSpLocks/>
            </p:cNvCxnSpPr>
            <p:nvPr/>
          </p:nvCxnSpPr>
          <p:spPr>
            <a:xfrm>
              <a:off x="7601995" y="2588453"/>
              <a:ext cx="0" cy="949359"/>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
          <p:nvSpPr>
            <p:cNvPr id="144" name="Rounded Rectangle 143">
              <a:extLst>
                <a:ext uri="{FF2B5EF4-FFF2-40B4-BE49-F238E27FC236}">
                  <a16:creationId xmlns:a16="http://schemas.microsoft.com/office/drawing/2014/main" id="{1AD4B5AD-8D10-3A76-CBD4-8EA7CB73F386}"/>
                </a:ext>
              </a:extLst>
            </p:cNvPr>
            <p:cNvSpPr/>
            <p:nvPr/>
          </p:nvSpPr>
          <p:spPr>
            <a:xfrm>
              <a:off x="7183768" y="809265"/>
              <a:ext cx="969620" cy="1315809"/>
            </a:xfrm>
            <a:prstGeom prst="roundRect">
              <a:avLst>
                <a:gd name="adj" fmla="val 7461"/>
              </a:avLst>
            </a:prstGeom>
            <a:solidFill>
              <a:srgbClr val="E3F0D9"/>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PE Group</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#1</a:t>
              </a:r>
            </a:p>
          </p:txBody>
        </p:sp>
        <p:sp>
          <p:nvSpPr>
            <p:cNvPr id="145" name="Rectangle: Rounded Corners 153">
              <a:extLst>
                <a:ext uri="{FF2B5EF4-FFF2-40B4-BE49-F238E27FC236}">
                  <a16:creationId xmlns:a16="http://schemas.microsoft.com/office/drawing/2014/main" id="{0012EE07-B631-7803-F688-F903D0CFC673}"/>
                </a:ext>
              </a:extLst>
            </p:cNvPr>
            <p:cNvSpPr/>
            <p:nvPr/>
          </p:nvSpPr>
          <p:spPr>
            <a:xfrm>
              <a:off x="7183766" y="2314512"/>
              <a:ext cx="969620" cy="331168"/>
            </a:xfrm>
            <a:prstGeom prst="roundRect">
              <a:avLst/>
            </a:prstGeom>
            <a:solidFill>
              <a:srgbClr val="C8DDEF"/>
            </a:solidFill>
            <a:ln w="25400">
              <a:solidFill>
                <a:sysClr val="windowText" lastClr="000000"/>
              </a:solidFill>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Register</a:t>
              </a:r>
            </a:p>
          </p:txBody>
        </p:sp>
        <p:cxnSp>
          <p:nvCxnSpPr>
            <p:cNvPr id="146" name="Straight Connector 145">
              <a:extLst>
                <a:ext uri="{FF2B5EF4-FFF2-40B4-BE49-F238E27FC236}">
                  <a16:creationId xmlns:a16="http://schemas.microsoft.com/office/drawing/2014/main" id="{1FBE5296-69A1-B718-1E8C-AEA78C6F54B2}"/>
                </a:ext>
              </a:extLst>
            </p:cNvPr>
            <p:cNvCxnSpPr>
              <a:cxnSpLocks/>
              <a:endCxn id="145" idx="0"/>
            </p:cNvCxnSpPr>
            <p:nvPr/>
          </p:nvCxnSpPr>
          <p:spPr>
            <a:xfrm>
              <a:off x="7668576" y="2125074"/>
              <a:ext cx="1" cy="189438"/>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EEE4D09B-0A76-CCFD-9960-2F58905E4CFB}"/>
                </a:ext>
              </a:extLst>
            </p:cNvPr>
            <p:cNvCxnSpPr>
              <a:cxnSpLocks/>
            </p:cNvCxnSpPr>
            <p:nvPr/>
          </p:nvCxnSpPr>
          <p:spPr>
            <a:xfrm>
              <a:off x="7668576" y="2645681"/>
              <a:ext cx="0" cy="892131"/>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
          <p:nvSpPr>
            <p:cNvPr id="148" name="Rounded Rectangle 147">
              <a:extLst>
                <a:ext uri="{FF2B5EF4-FFF2-40B4-BE49-F238E27FC236}">
                  <a16:creationId xmlns:a16="http://schemas.microsoft.com/office/drawing/2014/main" id="{011EC951-1013-283B-778D-4B9B0ACB9E92}"/>
                </a:ext>
              </a:extLst>
            </p:cNvPr>
            <p:cNvSpPr/>
            <p:nvPr/>
          </p:nvSpPr>
          <p:spPr>
            <a:xfrm>
              <a:off x="7250347" y="864585"/>
              <a:ext cx="969620" cy="1315809"/>
            </a:xfrm>
            <a:prstGeom prst="roundRect">
              <a:avLst>
                <a:gd name="adj" fmla="val 7461"/>
              </a:avLst>
            </a:prstGeom>
            <a:solidFill>
              <a:srgbClr val="E3F0D9"/>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PE Group</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#1</a:t>
              </a:r>
            </a:p>
          </p:txBody>
        </p:sp>
        <p:sp>
          <p:nvSpPr>
            <p:cNvPr id="149" name="Rectangle: Rounded Corners 153">
              <a:extLst>
                <a:ext uri="{FF2B5EF4-FFF2-40B4-BE49-F238E27FC236}">
                  <a16:creationId xmlns:a16="http://schemas.microsoft.com/office/drawing/2014/main" id="{E7173E40-A909-6165-E857-310D7672AF83}"/>
                </a:ext>
              </a:extLst>
            </p:cNvPr>
            <p:cNvSpPr/>
            <p:nvPr/>
          </p:nvSpPr>
          <p:spPr>
            <a:xfrm>
              <a:off x="7250346" y="2369832"/>
              <a:ext cx="969620" cy="331168"/>
            </a:xfrm>
            <a:prstGeom prst="roundRect">
              <a:avLst/>
            </a:prstGeom>
            <a:solidFill>
              <a:srgbClr val="C8DDEF"/>
            </a:solidFill>
            <a:ln w="25400">
              <a:solidFill>
                <a:sysClr val="windowText" lastClr="000000"/>
              </a:solidFill>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Register</a:t>
              </a:r>
            </a:p>
          </p:txBody>
        </p:sp>
        <p:cxnSp>
          <p:nvCxnSpPr>
            <p:cNvPr id="150" name="Straight Connector 149">
              <a:extLst>
                <a:ext uri="{FF2B5EF4-FFF2-40B4-BE49-F238E27FC236}">
                  <a16:creationId xmlns:a16="http://schemas.microsoft.com/office/drawing/2014/main" id="{36F18944-E680-98D8-82F5-98C72C5DF74F}"/>
                </a:ext>
              </a:extLst>
            </p:cNvPr>
            <p:cNvCxnSpPr>
              <a:cxnSpLocks/>
              <a:endCxn id="149" idx="0"/>
            </p:cNvCxnSpPr>
            <p:nvPr/>
          </p:nvCxnSpPr>
          <p:spPr>
            <a:xfrm>
              <a:off x="7735156" y="2180395"/>
              <a:ext cx="1" cy="189438"/>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4578384C-3C35-CDB8-4E7E-1BF54BC14063}"/>
                </a:ext>
              </a:extLst>
            </p:cNvPr>
            <p:cNvCxnSpPr>
              <a:cxnSpLocks/>
            </p:cNvCxnSpPr>
            <p:nvPr/>
          </p:nvCxnSpPr>
          <p:spPr>
            <a:xfrm>
              <a:off x="7735156" y="2701002"/>
              <a:ext cx="0" cy="836810"/>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
          <p:nvSpPr>
            <p:cNvPr id="152" name="Rounded Rectangle 151">
              <a:extLst>
                <a:ext uri="{FF2B5EF4-FFF2-40B4-BE49-F238E27FC236}">
                  <a16:creationId xmlns:a16="http://schemas.microsoft.com/office/drawing/2014/main" id="{99C4D520-9C3A-F1CB-82AA-5D71A4DF7EC3}"/>
                </a:ext>
              </a:extLst>
            </p:cNvPr>
            <p:cNvSpPr/>
            <p:nvPr/>
          </p:nvSpPr>
          <p:spPr>
            <a:xfrm>
              <a:off x="7316929" y="921813"/>
              <a:ext cx="969620" cy="1315809"/>
            </a:xfrm>
            <a:prstGeom prst="roundRect">
              <a:avLst>
                <a:gd name="adj" fmla="val 7461"/>
              </a:avLst>
            </a:prstGeom>
            <a:solidFill>
              <a:srgbClr val="E3F0D9"/>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PE Group</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#1</a:t>
              </a:r>
            </a:p>
          </p:txBody>
        </p:sp>
        <p:sp>
          <p:nvSpPr>
            <p:cNvPr id="153" name="Rectangle: Rounded Corners 153">
              <a:extLst>
                <a:ext uri="{FF2B5EF4-FFF2-40B4-BE49-F238E27FC236}">
                  <a16:creationId xmlns:a16="http://schemas.microsoft.com/office/drawing/2014/main" id="{0BE76841-1AD1-E6FE-0925-B2E6988C08CC}"/>
                </a:ext>
              </a:extLst>
            </p:cNvPr>
            <p:cNvSpPr/>
            <p:nvPr/>
          </p:nvSpPr>
          <p:spPr>
            <a:xfrm>
              <a:off x="7316927" y="2427061"/>
              <a:ext cx="969620" cy="331168"/>
            </a:xfrm>
            <a:prstGeom prst="roundRect">
              <a:avLst/>
            </a:prstGeom>
            <a:solidFill>
              <a:srgbClr val="C8DDEF"/>
            </a:solidFill>
            <a:ln w="25400">
              <a:solidFill>
                <a:sysClr val="windowText" lastClr="000000"/>
              </a:solidFill>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Register</a:t>
              </a:r>
            </a:p>
          </p:txBody>
        </p:sp>
        <p:cxnSp>
          <p:nvCxnSpPr>
            <p:cNvPr id="154" name="Straight Connector 153">
              <a:extLst>
                <a:ext uri="{FF2B5EF4-FFF2-40B4-BE49-F238E27FC236}">
                  <a16:creationId xmlns:a16="http://schemas.microsoft.com/office/drawing/2014/main" id="{9C021ED2-2036-3346-D91C-4417078597DF}"/>
                </a:ext>
              </a:extLst>
            </p:cNvPr>
            <p:cNvCxnSpPr>
              <a:cxnSpLocks/>
              <a:endCxn id="153" idx="0"/>
            </p:cNvCxnSpPr>
            <p:nvPr/>
          </p:nvCxnSpPr>
          <p:spPr>
            <a:xfrm>
              <a:off x="7801737" y="2237623"/>
              <a:ext cx="1" cy="189438"/>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A720194C-2451-6CE0-76EF-75687F167DC8}"/>
                </a:ext>
              </a:extLst>
            </p:cNvPr>
            <p:cNvCxnSpPr>
              <a:cxnSpLocks/>
            </p:cNvCxnSpPr>
            <p:nvPr/>
          </p:nvCxnSpPr>
          <p:spPr>
            <a:xfrm>
              <a:off x="7801737" y="2758230"/>
              <a:ext cx="0" cy="779582"/>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
          <p:nvSpPr>
            <p:cNvPr id="156" name="Rounded Rectangle 155">
              <a:extLst>
                <a:ext uri="{FF2B5EF4-FFF2-40B4-BE49-F238E27FC236}">
                  <a16:creationId xmlns:a16="http://schemas.microsoft.com/office/drawing/2014/main" id="{3E00AE92-BB35-9027-3CF6-9B0AF3472696}"/>
                </a:ext>
              </a:extLst>
            </p:cNvPr>
            <p:cNvSpPr/>
            <p:nvPr/>
          </p:nvSpPr>
          <p:spPr>
            <a:xfrm>
              <a:off x="7378669" y="974849"/>
              <a:ext cx="969620" cy="1315809"/>
            </a:xfrm>
            <a:prstGeom prst="roundRect">
              <a:avLst>
                <a:gd name="adj" fmla="val 7461"/>
              </a:avLst>
            </a:prstGeom>
            <a:solidFill>
              <a:srgbClr val="E3F0D9"/>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PE Group</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#1</a:t>
              </a:r>
            </a:p>
          </p:txBody>
        </p:sp>
        <p:sp>
          <p:nvSpPr>
            <p:cNvPr id="157" name="Rectangle: Rounded Corners 153">
              <a:extLst>
                <a:ext uri="{FF2B5EF4-FFF2-40B4-BE49-F238E27FC236}">
                  <a16:creationId xmlns:a16="http://schemas.microsoft.com/office/drawing/2014/main" id="{E8C9B4BC-6B03-C540-48C8-7C53B0208386}"/>
                </a:ext>
              </a:extLst>
            </p:cNvPr>
            <p:cNvSpPr/>
            <p:nvPr/>
          </p:nvSpPr>
          <p:spPr>
            <a:xfrm>
              <a:off x="7378668" y="2480097"/>
              <a:ext cx="969620" cy="331168"/>
            </a:xfrm>
            <a:prstGeom prst="roundRect">
              <a:avLst/>
            </a:prstGeom>
            <a:solidFill>
              <a:srgbClr val="C8DDEF"/>
            </a:solidFill>
            <a:ln w="25400">
              <a:solidFill>
                <a:sysClr val="windowText" lastClr="000000"/>
              </a:solidFill>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Register</a:t>
              </a:r>
            </a:p>
          </p:txBody>
        </p:sp>
        <p:cxnSp>
          <p:nvCxnSpPr>
            <p:cNvPr id="158" name="Straight Connector 157">
              <a:extLst>
                <a:ext uri="{FF2B5EF4-FFF2-40B4-BE49-F238E27FC236}">
                  <a16:creationId xmlns:a16="http://schemas.microsoft.com/office/drawing/2014/main" id="{2645051D-FA9D-7A3A-D850-A07EB2F1D989}"/>
                </a:ext>
              </a:extLst>
            </p:cNvPr>
            <p:cNvCxnSpPr>
              <a:cxnSpLocks/>
              <a:endCxn id="157" idx="0"/>
            </p:cNvCxnSpPr>
            <p:nvPr/>
          </p:nvCxnSpPr>
          <p:spPr>
            <a:xfrm>
              <a:off x="7863478" y="2290659"/>
              <a:ext cx="1" cy="189438"/>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5E3EBEE4-B929-FC81-2366-70E0027EE8DF}"/>
                </a:ext>
              </a:extLst>
            </p:cNvPr>
            <p:cNvCxnSpPr>
              <a:cxnSpLocks/>
            </p:cNvCxnSpPr>
            <p:nvPr/>
          </p:nvCxnSpPr>
          <p:spPr>
            <a:xfrm>
              <a:off x="7863478" y="2811266"/>
              <a:ext cx="0" cy="726546"/>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
          <p:nvSpPr>
            <p:cNvPr id="160" name="Rounded Rectangle 159">
              <a:extLst>
                <a:ext uri="{FF2B5EF4-FFF2-40B4-BE49-F238E27FC236}">
                  <a16:creationId xmlns:a16="http://schemas.microsoft.com/office/drawing/2014/main" id="{4A1CEA50-9E9D-5BF2-D73C-C4B5EC03756C}"/>
                </a:ext>
              </a:extLst>
            </p:cNvPr>
            <p:cNvSpPr/>
            <p:nvPr/>
          </p:nvSpPr>
          <p:spPr>
            <a:xfrm>
              <a:off x="7445251" y="1032078"/>
              <a:ext cx="969620" cy="1315809"/>
            </a:xfrm>
            <a:prstGeom prst="roundRect">
              <a:avLst>
                <a:gd name="adj" fmla="val 7461"/>
              </a:avLst>
            </a:prstGeom>
            <a:solidFill>
              <a:srgbClr val="E3F0D9"/>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PE Group</a:t>
              </a:r>
            </a:p>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rPr>
                <a:t>#1</a:t>
              </a:r>
            </a:p>
          </p:txBody>
        </p:sp>
        <p:cxnSp>
          <p:nvCxnSpPr>
            <p:cNvPr id="161" name="Straight Connector 160">
              <a:extLst>
                <a:ext uri="{FF2B5EF4-FFF2-40B4-BE49-F238E27FC236}">
                  <a16:creationId xmlns:a16="http://schemas.microsoft.com/office/drawing/2014/main" id="{4CB7D346-6CE8-526B-2F8D-F2A9B82F8EFD}"/>
                </a:ext>
              </a:extLst>
            </p:cNvPr>
            <p:cNvCxnSpPr>
              <a:cxnSpLocks/>
              <a:endCxn id="163" idx="0"/>
            </p:cNvCxnSpPr>
            <p:nvPr/>
          </p:nvCxnSpPr>
          <p:spPr>
            <a:xfrm>
              <a:off x="7930059" y="2347887"/>
              <a:ext cx="1" cy="189438"/>
            </a:xfrm>
            <a:prstGeom prst="line">
              <a:avLst/>
            </a:prstGeom>
            <a:ln w="25400">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D29ED6A2-269F-065C-31A5-6160D8197F91}"/>
                </a:ext>
              </a:extLst>
            </p:cNvPr>
            <p:cNvCxnSpPr>
              <a:cxnSpLocks/>
            </p:cNvCxnSpPr>
            <p:nvPr/>
          </p:nvCxnSpPr>
          <p:spPr>
            <a:xfrm>
              <a:off x="7930059" y="2868494"/>
              <a:ext cx="0" cy="669318"/>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
          <p:nvSpPr>
            <p:cNvPr id="163" name="Rectangle: Rounded Corners 153">
              <a:extLst>
                <a:ext uri="{FF2B5EF4-FFF2-40B4-BE49-F238E27FC236}">
                  <a16:creationId xmlns:a16="http://schemas.microsoft.com/office/drawing/2014/main" id="{9499801D-A934-7489-4172-B1D9472F6C65}"/>
                </a:ext>
              </a:extLst>
            </p:cNvPr>
            <p:cNvSpPr/>
            <p:nvPr/>
          </p:nvSpPr>
          <p:spPr>
            <a:xfrm>
              <a:off x="7445249" y="2537325"/>
              <a:ext cx="969620" cy="331168"/>
            </a:xfrm>
            <a:prstGeom prst="roundRect">
              <a:avLst/>
            </a:prstGeom>
            <a:solidFill>
              <a:srgbClr val="C8DDEF"/>
            </a:solidFill>
            <a:ln w="25400">
              <a:solidFill>
                <a:sysClr val="windowText" lastClr="000000"/>
              </a:solidFill>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Register</a:t>
              </a:r>
            </a:p>
          </p:txBody>
        </p:sp>
      </p:grpSp>
      <p:grpSp>
        <p:nvGrpSpPr>
          <p:cNvPr id="256" name="Group 255">
            <a:extLst>
              <a:ext uri="{FF2B5EF4-FFF2-40B4-BE49-F238E27FC236}">
                <a16:creationId xmlns:a16="http://schemas.microsoft.com/office/drawing/2014/main" id="{4B8BBD37-435C-E3D8-E2EA-B56F4F94F476}"/>
              </a:ext>
            </a:extLst>
          </p:cNvPr>
          <p:cNvGrpSpPr/>
          <p:nvPr/>
        </p:nvGrpSpPr>
        <p:grpSpPr>
          <a:xfrm>
            <a:off x="4136086" y="1018111"/>
            <a:ext cx="3730070" cy="4111251"/>
            <a:chOff x="4136086" y="1087477"/>
            <a:chExt cx="3730070" cy="4111251"/>
          </a:xfrm>
        </p:grpSpPr>
        <p:cxnSp>
          <p:nvCxnSpPr>
            <p:cNvPr id="164" name="Straight Connector 163">
              <a:extLst>
                <a:ext uri="{FF2B5EF4-FFF2-40B4-BE49-F238E27FC236}">
                  <a16:creationId xmlns:a16="http://schemas.microsoft.com/office/drawing/2014/main" id="{9AC29FE8-8F6C-2A5A-42B2-9042E0F401AF}"/>
                </a:ext>
              </a:extLst>
            </p:cNvPr>
            <p:cNvCxnSpPr>
              <a:cxnSpLocks noChangeAspect="1"/>
            </p:cNvCxnSpPr>
            <p:nvPr/>
          </p:nvCxnSpPr>
          <p:spPr>
            <a:xfrm flipV="1">
              <a:off x="4136086" y="1574659"/>
              <a:ext cx="352556" cy="881054"/>
            </a:xfrm>
            <a:prstGeom prst="line">
              <a:avLst/>
            </a:prstGeom>
            <a:ln w="25400">
              <a:solidFill>
                <a:schemeClr val="tx1"/>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3A7555EC-DD0D-DBA9-904A-C10232148B0B}"/>
                </a:ext>
              </a:extLst>
            </p:cNvPr>
            <p:cNvCxnSpPr>
              <a:cxnSpLocks noChangeAspect="1"/>
            </p:cNvCxnSpPr>
            <p:nvPr/>
          </p:nvCxnSpPr>
          <p:spPr>
            <a:xfrm>
              <a:off x="4143235" y="3212449"/>
              <a:ext cx="353637" cy="745141"/>
            </a:xfrm>
            <a:prstGeom prst="line">
              <a:avLst/>
            </a:prstGeom>
            <a:ln w="25400">
              <a:solidFill>
                <a:schemeClr val="tx1"/>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sp>
          <p:nvSpPr>
            <p:cNvPr id="166" name="Rounded Rectangle 165">
              <a:extLst>
                <a:ext uri="{FF2B5EF4-FFF2-40B4-BE49-F238E27FC236}">
                  <a16:creationId xmlns:a16="http://schemas.microsoft.com/office/drawing/2014/main" id="{EA18ED7F-1B0D-F6D7-2128-FC6DDA32A6AC}"/>
                </a:ext>
              </a:extLst>
            </p:cNvPr>
            <p:cNvSpPr>
              <a:spLocks noChangeAspect="1"/>
            </p:cNvSpPr>
            <p:nvPr/>
          </p:nvSpPr>
          <p:spPr>
            <a:xfrm>
              <a:off x="4493216" y="1087477"/>
              <a:ext cx="3372940" cy="4111251"/>
            </a:xfrm>
            <a:prstGeom prst="roundRect">
              <a:avLst>
                <a:gd name="adj" fmla="val 5901"/>
              </a:avLst>
            </a:prstGeom>
            <a:solidFill>
              <a:srgbClr val="E3F0D9"/>
            </a:solidFill>
            <a:ln w="25400" cap="flat" cmpd="sng" algn="ctr">
              <a:solidFill>
                <a:schemeClr val="tx1"/>
              </a:solidFill>
              <a:prstDash val="sysDot"/>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a:ln>
                  <a:noFill/>
                </a:ln>
                <a:solidFill>
                  <a:srgbClr val="E3F0D9"/>
                </a:solidFill>
                <a:effectLst/>
                <a:uLnTx/>
                <a:uFillTx/>
                <a:latin typeface="Cambria" panose="02040503050406030204" pitchFamily="18" charset="0"/>
                <a:ea typeface="+mn-ea"/>
                <a:cs typeface="+mn-cs"/>
              </a:endParaRPr>
            </a:p>
          </p:txBody>
        </p:sp>
      </p:grpSp>
      <p:sp>
        <p:nvSpPr>
          <p:cNvPr id="167" name="TextBox 166">
            <a:extLst>
              <a:ext uri="{FF2B5EF4-FFF2-40B4-BE49-F238E27FC236}">
                <a16:creationId xmlns:a16="http://schemas.microsoft.com/office/drawing/2014/main" id="{3056E4AE-0CD5-C433-0E75-5578081FCEFE}"/>
              </a:ext>
            </a:extLst>
          </p:cNvPr>
          <p:cNvSpPr txBox="1">
            <a:spLocks noChangeAspect="1"/>
          </p:cNvSpPr>
          <p:nvPr/>
        </p:nvSpPr>
        <p:spPr>
          <a:xfrm>
            <a:off x="4550552" y="4915522"/>
            <a:ext cx="874598"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PE Group #1</a:t>
            </a:r>
          </a:p>
        </p:txBody>
      </p:sp>
      <p:grpSp>
        <p:nvGrpSpPr>
          <p:cNvPr id="257" name="Group 256">
            <a:extLst>
              <a:ext uri="{FF2B5EF4-FFF2-40B4-BE49-F238E27FC236}">
                <a16:creationId xmlns:a16="http://schemas.microsoft.com/office/drawing/2014/main" id="{328BD7E1-E9B5-BBAE-3130-01172295F2F1}"/>
              </a:ext>
            </a:extLst>
          </p:cNvPr>
          <p:cNvGrpSpPr/>
          <p:nvPr/>
        </p:nvGrpSpPr>
        <p:grpSpPr>
          <a:xfrm>
            <a:off x="5358682" y="1089704"/>
            <a:ext cx="1469548" cy="399795"/>
            <a:chOff x="5358682" y="1159070"/>
            <a:chExt cx="1469548" cy="399795"/>
          </a:xfrm>
        </p:grpSpPr>
        <p:sp>
          <p:nvSpPr>
            <p:cNvPr id="168" name="Rounded Rectangle 167">
              <a:extLst>
                <a:ext uri="{FF2B5EF4-FFF2-40B4-BE49-F238E27FC236}">
                  <a16:creationId xmlns:a16="http://schemas.microsoft.com/office/drawing/2014/main" id="{08E56C20-4674-2412-059D-714F6C9EAE54}"/>
                </a:ext>
              </a:extLst>
            </p:cNvPr>
            <p:cNvSpPr>
              <a:spLocks noChangeAspect="1"/>
            </p:cNvSpPr>
            <p:nvPr/>
          </p:nvSpPr>
          <p:spPr>
            <a:xfrm>
              <a:off x="5358682" y="1159070"/>
              <a:ext cx="1336604" cy="269958"/>
            </a:xfrm>
            <a:prstGeom prst="roundRect">
              <a:avLst>
                <a:gd name="adj" fmla="val 5901"/>
              </a:avLst>
            </a:prstGeom>
            <a:solidFill>
              <a:srgbClr val="C2CDBA"/>
            </a:solidFill>
            <a:ln w="1905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PE Engine #1</a:t>
              </a:r>
            </a:p>
          </p:txBody>
        </p:sp>
        <p:sp>
          <p:nvSpPr>
            <p:cNvPr id="169" name="Rounded Rectangle 168">
              <a:extLst>
                <a:ext uri="{FF2B5EF4-FFF2-40B4-BE49-F238E27FC236}">
                  <a16:creationId xmlns:a16="http://schemas.microsoft.com/office/drawing/2014/main" id="{4B2AF092-0CB1-4045-62B3-A9C75DCF5182}"/>
                </a:ext>
              </a:extLst>
            </p:cNvPr>
            <p:cNvSpPr>
              <a:spLocks noChangeAspect="1"/>
            </p:cNvSpPr>
            <p:nvPr/>
          </p:nvSpPr>
          <p:spPr>
            <a:xfrm>
              <a:off x="5403898" y="1200201"/>
              <a:ext cx="1336604" cy="269958"/>
            </a:xfrm>
            <a:prstGeom prst="roundRect">
              <a:avLst>
                <a:gd name="adj" fmla="val 5901"/>
              </a:avLst>
            </a:prstGeom>
            <a:solidFill>
              <a:srgbClr val="C2CDBA"/>
            </a:solidFill>
            <a:ln w="1905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PE Engine #1</a:t>
              </a:r>
            </a:p>
          </p:txBody>
        </p:sp>
        <p:sp>
          <p:nvSpPr>
            <p:cNvPr id="170" name="Rounded Rectangle 169">
              <a:extLst>
                <a:ext uri="{FF2B5EF4-FFF2-40B4-BE49-F238E27FC236}">
                  <a16:creationId xmlns:a16="http://schemas.microsoft.com/office/drawing/2014/main" id="{7278A58E-DDFD-5E8A-28C1-498F11FC24B2}"/>
                </a:ext>
              </a:extLst>
            </p:cNvPr>
            <p:cNvSpPr>
              <a:spLocks noChangeAspect="1"/>
            </p:cNvSpPr>
            <p:nvPr/>
          </p:nvSpPr>
          <p:spPr>
            <a:xfrm>
              <a:off x="5449114" y="1243572"/>
              <a:ext cx="1336604" cy="269958"/>
            </a:xfrm>
            <a:prstGeom prst="roundRect">
              <a:avLst>
                <a:gd name="adj" fmla="val 5901"/>
              </a:avLst>
            </a:prstGeom>
            <a:solidFill>
              <a:srgbClr val="C2CDBA"/>
            </a:solidFill>
            <a:ln w="1905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PE Engine #1</a:t>
              </a:r>
            </a:p>
          </p:txBody>
        </p:sp>
        <p:sp>
          <p:nvSpPr>
            <p:cNvPr id="171" name="Rounded Rectangle 170">
              <a:extLst>
                <a:ext uri="{FF2B5EF4-FFF2-40B4-BE49-F238E27FC236}">
                  <a16:creationId xmlns:a16="http://schemas.microsoft.com/office/drawing/2014/main" id="{E0BDFFAA-FAA6-6FB6-AF98-2BBB00F1B619}"/>
                </a:ext>
              </a:extLst>
            </p:cNvPr>
            <p:cNvSpPr>
              <a:spLocks noChangeAspect="1"/>
            </p:cNvSpPr>
            <p:nvPr/>
          </p:nvSpPr>
          <p:spPr>
            <a:xfrm>
              <a:off x="5491626" y="1288907"/>
              <a:ext cx="1336604" cy="269958"/>
            </a:xfrm>
            <a:prstGeom prst="roundRect">
              <a:avLst>
                <a:gd name="adj" fmla="val 5901"/>
              </a:avLst>
            </a:prstGeom>
            <a:solidFill>
              <a:srgbClr val="C2CDBA"/>
            </a:solidFill>
            <a:ln w="1905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PE #1</a:t>
              </a:r>
            </a:p>
          </p:txBody>
        </p:sp>
      </p:grpSp>
      <p:grpSp>
        <p:nvGrpSpPr>
          <p:cNvPr id="258" name="Group 257">
            <a:extLst>
              <a:ext uri="{FF2B5EF4-FFF2-40B4-BE49-F238E27FC236}">
                <a16:creationId xmlns:a16="http://schemas.microsoft.com/office/drawing/2014/main" id="{B88EEF74-D256-8FE7-9EAF-D76E716E153E}"/>
              </a:ext>
            </a:extLst>
          </p:cNvPr>
          <p:cNvGrpSpPr/>
          <p:nvPr/>
        </p:nvGrpSpPr>
        <p:grpSpPr>
          <a:xfrm>
            <a:off x="4597321" y="1452113"/>
            <a:ext cx="3144359" cy="3429118"/>
            <a:chOff x="4597321" y="1521479"/>
            <a:chExt cx="3144359" cy="3429118"/>
          </a:xfrm>
        </p:grpSpPr>
        <p:sp>
          <p:nvSpPr>
            <p:cNvPr id="172" name="Rounded Rectangle 171">
              <a:extLst>
                <a:ext uri="{FF2B5EF4-FFF2-40B4-BE49-F238E27FC236}">
                  <a16:creationId xmlns:a16="http://schemas.microsoft.com/office/drawing/2014/main" id="{7A633563-55D9-9312-D0A5-B357B2F855D9}"/>
                </a:ext>
              </a:extLst>
            </p:cNvPr>
            <p:cNvSpPr>
              <a:spLocks noChangeAspect="1"/>
            </p:cNvSpPr>
            <p:nvPr/>
          </p:nvSpPr>
          <p:spPr>
            <a:xfrm>
              <a:off x="4597321" y="1749728"/>
              <a:ext cx="3144359" cy="3200869"/>
            </a:xfrm>
            <a:prstGeom prst="roundRect">
              <a:avLst>
                <a:gd name="adj" fmla="val 5901"/>
              </a:avLst>
            </a:prstGeom>
            <a:solidFill>
              <a:srgbClr val="C2CDBA"/>
            </a:solidFill>
            <a:ln w="25400" cap="flat" cmpd="sng" algn="ctr">
              <a:solidFill>
                <a:schemeClr val="tx1"/>
              </a:solidFill>
              <a:prstDash val="sysDot"/>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a:ln>
                  <a:noFill/>
                </a:ln>
                <a:solidFill>
                  <a:prstClr val="black"/>
                </a:solidFill>
                <a:effectLst/>
                <a:uLnTx/>
                <a:uFillTx/>
                <a:latin typeface="Cambria" panose="02040503050406030204" pitchFamily="18" charset="0"/>
                <a:ea typeface="+mn-ea"/>
                <a:cs typeface="+mn-cs"/>
              </a:endParaRPr>
            </a:p>
          </p:txBody>
        </p:sp>
        <p:cxnSp>
          <p:nvCxnSpPr>
            <p:cNvPr id="173" name="Straight Connector 172">
              <a:extLst>
                <a:ext uri="{FF2B5EF4-FFF2-40B4-BE49-F238E27FC236}">
                  <a16:creationId xmlns:a16="http://schemas.microsoft.com/office/drawing/2014/main" id="{B066CCE4-492C-47B3-E595-B077BD46E49A}"/>
                </a:ext>
              </a:extLst>
            </p:cNvPr>
            <p:cNvCxnSpPr>
              <a:cxnSpLocks noChangeAspect="1"/>
            </p:cNvCxnSpPr>
            <p:nvPr/>
          </p:nvCxnSpPr>
          <p:spPr>
            <a:xfrm flipV="1">
              <a:off x="4692140" y="1556901"/>
              <a:ext cx="804532" cy="203393"/>
            </a:xfrm>
            <a:prstGeom prst="line">
              <a:avLst/>
            </a:prstGeom>
            <a:ln w="25400">
              <a:solidFill>
                <a:schemeClr val="tx1"/>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2E4FC30C-76FE-33FC-1B61-3C8CB2A91F80}"/>
                </a:ext>
              </a:extLst>
            </p:cNvPr>
            <p:cNvCxnSpPr>
              <a:cxnSpLocks noChangeAspect="1"/>
            </p:cNvCxnSpPr>
            <p:nvPr/>
          </p:nvCxnSpPr>
          <p:spPr>
            <a:xfrm flipH="1" flipV="1">
              <a:off x="6828230" y="1521479"/>
              <a:ext cx="786106" cy="244167"/>
            </a:xfrm>
            <a:prstGeom prst="line">
              <a:avLst/>
            </a:prstGeom>
            <a:ln w="25400">
              <a:solidFill>
                <a:schemeClr val="tx1"/>
              </a:solidFill>
              <a:prstDash val="sysDot"/>
              <a:headEnd type="none"/>
              <a:tailEnd type="none"/>
            </a:ln>
          </p:spPr>
          <p:style>
            <a:lnRef idx="1">
              <a:schemeClr val="accent1"/>
            </a:lnRef>
            <a:fillRef idx="0">
              <a:schemeClr val="accent1"/>
            </a:fillRef>
            <a:effectRef idx="0">
              <a:schemeClr val="accent1"/>
            </a:effectRef>
            <a:fontRef idx="minor">
              <a:schemeClr val="tx1"/>
            </a:fontRef>
          </p:style>
        </p:cxnSp>
      </p:grpSp>
      <p:sp>
        <p:nvSpPr>
          <p:cNvPr id="175" name="TextBox 174">
            <a:extLst>
              <a:ext uri="{FF2B5EF4-FFF2-40B4-BE49-F238E27FC236}">
                <a16:creationId xmlns:a16="http://schemas.microsoft.com/office/drawing/2014/main" id="{327E1FB1-6503-6305-374C-70408478E2E9}"/>
              </a:ext>
            </a:extLst>
          </p:cNvPr>
          <p:cNvSpPr txBox="1">
            <a:spLocks noChangeAspect="1"/>
          </p:cNvSpPr>
          <p:nvPr/>
        </p:nvSpPr>
        <p:spPr>
          <a:xfrm>
            <a:off x="4717897" y="4665515"/>
            <a:ext cx="402353"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PE #1</a:t>
            </a:r>
          </a:p>
        </p:txBody>
      </p:sp>
      <p:pic>
        <p:nvPicPr>
          <p:cNvPr id="190" name="Picture 189">
            <a:extLst>
              <a:ext uri="{FF2B5EF4-FFF2-40B4-BE49-F238E27FC236}">
                <a16:creationId xmlns:a16="http://schemas.microsoft.com/office/drawing/2014/main" id="{B3022DEB-CA91-76E8-517D-0426A92E6891}"/>
              </a:ext>
            </a:extLst>
          </p:cNvPr>
          <p:cNvPicPr>
            <a:picLocks noChangeAspect="1"/>
          </p:cNvPicPr>
          <p:nvPr/>
        </p:nvPicPr>
        <p:blipFill>
          <a:blip r:embed="rId4"/>
          <a:stretch>
            <a:fillRect/>
          </a:stretch>
        </p:blipFill>
        <p:spPr>
          <a:xfrm>
            <a:off x="1147201" y="1985571"/>
            <a:ext cx="242555" cy="242555"/>
          </a:xfrm>
          <a:prstGeom prst="rect">
            <a:avLst/>
          </a:prstGeom>
        </p:spPr>
      </p:pic>
      <p:grpSp>
        <p:nvGrpSpPr>
          <p:cNvPr id="269" name="Group 268">
            <a:extLst>
              <a:ext uri="{FF2B5EF4-FFF2-40B4-BE49-F238E27FC236}">
                <a16:creationId xmlns:a16="http://schemas.microsoft.com/office/drawing/2014/main" id="{4238548A-C034-81F7-9552-BD91210A91B7}"/>
              </a:ext>
            </a:extLst>
          </p:cNvPr>
          <p:cNvGrpSpPr/>
          <p:nvPr/>
        </p:nvGrpSpPr>
        <p:grpSpPr>
          <a:xfrm>
            <a:off x="1326363" y="863862"/>
            <a:ext cx="4165263" cy="484352"/>
            <a:chOff x="1326363" y="933228"/>
            <a:chExt cx="4165263" cy="484352"/>
          </a:xfrm>
        </p:grpSpPr>
        <p:sp>
          <p:nvSpPr>
            <p:cNvPr id="120" name="Rounded Rectangle 119">
              <a:extLst>
                <a:ext uri="{FF2B5EF4-FFF2-40B4-BE49-F238E27FC236}">
                  <a16:creationId xmlns:a16="http://schemas.microsoft.com/office/drawing/2014/main" id="{8B3EC62D-349E-8A1C-87AA-EA8B57E72C74}"/>
                </a:ext>
              </a:extLst>
            </p:cNvPr>
            <p:cNvSpPr>
              <a:spLocks noChangeAspect="1"/>
            </p:cNvSpPr>
            <p:nvPr/>
          </p:nvSpPr>
          <p:spPr>
            <a:xfrm>
              <a:off x="1460546" y="1063252"/>
              <a:ext cx="983463" cy="273291"/>
            </a:xfrm>
            <a:prstGeom prst="roundRect">
              <a:avLst>
                <a:gd name="adj" fmla="val 7461"/>
              </a:avLst>
            </a:prstGeom>
            <a:solidFill>
              <a:schemeClr val="bg1"/>
            </a:solidFill>
            <a:ln w="1905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Index Control</a:t>
              </a:r>
            </a:p>
          </p:txBody>
        </p:sp>
        <p:pic>
          <p:nvPicPr>
            <p:cNvPr id="185" name="Picture 184">
              <a:extLst>
                <a:ext uri="{FF2B5EF4-FFF2-40B4-BE49-F238E27FC236}">
                  <a16:creationId xmlns:a16="http://schemas.microsoft.com/office/drawing/2014/main" id="{45CFC7AE-A54D-6C3E-4411-D6D48C223D88}"/>
                </a:ext>
              </a:extLst>
            </p:cNvPr>
            <p:cNvPicPr>
              <a:picLocks noChangeAspect="1"/>
            </p:cNvPicPr>
            <p:nvPr/>
          </p:nvPicPr>
          <p:blipFill>
            <a:blip r:embed="rId5"/>
            <a:stretch>
              <a:fillRect/>
            </a:stretch>
          </p:blipFill>
          <p:spPr>
            <a:xfrm>
              <a:off x="1326363" y="933228"/>
              <a:ext cx="243359" cy="243359"/>
            </a:xfrm>
            <a:prstGeom prst="rect">
              <a:avLst/>
            </a:prstGeom>
          </p:spPr>
        </p:pic>
        <p:cxnSp>
          <p:nvCxnSpPr>
            <p:cNvPr id="200" name="Elbow Connector 199">
              <a:extLst>
                <a:ext uri="{FF2B5EF4-FFF2-40B4-BE49-F238E27FC236}">
                  <a16:creationId xmlns:a16="http://schemas.microsoft.com/office/drawing/2014/main" id="{54E4F8B0-5D97-0AEE-3A29-26D0FC3EABF3}"/>
                </a:ext>
              </a:extLst>
            </p:cNvPr>
            <p:cNvCxnSpPr>
              <a:cxnSpLocks noChangeAspect="1"/>
              <a:stCxn id="120" idx="3"/>
              <a:endCxn id="171" idx="1"/>
            </p:cNvCxnSpPr>
            <p:nvPr/>
          </p:nvCxnSpPr>
          <p:spPr>
            <a:xfrm>
              <a:off x="2444009" y="1199898"/>
              <a:ext cx="3047617" cy="217682"/>
            </a:xfrm>
            <a:prstGeom prst="bentConnector3">
              <a:avLst>
                <a:gd name="adj1" fmla="val 50000"/>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214" name="Straight Connector 213">
            <a:extLst>
              <a:ext uri="{FF2B5EF4-FFF2-40B4-BE49-F238E27FC236}">
                <a16:creationId xmlns:a16="http://schemas.microsoft.com/office/drawing/2014/main" id="{8E358D33-9EA5-BB48-7C5C-1D52139B5BC5}"/>
              </a:ext>
            </a:extLst>
          </p:cNvPr>
          <p:cNvCxnSpPr>
            <a:cxnSpLocks noChangeAspect="1"/>
            <a:stCxn id="131" idx="1"/>
          </p:cNvCxnSpPr>
          <p:nvPr/>
        </p:nvCxnSpPr>
        <p:spPr>
          <a:xfrm flipH="1">
            <a:off x="2850285" y="4070963"/>
            <a:ext cx="485894" cy="0"/>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nvGrpSpPr>
          <p:cNvPr id="286" name="Group 285">
            <a:extLst>
              <a:ext uri="{FF2B5EF4-FFF2-40B4-BE49-F238E27FC236}">
                <a16:creationId xmlns:a16="http://schemas.microsoft.com/office/drawing/2014/main" id="{9E03BDE4-2CE1-A805-CF80-3C8C951C1C0F}"/>
              </a:ext>
            </a:extLst>
          </p:cNvPr>
          <p:cNvGrpSpPr/>
          <p:nvPr/>
        </p:nvGrpSpPr>
        <p:grpSpPr>
          <a:xfrm>
            <a:off x="914491" y="4070963"/>
            <a:ext cx="2421687" cy="666231"/>
            <a:chOff x="914491" y="4070963"/>
            <a:chExt cx="2421687" cy="666231"/>
          </a:xfrm>
        </p:grpSpPr>
        <p:cxnSp>
          <p:nvCxnSpPr>
            <p:cNvPr id="215" name="Elbow Connector 214">
              <a:extLst>
                <a:ext uri="{FF2B5EF4-FFF2-40B4-BE49-F238E27FC236}">
                  <a16:creationId xmlns:a16="http://schemas.microsoft.com/office/drawing/2014/main" id="{01C6E42A-46A8-9CED-8477-088A2DD8C3CB}"/>
                </a:ext>
              </a:extLst>
            </p:cNvPr>
            <p:cNvCxnSpPr>
              <a:cxnSpLocks noChangeAspect="1"/>
              <a:stCxn id="131" idx="1"/>
            </p:cNvCxnSpPr>
            <p:nvPr/>
          </p:nvCxnSpPr>
          <p:spPr>
            <a:xfrm rot="10800000" flipV="1">
              <a:off x="914491" y="4070963"/>
              <a:ext cx="2421687" cy="666231"/>
            </a:xfrm>
            <a:prstGeom prst="bentConnector3">
              <a:avLst>
                <a:gd name="adj1" fmla="val 12453"/>
              </a:avLst>
            </a:prstGeom>
            <a:ln w="254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376941D1-8080-EAC9-1FFD-9463AB7AB75A}"/>
                </a:ext>
              </a:extLst>
            </p:cNvPr>
            <p:cNvCxnSpPr>
              <a:cxnSpLocks noChangeAspect="1"/>
              <a:stCxn id="121" idx="2"/>
            </p:cNvCxnSpPr>
            <p:nvPr/>
          </p:nvCxnSpPr>
          <p:spPr>
            <a:xfrm>
              <a:off x="2059281" y="4554826"/>
              <a:ext cx="0" cy="179754"/>
            </a:xfrm>
            <a:prstGeom prst="line">
              <a:avLst/>
            </a:prstGeom>
            <a:ln w="25400">
              <a:solidFill>
                <a:srgbClr val="C00000"/>
              </a:solidFill>
              <a:prstDash val="solid"/>
              <a:headEnd type="none"/>
              <a:tailEnd type="none"/>
            </a:ln>
          </p:spPr>
          <p:style>
            <a:lnRef idx="1">
              <a:schemeClr val="accent1"/>
            </a:lnRef>
            <a:fillRef idx="0">
              <a:schemeClr val="accent1"/>
            </a:fillRef>
            <a:effectRef idx="0">
              <a:schemeClr val="accent1"/>
            </a:effectRef>
            <a:fontRef idx="minor">
              <a:schemeClr val="tx1"/>
            </a:fontRef>
          </p:style>
        </p:cxnSp>
      </p:grpSp>
      <p:grpSp>
        <p:nvGrpSpPr>
          <p:cNvPr id="287" name="Group 286">
            <a:extLst>
              <a:ext uri="{FF2B5EF4-FFF2-40B4-BE49-F238E27FC236}">
                <a16:creationId xmlns:a16="http://schemas.microsoft.com/office/drawing/2014/main" id="{C946F443-DF8E-A9F4-31EC-E469D043BBAF}"/>
              </a:ext>
            </a:extLst>
          </p:cNvPr>
          <p:cNvGrpSpPr/>
          <p:nvPr/>
        </p:nvGrpSpPr>
        <p:grpSpPr>
          <a:xfrm>
            <a:off x="-29308" y="5564212"/>
            <a:ext cx="9202616" cy="803297"/>
            <a:chOff x="-29308" y="5564212"/>
            <a:chExt cx="9202616" cy="803297"/>
          </a:xfrm>
        </p:grpSpPr>
        <p:sp>
          <p:nvSpPr>
            <p:cNvPr id="254" name="Rectangle 253">
              <a:extLst>
                <a:ext uri="{FF2B5EF4-FFF2-40B4-BE49-F238E27FC236}">
                  <a16:creationId xmlns:a16="http://schemas.microsoft.com/office/drawing/2014/main" id="{8B7BBBF7-C6E0-F46A-1A83-F850484B8BE6}"/>
                </a:ext>
              </a:extLst>
            </p:cNvPr>
            <p:cNvSpPr/>
            <p:nvPr/>
          </p:nvSpPr>
          <p:spPr>
            <a:xfrm>
              <a:off x="-29308" y="5564212"/>
              <a:ext cx="9202616" cy="803297"/>
            </a:xfrm>
            <a:prstGeom prst="rect">
              <a:avLst/>
            </a:prstGeom>
            <a:solidFill>
              <a:srgbClr val="F49314">
                <a:alpha val="17000"/>
              </a:srgbClr>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Efficiently exploiting data locality, broadcasting, </a:t>
              </a:r>
              <a:r>
                <a:rPr kumimoji="0" lang="en-GB" sz="2000" b="0" i="0" u="none" strike="noStrike" kern="1200" cap="none" spc="0" normalizeH="0" baseline="0" noProof="0" dirty="0" err="1">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memoization</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streaming, and pipelining with our SW optimizations for an effective HW-SW co-design </a:t>
              </a:r>
            </a:p>
          </p:txBody>
        </p:sp>
        <p:sp>
          <p:nvSpPr>
            <p:cNvPr id="255" name="TextBox 254">
              <a:extLst>
                <a:ext uri="{FF2B5EF4-FFF2-40B4-BE49-F238E27FC236}">
                  <a16:creationId xmlns:a16="http://schemas.microsoft.com/office/drawing/2014/main" id="{0D920DF0-7ADF-B615-C84E-670DFFFE6DD8}"/>
                </a:ext>
              </a:extLst>
            </p:cNvPr>
            <p:cNvSpPr txBox="1">
              <a:spLocks noChangeAspect="1"/>
            </p:cNvSpPr>
            <p:nvPr/>
          </p:nvSpPr>
          <p:spPr>
            <a:xfrm>
              <a:off x="81116" y="5813511"/>
              <a:ext cx="386346" cy="55399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3000" b="1" i="0" u="none" strike="noStrike" kern="1200" cap="none" spc="0" normalizeH="0" baseline="0" noProof="0" dirty="0">
                  <a:ln>
                    <a:noFill/>
                  </a:ln>
                  <a:solidFill>
                    <a:srgbClr val="629B3C"/>
                  </a:solidFill>
                  <a:effectLst/>
                  <a:uLnTx/>
                  <a:uFillTx/>
                  <a:latin typeface="arial" panose="020B0604020202020204" pitchFamily="34" charset="0"/>
                  <a:ea typeface="+mn-ea"/>
                  <a:cs typeface="+mn-cs"/>
                </a:rPr>
                <a:t>✓</a:t>
              </a:r>
              <a:endParaRPr kumimoji="0" lang="en-CH" sz="3000" b="0" i="0" u="none" strike="noStrike" kern="1200" cap="none" spc="0" normalizeH="0" baseline="0" noProof="0" dirty="0">
                <a:ln>
                  <a:noFill/>
                </a:ln>
                <a:solidFill>
                  <a:srgbClr val="629B3C"/>
                </a:solidFill>
                <a:effectLst/>
                <a:uLnTx/>
                <a:uFillTx/>
                <a:latin typeface="Calibri" panose="020F0502020204030204"/>
                <a:ea typeface="+mn-ea"/>
                <a:cs typeface="+mn-cs"/>
              </a:endParaRPr>
            </a:p>
          </p:txBody>
        </p:sp>
      </p:grpSp>
      <p:grpSp>
        <p:nvGrpSpPr>
          <p:cNvPr id="263" name="Group 262">
            <a:extLst>
              <a:ext uri="{FF2B5EF4-FFF2-40B4-BE49-F238E27FC236}">
                <a16:creationId xmlns:a16="http://schemas.microsoft.com/office/drawing/2014/main" id="{AA4C7919-DA32-0F26-E23F-B67726BEACA9}"/>
              </a:ext>
            </a:extLst>
          </p:cNvPr>
          <p:cNvGrpSpPr/>
          <p:nvPr/>
        </p:nvGrpSpPr>
        <p:grpSpPr>
          <a:xfrm>
            <a:off x="4692140" y="1818803"/>
            <a:ext cx="2982131" cy="988595"/>
            <a:chOff x="4692140" y="1888169"/>
            <a:chExt cx="2982131" cy="988595"/>
          </a:xfrm>
        </p:grpSpPr>
        <p:sp>
          <p:nvSpPr>
            <p:cNvPr id="176" name="Rounded Rectangle 175">
              <a:extLst>
                <a:ext uri="{FF2B5EF4-FFF2-40B4-BE49-F238E27FC236}">
                  <a16:creationId xmlns:a16="http://schemas.microsoft.com/office/drawing/2014/main" id="{10FFD28C-AD35-9859-4541-FD15C5730D2F}"/>
                </a:ext>
              </a:extLst>
            </p:cNvPr>
            <p:cNvSpPr>
              <a:spLocks noChangeAspect="1"/>
            </p:cNvSpPr>
            <p:nvPr/>
          </p:nvSpPr>
          <p:spPr>
            <a:xfrm>
              <a:off x="4692140" y="1888169"/>
              <a:ext cx="2982131" cy="988595"/>
            </a:xfrm>
            <a:prstGeom prst="roundRect">
              <a:avLst>
                <a:gd name="adj" fmla="val 7461"/>
              </a:avLst>
            </a:prstGeom>
            <a:solidFill>
              <a:srgbClr val="F2F2F2"/>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178" name="TextBox 177">
              <a:extLst>
                <a:ext uri="{FF2B5EF4-FFF2-40B4-BE49-F238E27FC236}">
                  <a16:creationId xmlns:a16="http://schemas.microsoft.com/office/drawing/2014/main" id="{B5CF3969-DD05-DF4E-861C-56673A3D2B77}"/>
                </a:ext>
              </a:extLst>
            </p:cNvPr>
            <p:cNvSpPr txBox="1">
              <a:spLocks noChangeAspect="1"/>
            </p:cNvSpPr>
            <p:nvPr/>
          </p:nvSpPr>
          <p:spPr>
            <a:xfrm>
              <a:off x="4720980" y="2486217"/>
              <a:ext cx="1048172" cy="36933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Forward/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Backward (PE)</a:t>
              </a:r>
            </a:p>
          </p:txBody>
        </p:sp>
      </p:grpSp>
      <p:grpSp>
        <p:nvGrpSpPr>
          <p:cNvPr id="268" name="Group 267">
            <a:extLst>
              <a:ext uri="{FF2B5EF4-FFF2-40B4-BE49-F238E27FC236}">
                <a16:creationId xmlns:a16="http://schemas.microsoft.com/office/drawing/2014/main" id="{EFC85C4D-FF1F-BA84-5D63-1DFEFD01CB3C}"/>
              </a:ext>
            </a:extLst>
          </p:cNvPr>
          <p:cNvGrpSpPr/>
          <p:nvPr/>
        </p:nvGrpSpPr>
        <p:grpSpPr>
          <a:xfrm>
            <a:off x="916593" y="1130474"/>
            <a:ext cx="5540705" cy="709774"/>
            <a:chOff x="916593" y="1199840"/>
            <a:chExt cx="5540705" cy="709774"/>
          </a:xfrm>
        </p:grpSpPr>
        <p:cxnSp>
          <p:nvCxnSpPr>
            <p:cNvPr id="201" name="Straight Connector 200">
              <a:extLst>
                <a:ext uri="{FF2B5EF4-FFF2-40B4-BE49-F238E27FC236}">
                  <a16:creationId xmlns:a16="http://schemas.microsoft.com/office/drawing/2014/main" id="{8FD0BE9E-57F5-17C5-845D-2BDBDFC77BA7}"/>
                </a:ext>
              </a:extLst>
            </p:cNvPr>
            <p:cNvCxnSpPr>
              <a:cxnSpLocks noChangeAspect="1"/>
            </p:cNvCxnSpPr>
            <p:nvPr/>
          </p:nvCxnSpPr>
          <p:spPr>
            <a:xfrm>
              <a:off x="4136086" y="1274122"/>
              <a:ext cx="1258645" cy="0"/>
            </a:xfrm>
            <a:prstGeom prst="line">
              <a:avLst/>
            </a:prstGeom>
            <a:ln w="19050">
              <a:solidFill>
                <a:srgbClr val="C00000"/>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953F360A-6F7C-CD23-4C98-1FB5206481D5}"/>
                </a:ext>
              </a:extLst>
            </p:cNvPr>
            <p:cNvCxnSpPr>
              <a:cxnSpLocks noChangeAspect="1"/>
              <a:endCxn id="170" idx="1"/>
            </p:cNvCxnSpPr>
            <p:nvPr/>
          </p:nvCxnSpPr>
          <p:spPr>
            <a:xfrm>
              <a:off x="4136086" y="1281089"/>
              <a:ext cx="1313029" cy="0"/>
            </a:xfrm>
            <a:prstGeom prst="line">
              <a:avLst/>
            </a:prstGeom>
            <a:ln w="19050">
              <a:solidFill>
                <a:srgbClr val="C00000"/>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203" name="Elbow Connector 202">
              <a:extLst>
                <a:ext uri="{FF2B5EF4-FFF2-40B4-BE49-F238E27FC236}">
                  <a16:creationId xmlns:a16="http://schemas.microsoft.com/office/drawing/2014/main" id="{2F00A95B-CDD9-35CC-7F79-028748896259}"/>
                </a:ext>
              </a:extLst>
            </p:cNvPr>
            <p:cNvCxnSpPr>
              <a:cxnSpLocks noChangeAspect="1"/>
            </p:cNvCxnSpPr>
            <p:nvPr/>
          </p:nvCxnSpPr>
          <p:spPr>
            <a:xfrm flipV="1">
              <a:off x="916593" y="1199840"/>
              <a:ext cx="4444191" cy="373908"/>
            </a:xfrm>
            <a:prstGeom prst="bentConnector3">
              <a:avLst>
                <a:gd name="adj1" fmla="val 72496"/>
              </a:avLst>
            </a:prstGeom>
            <a:ln w="19050">
              <a:solidFill>
                <a:srgbClr val="C00000"/>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04" name="TextBox 203">
                  <a:extLst>
                    <a:ext uri="{FF2B5EF4-FFF2-40B4-BE49-F238E27FC236}">
                      <a16:creationId xmlns:a16="http://schemas.microsoft.com/office/drawing/2014/main" id="{CE9CC641-FA15-A184-A6BC-56DFC4470104}"/>
                    </a:ext>
                  </a:extLst>
                </p:cNvPr>
                <p:cNvSpPr txBox="1">
                  <a:spLocks noChangeAspect="1"/>
                </p:cNvSpPr>
                <p:nvPr/>
              </p:nvSpPr>
              <p:spPr>
                <a:xfrm>
                  <a:off x="1100163" y="1571060"/>
                  <a:ext cx="2138421" cy="338554"/>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C00000"/>
                      </a:solidFill>
                      <a:effectLst/>
                      <a:uLnTx/>
                      <a:uFillTx/>
                      <a:latin typeface="Cambria" panose="02040503050406030204" pitchFamily="18" charset="0"/>
                      <a:ea typeface="+mn-ea"/>
                      <a:cs typeface="Neo Sans Intel"/>
                    </a:rPr>
                    <a:t>Previous Step Coefficients (L1):</a:t>
                  </a:r>
                </a:p>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sSub>
                        <m:sSubPr>
                          <m:ctrlPr>
                            <a:rPr kumimoji="0" lang="en-US" sz="11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ctrlPr>
                        </m:sSubPr>
                        <m:e>
                          <m:r>
                            <a:rPr kumimoji="0" lang="en-US" sz="11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𝑭</m:t>
                          </m:r>
                        </m:e>
                        <m:sub>
                          <m:r>
                            <a:rPr kumimoji="0" lang="en-US" sz="11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𝒕</m:t>
                          </m:r>
                        </m:sub>
                      </m:sSub>
                      <m:d>
                        <m:dPr>
                          <m:ctrlPr>
                            <a:rPr kumimoji="0" lang="en-US" sz="11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ctrlPr>
                        </m:dPr>
                        <m:e>
                          <m:r>
                            <a:rPr kumimoji="0" lang="en-US" sz="11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𝒊</m:t>
                          </m:r>
                        </m:e>
                      </m:d>
                    </m:oMath>
                  </a14:m>
                  <a:r>
                    <a:rPr kumimoji="0" lang="en-US" sz="1100" b="1" i="0" u="none" strike="noStrike" kern="0" cap="none" spc="0" normalizeH="0" baseline="0" noProof="0" dirty="0">
                      <a:ln>
                        <a:noFill/>
                      </a:ln>
                      <a:solidFill>
                        <a:srgbClr val="C00000"/>
                      </a:solidFill>
                      <a:effectLst/>
                      <a:uLnTx/>
                      <a:uFillTx/>
                      <a:latin typeface="Cambria" panose="02040503050406030204" pitchFamily="18" charset="0"/>
                      <a:ea typeface="+mn-ea"/>
                      <a:cs typeface="Neo Sans Intel"/>
                    </a:rPr>
                    <a:t> or </a:t>
                  </a:r>
                  <a14:m>
                    <m:oMath xmlns:m="http://schemas.openxmlformats.org/officeDocument/2006/math">
                      <m:sSub>
                        <m:sSubPr>
                          <m:ctrlPr>
                            <a:rPr kumimoji="0" lang="en-US" sz="11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ctrlPr>
                        </m:sSubPr>
                        <m:e>
                          <m:r>
                            <a:rPr kumimoji="0" lang="en-US" sz="11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𝑩</m:t>
                          </m:r>
                        </m:e>
                        <m:sub>
                          <m:r>
                            <a:rPr kumimoji="0" lang="en-US" sz="11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𝒕</m:t>
                          </m:r>
                          <m:r>
                            <a:rPr kumimoji="0" lang="en-US" sz="11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m:t>
                          </m:r>
                          <m:r>
                            <a:rPr kumimoji="0" lang="en-US" sz="11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𝟏</m:t>
                          </m:r>
                        </m:sub>
                      </m:sSub>
                      <m:r>
                        <a:rPr kumimoji="0" lang="en-US" sz="11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m:t>
                      </m:r>
                      <m:r>
                        <a:rPr kumimoji="0" lang="en-US" sz="11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𝒋</m:t>
                      </m:r>
                      <m:r>
                        <a:rPr kumimoji="0" lang="en-US" sz="11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m:t>
                      </m:r>
                    </m:oMath>
                  </a14:m>
                  <a:r>
                    <a:rPr kumimoji="0" lang="en-US" sz="1100" b="1" i="0" u="none" strike="noStrike" kern="0" cap="none" spc="0" normalizeH="0" baseline="0" noProof="0" dirty="0">
                      <a:ln>
                        <a:noFill/>
                      </a:ln>
                      <a:solidFill>
                        <a:srgbClr val="C00000"/>
                      </a:solidFill>
                      <a:effectLst/>
                      <a:uLnTx/>
                      <a:uFillTx/>
                      <a:latin typeface="Cambria" panose="02040503050406030204" pitchFamily="18" charset="0"/>
                      <a:ea typeface="+mn-ea"/>
                      <a:cs typeface="Neo Sans Intel"/>
                    </a:rPr>
                    <a:t> (Broadcasting)</a:t>
                  </a:r>
                </a:p>
              </p:txBody>
            </p:sp>
          </mc:Choice>
          <mc:Fallback xmlns="">
            <p:sp>
              <p:nvSpPr>
                <p:cNvPr id="204" name="TextBox 203">
                  <a:extLst>
                    <a:ext uri="{FF2B5EF4-FFF2-40B4-BE49-F238E27FC236}">
                      <a16:creationId xmlns:a16="http://schemas.microsoft.com/office/drawing/2014/main" id="{CE9CC641-FA15-A184-A6BC-56DFC4470104}"/>
                    </a:ext>
                  </a:extLst>
                </p:cNvPr>
                <p:cNvSpPr txBox="1">
                  <a:spLocks noRot="1" noChangeAspect="1" noMove="1" noResize="1" noEditPoints="1" noAdjustHandles="1" noChangeArrowheads="1" noChangeShapeType="1" noTextEdit="1"/>
                </p:cNvSpPr>
                <p:nvPr/>
              </p:nvSpPr>
              <p:spPr>
                <a:xfrm>
                  <a:off x="1100163" y="1571060"/>
                  <a:ext cx="2138421" cy="338554"/>
                </a:xfrm>
                <a:prstGeom prst="rect">
                  <a:avLst/>
                </a:prstGeom>
                <a:blipFill>
                  <a:blip r:embed="rId6"/>
                  <a:stretch>
                    <a:fillRect t="-14815" b="-29630"/>
                  </a:stretch>
                </a:blipFill>
              </p:spPr>
              <p:txBody>
                <a:bodyPr/>
                <a:lstStyle/>
                <a:p>
                  <a:r>
                    <a:rPr lang="en-US">
                      <a:noFill/>
                    </a:rPr>
                    <a:t> </a:t>
                  </a:r>
                </a:p>
              </p:txBody>
            </p:sp>
          </mc:Fallback>
        </mc:AlternateContent>
        <p:cxnSp>
          <p:nvCxnSpPr>
            <p:cNvPr id="226" name="Straight Connector 225">
              <a:extLst>
                <a:ext uri="{FF2B5EF4-FFF2-40B4-BE49-F238E27FC236}">
                  <a16:creationId xmlns:a16="http://schemas.microsoft.com/office/drawing/2014/main" id="{9BF460EE-7D28-F8F6-2798-6F5DEF5EE803}"/>
                </a:ext>
              </a:extLst>
            </p:cNvPr>
            <p:cNvCxnSpPr>
              <a:cxnSpLocks noChangeAspect="1"/>
              <a:endCxn id="171" idx="1"/>
            </p:cNvCxnSpPr>
            <p:nvPr/>
          </p:nvCxnSpPr>
          <p:spPr>
            <a:xfrm>
              <a:off x="4136086" y="1354519"/>
              <a:ext cx="1355541" cy="0"/>
            </a:xfrm>
            <a:prstGeom prst="line">
              <a:avLst/>
            </a:prstGeom>
            <a:ln w="19050">
              <a:solidFill>
                <a:srgbClr val="C00000"/>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nvGrpSpPr>
            <p:cNvPr id="267" name="Group 266">
              <a:extLst>
                <a:ext uri="{FF2B5EF4-FFF2-40B4-BE49-F238E27FC236}">
                  <a16:creationId xmlns:a16="http://schemas.microsoft.com/office/drawing/2014/main" id="{24950525-35B4-EA70-1812-CA176F1057C1}"/>
                </a:ext>
              </a:extLst>
            </p:cNvPr>
            <p:cNvGrpSpPr/>
            <p:nvPr/>
          </p:nvGrpSpPr>
          <p:grpSpPr>
            <a:xfrm>
              <a:off x="5395020" y="1554956"/>
              <a:ext cx="1062278" cy="348791"/>
              <a:chOff x="5395020" y="1554956"/>
              <a:chExt cx="1062278" cy="348791"/>
            </a:xfrm>
          </p:grpSpPr>
          <mc:AlternateContent xmlns:mc="http://schemas.openxmlformats.org/markup-compatibility/2006" xmlns:a14="http://schemas.microsoft.com/office/drawing/2010/main">
            <mc:Choice Requires="a14">
              <p:sp>
                <p:nvSpPr>
                  <p:cNvPr id="213" name="TextBox 212">
                    <a:extLst>
                      <a:ext uri="{FF2B5EF4-FFF2-40B4-BE49-F238E27FC236}">
                        <a16:creationId xmlns:a16="http://schemas.microsoft.com/office/drawing/2014/main" id="{DA627268-ABE5-97FB-132A-E4D3BBD2F09E}"/>
                      </a:ext>
                    </a:extLst>
                  </p:cNvPr>
                  <p:cNvSpPr txBox="1">
                    <a:spLocks noChangeAspect="1"/>
                  </p:cNvSpPr>
                  <p:nvPr/>
                </p:nvSpPr>
                <p:spPr>
                  <a:xfrm>
                    <a:off x="5395020" y="1554956"/>
                    <a:ext cx="1062278"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sSub>
                          <m:sSubPr>
                            <m:ctrlP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ctrlPr>
                          </m:sSubPr>
                          <m:e>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𝑭</m:t>
                            </m:r>
                          </m:e>
                          <m:sub>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𝒕</m:t>
                            </m:r>
                          </m:sub>
                        </m:sSub>
                        <m:d>
                          <m:dPr>
                            <m:ctrlP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ctrlPr>
                          </m:dPr>
                          <m:e>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𝒊</m:t>
                            </m:r>
                          </m:e>
                        </m:d>
                      </m:oMath>
                    </a14:m>
                    <a:r>
                      <a:rPr kumimoji="0" lang="en-US" sz="1200" b="1" i="0" u="none" strike="noStrike" kern="0" cap="none" spc="0" normalizeH="0" baseline="0" noProof="0" dirty="0">
                        <a:ln>
                          <a:noFill/>
                        </a:ln>
                        <a:solidFill>
                          <a:srgbClr val="C00000"/>
                        </a:solidFill>
                        <a:effectLst/>
                        <a:uLnTx/>
                        <a:uFillTx/>
                        <a:latin typeface="Cambria" panose="02040503050406030204" pitchFamily="18" charset="0"/>
                        <a:ea typeface="+mn-ea"/>
                        <a:cs typeface="Neo Sans Intel"/>
                      </a:rPr>
                      <a:t> or </a:t>
                    </a:r>
                    <a14:m>
                      <m:oMath xmlns:m="http://schemas.openxmlformats.org/officeDocument/2006/math">
                        <m:sSub>
                          <m:sSubPr>
                            <m:ctrlP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ctrlPr>
                          </m:sSubPr>
                          <m:e>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𝑩</m:t>
                            </m:r>
                          </m:e>
                          <m:sub>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𝒕</m:t>
                            </m:r>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m:t>
                            </m:r>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𝟏</m:t>
                            </m:r>
                          </m:sub>
                        </m:sSub>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m:t>
                        </m:r>
                        <m: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𝒋</m:t>
                        </m:r>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m:t>
                        </m:r>
                      </m:oMath>
                    </a14:m>
                    <a:endParaRPr kumimoji="0" lang="en-US" sz="1200" b="1" i="0" u="none" strike="noStrike" kern="0" cap="none" spc="0" normalizeH="0" baseline="0" noProof="0" dirty="0">
                      <a:ln>
                        <a:noFill/>
                      </a:ln>
                      <a:solidFill>
                        <a:srgbClr val="C00000"/>
                      </a:solidFill>
                      <a:effectLst/>
                      <a:uLnTx/>
                      <a:uFillTx/>
                      <a:latin typeface="Cambria" panose="02040503050406030204" pitchFamily="18" charset="0"/>
                      <a:ea typeface="+mn-ea"/>
                      <a:cs typeface="Neo Sans Intel"/>
                    </a:endParaRPr>
                  </a:p>
                </p:txBody>
              </p:sp>
            </mc:Choice>
            <mc:Fallback xmlns="">
              <p:sp>
                <p:nvSpPr>
                  <p:cNvPr id="213" name="TextBox 212">
                    <a:extLst>
                      <a:ext uri="{FF2B5EF4-FFF2-40B4-BE49-F238E27FC236}">
                        <a16:creationId xmlns:a16="http://schemas.microsoft.com/office/drawing/2014/main" id="{DA627268-ABE5-97FB-132A-E4D3BBD2F09E}"/>
                      </a:ext>
                    </a:extLst>
                  </p:cNvPr>
                  <p:cNvSpPr txBox="1">
                    <a:spLocks noRot="1" noChangeAspect="1" noMove="1" noResize="1" noEditPoints="1" noAdjustHandles="1" noChangeArrowheads="1" noChangeShapeType="1" noTextEdit="1"/>
                  </p:cNvSpPr>
                  <p:nvPr/>
                </p:nvSpPr>
                <p:spPr>
                  <a:xfrm>
                    <a:off x="5395020" y="1554956"/>
                    <a:ext cx="1062278" cy="184666"/>
                  </a:xfrm>
                  <a:prstGeom prst="rect">
                    <a:avLst/>
                  </a:prstGeom>
                  <a:blipFill>
                    <a:blip r:embed="rId7"/>
                    <a:stretch>
                      <a:fillRect l="-4706" t="-26667" r="-5882" b="-53333"/>
                    </a:stretch>
                  </a:blipFill>
                </p:spPr>
                <p:txBody>
                  <a:bodyPr/>
                  <a:lstStyle/>
                  <a:p>
                    <a:r>
                      <a:rPr lang="en-US">
                        <a:noFill/>
                      </a:rPr>
                      <a:t> </a:t>
                    </a:r>
                  </a:p>
                </p:txBody>
              </p:sp>
            </mc:Fallback>
          </mc:AlternateContent>
          <p:cxnSp>
            <p:nvCxnSpPr>
              <p:cNvPr id="212" name="Straight Connector 211">
                <a:extLst>
                  <a:ext uri="{FF2B5EF4-FFF2-40B4-BE49-F238E27FC236}">
                    <a16:creationId xmlns:a16="http://schemas.microsoft.com/office/drawing/2014/main" id="{F3DDAD8D-6D15-767A-2A9B-3C5F3AAE56E2}"/>
                  </a:ext>
                </a:extLst>
              </p:cNvPr>
              <p:cNvCxnSpPr>
                <a:cxnSpLocks noChangeAspect="1"/>
                <a:endCxn id="181" idx="0"/>
              </p:cNvCxnSpPr>
              <p:nvPr/>
            </p:nvCxnSpPr>
            <p:spPr>
              <a:xfrm flipH="1">
                <a:off x="5429371" y="1680918"/>
                <a:ext cx="0" cy="222829"/>
              </a:xfrm>
              <a:prstGeom prst="line">
                <a:avLst/>
              </a:prstGeom>
              <a:ln w="19050">
                <a:solidFill>
                  <a:srgbClr val="C00000"/>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grpSp>
      <p:grpSp>
        <p:nvGrpSpPr>
          <p:cNvPr id="266" name="Group 265">
            <a:extLst>
              <a:ext uri="{FF2B5EF4-FFF2-40B4-BE49-F238E27FC236}">
                <a16:creationId xmlns:a16="http://schemas.microsoft.com/office/drawing/2014/main" id="{4BC4D174-92E3-BC5C-615A-2E4385FAF6D9}"/>
              </a:ext>
            </a:extLst>
          </p:cNvPr>
          <p:cNvGrpSpPr/>
          <p:nvPr/>
        </p:nvGrpSpPr>
        <p:grpSpPr>
          <a:xfrm>
            <a:off x="4597321" y="2142647"/>
            <a:ext cx="1418645" cy="466809"/>
            <a:chOff x="4597321" y="2212013"/>
            <a:chExt cx="1418645" cy="466809"/>
          </a:xfrm>
        </p:grpSpPr>
        <p:sp>
          <p:nvSpPr>
            <p:cNvPr id="180" name="Rounded Rectangle 179">
              <a:extLst>
                <a:ext uri="{FF2B5EF4-FFF2-40B4-BE49-F238E27FC236}">
                  <a16:creationId xmlns:a16="http://schemas.microsoft.com/office/drawing/2014/main" id="{AA127959-00AC-FF5D-0491-881E7D60B7E0}"/>
                </a:ext>
              </a:extLst>
            </p:cNvPr>
            <p:cNvSpPr>
              <a:spLocks noChangeAspect="1"/>
            </p:cNvSpPr>
            <p:nvPr/>
          </p:nvSpPr>
          <p:spPr>
            <a:xfrm>
              <a:off x="5544864" y="2423869"/>
              <a:ext cx="471102" cy="254953"/>
            </a:xfrm>
            <a:prstGeom prst="roundRect">
              <a:avLst>
                <a:gd name="adj" fmla="val 7461"/>
              </a:avLst>
            </a:prstGeom>
            <a:solidFill>
              <a:schemeClr val="bg1">
                <a:lumMod val="85000"/>
              </a:schemeClr>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LUT</a:t>
              </a:r>
            </a:p>
          </p:txBody>
        </p:sp>
        <p:cxnSp>
          <p:nvCxnSpPr>
            <p:cNvPr id="207" name="Straight Connector 206">
              <a:extLst>
                <a:ext uri="{FF2B5EF4-FFF2-40B4-BE49-F238E27FC236}">
                  <a16:creationId xmlns:a16="http://schemas.microsoft.com/office/drawing/2014/main" id="{745EE834-7B0F-2576-581E-FAF38CE228D7}"/>
                </a:ext>
              </a:extLst>
            </p:cNvPr>
            <p:cNvCxnSpPr>
              <a:cxnSpLocks noChangeAspect="1"/>
              <a:stCxn id="180" idx="0"/>
            </p:cNvCxnSpPr>
            <p:nvPr/>
          </p:nvCxnSpPr>
          <p:spPr>
            <a:xfrm flipV="1">
              <a:off x="5780415" y="2212013"/>
              <a:ext cx="0" cy="211856"/>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A7C4E251-0802-A610-B9B2-D5839EAE5BBE}"/>
                </a:ext>
              </a:extLst>
            </p:cNvPr>
            <p:cNvCxnSpPr>
              <a:cxnSpLocks noChangeAspect="1"/>
            </p:cNvCxnSpPr>
            <p:nvPr/>
          </p:nvCxnSpPr>
          <p:spPr>
            <a:xfrm>
              <a:off x="4597321" y="2467015"/>
              <a:ext cx="936850" cy="0"/>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18" name="TextBox 217">
                  <a:extLst>
                    <a:ext uri="{FF2B5EF4-FFF2-40B4-BE49-F238E27FC236}">
                      <a16:creationId xmlns:a16="http://schemas.microsoft.com/office/drawing/2014/main" id="{7594B7F8-A5DA-5FFB-2CD9-60C7BEDA8D75}"/>
                    </a:ext>
                  </a:extLst>
                </p:cNvPr>
                <p:cNvSpPr txBox="1">
                  <a:spLocks noChangeAspect="1"/>
                </p:cNvSpPr>
                <p:nvPr/>
              </p:nvSpPr>
              <p:spPr>
                <a:xfrm>
                  <a:off x="4950203" y="2225734"/>
                  <a:ext cx="806503" cy="199542"/>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𝛼</m:t>
                            </m:r>
                          </m:e>
                          <m:sub>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𝑖𝑗</m:t>
                            </m:r>
                          </m:sub>
                        </m:sSub>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sSub>
                          <m:sSubPr>
                            <m:ctrlP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𝑒</m:t>
                            </m:r>
                          </m:e>
                          <m:sub>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𝑡</m:t>
                            </m:r>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+1</m:t>
                            </m:r>
                          </m:sub>
                        </m:sSub>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m:t>
                        </m:r>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𝑗</m:t>
                        </m:r>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m:t>
                        </m:r>
                      </m:oMath>
                    </m:oMathPara>
                  </a14:m>
                  <a:endPar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Neo Sans Intel"/>
                  </a:endParaRPr>
                </a:p>
              </p:txBody>
            </p:sp>
          </mc:Choice>
          <mc:Fallback xmlns="">
            <p:sp>
              <p:nvSpPr>
                <p:cNvPr id="218" name="TextBox 217">
                  <a:extLst>
                    <a:ext uri="{FF2B5EF4-FFF2-40B4-BE49-F238E27FC236}">
                      <a16:creationId xmlns:a16="http://schemas.microsoft.com/office/drawing/2014/main" id="{7594B7F8-A5DA-5FFB-2CD9-60C7BEDA8D75}"/>
                    </a:ext>
                  </a:extLst>
                </p:cNvPr>
                <p:cNvSpPr txBox="1">
                  <a:spLocks noRot="1" noChangeAspect="1" noMove="1" noResize="1" noEditPoints="1" noAdjustHandles="1" noChangeArrowheads="1" noChangeShapeType="1" noTextEdit="1"/>
                </p:cNvSpPr>
                <p:nvPr/>
              </p:nvSpPr>
              <p:spPr>
                <a:xfrm>
                  <a:off x="4950203" y="2225734"/>
                  <a:ext cx="806503" cy="199542"/>
                </a:xfrm>
                <a:prstGeom prst="rect">
                  <a:avLst/>
                </a:prstGeom>
                <a:blipFill>
                  <a:blip r:embed="rId8"/>
                  <a:stretch>
                    <a:fillRect l="-4615" r="-4615" b="-23529"/>
                  </a:stretch>
                </a:blipFill>
              </p:spPr>
              <p:txBody>
                <a:bodyPr/>
                <a:lstStyle/>
                <a:p>
                  <a:r>
                    <a:rPr lang="en-US">
                      <a:noFill/>
                    </a:rPr>
                    <a:t> </a:t>
                  </a:r>
                </a:p>
              </p:txBody>
            </p:sp>
          </mc:Fallback>
        </mc:AlternateContent>
      </p:grpSp>
      <p:grpSp>
        <p:nvGrpSpPr>
          <p:cNvPr id="264" name="Group 263">
            <a:extLst>
              <a:ext uri="{FF2B5EF4-FFF2-40B4-BE49-F238E27FC236}">
                <a16:creationId xmlns:a16="http://schemas.microsoft.com/office/drawing/2014/main" id="{DEE5E2A7-20E6-F7D7-4FCB-3550E2F53D5F}"/>
              </a:ext>
            </a:extLst>
          </p:cNvPr>
          <p:cNvGrpSpPr/>
          <p:nvPr/>
        </p:nvGrpSpPr>
        <p:grpSpPr>
          <a:xfrm>
            <a:off x="4691531" y="3361015"/>
            <a:ext cx="2982740" cy="1261618"/>
            <a:chOff x="4691531" y="3430381"/>
            <a:chExt cx="2982740" cy="1261618"/>
          </a:xfrm>
        </p:grpSpPr>
        <p:sp>
          <p:nvSpPr>
            <p:cNvPr id="177" name="Rounded Rectangle 176">
              <a:extLst>
                <a:ext uri="{FF2B5EF4-FFF2-40B4-BE49-F238E27FC236}">
                  <a16:creationId xmlns:a16="http://schemas.microsoft.com/office/drawing/2014/main" id="{66846A6C-B82B-145C-E148-E34D0C5B5133}"/>
                </a:ext>
              </a:extLst>
            </p:cNvPr>
            <p:cNvSpPr>
              <a:spLocks noChangeAspect="1"/>
            </p:cNvSpPr>
            <p:nvPr/>
          </p:nvSpPr>
          <p:spPr>
            <a:xfrm>
              <a:off x="4691531" y="3430381"/>
              <a:ext cx="2982740" cy="1261618"/>
            </a:xfrm>
            <a:prstGeom prst="roundRect">
              <a:avLst>
                <a:gd name="adj" fmla="val 7461"/>
              </a:avLst>
            </a:prstGeom>
            <a:solidFill>
              <a:srgbClr val="F2F2F2"/>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endParaRPr kumimoji="0" lang="en-US" sz="1200" b="1" i="0" u="none" strike="noStrike" kern="0" cap="none" spc="0" normalizeH="0" baseline="0" noProof="0" dirty="0">
                <a:ln>
                  <a:noFill/>
                </a:ln>
                <a:solidFill>
                  <a:prstClr val="black"/>
                </a:solidFill>
                <a:effectLst/>
                <a:uLnTx/>
                <a:uFillTx/>
                <a:latin typeface="Cambria" panose="02040503050406030204" pitchFamily="18" charset="0"/>
                <a:ea typeface="+mn-ea"/>
                <a:cs typeface="+mn-cs"/>
              </a:endParaRPr>
            </a:p>
          </p:txBody>
        </p:sp>
        <p:sp>
          <p:nvSpPr>
            <p:cNvPr id="179" name="TextBox 178">
              <a:extLst>
                <a:ext uri="{FF2B5EF4-FFF2-40B4-BE49-F238E27FC236}">
                  <a16:creationId xmlns:a16="http://schemas.microsoft.com/office/drawing/2014/main" id="{EAF7A47B-D631-8D63-6C32-0E50BFC07F86}"/>
                </a:ext>
              </a:extLst>
            </p:cNvPr>
            <p:cNvSpPr txBox="1">
              <a:spLocks noChangeAspect="1"/>
            </p:cNvSpPr>
            <p:nvPr/>
          </p:nvSpPr>
          <p:spPr>
            <a:xfrm>
              <a:off x="4712705" y="4486618"/>
              <a:ext cx="1637884"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CH" sz="1200" b="1" i="0" u="none" strike="noStrike" kern="1200" cap="none" spc="0" normalizeH="0" baseline="0" noProof="0" dirty="0">
                  <a:ln>
                    <a:noFill/>
                  </a:ln>
                  <a:solidFill>
                    <a:prstClr val="black"/>
                  </a:solidFill>
                  <a:effectLst/>
                  <a:uLnTx/>
                  <a:uFillTx/>
                  <a:latin typeface="Cambria" panose="02040503050406030204" pitchFamily="18" charset="0"/>
                  <a:ea typeface="+mn-ea"/>
                  <a:cs typeface="+mn-cs"/>
                </a:rPr>
                <a:t>Update Transition (UT)</a:t>
              </a:r>
            </a:p>
          </p:txBody>
        </p:sp>
      </p:grpSp>
      <p:grpSp>
        <p:nvGrpSpPr>
          <p:cNvPr id="283" name="Group 282">
            <a:extLst>
              <a:ext uri="{FF2B5EF4-FFF2-40B4-BE49-F238E27FC236}">
                <a16:creationId xmlns:a16="http://schemas.microsoft.com/office/drawing/2014/main" id="{67B90C40-CB23-595D-14E6-5A6DB150B228}"/>
              </a:ext>
            </a:extLst>
          </p:cNvPr>
          <p:cNvGrpSpPr/>
          <p:nvPr/>
        </p:nvGrpSpPr>
        <p:grpSpPr>
          <a:xfrm>
            <a:off x="4751986" y="3475431"/>
            <a:ext cx="2765654" cy="1020870"/>
            <a:chOff x="4751986" y="3544797"/>
            <a:chExt cx="2765654" cy="1020870"/>
          </a:xfrm>
        </p:grpSpPr>
        <p:grpSp>
          <p:nvGrpSpPr>
            <p:cNvPr id="281" name="Group 280">
              <a:extLst>
                <a:ext uri="{FF2B5EF4-FFF2-40B4-BE49-F238E27FC236}">
                  <a16:creationId xmlns:a16="http://schemas.microsoft.com/office/drawing/2014/main" id="{C6A6E431-4075-74AC-7985-8BCC5493F9BF}"/>
                </a:ext>
              </a:extLst>
            </p:cNvPr>
            <p:cNvGrpSpPr/>
            <p:nvPr/>
          </p:nvGrpSpPr>
          <p:grpSpPr>
            <a:xfrm>
              <a:off x="5318311" y="3799751"/>
              <a:ext cx="1917675" cy="306710"/>
              <a:chOff x="5318311" y="3799751"/>
              <a:chExt cx="1917675" cy="306710"/>
            </a:xfrm>
          </p:grpSpPr>
          <p:cxnSp>
            <p:nvCxnSpPr>
              <p:cNvPr id="199" name="Elbow Connector 198">
                <a:extLst>
                  <a:ext uri="{FF2B5EF4-FFF2-40B4-BE49-F238E27FC236}">
                    <a16:creationId xmlns:a16="http://schemas.microsoft.com/office/drawing/2014/main" id="{B60DEF0D-8CA4-9E94-338B-980F542CB184}"/>
                  </a:ext>
                </a:extLst>
              </p:cNvPr>
              <p:cNvCxnSpPr>
                <a:cxnSpLocks noChangeAspect="1"/>
                <a:stCxn id="191" idx="0"/>
                <a:endCxn id="194" idx="2"/>
              </p:cNvCxnSpPr>
              <p:nvPr/>
            </p:nvCxnSpPr>
            <p:spPr>
              <a:xfrm rot="5400000" flipH="1" flipV="1">
                <a:off x="5817142" y="3300920"/>
                <a:ext cx="291276" cy="1288938"/>
              </a:xfrm>
              <a:prstGeom prst="bentConnector3">
                <a:avLst>
                  <a:gd name="adj1" fmla="val 50000"/>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22" name="TextBox 221">
                <a:extLst>
                  <a:ext uri="{FF2B5EF4-FFF2-40B4-BE49-F238E27FC236}">
                    <a16:creationId xmlns:a16="http://schemas.microsoft.com/office/drawing/2014/main" id="{B6595CC7-3B0E-E1F9-4C0E-F6AAFCFCA107}"/>
                  </a:ext>
                </a:extLst>
              </p:cNvPr>
              <p:cNvSpPr txBox="1">
                <a:spLocks noChangeAspect="1"/>
              </p:cNvSpPr>
              <p:nvPr/>
            </p:nvSpPr>
            <p:spPr>
              <a:xfrm>
                <a:off x="5347648" y="3937184"/>
                <a:ext cx="1888338" cy="169277"/>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C00000"/>
                    </a:solidFill>
                    <a:effectLst/>
                    <a:uLnTx/>
                    <a:uFillTx/>
                    <a:latin typeface="Cambria" panose="02040503050406030204" pitchFamily="18" charset="0"/>
                    <a:ea typeface="+mn-ea"/>
                    <a:cs typeface="Neo Sans Intel"/>
                  </a:rPr>
                  <a:t>Previous Transition Numerator</a:t>
                </a:r>
              </a:p>
            </p:txBody>
          </p:sp>
        </p:grpSp>
        <p:sp>
          <p:nvSpPr>
            <p:cNvPr id="191" name="Rounded Rectangle 190">
              <a:extLst>
                <a:ext uri="{FF2B5EF4-FFF2-40B4-BE49-F238E27FC236}">
                  <a16:creationId xmlns:a16="http://schemas.microsoft.com/office/drawing/2014/main" id="{8E5DAAF1-1C01-6A4A-ED41-E25E70369CD2}"/>
                </a:ext>
              </a:extLst>
            </p:cNvPr>
            <p:cNvSpPr>
              <a:spLocks noChangeAspect="1"/>
            </p:cNvSpPr>
            <p:nvPr/>
          </p:nvSpPr>
          <p:spPr>
            <a:xfrm>
              <a:off x="4751986" y="4091027"/>
              <a:ext cx="1132649" cy="373549"/>
            </a:xfrm>
            <a:prstGeom prst="roundRect">
              <a:avLst>
                <a:gd name="adj" fmla="val 7461"/>
              </a:avLst>
            </a:prstGeom>
            <a:solidFill>
              <a:schemeClr val="bg1">
                <a:lumMod val="85000"/>
              </a:schemeClr>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8KB Transition Scratchpad</a:t>
              </a:r>
            </a:p>
          </p:txBody>
        </p:sp>
        <p:sp>
          <p:nvSpPr>
            <p:cNvPr id="193" name="Rounded Rectangle 192">
              <a:extLst>
                <a:ext uri="{FF2B5EF4-FFF2-40B4-BE49-F238E27FC236}">
                  <a16:creationId xmlns:a16="http://schemas.microsoft.com/office/drawing/2014/main" id="{8C1347FE-2DF5-54B1-98C2-C7A63C6C0D7F}"/>
                </a:ext>
              </a:extLst>
            </p:cNvPr>
            <p:cNvSpPr>
              <a:spLocks noChangeAspect="1"/>
            </p:cNvSpPr>
            <p:nvPr/>
          </p:nvSpPr>
          <p:spPr>
            <a:xfrm>
              <a:off x="5700978" y="3544797"/>
              <a:ext cx="471759" cy="254954"/>
            </a:xfrm>
            <a:prstGeom prst="roundRect">
              <a:avLst>
                <a:gd name="adj" fmla="val 7461"/>
              </a:avLst>
            </a:prstGeom>
            <a:solidFill>
              <a:schemeClr val="bg1"/>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MUL</a:t>
              </a:r>
            </a:p>
          </p:txBody>
        </p:sp>
        <p:sp>
          <p:nvSpPr>
            <p:cNvPr id="194" name="Rounded Rectangle 193">
              <a:extLst>
                <a:ext uri="{FF2B5EF4-FFF2-40B4-BE49-F238E27FC236}">
                  <a16:creationId xmlns:a16="http://schemas.microsoft.com/office/drawing/2014/main" id="{9B3E2144-CE37-6426-3B40-73449296173F}"/>
                </a:ext>
              </a:extLst>
            </p:cNvPr>
            <p:cNvSpPr>
              <a:spLocks noChangeAspect="1"/>
            </p:cNvSpPr>
            <p:nvPr/>
          </p:nvSpPr>
          <p:spPr>
            <a:xfrm>
              <a:off x="6371369" y="3544797"/>
              <a:ext cx="471759" cy="254954"/>
            </a:xfrm>
            <a:prstGeom prst="roundRect">
              <a:avLst>
                <a:gd name="adj" fmla="val 7461"/>
              </a:avLst>
            </a:prstGeom>
            <a:solidFill>
              <a:schemeClr val="bg1"/>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ADD</a:t>
              </a:r>
            </a:p>
          </p:txBody>
        </p:sp>
        <p:sp>
          <p:nvSpPr>
            <p:cNvPr id="195" name="Diagonal Stripe 194">
              <a:extLst>
                <a:ext uri="{FF2B5EF4-FFF2-40B4-BE49-F238E27FC236}">
                  <a16:creationId xmlns:a16="http://schemas.microsoft.com/office/drawing/2014/main" id="{D265B566-DB85-CE39-1024-070F1B50A206}"/>
                </a:ext>
              </a:extLst>
            </p:cNvPr>
            <p:cNvSpPr>
              <a:spLocks noChangeAspect="1"/>
            </p:cNvSpPr>
            <p:nvPr/>
          </p:nvSpPr>
          <p:spPr>
            <a:xfrm rot="18900000">
              <a:off x="6518129" y="4202601"/>
              <a:ext cx="368466" cy="363066"/>
            </a:xfrm>
            <a:prstGeom prst="diagStripe">
              <a:avLst/>
            </a:prstGeom>
            <a:solidFill>
              <a:schemeClr val="bg1"/>
            </a:solidFill>
            <a:ln w="25400">
              <a:solidFill>
                <a:sysClr val="windowText" lastClr="000000"/>
              </a:solidFill>
            </a:ln>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0" cap="none" spc="0" normalizeH="0" baseline="0" noProof="0" dirty="0">
                <a:ln>
                  <a:noFill/>
                </a:ln>
                <a:solidFill>
                  <a:prstClr val="black"/>
                </a:solidFill>
                <a:effectLst/>
                <a:uLnTx/>
                <a:uFillTx/>
                <a:latin typeface="Verdana"/>
                <a:ea typeface="+mn-ea"/>
                <a:cs typeface="+mn-cs"/>
              </a:endParaRPr>
            </a:p>
          </p:txBody>
        </p:sp>
        <p:sp>
          <p:nvSpPr>
            <p:cNvPr id="196" name="Rounded Rectangle 195">
              <a:extLst>
                <a:ext uri="{FF2B5EF4-FFF2-40B4-BE49-F238E27FC236}">
                  <a16:creationId xmlns:a16="http://schemas.microsoft.com/office/drawing/2014/main" id="{1F936BC4-48F1-7AD3-E492-EE5D89EEC4EC}"/>
                </a:ext>
              </a:extLst>
            </p:cNvPr>
            <p:cNvSpPr>
              <a:spLocks noChangeAspect="1"/>
            </p:cNvSpPr>
            <p:nvPr/>
          </p:nvSpPr>
          <p:spPr>
            <a:xfrm>
              <a:off x="6964658" y="3544797"/>
              <a:ext cx="552982" cy="254954"/>
            </a:xfrm>
            <a:prstGeom prst="roundRect">
              <a:avLst>
                <a:gd name="adj" fmla="val 7461"/>
              </a:avLst>
            </a:prstGeom>
            <a:solidFill>
              <a:schemeClr val="bg1"/>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FP DIV</a:t>
              </a:r>
            </a:p>
          </p:txBody>
        </p:sp>
        <p:cxnSp>
          <p:nvCxnSpPr>
            <p:cNvPr id="198" name="Straight Connector 197">
              <a:extLst>
                <a:ext uri="{FF2B5EF4-FFF2-40B4-BE49-F238E27FC236}">
                  <a16:creationId xmlns:a16="http://schemas.microsoft.com/office/drawing/2014/main" id="{EDFC50EF-CFBB-60AA-0899-D6B63A8ECB73}"/>
                </a:ext>
              </a:extLst>
            </p:cNvPr>
            <p:cNvCxnSpPr>
              <a:cxnSpLocks noChangeAspect="1"/>
              <a:stCxn id="193" idx="3"/>
              <a:endCxn id="194" idx="1"/>
            </p:cNvCxnSpPr>
            <p:nvPr/>
          </p:nvCxnSpPr>
          <p:spPr>
            <a:xfrm>
              <a:off x="6172737" y="3672274"/>
              <a:ext cx="198632" cy="0"/>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221" name="Elbow Connector 220">
              <a:extLst>
                <a:ext uri="{FF2B5EF4-FFF2-40B4-BE49-F238E27FC236}">
                  <a16:creationId xmlns:a16="http://schemas.microsoft.com/office/drawing/2014/main" id="{2EDA5463-C9FE-DE53-A216-3B23B4765B5B}"/>
                </a:ext>
              </a:extLst>
            </p:cNvPr>
            <p:cNvCxnSpPr>
              <a:cxnSpLocks noChangeAspect="1"/>
              <a:stCxn id="191" idx="0"/>
              <a:endCxn id="196" idx="2"/>
            </p:cNvCxnSpPr>
            <p:nvPr/>
          </p:nvCxnSpPr>
          <p:spPr>
            <a:xfrm rot="5400000" flipH="1" flipV="1">
              <a:off x="6134092" y="2983970"/>
              <a:ext cx="291276" cy="1922838"/>
            </a:xfrm>
            <a:prstGeom prst="bentConnector3">
              <a:avLst>
                <a:gd name="adj1" fmla="val 50000"/>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3" name="Elbow Connector 222">
              <a:extLst>
                <a:ext uri="{FF2B5EF4-FFF2-40B4-BE49-F238E27FC236}">
                  <a16:creationId xmlns:a16="http://schemas.microsoft.com/office/drawing/2014/main" id="{712772F3-A229-855E-376C-353EF93E2583}"/>
                </a:ext>
              </a:extLst>
            </p:cNvPr>
            <p:cNvCxnSpPr>
              <a:cxnSpLocks noChangeAspect="1"/>
            </p:cNvCxnSpPr>
            <p:nvPr/>
          </p:nvCxnSpPr>
          <p:spPr>
            <a:xfrm flipH="1">
              <a:off x="6693245" y="3644926"/>
              <a:ext cx="812227" cy="623077"/>
            </a:xfrm>
            <a:prstGeom prst="bentConnector3">
              <a:avLst>
                <a:gd name="adj1" fmla="val -5824"/>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4" name="Elbow Connector 223">
              <a:extLst>
                <a:ext uri="{FF2B5EF4-FFF2-40B4-BE49-F238E27FC236}">
                  <a16:creationId xmlns:a16="http://schemas.microsoft.com/office/drawing/2014/main" id="{2B4E829A-A4E9-25C2-B88D-CD7D39B43A19}"/>
                </a:ext>
              </a:extLst>
            </p:cNvPr>
            <p:cNvCxnSpPr>
              <a:cxnSpLocks noChangeAspect="1"/>
            </p:cNvCxnSpPr>
            <p:nvPr/>
          </p:nvCxnSpPr>
          <p:spPr>
            <a:xfrm rot="16200000" flipH="1">
              <a:off x="6167503" y="4032177"/>
              <a:ext cx="1001375" cy="48956"/>
            </a:xfrm>
            <a:prstGeom prst="bentConnector4">
              <a:avLst>
                <a:gd name="adj1" fmla="val -7060"/>
                <a:gd name="adj2" fmla="val 1993540"/>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53C17EE4-1F29-53EB-AE68-D47DCC4BA119}"/>
                </a:ext>
              </a:extLst>
            </p:cNvPr>
            <p:cNvCxnSpPr>
              <a:cxnSpLocks noChangeAspect="1"/>
              <a:stCxn id="195" idx="2"/>
            </p:cNvCxnSpPr>
            <p:nvPr/>
          </p:nvCxnSpPr>
          <p:spPr>
            <a:xfrm flipH="1">
              <a:off x="5882125" y="4385088"/>
              <a:ext cx="690919" cy="0"/>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grpSp>
        <p:nvGrpSpPr>
          <p:cNvPr id="285" name="Group 284">
            <a:extLst>
              <a:ext uri="{FF2B5EF4-FFF2-40B4-BE49-F238E27FC236}">
                <a16:creationId xmlns:a16="http://schemas.microsoft.com/office/drawing/2014/main" id="{3208D74E-BA6B-67ED-9990-99D0D1BFC4D0}"/>
              </a:ext>
            </a:extLst>
          </p:cNvPr>
          <p:cNvGrpSpPr/>
          <p:nvPr/>
        </p:nvGrpSpPr>
        <p:grpSpPr>
          <a:xfrm>
            <a:off x="5936857" y="2607512"/>
            <a:ext cx="817093" cy="867919"/>
            <a:chOff x="5936857" y="2607512"/>
            <a:chExt cx="817093" cy="867919"/>
          </a:xfrm>
        </p:grpSpPr>
        <mc:AlternateContent xmlns:mc="http://schemas.openxmlformats.org/markup-compatibility/2006" xmlns:a14="http://schemas.microsoft.com/office/drawing/2010/main">
          <mc:Choice Requires="a14">
            <p:sp>
              <p:nvSpPr>
                <p:cNvPr id="217" name="TextBox 216">
                  <a:extLst>
                    <a:ext uri="{FF2B5EF4-FFF2-40B4-BE49-F238E27FC236}">
                      <a16:creationId xmlns:a16="http://schemas.microsoft.com/office/drawing/2014/main" id="{DEA6F45C-9864-7E96-8F4A-1C188AFF070E}"/>
                    </a:ext>
                  </a:extLst>
                </p:cNvPr>
                <p:cNvSpPr txBox="1">
                  <a:spLocks noChangeAspect="1"/>
                </p:cNvSpPr>
                <p:nvPr/>
              </p:nvSpPr>
              <p:spPr>
                <a:xfrm>
                  <a:off x="5947447" y="2959586"/>
                  <a:ext cx="806503" cy="199542"/>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𝛼</m:t>
                            </m:r>
                          </m:e>
                          <m:sub>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𝑖𝑗</m:t>
                            </m:r>
                          </m:sub>
                        </m:sSub>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sSub>
                          <m:sSubPr>
                            <m:ctrlP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𝑒</m:t>
                            </m:r>
                          </m:e>
                          <m:sub>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𝑡</m:t>
                            </m:r>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+1</m:t>
                            </m:r>
                          </m:sub>
                        </m:sSub>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m:t>
                        </m:r>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𝑗</m:t>
                        </m:r>
                        <m:r>
                          <a:rPr kumimoji="0" lang="en-US" sz="1200" b="0" i="1" u="none" strike="noStrike" kern="0" cap="none" spc="0" normalizeH="0" baseline="0" noProof="0" smtClean="0">
                            <a:ln>
                              <a:noFill/>
                            </a:ln>
                            <a:solidFill>
                              <a:prstClr val="black"/>
                            </a:solidFill>
                            <a:effectLst/>
                            <a:uLnTx/>
                            <a:uFillTx/>
                            <a:latin typeface="Cambria Math" panose="02040503050406030204" pitchFamily="18" charset="0"/>
                            <a:ea typeface="+mn-ea"/>
                            <a:cs typeface="+mn-cs"/>
                          </a:rPr>
                          <m:t>)</m:t>
                        </m:r>
                      </m:oMath>
                    </m:oMathPara>
                  </a14:m>
                  <a:endPar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Neo Sans Intel"/>
                  </a:endParaRPr>
                </a:p>
              </p:txBody>
            </p:sp>
          </mc:Choice>
          <mc:Fallback xmlns="">
            <p:sp>
              <p:nvSpPr>
                <p:cNvPr id="217" name="TextBox 216">
                  <a:extLst>
                    <a:ext uri="{FF2B5EF4-FFF2-40B4-BE49-F238E27FC236}">
                      <a16:creationId xmlns:a16="http://schemas.microsoft.com/office/drawing/2014/main" id="{DEA6F45C-9864-7E96-8F4A-1C188AFF070E}"/>
                    </a:ext>
                  </a:extLst>
                </p:cNvPr>
                <p:cNvSpPr txBox="1">
                  <a:spLocks noRot="1" noChangeAspect="1" noMove="1" noResize="1" noEditPoints="1" noAdjustHandles="1" noChangeArrowheads="1" noChangeShapeType="1" noTextEdit="1"/>
                </p:cNvSpPr>
                <p:nvPr/>
              </p:nvSpPr>
              <p:spPr>
                <a:xfrm>
                  <a:off x="5947447" y="2959586"/>
                  <a:ext cx="806503" cy="199542"/>
                </a:xfrm>
                <a:prstGeom prst="rect">
                  <a:avLst/>
                </a:prstGeom>
                <a:blipFill>
                  <a:blip r:embed="rId9"/>
                  <a:stretch>
                    <a:fillRect l="-4688" r="-4688" b="-23529"/>
                  </a:stretch>
                </a:blipFill>
              </p:spPr>
              <p:txBody>
                <a:bodyPr/>
                <a:lstStyle/>
                <a:p>
                  <a:r>
                    <a:rPr lang="en-US">
                      <a:noFill/>
                    </a:rPr>
                    <a:t> </a:t>
                  </a:r>
                </a:p>
              </p:txBody>
            </p:sp>
          </mc:Fallback>
        </mc:AlternateContent>
        <p:cxnSp>
          <p:nvCxnSpPr>
            <p:cNvPr id="189" name="Straight Connector 188">
              <a:extLst>
                <a:ext uri="{FF2B5EF4-FFF2-40B4-BE49-F238E27FC236}">
                  <a16:creationId xmlns:a16="http://schemas.microsoft.com/office/drawing/2014/main" id="{16B34152-96B9-067F-F30F-69F7C51D8B61}"/>
                </a:ext>
              </a:extLst>
            </p:cNvPr>
            <p:cNvCxnSpPr>
              <a:cxnSpLocks noChangeAspect="1"/>
              <a:endCxn id="193" idx="0"/>
            </p:cNvCxnSpPr>
            <p:nvPr/>
          </p:nvCxnSpPr>
          <p:spPr>
            <a:xfrm>
              <a:off x="5936857" y="2607512"/>
              <a:ext cx="0" cy="867919"/>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grpSp>
        <p:nvGrpSpPr>
          <p:cNvPr id="270" name="Group 269">
            <a:extLst>
              <a:ext uri="{FF2B5EF4-FFF2-40B4-BE49-F238E27FC236}">
                <a16:creationId xmlns:a16="http://schemas.microsoft.com/office/drawing/2014/main" id="{E71948DE-6DDF-40D2-E7F6-A16D39AD6C3F}"/>
              </a:ext>
            </a:extLst>
          </p:cNvPr>
          <p:cNvGrpSpPr/>
          <p:nvPr/>
        </p:nvGrpSpPr>
        <p:grpSpPr>
          <a:xfrm>
            <a:off x="4841920" y="1903747"/>
            <a:ext cx="2442105" cy="705710"/>
            <a:chOff x="4841920" y="1973113"/>
            <a:chExt cx="2442105" cy="705710"/>
          </a:xfrm>
        </p:grpSpPr>
        <p:sp>
          <p:nvSpPr>
            <p:cNvPr id="181" name="Rounded Rectangle 180">
              <a:extLst>
                <a:ext uri="{FF2B5EF4-FFF2-40B4-BE49-F238E27FC236}">
                  <a16:creationId xmlns:a16="http://schemas.microsoft.com/office/drawing/2014/main" id="{63AAE226-44E6-B53D-F149-06AFA3784D0C}"/>
                </a:ext>
              </a:extLst>
            </p:cNvPr>
            <p:cNvSpPr>
              <a:spLocks noChangeAspect="1"/>
            </p:cNvSpPr>
            <p:nvPr/>
          </p:nvSpPr>
          <p:spPr>
            <a:xfrm>
              <a:off x="4841920" y="1973113"/>
              <a:ext cx="1174904" cy="254953"/>
            </a:xfrm>
            <a:prstGeom prst="roundRect">
              <a:avLst>
                <a:gd name="adj" fmla="val 7461"/>
              </a:avLst>
            </a:prstGeom>
            <a:solidFill>
              <a:schemeClr val="bg1"/>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Dot Product Tree</a:t>
              </a:r>
            </a:p>
          </p:txBody>
        </p:sp>
        <p:sp>
          <p:nvSpPr>
            <p:cNvPr id="182" name="Rounded Rectangle 181">
              <a:extLst>
                <a:ext uri="{FF2B5EF4-FFF2-40B4-BE49-F238E27FC236}">
                  <a16:creationId xmlns:a16="http://schemas.microsoft.com/office/drawing/2014/main" id="{E96DCD21-EE53-917B-A032-82C97563524B}"/>
                </a:ext>
              </a:extLst>
            </p:cNvPr>
            <p:cNvSpPr>
              <a:spLocks noChangeAspect="1"/>
            </p:cNvSpPr>
            <p:nvPr/>
          </p:nvSpPr>
          <p:spPr>
            <a:xfrm>
              <a:off x="6373954" y="1973533"/>
              <a:ext cx="910071" cy="254953"/>
            </a:xfrm>
            <a:prstGeom prst="roundRect">
              <a:avLst>
                <a:gd name="adj" fmla="val 7461"/>
              </a:avLst>
            </a:prstGeom>
            <a:solidFill>
              <a:schemeClr val="bg1"/>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Accumulator</a:t>
              </a:r>
            </a:p>
          </p:txBody>
        </p:sp>
        <p:sp>
          <p:nvSpPr>
            <p:cNvPr id="183" name="Rounded Rectangle 182">
              <a:extLst>
                <a:ext uri="{FF2B5EF4-FFF2-40B4-BE49-F238E27FC236}">
                  <a16:creationId xmlns:a16="http://schemas.microsoft.com/office/drawing/2014/main" id="{531FC061-154D-621D-36D3-C065D0FB98A8}"/>
                </a:ext>
              </a:extLst>
            </p:cNvPr>
            <p:cNvSpPr>
              <a:spLocks noChangeAspect="1"/>
            </p:cNvSpPr>
            <p:nvPr/>
          </p:nvSpPr>
          <p:spPr>
            <a:xfrm>
              <a:off x="6219192" y="2423869"/>
              <a:ext cx="1064833" cy="254954"/>
            </a:xfrm>
            <a:prstGeom prst="roundRect">
              <a:avLst>
                <a:gd name="adj" fmla="val 7461"/>
              </a:avLst>
            </a:prstGeom>
            <a:solidFill>
              <a:schemeClr val="bg1"/>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Reduction Tree</a:t>
              </a:r>
            </a:p>
          </p:txBody>
        </p:sp>
        <p:cxnSp>
          <p:nvCxnSpPr>
            <p:cNvPr id="187" name="Elbow Connector 186">
              <a:extLst>
                <a:ext uri="{FF2B5EF4-FFF2-40B4-BE49-F238E27FC236}">
                  <a16:creationId xmlns:a16="http://schemas.microsoft.com/office/drawing/2014/main" id="{9A4289CA-A16F-EBAE-E1A9-6CA429FC1547}"/>
                </a:ext>
              </a:extLst>
            </p:cNvPr>
            <p:cNvCxnSpPr>
              <a:cxnSpLocks noChangeAspect="1"/>
              <a:stCxn id="181" idx="3"/>
              <a:endCxn id="182" idx="1"/>
            </p:cNvCxnSpPr>
            <p:nvPr/>
          </p:nvCxnSpPr>
          <p:spPr>
            <a:xfrm>
              <a:off x="6016823" y="2100590"/>
              <a:ext cx="357131" cy="420"/>
            </a:xfrm>
            <a:prstGeom prst="bentConnector3">
              <a:avLst>
                <a:gd name="adj1" fmla="val 50000"/>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845FC8FE-808D-59FB-2EB2-C3E4C7F49EC4}"/>
                </a:ext>
              </a:extLst>
            </p:cNvPr>
            <p:cNvCxnSpPr>
              <a:cxnSpLocks noChangeAspect="1"/>
              <a:stCxn id="182" idx="2"/>
            </p:cNvCxnSpPr>
            <p:nvPr/>
          </p:nvCxnSpPr>
          <p:spPr>
            <a:xfrm flipH="1">
              <a:off x="6828230" y="2228487"/>
              <a:ext cx="760" cy="173447"/>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grpSp>
        <p:nvGrpSpPr>
          <p:cNvPr id="271" name="Group 270">
            <a:extLst>
              <a:ext uri="{FF2B5EF4-FFF2-40B4-BE49-F238E27FC236}">
                <a16:creationId xmlns:a16="http://schemas.microsoft.com/office/drawing/2014/main" id="{4DE6F391-AB71-54B1-7A4A-0EB2A06837D8}"/>
              </a:ext>
            </a:extLst>
          </p:cNvPr>
          <p:cNvGrpSpPr/>
          <p:nvPr/>
        </p:nvGrpSpPr>
        <p:grpSpPr>
          <a:xfrm>
            <a:off x="6819577" y="2614451"/>
            <a:ext cx="1409933" cy="625932"/>
            <a:chOff x="6819577" y="2683817"/>
            <a:chExt cx="1409933" cy="625932"/>
          </a:xfrm>
        </p:grpSpPr>
        <mc:AlternateContent xmlns:mc="http://schemas.openxmlformats.org/markup-compatibility/2006" xmlns:a14="http://schemas.microsoft.com/office/drawing/2010/main">
          <mc:Choice Requires="a14">
            <p:sp>
              <p:nvSpPr>
                <p:cNvPr id="205" name="TextBox 204">
                  <a:extLst>
                    <a:ext uri="{FF2B5EF4-FFF2-40B4-BE49-F238E27FC236}">
                      <a16:creationId xmlns:a16="http://schemas.microsoft.com/office/drawing/2014/main" id="{3E141713-5B79-3D1D-26AC-7796693ECA24}"/>
                    </a:ext>
                  </a:extLst>
                </p:cNvPr>
                <p:cNvSpPr txBox="1">
                  <a:spLocks noChangeAspect="1"/>
                </p:cNvSpPr>
                <p:nvPr/>
              </p:nvSpPr>
              <p:spPr>
                <a:xfrm>
                  <a:off x="6866116" y="2910025"/>
                  <a:ext cx="763190" cy="369332"/>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sSub>
                        <m:sSubPr>
                          <m:ctrlP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ctrlPr>
                        </m:sSubPr>
                        <m:e>
                          <m: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𝑭</m:t>
                          </m:r>
                        </m:e>
                        <m:sub>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𝒕</m:t>
                          </m:r>
                          <m: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m:t>
                          </m:r>
                          <m: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𝟏</m:t>
                          </m:r>
                        </m:sub>
                      </m:sSub>
                      <m:d>
                        <m:dPr>
                          <m:ctrlP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ctrlPr>
                        </m:dPr>
                        <m:e>
                          <m: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𝒋</m:t>
                          </m:r>
                        </m:e>
                      </m:d>
                    </m:oMath>
                  </a14:m>
                  <a:r>
                    <a:rPr kumimoji="0" lang="en-US" sz="1200" b="1" i="0" u="none" strike="noStrike" kern="0" cap="none" spc="0" normalizeH="0" baseline="0" noProof="0" dirty="0">
                      <a:ln>
                        <a:noFill/>
                      </a:ln>
                      <a:solidFill>
                        <a:srgbClr val="C00000"/>
                      </a:solidFill>
                      <a:effectLst/>
                      <a:uLnTx/>
                      <a:uFillTx/>
                      <a:latin typeface="Cambria" panose="02040503050406030204" pitchFamily="18" charset="0"/>
                      <a:ea typeface="+mn-ea"/>
                      <a:cs typeface="+mn-cs"/>
                    </a:rPr>
                    <a:t> or </a:t>
                  </a:r>
                  <a14:m>
                    <m:oMath xmlns:m="http://schemas.openxmlformats.org/officeDocument/2006/math">
                      <m:sSub>
                        <m:sSubPr>
                          <m:ctrlP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ctrlPr>
                        </m:sSubPr>
                        <m:e>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𝑩</m:t>
                          </m:r>
                        </m:e>
                        <m:sub>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𝒕</m:t>
                          </m:r>
                        </m:sub>
                      </m:sSub>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m:t>
                      </m:r>
                      <m: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𝒊</m:t>
                      </m:r>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m:t>
                      </m:r>
                    </m:oMath>
                  </a14:m>
                  <a:endParaRPr kumimoji="0" lang="en-US" sz="1200" b="1" i="0" u="none" strike="noStrike" kern="0" cap="none" spc="0" normalizeH="0" baseline="0" noProof="0" dirty="0">
                    <a:ln>
                      <a:noFill/>
                    </a:ln>
                    <a:solidFill>
                      <a:srgbClr val="C00000"/>
                    </a:solidFill>
                    <a:effectLst/>
                    <a:uLnTx/>
                    <a:uFillTx/>
                    <a:latin typeface="Cambria" panose="02040503050406030204" pitchFamily="18" charset="0"/>
                    <a:ea typeface="+mn-ea"/>
                    <a:cs typeface="Neo Sans Intel"/>
                  </a:endParaRPr>
                </a:p>
              </p:txBody>
            </p:sp>
          </mc:Choice>
          <mc:Fallback xmlns="">
            <p:sp>
              <p:nvSpPr>
                <p:cNvPr id="205" name="TextBox 204">
                  <a:extLst>
                    <a:ext uri="{FF2B5EF4-FFF2-40B4-BE49-F238E27FC236}">
                      <a16:creationId xmlns:a16="http://schemas.microsoft.com/office/drawing/2014/main" id="{3E141713-5B79-3D1D-26AC-7796693ECA24}"/>
                    </a:ext>
                  </a:extLst>
                </p:cNvPr>
                <p:cNvSpPr txBox="1">
                  <a:spLocks noRot="1" noChangeAspect="1" noMove="1" noResize="1" noEditPoints="1" noAdjustHandles="1" noChangeArrowheads="1" noChangeShapeType="1" noTextEdit="1"/>
                </p:cNvSpPr>
                <p:nvPr/>
              </p:nvSpPr>
              <p:spPr>
                <a:xfrm>
                  <a:off x="6866116" y="2910025"/>
                  <a:ext cx="763190" cy="369332"/>
                </a:xfrm>
                <a:prstGeom prst="rect">
                  <a:avLst/>
                </a:prstGeom>
                <a:blipFill>
                  <a:blip r:embed="rId10"/>
                  <a:stretch>
                    <a:fillRect l="-6557" t="-13333" r="-4918" b="-20000"/>
                  </a:stretch>
                </a:blipFill>
              </p:spPr>
              <p:txBody>
                <a:bodyPr/>
                <a:lstStyle/>
                <a:p>
                  <a:r>
                    <a:rPr lang="en-US">
                      <a:noFill/>
                    </a:rPr>
                    <a:t> </a:t>
                  </a:r>
                </a:p>
              </p:txBody>
            </p:sp>
          </mc:Fallback>
        </mc:AlternateContent>
        <p:cxnSp>
          <p:nvCxnSpPr>
            <p:cNvPr id="220" name="Straight Connector 219">
              <a:extLst>
                <a:ext uri="{FF2B5EF4-FFF2-40B4-BE49-F238E27FC236}">
                  <a16:creationId xmlns:a16="http://schemas.microsoft.com/office/drawing/2014/main" id="{90372B58-454A-5980-D48F-FECC37FC4280}"/>
                </a:ext>
              </a:extLst>
            </p:cNvPr>
            <p:cNvCxnSpPr>
              <a:cxnSpLocks noChangeAspect="1"/>
            </p:cNvCxnSpPr>
            <p:nvPr/>
          </p:nvCxnSpPr>
          <p:spPr>
            <a:xfrm>
              <a:off x="6819577" y="3302602"/>
              <a:ext cx="1409933" cy="0"/>
            </a:xfrm>
            <a:prstGeom prst="line">
              <a:avLst/>
            </a:prstGeom>
            <a:ln w="25400">
              <a:solidFill>
                <a:srgbClr val="C00000"/>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FE45EECC-EB63-49D7-5205-FE319699EC51}"/>
                </a:ext>
              </a:extLst>
            </p:cNvPr>
            <p:cNvCxnSpPr>
              <a:cxnSpLocks noChangeAspect="1"/>
            </p:cNvCxnSpPr>
            <p:nvPr/>
          </p:nvCxnSpPr>
          <p:spPr>
            <a:xfrm flipH="1">
              <a:off x="6828990" y="2683817"/>
              <a:ext cx="4158" cy="625932"/>
            </a:xfrm>
            <a:prstGeom prst="line">
              <a:avLst/>
            </a:prstGeom>
            <a:ln w="25400">
              <a:solidFill>
                <a:srgbClr val="C00000"/>
              </a:solidFill>
              <a:prstDash val="solid"/>
              <a:headEnd type="none"/>
              <a:tailEnd type="none"/>
            </a:ln>
          </p:spPr>
          <p:style>
            <a:lnRef idx="1">
              <a:schemeClr val="accent1"/>
            </a:lnRef>
            <a:fillRef idx="0">
              <a:schemeClr val="accent1"/>
            </a:fillRef>
            <a:effectRef idx="0">
              <a:schemeClr val="accent1"/>
            </a:effectRef>
            <a:fontRef idx="minor">
              <a:schemeClr val="tx1"/>
            </a:fontRef>
          </p:style>
        </p:cxnSp>
      </p:grpSp>
      <p:pic>
        <p:nvPicPr>
          <p:cNvPr id="184" name="Picture 183">
            <a:extLst>
              <a:ext uri="{FF2B5EF4-FFF2-40B4-BE49-F238E27FC236}">
                <a16:creationId xmlns:a16="http://schemas.microsoft.com/office/drawing/2014/main" id="{82B71A1B-5C8B-EEE6-93FF-4AE7C12D0B37}"/>
              </a:ext>
            </a:extLst>
          </p:cNvPr>
          <p:cNvPicPr>
            <a:picLocks noChangeAspect="1"/>
          </p:cNvPicPr>
          <p:nvPr/>
        </p:nvPicPr>
        <p:blipFill>
          <a:blip r:embed="rId11"/>
          <a:stretch>
            <a:fillRect/>
          </a:stretch>
        </p:blipFill>
        <p:spPr>
          <a:xfrm>
            <a:off x="4577633" y="3275468"/>
            <a:ext cx="243359" cy="243359"/>
          </a:xfrm>
          <a:prstGeom prst="rect">
            <a:avLst/>
          </a:prstGeom>
        </p:spPr>
      </p:pic>
      <p:pic>
        <p:nvPicPr>
          <p:cNvPr id="186" name="Picture 185">
            <a:extLst>
              <a:ext uri="{FF2B5EF4-FFF2-40B4-BE49-F238E27FC236}">
                <a16:creationId xmlns:a16="http://schemas.microsoft.com/office/drawing/2014/main" id="{A5321088-83E5-8DED-5F91-2C3AFCB6E6F7}"/>
              </a:ext>
            </a:extLst>
          </p:cNvPr>
          <p:cNvPicPr>
            <a:picLocks noChangeAspect="1"/>
          </p:cNvPicPr>
          <p:nvPr/>
        </p:nvPicPr>
        <p:blipFill>
          <a:blip r:embed="rId12"/>
          <a:stretch>
            <a:fillRect/>
          </a:stretch>
        </p:blipFill>
        <p:spPr>
          <a:xfrm>
            <a:off x="4573086" y="1731302"/>
            <a:ext cx="243359" cy="243359"/>
          </a:xfrm>
          <a:prstGeom prst="rect">
            <a:avLst/>
          </a:prstGeom>
        </p:spPr>
      </p:pic>
      <p:grpSp>
        <p:nvGrpSpPr>
          <p:cNvPr id="276" name="Group 275">
            <a:extLst>
              <a:ext uri="{FF2B5EF4-FFF2-40B4-BE49-F238E27FC236}">
                <a16:creationId xmlns:a16="http://schemas.microsoft.com/office/drawing/2014/main" id="{7037CC85-6333-EDA5-A25C-F2CC49A559A9}"/>
              </a:ext>
            </a:extLst>
          </p:cNvPr>
          <p:cNvGrpSpPr/>
          <p:nvPr/>
        </p:nvGrpSpPr>
        <p:grpSpPr>
          <a:xfrm>
            <a:off x="4600771" y="2940878"/>
            <a:ext cx="1187496" cy="533617"/>
            <a:chOff x="4600771" y="3010244"/>
            <a:chExt cx="1187496" cy="533617"/>
          </a:xfrm>
        </p:grpSpPr>
        <mc:AlternateContent xmlns:mc="http://schemas.openxmlformats.org/markup-compatibility/2006" xmlns:a14="http://schemas.microsoft.com/office/drawing/2010/main">
          <mc:Choice Requires="a14">
            <p:sp>
              <p:nvSpPr>
                <p:cNvPr id="206" name="TextBox 205">
                  <a:extLst>
                    <a:ext uri="{FF2B5EF4-FFF2-40B4-BE49-F238E27FC236}">
                      <a16:creationId xmlns:a16="http://schemas.microsoft.com/office/drawing/2014/main" id="{EB5708AE-1B20-62B1-FD55-03E029FCD65A}"/>
                    </a:ext>
                  </a:extLst>
                </p:cNvPr>
                <p:cNvSpPr txBox="1">
                  <a:spLocks noChangeAspect="1"/>
                </p:cNvSpPr>
                <p:nvPr/>
              </p:nvSpPr>
              <p:spPr>
                <a:xfrm>
                  <a:off x="4751180" y="3010244"/>
                  <a:ext cx="904670" cy="184666"/>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sSub>
                        <m:sSubPr>
                          <m:ctrlP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ctrlPr>
                        </m:sSubPr>
                        <m:e>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𝑭</m:t>
                          </m:r>
                        </m:e>
                        <m:sub>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𝒕</m:t>
                          </m:r>
                        </m:sub>
                      </m:sSub>
                      <m:d>
                        <m:dPr>
                          <m:ctrlP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ctrlPr>
                        </m:dPr>
                        <m:e>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𝒊</m:t>
                          </m:r>
                        </m:e>
                      </m:d>
                    </m:oMath>
                  </a14:m>
                  <a:r>
                    <a:rPr kumimoji="0" lang="en-US" sz="1200" b="1" i="0" u="none" strike="noStrike" kern="0" cap="none" spc="0" normalizeH="0" baseline="0" noProof="0" dirty="0">
                      <a:ln>
                        <a:noFill/>
                      </a:ln>
                      <a:solidFill>
                        <a:srgbClr val="C00000"/>
                      </a:solidFill>
                      <a:effectLst/>
                      <a:uLnTx/>
                      <a:uFillTx/>
                      <a:latin typeface="Cambria" panose="02040503050406030204" pitchFamily="18" charset="0"/>
                      <a:ea typeface="+mn-ea"/>
                      <a:cs typeface="Neo Sans Intel"/>
                    </a:rPr>
                    <a:t>, </a:t>
                  </a:r>
                  <a14:m>
                    <m:oMath xmlns:m="http://schemas.openxmlformats.org/officeDocument/2006/math">
                      <m:sSub>
                        <m:sSubPr>
                          <m:ctrlP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ctrlPr>
                        </m:sSubPr>
                        <m:e>
                          <m: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𝑩</m:t>
                          </m:r>
                        </m:e>
                        <m:sub>
                          <m: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t>𝒕</m:t>
                          </m:r>
                          <m: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m:t>
                          </m:r>
                          <m: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𝟏</m:t>
                          </m:r>
                        </m:sub>
                      </m:sSub>
                      <m:d>
                        <m:dPr>
                          <m:ctrlPr>
                            <a:rPr kumimoji="0" lang="en-US" sz="1200" b="1" i="1" u="none" strike="noStrike" kern="0" cap="none" spc="0" normalizeH="0" baseline="0" noProof="0">
                              <a:ln>
                                <a:noFill/>
                              </a:ln>
                              <a:solidFill>
                                <a:srgbClr val="C00000"/>
                              </a:solidFill>
                              <a:effectLst/>
                              <a:uLnTx/>
                              <a:uFillTx/>
                              <a:latin typeface="Cambria Math" panose="02040503050406030204" pitchFamily="18" charset="0"/>
                              <a:ea typeface="+mn-ea"/>
                              <a:cs typeface="+mn-cs"/>
                            </a:rPr>
                          </m:ctrlPr>
                        </m:dPr>
                        <m:e>
                          <m:r>
                            <a:rPr kumimoji="0" lang="en-US" sz="1200" b="1" i="1" u="none" strike="noStrike" kern="0" cap="none" spc="0" normalizeH="0" baseline="0" noProof="0" smtClean="0">
                              <a:ln>
                                <a:noFill/>
                              </a:ln>
                              <a:solidFill>
                                <a:srgbClr val="C00000"/>
                              </a:solidFill>
                              <a:effectLst/>
                              <a:uLnTx/>
                              <a:uFillTx/>
                              <a:latin typeface="Cambria Math" panose="02040503050406030204" pitchFamily="18" charset="0"/>
                              <a:ea typeface="+mn-ea"/>
                              <a:cs typeface="+mn-cs"/>
                            </a:rPr>
                            <m:t>𝒋</m:t>
                          </m:r>
                        </m:e>
                      </m:d>
                    </m:oMath>
                  </a14:m>
                  <a:endParaRPr kumimoji="0" lang="en-US" sz="1200" b="1" i="0" u="none" strike="noStrike" kern="0" cap="none" spc="0" normalizeH="0" baseline="0" noProof="0" dirty="0">
                    <a:ln>
                      <a:noFill/>
                    </a:ln>
                    <a:solidFill>
                      <a:srgbClr val="C00000"/>
                    </a:solidFill>
                    <a:effectLst/>
                    <a:uLnTx/>
                    <a:uFillTx/>
                    <a:latin typeface="Cambria" panose="02040503050406030204" pitchFamily="18" charset="0"/>
                    <a:ea typeface="+mn-ea"/>
                    <a:cs typeface="Neo Sans Intel"/>
                  </a:endParaRPr>
                </a:p>
              </p:txBody>
            </p:sp>
          </mc:Choice>
          <mc:Fallback xmlns="">
            <p:sp>
              <p:nvSpPr>
                <p:cNvPr id="206" name="TextBox 205">
                  <a:extLst>
                    <a:ext uri="{FF2B5EF4-FFF2-40B4-BE49-F238E27FC236}">
                      <a16:creationId xmlns:a16="http://schemas.microsoft.com/office/drawing/2014/main" id="{EB5708AE-1B20-62B1-FD55-03E029FCD65A}"/>
                    </a:ext>
                  </a:extLst>
                </p:cNvPr>
                <p:cNvSpPr txBox="1">
                  <a:spLocks noRot="1" noChangeAspect="1" noMove="1" noResize="1" noEditPoints="1" noAdjustHandles="1" noChangeArrowheads="1" noChangeShapeType="1" noTextEdit="1"/>
                </p:cNvSpPr>
                <p:nvPr/>
              </p:nvSpPr>
              <p:spPr>
                <a:xfrm>
                  <a:off x="4751180" y="3010244"/>
                  <a:ext cx="904670" cy="184666"/>
                </a:xfrm>
                <a:prstGeom prst="rect">
                  <a:avLst/>
                </a:prstGeom>
                <a:blipFill>
                  <a:blip r:embed="rId13"/>
                  <a:stretch>
                    <a:fillRect l="-4110" t="-18750" b="-43750"/>
                  </a:stretch>
                </a:blipFill>
              </p:spPr>
              <p:txBody>
                <a:bodyPr/>
                <a:lstStyle/>
                <a:p>
                  <a:r>
                    <a:rPr lang="en-US">
                      <a:noFill/>
                    </a:rPr>
                    <a:t> </a:t>
                  </a:r>
                </a:p>
              </p:txBody>
            </p:sp>
          </mc:Fallback>
        </mc:AlternateContent>
        <p:cxnSp>
          <p:nvCxnSpPr>
            <p:cNvPr id="208" name="Straight Connector 207">
              <a:extLst>
                <a:ext uri="{FF2B5EF4-FFF2-40B4-BE49-F238E27FC236}">
                  <a16:creationId xmlns:a16="http://schemas.microsoft.com/office/drawing/2014/main" id="{E4A36D5A-9409-F91E-D904-F7BFDB9790BD}"/>
                </a:ext>
              </a:extLst>
            </p:cNvPr>
            <p:cNvCxnSpPr>
              <a:cxnSpLocks noChangeAspect="1"/>
            </p:cNvCxnSpPr>
            <p:nvPr/>
          </p:nvCxnSpPr>
          <p:spPr>
            <a:xfrm>
              <a:off x="4600771" y="3217358"/>
              <a:ext cx="1187496" cy="0"/>
            </a:xfrm>
            <a:prstGeom prst="line">
              <a:avLst/>
            </a:prstGeom>
            <a:ln w="25400">
              <a:solidFill>
                <a:srgbClr val="C00000"/>
              </a:solidFill>
              <a:prstDash val="solid"/>
              <a:headEnd type="none"/>
              <a:tailEnd type="none"/>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5BA7C282-1ED0-B510-1A63-F641170DDE3A}"/>
                </a:ext>
              </a:extLst>
            </p:cNvPr>
            <p:cNvCxnSpPr>
              <a:cxnSpLocks noChangeAspect="1"/>
            </p:cNvCxnSpPr>
            <p:nvPr/>
          </p:nvCxnSpPr>
          <p:spPr>
            <a:xfrm>
              <a:off x="5788267" y="3206354"/>
              <a:ext cx="0" cy="337507"/>
            </a:xfrm>
            <a:prstGeom prst="line">
              <a:avLst/>
            </a:prstGeom>
            <a:ln w="25400">
              <a:solidFill>
                <a:srgbClr val="C00000"/>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grpSp>
        <p:nvGrpSpPr>
          <p:cNvPr id="284" name="Group 283">
            <a:extLst>
              <a:ext uri="{FF2B5EF4-FFF2-40B4-BE49-F238E27FC236}">
                <a16:creationId xmlns:a16="http://schemas.microsoft.com/office/drawing/2014/main" id="{B6858698-6111-B8F4-3623-04089D0347E6}"/>
              </a:ext>
            </a:extLst>
          </p:cNvPr>
          <p:cNvGrpSpPr/>
          <p:nvPr/>
        </p:nvGrpSpPr>
        <p:grpSpPr>
          <a:xfrm>
            <a:off x="4896718" y="3475431"/>
            <a:ext cx="804260" cy="254954"/>
            <a:chOff x="4896718" y="3544797"/>
            <a:chExt cx="804260" cy="254954"/>
          </a:xfrm>
        </p:grpSpPr>
        <p:sp>
          <p:nvSpPr>
            <p:cNvPr id="192" name="Rounded Rectangle 191">
              <a:extLst>
                <a:ext uri="{FF2B5EF4-FFF2-40B4-BE49-F238E27FC236}">
                  <a16:creationId xmlns:a16="http://schemas.microsoft.com/office/drawing/2014/main" id="{5CBA28F4-D99F-8236-D5C1-89AA1D6F81EF}"/>
                </a:ext>
              </a:extLst>
            </p:cNvPr>
            <p:cNvSpPr>
              <a:spLocks noChangeAspect="1"/>
            </p:cNvSpPr>
            <p:nvPr/>
          </p:nvSpPr>
          <p:spPr>
            <a:xfrm>
              <a:off x="4896718" y="3544797"/>
              <a:ext cx="605628" cy="254954"/>
            </a:xfrm>
            <a:prstGeom prst="roundRect">
              <a:avLst>
                <a:gd name="adj" fmla="val 7461"/>
              </a:avLst>
            </a:prstGeom>
            <a:solidFill>
              <a:schemeClr val="accent2">
                <a:lumMod val="60000"/>
                <a:lumOff val="40000"/>
              </a:schemeClr>
            </a:solidFill>
            <a:ln w="25400" cap="flat" cmpd="sng" algn="ctr">
              <a:solidFill>
                <a:schemeClr val="tx1"/>
              </a:solidFill>
              <a:prstDash val="solid"/>
            </a:ln>
            <a:effectLst/>
          </p:spPr>
          <p:txBody>
            <a:bodyPr wrap="square" lIns="0" tIns="0" rIns="0" bIns="0" rtlCol="0" anchor="ctr"/>
            <a:lstStyle/>
            <a:p>
              <a:pPr marL="0" marR="0" lvl="0" indent="0" algn="ctr" defTabSz="1600847"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Cambria" panose="02040503050406030204" pitchFamily="18" charset="0"/>
                  <a:ea typeface="+mn-ea"/>
                  <a:cs typeface="+mn-cs"/>
                </a:rPr>
                <a:t>TE MUL</a:t>
              </a:r>
            </a:p>
          </p:txBody>
        </p:sp>
        <p:cxnSp>
          <p:nvCxnSpPr>
            <p:cNvPr id="197" name="Straight Connector 196">
              <a:extLst>
                <a:ext uri="{FF2B5EF4-FFF2-40B4-BE49-F238E27FC236}">
                  <a16:creationId xmlns:a16="http://schemas.microsoft.com/office/drawing/2014/main" id="{FE3E536D-FF22-E2AA-2D9F-60E51389288A}"/>
                </a:ext>
              </a:extLst>
            </p:cNvPr>
            <p:cNvCxnSpPr>
              <a:cxnSpLocks noChangeAspect="1"/>
              <a:stCxn id="192" idx="3"/>
              <a:endCxn id="193" idx="1"/>
            </p:cNvCxnSpPr>
            <p:nvPr/>
          </p:nvCxnSpPr>
          <p:spPr>
            <a:xfrm flipV="1">
              <a:off x="5502346" y="3665968"/>
              <a:ext cx="198632" cy="6306"/>
            </a:xfrm>
            <a:prstGeom prst="line">
              <a:avLst/>
            </a:prstGeom>
            <a:ln w="25400">
              <a:solidFill>
                <a:schemeClr val="tx1"/>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grpSp>
      <p:cxnSp>
        <p:nvCxnSpPr>
          <p:cNvPr id="210" name="Straight Connector 209">
            <a:extLst>
              <a:ext uri="{FF2B5EF4-FFF2-40B4-BE49-F238E27FC236}">
                <a16:creationId xmlns:a16="http://schemas.microsoft.com/office/drawing/2014/main" id="{2636463A-FC9F-15AD-2606-B59B267BFE93}"/>
              </a:ext>
            </a:extLst>
          </p:cNvPr>
          <p:cNvCxnSpPr>
            <a:cxnSpLocks noChangeAspect="1"/>
            <a:endCxn id="192" idx="1"/>
          </p:cNvCxnSpPr>
          <p:nvPr/>
        </p:nvCxnSpPr>
        <p:spPr>
          <a:xfrm>
            <a:off x="4597321" y="3602908"/>
            <a:ext cx="299396" cy="0"/>
          </a:xfrm>
          <a:prstGeom prst="line">
            <a:avLst/>
          </a:prstGeom>
          <a:ln w="25400">
            <a:solidFill>
              <a:srgbClr val="C00000"/>
            </a:solidFill>
            <a:prstDash val="solid"/>
            <a:headEnd type="none"/>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915944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6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6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6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6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6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71"/>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8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8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8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276"/>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285"/>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210"/>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84"/>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214"/>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9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286"/>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2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 grpId="0"/>
      <p:bldP spid="175" grpId="0"/>
    </p:bld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591AAD8-8B9E-F441-B3D7-A9A6729D3F61}"/>
              </a:ext>
            </a:extLst>
          </p:cNvPr>
          <p:cNvSpPr/>
          <p:nvPr/>
        </p:nvSpPr>
        <p:spPr>
          <a:xfrm>
            <a:off x="235868" y="4911837"/>
            <a:ext cx="8672264" cy="1080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Conclusion</a:t>
            </a:r>
          </a:p>
        </p:txBody>
      </p:sp>
      <p:sp>
        <p:nvSpPr>
          <p:cNvPr id="16" name="Rectangle 15">
            <a:extLst>
              <a:ext uri="{FF2B5EF4-FFF2-40B4-BE49-F238E27FC236}">
                <a16:creationId xmlns:a16="http://schemas.microsoft.com/office/drawing/2014/main" id="{C4F7C2E8-FACF-A344-B41E-7283F0886952}"/>
              </a:ext>
            </a:extLst>
          </p:cNvPr>
          <p:cNvSpPr/>
          <p:nvPr/>
        </p:nvSpPr>
        <p:spPr>
          <a:xfrm>
            <a:off x="235868" y="866163"/>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Background &amp; Problem</a:t>
            </a:r>
          </a:p>
        </p:txBody>
      </p:sp>
      <p:sp>
        <p:nvSpPr>
          <p:cNvPr id="6" name="Content Placeholder 5" hidden="1">
            <a:extLst>
              <a:ext uri="{FF2B5EF4-FFF2-40B4-BE49-F238E27FC236}">
                <a16:creationId xmlns:a16="http://schemas.microsoft.com/office/drawing/2014/main" id="{8E8EDEFF-E6DD-CC47-AE02-196B3AC1525F}"/>
              </a:ext>
            </a:extLst>
          </p:cNvPr>
          <p:cNvSpPr>
            <a:spLocks noGrp="1"/>
          </p:cNvSpPr>
          <p:nvPr>
            <p:ph idx="1"/>
          </p:nvPr>
        </p:nvSpPr>
        <p:spPr>
          <a:xfrm>
            <a:off x="216313" y="1038366"/>
            <a:ext cx="8592679" cy="5148882"/>
          </a:xfrm>
        </p:spPr>
        <p:txBody>
          <a:bodyPr>
            <a:normAutofit fontScale="77500" lnSpcReduction="20000"/>
          </a:bodyPr>
          <a:lstStyle/>
          <a:p>
            <a:pPr marL="0" indent="0">
              <a:lnSpc>
                <a:spcPct val="200000"/>
              </a:lnSpc>
              <a:spcBef>
                <a:spcPts val="700"/>
              </a:spcBef>
              <a:buNone/>
            </a:pPr>
            <a:r>
              <a:rPr lang="en-US">
                <a:solidFill>
                  <a:srgbClr val="BFBFBF"/>
                </a:solidFill>
              </a:rPr>
              <a:t>Motivation and Goal</a:t>
            </a:r>
          </a:p>
          <a:p>
            <a:pPr marL="0" indent="0">
              <a:lnSpc>
                <a:spcPct val="200000"/>
              </a:lnSpc>
              <a:spcBef>
                <a:spcPts val="700"/>
              </a:spcBef>
              <a:buNone/>
            </a:pPr>
            <a:r>
              <a:rPr lang="en-US">
                <a:solidFill>
                  <a:srgbClr val="BFBFBF"/>
                </a:solidFill>
              </a:rPr>
              <a:t>Experimental Methodology</a:t>
            </a:r>
          </a:p>
          <a:p>
            <a:pPr marL="0" indent="0">
              <a:lnSpc>
                <a:spcPct val="200000"/>
              </a:lnSpc>
              <a:spcBef>
                <a:spcPts val="700"/>
              </a:spcBef>
              <a:buNone/>
            </a:pPr>
            <a:r>
              <a:rPr lang="en-US">
                <a:solidFill>
                  <a:srgbClr val="BFBFBF"/>
                </a:solidFill>
              </a:rPr>
              <a:t>Temperature Analysis</a:t>
            </a:r>
          </a:p>
          <a:p>
            <a:pPr marL="0" indent="0">
              <a:lnSpc>
                <a:spcPct val="200000"/>
              </a:lnSpc>
              <a:spcBef>
                <a:spcPts val="700"/>
              </a:spcBef>
              <a:buNone/>
            </a:pPr>
            <a:r>
              <a:rPr lang="en-US">
                <a:solidFill>
                  <a:srgbClr val="BFBFBF"/>
                </a:solidFill>
              </a:rPr>
              <a:t>Aggressor Row Active Time Analysis</a:t>
            </a:r>
          </a:p>
          <a:p>
            <a:pPr marL="0" indent="0">
              <a:lnSpc>
                <a:spcPct val="200000"/>
              </a:lnSpc>
              <a:spcBef>
                <a:spcPts val="700"/>
              </a:spcBef>
              <a:buNone/>
            </a:pPr>
            <a:r>
              <a:rPr lang="en-US">
                <a:solidFill>
                  <a:srgbClr val="BFBFBF"/>
                </a:solidFill>
              </a:rPr>
              <a:t>Spatial Variation Analysis</a:t>
            </a:r>
          </a:p>
          <a:p>
            <a:pPr marL="0" indent="0">
              <a:lnSpc>
                <a:spcPct val="200000"/>
              </a:lnSpc>
              <a:spcBef>
                <a:spcPts val="700"/>
              </a:spcBef>
              <a:buNone/>
            </a:pPr>
            <a:r>
              <a:rPr lang="en-US">
                <a:solidFill>
                  <a:srgbClr val="BFBFBF"/>
                </a:solidFill>
              </a:rPr>
              <a:t>Implications on Attacks and Defenses</a:t>
            </a:r>
          </a:p>
          <a:p>
            <a:pPr marL="0" indent="0">
              <a:lnSpc>
                <a:spcPct val="200000"/>
              </a:lnSpc>
              <a:spcBef>
                <a:spcPts val="700"/>
              </a:spcBef>
              <a:buNone/>
            </a:pPr>
            <a:r>
              <a:rPr lang="en-US">
                <a:solidFill>
                  <a:srgbClr val="BFBFBF"/>
                </a:solidFill>
              </a:rPr>
              <a:t>Conclusions</a:t>
            </a:r>
          </a:p>
          <a:p>
            <a:pPr marL="0" indent="0">
              <a:lnSpc>
                <a:spcPct val="200000"/>
              </a:lnSpc>
              <a:buNone/>
            </a:pPr>
            <a:endParaRPr lang="en-US">
              <a:solidFill>
                <a:srgbClr val="BFBFBF"/>
              </a:solidFill>
            </a:endParaRPr>
          </a:p>
        </p:txBody>
      </p:sp>
      <p:sp>
        <p:nvSpPr>
          <p:cNvPr id="34" name="Rectangle 33">
            <a:extLst>
              <a:ext uri="{FF2B5EF4-FFF2-40B4-BE49-F238E27FC236}">
                <a16:creationId xmlns:a16="http://schemas.microsoft.com/office/drawing/2014/main" id="{8C4C16E8-8CAC-EE46-8433-92ACFE20B5B5}"/>
              </a:ext>
            </a:extLst>
          </p:cNvPr>
          <p:cNvSpPr/>
          <p:nvPr/>
        </p:nvSpPr>
        <p:spPr>
          <a:xfrm>
            <a:off x="235868" y="3563279"/>
            <a:ext cx="8672264" cy="1080000"/>
          </a:xfrm>
          <a:prstGeom prst="rect">
            <a:avLst/>
          </a:prstGeom>
          <a:solidFill>
            <a:srgbClr val="0543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Evaluation</a:t>
            </a:r>
          </a:p>
        </p:txBody>
      </p:sp>
      <p:sp>
        <p:nvSpPr>
          <p:cNvPr id="14" name="Title 1">
            <a:extLst>
              <a:ext uri="{FF2B5EF4-FFF2-40B4-BE49-F238E27FC236}">
                <a16:creationId xmlns:a16="http://schemas.microsoft.com/office/drawing/2014/main" id="{4213E2A9-4038-194A-AF39-FFE08078F4BA}"/>
              </a:ext>
            </a:extLst>
          </p:cNvPr>
          <p:cNvSpPr>
            <a:spLocks noGrp="1"/>
          </p:cNvSpPr>
          <p:nvPr>
            <p:ph type="title"/>
          </p:nvPr>
        </p:nvSpPr>
        <p:spPr>
          <a:xfrm>
            <a:off x="189560" y="95697"/>
            <a:ext cx="8798061" cy="770467"/>
          </a:xfrm>
        </p:spPr>
        <p:txBody>
          <a:bodyPr/>
          <a:lstStyle/>
          <a:p>
            <a:r>
              <a:rPr lang="en-US" sz="4000" dirty="0">
                <a:latin typeface="Garamond" panose="02020404030301010803" pitchFamily="18" charset="0"/>
              </a:rPr>
              <a:t>Outline</a:t>
            </a:r>
            <a:endParaRPr lang="en-US" sz="4000" b="1" dirty="0">
              <a:latin typeface="Garamond" panose="02020404030301010803" pitchFamily="18" charset="0"/>
            </a:endParaRPr>
          </a:p>
        </p:txBody>
      </p:sp>
      <p:sp>
        <p:nvSpPr>
          <p:cNvPr id="28" name="Rectangle 27">
            <a:extLst>
              <a:ext uri="{FF2B5EF4-FFF2-40B4-BE49-F238E27FC236}">
                <a16:creationId xmlns:a16="http://schemas.microsoft.com/office/drawing/2014/main" id="{66163B4B-BB3A-4F49-B060-4F2F9E78B480}"/>
              </a:ext>
            </a:extLst>
          </p:cNvPr>
          <p:cNvSpPr/>
          <p:nvPr/>
        </p:nvSpPr>
        <p:spPr>
          <a:xfrm>
            <a:off x="235868" y="2214721"/>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ApHMM</a:t>
            </a:r>
          </a:p>
        </p:txBody>
      </p:sp>
    </p:spTree>
    <p:extLst>
      <p:ext uri="{BB962C8B-B14F-4D97-AF65-F5344CB8AC3E}">
        <p14:creationId xmlns:p14="http://schemas.microsoft.com/office/powerpoint/2010/main" val="1169595702"/>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Evaluation Methodology</a:t>
            </a:r>
          </a:p>
        </p:txBody>
      </p:sp>
      <p:sp>
        <p:nvSpPr>
          <p:cNvPr id="3" name="Content Placeholder 2">
            <a:extLst>
              <a:ext uri="{FF2B5EF4-FFF2-40B4-BE49-F238E27FC236}">
                <a16:creationId xmlns:a16="http://schemas.microsoft.com/office/drawing/2014/main" id="{386FE194-297D-F64B-87C3-5D0EC9401DF4}"/>
              </a:ext>
            </a:extLst>
          </p:cNvPr>
          <p:cNvSpPr>
            <a:spLocks noGrp="1"/>
          </p:cNvSpPr>
          <p:nvPr>
            <p:ph idx="1"/>
          </p:nvPr>
        </p:nvSpPr>
        <p:spPr>
          <a:xfrm>
            <a:off x="189560" y="934126"/>
            <a:ext cx="8798061" cy="5518045"/>
          </a:xfrm>
        </p:spPr>
        <p:txBody>
          <a:bodyPr/>
          <a:lstStyle/>
          <a:p>
            <a:pPr>
              <a:spcAft>
                <a:spcPts val="500"/>
              </a:spcAft>
            </a:pPr>
            <a:r>
              <a:rPr lang="en-GB" sz="2400" b="1" dirty="0">
                <a:latin typeface="Tahoma" panose="020B0604030504040204" pitchFamily="34" charset="0"/>
                <a:ea typeface="Tahoma" panose="020B0604030504040204" pitchFamily="34" charset="0"/>
                <a:cs typeface="Tahoma" panose="020B0604030504040204" pitchFamily="34" charset="0"/>
              </a:rPr>
              <a:t>Performance, Area, and Power Analysis:</a:t>
            </a:r>
          </a:p>
          <a:p>
            <a:pPr lvl="1">
              <a:spcAft>
                <a:spcPts val="500"/>
              </a:spcAft>
            </a:pPr>
            <a:r>
              <a:rPr lang="en-GB" sz="2000" dirty="0">
                <a:latin typeface="Tahoma" panose="020B0604030504040204" pitchFamily="34" charset="0"/>
                <a:ea typeface="Tahoma" panose="020B0604030504040204" pitchFamily="34" charset="0"/>
                <a:cs typeface="Tahoma" panose="020B0604030504040204" pitchFamily="34" charset="0"/>
              </a:rPr>
              <a:t>Synthesized </a:t>
            </a:r>
            <a:r>
              <a:rPr lang="en-GB" sz="2000" dirty="0" err="1">
                <a:latin typeface="Tahoma" panose="020B0604030504040204" pitchFamily="34" charset="0"/>
                <a:ea typeface="Tahoma" panose="020B0604030504040204" pitchFamily="34" charset="0"/>
                <a:cs typeface="Tahoma" panose="020B0604030504040204" pitchFamily="34" charset="0"/>
              </a:rPr>
              <a:t>SystemVerilog</a:t>
            </a:r>
            <a:r>
              <a:rPr lang="en-GB" sz="2000" dirty="0">
                <a:latin typeface="Tahoma" panose="020B0604030504040204" pitchFamily="34" charset="0"/>
                <a:ea typeface="Tahoma" panose="020B0604030504040204" pitchFamily="34" charset="0"/>
                <a:cs typeface="Tahoma" panose="020B0604030504040204" pitchFamily="34" charset="0"/>
              </a:rPr>
              <a:t> Model in a 28nm process @1GHz</a:t>
            </a:r>
          </a:p>
          <a:p>
            <a:pPr lvl="1">
              <a:spcAft>
                <a:spcPts val="500"/>
              </a:spcAft>
            </a:pPr>
            <a:r>
              <a:rPr lang="en-GB" sz="2000" b="1" dirty="0">
                <a:latin typeface="Tahoma" panose="020B0604030504040204" pitchFamily="34" charset="0"/>
                <a:ea typeface="Tahoma" panose="020B0604030504040204" pitchFamily="34" charset="0"/>
                <a:cs typeface="Tahoma" panose="020B0604030504040204" pitchFamily="34" charset="0"/>
              </a:rPr>
              <a:t>CPU baseline:</a:t>
            </a:r>
            <a:r>
              <a:rPr lang="en-GB" sz="2000" dirty="0">
                <a:latin typeface="Tahoma" panose="020B0604030504040204" pitchFamily="34" charset="0"/>
                <a:ea typeface="Tahoma" panose="020B0604030504040204" pitchFamily="34" charset="0"/>
                <a:cs typeface="Tahoma" panose="020B0604030504040204" pitchFamily="34" charset="0"/>
              </a:rPr>
              <a:t> AMD EPYC 7742 @2.26GHz (1, 12, 32 threads)</a:t>
            </a:r>
          </a:p>
          <a:p>
            <a:pPr lvl="1">
              <a:spcAft>
                <a:spcPts val="500"/>
              </a:spcAft>
            </a:pPr>
            <a:r>
              <a:rPr lang="en-GB" sz="2000" b="1" dirty="0">
                <a:latin typeface="Tahoma" panose="020B0604030504040204" pitchFamily="34" charset="0"/>
                <a:ea typeface="Tahoma" panose="020B0604030504040204" pitchFamily="34" charset="0"/>
                <a:cs typeface="Tahoma" panose="020B0604030504040204" pitchFamily="34" charset="0"/>
              </a:rPr>
              <a:t>GPU baselines: </a:t>
            </a:r>
            <a:r>
              <a:rPr lang="en-GB" sz="2000" dirty="0">
                <a:latin typeface="Tahoma" panose="020B0604030504040204" pitchFamily="34" charset="0"/>
                <a:ea typeface="Tahoma" panose="020B0604030504040204" pitchFamily="34" charset="0"/>
                <a:cs typeface="Tahoma" panose="020B0604030504040204" pitchFamily="34" charset="0"/>
              </a:rPr>
              <a:t>Titan V &amp; A100</a:t>
            </a:r>
          </a:p>
          <a:p>
            <a:pPr lvl="1">
              <a:spcAft>
                <a:spcPts val="500"/>
              </a:spcAft>
            </a:pPr>
            <a:r>
              <a:rPr lang="en-GB" sz="2000" b="1" dirty="0">
                <a:latin typeface="Tahoma" panose="020B0604030504040204" pitchFamily="34" charset="0"/>
                <a:ea typeface="Tahoma" panose="020B0604030504040204" pitchFamily="34" charset="0"/>
                <a:cs typeface="Tahoma" panose="020B0604030504040204" pitchFamily="34" charset="0"/>
              </a:rPr>
              <a:t>FPGA baseline:</a:t>
            </a:r>
            <a:r>
              <a:rPr lang="en-GB" sz="2000" dirty="0">
                <a:latin typeface="Tahoma" panose="020B0604030504040204" pitchFamily="34" charset="0"/>
                <a:ea typeface="Tahoma" panose="020B0604030504040204" pitchFamily="34" charset="0"/>
                <a:cs typeface="Tahoma" panose="020B0604030504040204" pitchFamily="34" charset="0"/>
              </a:rPr>
              <a:t> FPGA D&amp;C</a:t>
            </a:r>
          </a:p>
          <a:p>
            <a:pPr marL="0" indent="0">
              <a:spcAft>
                <a:spcPts val="500"/>
              </a:spcAft>
              <a:buNone/>
            </a:pPr>
            <a:endParaRPr lang="en-GB"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sz="2400" b="1" dirty="0">
                <a:latin typeface="Tahoma" panose="020B0604030504040204" pitchFamily="34" charset="0"/>
                <a:ea typeface="Tahoma" panose="020B0604030504040204" pitchFamily="34" charset="0"/>
                <a:cs typeface="Tahoma" panose="020B0604030504040204" pitchFamily="34" charset="0"/>
              </a:rPr>
              <a:t>Use cases</a:t>
            </a:r>
            <a:r>
              <a:rPr lang="en-GB" sz="2400" dirty="0">
                <a:latin typeface="Tahoma" panose="020B0604030504040204" pitchFamily="34" charset="0"/>
                <a:ea typeface="Tahoma" panose="020B0604030504040204" pitchFamily="34" charset="0"/>
                <a:cs typeface="Tahoma" panose="020B0604030504040204" pitchFamily="34" charset="0"/>
              </a:rPr>
              <a:t> and their software baseline:</a:t>
            </a:r>
          </a:p>
          <a:p>
            <a:pPr marL="466850" lvl="1" indent="-342900">
              <a:spcAft>
                <a:spcPts val="500"/>
              </a:spcAft>
              <a:buFont typeface="+mj-lt"/>
              <a:buAutoNum type="arabicPeriod"/>
            </a:pPr>
            <a:r>
              <a:rPr lang="en-GB" sz="2000" dirty="0">
                <a:latin typeface="Tahoma" panose="020B0604030504040204" pitchFamily="34" charset="0"/>
                <a:ea typeface="Tahoma" panose="020B0604030504040204" pitchFamily="34" charset="0"/>
                <a:cs typeface="Tahoma" panose="020B0604030504040204" pitchFamily="34" charset="0"/>
                <a:sym typeface="Wingdings" pitchFamily="2" charset="2"/>
              </a:rPr>
              <a:t>Error Correction – Apollo</a:t>
            </a:r>
            <a:endParaRPr lang="en-GB" sz="2000" dirty="0">
              <a:latin typeface="Tahoma" panose="020B0604030504040204" pitchFamily="34" charset="0"/>
              <a:ea typeface="Tahoma" panose="020B0604030504040204" pitchFamily="34" charset="0"/>
              <a:cs typeface="Tahoma" panose="020B0604030504040204" pitchFamily="34" charset="0"/>
            </a:endParaRPr>
          </a:p>
          <a:p>
            <a:pPr marL="466850" lvl="1" indent="-342900">
              <a:spcAft>
                <a:spcPts val="500"/>
              </a:spcAft>
              <a:buFont typeface="+mj-lt"/>
              <a:buAutoNum type="arabicPeriod"/>
            </a:pPr>
            <a:r>
              <a:rPr lang="en-GB" sz="2000" dirty="0">
                <a:latin typeface="Tahoma" panose="020B0604030504040204" pitchFamily="34" charset="0"/>
                <a:ea typeface="Tahoma" panose="020B0604030504040204" pitchFamily="34" charset="0"/>
                <a:cs typeface="Tahoma" panose="020B0604030504040204" pitchFamily="34" charset="0"/>
              </a:rPr>
              <a:t>Protein Family Search </a:t>
            </a:r>
            <a:r>
              <a:rPr lang="en-GB" sz="2000" dirty="0">
                <a:latin typeface="Tahoma" panose="020B0604030504040204" pitchFamily="34" charset="0"/>
                <a:ea typeface="Tahoma" panose="020B0604030504040204" pitchFamily="34" charset="0"/>
                <a:cs typeface="Tahoma" panose="020B0604030504040204" pitchFamily="34" charset="0"/>
                <a:sym typeface="Wingdings" pitchFamily="2" charset="2"/>
              </a:rPr>
              <a:t>– </a:t>
            </a:r>
            <a:r>
              <a:rPr lang="en-GB" sz="2000" dirty="0">
                <a:latin typeface="Tahoma" panose="020B0604030504040204" pitchFamily="34" charset="0"/>
                <a:ea typeface="Tahoma" panose="020B0604030504040204" pitchFamily="34" charset="0"/>
                <a:cs typeface="Tahoma" panose="020B0604030504040204" pitchFamily="34" charset="0"/>
              </a:rPr>
              <a:t>HMMER</a:t>
            </a:r>
          </a:p>
          <a:p>
            <a:pPr marL="466850" lvl="1" indent="-342900">
              <a:spcAft>
                <a:spcPts val="500"/>
              </a:spcAft>
              <a:buFont typeface="+mj-lt"/>
              <a:buAutoNum type="arabicPeriod"/>
            </a:pPr>
            <a:r>
              <a:rPr lang="en-GB" sz="2000" dirty="0">
                <a:latin typeface="Tahoma" panose="020B0604030504040204" pitchFamily="34" charset="0"/>
                <a:ea typeface="Tahoma" panose="020B0604030504040204" pitchFamily="34" charset="0"/>
                <a:cs typeface="Tahoma" panose="020B0604030504040204" pitchFamily="34" charset="0"/>
              </a:rPr>
              <a:t>Multiple Sequence Alignment </a:t>
            </a:r>
            <a:r>
              <a:rPr lang="en-GB" sz="2000" dirty="0">
                <a:latin typeface="Tahoma" panose="020B0604030504040204" pitchFamily="34" charset="0"/>
                <a:ea typeface="Tahoma" panose="020B0604030504040204" pitchFamily="34" charset="0"/>
                <a:cs typeface="Tahoma" panose="020B0604030504040204" pitchFamily="34" charset="0"/>
                <a:sym typeface="Wingdings" pitchFamily="2" charset="2"/>
              </a:rPr>
              <a:t>– </a:t>
            </a:r>
            <a:r>
              <a:rPr lang="en-GB" sz="2000" dirty="0">
                <a:latin typeface="Tahoma" panose="020B0604030504040204" pitchFamily="34" charset="0"/>
                <a:ea typeface="Tahoma" panose="020B0604030504040204" pitchFamily="34" charset="0"/>
                <a:cs typeface="Tahoma" panose="020B0604030504040204" pitchFamily="34" charset="0"/>
              </a:rPr>
              <a:t>HMMER</a:t>
            </a:r>
          </a:p>
        </p:txBody>
      </p:sp>
    </p:spTree>
    <p:extLst>
      <p:ext uri="{BB962C8B-B14F-4D97-AF65-F5344CB8AC3E}">
        <p14:creationId xmlns:p14="http://schemas.microsoft.com/office/powerpoint/2010/main" val="879649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Comparison Points</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CPU: Apollo, HMMER</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GPU: ApHMM-GPU, </a:t>
            </a:r>
            <a:r>
              <a:rPr lang="en-US" sz="2000" dirty="0" err="1">
                <a:latin typeface="Tahoma" panose="020B0604030504040204" pitchFamily="34" charset="0"/>
                <a:ea typeface="Tahoma" panose="020B0604030504040204" pitchFamily="34" charset="0"/>
                <a:cs typeface="Tahoma" panose="020B0604030504040204" pitchFamily="34" charset="0"/>
                <a:sym typeface="Wingdings" pitchFamily="2" charset="2"/>
              </a:rPr>
              <a:t>HMM_cuda</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spcAft>
                <a:spcPts val="500"/>
              </a:spcAft>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FPGA: FPGA D&amp;C</a:t>
            </a:r>
            <a:endParaRPr lang="en-GB" sz="2000" dirty="0">
              <a:latin typeface="Tahoma" panose="020B0604030504040204" pitchFamily="34" charset="0"/>
              <a:ea typeface="Tahoma" panose="020B0604030504040204" pitchFamily="34" charset="0"/>
              <a:cs typeface="Tahoma" panose="020B0604030504040204" pitchFamily="34" charset="0"/>
            </a:endParaRPr>
          </a:p>
          <a:p>
            <a:pPr marL="0" indent="0">
              <a:spcAft>
                <a:spcPts val="500"/>
              </a:spcAft>
              <a:buNone/>
            </a:pPr>
            <a:endParaRPr lang="en-GB"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sz="2400" b="1" dirty="0">
                <a:latin typeface="Tahoma" panose="020B0604030504040204" pitchFamily="34" charset="0"/>
                <a:ea typeface="Tahoma" panose="020B0604030504040204" pitchFamily="34" charset="0"/>
                <a:cs typeface="Tahoma" panose="020B0604030504040204" pitchFamily="34" charset="0"/>
              </a:rPr>
              <a:t>D</a:t>
            </a:r>
            <a:r>
              <a:rPr lang="en-US" sz="2400" b="1" dirty="0" err="1">
                <a:latin typeface="Tahoma" panose="020B0604030504040204" pitchFamily="34" charset="0"/>
                <a:ea typeface="Tahoma" panose="020B0604030504040204" pitchFamily="34" charset="0"/>
                <a:cs typeface="Tahoma" panose="020B0604030504040204" pitchFamily="34" charset="0"/>
                <a:sym typeface="Wingdings" pitchFamily="2" charset="2"/>
              </a:rPr>
              <a:t>atasets</a:t>
            </a:r>
            <a:endPar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endParaRP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Error correction: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Real 10,000 DNA sequences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from Escherichia coli </a:t>
            </a:r>
            <a:b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b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a:t>
            </a:r>
            <a:r>
              <a:rPr lang="en-US" sz="2000" i="1" dirty="0">
                <a:latin typeface="Tahoma" panose="020B0604030504040204" pitchFamily="34" charset="0"/>
                <a:ea typeface="Tahoma" panose="020B0604030504040204" pitchFamily="34" charset="0"/>
                <a:cs typeface="Tahoma" panose="020B0604030504040204" pitchFamily="34" charset="0"/>
                <a:sym typeface="Wingdings" pitchFamily="2" charset="2"/>
              </a:rPr>
              <a:t>E. coli</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with average 5,128 read length</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Protein family search: Entire </a:t>
            </a:r>
            <a:r>
              <a:rPr lang="en-US" sz="2000" dirty="0" err="1">
                <a:latin typeface="Tahoma" panose="020B0604030504040204" pitchFamily="34" charset="0"/>
                <a:ea typeface="Tahoma" panose="020B0604030504040204" pitchFamily="34" charset="0"/>
                <a:cs typeface="Tahoma" panose="020B0604030504040204" pitchFamily="34" charset="0"/>
                <a:sym typeface="Wingdings" pitchFamily="2" charset="2"/>
              </a:rPr>
              <a:t>Pfam</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database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19,632 pHMMs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and </a:t>
            </a:r>
            <a:b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b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real 214,393 protein sequences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from Mitochondrial carrier</a:t>
            </a:r>
          </a:p>
          <a:p>
            <a:pPr lvl="1">
              <a:lnSpc>
                <a:spcPct val="100000"/>
              </a:lnSpc>
              <a:spcBef>
                <a:spcPts val="400"/>
              </a:spcBef>
            </a:pP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Multiple sequence alignment: Aligning over </a:t>
            </a: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~1 million </a:t>
            </a:r>
            <a:b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br>
            <a:r>
              <a:rPr lang="en-US" sz="2000" b="1" dirty="0">
                <a:latin typeface="Tahoma" panose="020B0604030504040204" pitchFamily="34" charset="0"/>
                <a:ea typeface="Tahoma" panose="020B0604030504040204" pitchFamily="34" charset="0"/>
                <a:cs typeface="Tahoma" panose="020B0604030504040204" pitchFamily="34" charset="0"/>
                <a:sym typeface="Wingdings" pitchFamily="2" charset="2"/>
              </a:rPr>
              <a:t>protein sequences</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from </a:t>
            </a:r>
            <a:r>
              <a:rPr lang="en-US" sz="2000" dirty="0" err="1">
                <a:latin typeface="Tahoma" panose="020B0604030504040204" pitchFamily="34" charset="0"/>
                <a:ea typeface="Tahoma" panose="020B0604030504040204" pitchFamily="34" charset="0"/>
                <a:cs typeface="Tahoma" panose="020B0604030504040204" pitchFamily="34" charset="0"/>
                <a:sym typeface="Wingdings" pitchFamily="2" charset="2"/>
              </a:rPr>
              <a:t>Pfam</a:t>
            </a:r>
            <a:r>
              <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rPr>
              <a:t> database</a:t>
            </a:r>
          </a:p>
        </p:txBody>
      </p:sp>
      <p:sp>
        <p:nvSpPr>
          <p:cNvPr id="2" name="Title 1"/>
          <p:cNvSpPr>
            <a:spLocks noGrp="1"/>
          </p:cNvSpPr>
          <p:nvPr>
            <p:ph type="title"/>
          </p:nvPr>
        </p:nvSpPr>
        <p:spPr/>
        <p:txBody>
          <a:bodyPr rIns="0"/>
          <a:lstStyle/>
          <a:p>
            <a:r>
              <a:rPr lang="en-US" sz="4000" b="1" dirty="0">
                <a:latin typeface="Garamond" panose="02020404030301010803" pitchFamily="18" charset="0"/>
              </a:rPr>
              <a:t>Evaluation Methodology</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2357063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2">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2">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2">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2">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uiExpand="1" build="p"/>
    </p:bld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Ins="0"/>
          <a:lstStyle/>
          <a:p>
            <a:r>
              <a:rPr lang="en-US" sz="3800" b="1" dirty="0">
                <a:latin typeface="Garamond" panose="02020404030301010803" pitchFamily="18" charset="0"/>
              </a:rPr>
              <a:t>Performance: The Baum-Welch Algorithm</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8" name="Group 7">
            <a:extLst>
              <a:ext uri="{FF2B5EF4-FFF2-40B4-BE49-F238E27FC236}">
                <a16:creationId xmlns:a16="http://schemas.microsoft.com/office/drawing/2014/main" id="{7B19724C-0281-3427-BB2D-647C64305005}"/>
              </a:ext>
            </a:extLst>
          </p:cNvPr>
          <p:cNvGrpSpPr/>
          <p:nvPr/>
        </p:nvGrpSpPr>
        <p:grpSpPr>
          <a:xfrm>
            <a:off x="685800" y="897391"/>
            <a:ext cx="7772400" cy="2837360"/>
            <a:chOff x="685800" y="866164"/>
            <a:chExt cx="7772400" cy="2837360"/>
          </a:xfrm>
        </p:grpSpPr>
        <p:pic>
          <p:nvPicPr>
            <p:cNvPr id="6" name="Picture 5">
              <a:extLst>
                <a:ext uri="{FF2B5EF4-FFF2-40B4-BE49-F238E27FC236}">
                  <a16:creationId xmlns:a16="http://schemas.microsoft.com/office/drawing/2014/main" id="{9C513B88-68A2-4DB0-B7E3-C944AF5DC67C}"/>
                </a:ext>
              </a:extLst>
            </p:cNvPr>
            <p:cNvPicPr>
              <a:picLocks noChangeAspect="1"/>
            </p:cNvPicPr>
            <p:nvPr/>
          </p:nvPicPr>
          <p:blipFill rotWithShape="1">
            <a:blip r:embed="rId4">
              <a:extLst>
                <a:ext uri="{28A0092B-C50C-407E-A947-70E740481C1C}">
                  <a14:useLocalDpi xmlns:a14="http://schemas.microsoft.com/office/drawing/2010/main" val="0"/>
                </a:ext>
              </a:extLst>
            </a:blip>
            <a:srcRect b="48080"/>
            <a:stretch/>
          </p:blipFill>
          <p:spPr>
            <a:xfrm>
              <a:off x="685800" y="866164"/>
              <a:ext cx="7772400" cy="2837360"/>
            </a:xfrm>
            <a:prstGeom prst="rect">
              <a:avLst/>
            </a:prstGeom>
          </p:spPr>
        </p:pic>
        <p:sp>
          <p:nvSpPr>
            <p:cNvPr id="7" name="Rectangle 6">
              <a:extLst>
                <a:ext uri="{FF2B5EF4-FFF2-40B4-BE49-F238E27FC236}">
                  <a16:creationId xmlns:a16="http://schemas.microsoft.com/office/drawing/2014/main" id="{6FAD2827-A823-7783-C9F7-84E5895CA88D}"/>
                </a:ext>
              </a:extLst>
            </p:cNvPr>
            <p:cNvSpPr/>
            <p:nvPr/>
          </p:nvSpPr>
          <p:spPr>
            <a:xfrm>
              <a:off x="768667" y="3080600"/>
              <a:ext cx="185712" cy="62292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9" name="Rectangle 8">
            <a:extLst>
              <a:ext uri="{FF2B5EF4-FFF2-40B4-BE49-F238E27FC236}">
                <a16:creationId xmlns:a16="http://schemas.microsoft.com/office/drawing/2014/main" id="{3E3255B4-19AE-328C-0646-48E36C08E950}"/>
              </a:ext>
            </a:extLst>
          </p:cNvPr>
          <p:cNvSpPr/>
          <p:nvPr/>
        </p:nvSpPr>
        <p:spPr>
          <a:xfrm>
            <a:off x="-29308" y="3973461"/>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15.55×–260.03×, 1.83×–5.34×, and 27.97× faster </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than </a:t>
            </a:r>
            <a:b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the CPU, GPU, and FPGA implementations of the Baum-Welch algorithm</a:t>
            </a:r>
          </a:p>
        </p:txBody>
      </p:sp>
      <p:sp>
        <p:nvSpPr>
          <p:cNvPr id="10" name="Rectangle 9">
            <a:extLst>
              <a:ext uri="{FF2B5EF4-FFF2-40B4-BE49-F238E27FC236}">
                <a16:creationId xmlns:a16="http://schemas.microsoft.com/office/drawing/2014/main" id="{896F4089-F5ED-7E8F-8740-9A4FFE6F34B1}"/>
              </a:ext>
            </a:extLst>
          </p:cNvPr>
          <p:cNvSpPr/>
          <p:nvPr/>
        </p:nvSpPr>
        <p:spPr>
          <a:xfrm>
            <a:off x="-29308" y="5176345"/>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GPUs provide </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better performance for Forward calculations</a:t>
            </a:r>
            <a:b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due to frequent off-chip memory accesses in ApHMM during Forward calculation</a:t>
            </a:r>
          </a:p>
        </p:txBody>
      </p:sp>
    </p:spTree>
    <p:custDataLst>
      <p:tags r:id="rId1"/>
    </p:custDataLst>
    <p:extLst>
      <p:ext uri="{BB962C8B-B14F-4D97-AF65-F5344CB8AC3E}">
        <p14:creationId xmlns:p14="http://schemas.microsoft.com/office/powerpoint/2010/main" val="2509630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Ins="0"/>
          <a:lstStyle/>
          <a:p>
            <a:r>
              <a:rPr lang="en-US" sz="4000" b="1" dirty="0">
                <a:latin typeface="Garamond" panose="02020404030301010803" pitchFamily="18" charset="0"/>
              </a:rPr>
              <a:t>Performance: Workload Acceleration</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4" name="Picture 3">
            <a:extLst>
              <a:ext uri="{FF2B5EF4-FFF2-40B4-BE49-F238E27FC236}">
                <a16:creationId xmlns:a16="http://schemas.microsoft.com/office/drawing/2014/main" id="{CEC0EE23-694C-12A0-C016-E9B3EBB077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800" y="759334"/>
            <a:ext cx="7772400" cy="3391868"/>
          </a:xfrm>
          <a:prstGeom prst="rect">
            <a:avLst/>
          </a:prstGeom>
        </p:spPr>
      </p:pic>
      <p:sp>
        <p:nvSpPr>
          <p:cNvPr id="7" name="Rectangle 6">
            <a:extLst>
              <a:ext uri="{FF2B5EF4-FFF2-40B4-BE49-F238E27FC236}">
                <a16:creationId xmlns:a16="http://schemas.microsoft.com/office/drawing/2014/main" id="{1DDA10E2-7F36-9F57-6AE2-6FDE71F72586}"/>
              </a:ext>
            </a:extLst>
          </p:cNvPr>
          <p:cNvSpPr/>
          <p:nvPr/>
        </p:nvSpPr>
        <p:spPr>
          <a:xfrm>
            <a:off x="-29308" y="4160009"/>
            <a:ext cx="9202616" cy="996696"/>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1.29×–59.94×, 1.03×–1.75×, and 1.03×–1.95×</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better performance </a:t>
            </a:r>
            <a:b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compared to the CPU, GPU, and FPGA baselines </a:t>
            </a:r>
          </a:p>
        </p:txBody>
      </p:sp>
      <p:sp>
        <p:nvSpPr>
          <p:cNvPr id="8" name="Rectangle 7">
            <a:extLst>
              <a:ext uri="{FF2B5EF4-FFF2-40B4-BE49-F238E27FC236}">
                <a16:creationId xmlns:a16="http://schemas.microsoft.com/office/drawing/2014/main" id="{2781B6BE-CD7A-512D-629B-07DE7B3FBEC8}"/>
              </a:ext>
            </a:extLst>
          </p:cNvPr>
          <p:cNvSpPr/>
          <p:nvPr/>
        </p:nvSpPr>
        <p:spPr>
          <a:xfrm>
            <a:off x="-29308" y="5371883"/>
            <a:ext cx="9202616" cy="996696"/>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Error correction benefits most</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from the acceleration </a:t>
            </a:r>
            <a:b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due to </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frequent and costly training</a:t>
            </a:r>
          </a:p>
        </p:txBody>
      </p:sp>
    </p:spTree>
    <p:custDataLst>
      <p:tags r:id="rId1"/>
    </p:custDataLst>
    <p:extLst>
      <p:ext uri="{BB962C8B-B14F-4D97-AF65-F5344CB8AC3E}">
        <p14:creationId xmlns:p14="http://schemas.microsoft.com/office/powerpoint/2010/main" val="1453395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Ins="0"/>
          <a:lstStyle/>
          <a:p>
            <a:r>
              <a:rPr lang="en-US" sz="3800" b="1" dirty="0">
                <a:latin typeface="Garamond" panose="02020404030301010803" pitchFamily="18" charset="0"/>
              </a:rPr>
              <a:t>Energy: Overall Comparisons</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grpSp>
        <p:nvGrpSpPr>
          <p:cNvPr id="4" name="Group 3">
            <a:extLst>
              <a:ext uri="{FF2B5EF4-FFF2-40B4-BE49-F238E27FC236}">
                <a16:creationId xmlns:a16="http://schemas.microsoft.com/office/drawing/2014/main" id="{FBC0D43E-8F8A-095A-15C9-F41119133C6D}"/>
              </a:ext>
            </a:extLst>
          </p:cNvPr>
          <p:cNvGrpSpPr/>
          <p:nvPr/>
        </p:nvGrpSpPr>
        <p:grpSpPr>
          <a:xfrm>
            <a:off x="465614" y="932452"/>
            <a:ext cx="7772400" cy="3006508"/>
            <a:chOff x="465614" y="932452"/>
            <a:chExt cx="7772400" cy="3006508"/>
          </a:xfrm>
        </p:grpSpPr>
        <p:pic>
          <p:nvPicPr>
            <p:cNvPr id="3" name="Picture 2">
              <a:extLst>
                <a:ext uri="{FF2B5EF4-FFF2-40B4-BE49-F238E27FC236}">
                  <a16:creationId xmlns:a16="http://schemas.microsoft.com/office/drawing/2014/main" id="{45D853F9-B771-F37C-9563-1A0828721062}"/>
                </a:ext>
              </a:extLst>
            </p:cNvPr>
            <p:cNvPicPr>
              <a:picLocks noChangeAspect="1"/>
            </p:cNvPicPr>
            <p:nvPr/>
          </p:nvPicPr>
          <p:blipFill rotWithShape="1">
            <a:blip r:embed="rId4">
              <a:extLst>
                <a:ext uri="{28A0092B-C50C-407E-A947-70E740481C1C}">
                  <a14:useLocalDpi xmlns:a14="http://schemas.microsoft.com/office/drawing/2010/main" val="0"/>
                </a:ext>
              </a:extLst>
            </a:blip>
            <a:srcRect t="48841" b="2178"/>
            <a:stretch/>
          </p:blipFill>
          <p:spPr>
            <a:xfrm>
              <a:off x="465614" y="1262210"/>
              <a:ext cx="7772400" cy="2676750"/>
            </a:xfrm>
            <a:prstGeom prst="rect">
              <a:avLst/>
            </a:prstGeom>
          </p:spPr>
        </p:pic>
        <p:pic>
          <p:nvPicPr>
            <p:cNvPr id="6" name="Picture 5">
              <a:extLst>
                <a:ext uri="{FF2B5EF4-FFF2-40B4-BE49-F238E27FC236}">
                  <a16:creationId xmlns:a16="http://schemas.microsoft.com/office/drawing/2014/main" id="{9C513B88-68A2-4DB0-B7E3-C944AF5DC67C}"/>
                </a:ext>
              </a:extLst>
            </p:cNvPr>
            <p:cNvPicPr>
              <a:picLocks noChangeAspect="1"/>
            </p:cNvPicPr>
            <p:nvPr/>
          </p:nvPicPr>
          <p:blipFill rotWithShape="1">
            <a:blip r:embed="rId4">
              <a:extLst>
                <a:ext uri="{28A0092B-C50C-407E-A947-70E740481C1C}">
                  <a14:useLocalDpi xmlns:a14="http://schemas.microsoft.com/office/drawing/2010/main" val="0"/>
                </a:ext>
              </a:extLst>
            </a:blip>
            <a:srcRect l="3536" b="90065"/>
            <a:stretch/>
          </p:blipFill>
          <p:spPr>
            <a:xfrm>
              <a:off x="740496" y="932452"/>
              <a:ext cx="7497518" cy="542930"/>
            </a:xfrm>
            <a:prstGeom prst="rect">
              <a:avLst/>
            </a:prstGeom>
          </p:spPr>
        </p:pic>
      </p:grpSp>
      <p:sp>
        <p:nvSpPr>
          <p:cNvPr id="5" name="Rectangle 4">
            <a:extLst>
              <a:ext uri="{FF2B5EF4-FFF2-40B4-BE49-F238E27FC236}">
                <a16:creationId xmlns:a16="http://schemas.microsoft.com/office/drawing/2014/main" id="{2B4B3B1B-E654-107A-B03B-65A46B87AFAB}"/>
              </a:ext>
            </a:extLst>
          </p:cNvPr>
          <p:cNvSpPr/>
          <p:nvPr/>
        </p:nvSpPr>
        <p:spPr>
          <a:xfrm>
            <a:off x="-58616" y="4114121"/>
            <a:ext cx="9202616" cy="963718"/>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For the Baum-Welch algorithm: </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2474.09× and 896.70×–2622.94×</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reduction in energy consumption compared to CPU-1 and GPU implementations</a:t>
            </a:r>
          </a:p>
        </p:txBody>
      </p:sp>
      <p:sp>
        <p:nvSpPr>
          <p:cNvPr id="7" name="Rectangle 6">
            <a:extLst>
              <a:ext uri="{FF2B5EF4-FFF2-40B4-BE49-F238E27FC236}">
                <a16:creationId xmlns:a16="http://schemas.microsoft.com/office/drawing/2014/main" id="{D5979A1C-AFC9-6DF5-E50D-8B662C3E31FE}"/>
              </a:ext>
            </a:extLst>
          </p:cNvPr>
          <p:cNvSpPr/>
          <p:nvPr/>
        </p:nvSpPr>
        <p:spPr>
          <a:xfrm>
            <a:off x="-58616" y="5314534"/>
            <a:ext cx="9202616" cy="963718"/>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For the workloads: </a:t>
            </a: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64.24×, 1.75×, and 1.96× </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reduction compared to CPU-1</a:t>
            </a:r>
          </a:p>
        </p:txBody>
      </p:sp>
    </p:spTree>
    <p:custDataLst>
      <p:tags r:id="rId1"/>
    </p:custDataLst>
    <p:extLst>
      <p:ext uri="{BB962C8B-B14F-4D97-AF65-F5344CB8AC3E}">
        <p14:creationId xmlns:p14="http://schemas.microsoft.com/office/powerpoint/2010/main" val="2808843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We analyze the speedup that each optimization provides over the CPU baseline</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rIns="0"/>
          <a:lstStyle/>
          <a:p>
            <a:r>
              <a:rPr lang="en-US" sz="4000" b="1" dirty="0">
                <a:latin typeface="Garamond" panose="02020404030301010803" pitchFamily="18" charset="0"/>
              </a:rPr>
              <a:t>Speedup of Each Optimization</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3" name="Picture 2">
            <a:extLst>
              <a:ext uri="{FF2B5EF4-FFF2-40B4-BE49-F238E27FC236}">
                <a16:creationId xmlns:a16="http://schemas.microsoft.com/office/drawing/2014/main" id="{9B70B42D-5181-39C7-1B35-ADD1EE8846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25880" y="2044546"/>
            <a:ext cx="4925419" cy="1807781"/>
          </a:xfrm>
          <a:prstGeom prst="rect">
            <a:avLst/>
          </a:prstGeom>
        </p:spPr>
      </p:pic>
      <p:sp>
        <p:nvSpPr>
          <p:cNvPr id="4" name="Rectangle 3">
            <a:extLst>
              <a:ext uri="{FF2B5EF4-FFF2-40B4-BE49-F238E27FC236}">
                <a16:creationId xmlns:a16="http://schemas.microsoft.com/office/drawing/2014/main" id="{4A2DAED2-E69F-F34E-F408-509E864213A1}"/>
              </a:ext>
            </a:extLst>
          </p:cNvPr>
          <p:cNvSpPr/>
          <p:nvPr/>
        </p:nvSpPr>
        <p:spPr>
          <a:xfrm>
            <a:off x="-29308" y="4372417"/>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Broadcasting and partial compute together is only possible </a:t>
            </a:r>
            <a:b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with an efficient HW-SW co-design</a:t>
            </a:r>
          </a:p>
        </p:txBody>
      </p:sp>
    </p:spTree>
    <p:custDataLst>
      <p:tags r:id="rId1"/>
    </p:custDataLst>
    <p:extLst>
      <p:ext uri="{BB962C8B-B14F-4D97-AF65-F5344CB8AC3E}">
        <p14:creationId xmlns:p14="http://schemas.microsoft.com/office/powerpoint/2010/main" val="408090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2">
            <a:extLst>
              <a:ext uri="{FF2B5EF4-FFF2-40B4-BE49-F238E27FC236}">
                <a16:creationId xmlns:a16="http://schemas.microsoft.com/office/drawing/2014/main" id="{CB86D85E-CDB0-9E9B-E415-C4FBD3A36F2D}"/>
              </a:ext>
            </a:extLst>
          </p:cNvPr>
          <p:cNvSpPr>
            <a:spLocks noGrp="1"/>
          </p:cNvSpPr>
          <p:nvPr>
            <p:ph idx="1"/>
          </p:nvPr>
        </p:nvSpPr>
        <p:spPr>
          <a:xfrm>
            <a:off x="189559" y="907673"/>
            <a:ext cx="8954441" cy="5493127"/>
          </a:xfrm>
        </p:spPr>
        <p:txBody>
          <a:bodyPr lIns="91440" tIns="45720" rIns="91440" bIns="45720" anchor="t">
            <a:noAutofit/>
          </a:bodyPr>
          <a:lstStyle/>
          <a:p>
            <a:pPr>
              <a:lnSpc>
                <a:spcPct val="100000"/>
              </a:lnSpc>
              <a:spcBef>
                <a:spcPts val="400"/>
              </a:spcBef>
            </a:pP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We analyze the </a:t>
            </a:r>
            <a:r>
              <a:rPr lang="en-US" sz="2400" b="1" dirty="0">
                <a:latin typeface="Tahoma" panose="020B0604030504040204" pitchFamily="34" charset="0"/>
                <a:ea typeface="Tahoma" panose="020B0604030504040204" pitchFamily="34" charset="0"/>
                <a:cs typeface="Tahoma" panose="020B0604030504040204" pitchFamily="34" charset="0"/>
                <a:sym typeface="Wingdings" pitchFamily="2" charset="2"/>
              </a:rPr>
              <a:t>area and power for ApHMM-4</a:t>
            </a:r>
            <a:r>
              <a:rPr lang="en-US" sz="2400" dirty="0">
                <a:latin typeface="Tahoma" panose="020B0604030504040204" pitchFamily="34" charset="0"/>
                <a:ea typeface="Tahoma" panose="020B0604030504040204" pitchFamily="34" charset="0"/>
                <a:cs typeface="Tahoma" panose="020B0604030504040204" pitchFamily="34" charset="0"/>
                <a:sym typeface="Wingdings" pitchFamily="2" charset="2"/>
              </a:rPr>
              <a:t> using the Synopsys Design Compiler with a 28nm process @1GHz:</a:t>
            </a:r>
            <a:endParaRPr lang="en-US" sz="2000" dirty="0">
              <a:latin typeface="Tahoma" panose="020B0604030504040204" pitchFamily="34" charset="0"/>
              <a:ea typeface="Tahoma" panose="020B0604030504040204" pitchFamily="34" charset="0"/>
              <a:cs typeface="Tahoma" panose="020B0604030504040204" pitchFamily="34" charset="0"/>
              <a:sym typeface="Wingdings" pitchFamily="2" charset="2"/>
            </a:endParaRPr>
          </a:p>
        </p:txBody>
      </p:sp>
      <p:sp>
        <p:nvSpPr>
          <p:cNvPr id="2" name="Title 1"/>
          <p:cNvSpPr>
            <a:spLocks noGrp="1"/>
          </p:cNvSpPr>
          <p:nvPr>
            <p:ph type="title"/>
          </p:nvPr>
        </p:nvSpPr>
        <p:spPr/>
        <p:txBody>
          <a:bodyPr rIns="0"/>
          <a:lstStyle/>
          <a:p>
            <a:r>
              <a:rPr lang="en-US" sz="4000" b="1" dirty="0">
                <a:latin typeface="Garamond" panose="02020404030301010803" pitchFamily="18" charset="0"/>
              </a:rPr>
              <a:t>Area and Power</a:t>
            </a:r>
          </a:p>
        </p:txBody>
      </p:sp>
      <p:sp>
        <p:nvSpPr>
          <p:cNvPr id="27" name="Content Placeholder 5">
            <a:extLst>
              <a:ext uri="{FF2B5EF4-FFF2-40B4-BE49-F238E27FC236}">
                <a16:creationId xmlns:a16="http://schemas.microsoft.com/office/drawing/2014/main" id="{C40B1AF2-67D8-90CB-6B4E-DE2B0C50DCA1}"/>
              </a:ext>
            </a:extLst>
          </p:cNvPr>
          <p:cNvSpPr txBox="1">
            <a:spLocks/>
          </p:cNvSpPr>
          <p:nvPr/>
        </p:nvSpPr>
        <p:spPr>
          <a:xfrm>
            <a:off x="155488" y="897391"/>
            <a:ext cx="8833024" cy="5380861"/>
          </a:xfrm>
          <a:prstGeom prst="rect">
            <a:avLst/>
          </a:prstGeom>
        </p:spPr>
        <p:txBody>
          <a:bodyPr vert="horz" lIns="91440" tIns="45720" rIns="91440" bIns="45720" rtlCol="0">
            <a:normAutofit/>
          </a:bodyPr>
          <a:lstStyle>
            <a:lvl1pPr marL="171442" indent="-171442" algn="l" defTabSz="685766" rtl="0" eaLnBrk="1" latinLnBrk="0" hangingPunct="1">
              <a:lnSpc>
                <a:spcPct val="90000"/>
              </a:lnSpc>
              <a:spcBef>
                <a:spcPts val="750"/>
              </a:spcBef>
              <a:buFont typeface="Arial" panose="020B0604020202020204" pitchFamily="34" charset="0"/>
              <a:buChar char="•"/>
              <a:defRPr sz="2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1pPr>
            <a:lvl2pPr marL="514325" indent="-171442" algn="l" defTabSz="685766" rtl="0" eaLnBrk="1" latinLnBrk="0" hangingPunct="1">
              <a:lnSpc>
                <a:spcPct val="90000"/>
              </a:lnSpc>
              <a:spcBef>
                <a:spcPts val="375"/>
              </a:spcBef>
              <a:buFont typeface="Arial" panose="020B0604020202020204" pitchFamily="34" charset="0"/>
              <a:buChar char="•"/>
              <a:defRPr sz="24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2pPr>
            <a:lvl3pPr marL="857207" indent="-171442" algn="l" defTabSz="685766" rtl="0" eaLnBrk="1" latinLnBrk="0" hangingPunct="1">
              <a:lnSpc>
                <a:spcPct val="90000"/>
              </a:lnSpc>
              <a:spcBef>
                <a:spcPts val="375"/>
              </a:spcBef>
              <a:buFont typeface="Arial" panose="020B0604020202020204" pitchFamily="34" charset="0"/>
              <a:buChar char="•"/>
              <a:defRPr sz="18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3pPr>
            <a:lvl4pPr marL="1200090"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4pPr>
            <a:lvl5pPr marL="1542974" indent="-171442" algn="l" defTabSz="685766" rtl="0" eaLnBrk="1" latinLnBrk="0" hangingPunct="1">
              <a:lnSpc>
                <a:spcPct val="90000"/>
              </a:lnSpc>
              <a:spcBef>
                <a:spcPts val="375"/>
              </a:spcBef>
              <a:buFont typeface="Arial" panose="020B0604020202020204" pitchFamily="34" charset="0"/>
              <a:buChar char="•"/>
              <a:defRPr sz="1600" kern="1200">
                <a:solidFill>
                  <a:schemeClr val="tx1"/>
                </a:solidFill>
                <a:latin typeface="Quire Sans" panose="020B0502040400020003" pitchFamily="34" charset="0"/>
                <a:ea typeface="Verdana" panose="020B0604030504040204" pitchFamily="34" charset="0"/>
                <a:cs typeface="Quire Sans" panose="020B0502040400020003" pitchFamily="34" charset="0"/>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4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685766"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srgbClr val="4472C4"/>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4" name="Rectangle 3">
            <a:extLst>
              <a:ext uri="{FF2B5EF4-FFF2-40B4-BE49-F238E27FC236}">
                <a16:creationId xmlns:a16="http://schemas.microsoft.com/office/drawing/2014/main" id="{4A2DAED2-E69F-F34E-F408-509E864213A1}"/>
              </a:ext>
            </a:extLst>
          </p:cNvPr>
          <p:cNvSpPr/>
          <p:nvPr/>
        </p:nvSpPr>
        <p:spPr>
          <a:xfrm>
            <a:off x="-29308" y="3998602"/>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UTs require the largest area</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due to several complex units</a:t>
            </a:r>
            <a:b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such as multiplexer, division pipeline, and local memory</a:t>
            </a:r>
            <a:endPar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6" name="Picture 5" descr="A table with numbers and text&#10;&#10;Description automatically generated">
            <a:extLst>
              <a:ext uri="{FF2B5EF4-FFF2-40B4-BE49-F238E27FC236}">
                <a16:creationId xmlns:a16="http://schemas.microsoft.com/office/drawing/2014/main" id="{1004E49F-4FB3-AE90-C0E7-39C6446A43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41025" y="1834650"/>
            <a:ext cx="5251508" cy="2049496"/>
          </a:xfrm>
          <a:prstGeom prst="rect">
            <a:avLst/>
          </a:prstGeom>
        </p:spPr>
      </p:pic>
      <p:sp>
        <p:nvSpPr>
          <p:cNvPr id="8" name="Rectangle 7">
            <a:extLst>
              <a:ext uri="{FF2B5EF4-FFF2-40B4-BE49-F238E27FC236}">
                <a16:creationId xmlns:a16="http://schemas.microsoft.com/office/drawing/2014/main" id="{9AB5D709-2E7F-3CEE-3E62-EE8F90317F12}"/>
              </a:ext>
            </a:extLst>
          </p:cNvPr>
          <p:cNvSpPr/>
          <p:nvPr/>
        </p:nvSpPr>
        <p:spPr>
          <a:xfrm>
            <a:off x="-29308" y="5138427"/>
            <a:ext cx="9202616" cy="1000101"/>
          </a:xfrm>
          <a:prstGeom prst="rect">
            <a:avLst/>
          </a:prstGeom>
          <a:solidFill>
            <a:srgbClr val="E3F0D9"/>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tIns="0" bIns="108000"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ApHMM</a:t>
            </a: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 can significantly accelerate pHMMs </a:t>
            </a:r>
            <a:b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br>
            <a:r>
              <a:rPr kumimoji="0" lang="en-GB" sz="2000" b="0"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rPr>
              <a:t>with relatively small area and power requirements</a:t>
            </a:r>
            <a:endParaRPr kumimoji="0" lang="en-GB" sz="2000" b="1" i="0" u="none" strike="noStrike" kern="1200" cap="none" spc="0" normalizeH="0" baseline="0" noProof="0" dirty="0">
              <a:ln>
                <a:noFill/>
              </a:ln>
              <a:solidFill>
                <a:prstClr val="black"/>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custDataLst>
      <p:tags r:id="rId1"/>
    </p:custDataLst>
    <p:extLst>
      <p:ext uri="{BB962C8B-B14F-4D97-AF65-F5344CB8AC3E}">
        <p14:creationId xmlns:p14="http://schemas.microsoft.com/office/powerpoint/2010/main" val="740748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6272-7027-4443-8E0A-FEF83B355E9B}"/>
              </a:ext>
            </a:extLst>
          </p:cNvPr>
          <p:cNvSpPr>
            <a:spLocks noGrp="1"/>
          </p:cNvSpPr>
          <p:nvPr>
            <p:ph type="title"/>
          </p:nvPr>
        </p:nvSpPr>
        <p:spPr/>
        <p:txBody>
          <a:bodyPr/>
          <a:lstStyle/>
          <a:p>
            <a:r>
              <a:rPr lang="en-CH" sz="4000" dirty="0">
                <a:latin typeface="Garamond" panose="02020404030301010803" pitchFamily="18" charset="0"/>
              </a:rPr>
              <a:t>More in the Paper</a:t>
            </a:r>
          </a:p>
        </p:txBody>
      </p:sp>
      <p:sp>
        <p:nvSpPr>
          <p:cNvPr id="10" name="Content Placeholder 2">
            <a:extLst>
              <a:ext uri="{FF2B5EF4-FFF2-40B4-BE49-F238E27FC236}">
                <a16:creationId xmlns:a16="http://schemas.microsoft.com/office/drawing/2014/main" id="{5D11CBEF-12F6-3A92-F58A-35FA008AC98A}"/>
              </a:ext>
            </a:extLst>
          </p:cNvPr>
          <p:cNvSpPr>
            <a:spLocks noGrp="1"/>
          </p:cNvSpPr>
          <p:nvPr>
            <p:ph idx="1"/>
          </p:nvPr>
        </p:nvSpPr>
        <p:spPr>
          <a:xfrm>
            <a:off x="189560" y="934126"/>
            <a:ext cx="8798061" cy="5466674"/>
          </a:xfrm>
        </p:spPr>
        <p:txBody>
          <a:bodyPr/>
          <a:lstStyle/>
          <a:p>
            <a:pPr>
              <a:spcAft>
                <a:spcPts val="500"/>
              </a:spcAft>
            </a:pPr>
            <a:r>
              <a:rPr lang="en-GB" b="1" dirty="0">
                <a:solidFill>
                  <a:schemeClr val="accent5"/>
                </a:solidFill>
                <a:latin typeface="Tahoma" panose="020B0604030504040204" pitchFamily="34" charset="0"/>
                <a:ea typeface="Tahoma" panose="020B0604030504040204" pitchFamily="34" charset="0"/>
                <a:cs typeface="Tahoma" panose="020B0604030504040204" pitchFamily="34" charset="0"/>
              </a:rPr>
              <a:t>More Results</a:t>
            </a:r>
          </a:p>
          <a:p>
            <a:pPr lvl="1">
              <a:spcAft>
                <a:spcPts val="500"/>
              </a:spcAft>
            </a:pPr>
            <a:r>
              <a:rPr lang="en-GB" dirty="0">
                <a:latin typeface="Tahoma" panose="020B0604030504040204" pitchFamily="34" charset="0"/>
                <a:ea typeface="Tahoma" panose="020B0604030504040204" pitchFamily="34" charset="0"/>
                <a:cs typeface="Tahoma" panose="020B0604030504040204" pitchFamily="34" charset="0"/>
              </a:rPr>
              <a:t>Detailed discussion on the results generated per use case</a:t>
            </a:r>
          </a:p>
          <a:p>
            <a:pPr lvl="1">
              <a:spcAft>
                <a:spcPts val="500"/>
              </a:spcAft>
            </a:pPr>
            <a:r>
              <a:rPr lang="en-GB" dirty="0">
                <a:latin typeface="Tahoma" panose="020B0604030504040204" pitchFamily="34" charset="0"/>
                <a:ea typeface="Tahoma" panose="020B0604030504040204" pitchFamily="34" charset="0"/>
                <a:cs typeface="Tahoma" panose="020B0604030504040204" pitchFamily="34" charset="0"/>
              </a:rPr>
              <a:t>Justification of the dataset and baseline choices</a:t>
            </a:r>
          </a:p>
          <a:p>
            <a:pPr lvl="1">
              <a:spcAft>
                <a:spcPts val="500"/>
              </a:spcAft>
            </a:pPr>
            <a:endParaRPr lang="en-GB" dirty="0">
              <a:latin typeface="Tahoma" panose="020B0604030504040204" pitchFamily="34" charset="0"/>
              <a:ea typeface="Tahoma" panose="020B0604030504040204" pitchFamily="34" charset="0"/>
              <a:cs typeface="Tahoma" panose="020B0604030504040204" pitchFamily="34" charset="0"/>
            </a:endParaRPr>
          </a:p>
          <a:p>
            <a:pPr>
              <a:spcAft>
                <a:spcPts val="500"/>
              </a:spcAft>
            </a:pPr>
            <a:r>
              <a:rPr lang="en-GB" b="1" dirty="0">
                <a:solidFill>
                  <a:schemeClr val="accent5"/>
                </a:solidFill>
                <a:latin typeface="Tahoma" panose="020B0604030504040204" pitchFamily="34" charset="0"/>
                <a:ea typeface="Tahoma" panose="020B0604030504040204" pitchFamily="34" charset="0"/>
                <a:cs typeface="Tahoma" panose="020B0604030504040204" pitchFamily="34" charset="0"/>
              </a:rPr>
              <a:t>Details of all mechanisms and configurations</a:t>
            </a:r>
          </a:p>
          <a:p>
            <a:pPr lvl="1">
              <a:spcAft>
                <a:spcPts val="500"/>
              </a:spcAft>
            </a:pPr>
            <a:r>
              <a:rPr lang="en-GB" dirty="0">
                <a:latin typeface="Tahoma" panose="020B0604030504040204" pitchFamily="34" charset="0"/>
                <a:ea typeface="Tahoma" panose="020B0604030504040204" pitchFamily="34" charset="0"/>
                <a:cs typeface="Tahoma" panose="020B0604030504040204" pitchFamily="34" charset="0"/>
              </a:rPr>
              <a:t>Details of our design space exploration</a:t>
            </a:r>
          </a:p>
          <a:p>
            <a:pPr lvl="1">
              <a:spcAft>
                <a:spcPts val="500"/>
              </a:spcAft>
            </a:pPr>
            <a:r>
              <a:rPr lang="en-GB" dirty="0">
                <a:latin typeface="Tahoma" panose="020B0604030504040204" pitchFamily="34" charset="0"/>
                <a:ea typeface="Tahoma" panose="020B0604030504040204" pitchFamily="34" charset="0"/>
                <a:cs typeface="Tahoma" panose="020B0604030504040204" pitchFamily="34" charset="0"/>
              </a:rPr>
              <a:t>Data distribution and memory layout</a:t>
            </a:r>
          </a:p>
          <a:p>
            <a:pPr lvl="1">
              <a:spcAft>
                <a:spcPts val="500"/>
              </a:spcAft>
            </a:pPr>
            <a:r>
              <a:rPr lang="en-GB" dirty="0">
                <a:latin typeface="Tahoma" panose="020B0604030504040204" pitchFamily="34" charset="0"/>
                <a:ea typeface="Tahoma" panose="020B0604030504040204" pitchFamily="34" charset="0"/>
                <a:cs typeface="Tahoma" panose="020B0604030504040204" pitchFamily="34" charset="0"/>
              </a:rPr>
              <a:t>Control and execution flow of ApHMM cores</a:t>
            </a:r>
          </a:p>
          <a:p>
            <a:pPr lvl="1">
              <a:spcAft>
                <a:spcPts val="500"/>
              </a:spcAft>
            </a:pPr>
            <a:r>
              <a:rPr lang="en-GB" dirty="0">
                <a:latin typeface="Tahoma" panose="020B0604030504040204" pitchFamily="34" charset="0"/>
                <a:ea typeface="Tahoma" panose="020B0604030504040204" pitchFamily="34" charset="0"/>
                <a:cs typeface="Tahoma" panose="020B0604030504040204" pitchFamily="34" charset="0"/>
              </a:rPr>
              <a:t>Related work discussion (e.g., Pair HMMs vs pHMMs)</a:t>
            </a:r>
          </a:p>
          <a:p>
            <a:pPr lvl="1">
              <a:spcAft>
                <a:spcPts val="500"/>
              </a:spcAft>
            </a:pPr>
            <a:r>
              <a:rPr lang="en-GB" dirty="0">
                <a:latin typeface="Tahoma" panose="020B0604030504040204" pitchFamily="34" charset="0"/>
                <a:ea typeface="Tahoma" panose="020B0604030504040204" pitchFamily="34" charset="0"/>
                <a:cs typeface="Tahoma" panose="020B0604030504040204" pitchFamily="34" charset="0"/>
              </a:rPr>
              <a:t>Detailed background on the equations and algorithms</a:t>
            </a:r>
          </a:p>
          <a:p>
            <a:pPr lvl="1">
              <a:spcAft>
                <a:spcPts val="500"/>
              </a:spcAft>
            </a:pPr>
            <a:endParaRPr lang="en-GB"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63989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928A-7153-BA4F-A458-A62E08807FC6}"/>
              </a:ext>
            </a:extLst>
          </p:cNvPr>
          <p:cNvSpPr>
            <a:spLocks noGrp="1"/>
          </p:cNvSpPr>
          <p:nvPr>
            <p:ph type="title"/>
          </p:nvPr>
        </p:nvSpPr>
        <p:spPr/>
        <p:txBody>
          <a:bodyPr/>
          <a:lstStyle/>
          <a:p>
            <a:r>
              <a:rPr lang="en-US" sz="4000" dirty="0">
                <a:latin typeface="Garamond" panose="02020404030301010803" pitchFamily="18" charset="0"/>
              </a:rPr>
              <a:t>ApHMM</a:t>
            </a:r>
            <a:endParaRPr lang="en-CH" sz="4000" dirty="0">
              <a:latin typeface="Garamond" panose="02020404030301010803" pitchFamily="18" charset="0"/>
            </a:endParaRPr>
          </a:p>
        </p:txBody>
      </p:sp>
      <p:sp>
        <p:nvSpPr>
          <p:cNvPr id="4" name="Content Placeholder 5">
            <a:extLst>
              <a:ext uri="{FF2B5EF4-FFF2-40B4-BE49-F238E27FC236}">
                <a16:creationId xmlns:a16="http://schemas.microsoft.com/office/drawing/2014/main" id="{3FE908AA-1014-F276-6502-C74FBC8E123D}"/>
              </a:ext>
            </a:extLst>
          </p:cNvPr>
          <p:cNvSpPr>
            <a:spLocks noGrp="1"/>
          </p:cNvSpPr>
          <p:nvPr>
            <p:ph idx="1"/>
          </p:nvPr>
        </p:nvSpPr>
        <p:spPr>
          <a:xfrm>
            <a:off x="228600" y="901700"/>
            <a:ext cx="8610600" cy="5479628"/>
          </a:xfrm>
        </p:spPr>
        <p:txBody>
          <a:bodyPr/>
          <a:lstStyle/>
          <a:p>
            <a:pPr algn="l">
              <a:buFont typeface="Arial" panose="020B0604020202020204" pitchFamily="34" charset="0"/>
              <a:buChar char="•"/>
            </a:pP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Can Firtina, Kamlesh Pillai, Gurpreet S. Kalsi,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Bharathwaj</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Suresh, </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Damla</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Senol</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Cali,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Jeremie</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S. Kim, Taha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Shahroodi</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Meryem</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Banu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Cavlak</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Joël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Lindegger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Mohammed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Alser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Juan Gómez Luna, </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Sreenivas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Subramoney</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and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Onur</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800" b="0" i="0" u="none" strike="noStrike" dirty="0" err="1">
                <a:solidFill>
                  <a:srgbClr val="000000"/>
                </a:solidFill>
                <a:effectLst/>
                <a:latin typeface="Tahoma" panose="020B0604030504040204" pitchFamily="34" charset="0"/>
                <a:ea typeface="Tahoma" panose="020B0604030504040204" pitchFamily="34" charset="0"/>
                <a:cs typeface="Tahoma" panose="020B0604030504040204" pitchFamily="34" charset="0"/>
              </a:rPr>
              <a:t>Mutlu</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1" i="0" u="sng"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"ApHMM: Accelerating Profile Hidden Markov Models for Fast and Energy-Efficient Genome Analysis</a:t>
            </a:r>
            <a:r>
              <a:rPr lang="en-US" sz="1800" b="1" i="0" u="sng"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a:t>
            </a:r>
            <a:br>
              <a:rPr lang="en-US" sz="1800" dirty="0">
                <a:solidFill>
                  <a:srgbClr val="000000"/>
                </a:solidFill>
                <a:latin typeface="Tahoma" panose="020B0604030504040204" pitchFamily="34" charset="0"/>
                <a:ea typeface="Tahoma" panose="020B0604030504040204" pitchFamily="34" charset="0"/>
                <a:cs typeface="Tahoma" panose="020B0604030504040204" pitchFamily="34" charset="0"/>
              </a:rPr>
            </a:br>
            <a:r>
              <a:rPr lang="en-US" sz="1800" b="1"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4"/>
              </a:rPr>
              <a:t>ACM TACO</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Dec 2023.</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Online link at ACM TACO</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5"/>
              </a:rPr>
              <a:t>arXiv preprint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b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6"/>
              </a:rPr>
              <a:t>ApHMM Source Code</a:t>
            </a:r>
            <a:r>
              <a:rPr lang="en-US" sz="18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p>
        </p:txBody>
      </p:sp>
      <p:pic>
        <p:nvPicPr>
          <p:cNvPr id="5" name="Picture 4" descr="A screenshot of a computer&#10;&#10;Description automatically generated">
            <a:extLst>
              <a:ext uri="{FF2B5EF4-FFF2-40B4-BE49-F238E27FC236}">
                <a16:creationId xmlns:a16="http://schemas.microsoft.com/office/drawing/2014/main" id="{28D1A8A1-5435-8283-D2A0-4BF541FE6575}"/>
              </a:ext>
            </a:extLst>
          </p:cNvPr>
          <p:cNvPicPr>
            <a:picLocks noChangeAspect="1"/>
          </p:cNvPicPr>
          <p:nvPr/>
        </p:nvPicPr>
        <p:blipFill rotWithShape="1">
          <a:blip r:embed="rId7">
            <a:extLst>
              <a:ext uri="{28A0092B-C50C-407E-A947-70E740481C1C}">
                <a14:useLocalDpi xmlns:a14="http://schemas.microsoft.com/office/drawing/2010/main" val="0"/>
              </a:ext>
            </a:extLst>
          </a:blip>
          <a:srcRect t="9425"/>
          <a:stretch/>
        </p:blipFill>
        <p:spPr>
          <a:xfrm>
            <a:off x="1070719" y="3488989"/>
            <a:ext cx="6639393" cy="2892339"/>
          </a:xfrm>
          <a:prstGeom prst="rect">
            <a:avLst/>
          </a:prstGeom>
        </p:spPr>
      </p:pic>
    </p:spTree>
    <p:extLst>
      <p:ext uri="{BB962C8B-B14F-4D97-AF65-F5344CB8AC3E}">
        <p14:creationId xmlns:p14="http://schemas.microsoft.com/office/powerpoint/2010/main" val="562647922"/>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928A-7153-BA4F-A458-A62E08807FC6}"/>
              </a:ext>
            </a:extLst>
          </p:cNvPr>
          <p:cNvSpPr>
            <a:spLocks noGrp="1"/>
          </p:cNvSpPr>
          <p:nvPr>
            <p:ph type="title"/>
          </p:nvPr>
        </p:nvSpPr>
        <p:spPr/>
        <p:txBody>
          <a:bodyPr/>
          <a:lstStyle/>
          <a:p>
            <a:r>
              <a:rPr lang="en-US" sz="4000" dirty="0">
                <a:latin typeface="Garamond" panose="02020404030301010803" pitchFamily="18" charset="0"/>
              </a:rPr>
              <a:t>ApHMM-GPU</a:t>
            </a:r>
            <a:r>
              <a:rPr lang="en-CH" sz="4000">
                <a:latin typeface="Garamond" panose="02020404030301010803" pitchFamily="18" charset="0"/>
              </a:rPr>
              <a:t> </a:t>
            </a:r>
            <a:r>
              <a:rPr lang="en-CH" sz="4000" dirty="0">
                <a:latin typeface="Garamond" panose="02020404030301010803" pitchFamily="18" charset="0"/>
              </a:rPr>
              <a:t>Source Code</a:t>
            </a:r>
          </a:p>
        </p:txBody>
      </p:sp>
      <p:grpSp>
        <p:nvGrpSpPr>
          <p:cNvPr id="12" name="Group 11">
            <a:extLst>
              <a:ext uri="{FF2B5EF4-FFF2-40B4-BE49-F238E27FC236}">
                <a16:creationId xmlns:a16="http://schemas.microsoft.com/office/drawing/2014/main" id="{E9249DB3-0EBA-4C79-CBD6-340ADA37955A}"/>
              </a:ext>
            </a:extLst>
          </p:cNvPr>
          <p:cNvGrpSpPr/>
          <p:nvPr/>
        </p:nvGrpSpPr>
        <p:grpSpPr>
          <a:xfrm>
            <a:off x="1165225" y="949137"/>
            <a:ext cx="6813550" cy="5908863"/>
            <a:chOff x="1688671" y="949137"/>
            <a:chExt cx="6813550" cy="5908863"/>
          </a:xfrm>
        </p:grpSpPr>
        <p:sp>
          <p:nvSpPr>
            <p:cNvPr id="8" name="TextBox 7">
              <a:extLst>
                <a:ext uri="{FF2B5EF4-FFF2-40B4-BE49-F238E27FC236}">
                  <a16:creationId xmlns:a16="http://schemas.microsoft.com/office/drawing/2014/main" id="{9AC5F0F4-D097-5AAE-D56F-47AA2CCB1BD3}"/>
                </a:ext>
              </a:extLst>
            </p:cNvPr>
            <p:cNvSpPr txBox="1"/>
            <p:nvPr/>
          </p:nvSpPr>
          <p:spPr>
            <a:xfrm>
              <a:off x="2706683" y="4738470"/>
              <a:ext cx="477752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Calibri" panose="020F0502020204030204"/>
                  <a:ea typeface="+mn-ea"/>
                  <a:cs typeface="+mn-cs"/>
                  <a:hlinkClick r:id="rId3"/>
                </a:rPr>
                <a:t>https://github.com/CMU-SAFARI/ApHMM-GPU</a:t>
              </a:r>
              <a:endParaRPr kumimoji="0" lang="en-CH" sz="1800" b="1"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0B51400A-3BEF-BFA1-1AFC-0AC41C3714AA}"/>
                </a:ext>
              </a:extLst>
            </p:cNvPr>
            <p:cNvPicPr>
              <a:picLocks noChangeAspect="1"/>
            </p:cNvPicPr>
            <p:nvPr/>
          </p:nvPicPr>
          <p:blipFill>
            <a:blip r:embed="rId4"/>
            <a:srcRect/>
            <a:stretch/>
          </p:blipFill>
          <p:spPr>
            <a:xfrm>
              <a:off x="4295346" y="5257800"/>
              <a:ext cx="1600200" cy="1600200"/>
            </a:xfrm>
            <a:prstGeom prst="rect">
              <a:avLst/>
            </a:prstGeom>
          </p:spPr>
        </p:pic>
        <p:pic>
          <p:nvPicPr>
            <p:cNvPr id="11" name="Picture 10" descr="A screenshot of a computer&#10;&#10;Description automatically generated">
              <a:extLst>
                <a:ext uri="{FF2B5EF4-FFF2-40B4-BE49-F238E27FC236}">
                  <a16:creationId xmlns:a16="http://schemas.microsoft.com/office/drawing/2014/main" id="{F36AC295-EC9E-B88A-8DA2-308930FDBA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88671" y="949137"/>
              <a:ext cx="6813550" cy="3706359"/>
            </a:xfrm>
            <a:prstGeom prst="rect">
              <a:avLst/>
            </a:prstGeom>
          </p:spPr>
        </p:pic>
      </p:grpSp>
    </p:spTree>
    <p:extLst>
      <p:ext uri="{BB962C8B-B14F-4D97-AF65-F5344CB8AC3E}">
        <p14:creationId xmlns:p14="http://schemas.microsoft.com/office/powerpoint/2010/main" val="4177305503"/>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591AAD8-8B9E-F441-B3D7-A9A6729D3F61}"/>
              </a:ext>
            </a:extLst>
          </p:cNvPr>
          <p:cNvSpPr/>
          <p:nvPr/>
        </p:nvSpPr>
        <p:spPr>
          <a:xfrm>
            <a:off x="235868" y="4911837"/>
            <a:ext cx="8672264" cy="1080000"/>
          </a:xfrm>
          <a:prstGeom prst="rect">
            <a:avLst/>
          </a:prstGeom>
          <a:solidFill>
            <a:srgbClr val="0543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Conclusion</a:t>
            </a:r>
          </a:p>
        </p:txBody>
      </p:sp>
      <p:sp>
        <p:nvSpPr>
          <p:cNvPr id="16" name="Rectangle 15">
            <a:extLst>
              <a:ext uri="{FF2B5EF4-FFF2-40B4-BE49-F238E27FC236}">
                <a16:creationId xmlns:a16="http://schemas.microsoft.com/office/drawing/2014/main" id="{C4F7C2E8-FACF-A344-B41E-7283F0886952}"/>
              </a:ext>
            </a:extLst>
          </p:cNvPr>
          <p:cNvSpPr/>
          <p:nvPr/>
        </p:nvSpPr>
        <p:spPr>
          <a:xfrm>
            <a:off x="235868" y="866163"/>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Background &amp; Problem</a:t>
            </a:r>
          </a:p>
        </p:txBody>
      </p:sp>
      <p:sp>
        <p:nvSpPr>
          <p:cNvPr id="6" name="Content Placeholder 5" hidden="1">
            <a:extLst>
              <a:ext uri="{FF2B5EF4-FFF2-40B4-BE49-F238E27FC236}">
                <a16:creationId xmlns:a16="http://schemas.microsoft.com/office/drawing/2014/main" id="{8E8EDEFF-E6DD-CC47-AE02-196B3AC1525F}"/>
              </a:ext>
            </a:extLst>
          </p:cNvPr>
          <p:cNvSpPr>
            <a:spLocks noGrp="1"/>
          </p:cNvSpPr>
          <p:nvPr>
            <p:ph idx="1"/>
          </p:nvPr>
        </p:nvSpPr>
        <p:spPr>
          <a:xfrm>
            <a:off x="216313" y="1038366"/>
            <a:ext cx="8592679" cy="5148882"/>
          </a:xfrm>
        </p:spPr>
        <p:txBody>
          <a:bodyPr>
            <a:normAutofit fontScale="77500" lnSpcReduction="20000"/>
          </a:bodyPr>
          <a:lstStyle/>
          <a:p>
            <a:pPr marL="0" indent="0">
              <a:lnSpc>
                <a:spcPct val="200000"/>
              </a:lnSpc>
              <a:spcBef>
                <a:spcPts val="700"/>
              </a:spcBef>
              <a:buNone/>
            </a:pPr>
            <a:r>
              <a:rPr lang="en-US">
                <a:solidFill>
                  <a:srgbClr val="BFBFBF"/>
                </a:solidFill>
              </a:rPr>
              <a:t>Motivation and Goal</a:t>
            </a:r>
          </a:p>
          <a:p>
            <a:pPr marL="0" indent="0">
              <a:lnSpc>
                <a:spcPct val="200000"/>
              </a:lnSpc>
              <a:spcBef>
                <a:spcPts val="700"/>
              </a:spcBef>
              <a:buNone/>
            </a:pPr>
            <a:r>
              <a:rPr lang="en-US">
                <a:solidFill>
                  <a:srgbClr val="BFBFBF"/>
                </a:solidFill>
              </a:rPr>
              <a:t>Experimental Methodology</a:t>
            </a:r>
          </a:p>
          <a:p>
            <a:pPr marL="0" indent="0">
              <a:lnSpc>
                <a:spcPct val="200000"/>
              </a:lnSpc>
              <a:spcBef>
                <a:spcPts val="700"/>
              </a:spcBef>
              <a:buNone/>
            </a:pPr>
            <a:r>
              <a:rPr lang="en-US">
                <a:solidFill>
                  <a:srgbClr val="BFBFBF"/>
                </a:solidFill>
              </a:rPr>
              <a:t>Temperature Analysis</a:t>
            </a:r>
          </a:p>
          <a:p>
            <a:pPr marL="0" indent="0">
              <a:lnSpc>
                <a:spcPct val="200000"/>
              </a:lnSpc>
              <a:spcBef>
                <a:spcPts val="700"/>
              </a:spcBef>
              <a:buNone/>
            </a:pPr>
            <a:r>
              <a:rPr lang="en-US">
                <a:solidFill>
                  <a:srgbClr val="BFBFBF"/>
                </a:solidFill>
              </a:rPr>
              <a:t>Aggressor Row Active Time Analysis</a:t>
            </a:r>
          </a:p>
          <a:p>
            <a:pPr marL="0" indent="0">
              <a:lnSpc>
                <a:spcPct val="200000"/>
              </a:lnSpc>
              <a:spcBef>
                <a:spcPts val="700"/>
              </a:spcBef>
              <a:buNone/>
            </a:pPr>
            <a:r>
              <a:rPr lang="en-US">
                <a:solidFill>
                  <a:srgbClr val="BFBFBF"/>
                </a:solidFill>
              </a:rPr>
              <a:t>Spatial Variation Analysis</a:t>
            </a:r>
          </a:p>
          <a:p>
            <a:pPr marL="0" indent="0">
              <a:lnSpc>
                <a:spcPct val="200000"/>
              </a:lnSpc>
              <a:spcBef>
                <a:spcPts val="700"/>
              </a:spcBef>
              <a:buNone/>
            </a:pPr>
            <a:r>
              <a:rPr lang="en-US">
                <a:solidFill>
                  <a:srgbClr val="BFBFBF"/>
                </a:solidFill>
              </a:rPr>
              <a:t>Implications on Attacks and Defenses</a:t>
            </a:r>
          </a:p>
          <a:p>
            <a:pPr marL="0" indent="0">
              <a:lnSpc>
                <a:spcPct val="200000"/>
              </a:lnSpc>
              <a:spcBef>
                <a:spcPts val="700"/>
              </a:spcBef>
              <a:buNone/>
            </a:pPr>
            <a:r>
              <a:rPr lang="en-US">
                <a:solidFill>
                  <a:srgbClr val="BFBFBF"/>
                </a:solidFill>
              </a:rPr>
              <a:t>Conclusions</a:t>
            </a:r>
          </a:p>
          <a:p>
            <a:pPr marL="0" indent="0">
              <a:lnSpc>
                <a:spcPct val="200000"/>
              </a:lnSpc>
              <a:buNone/>
            </a:pPr>
            <a:endParaRPr lang="en-US">
              <a:solidFill>
                <a:srgbClr val="BFBFBF"/>
              </a:solidFill>
            </a:endParaRPr>
          </a:p>
        </p:txBody>
      </p:sp>
      <p:sp>
        <p:nvSpPr>
          <p:cNvPr id="34" name="Rectangle 33">
            <a:extLst>
              <a:ext uri="{FF2B5EF4-FFF2-40B4-BE49-F238E27FC236}">
                <a16:creationId xmlns:a16="http://schemas.microsoft.com/office/drawing/2014/main" id="{8C4C16E8-8CAC-EE46-8433-92ACFE20B5B5}"/>
              </a:ext>
            </a:extLst>
          </p:cNvPr>
          <p:cNvSpPr/>
          <p:nvPr/>
        </p:nvSpPr>
        <p:spPr>
          <a:xfrm>
            <a:off x="235868" y="3563279"/>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Evaluation</a:t>
            </a:r>
          </a:p>
        </p:txBody>
      </p:sp>
      <p:sp>
        <p:nvSpPr>
          <p:cNvPr id="14" name="Title 1">
            <a:extLst>
              <a:ext uri="{FF2B5EF4-FFF2-40B4-BE49-F238E27FC236}">
                <a16:creationId xmlns:a16="http://schemas.microsoft.com/office/drawing/2014/main" id="{4213E2A9-4038-194A-AF39-FFE08078F4BA}"/>
              </a:ext>
            </a:extLst>
          </p:cNvPr>
          <p:cNvSpPr>
            <a:spLocks noGrp="1"/>
          </p:cNvSpPr>
          <p:nvPr>
            <p:ph type="title"/>
          </p:nvPr>
        </p:nvSpPr>
        <p:spPr>
          <a:xfrm>
            <a:off x="189560" y="95697"/>
            <a:ext cx="8798061" cy="770467"/>
          </a:xfrm>
        </p:spPr>
        <p:txBody>
          <a:bodyPr/>
          <a:lstStyle/>
          <a:p>
            <a:r>
              <a:rPr lang="en-US" sz="4000" dirty="0">
                <a:latin typeface="Garamond" panose="02020404030301010803" pitchFamily="18" charset="0"/>
              </a:rPr>
              <a:t>Outline</a:t>
            </a:r>
            <a:endParaRPr lang="en-US" sz="4000" b="1" dirty="0">
              <a:latin typeface="Garamond" panose="02020404030301010803" pitchFamily="18" charset="0"/>
            </a:endParaRPr>
          </a:p>
        </p:txBody>
      </p:sp>
      <p:sp>
        <p:nvSpPr>
          <p:cNvPr id="28" name="Rectangle 27">
            <a:extLst>
              <a:ext uri="{FF2B5EF4-FFF2-40B4-BE49-F238E27FC236}">
                <a16:creationId xmlns:a16="http://schemas.microsoft.com/office/drawing/2014/main" id="{66163B4B-BB3A-4F49-B060-4F2F9E78B480}"/>
              </a:ext>
            </a:extLst>
          </p:cNvPr>
          <p:cNvSpPr/>
          <p:nvPr/>
        </p:nvSpPr>
        <p:spPr>
          <a:xfrm>
            <a:off x="235868" y="2214721"/>
            <a:ext cx="8672264" cy="1080000"/>
          </a:xfrm>
          <a:prstGeom prst="rect">
            <a:avLst/>
          </a:prstGeom>
          <a:solidFill>
            <a:srgbClr val="AFAB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ApHMM</a:t>
            </a:r>
          </a:p>
        </p:txBody>
      </p:sp>
    </p:spTree>
    <p:extLst>
      <p:ext uri="{BB962C8B-B14F-4D97-AF65-F5344CB8AC3E}">
        <p14:creationId xmlns:p14="http://schemas.microsoft.com/office/powerpoint/2010/main" val="16330342"/>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560" y="-79563"/>
            <a:ext cx="8798061" cy="770467"/>
          </a:xfrm>
        </p:spPr>
        <p:txBody>
          <a:bodyPr/>
          <a:lstStyle/>
          <a:p>
            <a:r>
              <a:rPr lang="en-US" sz="4000" dirty="0">
                <a:latin typeface="Garamond" panose="02020404030301010803" pitchFamily="18" charset="0"/>
              </a:rPr>
              <a:t>Conclusion</a:t>
            </a:r>
            <a:endParaRPr lang="en-US" sz="4000" b="1" dirty="0">
              <a:latin typeface="Garamond" panose="02020404030301010803" pitchFamily="18" charset="0"/>
            </a:endParaRPr>
          </a:p>
        </p:txBody>
      </p:sp>
      <p:sp>
        <p:nvSpPr>
          <p:cNvPr id="4" name="Rounded Rectangle 3">
            <a:extLst>
              <a:ext uri="{FF2B5EF4-FFF2-40B4-BE49-F238E27FC236}">
                <a16:creationId xmlns:a16="http://schemas.microsoft.com/office/drawing/2014/main" id="{13E1AA69-4242-DD0C-C9D4-1F3C7424870A}"/>
              </a:ext>
            </a:extLst>
          </p:cNvPr>
          <p:cNvSpPr/>
          <p:nvPr/>
        </p:nvSpPr>
        <p:spPr>
          <a:xfrm>
            <a:off x="123935" y="4597167"/>
            <a:ext cx="8889356" cy="1669409"/>
          </a:xfrm>
          <a:prstGeom prst="roundRect">
            <a:avLst>
              <a:gd name="adj" fmla="val 8525"/>
            </a:avLst>
          </a:prstGeom>
          <a:solidFill>
            <a:srgbClr val="EDE8F1"/>
          </a:solidFill>
          <a:ln w="317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320" marR="0" lvl="0" indent="0" algn="l" defTabSz="914400" rtl="0" eaLnBrk="1" fontAlgn="auto" latinLnBrk="0" hangingPunct="1">
              <a:lnSpc>
                <a:spcPct val="100000"/>
              </a:lnSpc>
              <a:spcBef>
                <a:spcPts val="1200"/>
              </a:spcBef>
              <a:spcAft>
                <a:spcPts val="0"/>
              </a:spcAft>
              <a:buClrTx/>
              <a:buSzTx/>
              <a:buFont typeface="Arial" pitchFamily="34" charset="0"/>
              <a:buNone/>
              <a:tabLst/>
              <a:defRPr/>
            </a:pPr>
            <a:r>
              <a:rPr kumimoji="0" lang="en-US" sz="17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Key Results: </a:t>
            </a:r>
            <a:r>
              <a:rPr kumimoji="0" lang="en-US" sz="17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Our ASIC implementation</a:t>
            </a:r>
            <a:r>
              <a:rPr kumimoji="0" lang="en-US" sz="17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US" sz="17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c</a:t>
            </a:r>
            <a:r>
              <a:rPr kumimoji="0" lang="en-US" sz="1700" b="0" i="0" u="none" strike="noStrike" kern="1200" cap="none" spc="0" normalizeH="0" baseline="0" noProof="0" dirty="0" err="1">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ompared</a:t>
            </a:r>
            <a:r>
              <a:rPr kumimoji="0" lang="en-US" sz="17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to CPU, GPU, and FPGA baselines across 3 workloads</a:t>
            </a:r>
          </a:p>
          <a:p>
            <a:pPr marL="458788" marR="0" lvl="1" indent="-249238"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15.55×–260.03×, 1.83×–5.34×, and 27.97× better performance</a:t>
            </a:r>
            <a:endParaRPr kumimoji="0" lang="en-US" sz="16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a:p>
            <a:pPr marL="458788" marR="0" lvl="1" indent="-249238" algn="l" defTabSz="914400" rtl="0" eaLnBrk="1" fontAlgn="auto" latinLnBrk="0" hangingPunct="1">
              <a:lnSpc>
                <a:spcPct val="105000"/>
              </a:lnSpc>
              <a:spcBef>
                <a:spcPts val="0"/>
              </a:spcBef>
              <a:spcAft>
                <a:spcPts val="0"/>
              </a:spcAft>
              <a:buClrTx/>
              <a:buSzTx/>
              <a:buFont typeface="Arial" pitchFamily="34" charset="0"/>
              <a:buChar char="–"/>
              <a:tabLst/>
              <a:defRPr/>
            </a:pP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Up to 2622.94× </a:t>
            </a:r>
            <a:r>
              <a:rPr kumimoji="0" lang="en-US" sz="16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reduction in</a:t>
            </a:r>
            <a:r>
              <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energy consumption</a:t>
            </a:r>
            <a:r>
              <a:rPr kumimoji="0" lang="en-US" sz="1600" b="0"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rPr>
              <a:t> </a:t>
            </a:r>
            <a:endParaRPr kumimoji="0" lang="en-US" sz="1600" b="1" i="0" u="none" strike="noStrike" kern="1200" cap="none" spc="0" normalizeH="0" baseline="0" noProof="0" dirty="0">
              <a:ln>
                <a:noFill/>
              </a:ln>
              <a:solidFill>
                <a:srgbClr val="7030A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 name="Rounded Rectangle 4">
            <a:extLst>
              <a:ext uri="{FF2B5EF4-FFF2-40B4-BE49-F238E27FC236}">
                <a16:creationId xmlns:a16="http://schemas.microsoft.com/office/drawing/2014/main" id="{D682D31A-61E6-C8C5-4981-C10F8932AE47}"/>
              </a:ext>
            </a:extLst>
          </p:cNvPr>
          <p:cNvSpPr/>
          <p:nvPr/>
        </p:nvSpPr>
        <p:spPr>
          <a:xfrm>
            <a:off x="127322" y="1943414"/>
            <a:ext cx="8889356" cy="2077745"/>
          </a:xfrm>
          <a:prstGeom prst="roundRect">
            <a:avLst>
              <a:gd name="adj" fmla="val 6307"/>
            </a:avLst>
          </a:prstGeom>
          <a:solidFill>
            <a:srgbClr val="E2F0DA"/>
          </a:solidFill>
          <a:ln w="31750">
            <a:solidFill>
              <a:srgbClr val="2A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32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ApHMM: </a:t>
            </a: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the first flexible and hardware-software accelerator for pHMMs that can</a:t>
            </a:r>
          </a:p>
          <a:p>
            <a:pPr marL="2232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kumimoji="0" lang="en-US" sz="1700" b="1"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endParaRPr>
          </a:p>
          <a:p>
            <a:pPr marL="365220" marR="0" lvl="0" indent="-342900" algn="l" defTabSz="914400" rtl="0" eaLnBrk="1" fontAlgn="auto" latinLnBrk="0" hangingPunct="1">
              <a:lnSpc>
                <a:spcPct val="100000"/>
              </a:lnSpc>
              <a:spcBef>
                <a:spcPts val="0"/>
              </a:spcBef>
              <a:spcAft>
                <a:spcPts val="0"/>
              </a:spcAft>
              <a:buClrTx/>
              <a:buSzTx/>
              <a:buFont typeface="Arial" pitchFamily="34" charset="0"/>
              <a:buAutoNum type="arabicParenR"/>
              <a:tabLst/>
              <a:defRPr/>
            </a:pP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Substantially reduce unnecessary data storage, data movement, and computations by effectively co-designing hardware and software together</a:t>
            </a:r>
          </a:p>
          <a:p>
            <a:pPr marL="365220" marR="0" lvl="0" indent="-342900" algn="l" defTabSz="914400" rtl="0" eaLnBrk="1" fontAlgn="auto" latinLnBrk="0" hangingPunct="1">
              <a:lnSpc>
                <a:spcPct val="200000"/>
              </a:lnSpc>
              <a:spcBef>
                <a:spcPts val="0"/>
              </a:spcBef>
              <a:spcAft>
                <a:spcPts val="0"/>
              </a:spcAft>
              <a:buClrTx/>
              <a:buSzTx/>
              <a:buFont typeface="Arial" pitchFamily="34" charset="0"/>
              <a:buAutoNum type="arabicParenR"/>
              <a:tabLst/>
              <a:defRPr/>
            </a:pPr>
            <a:r>
              <a:rPr kumimoji="0" lang="en-US" sz="1700" b="0" i="0" u="none" strike="noStrike" kern="1200" cap="none" spc="0" normalizeH="0" baseline="0" noProof="0" dirty="0">
                <a:ln>
                  <a:noFill/>
                </a:ln>
                <a:solidFill>
                  <a:srgbClr val="10813D"/>
                </a:solidFill>
                <a:effectLst/>
                <a:uLnTx/>
                <a:uFillTx/>
                <a:latin typeface="Tahoma" panose="020B0604030504040204" pitchFamily="34" charset="0"/>
                <a:ea typeface="Tahoma" panose="020B0604030504040204" pitchFamily="34" charset="0"/>
                <a:cs typeface="Tahoma" panose="020B0604030504040204" pitchFamily="34" charset="0"/>
              </a:rPr>
              <a:t>Provide a flexible design to support several genomics workloads that use pHMMs</a:t>
            </a:r>
          </a:p>
        </p:txBody>
      </p:sp>
      <p:sp>
        <p:nvSpPr>
          <p:cNvPr id="6" name="Rounded Rectangle 5">
            <a:extLst>
              <a:ext uri="{FF2B5EF4-FFF2-40B4-BE49-F238E27FC236}">
                <a16:creationId xmlns:a16="http://schemas.microsoft.com/office/drawing/2014/main" id="{C04D6B46-651A-7DD5-B3F9-677DF276BEA8}"/>
              </a:ext>
            </a:extLst>
          </p:cNvPr>
          <p:cNvSpPr/>
          <p:nvPr/>
        </p:nvSpPr>
        <p:spPr>
          <a:xfrm>
            <a:off x="123935" y="702454"/>
            <a:ext cx="8889356" cy="664952"/>
          </a:xfrm>
          <a:prstGeom prst="roundRect">
            <a:avLst>
              <a:gd name="adj" fmla="val 21007"/>
            </a:avLst>
          </a:prstGeom>
          <a:solidFill>
            <a:srgbClr val="DFEEF9"/>
          </a:solidFill>
          <a:ln w="31750">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Goal:</a:t>
            </a:r>
            <a:r>
              <a:rPr kumimoji="0" lang="en-US" sz="1700" b="0"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rPr>
              <a:t> Enable rapid, power-efficient, and flexible use of pHMMs for genomics workloads</a:t>
            </a:r>
            <a:endParaRPr kumimoji="0" lang="en-US" sz="1700" b="1" i="0" u="none" strike="noStrike" kern="1200" cap="none" spc="0" normalizeH="0" baseline="0" noProof="0" dirty="0">
              <a:ln>
                <a:noFill/>
              </a:ln>
              <a:solidFill>
                <a:srgbClr val="4472C4">
                  <a:lumMod val="75000"/>
                </a:srgbClr>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 name="TextBox 6">
            <a:extLst>
              <a:ext uri="{FF2B5EF4-FFF2-40B4-BE49-F238E27FC236}">
                <a16:creationId xmlns:a16="http://schemas.microsoft.com/office/drawing/2014/main" id="{BC93E44F-7FE1-BBC4-A04C-D265E76E49A7}"/>
              </a:ext>
            </a:extLst>
          </p:cNvPr>
          <p:cNvSpPr txBox="1"/>
          <p:nvPr/>
        </p:nvSpPr>
        <p:spPr>
          <a:xfrm>
            <a:off x="2183237" y="6492920"/>
            <a:ext cx="477752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Calibri" panose="020F0502020204030204"/>
                <a:ea typeface="+mn-ea"/>
                <a:cs typeface="+mn-cs"/>
                <a:hlinkClick r:id="rId4"/>
              </a:rPr>
              <a:t>https://github.com/CMU-SAFARI/ApHMM-GPU</a:t>
            </a:r>
            <a:endParaRPr kumimoji="0" lang="en-CH" sz="1800" b="1"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11373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Title 1"/>
          <p:cNvSpPr txBox="1">
            <a:spLocks/>
          </p:cNvSpPr>
          <p:nvPr/>
        </p:nvSpPr>
        <p:spPr>
          <a:xfrm>
            <a:off x="0" y="927"/>
            <a:ext cx="9144000" cy="2316615"/>
          </a:xfrm>
          <a:prstGeom prst="rect">
            <a:avLst/>
          </a:prstGeom>
          <a:solidFill>
            <a:srgbClr val="06436E"/>
          </a:solidFill>
          <a:ln>
            <a:noFill/>
          </a:ln>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US" sz="6600" b="1" i="0" u="none" strike="noStrike" kern="1200" cap="none" spc="0" normalizeH="0" baseline="0" noProof="0">
              <a:ln>
                <a:noFill/>
              </a:ln>
              <a:solidFill>
                <a:srgbClr val="70AD47"/>
              </a:solidFill>
              <a:effectLst/>
              <a:uLnTx/>
              <a:uFillTx/>
              <a:latin typeface="Calibri Light" panose="020F0302020204030204"/>
              <a:ea typeface="+mj-ea"/>
              <a:cs typeface="+mj-cs"/>
            </a:endParaRPr>
          </a:p>
        </p:txBody>
      </p:sp>
      <p:sp>
        <p:nvSpPr>
          <p:cNvPr id="102" name="Title 1"/>
          <p:cNvSpPr>
            <a:spLocks noGrp="1"/>
          </p:cNvSpPr>
          <p:nvPr>
            <p:ph type="ctrTitle" idx="4294967295"/>
          </p:nvPr>
        </p:nvSpPr>
        <p:spPr>
          <a:xfrm>
            <a:off x="0" y="0"/>
            <a:ext cx="9144000" cy="2992185"/>
          </a:xfrm>
          <a:prstGeom prst="rect">
            <a:avLst/>
          </a:prstGeom>
          <a:solidFill>
            <a:srgbClr val="03538C"/>
          </a:solidFill>
        </p:spPr>
        <p:txBody>
          <a:bodyPr anchor="ctr">
            <a:noAutofit/>
          </a:bodyPr>
          <a:lstStyle/>
          <a:p>
            <a:pPr algn="ctr">
              <a:lnSpc>
                <a:spcPct val="100000"/>
              </a:lnSpc>
              <a:spcAft>
                <a:spcPts val="400"/>
              </a:spcAft>
            </a:pPr>
            <a:br>
              <a:rPr lang="en-US" sz="7200" b="1" dirty="0">
                <a:solidFill>
                  <a:srgbClr val="FFFFFF"/>
                </a:solidFill>
                <a:latin typeface="Garamond" panose="02020404030301010803" pitchFamily="18" charset="0"/>
                <a:ea typeface="Tahoma" panose="020B0604030504040204" pitchFamily="34" charset="0"/>
                <a:cs typeface="Tahoma" panose="020B0604030504040204" pitchFamily="34" charset="0"/>
              </a:rPr>
            </a:br>
            <a:br>
              <a:rPr lang="en-US" sz="3100" b="1" dirty="0">
                <a:solidFill>
                  <a:srgbClr val="FFFFFF"/>
                </a:solidFill>
                <a:latin typeface="Garamond" panose="02020404030301010803" pitchFamily="18" charset="0"/>
                <a:ea typeface="Tahoma" panose="020B0604030504040204" pitchFamily="34" charset="0"/>
                <a:cs typeface="Tahoma" panose="020B0604030504040204" pitchFamily="34" charset="0"/>
              </a:rPr>
            </a:br>
            <a:endParaRPr lang="en-US" sz="3100" dirty="0">
              <a:solidFill>
                <a:schemeClr val="accent4">
                  <a:lumMod val="20000"/>
                  <a:lumOff val="80000"/>
                </a:schemeClr>
              </a:solidFill>
              <a:latin typeface="Garamond" panose="02020404030301010803" pitchFamily="18" charset="0"/>
              <a:ea typeface="Tahoma" panose="020B0604030504040204" pitchFamily="34" charset="0"/>
              <a:cs typeface="Tahoma" panose="020B0604030504040204" pitchFamily="34" charset="0"/>
            </a:endParaRPr>
          </a:p>
        </p:txBody>
      </p:sp>
      <p:sp>
        <p:nvSpPr>
          <p:cNvPr id="28" name="TextBox 27">
            <a:extLst>
              <a:ext uri="{FF2B5EF4-FFF2-40B4-BE49-F238E27FC236}">
                <a16:creationId xmlns:a16="http://schemas.microsoft.com/office/drawing/2014/main" id="{67AA80A8-14BE-BA0A-6F6A-8839DECF2580}"/>
              </a:ext>
            </a:extLst>
          </p:cNvPr>
          <p:cNvSpPr txBox="1"/>
          <p:nvPr/>
        </p:nvSpPr>
        <p:spPr>
          <a:xfrm>
            <a:off x="3945066" y="-8256"/>
            <a:ext cx="1253868"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err="1">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rPr>
              <a:t>HiPEAC</a:t>
            </a:r>
            <a:r>
              <a:rPr kumimoji="0" lang="en-US" sz="1400" b="1" i="0" u="none" strike="noStrike" kern="1200" cap="none" spc="0" normalizeH="0" baseline="0" noProof="0" dirty="0">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rPr>
              <a:t> 2024</a:t>
            </a:r>
          </a:p>
        </p:txBody>
      </p:sp>
      <p:grpSp>
        <p:nvGrpSpPr>
          <p:cNvPr id="34" name="Group 33">
            <a:extLst>
              <a:ext uri="{FF2B5EF4-FFF2-40B4-BE49-F238E27FC236}">
                <a16:creationId xmlns:a16="http://schemas.microsoft.com/office/drawing/2014/main" id="{7D4C8DCB-10F1-A17A-67B0-601802725021}"/>
              </a:ext>
            </a:extLst>
          </p:cNvPr>
          <p:cNvGrpSpPr/>
          <p:nvPr/>
        </p:nvGrpSpPr>
        <p:grpSpPr>
          <a:xfrm>
            <a:off x="0" y="486800"/>
            <a:ext cx="9144000" cy="2432270"/>
            <a:chOff x="697" y="852521"/>
            <a:chExt cx="9144000" cy="2432270"/>
          </a:xfrm>
        </p:grpSpPr>
        <p:sp>
          <p:nvSpPr>
            <p:cNvPr id="30" name="TextBox 29">
              <a:extLst>
                <a:ext uri="{FF2B5EF4-FFF2-40B4-BE49-F238E27FC236}">
                  <a16:creationId xmlns:a16="http://schemas.microsoft.com/office/drawing/2014/main" id="{AE6CEDCA-A9FC-517D-C13A-BA03CC0E187A}"/>
                </a:ext>
              </a:extLst>
            </p:cNvPr>
            <p:cNvSpPr txBox="1"/>
            <p:nvPr/>
          </p:nvSpPr>
          <p:spPr>
            <a:xfrm>
              <a:off x="697" y="2238351"/>
              <a:ext cx="9144000" cy="104644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FFFFFF"/>
                  </a:solidFill>
                  <a:effectLst/>
                  <a:uLnTx/>
                  <a:uFillTx/>
                  <a:latin typeface="Garamond" panose="02020404030301010803" pitchFamily="18" charset="0"/>
                  <a:ea typeface="Tahoma" panose="020B0604030504040204" pitchFamily="34" charset="0"/>
                  <a:cs typeface="Tahoma" panose="020B0604030504040204" pitchFamily="34" charset="0"/>
                </a:rPr>
                <a:t>Accelerating Profile Hidden Markov Models </a:t>
              </a:r>
              <a:br>
                <a:rPr kumimoji="0" lang="en-US" sz="3100" b="1" i="0" u="none" strike="noStrike" kern="1200" cap="none" spc="0" normalizeH="0" baseline="0" noProof="0" dirty="0">
                  <a:ln>
                    <a:noFill/>
                  </a:ln>
                  <a:solidFill>
                    <a:srgbClr val="FFFFFF"/>
                  </a:solidFill>
                  <a:effectLst/>
                  <a:uLnTx/>
                  <a:uFillTx/>
                  <a:latin typeface="Garamond" panose="02020404030301010803" pitchFamily="18" charset="0"/>
                  <a:ea typeface="Tahoma" panose="020B0604030504040204" pitchFamily="34" charset="0"/>
                  <a:cs typeface="Tahoma" panose="020B0604030504040204" pitchFamily="34" charset="0"/>
                </a:rPr>
              </a:br>
              <a:r>
                <a:rPr kumimoji="0" lang="en-US" sz="3100" b="1" i="0" u="none" strike="noStrike" kern="1200" cap="none" spc="0" normalizeH="0" baseline="0" noProof="0" dirty="0">
                  <a:ln>
                    <a:noFill/>
                  </a:ln>
                  <a:solidFill>
                    <a:srgbClr val="FFFFFF"/>
                  </a:solidFill>
                  <a:effectLst/>
                  <a:uLnTx/>
                  <a:uFillTx/>
                  <a:latin typeface="Garamond" panose="02020404030301010803" pitchFamily="18" charset="0"/>
                  <a:ea typeface="Tahoma" panose="020B0604030504040204" pitchFamily="34" charset="0"/>
                  <a:cs typeface="Tahoma" panose="020B0604030504040204" pitchFamily="34" charset="0"/>
                </a:rPr>
                <a:t>for Fast and Energy-Efficient Genome Analysis</a:t>
              </a:r>
              <a:endParaRPr kumimoji="0" lang="en-CH" sz="3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2" name="TextBox 31">
              <a:extLst>
                <a:ext uri="{FF2B5EF4-FFF2-40B4-BE49-F238E27FC236}">
                  <a16:creationId xmlns:a16="http://schemas.microsoft.com/office/drawing/2014/main" id="{5889899D-0B1B-F595-8545-BAA8C33B20D9}"/>
                </a:ext>
              </a:extLst>
            </p:cNvPr>
            <p:cNvSpPr txBox="1"/>
            <p:nvPr/>
          </p:nvSpPr>
          <p:spPr>
            <a:xfrm>
              <a:off x="2650228" y="852521"/>
              <a:ext cx="3844938" cy="1107996"/>
            </a:xfrm>
            <a:prstGeom prst="rect">
              <a:avLst/>
            </a:prstGeom>
            <a:noFill/>
          </p:spPr>
          <p:txBody>
            <a:bodyPr wrap="square" lIns="0" tIns="0" rIns="0" bIns="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7200" b="1" i="0" u="none" strike="noStrike" kern="1200" cap="none" spc="0" normalizeH="0" baseline="0" noProof="0" dirty="0">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rPr>
                <a:t>ApHMM</a:t>
              </a:r>
              <a:endParaRPr kumimoji="0" lang="en-CH" sz="7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8" name="Subtitle 2">
            <a:extLst>
              <a:ext uri="{FF2B5EF4-FFF2-40B4-BE49-F238E27FC236}">
                <a16:creationId xmlns:a16="http://schemas.microsoft.com/office/drawing/2014/main" id="{CD77DCB3-AC56-C955-4B3B-317EC426F573}"/>
              </a:ext>
            </a:extLst>
          </p:cNvPr>
          <p:cNvSpPr txBox="1">
            <a:spLocks/>
          </p:cNvSpPr>
          <p:nvPr/>
        </p:nvSpPr>
        <p:spPr>
          <a:xfrm>
            <a:off x="8222624" y="1038983"/>
            <a:ext cx="824368" cy="338554"/>
          </a:xfrm>
          <a:prstGeom prst="rect">
            <a:avLst/>
          </a:prstGeom>
        </p:spPr>
        <p:txBody>
          <a:bodyPr lIns="0" tIns="0" rIns="0" bIns="0" anchor="ctr">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500"/>
              </a:spcBef>
              <a:spcAft>
                <a:spcPts val="0"/>
              </a:spcAft>
              <a:buClrTx/>
              <a:buSzTx/>
              <a:buFont typeface="Arial" panose="020B0604020202020204" pitchFamily="34" charset="0"/>
              <a:buNone/>
              <a:tabLst/>
              <a:defRPr/>
            </a:pPr>
            <a:r>
              <a:rPr kumimoji="0" lang="en-US" sz="2200" b="1" i="0" u="none" strike="noStrike" kern="1200" cap="none" spc="0" normalizeH="0" baseline="0" noProof="0" dirty="0">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hlinkClick r:id="rId3">
                  <a:extLst>
                    <a:ext uri="{A12FA001-AC4F-418D-AE19-62706E023703}">
                      <ahyp:hlinkClr xmlns:ahyp="http://schemas.microsoft.com/office/drawing/2018/hyperlinkcolor" val="tx"/>
                    </a:ext>
                  </a:extLst>
                </a:hlinkClick>
              </a:rPr>
              <a:t>Paper</a:t>
            </a:r>
            <a:endParaRPr kumimoji="0" lang="en-US" sz="2200" b="1" i="0" u="none" strike="noStrike" kern="1200" cap="none" spc="0" normalizeH="0" baseline="0" noProof="0" dirty="0">
              <a:ln>
                <a:noFill/>
              </a:ln>
              <a:solidFill>
                <a:prstClr val="white"/>
              </a:solidFill>
              <a:effectLst/>
              <a:uLnTx/>
              <a:uFillTx/>
              <a:latin typeface="Garamond" panose="02020404030301010803" pitchFamily="18" charset="0"/>
              <a:ea typeface="Tahoma" panose="020B0604030504040204" pitchFamily="34" charset="0"/>
              <a:cs typeface="Tahoma" panose="020B0604030504040204" pitchFamily="34" charset="0"/>
            </a:endParaRPr>
          </a:p>
        </p:txBody>
      </p:sp>
      <p:grpSp>
        <p:nvGrpSpPr>
          <p:cNvPr id="35" name="Group 34">
            <a:extLst>
              <a:ext uri="{FF2B5EF4-FFF2-40B4-BE49-F238E27FC236}">
                <a16:creationId xmlns:a16="http://schemas.microsoft.com/office/drawing/2014/main" id="{24A1A6F1-712E-6D1C-F5A8-42C610482DDC}"/>
              </a:ext>
            </a:extLst>
          </p:cNvPr>
          <p:cNvGrpSpPr/>
          <p:nvPr/>
        </p:nvGrpSpPr>
        <p:grpSpPr>
          <a:xfrm>
            <a:off x="1160639" y="5368388"/>
            <a:ext cx="6822723" cy="1449735"/>
            <a:chOff x="1229353" y="5368388"/>
            <a:chExt cx="6822723" cy="1449735"/>
          </a:xfrm>
        </p:grpSpPr>
        <p:grpSp>
          <p:nvGrpSpPr>
            <p:cNvPr id="31" name="Group 30">
              <a:extLst>
                <a:ext uri="{FF2B5EF4-FFF2-40B4-BE49-F238E27FC236}">
                  <a16:creationId xmlns:a16="http://schemas.microsoft.com/office/drawing/2014/main" id="{2C1C64C7-EAE2-1B76-0A0B-CE6DE08114D3}"/>
                </a:ext>
              </a:extLst>
            </p:cNvPr>
            <p:cNvGrpSpPr/>
            <p:nvPr/>
          </p:nvGrpSpPr>
          <p:grpSpPr>
            <a:xfrm>
              <a:off x="1789953" y="5368388"/>
              <a:ext cx="5701523" cy="483583"/>
              <a:chOff x="1739443" y="5397884"/>
              <a:chExt cx="5701523" cy="483583"/>
            </a:xfrm>
          </p:grpSpPr>
          <p:pic>
            <p:nvPicPr>
              <p:cNvPr id="7" name="Picture 6">
                <a:extLst>
                  <a:ext uri="{FF2B5EF4-FFF2-40B4-BE49-F238E27FC236}">
                    <a16:creationId xmlns:a16="http://schemas.microsoft.com/office/drawing/2014/main" id="{F63567B8-7041-AA61-4869-E3FFF91A27C2}"/>
                  </a:ext>
                </a:extLst>
              </p:cNvPr>
              <p:cNvPicPr>
                <a:picLocks noChangeAspect="1"/>
              </p:cNvPicPr>
              <p:nvPr/>
            </p:nvPicPr>
            <p:blipFill rotWithShape="1">
              <a:blip r:embed="rId4"/>
              <a:srcRect l="15553" t="31836" r="15247" b="32270"/>
              <a:stretch/>
            </p:blipFill>
            <p:spPr>
              <a:xfrm>
                <a:off x="4890886" y="5397884"/>
                <a:ext cx="2550080" cy="483583"/>
              </a:xfrm>
              <a:prstGeom prst="rect">
                <a:avLst/>
              </a:prstGeom>
            </p:spPr>
          </p:pic>
          <p:pic>
            <p:nvPicPr>
              <p:cNvPr id="13" name="Graphic 12">
                <a:extLst>
                  <a:ext uri="{FF2B5EF4-FFF2-40B4-BE49-F238E27FC236}">
                    <a16:creationId xmlns:a16="http://schemas.microsoft.com/office/drawing/2014/main" id="{E099C6AE-CFF9-1AAE-7731-87EDC77BCA0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739443" y="5397884"/>
                <a:ext cx="2513673" cy="483583"/>
              </a:xfrm>
              <a:prstGeom prst="rect">
                <a:avLst/>
              </a:prstGeom>
            </p:spPr>
          </p:pic>
        </p:grpSp>
        <p:grpSp>
          <p:nvGrpSpPr>
            <p:cNvPr id="29" name="Group 28">
              <a:extLst>
                <a:ext uri="{FF2B5EF4-FFF2-40B4-BE49-F238E27FC236}">
                  <a16:creationId xmlns:a16="http://schemas.microsoft.com/office/drawing/2014/main" id="{AC551663-94CD-D304-8418-E7DF9E6E58A6}"/>
                </a:ext>
              </a:extLst>
            </p:cNvPr>
            <p:cNvGrpSpPr/>
            <p:nvPr/>
          </p:nvGrpSpPr>
          <p:grpSpPr>
            <a:xfrm>
              <a:off x="1229353" y="5975009"/>
              <a:ext cx="6822723" cy="843114"/>
              <a:chOff x="1465653" y="5871773"/>
              <a:chExt cx="6822723" cy="843114"/>
            </a:xfrm>
          </p:grpSpPr>
          <p:pic>
            <p:nvPicPr>
              <p:cNvPr id="18" name="Google Shape;87;p1" descr="A picture containing logo&#10;&#10;Description automatically generated">
                <a:extLst>
                  <a:ext uri="{FF2B5EF4-FFF2-40B4-BE49-F238E27FC236}">
                    <a16:creationId xmlns:a16="http://schemas.microsoft.com/office/drawing/2014/main" id="{9060F75C-ACD6-6CA5-7793-9AA36DF5761A}"/>
                  </a:ext>
                </a:extLst>
              </p:cNvPr>
              <p:cNvPicPr>
                <a:picLocks noChangeAspect="1"/>
              </p:cNvPicPr>
              <p:nvPr/>
            </p:nvPicPr>
            <p:blipFill rotWithShape="1">
              <a:blip r:embed="rId7"/>
              <a:srcRect t="-2783" b="33522"/>
              <a:stretch/>
            </p:blipFill>
            <p:spPr>
              <a:xfrm>
                <a:off x="3163303" y="5871773"/>
                <a:ext cx="1875904" cy="740814"/>
              </a:xfrm>
              <a:prstGeom prst="rect">
                <a:avLst/>
              </a:prstGeom>
              <a:ln>
                <a:noFill/>
              </a:ln>
            </p:spPr>
          </p:pic>
          <p:pic>
            <p:nvPicPr>
              <p:cNvPr id="19" name="Picture 18">
                <a:extLst>
                  <a:ext uri="{FF2B5EF4-FFF2-40B4-BE49-F238E27FC236}">
                    <a16:creationId xmlns:a16="http://schemas.microsoft.com/office/drawing/2014/main" id="{DA92744F-AB2B-0398-5833-0F903E1481AB}"/>
                  </a:ext>
                </a:extLst>
              </p:cNvPr>
              <p:cNvPicPr>
                <a:picLocks noChangeAspect="1"/>
              </p:cNvPicPr>
              <p:nvPr/>
            </p:nvPicPr>
            <p:blipFill rotWithShape="1">
              <a:blip r:embed="rId8"/>
              <a:srcRect l="1534" t="12140" r="1439" b="189"/>
              <a:stretch/>
            </p:blipFill>
            <p:spPr>
              <a:xfrm>
                <a:off x="5406875" y="6231304"/>
                <a:ext cx="2881501" cy="483583"/>
              </a:xfrm>
              <a:prstGeom prst="rect">
                <a:avLst/>
              </a:prstGeom>
            </p:spPr>
          </p:pic>
          <p:pic>
            <p:nvPicPr>
              <p:cNvPr id="20" name="Picture 19" descr="A picture containing drawing&#10;&#10;Description automatically generated">
                <a:extLst>
                  <a:ext uri="{FF2B5EF4-FFF2-40B4-BE49-F238E27FC236}">
                    <a16:creationId xmlns:a16="http://schemas.microsoft.com/office/drawing/2014/main" id="{BBDA298D-A8CB-2C83-4B46-7143BB793392}"/>
                  </a:ext>
                </a:extLst>
              </p:cNvPr>
              <p:cNvPicPr>
                <a:picLocks noChangeAspect="1"/>
              </p:cNvPicPr>
              <p:nvPr/>
            </p:nvPicPr>
            <p:blipFill>
              <a:blip r:embed="rId9"/>
              <a:stretch>
                <a:fillRect/>
              </a:stretch>
            </p:blipFill>
            <p:spPr>
              <a:xfrm>
                <a:off x="1465653" y="6127955"/>
                <a:ext cx="1182502" cy="484632"/>
              </a:xfrm>
              <a:prstGeom prst="rect">
                <a:avLst/>
              </a:prstGeom>
            </p:spPr>
          </p:pic>
        </p:grpSp>
      </p:grpSp>
      <p:pic>
        <p:nvPicPr>
          <p:cNvPr id="2" name="Picture 1">
            <a:extLst>
              <a:ext uri="{FF2B5EF4-FFF2-40B4-BE49-F238E27FC236}">
                <a16:creationId xmlns:a16="http://schemas.microsoft.com/office/drawing/2014/main" id="{DE08109D-6665-FD5B-9766-5981AC8AC9E6}"/>
              </a:ext>
            </a:extLst>
          </p:cNvPr>
          <p:cNvPicPr>
            <a:picLocks noChangeAspect="1"/>
          </p:cNvPicPr>
          <p:nvPr/>
        </p:nvPicPr>
        <p:blipFill rotWithShape="1">
          <a:blip r:embed="rId10"/>
          <a:srcRect l="11470" t="11783" r="10599" b="12697"/>
          <a:stretch/>
        </p:blipFill>
        <p:spPr>
          <a:xfrm>
            <a:off x="8080370" y="0"/>
            <a:ext cx="1063630" cy="1030727"/>
          </a:xfrm>
          <a:prstGeom prst="rect">
            <a:avLst/>
          </a:prstGeom>
        </p:spPr>
      </p:pic>
      <p:sp>
        <p:nvSpPr>
          <p:cNvPr id="10" name="TextBox 9">
            <a:extLst>
              <a:ext uri="{FF2B5EF4-FFF2-40B4-BE49-F238E27FC236}">
                <a16:creationId xmlns:a16="http://schemas.microsoft.com/office/drawing/2014/main" id="{A50619AA-8B1D-12C1-3DF3-AABE3B3D8504}"/>
              </a:ext>
            </a:extLst>
          </p:cNvPr>
          <p:cNvSpPr txBox="1"/>
          <p:nvPr/>
        </p:nvSpPr>
        <p:spPr>
          <a:xfrm>
            <a:off x="0" y="4222347"/>
            <a:ext cx="9144000"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Kamlesh Pillai, Gurpreet S. Kalsi,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Bharathwaj</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Suresh,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Damla</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Senol</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Cali, </a:t>
            </a:r>
            <a:b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b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Jeremie</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S. Kim, Taha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Shahroodi</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Meryem</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Banu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Cavlak</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Joël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Lindegger</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a:t>
            </a:r>
            <a:b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b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Mohammed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Alser</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Juan Gómez Luna, Sreenivas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Subramoney</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Onur</a:t>
            </a:r>
            <a:r>
              <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 </a:t>
            </a:r>
            <a:r>
              <a:rPr kumimoji="0" lang="en-US" sz="2000" b="0" i="0" u="none" strike="noStrike" kern="1200" cap="none" spc="0" normalizeH="0" baseline="0" noProof="0" dirty="0" err="1">
                <a:ln>
                  <a:noFill/>
                </a:ln>
                <a:solidFill>
                  <a:prstClr val="black"/>
                </a:solidFill>
                <a:effectLst/>
                <a:uLnTx/>
                <a:uFillTx/>
                <a:latin typeface="Garamond" panose="02020404030301010803" pitchFamily="18" charset="0"/>
                <a:ea typeface="+mn-ea"/>
                <a:cs typeface="+mn-cs"/>
              </a:rPr>
              <a:t>Mutlu</a:t>
            </a:r>
            <a:endParaRPr kumimoji="0" lang="en-US" sz="20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endParaRPr>
          </a:p>
        </p:txBody>
      </p:sp>
      <p:sp>
        <p:nvSpPr>
          <p:cNvPr id="12" name="TextBox 11">
            <a:extLst>
              <a:ext uri="{FF2B5EF4-FFF2-40B4-BE49-F238E27FC236}">
                <a16:creationId xmlns:a16="http://schemas.microsoft.com/office/drawing/2014/main" id="{5DD344DF-3734-2441-C9A3-D22835D4C6C8}"/>
              </a:ext>
            </a:extLst>
          </p:cNvPr>
          <p:cNvSpPr txBox="1"/>
          <p:nvPr/>
        </p:nvSpPr>
        <p:spPr>
          <a:xfrm>
            <a:off x="2286000" y="3011462"/>
            <a:ext cx="4572000" cy="1191608"/>
          </a:xfrm>
          <a:prstGeom prst="rect">
            <a:avLst/>
          </a:prstGeom>
          <a:noFill/>
        </p:spPr>
        <p:txBody>
          <a:bodyPr wrap="square">
            <a:spAutoFit/>
          </a:bodyPr>
          <a:lstStyle/>
          <a:p>
            <a:pPr marL="0" marR="0" lvl="0" indent="0" algn="ctr" defTabSz="914400" rtl="0" eaLnBrk="1" fontAlgn="auto" latinLnBrk="0" hangingPunct="1">
              <a:lnSpc>
                <a:spcPct val="105000"/>
              </a:lnSpc>
              <a:spcBef>
                <a:spcPts val="0"/>
              </a:spcBef>
              <a:spcAft>
                <a:spcPts val="60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Garamond" panose="02020404030301010803" pitchFamily="18" charset="0"/>
                <a:ea typeface="+mn-ea"/>
                <a:cs typeface="+mn-cs"/>
              </a:rPr>
              <a:t>Can Firtina</a:t>
            </a:r>
            <a:endParaRPr kumimoji="0" lang="en-US" sz="2800" b="1" i="0" u="none" strike="noStrike" kern="1200" cap="none" spc="0" normalizeH="0" baseline="30000" noProof="0" dirty="0">
              <a:ln>
                <a:noFill/>
              </a:ln>
              <a:solidFill>
                <a:prstClr val="black"/>
              </a:solidFill>
              <a:effectLst/>
              <a:uLnTx/>
              <a:uFillTx/>
              <a:latin typeface="Garamond" panose="02020404030301010803" pitchFamily="18" charset="0"/>
              <a:ea typeface="+mn-ea"/>
              <a:cs typeface="+mn-cs"/>
            </a:endParaRPr>
          </a:p>
          <a:p>
            <a:pPr marL="0" marR="0" lvl="0" indent="0" algn="ctr" defTabSz="914400" rtl="0" eaLnBrk="1" fontAlgn="auto" latinLnBrk="0" hangingPunct="1">
              <a:lnSpc>
                <a:spcPct val="105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70C0"/>
                </a:solidFill>
                <a:effectLst/>
                <a:uLnTx/>
                <a:uFillTx/>
                <a:latin typeface="Garamond" panose="02020404030301010803" pitchFamily="18" charset="0"/>
                <a:ea typeface="+mn-ea"/>
                <a:cs typeface="+mn-cs"/>
                <a:hlinkClick r:id="rId11">
                  <a:extLst>
                    <a:ext uri="{A12FA001-AC4F-418D-AE19-62706E023703}">
                      <ahyp:hlinkClr xmlns:ahyp="http://schemas.microsoft.com/office/drawing/2018/hyperlinkcolor" val="tx"/>
                    </a:ext>
                  </a:extLst>
                </a:hlinkClick>
              </a:rPr>
              <a:t>canfirtina@gmail.com</a:t>
            </a:r>
            <a:r>
              <a:rPr kumimoji="0" lang="en-US" sz="1800" b="0" i="0" u="none" strike="noStrike" kern="1200" cap="none" spc="0" normalizeH="0" baseline="0" noProof="0" dirty="0">
                <a:ln>
                  <a:noFill/>
                </a:ln>
                <a:solidFill>
                  <a:srgbClr val="0070C0"/>
                </a:solidFill>
                <a:effectLst/>
                <a:uLnTx/>
                <a:uFillTx/>
                <a:latin typeface="Garamond" panose="02020404030301010803" pitchFamily="18" charset="0"/>
                <a:ea typeface="+mn-ea"/>
                <a:cs typeface="+mn-cs"/>
              </a:rPr>
              <a:t> </a:t>
            </a:r>
          </a:p>
          <a:p>
            <a:pPr marL="0" marR="0" lvl="0" indent="0" algn="ctr" defTabSz="914400" rtl="0" eaLnBrk="1" fontAlgn="auto" latinLnBrk="0" hangingPunct="1">
              <a:lnSpc>
                <a:spcPct val="105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70C0"/>
                </a:solidFill>
                <a:effectLst/>
                <a:uLnTx/>
                <a:uFillTx/>
                <a:latin typeface="Garamond" panose="02020404030301010803" pitchFamily="18" charset="0"/>
                <a:ea typeface="+mn-ea"/>
                <a:cs typeface="+mn-cs"/>
                <a:hlinkClick r:id="rId12"/>
              </a:rPr>
              <a:t>https://cfirtina.com</a:t>
            </a:r>
            <a:r>
              <a:rPr kumimoji="0" lang="en-US" sz="1800" b="0" i="0" u="none" strike="noStrike" kern="1200" cap="none" spc="0" normalizeH="0" baseline="0" noProof="0" dirty="0">
                <a:ln>
                  <a:noFill/>
                </a:ln>
                <a:solidFill>
                  <a:srgbClr val="0070C0"/>
                </a:solidFill>
                <a:effectLst/>
                <a:uLnTx/>
                <a:uFillTx/>
                <a:latin typeface="Garamond" panose="02020404030301010803" pitchFamily="18" charset="0"/>
                <a:ea typeface="+mn-ea"/>
                <a:cs typeface="+mn-cs"/>
              </a:rPr>
              <a:t> </a:t>
            </a:r>
            <a:endParaRPr kumimoji="0" lang="en-US" sz="1800" b="0" i="0" u="none" strike="noStrike" kern="1200" cap="none" spc="0" normalizeH="0" baseline="0" noProof="0" dirty="0">
              <a:ln>
                <a:noFill/>
              </a:ln>
              <a:solidFill>
                <a:prstClr val="black"/>
              </a:solidFill>
              <a:effectLst/>
              <a:uLnTx/>
              <a:uFillTx/>
              <a:latin typeface="Garamond" panose="02020404030301010803" pitchFamily="18" charset="0"/>
              <a:ea typeface="+mn-ea"/>
              <a:cs typeface="+mn-cs"/>
            </a:endParaRPr>
          </a:p>
        </p:txBody>
      </p:sp>
    </p:spTree>
    <p:extLst>
      <p:ext uri="{BB962C8B-B14F-4D97-AF65-F5344CB8AC3E}">
        <p14:creationId xmlns:p14="http://schemas.microsoft.com/office/powerpoint/2010/main" val="4050436200"/>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B9DA22-BE61-2446-87AE-83F927ADF074}"/>
              </a:ext>
            </a:extLst>
          </p:cNvPr>
          <p:cNvSpPr>
            <a:spLocks noGrp="1"/>
          </p:cNvSpPr>
          <p:nvPr>
            <p:ph idx="1"/>
          </p:nvPr>
        </p:nvSpPr>
        <p:spPr>
          <a:xfrm>
            <a:off x="228600" y="1124744"/>
            <a:ext cx="8610600" cy="5123656"/>
          </a:xfrm>
        </p:spPr>
        <p:txBody>
          <a:bodyPr/>
          <a:lstStyle/>
          <a:p>
            <a:r>
              <a:rPr lang="en-US" dirty="0"/>
              <a:t>Cutting-edge in Accelerating Genome Analysis</a:t>
            </a:r>
          </a:p>
          <a:p>
            <a:pPr lvl="1"/>
            <a:r>
              <a:rPr lang="en-US" dirty="0"/>
              <a:t>Intelligent genome analysis</a:t>
            </a:r>
          </a:p>
          <a:p>
            <a:pPr lvl="1"/>
            <a:endParaRPr lang="en-US" dirty="0"/>
          </a:p>
          <a:p>
            <a:r>
              <a:rPr lang="en-US" dirty="0"/>
              <a:t>Enabling Fast and Accurate Real-time Analysis</a:t>
            </a:r>
          </a:p>
          <a:p>
            <a:pPr lvl="1"/>
            <a:r>
              <a:rPr lang="en-US" dirty="0" err="1"/>
              <a:t>RawHash</a:t>
            </a:r>
            <a:r>
              <a:rPr lang="en-US" dirty="0"/>
              <a:t> and RawHash2</a:t>
            </a:r>
          </a:p>
          <a:p>
            <a:endParaRPr lang="en-US" dirty="0"/>
          </a:p>
          <a:p>
            <a:r>
              <a:rPr lang="en-US" dirty="0"/>
              <a:t>Graph &amp; ML Acceleration in Genomics</a:t>
            </a:r>
          </a:p>
          <a:p>
            <a:pPr lvl="1"/>
            <a:r>
              <a:rPr lang="en-US" dirty="0"/>
              <a:t>ApHMM</a:t>
            </a:r>
          </a:p>
          <a:p>
            <a:pPr lvl="1"/>
            <a:endParaRPr lang="en-US" dirty="0">
              <a:solidFill>
                <a:srgbClr val="0000FF"/>
              </a:solidFill>
            </a:endParaRPr>
          </a:p>
          <a:p>
            <a:r>
              <a:rPr lang="en-US" dirty="0">
                <a:solidFill>
                  <a:srgbClr val="0000FF"/>
                </a:solidFill>
              </a:rPr>
              <a:t>Conclusion</a:t>
            </a:r>
          </a:p>
          <a:p>
            <a:endParaRPr lang="en-US" dirty="0">
              <a:solidFill>
                <a:srgbClr val="0000FF"/>
              </a:solidFill>
            </a:endParaRPr>
          </a:p>
        </p:txBody>
      </p:sp>
      <p:sp>
        <p:nvSpPr>
          <p:cNvPr id="2" name="Title 1">
            <a:extLst>
              <a:ext uri="{FF2B5EF4-FFF2-40B4-BE49-F238E27FC236}">
                <a16:creationId xmlns:a16="http://schemas.microsoft.com/office/drawing/2014/main" id="{E61E9326-06A9-D843-9F15-BC3324EE5826}"/>
              </a:ext>
            </a:extLst>
          </p:cNvPr>
          <p:cNvSpPr>
            <a:spLocks noGrp="1"/>
          </p:cNvSpPr>
          <p:nvPr>
            <p:ph type="title"/>
          </p:nvPr>
        </p:nvSpPr>
        <p:spPr/>
        <p:txBody>
          <a:bodyPr/>
          <a:lstStyle/>
          <a:p>
            <a:r>
              <a:rPr lang="en-US" dirty="0"/>
              <a:t>Agenda for Today</a:t>
            </a:r>
          </a:p>
        </p:txBody>
      </p:sp>
      <p:sp>
        <p:nvSpPr>
          <p:cNvPr id="4" name="Slide Number Placeholder 3">
            <a:extLst>
              <a:ext uri="{FF2B5EF4-FFF2-40B4-BE49-F238E27FC236}">
                <a16:creationId xmlns:a16="http://schemas.microsoft.com/office/drawing/2014/main" id="{F4C949E8-B432-2143-85E7-FAB3F0E378C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399178778"/>
      </p:ext>
    </p:extLst>
  </p:cSld>
  <p:clrMapOvr>
    <a:masterClrMapping/>
  </p:clrMapOvr>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Title 4">
            <a:extLst>
              <a:ext uri="{FF2B5EF4-FFF2-40B4-BE49-F238E27FC236}">
                <a16:creationId xmlns:a16="http://schemas.microsoft.com/office/drawing/2014/main" id="{0670578D-E19B-8541-9537-191677663DAC}"/>
              </a:ext>
            </a:extLst>
          </p:cNvPr>
          <p:cNvSpPr>
            <a:spLocks noGrp="1" noChangeArrowheads="1"/>
          </p:cNvSpPr>
          <p:nvPr>
            <p:ph type="ctrTitle"/>
          </p:nvPr>
        </p:nvSpPr>
        <p:spPr>
          <a:xfrm>
            <a:off x="463624" y="1676400"/>
            <a:ext cx="10517088" cy="1752600"/>
          </a:xfrm>
        </p:spPr>
        <p:txBody>
          <a:bodyPr/>
          <a:lstStyle/>
          <a:p>
            <a:r>
              <a:rPr lang="en-US" altLang="en-US" dirty="0">
                <a:ea typeface="ＭＳ Ｐゴシック" panose="020B0600070205080204" pitchFamily="34" charset="-128"/>
              </a:rPr>
              <a:t>Things Are Happening In Industry</a:t>
            </a:r>
          </a:p>
        </p:txBody>
      </p:sp>
      <p:sp>
        <p:nvSpPr>
          <p:cNvPr id="176130" name="Subtitle 5">
            <a:extLst>
              <a:ext uri="{FF2B5EF4-FFF2-40B4-BE49-F238E27FC236}">
                <a16:creationId xmlns:a16="http://schemas.microsoft.com/office/drawing/2014/main" id="{53FF18AD-8F96-6146-B6EC-4036AE430FD8}"/>
              </a:ext>
            </a:extLst>
          </p:cNvPr>
          <p:cNvSpPr>
            <a:spLocks noGrp="1" noChangeArrowheads="1"/>
          </p:cNvSpPr>
          <p:nvPr>
            <p:ph type="subTitle" idx="1"/>
          </p:nvPr>
        </p:nvSpPr>
        <p:spPr/>
        <p:txBody>
          <a:bodyPr/>
          <a:lstStyle/>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2054333959"/>
      </p:ext>
    </p:extLst>
  </p:cSld>
  <p:clrMapOvr>
    <a:masterClrMapping/>
  </p:clrMapOvr>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D8378D4-3FEE-B740-9D1B-65319AD05774}"/>
              </a:ext>
            </a:extLst>
          </p:cNvPr>
          <p:cNvSpPr>
            <a:spLocks noGrp="1"/>
          </p:cNvSpPr>
          <p:nvPr>
            <p:ph type="title"/>
          </p:nvPr>
        </p:nvSpPr>
        <p:spPr>
          <a:xfrm>
            <a:off x="152400" y="152400"/>
            <a:ext cx="9017497" cy="1066800"/>
          </a:xfrm>
        </p:spPr>
        <p:txBody>
          <a:bodyPr/>
          <a:lstStyle/>
          <a:p>
            <a:r>
              <a:rPr lang="en-US" dirty="0"/>
              <a:t>Illumina DRAGEN Bio-IT Platform (2018)</a:t>
            </a:r>
          </a:p>
        </p:txBody>
      </p:sp>
      <p:sp>
        <p:nvSpPr>
          <p:cNvPr id="9" name="Content Placeholder 8">
            <a:extLst>
              <a:ext uri="{FF2B5EF4-FFF2-40B4-BE49-F238E27FC236}">
                <a16:creationId xmlns:a16="http://schemas.microsoft.com/office/drawing/2014/main" id="{2C152D9F-C36E-CE46-AF7B-FF70920354FC}"/>
              </a:ext>
            </a:extLst>
          </p:cNvPr>
          <p:cNvSpPr>
            <a:spLocks noGrp="1"/>
          </p:cNvSpPr>
          <p:nvPr>
            <p:ph idx="1"/>
          </p:nvPr>
        </p:nvSpPr>
        <p:spPr>
          <a:xfrm>
            <a:off x="228600" y="1052736"/>
            <a:ext cx="8610600" cy="5195664"/>
          </a:xfrm>
        </p:spPr>
        <p:txBody>
          <a:bodyPr/>
          <a:lstStyle/>
          <a:p>
            <a:r>
              <a:rPr lang="en-US"/>
              <a:t>Processes whole genome at 30x coverage in ~25 minutes with hardware support for data compression</a:t>
            </a:r>
          </a:p>
          <a:p>
            <a:endParaRPr lang="en-US"/>
          </a:p>
        </p:txBody>
      </p:sp>
      <p:sp>
        <p:nvSpPr>
          <p:cNvPr id="3" name="Slide Number Placeholder 2">
            <a:extLst>
              <a:ext uri="{FF2B5EF4-FFF2-40B4-BE49-F238E27FC236}">
                <a16:creationId xmlns:a16="http://schemas.microsoft.com/office/drawing/2014/main" id="{C72FF041-63F2-B244-8D91-7888793E9BEE}"/>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4" name="Picture 3">
            <a:extLst>
              <a:ext uri="{FF2B5EF4-FFF2-40B4-BE49-F238E27FC236}">
                <a16:creationId xmlns:a16="http://schemas.microsoft.com/office/drawing/2014/main" id="{F08994AA-10AB-084C-B608-F06DF46F7E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4" y="2197705"/>
            <a:ext cx="8054549" cy="3319527"/>
          </a:xfrm>
          <a:prstGeom prst="rect">
            <a:avLst/>
          </a:prstGeom>
        </p:spPr>
      </p:pic>
      <p:sp>
        <p:nvSpPr>
          <p:cNvPr id="10" name="TextBox 9">
            <a:extLst>
              <a:ext uri="{FF2B5EF4-FFF2-40B4-BE49-F238E27FC236}">
                <a16:creationId xmlns:a16="http://schemas.microsoft.com/office/drawing/2014/main" id="{08137ABC-FD6D-5240-889B-A312C484081F}"/>
              </a:ext>
            </a:extLst>
          </p:cNvPr>
          <p:cNvSpPr txBox="1"/>
          <p:nvPr/>
        </p:nvSpPr>
        <p:spPr>
          <a:xfrm>
            <a:off x="6444208" y="4797152"/>
            <a:ext cx="1944216" cy="369332"/>
          </a:xfrm>
          <a:prstGeom prst="rect">
            <a:avLst/>
          </a:prstGeom>
          <a:solidFill>
            <a:srgbClr val="FFFF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Tahoma"/>
                <a:ea typeface="+mn-ea"/>
                <a:cs typeface="+mn-cs"/>
              </a:rPr>
              <a:t>FPGA board(s)</a:t>
            </a:r>
          </a:p>
        </p:txBody>
      </p:sp>
      <p:sp>
        <p:nvSpPr>
          <p:cNvPr id="11" name="Rectangle 10">
            <a:extLst>
              <a:ext uri="{FF2B5EF4-FFF2-40B4-BE49-F238E27FC236}">
                <a16:creationId xmlns:a16="http://schemas.microsoft.com/office/drawing/2014/main" id="{1A1832FE-D642-9542-9B4D-17FE8D71FB5B}"/>
              </a:ext>
            </a:extLst>
          </p:cNvPr>
          <p:cNvSpPr/>
          <p:nvPr/>
        </p:nvSpPr>
        <p:spPr>
          <a:xfrm>
            <a:off x="228600" y="5651673"/>
            <a:ext cx="9499849"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a:ea typeface="+mn-ea"/>
                <a:cs typeface="+mn-cs"/>
                <a:hlinkClick r:id="rId3"/>
              </a:rPr>
              <a:t>emea.illumina.com/products/by-type/informatics-products/dragen-bio-it-platform.html</a:t>
            </a:r>
            <a:endParaRPr kumimoji="0" lang="en-US" sz="1800" b="0" i="0" u="none" strike="noStrike" kern="1200" cap="none" spc="0" normalizeH="0" baseline="0" noProof="0">
              <a:ln>
                <a:noFill/>
              </a:ln>
              <a:solidFill>
                <a:srgbClr val="000000"/>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a:ea typeface="+mn-ea"/>
                <a:cs typeface="+mn-cs"/>
                <a:hlinkClick r:id="rId4"/>
              </a:rPr>
              <a:t>emea.illumina.com/company/news-center/press-releases/2018/2349147.html</a:t>
            </a:r>
            <a:r>
              <a:rPr kumimoji="0" lang="en-US" sz="1800" b="0" i="0" u="none" strike="noStrike" kern="1200" cap="none" spc="0" normalizeH="0" baseline="0" noProof="0">
                <a:ln>
                  <a:noFill/>
                </a:ln>
                <a:solidFill>
                  <a:srgbClr val="000000"/>
                </a:solidFill>
                <a:effectLst/>
                <a:uLnTx/>
                <a:uFillTx/>
                <a:latin typeface="Tahoma"/>
                <a:ea typeface="+mn-ea"/>
                <a:cs typeface="+mn-cs"/>
              </a:rPr>
              <a:t> </a:t>
            </a:r>
          </a:p>
        </p:txBody>
      </p:sp>
    </p:spTree>
    <p:extLst>
      <p:ext uri="{BB962C8B-B14F-4D97-AF65-F5344CB8AC3E}">
        <p14:creationId xmlns:p14="http://schemas.microsoft.com/office/powerpoint/2010/main" val="3515728281"/>
      </p:ext>
    </p:extLst>
  </p:cSld>
  <p:clrMapOvr>
    <a:masterClrMapping/>
  </p:clrMapOvr>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1BF25-2E8A-E94B-9285-0A65A69115FB}"/>
              </a:ext>
            </a:extLst>
          </p:cNvPr>
          <p:cNvSpPr>
            <a:spLocks noGrp="1"/>
          </p:cNvSpPr>
          <p:nvPr>
            <p:ph type="title"/>
          </p:nvPr>
        </p:nvSpPr>
        <p:spPr/>
        <p:txBody>
          <a:bodyPr/>
          <a:lstStyle/>
          <a:p>
            <a:r>
              <a:rPr lang="en-US" err="1"/>
              <a:t>NextSeq</a:t>
            </a:r>
            <a:r>
              <a:rPr lang="en-US"/>
              <a:t> 2000 with Analysis Capability</a:t>
            </a:r>
          </a:p>
        </p:txBody>
      </p:sp>
      <p:pic>
        <p:nvPicPr>
          <p:cNvPr id="6" name="Content Placeholder 5">
            <a:extLst>
              <a:ext uri="{FF2B5EF4-FFF2-40B4-BE49-F238E27FC236}">
                <a16:creationId xmlns:a16="http://schemas.microsoft.com/office/drawing/2014/main" id="{4C769820-229B-ED4B-B78D-E716B093C6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1818" y="1192587"/>
            <a:ext cx="8610600" cy="4876800"/>
          </a:xfrm>
        </p:spPr>
      </p:pic>
      <p:sp>
        <p:nvSpPr>
          <p:cNvPr id="4" name="Slide Number Placeholder 3">
            <a:extLst>
              <a:ext uri="{FF2B5EF4-FFF2-40B4-BE49-F238E27FC236}">
                <a16:creationId xmlns:a16="http://schemas.microsoft.com/office/drawing/2014/main" id="{0F590E37-AD41-6640-8C76-1B197C688F2A}"/>
              </a:ext>
            </a:extLst>
          </p:cNvPr>
          <p:cNvSpPr>
            <a:spLocks noGrp="1"/>
          </p:cNvSpPr>
          <p:nvPr>
            <p:ph type="sldNum" sz="quarter" idx="11"/>
          </p:nvPr>
        </p:nvSpPr>
        <p:spPr/>
        <p:txBody>
          <a:bodyPr/>
          <a:lstStyle/>
          <a:p>
            <a:fld id="{323594FA-E141-4234-AE05-360401972BE7}" type="slidenum">
              <a:rPr lang="en-US" altLang="en-US" smtClean="0"/>
              <a:pPr/>
              <a:t>166</a:t>
            </a:fld>
            <a:endParaRPr lang="en-US" altLang="en-US"/>
          </a:p>
        </p:txBody>
      </p:sp>
    </p:spTree>
    <p:extLst>
      <p:ext uri="{BB962C8B-B14F-4D97-AF65-F5344CB8AC3E}">
        <p14:creationId xmlns:p14="http://schemas.microsoft.com/office/powerpoint/2010/main" val="3083148787"/>
      </p:ext>
    </p:extLst>
  </p:cSld>
  <p:clrMapOvr>
    <a:masterClrMapping/>
  </p:clrMapOvr>
  <p:transition/>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31F40-E419-9A4B-B1D2-5B5FD5486B4D}"/>
              </a:ext>
            </a:extLst>
          </p:cNvPr>
          <p:cNvSpPr>
            <a:spLocks noGrp="1"/>
          </p:cNvSpPr>
          <p:nvPr>
            <p:ph type="title"/>
          </p:nvPr>
        </p:nvSpPr>
        <p:spPr/>
        <p:txBody>
          <a:bodyPr/>
          <a:lstStyle/>
          <a:p>
            <a:r>
              <a:rPr lang="en-US"/>
              <a:t>NVIDIA Clara </a:t>
            </a:r>
            <a:r>
              <a:rPr lang="en-US" err="1"/>
              <a:t>Parabricks</a:t>
            </a:r>
            <a:r>
              <a:rPr lang="en-US"/>
              <a:t> (2020)</a:t>
            </a:r>
            <a:br>
              <a:rPr lang="en-US"/>
            </a:br>
            <a:endParaRPr lang="en-US"/>
          </a:p>
        </p:txBody>
      </p:sp>
      <p:sp>
        <p:nvSpPr>
          <p:cNvPr id="3" name="Slide Number Placeholder 2">
            <a:extLst>
              <a:ext uri="{FF2B5EF4-FFF2-40B4-BE49-F238E27FC236}">
                <a16:creationId xmlns:a16="http://schemas.microsoft.com/office/drawing/2014/main" id="{7E2A50EC-67B9-0B4C-A370-FA8FBBFC3AF2}"/>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4DFF8273-4219-AB4E-8DF6-726638A0013F}"/>
              </a:ext>
            </a:extLst>
          </p:cNvPr>
          <p:cNvPicPr>
            <a:picLocks noChangeAspect="1"/>
          </p:cNvPicPr>
          <p:nvPr/>
        </p:nvPicPr>
        <p:blipFill rotWithShape="1">
          <a:blip r:embed="rId2"/>
          <a:srcRect l="38836"/>
          <a:stretch/>
        </p:blipFill>
        <p:spPr>
          <a:xfrm>
            <a:off x="228600" y="1023318"/>
            <a:ext cx="4031688" cy="3709528"/>
          </a:xfrm>
          <a:prstGeom prst="rect">
            <a:avLst/>
          </a:prstGeom>
        </p:spPr>
      </p:pic>
      <p:pic>
        <p:nvPicPr>
          <p:cNvPr id="7" name="Picture 6">
            <a:extLst>
              <a:ext uri="{FF2B5EF4-FFF2-40B4-BE49-F238E27FC236}">
                <a16:creationId xmlns:a16="http://schemas.microsoft.com/office/drawing/2014/main" id="{98DE6D15-4A88-0B4C-B61A-8CB0785E81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54583" y="3090644"/>
            <a:ext cx="4784617" cy="3240862"/>
          </a:xfrm>
          <a:prstGeom prst="rect">
            <a:avLst/>
          </a:prstGeom>
        </p:spPr>
      </p:pic>
      <p:sp>
        <p:nvSpPr>
          <p:cNvPr id="9" name="Rectangle 8">
            <a:extLst>
              <a:ext uri="{FF2B5EF4-FFF2-40B4-BE49-F238E27FC236}">
                <a16:creationId xmlns:a16="http://schemas.microsoft.com/office/drawing/2014/main" id="{68747A2F-3A7D-1247-80FE-E1F3022A7242}"/>
              </a:ext>
            </a:extLst>
          </p:cNvPr>
          <p:cNvSpPr/>
          <p:nvPr/>
        </p:nvSpPr>
        <p:spPr>
          <a:xfrm>
            <a:off x="1331640" y="6401578"/>
            <a:ext cx="5904656"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a:ea typeface="+mn-ea"/>
                <a:cs typeface="+mn-cs"/>
                <a:hlinkClick r:id="rId4"/>
              </a:rPr>
              <a:t>https://developer.nvidia.com/clara-parabricks</a:t>
            </a:r>
            <a:r>
              <a:rPr kumimoji="0" lang="en-US" sz="1800" b="0" i="0" u="none" strike="noStrike" kern="1200" cap="none" spc="0" normalizeH="0" baseline="0" noProof="0">
                <a:ln>
                  <a:noFill/>
                </a:ln>
                <a:solidFill>
                  <a:srgbClr val="000000"/>
                </a:solidFill>
                <a:effectLst/>
                <a:uLnTx/>
                <a:uFillTx/>
                <a:latin typeface="Tahoma"/>
                <a:ea typeface="+mn-ea"/>
                <a:cs typeface="+mn-cs"/>
              </a:rPr>
              <a:t> </a:t>
            </a:r>
          </a:p>
        </p:txBody>
      </p:sp>
      <p:sp>
        <p:nvSpPr>
          <p:cNvPr id="10" name="TextBox 9">
            <a:extLst>
              <a:ext uri="{FF2B5EF4-FFF2-40B4-BE49-F238E27FC236}">
                <a16:creationId xmlns:a16="http://schemas.microsoft.com/office/drawing/2014/main" id="{112AC7D4-C5CF-2C4F-BBF2-E8842C44D532}"/>
              </a:ext>
            </a:extLst>
          </p:cNvPr>
          <p:cNvSpPr txBox="1"/>
          <p:nvPr/>
        </p:nvSpPr>
        <p:spPr>
          <a:xfrm>
            <a:off x="2532096" y="1285621"/>
            <a:ext cx="1728192" cy="369332"/>
          </a:xfrm>
          <a:prstGeom prst="rect">
            <a:avLst/>
          </a:prstGeom>
          <a:solidFill>
            <a:srgbClr val="FFFF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0000"/>
                </a:solidFill>
                <a:effectLst/>
                <a:uLnTx/>
                <a:uFillTx/>
                <a:latin typeface="Tahoma"/>
                <a:ea typeface="+mn-ea"/>
                <a:cs typeface="+mn-cs"/>
              </a:rPr>
              <a:t>GPU board(s)</a:t>
            </a:r>
          </a:p>
        </p:txBody>
      </p:sp>
      <p:sp>
        <p:nvSpPr>
          <p:cNvPr id="11" name="TextBox 10">
            <a:extLst>
              <a:ext uri="{FF2B5EF4-FFF2-40B4-BE49-F238E27FC236}">
                <a16:creationId xmlns:a16="http://schemas.microsoft.com/office/drawing/2014/main" id="{CF071448-0F09-E640-9CA3-BEF387C2A636}"/>
              </a:ext>
            </a:extLst>
          </p:cNvPr>
          <p:cNvSpPr txBox="1"/>
          <p:nvPr/>
        </p:nvSpPr>
        <p:spPr>
          <a:xfrm>
            <a:off x="4469219" y="1394442"/>
            <a:ext cx="4648200"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Tahoma"/>
                <a:ea typeface="+mn-ea"/>
                <a:cs typeface="+mn-cs"/>
              </a:rPr>
              <a:t>A University of Michigan startup in 2018 joined NVIDIA in 2020</a:t>
            </a:r>
          </a:p>
        </p:txBody>
      </p:sp>
    </p:spTree>
    <p:extLst>
      <p:ext uri="{BB962C8B-B14F-4D97-AF65-F5344CB8AC3E}">
        <p14:creationId xmlns:p14="http://schemas.microsoft.com/office/powerpoint/2010/main" val="1363851571"/>
      </p:ext>
    </p:extLst>
  </p:cSld>
  <p:clrMapOvr>
    <a:masterClrMapping/>
  </p:clrMapOvr>
  <p:transition/>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081D5-B2D7-CFEF-8808-4217E28351E4}"/>
              </a:ext>
            </a:extLst>
          </p:cNvPr>
          <p:cNvSpPr>
            <a:spLocks noGrp="1"/>
          </p:cNvSpPr>
          <p:nvPr>
            <p:ph type="title"/>
          </p:nvPr>
        </p:nvSpPr>
        <p:spPr>
          <a:xfrm>
            <a:off x="228600" y="152400"/>
            <a:ext cx="8915400" cy="1066800"/>
          </a:xfrm>
        </p:spPr>
        <p:txBody>
          <a:bodyPr/>
          <a:lstStyle/>
          <a:p>
            <a:r>
              <a:rPr lang="en-US" dirty="0"/>
              <a:t>NVIDIA Hopper DPX Instructions (2022)</a:t>
            </a:r>
          </a:p>
        </p:txBody>
      </p:sp>
      <p:pic>
        <p:nvPicPr>
          <p:cNvPr id="4" name="Picture 3">
            <a:extLst>
              <a:ext uri="{FF2B5EF4-FFF2-40B4-BE49-F238E27FC236}">
                <a16:creationId xmlns:a16="http://schemas.microsoft.com/office/drawing/2014/main" id="{7E7C46EE-6004-C2FD-AE30-5365B83AE7DD}"/>
              </a:ext>
            </a:extLst>
          </p:cNvPr>
          <p:cNvPicPr>
            <a:picLocks noChangeAspect="1"/>
          </p:cNvPicPr>
          <p:nvPr/>
        </p:nvPicPr>
        <p:blipFill>
          <a:blip r:embed="rId2"/>
          <a:stretch>
            <a:fillRect/>
          </a:stretch>
        </p:blipFill>
        <p:spPr>
          <a:xfrm>
            <a:off x="685800" y="1035691"/>
            <a:ext cx="7772400" cy="5201621"/>
          </a:xfrm>
          <a:prstGeom prst="rect">
            <a:avLst/>
          </a:prstGeom>
        </p:spPr>
      </p:pic>
      <p:sp>
        <p:nvSpPr>
          <p:cNvPr id="5" name="TextBox 4">
            <a:extLst>
              <a:ext uri="{FF2B5EF4-FFF2-40B4-BE49-F238E27FC236}">
                <a16:creationId xmlns:a16="http://schemas.microsoft.com/office/drawing/2014/main" id="{96058435-CD19-CF14-9902-6D14D5996711}"/>
              </a:ext>
            </a:extLst>
          </p:cNvPr>
          <p:cNvSpPr txBox="1"/>
          <p:nvPr/>
        </p:nvSpPr>
        <p:spPr>
          <a:xfrm>
            <a:off x="1259632" y="6432648"/>
            <a:ext cx="691276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ahoma"/>
                <a:ea typeface="+mn-ea"/>
                <a:cs typeface="+mn-cs"/>
                <a:hlinkClick r:id="rId3"/>
              </a:rPr>
              <a:t>https://blogs.nvidia.com/blog/2022/03/22/nvidia-hopper-accelerates-dynamic-programming-using-dpx-instructions/</a:t>
            </a:r>
            <a:r>
              <a:rPr kumimoji="0" lang="en-US" sz="1200" b="0" i="0" u="none" strike="noStrike" kern="1200" cap="none" spc="0" normalizeH="0" baseline="0" noProof="0" dirty="0">
                <a:ln>
                  <a:noFill/>
                </a:ln>
                <a:solidFill>
                  <a:srgbClr val="000000"/>
                </a:solidFill>
                <a:effectLst/>
                <a:uLnTx/>
                <a:uFillTx/>
                <a:latin typeface="Tahoma"/>
                <a:ea typeface="+mn-ea"/>
                <a:cs typeface="+mn-cs"/>
              </a:rPr>
              <a:t> </a:t>
            </a:r>
          </a:p>
        </p:txBody>
      </p:sp>
      <p:sp>
        <p:nvSpPr>
          <p:cNvPr id="3" name="Slide Number Placeholder 2">
            <a:extLst>
              <a:ext uri="{FF2B5EF4-FFF2-40B4-BE49-F238E27FC236}">
                <a16:creationId xmlns:a16="http://schemas.microsoft.com/office/drawing/2014/main" id="{BA6262F9-587A-B302-D2DE-2668AC14DA62}"/>
              </a:ext>
            </a:extLst>
          </p:cNvPr>
          <p:cNvSpPr>
            <a:spLocks noGrp="1"/>
          </p:cNvSpPr>
          <p:nvPr>
            <p:ph type="sldNum" sz="quarter" idx="11"/>
          </p:nvPr>
        </p:nvSpPr>
        <p:spPr>
          <a:xfrm>
            <a:off x="6553200" y="6243638"/>
            <a:ext cx="2133600" cy="4572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8A7077-2B78-4FB5-8F56-24239751AEF0}"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en-US"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1775634065"/>
      </p:ext>
    </p:extLst>
  </p:cSld>
  <p:clrMapOvr>
    <a:masterClrMapping/>
  </p:clrMapOvr>
  <p:transition/>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4" name="Title 5"/>
          <p:cNvSpPr txBox="1">
            <a:spLocks noGrp="1"/>
          </p:cNvSpPr>
          <p:nvPr>
            <p:ph type="title"/>
          </p:nvPr>
        </p:nvSpPr>
        <p:spPr>
          <a:xfrm>
            <a:off x="4893841" y="976329"/>
            <a:ext cx="4250159" cy="657648"/>
          </a:xfrm>
          <a:prstGeom prst="rect">
            <a:avLst/>
          </a:prstGeom>
        </p:spPr>
        <p:txBody>
          <a:bodyPr/>
          <a:lstStyle/>
          <a:p>
            <a:r>
              <a:rPr lang="en-US" sz="1800" dirty="0">
                <a:solidFill>
                  <a:schemeClr val="accent1"/>
                </a:solidFill>
              </a:rPr>
              <a:t>Bionano &amp; NVIDIA: </a:t>
            </a:r>
            <a:br>
              <a:rPr lang="en-US" sz="1800" dirty="0">
                <a:solidFill>
                  <a:schemeClr val="accent1"/>
                </a:solidFill>
              </a:rPr>
            </a:br>
            <a:r>
              <a:rPr lang="en-US" sz="1350" i="1" dirty="0">
                <a:solidFill>
                  <a:schemeClr val="accent1"/>
                </a:solidFill>
              </a:rPr>
              <a:t>Accelerating Analysis for Fast Time to Results</a:t>
            </a:r>
            <a:endParaRPr sz="1350" i="1" dirty="0">
              <a:solidFill>
                <a:schemeClr val="accent1"/>
              </a:solidFill>
            </a:endParaRPr>
          </a:p>
        </p:txBody>
      </p:sp>
      <p:pic>
        <p:nvPicPr>
          <p:cNvPr id="4" name="Picture 2">
            <a:extLst>
              <a:ext uri="{FF2B5EF4-FFF2-40B4-BE49-F238E27FC236}">
                <a16:creationId xmlns:a16="http://schemas.microsoft.com/office/drawing/2014/main" id="{0EAC8438-48A0-7B1A-A7F1-54D949BC24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8725" y="2344024"/>
            <a:ext cx="1511085" cy="2039963"/>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1">
            <a:extLst>
              <a:ext uri="{FF2B5EF4-FFF2-40B4-BE49-F238E27FC236}">
                <a16:creationId xmlns:a16="http://schemas.microsoft.com/office/drawing/2014/main" id="{9A79ABD9-25EA-6561-A785-C071C1CA5150}"/>
              </a:ext>
            </a:extLst>
          </p:cNvPr>
          <p:cNvSpPr>
            <a:spLocks noGrp="1"/>
          </p:cNvSpPr>
          <p:nvPr>
            <p:ph type="body" sz="quarter" idx="17"/>
          </p:nvPr>
        </p:nvSpPr>
        <p:spPr>
          <a:xfrm>
            <a:off x="192024" y="476672"/>
            <a:ext cx="4180332" cy="705350"/>
          </a:xfrm>
        </p:spPr>
        <p:txBody>
          <a:bodyPr>
            <a:noAutofit/>
          </a:bodyPr>
          <a:lstStyle/>
          <a:p>
            <a:pPr>
              <a:spcAft>
                <a:spcPts val="0"/>
              </a:spcAft>
            </a:pPr>
            <a:r>
              <a:rPr lang="en-US" sz="1600" dirty="0">
                <a:solidFill>
                  <a:srgbClr val="FFFFFF"/>
                </a:solidFill>
                <a:latin typeface="+mj-lt"/>
              </a:rPr>
              <a:t>We are accelerating the transformation in how we analyze the human genome!</a:t>
            </a:r>
            <a:endParaRPr lang="en-US" sz="1600" b="0" dirty="0">
              <a:solidFill>
                <a:srgbClr val="000000"/>
              </a:solidFill>
              <a:latin typeface="+mj-lt"/>
            </a:endParaRPr>
          </a:p>
        </p:txBody>
      </p:sp>
      <p:sp>
        <p:nvSpPr>
          <p:cNvPr id="6" name="Google Shape;348;p10">
            <a:extLst>
              <a:ext uri="{FF2B5EF4-FFF2-40B4-BE49-F238E27FC236}">
                <a16:creationId xmlns:a16="http://schemas.microsoft.com/office/drawing/2014/main" id="{D153FFF6-506D-B05B-88E6-1FB98AA2E052}"/>
              </a:ext>
            </a:extLst>
          </p:cNvPr>
          <p:cNvSpPr txBox="1">
            <a:spLocks/>
          </p:cNvSpPr>
          <p:nvPr/>
        </p:nvSpPr>
        <p:spPr>
          <a:xfrm>
            <a:off x="5803180" y="2602090"/>
            <a:ext cx="3209085" cy="548640"/>
          </a:xfrm>
          <a:prstGeom prst="rect">
            <a:avLst/>
          </a:prstGeom>
          <a:noFill/>
          <a:ln>
            <a:noFill/>
          </a:ln>
        </p:spPr>
        <p:txBody>
          <a:bodyPr spcFirstLastPara="1" vert="horz" wrap="square" lIns="0" tIns="0" rIns="0" bIns="0" rtlCol="0" anchor="ctr" anchorCtr="0">
            <a:noAutofit/>
          </a:bodyPr>
          <a:lstStyle>
            <a:lvl1pPr marL="0" indent="0" algn="l" defTabSz="685800" rtl="0" eaLnBrk="1" latinLnBrk="0" hangingPunct="1">
              <a:lnSpc>
                <a:spcPct val="120000"/>
              </a:lnSpc>
              <a:spcBef>
                <a:spcPts val="0"/>
              </a:spcBef>
              <a:spcAft>
                <a:spcPts val="300"/>
              </a:spcAft>
              <a:buFont typeface="Arial" panose="020B0604020202020204" pitchFamily="34" charset="0"/>
              <a:buNone/>
              <a:defRPr sz="1200" b="0" kern="1200">
                <a:solidFill>
                  <a:schemeClr val="tx1"/>
                </a:solidFill>
                <a:latin typeface="+mn-lt"/>
                <a:ea typeface="+mn-ea"/>
                <a:cs typeface="+mn-cs"/>
              </a:defRPr>
            </a:lvl1pPr>
            <a:lvl2pPr marL="128016" indent="-128016" algn="l" defTabSz="685800" rtl="0" eaLnBrk="1" latinLnBrk="0" hangingPunct="1">
              <a:lnSpc>
                <a:spcPct val="120000"/>
              </a:lnSpc>
              <a:spcBef>
                <a:spcPts val="0"/>
              </a:spcBef>
              <a:spcAft>
                <a:spcPts val="300"/>
              </a:spcAft>
              <a:buClr>
                <a:schemeClr val="accent1"/>
              </a:buClr>
              <a:buFont typeface="Arial" panose="020B0604020202020204" pitchFamily="34" charset="0"/>
              <a:buChar char="•"/>
              <a:defRPr sz="1050" kern="1200">
                <a:solidFill>
                  <a:schemeClr val="tx1"/>
                </a:solidFill>
                <a:latin typeface="+mn-lt"/>
                <a:ea typeface="+mn-ea"/>
                <a:cs typeface="+mn-cs"/>
              </a:defRPr>
            </a:lvl2pPr>
            <a:lvl3pPr marL="420624" indent="-128016" algn="l" defTabSz="685800" rtl="0" eaLnBrk="1" latinLnBrk="0" hangingPunct="1">
              <a:lnSpc>
                <a:spcPct val="120000"/>
              </a:lnSpc>
              <a:spcBef>
                <a:spcPts val="0"/>
              </a:spcBef>
              <a:spcAft>
                <a:spcPts val="300"/>
              </a:spcAft>
              <a:buClr>
                <a:schemeClr val="accent1"/>
              </a:buClr>
              <a:buFont typeface="Arial" panose="020B0604020202020204" pitchFamily="34" charset="0"/>
              <a:buChar char="–"/>
              <a:defRPr sz="950" kern="1200">
                <a:solidFill>
                  <a:schemeClr val="tx1"/>
                </a:solidFill>
                <a:latin typeface="+mn-lt"/>
                <a:ea typeface="+mn-ea"/>
                <a:cs typeface="+mn-cs"/>
              </a:defRPr>
            </a:lvl3pPr>
            <a:lvl4pPr marL="704088" indent="-127000" algn="l" defTabSz="685800" rtl="0" eaLnBrk="1" latinLnBrk="0" hangingPunct="1">
              <a:lnSpc>
                <a:spcPct val="120000"/>
              </a:lnSpc>
              <a:spcBef>
                <a:spcPts val="0"/>
              </a:spcBef>
              <a:spcAft>
                <a:spcPts val="300"/>
              </a:spcAft>
              <a:buClr>
                <a:schemeClr val="accent1"/>
              </a:buClr>
              <a:buFont typeface="Arial" panose="020B0604020202020204" pitchFamily="34" charset="0"/>
              <a:buChar char="•"/>
              <a:defRPr sz="850" kern="1200">
                <a:solidFill>
                  <a:schemeClr val="tx1"/>
                </a:solidFill>
                <a:latin typeface="+mn-lt"/>
                <a:ea typeface="+mn-ea"/>
                <a:cs typeface="+mn-cs"/>
              </a:defRPr>
            </a:lvl4pPr>
            <a:lvl5pPr marL="844550" indent="0" algn="l" defTabSz="685800" rtl="0" eaLnBrk="1" latinLnBrk="0" hangingPunct="1">
              <a:lnSpc>
                <a:spcPct val="120000"/>
              </a:lnSpc>
              <a:spcBef>
                <a:spcPts val="0"/>
              </a:spcBef>
              <a:spcAft>
                <a:spcPts val="300"/>
              </a:spcAft>
              <a:buFont typeface="Arial" panose="020B0604020202020204" pitchFamily="34" charset="0"/>
              <a:buNone/>
              <a:defRPr sz="8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defTabSz="685783">
              <a:spcAft>
                <a:spcPts val="0"/>
              </a:spcAft>
              <a:buClr>
                <a:srgbClr val="000000"/>
              </a:buClr>
              <a:buSzPts val="1200"/>
            </a:pPr>
            <a:r>
              <a:rPr lang="en-US" sz="1400" b="1">
                <a:solidFill>
                  <a:srgbClr val="000000"/>
                </a:solidFill>
                <a:latin typeface="Arial" panose="020B0604020202020204"/>
              </a:rPr>
              <a:t>New</a:t>
            </a:r>
            <a:r>
              <a:rPr lang="en-US" sz="1400">
                <a:solidFill>
                  <a:srgbClr val="000000"/>
                </a:solidFill>
                <a:latin typeface="Arial" panose="020B0604020202020204"/>
              </a:rPr>
              <a:t> </a:t>
            </a:r>
            <a:r>
              <a:rPr lang="en-US" sz="1400" b="1">
                <a:solidFill>
                  <a:srgbClr val="000000"/>
                </a:solidFill>
                <a:latin typeface="Arial" panose="020B0604020202020204"/>
              </a:rPr>
              <a:t>high-performance algorithms </a:t>
            </a:r>
            <a:r>
              <a:rPr lang="en-US" sz="1400">
                <a:solidFill>
                  <a:srgbClr val="000000"/>
                </a:solidFill>
                <a:latin typeface="Arial" panose="020B0604020202020204"/>
              </a:rPr>
              <a:t>from </a:t>
            </a:r>
            <a:r>
              <a:rPr lang="en-US" sz="1400" err="1">
                <a:solidFill>
                  <a:srgbClr val="000000"/>
                </a:solidFill>
                <a:latin typeface="Arial" panose="020B0604020202020204"/>
              </a:rPr>
              <a:t>Bionano</a:t>
            </a:r>
            <a:endParaRPr lang="en-US" sz="1400">
              <a:solidFill>
                <a:srgbClr val="000000"/>
              </a:solidFill>
              <a:latin typeface="Arial" panose="020B0604020202020204"/>
            </a:endParaRPr>
          </a:p>
        </p:txBody>
      </p:sp>
      <p:sp>
        <p:nvSpPr>
          <p:cNvPr id="7" name="Google Shape;354;p10">
            <a:extLst>
              <a:ext uri="{FF2B5EF4-FFF2-40B4-BE49-F238E27FC236}">
                <a16:creationId xmlns:a16="http://schemas.microsoft.com/office/drawing/2014/main" id="{713D2C16-866A-DD1F-D447-1E2A051133C6}"/>
              </a:ext>
            </a:extLst>
          </p:cNvPr>
          <p:cNvSpPr txBox="1"/>
          <p:nvPr/>
        </p:nvSpPr>
        <p:spPr>
          <a:xfrm>
            <a:off x="5803180" y="4190285"/>
            <a:ext cx="3209085" cy="548640"/>
          </a:xfrm>
          <a:prstGeom prst="rect">
            <a:avLst/>
          </a:prstGeom>
          <a:noFill/>
          <a:ln>
            <a:noFill/>
          </a:ln>
        </p:spPr>
        <p:txBody>
          <a:bodyPr spcFirstLastPara="1" wrap="square" lIns="0" tIns="0" rIns="0" bIns="0" anchor="ctr" anchorCtr="0">
            <a:noAutofit/>
          </a:bodyPr>
          <a:lstStyle/>
          <a:p>
            <a:pPr marL="0" lvl="1" defTabSz="457189">
              <a:lnSpc>
                <a:spcPct val="120000"/>
              </a:lnSpc>
              <a:buClr>
                <a:srgbClr val="0F7EEC"/>
              </a:buClr>
              <a:buSzPts val="1200"/>
            </a:pPr>
            <a:r>
              <a:rPr lang="en-US" sz="1400" dirty="0">
                <a:solidFill>
                  <a:srgbClr val="000000"/>
                </a:solidFill>
                <a:latin typeface="Arial"/>
                <a:ea typeface="Arial"/>
                <a:cs typeface="Arial"/>
                <a:sym typeface="Arial"/>
              </a:rPr>
              <a:t>Analysis of highly complex cancer </a:t>
            </a:r>
          </a:p>
          <a:p>
            <a:pPr marL="0" lvl="1" defTabSz="457189">
              <a:lnSpc>
                <a:spcPct val="120000"/>
              </a:lnSpc>
              <a:buClr>
                <a:srgbClr val="0F7EEC"/>
              </a:buClr>
              <a:buSzPts val="1200"/>
            </a:pPr>
            <a:r>
              <a:rPr lang="en-US" sz="1400" dirty="0">
                <a:solidFill>
                  <a:srgbClr val="000000"/>
                </a:solidFill>
                <a:latin typeface="Arial"/>
                <a:ea typeface="Arial"/>
                <a:cs typeface="Arial"/>
                <a:sym typeface="Arial"/>
              </a:rPr>
              <a:t>whole genomes in </a:t>
            </a:r>
            <a:r>
              <a:rPr lang="en-US" sz="1400" b="1" dirty="0">
                <a:solidFill>
                  <a:srgbClr val="000000"/>
                </a:solidFill>
                <a:latin typeface="Arial"/>
                <a:ea typeface="Arial"/>
                <a:cs typeface="Arial"/>
                <a:sym typeface="Arial"/>
              </a:rPr>
              <a:t>less than 2 hours</a:t>
            </a:r>
          </a:p>
        </p:txBody>
      </p:sp>
      <p:sp>
        <p:nvSpPr>
          <p:cNvPr id="8" name="Google Shape;344;p10">
            <a:extLst>
              <a:ext uri="{FF2B5EF4-FFF2-40B4-BE49-F238E27FC236}">
                <a16:creationId xmlns:a16="http://schemas.microsoft.com/office/drawing/2014/main" id="{3E6697FC-402F-429A-335C-3AA2D420D031}"/>
              </a:ext>
            </a:extLst>
          </p:cNvPr>
          <p:cNvSpPr txBox="1">
            <a:spLocks/>
          </p:cNvSpPr>
          <p:nvPr/>
        </p:nvSpPr>
        <p:spPr>
          <a:xfrm>
            <a:off x="5803180" y="1795383"/>
            <a:ext cx="3209085" cy="548640"/>
          </a:xfrm>
          <a:prstGeom prst="rect">
            <a:avLst/>
          </a:prstGeom>
          <a:noFill/>
          <a:ln>
            <a:noFill/>
          </a:ln>
        </p:spPr>
        <p:txBody>
          <a:bodyPr spcFirstLastPara="1" vert="horz" wrap="square" lIns="0" tIns="0" rIns="0" bIns="0" rtlCol="0" anchor="ctr" anchorCtr="0">
            <a:noAutofit/>
          </a:bodyPr>
          <a:lstStyle>
            <a:lvl1pPr marL="0" indent="0" algn="l" defTabSz="685800" rtl="0" eaLnBrk="1" latinLnBrk="0" hangingPunct="1">
              <a:lnSpc>
                <a:spcPct val="120000"/>
              </a:lnSpc>
              <a:spcBef>
                <a:spcPts val="0"/>
              </a:spcBef>
              <a:spcAft>
                <a:spcPts val="300"/>
              </a:spcAft>
              <a:buFont typeface="Arial" panose="020B0604020202020204" pitchFamily="34" charset="0"/>
              <a:buNone/>
              <a:defRPr sz="1200" b="0" kern="1200">
                <a:solidFill>
                  <a:schemeClr val="tx1"/>
                </a:solidFill>
                <a:latin typeface="+mn-lt"/>
                <a:ea typeface="+mn-ea"/>
                <a:cs typeface="+mn-cs"/>
              </a:defRPr>
            </a:lvl1pPr>
            <a:lvl2pPr marL="128016" indent="-128016" algn="l" defTabSz="685800" rtl="0" eaLnBrk="1" latinLnBrk="0" hangingPunct="1">
              <a:lnSpc>
                <a:spcPct val="120000"/>
              </a:lnSpc>
              <a:spcBef>
                <a:spcPts val="0"/>
              </a:spcBef>
              <a:spcAft>
                <a:spcPts val="300"/>
              </a:spcAft>
              <a:buClr>
                <a:schemeClr val="accent1"/>
              </a:buClr>
              <a:buFont typeface="Arial" panose="020B0604020202020204" pitchFamily="34" charset="0"/>
              <a:buChar char="•"/>
              <a:defRPr sz="1050" kern="1200">
                <a:solidFill>
                  <a:schemeClr val="tx1"/>
                </a:solidFill>
                <a:latin typeface="+mn-lt"/>
                <a:ea typeface="+mn-ea"/>
                <a:cs typeface="+mn-cs"/>
              </a:defRPr>
            </a:lvl2pPr>
            <a:lvl3pPr marL="420624" indent="-128016" algn="l" defTabSz="685800" rtl="0" eaLnBrk="1" latinLnBrk="0" hangingPunct="1">
              <a:lnSpc>
                <a:spcPct val="120000"/>
              </a:lnSpc>
              <a:spcBef>
                <a:spcPts val="0"/>
              </a:spcBef>
              <a:spcAft>
                <a:spcPts val="300"/>
              </a:spcAft>
              <a:buClr>
                <a:schemeClr val="accent1"/>
              </a:buClr>
              <a:buFont typeface="Arial" panose="020B0604020202020204" pitchFamily="34" charset="0"/>
              <a:buChar char="–"/>
              <a:defRPr sz="950" kern="1200">
                <a:solidFill>
                  <a:schemeClr val="tx1"/>
                </a:solidFill>
                <a:latin typeface="+mn-lt"/>
                <a:ea typeface="+mn-ea"/>
                <a:cs typeface="+mn-cs"/>
              </a:defRPr>
            </a:lvl3pPr>
            <a:lvl4pPr marL="704088" indent="-127000" algn="l" defTabSz="685800" rtl="0" eaLnBrk="1" latinLnBrk="0" hangingPunct="1">
              <a:lnSpc>
                <a:spcPct val="120000"/>
              </a:lnSpc>
              <a:spcBef>
                <a:spcPts val="0"/>
              </a:spcBef>
              <a:spcAft>
                <a:spcPts val="300"/>
              </a:spcAft>
              <a:buClr>
                <a:schemeClr val="accent1"/>
              </a:buClr>
              <a:buFont typeface="Arial" panose="020B0604020202020204" pitchFamily="34" charset="0"/>
              <a:buChar char="•"/>
              <a:defRPr sz="850" kern="1200">
                <a:solidFill>
                  <a:schemeClr val="tx1"/>
                </a:solidFill>
                <a:latin typeface="+mn-lt"/>
                <a:ea typeface="+mn-ea"/>
                <a:cs typeface="+mn-cs"/>
              </a:defRPr>
            </a:lvl4pPr>
            <a:lvl5pPr marL="844550" indent="0" algn="l" defTabSz="685800" rtl="0" eaLnBrk="1" latinLnBrk="0" hangingPunct="1">
              <a:lnSpc>
                <a:spcPct val="120000"/>
              </a:lnSpc>
              <a:spcBef>
                <a:spcPts val="0"/>
              </a:spcBef>
              <a:spcAft>
                <a:spcPts val="300"/>
              </a:spcAft>
              <a:buFont typeface="Arial" panose="020B0604020202020204" pitchFamily="34" charset="0"/>
              <a:buNone/>
              <a:defRPr sz="8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defTabSz="685783">
              <a:lnSpc>
                <a:spcPct val="100000"/>
              </a:lnSpc>
              <a:spcAft>
                <a:spcPts val="0"/>
              </a:spcAft>
            </a:pPr>
            <a:r>
              <a:rPr lang="en-US" sz="1400">
                <a:solidFill>
                  <a:srgbClr val="000000"/>
                </a:solidFill>
                <a:latin typeface="Arial" panose="020B0604020202020204"/>
              </a:rPr>
              <a:t>Technological solution to </a:t>
            </a:r>
            <a:r>
              <a:rPr lang="en-US" sz="1400" b="1">
                <a:solidFill>
                  <a:srgbClr val="000000"/>
                </a:solidFill>
                <a:latin typeface="Arial" panose="020B0604020202020204"/>
              </a:rPr>
              <a:t>support higher throughput</a:t>
            </a:r>
          </a:p>
        </p:txBody>
      </p:sp>
      <p:pic>
        <p:nvPicPr>
          <p:cNvPr id="9" name="Picture 2">
            <a:extLst>
              <a:ext uri="{FF2B5EF4-FFF2-40B4-BE49-F238E27FC236}">
                <a16:creationId xmlns:a16="http://schemas.microsoft.com/office/drawing/2014/main" id="{4E473746-F02D-6279-5A22-01A5FDD983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2353" y="2583877"/>
            <a:ext cx="699246" cy="54864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a:extLst>
              <a:ext uri="{FF2B5EF4-FFF2-40B4-BE49-F238E27FC236}">
                <a16:creationId xmlns:a16="http://schemas.microsoft.com/office/drawing/2014/main" id="{C144A79F-08E6-EB1A-4F34-EB65E112C2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01027" y="4190285"/>
            <a:ext cx="548640" cy="54864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9012EBB-CBC5-3B70-4E7E-8C16CEA248A0}"/>
              </a:ext>
            </a:extLst>
          </p:cNvPr>
          <p:cNvSpPr txBox="1"/>
          <p:nvPr/>
        </p:nvSpPr>
        <p:spPr>
          <a:xfrm>
            <a:off x="5803180" y="3445958"/>
            <a:ext cx="3209085" cy="430887"/>
          </a:xfrm>
          <a:prstGeom prst="rect">
            <a:avLst/>
          </a:prstGeom>
          <a:noFill/>
        </p:spPr>
        <p:txBody>
          <a:bodyPr wrap="square" lIns="0" tIns="0" rIns="0" bIns="0" anchor="ctr" anchorCtr="0">
            <a:spAutoFit/>
          </a:bodyPr>
          <a:lstStyle/>
          <a:p>
            <a:pPr defTabSz="457189"/>
            <a:r>
              <a:rPr lang="en-US" sz="1400" b="1" dirty="0">
                <a:solidFill>
                  <a:srgbClr val="000000"/>
                </a:solidFill>
                <a:latin typeface="Arial" panose="020B0604020202020204"/>
              </a:rPr>
              <a:t>Powered by NVIDIA RTX™ 6000 </a:t>
            </a:r>
          </a:p>
          <a:p>
            <a:pPr defTabSz="457189"/>
            <a:r>
              <a:rPr lang="en-US" sz="1400" b="1" dirty="0">
                <a:solidFill>
                  <a:srgbClr val="000000"/>
                </a:solidFill>
                <a:latin typeface="Arial" panose="020B0604020202020204"/>
              </a:rPr>
              <a:t>Ada Generation GPUs </a:t>
            </a:r>
          </a:p>
        </p:txBody>
      </p:sp>
      <p:pic>
        <p:nvPicPr>
          <p:cNvPr id="12" name="Picture 10">
            <a:extLst>
              <a:ext uri="{FF2B5EF4-FFF2-40B4-BE49-F238E27FC236}">
                <a16:creationId xmlns:a16="http://schemas.microsoft.com/office/drawing/2014/main" id="{8AA82785-3AF4-7185-9691-7CF8F1AD81D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02946" y="3387081"/>
            <a:ext cx="548640" cy="548640"/>
          </a:xfrm>
          <a:prstGeom prst="rect">
            <a:avLst/>
          </a:prstGeom>
          <a:noFill/>
          <a:extLst>
            <a:ext uri="{909E8E84-426E-40DD-AFC4-6F175D3DCCD1}">
              <a14:hiddenFill xmlns:a14="http://schemas.microsoft.com/office/drawing/2010/main">
                <a:solidFill>
                  <a:srgbClr val="FFFFFF"/>
                </a:solidFill>
              </a14:hiddenFill>
            </a:ext>
          </a:extLst>
        </p:spPr>
      </p:pic>
      <p:sp>
        <p:nvSpPr>
          <p:cNvPr id="15" name="Google Shape;353;p10">
            <a:extLst>
              <a:ext uri="{FF2B5EF4-FFF2-40B4-BE49-F238E27FC236}">
                <a16:creationId xmlns:a16="http://schemas.microsoft.com/office/drawing/2014/main" id="{B37D61F4-6FDF-C00B-CF18-AFB60FF50FB3}"/>
              </a:ext>
            </a:extLst>
          </p:cNvPr>
          <p:cNvSpPr txBox="1"/>
          <p:nvPr/>
        </p:nvSpPr>
        <p:spPr>
          <a:xfrm>
            <a:off x="5803180" y="4993489"/>
            <a:ext cx="3209085" cy="548640"/>
          </a:xfrm>
          <a:prstGeom prst="rect">
            <a:avLst/>
          </a:prstGeom>
          <a:noFill/>
          <a:ln>
            <a:noFill/>
          </a:ln>
        </p:spPr>
        <p:txBody>
          <a:bodyPr spcFirstLastPara="1" wrap="square" lIns="0" tIns="0" rIns="0" bIns="0" anchor="ctr" anchorCtr="0">
            <a:noAutofit/>
          </a:bodyPr>
          <a:lstStyle/>
          <a:p>
            <a:pPr defTabSz="457189">
              <a:lnSpc>
                <a:spcPct val="120000"/>
              </a:lnSpc>
              <a:buClr>
                <a:srgbClr val="000000"/>
              </a:buClr>
              <a:buSzPts val="1200"/>
            </a:pPr>
            <a:r>
              <a:rPr lang="en-US" sz="1400" dirty="0">
                <a:solidFill>
                  <a:srgbClr val="000000"/>
                </a:solidFill>
                <a:latin typeface="Arial"/>
                <a:ea typeface="Arial"/>
                <a:cs typeface="Arial"/>
                <a:sym typeface="Arial"/>
              </a:rPr>
              <a:t>Workflow tailored for a </a:t>
            </a:r>
            <a:r>
              <a:rPr lang="en-US" sz="1400" b="1" dirty="0">
                <a:solidFill>
                  <a:srgbClr val="000000"/>
                </a:solidFill>
                <a:latin typeface="Arial"/>
                <a:ea typeface="Arial"/>
                <a:cs typeface="Arial"/>
                <a:sym typeface="Arial"/>
              </a:rPr>
              <a:t>small lab and </a:t>
            </a:r>
          </a:p>
          <a:p>
            <a:pPr defTabSz="457189">
              <a:lnSpc>
                <a:spcPct val="120000"/>
              </a:lnSpc>
              <a:buClr>
                <a:srgbClr val="000000"/>
              </a:buClr>
              <a:buSzPts val="1200"/>
            </a:pPr>
            <a:r>
              <a:rPr lang="en-US" sz="1400" b="1" dirty="0">
                <a:solidFill>
                  <a:srgbClr val="000000"/>
                </a:solidFill>
                <a:latin typeface="Arial"/>
                <a:ea typeface="Arial"/>
                <a:cs typeface="Arial"/>
                <a:sym typeface="Arial"/>
              </a:rPr>
              <a:t>IT footprint</a:t>
            </a:r>
            <a:endParaRPr sz="1400" dirty="0">
              <a:solidFill>
                <a:srgbClr val="000000"/>
              </a:solidFill>
              <a:latin typeface="Arial"/>
              <a:ea typeface="Arial"/>
              <a:cs typeface="Arial"/>
              <a:sym typeface="Arial"/>
            </a:endParaRPr>
          </a:p>
        </p:txBody>
      </p:sp>
      <p:pic>
        <p:nvPicPr>
          <p:cNvPr id="16" name="Picture 4">
            <a:extLst>
              <a:ext uri="{FF2B5EF4-FFF2-40B4-BE49-F238E27FC236}">
                <a16:creationId xmlns:a16="http://schemas.microsoft.com/office/drawing/2014/main" id="{8285A227-75C7-55C9-5239-958A91ACDD1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97656" y="4993489"/>
            <a:ext cx="548640" cy="548640"/>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A picture containing icon&#10;&#10;Description automatically generated">
            <a:extLst>
              <a:ext uri="{FF2B5EF4-FFF2-40B4-BE49-F238E27FC236}">
                <a16:creationId xmlns:a16="http://schemas.microsoft.com/office/drawing/2014/main" id="{3AEEA591-B023-C7C3-30F3-9BCB2DF1A61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908647" y="1795383"/>
            <a:ext cx="568539" cy="548640"/>
          </a:xfrm>
          <a:prstGeom prst="rect">
            <a:avLst/>
          </a:prstGeom>
        </p:spPr>
      </p:pic>
      <p:sp>
        <p:nvSpPr>
          <p:cNvPr id="2" name="Slide Number Placeholder 2">
            <a:extLst>
              <a:ext uri="{FF2B5EF4-FFF2-40B4-BE49-F238E27FC236}">
                <a16:creationId xmlns:a16="http://schemas.microsoft.com/office/drawing/2014/main" id="{FAE17B76-BC02-55BE-C018-62AE572F5023}"/>
              </a:ext>
            </a:extLst>
          </p:cNvPr>
          <p:cNvSpPr txBox="1">
            <a:spLocks/>
          </p:cNvSpPr>
          <p:nvPr/>
        </p:nvSpPr>
        <p:spPr>
          <a:xfrm>
            <a:off x="6553200" y="6356176"/>
            <a:ext cx="2133600" cy="4572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018A7077-2B78-4FB5-8F56-24239751AEF0}" type="slidenum">
              <a:rPr lang="en-US" altLang="en-US" sz="1600" smtClean="0">
                <a:solidFill>
                  <a:srgbClr val="000000"/>
                </a:solidFill>
                <a:latin typeface="Garamond" pitchFamily="18" charset="0"/>
              </a:rPr>
              <a:pPr algn="r">
                <a:defRPr/>
              </a:pPr>
              <a:t>169</a:t>
            </a:fld>
            <a:endParaRPr lang="en-US" altLang="en-US" sz="1600" dirty="0">
              <a:solidFill>
                <a:srgbClr val="000000"/>
              </a:solidFill>
              <a:latin typeface="Garamond" pitchFamily="18" charset="0"/>
            </a:endParaRPr>
          </a:p>
        </p:txBody>
      </p:sp>
    </p:spTree>
    <p:extLst>
      <p:ext uri="{BB962C8B-B14F-4D97-AF65-F5344CB8AC3E}">
        <p14:creationId xmlns:p14="http://schemas.microsoft.com/office/powerpoint/2010/main" val="1951505566"/>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7BD4C-42D6-944C-AB93-1F2E7C88172D}"/>
              </a:ext>
            </a:extLst>
          </p:cNvPr>
          <p:cNvSpPr>
            <a:spLocks noGrp="1"/>
          </p:cNvSpPr>
          <p:nvPr>
            <p:ph type="title"/>
          </p:nvPr>
        </p:nvSpPr>
        <p:spPr/>
        <p:txBody>
          <a:bodyPr/>
          <a:lstStyle/>
          <a:p>
            <a:r>
              <a:rPr lang="en-US" dirty="0" err="1">
                <a:solidFill>
                  <a:srgbClr val="006633"/>
                </a:solidFill>
                <a:latin typeface="Garamond" charset="0"/>
              </a:rPr>
              <a:t>Cerebras’s</a:t>
            </a:r>
            <a:r>
              <a:rPr lang="en-US" dirty="0">
                <a:solidFill>
                  <a:srgbClr val="006633"/>
                </a:solidFill>
                <a:latin typeface="Garamond" charset="0"/>
              </a:rPr>
              <a:t> Wafer Scale Engine (2021)</a:t>
            </a:r>
            <a:endParaRPr lang="en-US" dirty="0"/>
          </a:p>
        </p:txBody>
      </p:sp>
      <p:sp>
        <p:nvSpPr>
          <p:cNvPr id="3" name="Content Placeholder 2">
            <a:extLst>
              <a:ext uri="{FF2B5EF4-FFF2-40B4-BE49-F238E27FC236}">
                <a16:creationId xmlns:a16="http://schemas.microsoft.com/office/drawing/2014/main" id="{6B24BE51-ACF8-CE44-AA89-9ADF4B62117C}"/>
              </a:ext>
            </a:extLst>
          </p:cNvPr>
          <p:cNvSpPr>
            <a:spLocks noGrp="1"/>
          </p:cNvSpPr>
          <p:nvPr>
            <p:ph idx="1"/>
          </p:nvPr>
        </p:nvSpPr>
        <p:spPr/>
        <p:txBody>
          <a:bodyPr/>
          <a:lstStyle/>
          <a:p>
            <a:endParaRPr lang="en-US" dirty="0"/>
          </a:p>
          <a:p>
            <a:endParaRPr lang="en-US" dirty="0"/>
          </a:p>
        </p:txBody>
      </p:sp>
      <p:sp>
        <p:nvSpPr>
          <p:cNvPr id="4" name="Slide Number Placeholder 3">
            <a:extLst>
              <a:ext uri="{FF2B5EF4-FFF2-40B4-BE49-F238E27FC236}">
                <a16:creationId xmlns:a16="http://schemas.microsoft.com/office/drawing/2014/main" id="{224E0D01-23CA-4248-B1F9-623D1F5F6DD7}"/>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170</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Arial" panose="020B0604020202020204" pitchFamily="34" charset="0"/>
            </a:endParaRPr>
          </a:p>
        </p:txBody>
      </p:sp>
      <p:pic>
        <p:nvPicPr>
          <p:cNvPr id="8" name="Picture 7">
            <a:extLst>
              <a:ext uri="{FF2B5EF4-FFF2-40B4-BE49-F238E27FC236}">
                <a16:creationId xmlns:a16="http://schemas.microsoft.com/office/drawing/2014/main" id="{0278018D-EB18-9A46-B233-A318B649D48C}"/>
              </a:ext>
            </a:extLst>
          </p:cNvPr>
          <p:cNvPicPr>
            <a:picLocks noChangeAspect="1"/>
          </p:cNvPicPr>
          <p:nvPr/>
        </p:nvPicPr>
        <p:blipFill rotWithShape="1">
          <a:blip r:embed="rId3"/>
          <a:srcRect l="88333" t="82151"/>
          <a:stretch/>
        </p:blipFill>
        <p:spPr>
          <a:xfrm>
            <a:off x="6324600" y="4323311"/>
            <a:ext cx="533400" cy="705889"/>
          </a:xfrm>
          <a:prstGeom prst="rect">
            <a:avLst/>
          </a:prstGeom>
        </p:spPr>
      </p:pic>
      <p:sp>
        <p:nvSpPr>
          <p:cNvPr id="9" name="TextBox 8">
            <a:extLst>
              <a:ext uri="{FF2B5EF4-FFF2-40B4-BE49-F238E27FC236}">
                <a16:creationId xmlns:a16="http://schemas.microsoft.com/office/drawing/2014/main" id="{79D62E1C-752D-EC42-93F7-CE6899ADF6F0}"/>
              </a:ext>
            </a:extLst>
          </p:cNvPr>
          <p:cNvSpPr txBox="1"/>
          <p:nvPr/>
        </p:nvSpPr>
        <p:spPr>
          <a:xfrm>
            <a:off x="1828800" y="5196704"/>
            <a:ext cx="2590800" cy="92333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err="1">
                <a:ln>
                  <a:noFill/>
                </a:ln>
                <a:solidFill>
                  <a:srgbClr val="FF0000"/>
                </a:solidFill>
                <a:effectLst/>
                <a:uLnTx/>
                <a:uFillTx/>
                <a:latin typeface="Arial" panose="020B0604020202020204" pitchFamily="34" charset="0"/>
                <a:ea typeface="ＭＳ Ｐゴシック" panose="020B0600070205080204" pitchFamily="34" charset="-128"/>
                <a:cs typeface="+mn-cs"/>
              </a:rPr>
              <a:t>Cerebras</a:t>
            </a: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 </a:t>
            </a:r>
            <a:r>
              <a:rPr kumimoji="0" lang="en-US" sz="1800" b="1" i="0" u="none" strike="noStrike" kern="1200" cap="none" spc="0" normalizeH="0" baseline="0" noProof="0" dirty="0" err="1">
                <a:ln>
                  <a:noFill/>
                </a:ln>
                <a:solidFill>
                  <a:srgbClr val="FF0000"/>
                </a:solidFill>
                <a:effectLst/>
                <a:uLnTx/>
                <a:uFillTx/>
                <a:latin typeface="Arial" panose="020B0604020202020204" pitchFamily="34" charset="0"/>
                <a:ea typeface="ＭＳ Ｐゴシック" panose="020B0600070205080204" pitchFamily="34" charset="-128"/>
                <a:cs typeface="+mn-cs"/>
              </a:rPr>
              <a:t>WSE</a:t>
            </a: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-2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2.6 Trillion transistors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46,225 mm</a:t>
            </a:r>
            <a:r>
              <a:rPr kumimoji="0" lang="en-US" sz="18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0" name="TextBox 9">
            <a:extLst>
              <a:ext uri="{FF2B5EF4-FFF2-40B4-BE49-F238E27FC236}">
                <a16:creationId xmlns:a16="http://schemas.microsoft.com/office/drawing/2014/main" id="{1641D3ED-D597-EE40-A81A-14BD50D95420}"/>
              </a:ext>
            </a:extLst>
          </p:cNvPr>
          <p:cNvSpPr txBox="1"/>
          <p:nvPr/>
        </p:nvSpPr>
        <p:spPr>
          <a:xfrm>
            <a:off x="5334000" y="5183079"/>
            <a:ext cx="2590800" cy="923330"/>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Largest GPU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54.2 Billion transistors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826 mm</a:t>
            </a:r>
            <a:r>
              <a:rPr kumimoji="0" lang="en-US" sz="18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p>
        </p:txBody>
      </p:sp>
      <p:sp>
        <p:nvSpPr>
          <p:cNvPr id="12" name="Rectangle 11">
            <a:extLst>
              <a:ext uri="{FF2B5EF4-FFF2-40B4-BE49-F238E27FC236}">
                <a16:creationId xmlns:a16="http://schemas.microsoft.com/office/drawing/2014/main" id="{4D573CC6-2246-7C4D-A251-8A3F0E6EDB4F}"/>
              </a:ext>
            </a:extLst>
          </p:cNvPr>
          <p:cNvSpPr/>
          <p:nvPr/>
        </p:nvSpPr>
        <p:spPr>
          <a:xfrm>
            <a:off x="5410200" y="1378155"/>
            <a:ext cx="4572000" cy="2234458"/>
          </a:xfrm>
          <a:prstGeom prst="rect">
            <a:avLst/>
          </a:prstGeom>
        </p:spPr>
        <p:txBody>
          <a:bodyPr>
            <a:spAutoFit/>
          </a:bodyPr>
          <a:lstStyle/>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The largest ML </a:t>
            </a:r>
          </a:p>
          <a:p>
            <a:pPr marL="0" marR="0" lvl="0" indent="0" algn="l" defTabSz="914400" rtl="0" eaLnBrk="0" fontAlgn="base" latinLnBrk="0" hangingPunct="0">
              <a:lnSpc>
                <a:spcPct val="100000"/>
              </a:lnSpc>
              <a:spcBef>
                <a:spcPct val="20000"/>
              </a:spcBef>
              <a:spcAft>
                <a:spcPct val="0"/>
              </a:spcAft>
              <a:buClr>
                <a:srgbClr val="CC9900"/>
              </a:buClr>
              <a:buSzPct val="65000"/>
              <a:buFontTx/>
              <a:buNone/>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    accelerator chip (2021)</a:t>
            </a:r>
          </a:p>
          <a:p>
            <a:pPr marL="0" marR="0" lvl="0" indent="0" algn="l" defTabSz="914400" rtl="0" eaLnBrk="0" fontAlgn="base" latinLnBrk="0" hangingPunct="0">
              <a:lnSpc>
                <a:spcPct val="100000"/>
              </a:lnSpc>
              <a:spcBef>
                <a:spcPct val="20000"/>
              </a:spcBef>
              <a:spcAft>
                <a:spcPct val="0"/>
              </a:spcAft>
              <a:buClr>
                <a:srgbClr val="CC9900"/>
              </a:buClr>
              <a:buSzPct val="65000"/>
              <a:buFontTx/>
              <a:buNone/>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r>
              <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rPr>
              <a:t>850,000 cores </a:t>
            </a:r>
          </a:p>
          <a:p>
            <a:pPr marL="342900" marR="0" lvl="0" indent="-342900" algn="l" defTabSz="914400" rtl="0" eaLnBrk="0" fontAlgn="base" latinLnBrk="0" hangingPunct="0">
              <a:lnSpc>
                <a:spcPct val="100000"/>
              </a:lnSpc>
              <a:spcBef>
                <a:spcPct val="20000"/>
              </a:spcBef>
              <a:spcAft>
                <a:spcPct val="0"/>
              </a:spcAft>
              <a:buClr>
                <a:srgbClr val="CC9900"/>
              </a:buClr>
              <a:buSzPct val="65000"/>
              <a:buFont typeface="Wingdings" pitchFamily="2" charset="2"/>
              <a:buChar char="n"/>
              <a:tabLst/>
              <a:defRPr/>
            </a:pPr>
            <a:endParaRPr kumimoji="0" lang="en-US" altLang="en-US" sz="2400" b="0" i="0" u="none" strike="noStrike" kern="0" cap="none" spc="0" normalizeH="0" baseline="0" noProof="0" dirty="0">
              <a:ln>
                <a:noFill/>
              </a:ln>
              <a:solidFill>
                <a:srgbClr val="0000FF"/>
              </a:solidFill>
              <a:effectLst/>
              <a:uLnTx/>
              <a:uFillTx/>
              <a:latin typeface="Tahoma"/>
              <a:ea typeface="ＭＳ Ｐゴシック" panose="020B0600070205080204" pitchFamily="34" charset="-128"/>
              <a:cs typeface="+mn-cs"/>
            </a:endParaRPr>
          </a:p>
        </p:txBody>
      </p:sp>
      <p:sp>
        <p:nvSpPr>
          <p:cNvPr id="13" name="Rectangle 12">
            <a:extLst>
              <a:ext uri="{FF2B5EF4-FFF2-40B4-BE49-F238E27FC236}">
                <a16:creationId xmlns:a16="http://schemas.microsoft.com/office/drawing/2014/main" id="{311E9328-67B6-D84E-8CAF-16C2D14F4F24}"/>
              </a:ext>
            </a:extLst>
          </p:cNvPr>
          <p:cNvSpPr/>
          <p:nvPr/>
        </p:nvSpPr>
        <p:spPr>
          <a:xfrm>
            <a:off x="6058869" y="6049005"/>
            <a:ext cx="1568058" cy="246221"/>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000" b="1"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NVIDIA</a:t>
            </a:r>
            <a:r>
              <a:rPr kumimoji="0" lang="en-US" sz="1000" b="0"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 Ampere </a:t>
            </a:r>
            <a:r>
              <a:rPr kumimoji="0" lang="en-US" sz="1000" b="0" i="0" u="none" strike="noStrike" kern="1200" cap="none" spc="0" normalizeH="0" baseline="0" noProof="0" dirty="0" err="1">
                <a:ln>
                  <a:noFill/>
                </a:ln>
                <a:solidFill>
                  <a:srgbClr val="222222"/>
                </a:solidFill>
                <a:effectLst/>
                <a:uLnTx/>
                <a:uFillTx/>
                <a:latin typeface="arial" panose="020B0604020202020204" pitchFamily="34" charset="0"/>
                <a:ea typeface="ＭＳ Ｐゴシック" panose="020B0600070205080204" pitchFamily="34" charset="-128"/>
                <a:cs typeface="+mn-cs"/>
              </a:rPr>
              <a:t>GA100</a:t>
            </a:r>
            <a:r>
              <a:rPr kumimoji="0" lang="en-US" sz="1000" b="0" i="0" u="none" strike="noStrike" kern="1200" cap="none" spc="0" normalizeH="0" baseline="0" noProof="0" dirty="0">
                <a:ln>
                  <a:noFill/>
                </a:ln>
                <a:solidFill>
                  <a:srgbClr val="222222"/>
                </a:solidFill>
                <a:effectLst/>
                <a:uLnTx/>
                <a:uFillTx/>
                <a:latin typeface="arial" panose="020B0604020202020204" pitchFamily="34" charset="0"/>
                <a:ea typeface="ＭＳ Ｐゴシック" panose="020B0600070205080204" pitchFamily="34" charset="-128"/>
                <a:cs typeface="+mn-cs"/>
              </a:rPr>
              <a:t> </a:t>
            </a: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pic>
        <p:nvPicPr>
          <p:cNvPr id="1026" name="Picture 2" descr="https://cerebras.net/wp-content/uploads/2021/03/img-chip-section-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369" y="1083392"/>
            <a:ext cx="4035425" cy="403542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59C9DCE1-9387-224F-B474-2091B2AD1D02}"/>
              </a:ext>
            </a:extLst>
          </p:cNvPr>
          <p:cNvSpPr txBox="1"/>
          <p:nvPr/>
        </p:nvSpPr>
        <p:spPr>
          <a:xfrm>
            <a:off x="103539" y="6209844"/>
            <a:ext cx="8120877"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https://www.anandtech.com/show/14758/hot-chips-31-live-blogs-cerebras-wafer-scale-deep-learning</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 name="Rectangle 15">
            <a:extLst>
              <a:ext uri="{FF2B5EF4-FFF2-40B4-BE49-F238E27FC236}">
                <a16:creationId xmlns:a16="http://schemas.microsoft.com/office/drawing/2014/main" id="{87628116-A674-6B47-B5A5-66C8134061BF}"/>
              </a:ext>
            </a:extLst>
          </p:cNvPr>
          <p:cNvSpPr/>
          <p:nvPr/>
        </p:nvSpPr>
        <p:spPr>
          <a:xfrm>
            <a:off x="80963" y="6550223"/>
            <a:ext cx="8910637" cy="307777"/>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hlinkClick r:id="rId6"/>
              </a:rPr>
              <a:t>https://www.cerebras.net/cerebras-wafer-scale-engine-why-we-need-big-chips-for-deep-learning/</a:t>
            </a: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321008194"/>
      </p:ext>
    </p:extLst>
  </p:cSld>
  <p:clrMapOvr>
    <a:masterClrMapping/>
  </p:clrMapOvr>
  <p:transition/>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9D470-0F61-8442-8742-154FBCAF26C2}"/>
              </a:ext>
            </a:extLst>
          </p:cNvPr>
          <p:cNvSpPr>
            <a:spLocks noGrp="1"/>
          </p:cNvSpPr>
          <p:nvPr>
            <p:ph type="title"/>
          </p:nvPr>
        </p:nvSpPr>
        <p:spPr/>
        <p:txBody>
          <a:bodyPr/>
          <a:lstStyle/>
          <a:p>
            <a:r>
              <a:rPr lang="en-US"/>
              <a:t>NVIDIA H100 (2022)</a:t>
            </a:r>
          </a:p>
        </p:txBody>
      </p:sp>
      <p:sp>
        <p:nvSpPr>
          <p:cNvPr id="4" name="Slide Number Placeholder 3">
            <a:extLst>
              <a:ext uri="{FF2B5EF4-FFF2-40B4-BE49-F238E27FC236}">
                <a16:creationId xmlns:a16="http://schemas.microsoft.com/office/drawing/2014/main" id="{04C03D4D-4657-F548-838F-23284C1FEAF3}"/>
              </a:ext>
            </a:extLst>
          </p:cNvPr>
          <p:cNvSpPr>
            <a:spLocks noGrp="1"/>
          </p:cNvSpPr>
          <p:nvPr>
            <p:ph type="sldNum" sz="quarter" idx="11"/>
          </p:nvPr>
        </p:nvSpPr>
        <p:spPr/>
        <p:txBody>
          <a:bodyPr/>
          <a:lstStyle/>
          <a:p>
            <a:fld id="{323594FA-E141-4234-AE05-360401972BE7}" type="slidenum">
              <a:rPr lang="en-US" altLang="en-US" smtClean="0"/>
              <a:pPr/>
              <a:t>171</a:t>
            </a:fld>
            <a:endParaRPr lang="en-US" altLang="en-US"/>
          </a:p>
        </p:txBody>
      </p:sp>
      <p:pic>
        <p:nvPicPr>
          <p:cNvPr id="5" name="Picture 4">
            <a:extLst>
              <a:ext uri="{FF2B5EF4-FFF2-40B4-BE49-F238E27FC236}">
                <a16:creationId xmlns:a16="http://schemas.microsoft.com/office/drawing/2014/main" id="{D7DDE564-1863-E344-86E2-F85CA3EB5E22}"/>
              </a:ext>
            </a:extLst>
          </p:cNvPr>
          <p:cNvPicPr>
            <a:picLocks noChangeAspect="1"/>
          </p:cNvPicPr>
          <p:nvPr/>
        </p:nvPicPr>
        <p:blipFill>
          <a:blip r:embed="rId2"/>
          <a:stretch>
            <a:fillRect/>
          </a:stretch>
        </p:blipFill>
        <p:spPr>
          <a:xfrm>
            <a:off x="96898" y="923687"/>
            <a:ext cx="8838386" cy="4093294"/>
          </a:xfrm>
          <a:prstGeom prst="rect">
            <a:avLst/>
          </a:prstGeom>
        </p:spPr>
      </p:pic>
      <p:sp>
        <p:nvSpPr>
          <p:cNvPr id="6" name="Rectangle 5">
            <a:extLst>
              <a:ext uri="{FF2B5EF4-FFF2-40B4-BE49-F238E27FC236}">
                <a16:creationId xmlns:a16="http://schemas.microsoft.com/office/drawing/2014/main" id="{75E0AACE-DF88-214E-8986-014D1701A33F}"/>
              </a:ext>
            </a:extLst>
          </p:cNvPr>
          <p:cNvSpPr/>
          <p:nvPr/>
        </p:nvSpPr>
        <p:spPr>
          <a:xfrm>
            <a:off x="260592" y="5185225"/>
            <a:ext cx="6143600" cy="923330"/>
          </a:xfrm>
          <a:prstGeom prst="rect">
            <a:avLst/>
          </a:prstGeom>
        </p:spPr>
        <p:txBody>
          <a:bodyPr wrap="square">
            <a:spAutoFit/>
          </a:bodyPr>
          <a:lstStyle/>
          <a:p>
            <a:r>
              <a:rPr lang="en-US">
                <a:latin typeface="Arimo"/>
              </a:rPr>
              <a:t>NVIDIA is claiming a </a:t>
            </a:r>
            <a:r>
              <a:rPr lang="en-US" b="1">
                <a:solidFill>
                  <a:srgbClr val="0000FF"/>
                </a:solidFill>
                <a:latin typeface="Arimo"/>
              </a:rPr>
              <a:t>7x improvement </a:t>
            </a:r>
            <a:r>
              <a:rPr lang="en-US">
                <a:latin typeface="Arimo"/>
              </a:rPr>
              <a:t>in dynamic programming algorithm (</a:t>
            </a:r>
            <a:r>
              <a:rPr lang="en-US" b="1">
                <a:solidFill>
                  <a:srgbClr val="FF0000"/>
                </a:solidFill>
                <a:latin typeface="Arimo"/>
              </a:rPr>
              <a:t>DPX instructions</a:t>
            </a:r>
            <a:r>
              <a:rPr lang="en-US">
                <a:latin typeface="Arimo"/>
              </a:rPr>
              <a:t>) performance on a single H100 versus naïve execution on an A100.</a:t>
            </a:r>
            <a:endParaRPr lang="en-US"/>
          </a:p>
        </p:txBody>
      </p:sp>
      <p:pic>
        <p:nvPicPr>
          <p:cNvPr id="8" name="Content Placeholder 7">
            <a:extLst>
              <a:ext uri="{FF2B5EF4-FFF2-40B4-BE49-F238E27FC236}">
                <a16:creationId xmlns:a16="http://schemas.microsoft.com/office/drawing/2014/main" id="{3BCA7675-7178-F842-93EB-7F76418B1DF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553200" y="4126812"/>
            <a:ext cx="2506322" cy="2116826"/>
          </a:xfrm>
        </p:spPr>
      </p:pic>
      <p:sp>
        <p:nvSpPr>
          <p:cNvPr id="3" name="Rectangle 2">
            <a:extLst>
              <a:ext uri="{FF2B5EF4-FFF2-40B4-BE49-F238E27FC236}">
                <a16:creationId xmlns:a16="http://schemas.microsoft.com/office/drawing/2014/main" id="{0436AAEB-7B46-974A-AAC3-F83687CDBF08}"/>
              </a:ext>
            </a:extLst>
          </p:cNvPr>
          <p:cNvSpPr/>
          <p:nvPr/>
        </p:nvSpPr>
        <p:spPr>
          <a:xfrm>
            <a:off x="1403648" y="6381328"/>
            <a:ext cx="6120680" cy="369332"/>
          </a:xfrm>
          <a:prstGeom prst="rect">
            <a:avLst/>
          </a:prstGeom>
        </p:spPr>
        <p:txBody>
          <a:bodyPr wrap="square">
            <a:spAutoFit/>
          </a:bodyPr>
          <a:lstStyle/>
          <a:p>
            <a:r>
              <a:rPr lang="en-US" dirty="0">
                <a:hlinkClick r:id="rId4"/>
              </a:rPr>
              <a:t>https://www.nvidia.com/en-us/data-center/h100/</a:t>
            </a:r>
            <a:r>
              <a:rPr lang="en-US" dirty="0"/>
              <a:t> </a:t>
            </a:r>
          </a:p>
        </p:txBody>
      </p:sp>
    </p:spTree>
    <p:extLst>
      <p:ext uri="{BB962C8B-B14F-4D97-AF65-F5344CB8AC3E}">
        <p14:creationId xmlns:p14="http://schemas.microsoft.com/office/powerpoint/2010/main" val="322220058"/>
      </p:ext>
    </p:extLst>
  </p:cSld>
  <p:clrMapOvr>
    <a:masterClrMapping/>
  </p:clrMapOvr>
  <p:transition/>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3505-2DAA-ED43-A184-C4D419F9BE48}"/>
              </a:ext>
            </a:extLst>
          </p:cNvPr>
          <p:cNvSpPr>
            <a:spLocks noGrp="1"/>
          </p:cNvSpPr>
          <p:nvPr>
            <p:ph type="title"/>
          </p:nvPr>
        </p:nvSpPr>
        <p:spPr>
          <a:xfrm>
            <a:off x="228600" y="152400"/>
            <a:ext cx="8915400" cy="1066800"/>
          </a:xfrm>
        </p:spPr>
        <p:txBody>
          <a:bodyPr/>
          <a:lstStyle/>
          <a:p>
            <a:r>
              <a:rPr lang="en-US" sz="3800"/>
              <a:t>UPMEM Processing-in-DRAM Engine (2019)</a:t>
            </a:r>
          </a:p>
        </p:txBody>
      </p:sp>
      <p:sp>
        <p:nvSpPr>
          <p:cNvPr id="4" name="Slide Number Placeholder 3">
            <a:extLst>
              <a:ext uri="{FF2B5EF4-FFF2-40B4-BE49-F238E27FC236}">
                <a16:creationId xmlns:a16="http://schemas.microsoft.com/office/drawing/2014/main" id="{1BC247EB-0F00-D348-A874-BCF1EE2FA570}"/>
              </a:ext>
            </a:extLst>
          </p:cNvPr>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1AB0E41-6335-3B40-AB06-F5B4D651A9D6}" type="slidenum">
              <a:rPr kumimoji="0" lang="en-US" altLang="en-US" sz="1600" b="0" i="0" u="none" strike="noStrike" kern="1200" cap="none" spc="0" normalizeH="0" baseline="0" noProof="0" smtClean="0">
                <a:ln>
                  <a:noFill/>
                </a:ln>
                <a:solidFill>
                  <a:srgbClr val="000000"/>
                </a:solidFill>
                <a:effectLst/>
                <a:uLnTx/>
                <a:uFillTx/>
                <a:latin typeface="Garamond" charset="0"/>
                <a:ea typeface="ＭＳ Ｐゴシック"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172</a:t>
            </a:fld>
            <a:endParaRPr kumimoji="0" lang="en-US" altLang="en-US" sz="1600" b="0" i="0" u="none" strike="noStrike" kern="1200" cap="none" spc="0" normalizeH="0" baseline="0" noProof="0">
              <a:ln>
                <a:noFill/>
              </a:ln>
              <a:solidFill>
                <a:srgbClr val="000000"/>
              </a:solidFill>
              <a:effectLst/>
              <a:uLnTx/>
              <a:uFillTx/>
              <a:latin typeface="Garamond" charset="0"/>
              <a:ea typeface="ＭＳ Ｐゴシック" charset="-128"/>
              <a:cs typeface="+mn-cs"/>
            </a:endParaRPr>
          </a:p>
        </p:txBody>
      </p:sp>
      <p:sp>
        <p:nvSpPr>
          <p:cNvPr id="11" name="Content Placeholder 10">
            <a:extLst>
              <a:ext uri="{FF2B5EF4-FFF2-40B4-BE49-F238E27FC236}">
                <a16:creationId xmlns:a16="http://schemas.microsoft.com/office/drawing/2014/main" id="{75EB2FE4-BC58-E94C-8039-4CDE8EEBB0EA}"/>
              </a:ext>
            </a:extLst>
          </p:cNvPr>
          <p:cNvSpPr>
            <a:spLocks noGrp="1"/>
          </p:cNvSpPr>
          <p:nvPr>
            <p:ph idx="1"/>
          </p:nvPr>
        </p:nvSpPr>
        <p:spPr>
          <a:xfrm>
            <a:off x="136251" y="836712"/>
            <a:ext cx="8610600" cy="5193723"/>
          </a:xfrm>
        </p:spPr>
        <p:txBody>
          <a:bodyPr/>
          <a:lstStyle/>
          <a:p>
            <a:r>
              <a:rPr lang="en-US">
                <a:solidFill>
                  <a:srgbClr val="FF0000"/>
                </a:solidFill>
              </a:rPr>
              <a:t>Processing in DRAM Engine </a:t>
            </a:r>
          </a:p>
          <a:p>
            <a:r>
              <a:rPr lang="en-US"/>
              <a:t>Includes </a:t>
            </a:r>
            <a:r>
              <a:rPr lang="en-US" b="1"/>
              <a:t>standard DIMM modules</a:t>
            </a:r>
            <a:r>
              <a:rPr lang="en-US"/>
              <a:t>, with a </a:t>
            </a:r>
            <a:r>
              <a:rPr lang="en-US" b="1"/>
              <a:t>large number of DPU processors </a:t>
            </a:r>
            <a:r>
              <a:rPr lang="en-US"/>
              <a:t>combined with DRAM chips.</a:t>
            </a:r>
          </a:p>
          <a:p>
            <a:pPr marL="0" indent="0">
              <a:buNone/>
            </a:pPr>
            <a:endParaRPr lang="en-US"/>
          </a:p>
          <a:p>
            <a:r>
              <a:rPr lang="en-US"/>
              <a:t>Replaces </a:t>
            </a:r>
            <a:r>
              <a:rPr lang="en-US" b="1"/>
              <a:t>standard</a:t>
            </a:r>
            <a:r>
              <a:rPr lang="en-US"/>
              <a:t> DIMMs</a:t>
            </a:r>
          </a:p>
          <a:p>
            <a:pPr lvl="1"/>
            <a:r>
              <a:rPr lang="en-US"/>
              <a:t>DDR4 R-DIMM modules</a:t>
            </a:r>
          </a:p>
          <a:p>
            <a:pPr lvl="2"/>
            <a:r>
              <a:rPr lang="en-US"/>
              <a:t>8GB+128 DPUs (16 PIM chips)</a:t>
            </a:r>
          </a:p>
          <a:p>
            <a:pPr lvl="2"/>
            <a:r>
              <a:rPr lang="en-US"/>
              <a:t>Standard 2x-nm DRAM process</a:t>
            </a:r>
          </a:p>
          <a:p>
            <a:pPr lvl="1"/>
            <a:r>
              <a:rPr lang="en-US" b="1"/>
              <a:t>Large amounts of</a:t>
            </a:r>
            <a:r>
              <a:rPr lang="en-US"/>
              <a:t> compute &amp; memory bandwidth</a:t>
            </a:r>
          </a:p>
        </p:txBody>
      </p:sp>
      <p:pic>
        <p:nvPicPr>
          <p:cNvPr id="8" name="Picture 7">
            <a:extLst>
              <a:ext uri="{FF2B5EF4-FFF2-40B4-BE49-F238E27FC236}">
                <a16:creationId xmlns:a16="http://schemas.microsoft.com/office/drawing/2014/main" id="{D52C3A3A-02C6-5F46-8278-4883459024F9}"/>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6079331" y="2362200"/>
            <a:ext cx="3064669" cy="1809469"/>
          </a:xfrm>
          <a:prstGeom prst="rect">
            <a:avLst/>
          </a:prstGeom>
        </p:spPr>
      </p:pic>
      <p:sp>
        <p:nvSpPr>
          <p:cNvPr id="3" name="TextBox 2">
            <a:extLst>
              <a:ext uri="{FF2B5EF4-FFF2-40B4-BE49-F238E27FC236}">
                <a16:creationId xmlns:a16="http://schemas.microsoft.com/office/drawing/2014/main" id="{33094D00-96B4-E74E-917B-BA57463AF2F6}"/>
              </a:ext>
            </a:extLst>
          </p:cNvPr>
          <p:cNvSpPr txBox="1"/>
          <p:nvPr/>
        </p:nvSpPr>
        <p:spPr>
          <a:xfrm>
            <a:off x="19665" y="6118411"/>
            <a:ext cx="6714852" cy="276999"/>
          </a:xfrm>
          <a:prstGeom prst="rect">
            <a:avLst/>
          </a:prstGeom>
          <a:noFill/>
        </p:spPr>
        <p:txBody>
          <a:bodyPr wrap="none" rtlCol="0">
            <a:spAutoFit/>
          </a:bodyPr>
          <a:lstStyle/>
          <a:p>
            <a:r>
              <a:rPr lang="en-US" sz="1200">
                <a:hlinkClick r:id="rId3"/>
              </a:rPr>
              <a:t>https://www.anandtech.com/show/14750/hot-chips-31-analysis-inmemory-processing-by-upmem</a:t>
            </a:r>
            <a:endParaRPr lang="en-US" sz="1200"/>
          </a:p>
        </p:txBody>
      </p:sp>
      <p:pic>
        <p:nvPicPr>
          <p:cNvPr id="10" name="Picture 9">
            <a:extLst>
              <a:ext uri="{FF2B5EF4-FFF2-40B4-BE49-F238E27FC236}">
                <a16:creationId xmlns:a16="http://schemas.microsoft.com/office/drawing/2014/main" id="{69DF79F1-207B-C34F-AF17-579F237B3EF1}"/>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228600" y="4437112"/>
            <a:ext cx="8754585" cy="1709697"/>
          </a:xfrm>
          <a:prstGeom prst="rect">
            <a:avLst/>
          </a:prstGeom>
        </p:spPr>
      </p:pic>
      <p:sp>
        <p:nvSpPr>
          <p:cNvPr id="13" name="Rectangle 12">
            <a:extLst>
              <a:ext uri="{FF2B5EF4-FFF2-40B4-BE49-F238E27FC236}">
                <a16:creationId xmlns:a16="http://schemas.microsoft.com/office/drawing/2014/main" id="{194B1677-FAD4-8147-AAAE-CAD39B29F335}"/>
              </a:ext>
            </a:extLst>
          </p:cNvPr>
          <p:cNvSpPr/>
          <p:nvPr/>
        </p:nvSpPr>
        <p:spPr>
          <a:xfrm>
            <a:off x="-17231" y="6320353"/>
            <a:ext cx="9175979" cy="276999"/>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hlinkClick r:id="rId5"/>
              </a:rPr>
              <a:t>https://www.upmem.com/video-upmem-presenting-its-true-processing-in-memory-solution-hot-chips-2019/</a:t>
            </a:r>
            <a:endParaRPr kumimoji="0" 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4" name="Rectangle 13">
            <a:extLst>
              <a:ext uri="{FF2B5EF4-FFF2-40B4-BE49-F238E27FC236}">
                <a16:creationId xmlns:a16="http://schemas.microsoft.com/office/drawing/2014/main" id="{2FAD7E02-26ED-2D41-A6EB-6C415F3C12B9}"/>
              </a:ext>
            </a:extLst>
          </p:cNvPr>
          <p:cNvSpPr/>
          <p:nvPr/>
        </p:nvSpPr>
        <p:spPr>
          <a:xfrm>
            <a:off x="1248917" y="6472238"/>
            <a:ext cx="7437883" cy="307777"/>
          </a:xfrm>
          <a:prstGeom prst="rect">
            <a:avLst/>
          </a:prstGeom>
        </p:spPr>
        <p:txBody>
          <a:bodyPr wrap="square">
            <a:spAutoFit/>
          </a:bodyPr>
          <a:lstStyle/>
          <a:p>
            <a:r>
              <a:rPr lang="en-US" sz="1400" dirty="0" err="1"/>
              <a:t>Onur</a:t>
            </a:r>
            <a:r>
              <a:rPr lang="en-US" sz="1400" dirty="0"/>
              <a:t> </a:t>
            </a:r>
            <a:r>
              <a:rPr lang="en-US" sz="1400" dirty="0" err="1"/>
              <a:t>Mutlu</a:t>
            </a:r>
            <a:r>
              <a:rPr lang="en-US" sz="1400" dirty="0"/>
              <a:t>, </a:t>
            </a:r>
            <a:r>
              <a:rPr lang="en-US" sz="1400" dirty="0">
                <a:hlinkClick r:id="rId6"/>
              </a:rPr>
              <a:t>Computer Architecture Lecture 2b</a:t>
            </a:r>
            <a:r>
              <a:rPr lang="en-US" sz="1400" dirty="0"/>
              <a:t>, Fall 2019, ETH Zurich</a:t>
            </a:r>
          </a:p>
        </p:txBody>
      </p:sp>
    </p:spTree>
    <p:extLst>
      <p:ext uri="{BB962C8B-B14F-4D97-AF65-F5344CB8AC3E}">
        <p14:creationId xmlns:p14="http://schemas.microsoft.com/office/powerpoint/2010/main" val="1177895048"/>
      </p:ext>
    </p:extLst>
  </p:cSld>
  <p:clrMapOvr>
    <a:masterClrMapping/>
  </p:clrMapOvr>
  <p:transition/>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4F1E8-3B23-314F-9963-C758439F4D97}"/>
              </a:ext>
            </a:extLst>
          </p:cNvPr>
          <p:cNvSpPr>
            <a:spLocks noGrp="1"/>
          </p:cNvSpPr>
          <p:nvPr>
            <p:ph type="title"/>
          </p:nvPr>
        </p:nvSpPr>
        <p:spPr/>
        <p:txBody>
          <a:bodyPr/>
          <a:lstStyle/>
          <a:p>
            <a:r>
              <a:rPr lang="en-US" err="1"/>
              <a:t>BioPIM</a:t>
            </a:r>
            <a:r>
              <a:rPr lang="en-US"/>
              <a:t> (2022)</a:t>
            </a:r>
          </a:p>
        </p:txBody>
      </p:sp>
      <p:sp>
        <p:nvSpPr>
          <p:cNvPr id="3" name="Content Placeholder 2">
            <a:extLst>
              <a:ext uri="{FF2B5EF4-FFF2-40B4-BE49-F238E27FC236}">
                <a16:creationId xmlns:a16="http://schemas.microsoft.com/office/drawing/2014/main" id="{C63D70F8-0781-DC40-9349-842785633203}"/>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9BBB41C-13DF-2E40-BDE8-E2DF880B793E}"/>
              </a:ext>
            </a:extLst>
          </p:cNvPr>
          <p:cNvSpPr>
            <a:spLocks noGrp="1"/>
          </p:cNvSpPr>
          <p:nvPr>
            <p:ph type="sldNum" sz="quarter" idx="11"/>
          </p:nvPr>
        </p:nvSpPr>
        <p:spPr/>
        <p:txBody>
          <a:bodyPr/>
          <a:lstStyle/>
          <a:p>
            <a:fld id="{323594FA-E141-4234-AE05-360401972BE7}" type="slidenum">
              <a:rPr lang="en-US" altLang="en-US" smtClean="0"/>
              <a:pPr/>
              <a:t>173</a:t>
            </a:fld>
            <a:endParaRPr lang="en-US" altLang="en-US"/>
          </a:p>
        </p:txBody>
      </p:sp>
      <p:pic>
        <p:nvPicPr>
          <p:cNvPr id="5" name="Picture 4">
            <a:extLst>
              <a:ext uri="{FF2B5EF4-FFF2-40B4-BE49-F238E27FC236}">
                <a16:creationId xmlns:a16="http://schemas.microsoft.com/office/drawing/2014/main" id="{F599C8C6-95EF-9D4D-BAB1-A6BC2F1918CE}"/>
              </a:ext>
            </a:extLst>
          </p:cNvPr>
          <p:cNvPicPr>
            <a:picLocks noChangeAspect="1"/>
          </p:cNvPicPr>
          <p:nvPr/>
        </p:nvPicPr>
        <p:blipFill>
          <a:blip r:embed="rId2"/>
          <a:stretch>
            <a:fillRect/>
          </a:stretch>
        </p:blipFill>
        <p:spPr>
          <a:xfrm>
            <a:off x="1841908" y="1082281"/>
            <a:ext cx="4890332" cy="4362943"/>
          </a:xfrm>
          <a:prstGeom prst="rect">
            <a:avLst/>
          </a:prstGeom>
        </p:spPr>
      </p:pic>
      <p:sp>
        <p:nvSpPr>
          <p:cNvPr id="6" name="Rectangle 5">
            <a:extLst>
              <a:ext uri="{FF2B5EF4-FFF2-40B4-BE49-F238E27FC236}">
                <a16:creationId xmlns:a16="http://schemas.microsoft.com/office/drawing/2014/main" id="{961CB4E5-F7C2-B443-B912-6B5FF0239630}"/>
              </a:ext>
            </a:extLst>
          </p:cNvPr>
          <p:cNvSpPr/>
          <p:nvPr/>
        </p:nvSpPr>
        <p:spPr>
          <a:xfrm>
            <a:off x="168052" y="5457998"/>
            <a:ext cx="8975948" cy="923330"/>
          </a:xfrm>
          <a:prstGeom prst="rect">
            <a:avLst/>
          </a:prstGeom>
        </p:spPr>
        <p:txBody>
          <a:bodyPr wrap="square">
            <a:spAutoFit/>
          </a:bodyPr>
          <a:lstStyle/>
          <a:p>
            <a:r>
              <a:rPr lang="en-GB">
                <a:solidFill>
                  <a:srgbClr val="FF0000"/>
                </a:solidFill>
                <a:latin typeface="Times New Roman" panose="02020603050405020304" pitchFamily="18" charset="0"/>
                <a:ea typeface="Times New Roman" panose="02020603050405020304" pitchFamily="18" charset="0"/>
              </a:rPr>
              <a:t>The vision of </a:t>
            </a:r>
            <a:r>
              <a:rPr lang="en-GB" err="1">
                <a:solidFill>
                  <a:srgbClr val="FF0000"/>
                </a:solidFill>
                <a:latin typeface="Times New Roman" panose="02020603050405020304" pitchFamily="18" charset="0"/>
                <a:ea typeface="Times New Roman" panose="02020603050405020304" pitchFamily="18" charset="0"/>
              </a:rPr>
              <a:t>BioPIM</a:t>
            </a:r>
            <a:r>
              <a:rPr lang="en-GB">
                <a:solidFill>
                  <a:srgbClr val="FF0000"/>
                </a:solidFill>
                <a:latin typeface="Times New Roman" panose="02020603050405020304" pitchFamily="18" charset="0"/>
                <a:ea typeface="Times New Roman" panose="02020603050405020304" pitchFamily="18" charset="0"/>
              </a:rPr>
              <a:t> </a:t>
            </a:r>
            <a:r>
              <a:rPr lang="en-GB">
                <a:latin typeface="Times New Roman" panose="02020603050405020304" pitchFamily="18" charset="0"/>
                <a:ea typeface="Times New Roman" panose="02020603050405020304" pitchFamily="18" charset="0"/>
              </a:rPr>
              <a:t>is the realization of </a:t>
            </a:r>
            <a:r>
              <a:rPr lang="en-GB" b="1">
                <a:solidFill>
                  <a:srgbClr val="0000FF"/>
                </a:solidFill>
                <a:latin typeface="Times New Roman" panose="02020603050405020304" pitchFamily="18" charset="0"/>
                <a:ea typeface="Times New Roman" panose="02020603050405020304" pitchFamily="18" charset="0"/>
              </a:rPr>
              <a:t>cheap, ultra-fast and ultra-low energy mobile genomics </a:t>
            </a:r>
            <a:r>
              <a:rPr lang="en-GB">
                <a:latin typeface="Times New Roman" panose="02020603050405020304" pitchFamily="18" charset="0"/>
                <a:ea typeface="Times New Roman" panose="02020603050405020304" pitchFamily="18" charset="0"/>
              </a:rPr>
              <a:t>that eliminates the current dependence of sequence analysis on large and power-hungry computing clusters/data-</a:t>
            </a:r>
            <a:r>
              <a:rPr lang="en-GB" err="1">
                <a:latin typeface="Times New Roman" panose="02020603050405020304" pitchFamily="18" charset="0"/>
                <a:ea typeface="Times New Roman" panose="02020603050405020304" pitchFamily="18" charset="0"/>
              </a:rPr>
              <a:t>centers</a:t>
            </a:r>
            <a:r>
              <a:rPr lang="en-GB">
                <a:latin typeface="Times New Roman" panose="02020603050405020304" pitchFamily="18" charset="0"/>
                <a:ea typeface="Times New Roman" panose="02020603050405020304" pitchFamily="18" charset="0"/>
              </a:rPr>
              <a:t>.</a:t>
            </a:r>
            <a:r>
              <a:rPr lang="en-US"/>
              <a:t> </a:t>
            </a:r>
          </a:p>
        </p:txBody>
      </p:sp>
    </p:spTree>
    <p:extLst>
      <p:ext uri="{BB962C8B-B14F-4D97-AF65-F5344CB8AC3E}">
        <p14:creationId xmlns:p14="http://schemas.microsoft.com/office/powerpoint/2010/main" val="3071944402"/>
      </p:ext>
    </p:extLst>
  </p:cSld>
  <p:clrMapOvr>
    <a:masterClrMapping/>
  </p:clrMapOvr>
  <p:transition/>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p:txBody>
          <a:bodyPr/>
          <a:lstStyle/>
          <a:p>
            <a:r>
              <a:rPr lang="en-US" dirty="0"/>
              <a:t>Fast Genome Analysis…</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err="1"/>
              <a:t>Onur</a:t>
            </a:r>
            <a:r>
              <a:rPr lang="en-US" sz="1600" dirty="0"/>
              <a:t> </a:t>
            </a:r>
            <a:r>
              <a:rPr lang="en-US" sz="1600" dirty="0" err="1"/>
              <a:t>Mutlu</a:t>
            </a:r>
            <a:r>
              <a:rPr lang="en-US" sz="1600" dirty="0"/>
              <a:t>,</a:t>
            </a:r>
            <a:br>
              <a:rPr lang="en-US" sz="1600" dirty="0"/>
            </a:br>
            <a:r>
              <a:rPr lang="en-US" sz="1600" b="1" dirty="0">
                <a:hlinkClick r:id="rId2"/>
              </a:rPr>
              <a:t>"Accelerating Genome Analysis: A Primer on an Ongoing Journey"</a:t>
            </a:r>
            <a:br>
              <a:rPr lang="en-US" sz="1600" dirty="0"/>
            </a:br>
            <a:r>
              <a:rPr lang="en-US" sz="1600" i="1" dirty="0"/>
              <a:t>Invited Lecture at </a:t>
            </a:r>
            <a:r>
              <a:rPr lang="en-US" sz="1600" i="1" dirty="0">
                <a:hlinkClick r:id="rId3"/>
              </a:rPr>
              <a:t>Technion</a:t>
            </a:r>
            <a:r>
              <a:rPr lang="en-US" sz="1600" dirty="0"/>
              <a:t>, Virtual, 26 January 2021.</a:t>
            </a:r>
            <a:br>
              <a:rPr lang="en-US" sz="1600" dirty="0"/>
            </a:br>
            <a:r>
              <a:rPr lang="en-US" sz="1600" dirty="0"/>
              <a:t>[</a:t>
            </a:r>
            <a:r>
              <a:rPr lang="en-US" sz="1600" dirty="0">
                <a:hlinkClick r:id="rId2"/>
              </a:rPr>
              <a:t>Slides (pptx)</a:t>
            </a:r>
            <a:r>
              <a:rPr lang="en-US" sz="1600" dirty="0"/>
              <a:t> </a:t>
            </a:r>
            <a:r>
              <a:rPr lang="en-US" sz="1600" dirty="0">
                <a:hlinkClick r:id="rId4"/>
              </a:rPr>
              <a:t>(pdf)</a:t>
            </a:r>
            <a:r>
              <a:rPr lang="en-US" sz="1600" dirty="0"/>
              <a:t>]</a:t>
            </a:r>
            <a:br>
              <a:rPr lang="en-US" sz="1600" dirty="0"/>
            </a:br>
            <a:r>
              <a:rPr lang="en-US" sz="1600" dirty="0"/>
              <a:t>[</a:t>
            </a:r>
            <a:r>
              <a:rPr lang="en-US" sz="1600" dirty="0">
                <a:hlinkClick r:id="rId5"/>
              </a:rPr>
              <a:t>Talk Video </a:t>
            </a:r>
            <a:r>
              <a:rPr lang="en-US" sz="1600" dirty="0"/>
              <a:t>(1 hour 37 minutes, including Q&amp;A)]</a:t>
            </a:r>
            <a:br>
              <a:rPr lang="en-US" sz="1600" dirty="0"/>
            </a:br>
            <a:r>
              <a:rPr lang="en-US" sz="1600" dirty="0"/>
              <a:t>[</a:t>
            </a:r>
            <a:r>
              <a:rPr lang="en-US" sz="1600" dirty="0">
                <a:hlinkClick r:id="rId6"/>
              </a:rPr>
              <a:t>Related Invited Paper (at IEEE Micro, 2020)</a:t>
            </a:r>
            <a:r>
              <a:rPr lang="en-US" sz="1600" dirty="0"/>
              <a:t>]</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hlinkClick r:id="rId7"/>
            <a:extLst>
              <a:ext uri="{FF2B5EF4-FFF2-40B4-BE49-F238E27FC236}">
                <a16:creationId xmlns:a16="http://schemas.microsoft.com/office/drawing/2014/main" id="{63062A44-6117-B242-BB5D-88FC9FCE611C}"/>
              </a:ext>
            </a:extLst>
          </p:cNvPr>
          <p:cNvPicPr>
            <a:picLocks noChangeAspect="1"/>
          </p:cNvPicPr>
          <p:nvPr/>
        </p:nvPicPr>
        <p:blipFill>
          <a:blip r:embed="rId8"/>
          <a:stretch>
            <a:fillRect/>
          </a:stretch>
        </p:blipFill>
        <p:spPr>
          <a:xfrm>
            <a:off x="1691680" y="2569425"/>
            <a:ext cx="6012160" cy="4144395"/>
          </a:xfrm>
          <a:prstGeom prst="rect">
            <a:avLst/>
          </a:prstGeom>
        </p:spPr>
      </p:pic>
    </p:spTree>
    <p:extLst>
      <p:ext uri="{BB962C8B-B14F-4D97-AF65-F5344CB8AC3E}">
        <p14:creationId xmlns:p14="http://schemas.microsoft.com/office/powerpoint/2010/main" val="2760191544"/>
      </p:ext>
    </p:extLst>
  </p:cSld>
  <p:clrMapOvr>
    <a:masterClrMapping/>
  </p:clrMapOvr>
  <p:transition/>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p:txBody>
          <a:bodyPr/>
          <a:lstStyle/>
          <a:p>
            <a:r>
              <a:rPr lang="en-US" dirty="0"/>
              <a:t>More on Fast Genome Analysis…</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err="1"/>
              <a:t>Onur</a:t>
            </a:r>
            <a:r>
              <a:rPr lang="en-US" sz="1600" dirty="0"/>
              <a:t> </a:t>
            </a:r>
            <a:r>
              <a:rPr lang="en-US" sz="1600" dirty="0" err="1"/>
              <a:t>Mutlu</a:t>
            </a:r>
            <a:r>
              <a:rPr lang="en-US" sz="1600" dirty="0"/>
              <a:t>,</a:t>
            </a:r>
            <a:br>
              <a:rPr lang="en-US" sz="1600" dirty="0"/>
            </a:br>
            <a:r>
              <a:rPr lang="en-US" sz="1600" b="1"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2"/>
              </a:rPr>
              <a:t>"Accelerating Genome Analysis"</a:t>
            </a:r>
            <a:br>
              <a:rPr lang="en-US" sz="1600" dirty="0"/>
            </a:br>
            <a:r>
              <a:rPr lang="en-US" sz="1600" b="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Invited Talk at the </a:t>
            </a:r>
            <a:r>
              <a:rPr lang="en-US" sz="1600" b="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Barcelona Supercomputing Center (</a:t>
            </a:r>
            <a:r>
              <a:rPr lang="en-US" sz="1600" b="1"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BSC</a:t>
            </a:r>
            <a:r>
              <a:rPr lang="en-US" sz="1600" b="0" i="1"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hlinkClick r:id="rId3"/>
              </a:rPr>
              <a:t>)</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Barcelona, Spain, 6 September 2022.</a:t>
            </a:r>
            <a:br>
              <a:rPr lang="en-US" sz="1600" dirty="0">
                <a:latin typeface="Tahoma" panose="020B0604030504040204" pitchFamily="34" charset="0"/>
                <a:ea typeface="Tahoma" panose="020B0604030504040204" pitchFamily="34" charset="0"/>
                <a:cs typeface="Tahoma" panose="020B0604030504040204" pitchFamily="34" charset="0"/>
              </a:rPr>
            </a:b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600" b="0" i="0" dirty="0">
                <a:effectLst/>
                <a:latin typeface="Tahoma" panose="020B0604030504040204" pitchFamily="34" charset="0"/>
                <a:ea typeface="Tahoma" panose="020B0604030504040204" pitchFamily="34" charset="0"/>
                <a:cs typeface="Tahoma" panose="020B0604030504040204" pitchFamily="34" charset="0"/>
                <a:hlinkClick r:id="rId2"/>
              </a:rPr>
              <a:t>Slides (pptx)</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r>
              <a:rPr lang="en-US" sz="1600" b="0" i="0" dirty="0">
                <a:effectLst/>
                <a:latin typeface="Tahoma" panose="020B0604030504040204" pitchFamily="34" charset="0"/>
                <a:ea typeface="Tahoma" panose="020B0604030504040204" pitchFamily="34" charset="0"/>
                <a:cs typeface="Tahoma" panose="020B0604030504040204" pitchFamily="34" charset="0"/>
                <a:hlinkClick r:id="rId4"/>
              </a:rPr>
              <a:t>(pdf)</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 </a:t>
            </a:r>
            <a:br>
              <a:rPr lang="en-US" sz="1600" dirty="0">
                <a:latin typeface="Tahoma" panose="020B0604030504040204" pitchFamily="34" charset="0"/>
                <a:ea typeface="Tahoma" panose="020B0604030504040204" pitchFamily="34" charset="0"/>
                <a:cs typeface="Tahoma" panose="020B0604030504040204" pitchFamily="34" charset="0"/>
              </a:rPr>
            </a:b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600" b="0" i="0" dirty="0">
                <a:effectLst/>
                <a:latin typeface="Tahoma" panose="020B0604030504040204" pitchFamily="34" charset="0"/>
                <a:ea typeface="Tahoma" panose="020B0604030504040204" pitchFamily="34" charset="0"/>
                <a:cs typeface="Tahoma" panose="020B0604030504040204" pitchFamily="34" charset="0"/>
                <a:hlinkClick r:id="rId5"/>
              </a:rPr>
              <a:t>Talk Video </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(1 hour 35 minutes, including Q&amp;A)]</a:t>
            </a:r>
            <a:br>
              <a:rPr lang="en-US" sz="1600" dirty="0">
                <a:latin typeface="Tahoma" panose="020B0604030504040204" pitchFamily="34" charset="0"/>
                <a:ea typeface="Tahoma" panose="020B0604030504040204" pitchFamily="34" charset="0"/>
                <a:cs typeface="Tahoma" panose="020B0604030504040204" pitchFamily="34" charset="0"/>
              </a:rPr>
            </a:b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600" b="0" i="0" dirty="0">
                <a:effectLst/>
                <a:latin typeface="Tahoma" panose="020B0604030504040204" pitchFamily="34" charset="0"/>
                <a:ea typeface="Tahoma" panose="020B0604030504040204" pitchFamily="34" charset="0"/>
                <a:cs typeface="Tahoma" panose="020B0604030504040204" pitchFamily="34" charset="0"/>
                <a:hlinkClick r:id="rId6"/>
              </a:rPr>
              <a:t>Related Invited Paper (at IEEE Micro, 2020)</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br>
              <a:rPr lang="en-US" sz="1600" dirty="0">
                <a:latin typeface="Tahoma" panose="020B0604030504040204" pitchFamily="34" charset="0"/>
                <a:ea typeface="Tahoma" panose="020B0604030504040204" pitchFamily="34" charset="0"/>
                <a:cs typeface="Tahoma" panose="020B0604030504040204" pitchFamily="34" charset="0"/>
              </a:rPr>
            </a:b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r>
              <a:rPr lang="en-US" sz="1600" b="0" i="0" dirty="0">
                <a:effectLst/>
                <a:latin typeface="Tahoma" panose="020B0604030504040204" pitchFamily="34" charset="0"/>
                <a:ea typeface="Tahoma" panose="020B0604030504040204" pitchFamily="34" charset="0"/>
                <a:cs typeface="Tahoma" panose="020B0604030504040204" pitchFamily="34" charset="0"/>
                <a:hlinkClick r:id="rId7"/>
              </a:rPr>
              <a:t>Related Invited Paper (at Computational and Structural Biology Journal, 2022)</a:t>
            </a:r>
            <a:r>
              <a:rPr lang="en-US" sz="1600" b="0" i="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t>
            </a:r>
            <a:endParaRPr lang="en-US" sz="1600" dirty="0">
              <a:latin typeface="Tahoma" panose="020B0604030504040204" pitchFamily="34" charset="0"/>
              <a:ea typeface="Tahoma" panose="020B0604030504040204" pitchFamily="34" charset="0"/>
              <a:cs typeface="Tahoma" panose="020B0604030504040204" pitchFamily="34" charset="0"/>
            </a:endParaRPr>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descr="A screenshot of a computer&#10;&#10;Description automatically generated">
            <a:extLst>
              <a:ext uri="{FF2B5EF4-FFF2-40B4-BE49-F238E27FC236}">
                <a16:creationId xmlns:a16="http://schemas.microsoft.com/office/drawing/2014/main" id="{4B915F9A-0DCD-A3C0-5FC5-2CACBFE3866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62361" y="2924944"/>
            <a:ext cx="4543078" cy="3429000"/>
          </a:xfrm>
          <a:prstGeom prst="rect">
            <a:avLst/>
          </a:prstGeom>
        </p:spPr>
      </p:pic>
    </p:spTree>
    <p:extLst>
      <p:ext uri="{BB962C8B-B14F-4D97-AF65-F5344CB8AC3E}">
        <p14:creationId xmlns:p14="http://schemas.microsoft.com/office/powerpoint/2010/main" val="2793775839"/>
      </p:ext>
    </p:extLst>
  </p:cSld>
  <p:clrMapOvr>
    <a:masterClrMapping/>
  </p:clrMapOvr>
  <p:transition/>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4341C-2EAE-A948-ADCB-271BB8018D4F}"/>
              </a:ext>
            </a:extLst>
          </p:cNvPr>
          <p:cNvSpPr>
            <a:spLocks noGrp="1"/>
          </p:cNvSpPr>
          <p:nvPr>
            <p:ph type="title"/>
          </p:nvPr>
        </p:nvSpPr>
        <p:spPr/>
        <p:txBody>
          <a:bodyPr/>
          <a:lstStyle/>
          <a:p>
            <a:r>
              <a:rPr lang="en-US" dirty="0"/>
              <a:t>More on Accelerating Genome Analysis</a:t>
            </a:r>
          </a:p>
        </p:txBody>
      </p:sp>
      <p:sp>
        <p:nvSpPr>
          <p:cNvPr id="4" name="Slide Number Placeholder 3">
            <a:extLst>
              <a:ext uri="{FF2B5EF4-FFF2-40B4-BE49-F238E27FC236}">
                <a16:creationId xmlns:a16="http://schemas.microsoft.com/office/drawing/2014/main" id="{A59132A2-2D38-7044-A24D-1D93AB64C1BC}"/>
              </a:ext>
            </a:extLst>
          </p:cNvPr>
          <p:cNvSpPr>
            <a:spLocks noGrp="1"/>
          </p:cNvSpPr>
          <p:nvPr>
            <p:ph type="sldNum" sz="quarter" idx="11"/>
          </p:nvPr>
        </p:nvSpPr>
        <p:spPr/>
        <p:txBody>
          <a:bodyPr/>
          <a:lstStyle/>
          <a:p>
            <a:pPr>
              <a:defRPr/>
            </a:pPr>
            <a:fld id="{8DE33320-76E4-0249-8CA9-3902D97168FA}" type="slidenum">
              <a:rPr lang="en-US" altLang="en-US" smtClean="0"/>
              <a:pPr>
                <a:defRPr/>
              </a:pPr>
              <a:t>176</a:t>
            </a:fld>
            <a:endParaRPr lang="en-US" altLang="en-US"/>
          </a:p>
        </p:txBody>
      </p:sp>
      <p:sp>
        <p:nvSpPr>
          <p:cNvPr id="5" name="Content Placeholder 2">
            <a:extLst>
              <a:ext uri="{FF2B5EF4-FFF2-40B4-BE49-F238E27FC236}">
                <a16:creationId xmlns:a16="http://schemas.microsoft.com/office/drawing/2014/main" id="{81770616-0C6B-844F-9D35-B0D5F0A1A4CD}"/>
              </a:ext>
            </a:extLst>
          </p:cNvPr>
          <p:cNvSpPr>
            <a:spLocks noGrp="1"/>
          </p:cNvSpPr>
          <p:nvPr>
            <p:ph idx="1"/>
          </p:nvPr>
        </p:nvSpPr>
        <p:spPr>
          <a:xfrm>
            <a:off x="228600" y="908720"/>
            <a:ext cx="8610600" cy="5339680"/>
          </a:xfrm>
        </p:spPr>
        <p:txBody>
          <a:bodyPr/>
          <a:lstStyle/>
          <a:p>
            <a:r>
              <a:rPr lang="en-US" sz="1600" dirty="0"/>
              <a:t>Can Firtina,</a:t>
            </a:r>
            <a:br>
              <a:rPr lang="en-US" sz="1600" dirty="0"/>
            </a:br>
            <a:r>
              <a:rPr lang="en-US" sz="1600" b="1" dirty="0">
                <a:hlinkClick r:id="rId2"/>
              </a:rPr>
              <a:t>"Enabling Accurate, Fast, and Memory-Efficient Genome Analysis via Efficient and Intelligent Algorithms"</a:t>
            </a:r>
            <a:br>
              <a:rPr lang="en-US" sz="1600" dirty="0"/>
            </a:br>
            <a:r>
              <a:rPr lang="en-US" sz="1600" i="1" dirty="0"/>
              <a:t>Talk at UC Berkeley</a:t>
            </a:r>
            <a:r>
              <a:rPr lang="en-US" sz="1600" dirty="0"/>
              <a:t>, Berkeley, CA, United States, May 27, 2022.</a:t>
            </a:r>
            <a:br>
              <a:rPr lang="en-US" sz="1600" dirty="0"/>
            </a:br>
            <a:r>
              <a:rPr lang="en-US" sz="1600" dirty="0"/>
              <a:t>[</a:t>
            </a:r>
            <a:r>
              <a:rPr lang="en-US" sz="1600" dirty="0">
                <a:hlinkClick r:id="rId3"/>
              </a:rPr>
              <a:t>Slides (pptx)</a:t>
            </a:r>
            <a:r>
              <a:rPr lang="en-US" sz="1600" dirty="0"/>
              <a:t> </a:t>
            </a:r>
            <a:r>
              <a:rPr lang="en-US" sz="1600" dirty="0">
                <a:hlinkClick r:id="rId2"/>
              </a:rPr>
              <a:t>(pdf)]</a:t>
            </a:r>
            <a:br>
              <a:rPr lang="en-US" sz="1600" dirty="0"/>
            </a:br>
            <a:r>
              <a:rPr lang="en-US" sz="1600" dirty="0"/>
              <a:t>[</a:t>
            </a:r>
            <a:r>
              <a:rPr lang="en-US" sz="1600" dirty="0">
                <a:hlinkClick r:id="rId4"/>
              </a:rPr>
              <a:t>Talk Video </a:t>
            </a:r>
            <a:r>
              <a:rPr lang="en-US" sz="1600" dirty="0"/>
              <a:t>(1 hour 6 minutes)]</a:t>
            </a:r>
          </a:p>
          <a:p>
            <a:pPr marL="0" indent="0">
              <a:buNone/>
            </a:pPr>
            <a:endParaRPr lang="en-US" sz="1600" dirty="0"/>
          </a:p>
        </p:txBody>
      </p:sp>
      <p:pic>
        <p:nvPicPr>
          <p:cNvPr id="6" name="Picture 5" descr="Graphical user interface, website&#10;&#10;Description automatically generated">
            <a:extLst>
              <a:ext uri="{FF2B5EF4-FFF2-40B4-BE49-F238E27FC236}">
                <a16:creationId xmlns:a16="http://schemas.microsoft.com/office/drawing/2014/main" id="{2E72CD06-D525-3DAF-90CF-25863B87791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24000" y="2506242"/>
            <a:ext cx="6553200" cy="4183647"/>
          </a:xfrm>
          <a:prstGeom prst="rect">
            <a:avLst/>
          </a:prstGeom>
        </p:spPr>
      </p:pic>
    </p:spTree>
    <p:extLst>
      <p:ext uri="{BB962C8B-B14F-4D97-AF65-F5344CB8AC3E}">
        <p14:creationId xmlns:p14="http://schemas.microsoft.com/office/powerpoint/2010/main" val="2631974326"/>
      </p:ext>
    </p:extLst>
  </p:cSld>
  <p:clrMapOvr>
    <a:masterClrMapping/>
  </p:clrMapOvr>
  <p:transition/>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AD78-64D2-9C47-B050-A2D2C6E7DA86}"/>
              </a:ext>
            </a:extLst>
          </p:cNvPr>
          <p:cNvSpPr>
            <a:spLocks noGrp="1"/>
          </p:cNvSpPr>
          <p:nvPr>
            <p:ph type="title"/>
          </p:nvPr>
        </p:nvSpPr>
        <p:spPr/>
        <p:txBody>
          <a:bodyPr/>
          <a:lstStyle/>
          <a:p>
            <a:r>
              <a:rPr lang="en-US" dirty="0"/>
              <a:t>More on Real-Time Genome Analysis</a:t>
            </a:r>
          </a:p>
        </p:txBody>
      </p:sp>
      <p:sp>
        <p:nvSpPr>
          <p:cNvPr id="3" name="Content Placeholder 2">
            <a:extLst>
              <a:ext uri="{FF2B5EF4-FFF2-40B4-BE49-F238E27FC236}">
                <a16:creationId xmlns:a16="http://schemas.microsoft.com/office/drawing/2014/main" id="{51802AAD-62B5-594C-82AB-3F845A08141C}"/>
              </a:ext>
            </a:extLst>
          </p:cNvPr>
          <p:cNvSpPr>
            <a:spLocks noGrp="1"/>
          </p:cNvSpPr>
          <p:nvPr>
            <p:ph idx="1"/>
          </p:nvPr>
        </p:nvSpPr>
        <p:spPr>
          <a:xfrm>
            <a:off x="228600" y="908720"/>
            <a:ext cx="8610600" cy="5339680"/>
          </a:xfrm>
        </p:spPr>
        <p:txBody>
          <a:bodyPr/>
          <a:lstStyle/>
          <a:p>
            <a:r>
              <a:rPr lang="en-US" sz="1600" dirty="0"/>
              <a:t>Can </a:t>
            </a:r>
            <a:r>
              <a:rPr lang="en-US" sz="1600" dirty="0" err="1"/>
              <a:t>Firtina</a:t>
            </a:r>
            <a:r>
              <a:rPr lang="en-US" sz="1600" dirty="0"/>
              <a:t>,</a:t>
            </a:r>
            <a:br>
              <a:rPr lang="en-US" sz="1600" dirty="0"/>
            </a:br>
            <a:r>
              <a:rPr lang="en-US" sz="1600" b="1" dirty="0">
                <a:hlinkClick r:id="rId2"/>
              </a:rPr>
              <a:t>"RawHash: Enabling Fast and Accurate Real-Time Analysis of Raw Nanopore Signals for Large Genomes"</a:t>
            </a:r>
            <a:br>
              <a:rPr lang="en-US" sz="1600" dirty="0"/>
            </a:br>
            <a:r>
              <a:rPr lang="en-US" sz="1600" i="1" dirty="0"/>
              <a:t>Proceedings Talk at ISMB-ECCB</a:t>
            </a:r>
            <a:r>
              <a:rPr lang="en-US" sz="1600" dirty="0"/>
              <a:t>, Lyon, France, 25 July 2023.</a:t>
            </a:r>
            <a:br>
              <a:rPr lang="en-US" sz="1600" dirty="0"/>
            </a:br>
            <a:r>
              <a:rPr lang="en-US" sz="1600" dirty="0"/>
              <a:t>[</a:t>
            </a:r>
            <a:r>
              <a:rPr lang="en-US" sz="1600" dirty="0">
                <a:hlinkClick r:id="rId3"/>
              </a:rPr>
              <a:t>Slides (pptx)</a:t>
            </a:r>
            <a:r>
              <a:rPr lang="en-US" sz="1600" dirty="0"/>
              <a:t> </a:t>
            </a:r>
            <a:r>
              <a:rPr lang="en-US" sz="1600" dirty="0">
                <a:hlinkClick r:id="rId4"/>
              </a:rPr>
              <a:t>(pdf)</a:t>
            </a:r>
            <a:r>
              <a:rPr lang="en-US" sz="1600" dirty="0"/>
              <a:t>]</a:t>
            </a:r>
            <a:br>
              <a:rPr lang="en-US" sz="1600" dirty="0"/>
            </a:br>
            <a:r>
              <a:rPr lang="en-US" sz="1600" dirty="0"/>
              <a:t>[</a:t>
            </a:r>
            <a:r>
              <a:rPr lang="en-US" sz="1600" dirty="0">
                <a:hlinkClick r:id="rId5"/>
              </a:rPr>
              <a:t>Talk Video </a:t>
            </a:r>
            <a:r>
              <a:rPr lang="en-US" sz="1600" dirty="0"/>
              <a:t>(18 minutes]</a:t>
            </a:r>
          </a:p>
          <a:p>
            <a:pPr marL="0" indent="0">
              <a:buNone/>
            </a:pPr>
            <a:endParaRPr lang="en-US" sz="1600" dirty="0"/>
          </a:p>
        </p:txBody>
      </p:sp>
      <p:sp>
        <p:nvSpPr>
          <p:cNvPr id="4" name="Slide Number Placeholder 3">
            <a:extLst>
              <a:ext uri="{FF2B5EF4-FFF2-40B4-BE49-F238E27FC236}">
                <a16:creationId xmlns:a16="http://schemas.microsoft.com/office/drawing/2014/main" id="{42A122B2-35CC-C64B-B5EA-4870A730338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7" name="Picture 6" descr="A screenshot of a video&#10;&#10;Description automatically generated">
            <a:extLst>
              <a:ext uri="{FF2B5EF4-FFF2-40B4-BE49-F238E27FC236}">
                <a16:creationId xmlns:a16="http://schemas.microsoft.com/office/drawing/2014/main" id="{1A5A6C3A-B857-9206-5674-5EABE2A21FD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15065" y="2492896"/>
            <a:ext cx="5113870" cy="3636008"/>
          </a:xfrm>
          <a:prstGeom prst="rect">
            <a:avLst/>
          </a:prstGeom>
        </p:spPr>
      </p:pic>
    </p:spTree>
    <p:extLst>
      <p:ext uri="{BB962C8B-B14F-4D97-AF65-F5344CB8AC3E}">
        <p14:creationId xmlns:p14="http://schemas.microsoft.com/office/powerpoint/2010/main" val="3058865573"/>
      </p:ext>
    </p:extLst>
  </p:cSld>
  <p:clrMapOvr>
    <a:masterClrMapping/>
  </p:clrMapOvr>
  <p:transition/>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5BF0-604F-064A-8A5C-798DA6F609D3}"/>
              </a:ext>
            </a:extLst>
          </p:cNvPr>
          <p:cNvSpPr>
            <a:spLocks noGrp="1"/>
          </p:cNvSpPr>
          <p:nvPr>
            <p:ph type="title"/>
          </p:nvPr>
        </p:nvSpPr>
        <p:spPr/>
        <p:txBody>
          <a:bodyPr/>
          <a:lstStyle/>
          <a:p>
            <a:r>
              <a:rPr kumimoji="0" lang="en-US" sz="4000" b="0" i="0" u="none" strike="noStrike" kern="0" cap="none" spc="0" normalizeH="0" baseline="0" noProof="0" dirty="0">
                <a:ln>
                  <a:noFill/>
                </a:ln>
                <a:solidFill>
                  <a:srgbClr val="006633"/>
                </a:solidFill>
                <a:effectLst/>
                <a:uLnTx/>
                <a:uFillTx/>
                <a:latin typeface="Garamond"/>
                <a:ea typeface="+mj-ea"/>
                <a:cs typeface="+mj-cs"/>
              </a:rPr>
              <a:t>Accelerating Genome Analysis </a:t>
            </a:r>
            <a:r>
              <a:rPr kumimoji="0" lang="en-US" sz="2200" b="1" i="0" u="none" strike="noStrike" kern="0" cap="none" spc="0" normalizeH="0" baseline="0" noProof="0" dirty="0">
                <a:ln>
                  <a:noFill/>
                </a:ln>
                <a:solidFill>
                  <a:srgbClr val="006633"/>
                </a:solidFill>
                <a:effectLst/>
                <a:uLnTx/>
                <a:uFillTx/>
                <a:latin typeface="Garamond"/>
                <a:ea typeface="+mj-ea"/>
                <a:cs typeface="+mj-cs"/>
              </a:rPr>
              <a:t>[DAC 2023]</a:t>
            </a:r>
            <a:endParaRPr lang="en-US" sz="3800" b="1" dirty="0"/>
          </a:p>
        </p:txBody>
      </p:sp>
      <p:sp>
        <p:nvSpPr>
          <p:cNvPr id="3" name="Content Placeholder 2">
            <a:extLst>
              <a:ext uri="{FF2B5EF4-FFF2-40B4-BE49-F238E27FC236}">
                <a16:creationId xmlns:a16="http://schemas.microsoft.com/office/drawing/2014/main" id="{A132D235-9E9A-944F-9883-F07DBE9D4BB5}"/>
              </a:ext>
            </a:extLst>
          </p:cNvPr>
          <p:cNvSpPr>
            <a:spLocks noGrp="1"/>
          </p:cNvSpPr>
          <p:nvPr>
            <p:ph idx="1"/>
          </p:nvPr>
        </p:nvSpPr>
        <p:spPr>
          <a:xfrm>
            <a:off x="228600" y="914400"/>
            <a:ext cx="8610600" cy="5538936"/>
          </a:xfrm>
        </p:spPr>
        <p:txBody>
          <a:bodyPr/>
          <a:lstStyle/>
          <a:p>
            <a:r>
              <a:rPr lang="en-US" sz="1800" dirty="0" err="1"/>
              <a:t>Onur</a:t>
            </a:r>
            <a:r>
              <a:rPr lang="en-US" sz="1800" dirty="0"/>
              <a:t> </a:t>
            </a:r>
            <a:r>
              <a:rPr lang="en-US" sz="1800" dirty="0" err="1"/>
              <a:t>Mutlu</a:t>
            </a:r>
            <a:r>
              <a:rPr lang="en-US" sz="1800" dirty="0"/>
              <a:t> and Can </a:t>
            </a:r>
            <a:r>
              <a:rPr lang="en-US" sz="1800" dirty="0" err="1"/>
              <a:t>Firtina</a:t>
            </a:r>
            <a:r>
              <a:rPr lang="en-US" sz="1800" dirty="0"/>
              <a:t>,</a:t>
            </a:r>
            <a:br>
              <a:rPr lang="en-US" sz="1800" dirty="0"/>
            </a:br>
            <a:r>
              <a:rPr lang="en-US" sz="1800" b="1" dirty="0">
                <a:hlinkClick r:id="rId2"/>
              </a:rPr>
              <a:t>"</a:t>
            </a:r>
            <a:r>
              <a:rPr lang="en-US" sz="1800" b="1" i="0" dirty="0">
                <a:solidFill>
                  <a:srgbClr val="000000"/>
                </a:solidFill>
                <a:effectLst/>
                <a:hlinkClick r:id="rId3"/>
              </a:rPr>
              <a:t>Accelerating Genome Analysis via Algorithm-Architecture Co-Design</a:t>
            </a:r>
            <a:r>
              <a:rPr lang="en-US" sz="1800" b="1" dirty="0">
                <a:hlinkClick r:id="rId2"/>
              </a:rPr>
              <a:t>"</a:t>
            </a:r>
            <a:br>
              <a:rPr lang="en-US" sz="1800" dirty="0"/>
            </a:br>
            <a:r>
              <a:rPr lang="en-US" sz="1800" b="0" i="1" dirty="0">
                <a:solidFill>
                  <a:srgbClr val="000000"/>
                </a:solidFill>
                <a:effectLst/>
              </a:rPr>
              <a:t>Invited Special Session Paper in Proceedings of the </a:t>
            </a:r>
            <a:r>
              <a:rPr lang="en-US" sz="1800" b="0" i="1" dirty="0">
                <a:solidFill>
                  <a:srgbClr val="000000"/>
                </a:solidFill>
                <a:effectLst/>
                <a:hlinkClick r:id="rId4"/>
              </a:rPr>
              <a:t>60th Design Automation Conference</a:t>
            </a:r>
            <a:r>
              <a:rPr lang="en-US" sz="1800" b="0" i="1" dirty="0">
                <a:solidFill>
                  <a:srgbClr val="000000"/>
                </a:solidFill>
                <a:effectLst/>
              </a:rPr>
              <a:t> (</a:t>
            </a:r>
            <a:r>
              <a:rPr lang="en-US" sz="1800" b="1" i="1" dirty="0">
                <a:solidFill>
                  <a:srgbClr val="000000"/>
                </a:solidFill>
                <a:effectLst/>
              </a:rPr>
              <a:t>DAC</a:t>
            </a:r>
            <a:r>
              <a:rPr lang="en-US" sz="1800" b="0" i="1" dirty="0">
                <a:solidFill>
                  <a:srgbClr val="000000"/>
                </a:solidFill>
                <a:effectLst/>
              </a:rPr>
              <a:t>)</a:t>
            </a:r>
            <a:r>
              <a:rPr lang="en-US" sz="1800" b="0" i="0" dirty="0">
                <a:solidFill>
                  <a:srgbClr val="000000"/>
                </a:solidFill>
                <a:effectLst/>
              </a:rPr>
              <a:t>, San Francisco, CA, USA, July 2023.</a:t>
            </a:r>
            <a:br>
              <a:rPr lang="en-US" sz="1800" dirty="0"/>
            </a:br>
            <a:r>
              <a:rPr lang="en-US" sz="1800" dirty="0"/>
              <a:t>[</a:t>
            </a:r>
            <a:r>
              <a:rPr lang="en-US" sz="1800" dirty="0">
                <a:hlinkClick r:id="rId5"/>
              </a:rPr>
              <a:t>Slides (pptx)</a:t>
            </a:r>
            <a:r>
              <a:rPr lang="en-US" sz="1800" dirty="0"/>
              <a:t> </a:t>
            </a:r>
            <a:r>
              <a:rPr lang="en-US" sz="1800" dirty="0">
                <a:hlinkClick r:id="rId6"/>
              </a:rPr>
              <a:t>(pdf)</a:t>
            </a:r>
            <a:r>
              <a:rPr lang="en-US" sz="1800" dirty="0"/>
              <a:t>]</a:t>
            </a:r>
            <a:br>
              <a:rPr lang="en-US" sz="1800" dirty="0"/>
            </a:br>
            <a:r>
              <a:rPr lang="en-US" sz="1800" dirty="0"/>
              <a:t>[</a:t>
            </a:r>
            <a:r>
              <a:rPr lang="en-US" sz="1800" dirty="0">
                <a:hlinkClick r:id="rId7"/>
              </a:rPr>
              <a:t>Talk Video </a:t>
            </a:r>
            <a:r>
              <a:rPr lang="en-US" sz="1800" dirty="0"/>
              <a:t>(38 minutes, including Q&amp;A)]</a:t>
            </a:r>
            <a:br>
              <a:rPr lang="en-US" sz="1800" dirty="0"/>
            </a:br>
            <a:r>
              <a:rPr lang="en-US" sz="1800" dirty="0"/>
              <a:t>[</a:t>
            </a:r>
            <a:r>
              <a:rPr lang="en-US" sz="1800" dirty="0">
                <a:hlinkClick r:id="rId8"/>
              </a:rPr>
              <a:t>Related Invited Paper</a:t>
            </a:r>
            <a:r>
              <a:rPr lang="en-US" sz="1800" dirty="0"/>
              <a:t>]</a:t>
            </a:r>
            <a:br>
              <a:rPr lang="en-US" sz="1800" dirty="0"/>
            </a:br>
            <a:r>
              <a:rPr lang="en-US" sz="1800" dirty="0"/>
              <a:t>[</a:t>
            </a:r>
            <a:r>
              <a:rPr lang="en-US" sz="1800" dirty="0">
                <a:hlinkClick r:id="rId9"/>
              </a:rPr>
              <a:t>arXiv version</a:t>
            </a:r>
            <a:r>
              <a:rPr lang="en-US" sz="1800" dirty="0"/>
              <a:t>]</a:t>
            </a:r>
          </a:p>
          <a:p>
            <a:pPr marL="0" indent="0">
              <a:buNone/>
            </a:pPr>
            <a:br>
              <a:rPr lang="en-US" sz="1800" dirty="0"/>
            </a:br>
            <a:br>
              <a:rPr lang="en-US" sz="1800" dirty="0"/>
            </a:br>
            <a:endParaRPr lang="en-US" sz="1800" dirty="0"/>
          </a:p>
        </p:txBody>
      </p:sp>
      <p:sp>
        <p:nvSpPr>
          <p:cNvPr id="4" name="Slide Number Placeholder 3">
            <a:extLst>
              <a:ext uri="{FF2B5EF4-FFF2-40B4-BE49-F238E27FC236}">
                <a16:creationId xmlns:a16="http://schemas.microsoft.com/office/drawing/2014/main" id="{C0DB1DCE-E5D9-CD4A-A287-B342F108CBD4}"/>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TextBox 4">
            <a:extLst>
              <a:ext uri="{FF2B5EF4-FFF2-40B4-BE49-F238E27FC236}">
                <a16:creationId xmlns:a16="http://schemas.microsoft.com/office/drawing/2014/main" id="{EFD7793F-70F0-ABDA-8C95-C6EAE74CBBCA}"/>
              </a:ext>
            </a:extLst>
          </p:cNvPr>
          <p:cNvSpPr txBox="1"/>
          <p:nvPr/>
        </p:nvSpPr>
        <p:spPr>
          <a:xfrm>
            <a:off x="1348350" y="6413266"/>
            <a:ext cx="668003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32FF"/>
                </a:solidFill>
                <a:effectLst/>
                <a:uLnTx/>
                <a:uFillTx/>
                <a:latin typeface="Tahoma"/>
                <a:ea typeface="+mn-ea"/>
                <a:cs typeface="+mn-cs"/>
              </a:rPr>
              <a:t>https://</a:t>
            </a:r>
            <a:r>
              <a:rPr kumimoji="0" lang="en-US" sz="2000" b="1" i="0" u="none" strike="noStrike" kern="1200" cap="none" spc="0" normalizeH="0" baseline="0" noProof="0" dirty="0" err="1">
                <a:ln>
                  <a:noFill/>
                </a:ln>
                <a:solidFill>
                  <a:srgbClr val="0432FF"/>
                </a:solidFill>
                <a:effectLst/>
                <a:uLnTx/>
                <a:uFillTx/>
                <a:latin typeface="Tahoma"/>
                <a:ea typeface="+mn-ea"/>
                <a:cs typeface="+mn-cs"/>
              </a:rPr>
              <a:t>ieeexplore.ieee.org</a:t>
            </a:r>
            <a:r>
              <a:rPr kumimoji="0" lang="en-US" sz="2000" b="1" i="0" u="none" strike="noStrike" kern="1200" cap="none" spc="0" normalizeH="0" baseline="0" noProof="0" dirty="0">
                <a:ln>
                  <a:noFill/>
                </a:ln>
                <a:solidFill>
                  <a:srgbClr val="0432FF"/>
                </a:solidFill>
                <a:effectLst/>
                <a:uLnTx/>
                <a:uFillTx/>
                <a:latin typeface="Tahoma"/>
                <a:ea typeface="+mn-ea"/>
                <a:cs typeface="+mn-cs"/>
              </a:rPr>
              <a:t>/document/10247887 </a:t>
            </a:r>
          </a:p>
        </p:txBody>
      </p:sp>
      <p:pic>
        <p:nvPicPr>
          <p:cNvPr id="6" name="Picture 5">
            <a:extLst>
              <a:ext uri="{FF2B5EF4-FFF2-40B4-BE49-F238E27FC236}">
                <a16:creationId xmlns:a16="http://schemas.microsoft.com/office/drawing/2014/main" id="{4DB4C3F7-8C86-02E8-E2E2-7E2E9CF63DBB}"/>
              </a:ext>
            </a:extLst>
          </p:cNvPr>
          <p:cNvPicPr>
            <a:picLocks noChangeAspect="1"/>
          </p:cNvPicPr>
          <p:nvPr/>
        </p:nvPicPr>
        <p:blipFill>
          <a:blip r:embed="rId10"/>
          <a:stretch>
            <a:fillRect/>
          </a:stretch>
        </p:blipFill>
        <p:spPr>
          <a:xfrm>
            <a:off x="172395" y="3717032"/>
            <a:ext cx="8914319" cy="2042601"/>
          </a:xfrm>
          <a:prstGeom prst="rect">
            <a:avLst/>
          </a:prstGeom>
        </p:spPr>
      </p:pic>
    </p:spTree>
    <p:extLst>
      <p:ext uri="{BB962C8B-B14F-4D97-AF65-F5344CB8AC3E}">
        <p14:creationId xmlns:p14="http://schemas.microsoft.com/office/powerpoint/2010/main" val="1712940091"/>
      </p:ext>
    </p:extLst>
  </p:cSld>
  <p:clrMapOvr>
    <a:masterClrMapping/>
  </p:clrMapOvr>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CB1BD-1632-4809-7B4B-DA19F8B19BEC}"/>
              </a:ext>
            </a:extLst>
          </p:cNvPr>
          <p:cNvSpPr>
            <a:spLocks noGrp="1"/>
          </p:cNvSpPr>
          <p:nvPr>
            <p:ph type="title"/>
          </p:nvPr>
        </p:nvSpPr>
        <p:spPr/>
        <p:txBody>
          <a:bodyPr/>
          <a:lstStyle/>
          <a:p>
            <a:r>
              <a:rPr lang="en-US" dirty="0"/>
              <a:t>BIO-Arch Workshop at RECOMB 2023</a:t>
            </a:r>
          </a:p>
        </p:txBody>
      </p:sp>
      <p:sp>
        <p:nvSpPr>
          <p:cNvPr id="3" name="Content Placeholder 2">
            <a:extLst>
              <a:ext uri="{FF2B5EF4-FFF2-40B4-BE49-F238E27FC236}">
                <a16:creationId xmlns:a16="http://schemas.microsoft.com/office/drawing/2014/main" id="{ADA416CA-97BF-1976-FEB3-018254C01A91}"/>
              </a:ext>
            </a:extLst>
          </p:cNvPr>
          <p:cNvSpPr>
            <a:spLocks noGrp="1"/>
          </p:cNvSpPr>
          <p:nvPr>
            <p:ph idx="1"/>
          </p:nvPr>
        </p:nvSpPr>
        <p:spPr>
          <a:xfrm>
            <a:off x="228600" y="1052736"/>
            <a:ext cx="8610600" cy="4876800"/>
          </a:xfrm>
        </p:spPr>
        <p:txBody>
          <a:bodyPr/>
          <a:lstStyle/>
          <a:p>
            <a:r>
              <a:rPr lang="en-US" dirty="0"/>
              <a:t>April 14, 2023</a:t>
            </a:r>
          </a:p>
          <a:p>
            <a:endParaRPr lang="en-US" dirty="0"/>
          </a:p>
        </p:txBody>
      </p:sp>
      <p:sp>
        <p:nvSpPr>
          <p:cNvPr id="4" name="Slide Number Placeholder 3">
            <a:extLst>
              <a:ext uri="{FF2B5EF4-FFF2-40B4-BE49-F238E27FC236}">
                <a16:creationId xmlns:a16="http://schemas.microsoft.com/office/drawing/2014/main" id="{EC509DED-3765-C8BB-444D-637518156F2C}"/>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574D81-B5DE-384D-B24B-566C679AE608}" type="slidenum">
              <a:rPr kumimoji="0" lang="en-US" sz="1600" b="0" i="0" u="none" strike="noStrike" kern="1200" cap="none" spc="0" normalizeH="0" baseline="0" noProof="0" smtClean="0">
                <a:ln>
                  <a:noFill/>
                </a:ln>
                <a:solidFill>
                  <a:srgbClr val="000000"/>
                </a:solidFill>
                <a:effectLst/>
                <a:uLnTx/>
                <a:uFillTx/>
                <a:latin typeface="Garamond"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179</a:t>
            </a:fld>
            <a:endParaRPr kumimoji="0" lang="en-US" sz="1600" b="0" i="0" u="none" strike="noStrike" kern="1200" cap="none" spc="0" normalizeH="0" baseline="0" noProof="0">
              <a:ln>
                <a:noFill/>
              </a:ln>
              <a:solidFill>
                <a:srgbClr val="000000"/>
              </a:solidFill>
              <a:effectLst/>
              <a:uLnTx/>
              <a:uFillTx/>
              <a:latin typeface="Garamond" charset="0"/>
              <a:ea typeface="+mn-ea"/>
            </a:endParaRPr>
          </a:p>
        </p:txBody>
      </p:sp>
      <p:sp>
        <p:nvSpPr>
          <p:cNvPr id="5" name="TextBox 4">
            <a:extLst>
              <a:ext uri="{FF2B5EF4-FFF2-40B4-BE49-F238E27FC236}">
                <a16:creationId xmlns:a16="http://schemas.microsoft.com/office/drawing/2014/main" id="{F1542F7E-4FB8-4406-0377-94D440ABF508}"/>
              </a:ext>
            </a:extLst>
          </p:cNvPr>
          <p:cNvSpPr txBox="1"/>
          <p:nvPr/>
        </p:nvSpPr>
        <p:spPr>
          <a:xfrm>
            <a:off x="1547774" y="6488668"/>
            <a:ext cx="604845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2">
                  <a:extLst>
                    <a:ext uri="{A12FA001-AC4F-418D-AE19-62706E023703}">
                      <ahyp:hlinkClr xmlns:ahyp="http://schemas.microsoft.com/office/drawing/2018/hyperlinkcolor" val="tx"/>
                    </a:ext>
                  </a:extLst>
                </a:hlinkClick>
              </a:rPr>
              <a:t>https://safari.ethz.ch/recomb23-arch-workshop/</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p:txBody>
      </p:sp>
      <p:sp>
        <p:nvSpPr>
          <p:cNvPr id="6" name="TextBox 5">
            <a:extLst>
              <a:ext uri="{FF2B5EF4-FFF2-40B4-BE49-F238E27FC236}">
                <a16:creationId xmlns:a16="http://schemas.microsoft.com/office/drawing/2014/main" id="{4A0C23C4-B30A-27DC-CD64-F061BC30C0E7}"/>
              </a:ext>
            </a:extLst>
          </p:cNvPr>
          <p:cNvSpPr txBox="1"/>
          <p:nvPr/>
        </p:nvSpPr>
        <p:spPr>
          <a:xfrm>
            <a:off x="1763688" y="6090799"/>
            <a:ext cx="535864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FF"/>
                </a:solidFill>
                <a:effectLst/>
                <a:uLnTx/>
                <a:uFillTx/>
                <a:latin typeface="Tahoma"/>
                <a:ea typeface="+mn-ea"/>
                <a:cs typeface="+mn-cs"/>
                <a:hlinkClick r:id="rId3">
                  <a:extLst>
                    <a:ext uri="{A12FA001-AC4F-418D-AE19-62706E023703}">
                      <ahyp:hlinkClr xmlns:ahyp="http://schemas.microsoft.com/office/drawing/2018/hyperlinkcolor" val="tx"/>
                    </a:ext>
                  </a:extLst>
                </a:hlinkClick>
              </a:rPr>
              <a:t>https://www.youtube.com/watch?v=2rCsb4-nLmg</a:t>
            </a:r>
            <a:r>
              <a:rPr kumimoji="0" lang="en-US" sz="1800" b="0" i="0" u="none" strike="noStrike" kern="1200" cap="none" spc="0" normalizeH="0" baseline="0" noProof="0" dirty="0">
                <a:ln>
                  <a:noFill/>
                </a:ln>
                <a:solidFill>
                  <a:srgbClr val="0000FF"/>
                </a:solidFill>
                <a:effectLst/>
                <a:uLnTx/>
                <a:uFillTx/>
                <a:latin typeface="Tahoma"/>
                <a:ea typeface="+mn-ea"/>
                <a:cs typeface="+mn-cs"/>
              </a:rPr>
              <a:t> </a:t>
            </a:r>
          </a:p>
        </p:txBody>
      </p:sp>
      <p:pic>
        <p:nvPicPr>
          <p:cNvPr id="7" name="Picture 6">
            <a:extLst>
              <a:ext uri="{FF2B5EF4-FFF2-40B4-BE49-F238E27FC236}">
                <a16:creationId xmlns:a16="http://schemas.microsoft.com/office/drawing/2014/main" id="{DD285426-D11D-DF8D-4441-4F7BF899D500}"/>
              </a:ext>
            </a:extLst>
          </p:cNvPr>
          <p:cNvPicPr>
            <a:picLocks noChangeAspect="1"/>
          </p:cNvPicPr>
          <p:nvPr/>
        </p:nvPicPr>
        <p:blipFill>
          <a:blip r:embed="rId4"/>
          <a:stretch>
            <a:fillRect/>
          </a:stretch>
        </p:blipFill>
        <p:spPr>
          <a:xfrm>
            <a:off x="4283968" y="2137370"/>
            <a:ext cx="4751307" cy="3163838"/>
          </a:xfrm>
          <a:prstGeom prst="rect">
            <a:avLst/>
          </a:prstGeom>
        </p:spPr>
      </p:pic>
      <p:pic>
        <p:nvPicPr>
          <p:cNvPr id="8" name="Picture 7">
            <a:extLst>
              <a:ext uri="{FF2B5EF4-FFF2-40B4-BE49-F238E27FC236}">
                <a16:creationId xmlns:a16="http://schemas.microsoft.com/office/drawing/2014/main" id="{05817169-574F-F1C3-FD10-FED65981D32D}"/>
              </a:ext>
            </a:extLst>
          </p:cNvPr>
          <p:cNvPicPr>
            <a:picLocks noChangeAspect="1"/>
          </p:cNvPicPr>
          <p:nvPr/>
        </p:nvPicPr>
        <p:blipFill>
          <a:blip r:embed="rId5"/>
          <a:stretch>
            <a:fillRect/>
          </a:stretch>
        </p:blipFill>
        <p:spPr>
          <a:xfrm>
            <a:off x="90080" y="1584176"/>
            <a:ext cx="4096600" cy="4365104"/>
          </a:xfrm>
          <a:prstGeom prst="rect">
            <a:avLst/>
          </a:prstGeom>
        </p:spPr>
      </p:pic>
    </p:spTree>
    <p:extLst>
      <p:ext uri="{BB962C8B-B14F-4D97-AF65-F5344CB8AC3E}">
        <p14:creationId xmlns:p14="http://schemas.microsoft.com/office/powerpoint/2010/main" val="3052913236"/>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FD41-9F6D-2143-9F90-BFDEA0FB5AF4}"/>
              </a:ext>
            </a:extLst>
          </p:cNvPr>
          <p:cNvSpPr>
            <a:spLocks noGrp="1"/>
          </p:cNvSpPr>
          <p:nvPr>
            <p:ph type="title"/>
          </p:nvPr>
        </p:nvSpPr>
        <p:spPr>
          <a:xfrm>
            <a:off x="107504" y="152400"/>
            <a:ext cx="8610600" cy="1066800"/>
          </a:xfrm>
        </p:spPr>
        <p:txBody>
          <a:bodyPr/>
          <a:lstStyle/>
          <a:p>
            <a:r>
              <a:rPr lang="en-US" sz="3500" b="1" dirty="0"/>
              <a:t>Genomics Course (Fall 2023)</a:t>
            </a:r>
          </a:p>
        </p:txBody>
      </p:sp>
      <p:sp>
        <p:nvSpPr>
          <p:cNvPr id="3" name="Content Placeholder 2">
            <a:extLst>
              <a:ext uri="{FF2B5EF4-FFF2-40B4-BE49-F238E27FC236}">
                <a16:creationId xmlns:a16="http://schemas.microsoft.com/office/drawing/2014/main" id="{54F2CB04-4AC0-1446-84A7-E56C0F7E03D4}"/>
              </a:ext>
            </a:extLst>
          </p:cNvPr>
          <p:cNvSpPr>
            <a:spLocks noGrp="1"/>
          </p:cNvSpPr>
          <p:nvPr>
            <p:ph idx="1"/>
          </p:nvPr>
        </p:nvSpPr>
        <p:spPr>
          <a:xfrm>
            <a:off x="228600" y="980728"/>
            <a:ext cx="5340068" cy="5195664"/>
          </a:xfrm>
        </p:spPr>
        <p:txBody>
          <a:bodyPr/>
          <a:lstStyle/>
          <a:p>
            <a:r>
              <a:rPr lang="en-US" sz="1600" b="1" dirty="0">
                <a:solidFill>
                  <a:srgbClr val="0432FF"/>
                </a:solidFill>
                <a:hlinkClick r:id="rId2"/>
              </a:rPr>
              <a:t>Fall 2023 Edition: </a:t>
            </a:r>
            <a:endParaRPr lang="en-US" sz="1600" b="1" dirty="0">
              <a:solidFill>
                <a:srgbClr val="0432FF"/>
              </a:solidFill>
              <a:hlinkClick r:id="rId3">
                <a:extLst>
                  <a:ext uri="{A12FA001-AC4F-418D-AE19-62706E023703}">
                    <ahyp:hlinkClr xmlns:ahyp="http://schemas.microsoft.com/office/drawing/2018/hyperlinkcolor" val="tx"/>
                  </a:ext>
                </a:extLst>
              </a:hlinkClick>
            </a:endParaRPr>
          </a:p>
          <a:p>
            <a:pPr lvl="1"/>
            <a:r>
              <a:rPr lang="en-US" sz="1400" dirty="0">
                <a:solidFill>
                  <a:srgbClr val="0432FF"/>
                </a:solidFill>
                <a:hlinkClick r:id="rId4"/>
              </a:rPr>
              <a:t>https://safari.ethz.ch/projects_and_seminars/fall2023/doku.php?id=bioinformatics</a:t>
            </a:r>
            <a:r>
              <a:rPr lang="en-US" sz="1400" dirty="0">
                <a:solidFill>
                  <a:srgbClr val="0432FF"/>
                </a:solidFill>
              </a:rPr>
              <a:t> </a:t>
            </a:r>
          </a:p>
          <a:p>
            <a:r>
              <a:rPr lang="en-US" sz="1600" b="1" dirty="0">
                <a:solidFill>
                  <a:srgbClr val="0432FF"/>
                </a:solidFill>
                <a:hlinkClick r:id="rId5"/>
              </a:rPr>
              <a:t>Spring 2023 Edition: </a:t>
            </a:r>
            <a:endParaRPr lang="en-US" sz="1600" b="1" dirty="0">
              <a:solidFill>
                <a:srgbClr val="0432FF"/>
              </a:solidFill>
              <a:hlinkClick r:id="rId3">
                <a:extLst>
                  <a:ext uri="{A12FA001-AC4F-418D-AE19-62706E023703}">
                    <ahyp:hlinkClr xmlns:ahyp="http://schemas.microsoft.com/office/drawing/2018/hyperlinkcolor" val="tx"/>
                  </a:ext>
                </a:extLst>
              </a:hlinkClick>
            </a:endParaRPr>
          </a:p>
          <a:p>
            <a:pPr lvl="1"/>
            <a:r>
              <a:rPr lang="en-US" sz="1400" dirty="0">
                <a:solidFill>
                  <a:srgbClr val="0432FF"/>
                </a:solidFill>
                <a:hlinkClick r:id="rId5"/>
              </a:rPr>
              <a:t>https://safari.ethz.ch/projects_and_seminars/spring2023/doku.php?id=bioinformatics</a:t>
            </a:r>
            <a:r>
              <a:rPr lang="en-US" sz="1400" dirty="0">
                <a:solidFill>
                  <a:srgbClr val="0432FF"/>
                </a:solidFill>
              </a:rPr>
              <a:t>  </a:t>
            </a:r>
          </a:p>
          <a:p>
            <a:pPr marL="344487" lvl="1" indent="0">
              <a:buNone/>
            </a:pPr>
            <a:endParaRPr lang="en-US" sz="1600" dirty="0">
              <a:solidFill>
                <a:srgbClr val="0432FF"/>
              </a:solidFill>
            </a:endParaRPr>
          </a:p>
          <a:p>
            <a:r>
              <a:rPr lang="en-US" sz="1600" b="1" dirty="0">
                <a:solidFill>
                  <a:srgbClr val="0432FF"/>
                </a:solidFill>
                <a:hlinkClick r:id="rId6">
                  <a:extLst>
                    <a:ext uri="{A12FA001-AC4F-418D-AE19-62706E023703}">
                      <ahyp:hlinkClr xmlns:ahyp="http://schemas.microsoft.com/office/drawing/2018/hyperlinkcolor" val="tx"/>
                    </a:ext>
                  </a:extLst>
                </a:hlinkClick>
              </a:rPr>
              <a:t>Youtube Livestream (Fall 2023):</a:t>
            </a:r>
            <a:endParaRPr lang="en-US" sz="1600" b="1" dirty="0">
              <a:solidFill>
                <a:srgbClr val="0432FF"/>
              </a:solidFill>
              <a:hlinkClick r:id="rId7">
                <a:extLst>
                  <a:ext uri="{A12FA001-AC4F-418D-AE19-62706E023703}">
                    <ahyp:hlinkClr xmlns:ahyp="http://schemas.microsoft.com/office/drawing/2018/hyperlinkcolor" val="tx"/>
                  </a:ext>
                </a:extLst>
              </a:hlinkClick>
            </a:endParaRPr>
          </a:p>
          <a:p>
            <a:pPr lvl="1"/>
            <a:r>
              <a:rPr lang="en-US" sz="1400" dirty="0">
                <a:solidFill>
                  <a:srgbClr val="0432FF"/>
                </a:solidFill>
                <a:hlinkClick r:id="rId8"/>
              </a:rPr>
              <a:t>https://youtube.com/playlist?list=PL5Q2soXY2Zi_O0wyOjiMShG4t2QPZoeE3</a:t>
            </a:r>
            <a:r>
              <a:rPr lang="en-US" sz="1400" dirty="0">
                <a:solidFill>
                  <a:srgbClr val="0432FF"/>
                </a:solidFill>
              </a:rPr>
              <a:t> </a:t>
            </a:r>
            <a:endParaRPr lang="en-US" sz="1600" dirty="0">
              <a:solidFill>
                <a:srgbClr val="0432FF"/>
              </a:solidFill>
            </a:endParaRPr>
          </a:p>
          <a:p>
            <a:endParaRPr lang="en-US" sz="1600" dirty="0"/>
          </a:p>
          <a:p>
            <a:r>
              <a:rPr lang="en-US" sz="1600" dirty="0"/>
              <a:t>Project course</a:t>
            </a:r>
          </a:p>
          <a:p>
            <a:pPr lvl="1"/>
            <a:r>
              <a:rPr lang="en-US" sz="1400" dirty="0"/>
              <a:t>Taken by Bachelor’s/Master’s students</a:t>
            </a:r>
          </a:p>
          <a:p>
            <a:pPr lvl="1"/>
            <a:r>
              <a:rPr lang="en-US" sz="1400" dirty="0"/>
              <a:t>Genomics lectures</a:t>
            </a:r>
          </a:p>
          <a:p>
            <a:pPr lvl="1"/>
            <a:r>
              <a:rPr lang="en-US" sz="1400" dirty="0"/>
              <a:t>Hands-on research exploration</a:t>
            </a:r>
          </a:p>
          <a:p>
            <a:pPr lvl="1"/>
            <a:r>
              <a:rPr lang="en-US" sz="1400" dirty="0"/>
              <a:t>Many research readings</a:t>
            </a:r>
          </a:p>
          <a:p>
            <a:endParaRPr lang="en-US" sz="1600" dirty="0">
              <a:solidFill>
                <a:srgbClr val="0432FF"/>
              </a:solidFill>
            </a:endParaRPr>
          </a:p>
        </p:txBody>
      </p:sp>
      <p:sp>
        <p:nvSpPr>
          <p:cNvPr id="4" name="Slide Number Placeholder 3">
            <a:extLst>
              <a:ext uri="{FF2B5EF4-FFF2-40B4-BE49-F238E27FC236}">
                <a16:creationId xmlns:a16="http://schemas.microsoft.com/office/drawing/2014/main" id="{4C04A543-CA72-7D4F-8DC0-45297D949868}"/>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ＭＳ Ｐゴシック" panose="020B0600070205080204" pitchFamily="34" charset="-128"/>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180</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ＭＳ Ｐゴシック" panose="020B0600070205080204" pitchFamily="34" charset="-128"/>
              <a:cs typeface="Arial" charset="0"/>
            </a:endParaRPr>
          </a:p>
        </p:txBody>
      </p:sp>
      <p:sp>
        <p:nvSpPr>
          <p:cNvPr id="7" name="TextBox 6">
            <a:extLst>
              <a:ext uri="{FF2B5EF4-FFF2-40B4-BE49-F238E27FC236}">
                <a16:creationId xmlns:a16="http://schemas.microsoft.com/office/drawing/2014/main" id="{5D98D170-9599-FFAE-F2B9-5231555427D6}"/>
              </a:ext>
            </a:extLst>
          </p:cNvPr>
          <p:cNvSpPr txBox="1"/>
          <p:nvPr/>
        </p:nvSpPr>
        <p:spPr>
          <a:xfrm>
            <a:off x="176382" y="5949280"/>
            <a:ext cx="567815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FF"/>
                </a:solidFill>
                <a:effectLst/>
                <a:uLnTx/>
                <a:uFillTx/>
                <a:latin typeface="Tahoma"/>
                <a:ea typeface="+mn-ea"/>
                <a:cs typeface="+mn-cs"/>
                <a:hlinkClick r:id="rId9">
                  <a:extLst>
                    <a:ext uri="{A12FA001-AC4F-418D-AE19-62706E023703}">
                      <ahyp:hlinkClr xmlns:ahyp="http://schemas.microsoft.com/office/drawing/2018/hyperlinkcolor" val="tx"/>
                    </a:ext>
                  </a:extLst>
                </a:hlinkClick>
              </a:rPr>
              <a:t>https://www.youtube.com/onurmutlulectures</a:t>
            </a:r>
            <a:r>
              <a:rPr kumimoji="0" lang="en-US" sz="1800" b="1" i="0" u="none" strike="noStrike" kern="1200" cap="none" spc="0" normalizeH="0" baseline="0" noProof="0" dirty="0">
                <a:ln>
                  <a:noFill/>
                </a:ln>
                <a:solidFill>
                  <a:srgbClr val="0000FF"/>
                </a:solidFill>
                <a:effectLst/>
                <a:uLnTx/>
                <a:uFillTx/>
                <a:latin typeface="Tahom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Tahoma"/>
              <a:ea typeface="+mn-ea"/>
              <a:cs typeface="+mn-cs"/>
            </a:endParaRPr>
          </a:p>
        </p:txBody>
      </p:sp>
      <p:pic>
        <p:nvPicPr>
          <p:cNvPr id="8" name="Picture 7" descr="A screenshot of a video conference&#10;&#10;Description automatically generated">
            <a:extLst>
              <a:ext uri="{FF2B5EF4-FFF2-40B4-BE49-F238E27FC236}">
                <a16:creationId xmlns:a16="http://schemas.microsoft.com/office/drawing/2014/main" id="{9312D59F-BAB6-A492-480B-6215AD68525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732400" y="44624"/>
            <a:ext cx="3411600" cy="6309320"/>
          </a:xfrm>
          <a:prstGeom prst="rect">
            <a:avLst/>
          </a:prstGeom>
        </p:spPr>
      </p:pic>
    </p:spTree>
    <p:extLst>
      <p:ext uri="{BB962C8B-B14F-4D97-AF65-F5344CB8AC3E}">
        <p14:creationId xmlns:p14="http://schemas.microsoft.com/office/powerpoint/2010/main" val="3480489988"/>
      </p:ext>
    </p:extLst>
  </p:cSld>
  <p:clrMapOvr>
    <a:masterClrMapping/>
  </p:clrMapOvr>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1FEDF-EF5F-2343-9008-0C2639C7F008}"/>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6DEF487-252E-3F42-9947-AC1AA9333552}"/>
              </a:ext>
            </a:extLst>
          </p:cNvPr>
          <p:cNvSpPr>
            <a:spLocks noGrp="1"/>
          </p:cNvSpPr>
          <p:nvPr>
            <p:ph idx="1"/>
          </p:nvPr>
        </p:nvSpPr>
        <p:spPr>
          <a:xfrm>
            <a:off x="228600" y="980728"/>
            <a:ext cx="8915400" cy="5400600"/>
          </a:xfrm>
        </p:spPr>
        <p:txBody>
          <a:bodyPr/>
          <a:lstStyle/>
          <a:p>
            <a:r>
              <a:rPr lang="en-US" dirty="0">
                <a:solidFill>
                  <a:srgbClr val="0000FF"/>
                </a:solidFill>
              </a:rPr>
              <a:t>System design for bioinformatics </a:t>
            </a:r>
            <a:r>
              <a:rPr lang="en-US" dirty="0"/>
              <a:t>is a critical problem</a:t>
            </a:r>
          </a:p>
          <a:p>
            <a:pPr lvl="1"/>
            <a:r>
              <a:rPr lang="en-US" dirty="0"/>
              <a:t>It has large scientific, medical, societal, personal implications</a:t>
            </a:r>
          </a:p>
          <a:p>
            <a:pPr marL="0" indent="0">
              <a:buNone/>
            </a:pPr>
            <a:endParaRPr lang="en-US" dirty="0"/>
          </a:p>
          <a:p>
            <a:r>
              <a:rPr lang="en-US" dirty="0"/>
              <a:t>We covered various </a:t>
            </a:r>
            <a:r>
              <a:rPr lang="en-US" dirty="0">
                <a:solidFill>
                  <a:srgbClr val="0000FF"/>
                </a:solidFill>
              </a:rPr>
              <a:t>recent ideas to </a:t>
            </a:r>
          </a:p>
          <a:p>
            <a:pPr lvl="1"/>
            <a:r>
              <a:rPr lang="en-US" dirty="0">
                <a:solidFill>
                  <a:srgbClr val="0000FF"/>
                </a:solidFill>
              </a:rPr>
              <a:t>Accelerate genome analysis</a:t>
            </a:r>
          </a:p>
          <a:p>
            <a:pPr lvl="1"/>
            <a:r>
              <a:rPr lang="en-US" dirty="0">
                <a:solidFill>
                  <a:srgbClr val="0000FF"/>
                </a:solidFill>
              </a:rPr>
              <a:t>Analyze genomes in ways that were not possible before</a:t>
            </a:r>
          </a:p>
          <a:p>
            <a:pPr lvl="1"/>
            <a:endParaRPr lang="en-US" dirty="0"/>
          </a:p>
          <a:p>
            <a:r>
              <a:rPr lang="en-US" b="1" dirty="0">
                <a:solidFill>
                  <a:srgbClr val="1A5712"/>
                </a:solidFill>
              </a:rPr>
              <a:t>Many future opportunities exist</a:t>
            </a:r>
          </a:p>
          <a:p>
            <a:pPr lvl="1"/>
            <a:r>
              <a:rPr lang="en-US" b="1" dirty="0">
                <a:solidFill>
                  <a:srgbClr val="FF0000"/>
                </a:solidFill>
              </a:rPr>
              <a:t>Especially with new sequencing technologies</a:t>
            </a:r>
          </a:p>
          <a:p>
            <a:pPr lvl="1"/>
            <a:r>
              <a:rPr lang="en-US" b="1" dirty="0">
                <a:solidFill>
                  <a:srgbClr val="FF0000"/>
                </a:solidFill>
              </a:rPr>
              <a:t>Especially with new applications and use cases</a:t>
            </a:r>
          </a:p>
          <a:p>
            <a:endParaRPr lang="en-US" dirty="0"/>
          </a:p>
          <a:p>
            <a:endParaRPr lang="en-US" dirty="0"/>
          </a:p>
          <a:p>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C0D852A5-EE62-484B-A021-ACAA12743B7A}"/>
              </a:ext>
            </a:extLst>
          </p:cNvPr>
          <p:cNvSpPr>
            <a:spLocks noGrp="1"/>
          </p:cNvSpPr>
          <p:nvPr>
            <p:ph type="sldNum" sz="quarter" idx="11"/>
          </p:nvPr>
        </p:nvSpPr>
        <p:spPr/>
        <p:txBody>
          <a:bodyPr/>
          <a:lstStyle/>
          <a:p>
            <a:fld id="{323594FA-E141-4234-AE05-360401972BE7}" type="slidenum">
              <a:rPr lang="en-US" altLang="en-US" smtClean="0"/>
              <a:pPr/>
              <a:t>181</a:t>
            </a:fld>
            <a:endParaRPr lang="en-US" altLang="en-US"/>
          </a:p>
        </p:txBody>
      </p:sp>
    </p:spTree>
    <p:extLst>
      <p:ext uri="{BB962C8B-B14F-4D97-AF65-F5344CB8AC3E}">
        <p14:creationId xmlns:p14="http://schemas.microsoft.com/office/powerpoint/2010/main" val="11117648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4"/>
          <p:cNvSpPr>
            <a:spLocks noGrp="1" noChangeArrowheads="1"/>
          </p:cNvSpPr>
          <p:nvPr>
            <p:ph type="ctrTitle"/>
          </p:nvPr>
        </p:nvSpPr>
        <p:spPr>
          <a:xfrm>
            <a:off x="392435" y="1268760"/>
            <a:ext cx="8428037" cy="1892300"/>
          </a:xfrm>
        </p:spPr>
        <p:txBody>
          <a:bodyPr/>
          <a:lstStyle/>
          <a:p>
            <a:pPr algn="ctr" eaLnBrk="1" hangingPunct="1"/>
            <a:r>
              <a:rPr lang="en-US" altLang="en-US" sz="4200" b="1" dirty="0">
                <a:solidFill>
                  <a:srgbClr val="C00000"/>
                </a:solidFill>
                <a:ea typeface="ＭＳ Ｐゴシック" charset="-128"/>
              </a:rPr>
              <a:t>Enabling Fast, Accurate &amp; Efficient Real-Time Genome Analysis</a:t>
            </a:r>
            <a:br>
              <a:rPr lang="en-US" altLang="en-US" sz="4200" b="1" dirty="0">
                <a:solidFill>
                  <a:srgbClr val="C00000"/>
                </a:solidFill>
                <a:ea typeface="ＭＳ Ｐゴシック" charset="-128"/>
              </a:rPr>
            </a:br>
            <a:r>
              <a:rPr lang="en-US" altLang="en-US" sz="4200" dirty="0">
                <a:solidFill>
                  <a:srgbClr val="006633"/>
                </a:solidFill>
                <a:ea typeface="ＭＳ Ｐゴシック" panose="020B0600070205080204" pitchFamily="34" charset="-128"/>
              </a:rPr>
              <a:t>via New Algorithms and Architectures</a:t>
            </a:r>
            <a:endParaRPr lang="en-US" altLang="en-US" sz="4200" dirty="0">
              <a:ea typeface="ＭＳ Ｐゴシック" charset="-128"/>
            </a:endParaRPr>
          </a:p>
        </p:txBody>
      </p:sp>
      <p:sp>
        <p:nvSpPr>
          <p:cNvPr id="96258" name="Rectangle 5"/>
          <p:cNvSpPr>
            <a:spLocks noGrp="1" noChangeArrowheads="1"/>
          </p:cNvSpPr>
          <p:nvPr>
            <p:ph type="subTitle" idx="1"/>
          </p:nvPr>
        </p:nvSpPr>
        <p:spPr>
          <a:xfrm>
            <a:off x="685800" y="3581400"/>
            <a:ext cx="7848600" cy="2900363"/>
          </a:xfrm>
        </p:spPr>
        <p:txBody>
          <a:bodyPr/>
          <a:lstStyle/>
          <a:p>
            <a:pPr eaLnBrk="1" hangingPunct="1">
              <a:buFont typeface="Wingdings" charset="2"/>
              <a:buNone/>
            </a:pPr>
            <a:r>
              <a:rPr lang="en-US" altLang="en-US" dirty="0">
                <a:solidFill>
                  <a:srgbClr val="003399"/>
                </a:solidFill>
                <a:ea typeface="ＭＳ Ｐゴシック" charset="-128"/>
              </a:rPr>
              <a:t>Can Firtina</a:t>
            </a:r>
          </a:p>
          <a:p>
            <a:pPr eaLnBrk="1" hangingPunct="1">
              <a:buFont typeface="Wingdings" charset="2"/>
              <a:buNone/>
            </a:pPr>
            <a:r>
              <a:rPr lang="en-US" altLang="en-US" dirty="0">
                <a:solidFill>
                  <a:srgbClr val="003399"/>
                </a:solidFill>
                <a:ea typeface="ＭＳ Ｐゴシック" charset="-128"/>
                <a:hlinkClick r:id="rId3"/>
              </a:rPr>
              <a:t>canfirtina@gmail.com</a:t>
            </a:r>
            <a:r>
              <a:rPr lang="en-US" altLang="en-US" dirty="0">
                <a:solidFill>
                  <a:srgbClr val="003399"/>
                </a:solidFill>
                <a:ea typeface="ＭＳ Ｐゴシック" charset="-128"/>
              </a:rPr>
              <a:t> </a:t>
            </a:r>
          </a:p>
          <a:p>
            <a:pPr eaLnBrk="1" hangingPunct="1"/>
            <a:r>
              <a:rPr lang="en-US" altLang="en-US" dirty="0">
                <a:ea typeface="ＭＳ Ｐゴシック" charset="-128"/>
                <a:hlinkClick r:id="rId4"/>
              </a:rPr>
              <a:t>https://cfirtina.com</a:t>
            </a:r>
            <a:r>
              <a:rPr lang="en-US" altLang="en-US" dirty="0">
                <a:ea typeface="ＭＳ Ｐゴシック" charset="-128"/>
              </a:rPr>
              <a:t> </a:t>
            </a:r>
          </a:p>
          <a:p>
            <a:pPr eaLnBrk="1" hangingPunct="1"/>
            <a:endParaRPr lang="en-US" altLang="en-US" dirty="0">
              <a:ea typeface="ＭＳ Ｐゴシック" charset="-128"/>
            </a:endParaRPr>
          </a:p>
          <a:p>
            <a:pPr eaLnBrk="1" hangingPunct="1"/>
            <a:r>
              <a:rPr lang="en-US" altLang="en-US" dirty="0">
                <a:ea typeface="ＭＳ Ｐゴシック" charset="-128"/>
              </a:rPr>
              <a:t>15 January 2024</a:t>
            </a:r>
          </a:p>
          <a:p>
            <a:pPr eaLnBrk="1" hangingPunct="1"/>
            <a:r>
              <a:rPr lang="en-US" altLang="en-US" dirty="0">
                <a:ea typeface="ＭＳ Ｐゴシック" charset="-128"/>
              </a:rPr>
              <a:t>Huawei Munich Research Center</a:t>
            </a:r>
          </a:p>
          <a:p>
            <a:pPr eaLnBrk="1" hangingPunct="1"/>
            <a:endParaRPr lang="en-US" altLang="en-US" dirty="0">
              <a:ea typeface="ＭＳ Ｐゴシック" charset="-128"/>
            </a:endParaRPr>
          </a:p>
          <a:p>
            <a:pPr eaLnBrk="1" hangingPunct="1">
              <a:buFont typeface="Wingdings" charset="2"/>
              <a:buNone/>
            </a:pPr>
            <a:endParaRPr lang="en-US" altLang="en-US" dirty="0">
              <a:ea typeface="ＭＳ Ｐゴシック" charset="-128"/>
            </a:endParaRPr>
          </a:p>
          <a:p>
            <a:pPr eaLnBrk="1" hangingPunct="1">
              <a:buFont typeface="Wingdings" charset="2"/>
              <a:buNone/>
            </a:pPr>
            <a:endParaRPr lang="en-US" altLang="en-US" dirty="0">
              <a:ea typeface="ＭＳ Ｐゴシック" charset="-128"/>
            </a:endParaRPr>
          </a:p>
          <a:p>
            <a:pPr eaLnBrk="1" hangingPunct="1">
              <a:buFont typeface="Wingdings" charset="2"/>
              <a:buNone/>
            </a:pPr>
            <a:endParaRPr lang="en-US" altLang="en-US" dirty="0">
              <a:ea typeface="ＭＳ Ｐゴシック" charset="-128"/>
            </a:endParaRPr>
          </a:p>
        </p:txBody>
      </p:sp>
      <p:pic>
        <p:nvPicPr>
          <p:cNvPr id="2" name="Picture 1">
            <a:extLst>
              <a:ext uri="{FF2B5EF4-FFF2-40B4-BE49-F238E27FC236}">
                <a16:creationId xmlns:a16="http://schemas.microsoft.com/office/drawing/2014/main" id="{CB5C7FEA-A13A-0728-66CB-B3E6D8273F68}"/>
              </a:ext>
            </a:extLst>
          </p:cNvPr>
          <p:cNvPicPr>
            <a:picLocks noChangeAspect="1"/>
          </p:cNvPicPr>
          <p:nvPr/>
        </p:nvPicPr>
        <p:blipFill rotWithShape="1">
          <a:blip r:embed="rId5"/>
          <a:srcRect l="15553" t="31836" r="15247" b="32270"/>
          <a:stretch/>
        </p:blipFill>
        <p:spPr>
          <a:xfrm>
            <a:off x="6456560" y="6309320"/>
            <a:ext cx="2550080" cy="483583"/>
          </a:xfrm>
          <a:prstGeom prst="rect">
            <a:avLst/>
          </a:prstGeom>
        </p:spPr>
      </p:pic>
      <p:pic>
        <p:nvPicPr>
          <p:cNvPr id="3" name="Graphic 2">
            <a:extLst>
              <a:ext uri="{FF2B5EF4-FFF2-40B4-BE49-F238E27FC236}">
                <a16:creationId xmlns:a16="http://schemas.microsoft.com/office/drawing/2014/main" id="{67CAC659-B20D-101B-6FA7-4EAD791761A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7504" y="6309320"/>
            <a:ext cx="2513673" cy="483583"/>
          </a:xfrm>
          <a:prstGeom prst="rect">
            <a:avLst/>
          </a:prstGeom>
        </p:spPr>
      </p:pic>
    </p:spTree>
    <p:extLst>
      <p:ext uri="{BB962C8B-B14F-4D97-AF65-F5344CB8AC3E}">
        <p14:creationId xmlns:p14="http://schemas.microsoft.com/office/powerpoint/2010/main" val="1595788987"/>
      </p:ext>
    </p:extLst>
  </p:cSld>
  <p:clrMapOvr>
    <a:masterClrMapping/>
  </p:clrMapOvr>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6CA0BFF-E0C8-9F4C-B075-6D6AC018DD09}"/>
              </a:ext>
            </a:extLst>
          </p:cNvPr>
          <p:cNvPicPr>
            <a:picLocks noChangeAspect="1"/>
          </p:cNvPicPr>
          <p:nvPr/>
        </p:nvPicPr>
        <p:blipFill>
          <a:blip r:embed="rId3"/>
          <a:stretch>
            <a:fillRect/>
          </a:stretch>
        </p:blipFill>
        <p:spPr>
          <a:xfrm>
            <a:off x="2219818" y="4293096"/>
            <a:ext cx="4704364" cy="2473152"/>
          </a:xfrm>
          <a:prstGeom prst="rect">
            <a:avLst/>
          </a:prstGeom>
        </p:spPr>
      </p:pic>
      <p:sp>
        <p:nvSpPr>
          <p:cNvPr id="2" name="标题 1"/>
          <p:cNvSpPr>
            <a:spLocks noGrp="1"/>
          </p:cNvSpPr>
          <p:nvPr>
            <p:ph type="title"/>
          </p:nvPr>
        </p:nvSpPr>
        <p:spPr/>
        <p:txBody>
          <a:bodyPr/>
          <a:lstStyle/>
          <a:p>
            <a:r>
              <a:rPr lang="en-US"/>
              <a:t>Challenges in Read Mapping</a:t>
            </a:r>
          </a:p>
        </p:txBody>
      </p:sp>
      <p:sp>
        <p:nvSpPr>
          <p:cNvPr id="5" name="Content Placeholder 4"/>
          <p:cNvSpPr>
            <a:spLocks noGrp="1"/>
          </p:cNvSpPr>
          <p:nvPr>
            <p:ph idx="1"/>
          </p:nvPr>
        </p:nvSpPr>
        <p:spPr>
          <a:xfrm>
            <a:off x="228600" y="908720"/>
            <a:ext cx="8610600" cy="5101208"/>
          </a:xfrm>
        </p:spPr>
        <p:txBody>
          <a:bodyPr/>
          <a:lstStyle/>
          <a:p>
            <a:r>
              <a:rPr lang="en-US"/>
              <a:t>Need to find many </a:t>
            </a:r>
            <a:r>
              <a:rPr lang="en-US">
                <a:solidFill>
                  <a:srgbClr val="0000FF"/>
                </a:solidFill>
              </a:rPr>
              <a:t>mappings</a:t>
            </a:r>
            <a:r>
              <a:rPr lang="en-US"/>
              <a:t> of </a:t>
            </a:r>
            <a:r>
              <a:rPr lang="en-US">
                <a:solidFill>
                  <a:srgbClr val="FF0000"/>
                </a:solidFill>
              </a:rPr>
              <a:t>each read</a:t>
            </a:r>
          </a:p>
          <a:p>
            <a:endParaRPr lang="en-US"/>
          </a:p>
          <a:p>
            <a:r>
              <a:rPr lang="en-US"/>
              <a:t>Need to </a:t>
            </a:r>
            <a:r>
              <a:rPr lang="en-US">
                <a:solidFill>
                  <a:srgbClr val="0000FF"/>
                </a:solidFill>
              </a:rPr>
              <a:t>tolerate</a:t>
            </a:r>
            <a:r>
              <a:rPr lang="en-US"/>
              <a:t> </a:t>
            </a:r>
            <a:r>
              <a:rPr lang="en-US">
                <a:solidFill>
                  <a:srgbClr val="FF0000"/>
                </a:solidFill>
              </a:rPr>
              <a:t>variances/sequencing errors</a:t>
            </a:r>
            <a:r>
              <a:rPr lang="en-US"/>
              <a:t> in each read</a:t>
            </a:r>
          </a:p>
          <a:p>
            <a:endParaRPr lang="en-US"/>
          </a:p>
          <a:p>
            <a:r>
              <a:rPr lang="en-US"/>
              <a:t>Need to </a:t>
            </a:r>
            <a:r>
              <a:rPr lang="en-US">
                <a:solidFill>
                  <a:srgbClr val="0000FF"/>
                </a:solidFill>
              </a:rPr>
              <a:t>map</a:t>
            </a:r>
            <a:r>
              <a:rPr lang="en-US"/>
              <a:t> each read </a:t>
            </a:r>
            <a:r>
              <a:rPr lang="en-US">
                <a:solidFill>
                  <a:srgbClr val="FF0000"/>
                </a:solidFill>
              </a:rPr>
              <a:t>very fast </a:t>
            </a:r>
            <a:r>
              <a:rPr lang="en-US"/>
              <a:t>(i.e., performance is important, life critical in some cases)</a:t>
            </a:r>
          </a:p>
          <a:p>
            <a:endParaRPr lang="en-US"/>
          </a:p>
          <a:p>
            <a:r>
              <a:rPr lang="en-US"/>
              <a:t>Need to </a:t>
            </a:r>
            <a:r>
              <a:rPr lang="en-US">
                <a:solidFill>
                  <a:srgbClr val="0000FF"/>
                </a:solidFill>
              </a:rPr>
              <a:t>map</a:t>
            </a:r>
            <a:r>
              <a:rPr lang="en-US"/>
              <a:t> reads to both </a:t>
            </a:r>
            <a:r>
              <a:rPr lang="en-US">
                <a:solidFill>
                  <a:srgbClr val="FF0000"/>
                </a:solidFill>
              </a:rPr>
              <a:t>forward and reverse strands</a:t>
            </a:r>
          </a:p>
          <a:p>
            <a:endParaRPr lang="en-US"/>
          </a:p>
        </p:txBody>
      </p:sp>
      <p:sp>
        <p:nvSpPr>
          <p:cNvPr id="4" name="灯片编号占位符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Rectangle 7">
            <a:extLst>
              <a:ext uri="{FF2B5EF4-FFF2-40B4-BE49-F238E27FC236}">
                <a16:creationId xmlns:a16="http://schemas.microsoft.com/office/drawing/2014/main" id="{A97FD0F5-4400-2D49-B17D-7968DEA5ED51}"/>
              </a:ext>
            </a:extLst>
          </p:cNvPr>
          <p:cNvSpPr/>
          <p:nvPr/>
        </p:nvSpPr>
        <p:spPr>
          <a:xfrm>
            <a:off x="3085941" y="6455289"/>
            <a:ext cx="3458942" cy="219680"/>
          </a:xfrm>
          <a:prstGeom prst="rect">
            <a:avLst/>
          </a:prstGeom>
        </p:spPr>
        <p:txBody>
          <a:bodyPr wrap="square">
            <a:spAutoFit/>
          </a:bodyPr>
          <a:lstStyle/>
          <a:p>
            <a:r>
              <a:rPr lang="en-US" sz="800"/>
              <a:t>https://</a:t>
            </a:r>
            <a:r>
              <a:rPr lang="en-US" sz="800" err="1"/>
              <a:t>www.bioinformaticsalgorithms.org</a:t>
            </a:r>
            <a:r>
              <a:rPr lang="en-US" sz="800"/>
              <a:t>/bioinformatics-chapter-1</a:t>
            </a:r>
          </a:p>
        </p:txBody>
      </p:sp>
    </p:spTree>
    <p:extLst>
      <p:ext uri="{BB962C8B-B14F-4D97-AF65-F5344CB8AC3E}">
        <p14:creationId xmlns:p14="http://schemas.microsoft.com/office/powerpoint/2010/main" val="2276431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3444011" y="1993304"/>
            <a:ext cx="3016606" cy="1909080"/>
            <a:chOff x="2307930" y="4000739"/>
            <a:chExt cx="3016606" cy="1909080"/>
          </a:xfrm>
        </p:grpSpPr>
        <p:sp>
          <p:nvSpPr>
            <p:cNvPr id="10" name="Oval 9"/>
            <p:cNvSpPr/>
            <p:nvPr/>
          </p:nvSpPr>
          <p:spPr>
            <a:xfrm rot="961673">
              <a:off x="3274474" y="5019457"/>
              <a:ext cx="545523" cy="54552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 name="Oval 10"/>
            <p:cNvSpPr/>
            <p:nvPr/>
          </p:nvSpPr>
          <p:spPr>
            <a:xfrm rot="961673">
              <a:off x="3184235" y="5076418"/>
              <a:ext cx="545523" cy="54552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Oval 11"/>
            <p:cNvSpPr/>
            <p:nvPr/>
          </p:nvSpPr>
          <p:spPr>
            <a:xfrm rot="961673">
              <a:off x="2682472" y="5332287"/>
              <a:ext cx="577532" cy="5775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3" name="Oval 12"/>
            <p:cNvSpPr/>
            <p:nvPr/>
          </p:nvSpPr>
          <p:spPr>
            <a:xfrm rot="961673">
              <a:off x="3178618" y="4478667"/>
              <a:ext cx="577532" cy="5775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4" name="Oval 13"/>
            <p:cNvSpPr/>
            <p:nvPr/>
          </p:nvSpPr>
          <p:spPr>
            <a:xfrm rot="961673">
              <a:off x="3735687" y="4643492"/>
              <a:ext cx="573365" cy="64302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5" name="Oval 14"/>
            <p:cNvSpPr/>
            <p:nvPr/>
          </p:nvSpPr>
          <p:spPr>
            <a:xfrm rot="961673">
              <a:off x="4180716" y="4852949"/>
              <a:ext cx="676378" cy="5775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6" name="Oval 15"/>
            <p:cNvSpPr/>
            <p:nvPr/>
          </p:nvSpPr>
          <p:spPr>
            <a:xfrm rot="961673">
              <a:off x="2508995" y="4000739"/>
              <a:ext cx="577532" cy="5775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7" name="Rounded Rectangle 16"/>
            <p:cNvSpPr/>
            <p:nvPr/>
          </p:nvSpPr>
          <p:spPr>
            <a:xfrm rot="61750">
              <a:off x="2444098" y="4616095"/>
              <a:ext cx="580811" cy="76536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8" name="Rectangle 5"/>
            <p:cNvSpPr>
              <a:spLocks noChangeArrowheads="1"/>
            </p:cNvSpPr>
            <p:nvPr/>
          </p:nvSpPr>
          <p:spPr bwMode="auto">
            <a:xfrm rot="1668114">
              <a:off x="2356724" y="4195899"/>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srgbClr val="1F497D"/>
                  </a:solidFill>
                </a:rPr>
                <a:t>GAGTCAGAATTTGAC </a:t>
              </a:r>
            </a:p>
          </p:txBody>
        </p:sp>
        <p:sp>
          <p:nvSpPr>
            <p:cNvPr id="19" name="Rectangle 5"/>
            <p:cNvSpPr>
              <a:spLocks noChangeArrowheads="1"/>
            </p:cNvSpPr>
            <p:nvPr/>
          </p:nvSpPr>
          <p:spPr bwMode="auto">
            <a:xfrm rot="1668114">
              <a:off x="2426056" y="4506516"/>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srgbClr val="C0504D"/>
                  </a:solidFill>
                </a:rPr>
                <a:t>GAGTCAGAATTTGAC </a:t>
              </a:r>
            </a:p>
          </p:txBody>
        </p:sp>
        <p:sp>
          <p:nvSpPr>
            <p:cNvPr id="20" name="Rectangle 5"/>
            <p:cNvSpPr>
              <a:spLocks noChangeArrowheads="1"/>
            </p:cNvSpPr>
            <p:nvPr/>
          </p:nvSpPr>
          <p:spPr bwMode="auto">
            <a:xfrm rot="1668114">
              <a:off x="2495388" y="4817134"/>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srgbClr val="8064A2"/>
                  </a:solidFill>
                </a:rPr>
                <a:t>GAGTCAGAATTTGAC </a:t>
              </a:r>
            </a:p>
          </p:txBody>
        </p:sp>
        <p:sp>
          <p:nvSpPr>
            <p:cNvPr id="21" name="Rectangle 5"/>
            <p:cNvSpPr>
              <a:spLocks noChangeArrowheads="1"/>
            </p:cNvSpPr>
            <p:nvPr/>
          </p:nvSpPr>
          <p:spPr bwMode="auto">
            <a:xfrm rot="1668114">
              <a:off x="2307930" y="5057620"/>
              <a:ext cx="153048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dirty="0">
                  <a:solidFill>
                    <a:srgbClr val="F79646"/>
                  </a:solidFill>
                </a:rPr>
                <a:t>GAGTCAGAATTTGA </a:t>
              </a:r>
            </a:p>
          </p:txBody>
        </p:sp>
        <p:sp>
          <p:nvSpPr>
            <p:cNvPr id="22" name="Rectangle 5"/>
            <p:cNvSpPr>
              <a:spLocks noChangeArrowheads="1"/>
            </p:cNvSpPr>
            <p:nvPr/>
          </p:nvSpPr>
          <p:spPr bwMode="auto">
            <a:xfrm rot="20074936">
              <a:off x="2354860" y="5490301"/>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srgbClr val="9BBB59"/>
                  </a:solidFill>
                </a:rPr>
                <a:t>GAGTCAGAATTTGAC </a:t>
              </a:r>
            </a:p>
          </p:txBody>
        </p:sp>
        <p:sp>
          <p:nvSpPr>
            <p:cNvPr id="23" name="Rectangle 5"/>
            <p:cNvSpPr>
              <a:spLocks noChangeArrowheads="1"/>
            </p:cNvSpPr>
            <p:nvPr/>
          </p:nvSpPr>
          <p:spPr bwMode="auto">
            <a:xfrm rot="20074936">
              <a:off x="2477456" y="5155537"/>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srgbClr val="C0504D"/>
                  </a:solidFill>
                </a:rPr>
                <a:t>GAGTCAGAATTTGAC </a:t>
              </a:r>
            </a:p>
          </p:txBody>
        </p:sp>
        <p:sp>
          <p:nvSpPr>
            <p:cNvPr id="24" name="Rectangle 5"/>
            <p:cNvSpPr>
              <a:spLocks noChangeArrowheads="1"/>
            </p:cNvSpPr>
            <p:nvPr/>
          </p:nvSpPr>
          <p:spPr bwMode="auto">
            <a:xfrm rot="20074936">
              <a:off x="2722115" y="4855839"/>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srgbClr val="4F81BD"/>
                  </a:solidFill>
                </a:rPr>
                <a:t>GAGTCAGAATTTGAC </a:t>
              </a:r>
            </a:p>
          </p:txBody>
        </p:sp>
        <p:sp>
          <p:nvSpPr>
            <p:cNvPr id="25" name="Rectangle 5"/>
            <p:cNvSpPr>
              <a:spLocks noChangeArrowheads="1"/>
            </p:cNvSpPr>
            <p:nvPr/>
          </p:nvSpPr>
          <p:spPr bwMode="auto">
            <a:xfrm rot="21285137">
              <a:off x="3766383" y="5109606"/>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srgbClr val="F79646"/>
                  </a:solidFill>
                </a:rPr>
                <a:t>GAGTCAGAATTTGAC </a:t>
              </a:r>
            </a:p>
          </p:txBody>
        </p:sp>
        <p:sp>
          <p:nvSpPr>
            <p:cNvPr id="26" name="Rectangle 5"/>
            <p:cNvSpPr>
              <a:spLocks noChangeArrowheads="1"/>
            </p:cNvSpPr>
            <p:nvPr/>
          </p:nvSpPr>
          <p:spPr bwMode="auto">
            <a:xfrm rot="21285137">
              <a:off x="3731850" y="4861840"/>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srgbClr val="C0504D"/>
                  </a:solidFill>
                </a:rPr>
                <a:t>GAGTCAGAATTTGAC </a:t>
              </a:r>
            </a:p>
          </p:txBody>
        </p:sp>
        <p:sp>
          <p:nvSpPr>
            <p:cNvPr id="27" name="Rectangle 5"/>
            <p:cNvSpPr>
              <a:spLocks noChangeArrowheads="1"/>
            </p:cNvSpPr>
            <p:nvPr/>
          </p:nvSpPr>
          <p:spPr bwMode="auto">
            <a:xfrm rot="21285137">
              <a:off x="3819380" y="4649139"/>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srgbClr val="FF0000"/>
                  </a:solidFill>
                </a:rPr>
                <a:t>GAGTCAGAATTTGAC </a:t>
              </a:r>
            </a:p>
          </p:txBody>
        </p:sp>
        <p:sp>
          <p:nvSpPr>
            <p:cNvPr id="28" name="Rectangle 5"/>
            <p:cNvSpPr>
              <a:spLocks noChangeArrowheads="1"/>
            </p:cNvSpPr>
            <p:nvPr/>
          </p:nvSpPr>
          <p:spPr bwMode="auto">
            <a:xfrm rot="21285137">
              <a:off x="3105970" y="4807546"/>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prstClr val="black"/>
                  </a:solidFill>
                </a:rPr>
                <a:t>GAGTCAGAATTTGAC </a:t>
              </a:r>
            </a:p>
          </p:txBody>
        </p:sp>
        <p:sp>
          <p:nvSpPr>
            <p:cNvPr id="29" name="Rectangle 5"/>
            <p:cNvSpPr>
              <a:spLocks noChangeArrowheads="1"/>
            </p:cNvSpPr>
            <p:nvPr/>
          </p:nvSpPr>
          <p:spPr bwMode="auto">
            <a:xfrm rot="21285137">
              <a:off x="3210367" y="4996100"/>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srgbClr val="00B0F0"/>
                  </a:solidFill>
                </a:rPr>
                <a:t>GAGTCAGAATTTGAC </a:t>
              </a:r>
            </a:p>
          </p:txBody>
        </p:sp>
        <p:sp>
          <p:nvSpPr>
            <p:cNvPr id="30" name="Rectangle 5"/>
            <p:cNvSpPr>
              <a:spLocks noChangeArrowheads="1"/>
            </p:cNvSpPr>
            <p:nvPr/>
          </p:nvSpPr>
          <p:spPr bwMode="auto">
            <a:xfrm rot="21285137">
              <a:off x="3314765" y="5184654"/>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srgbClr val="FFFF00"/>
                  </a:solidFill>
                </a:rPr>
                <a:t>GAGTCAGAATTTGAC </a:t>
              </a:r>
            </a:p>
          </p:txBody>
        </p:sp>
        <p:sp>
          <p:nvSpPr>
            <p:cNvPr id="31" name="Rectangle 5"/>
            <p:cNvSpPr>
              <a:spLocks noChangeArrowheads="1"/>
            </p:cNvSpPr>
            <p:nvPr/>
          </p:nvSpPr>
          <p:spPr bwMode="auto">
            <a:xfrm rot="21285137">
              <a:off x="2437559" y="4616239"/>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dirty="0">
                  <a:solidFill>
                    <a:srgbClr val="EEECE1"/>
                  </a:solidFill>
                </a:rPr>
                <a:t>GAGTCAGAATTTGAC </a:t>
              </a:r>
            </a:p>
          </p:txBody>
        </p:sp>
        <p:sp>
          <p:nvSpPr>
            <p:cNvPr id="32" name="Rectangle 5"/>
            <p:cNvSpPr>
              <a:spLocks noChangeArrowheads="1"/>
            </p:cNvSpPr>
            <p:nvPr/>
          </p:nvSpPr>
          <p:spPr bwMode="auto">
            <a:xfrm rot="21285137">
              <a:off x="2565252" y="4757922"/>
              <a:ext cx="15051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200">
                  <a:solidFill>
                    <a:srgbClr val="7030A0"/>
                  </a:solidFill>
                </a:rPr>
                <a:t>GAGTCAGAATTTGAC </a:t>
              </a:r>
            </a:p>
          </p:txBody>
        </p:sp>
      </p:grpSp>
      <p:sp>
        <p:nvSpPr>
          <p:cNvPr id="48" name="Rectangle 47"/>
          <p:cNvSpPr/>
          <p:nvPr/>
        </p:nvSpPr>
        <p:spPr>
          <a:xfrm rot="12861">
            <a:off x="-17430" y="1825764"/>
            <a:ext cx="3675208" cy="2401200"/>
          </a:xfrm>
          <a:custGeom>
            <a:avLst/>
            <a:gdLst>
              <a:gd name="connsiteX0" fmla="*/ 0 w 3675208"/>
              <a:gd name="connsiteY0" fmla="*/ 0 h 2412000"/>
              <a:gd name="connsiteX1" fmla="*/ 3675208 w 3675208"/>
              <a:gd name="connsiteY1" fmla="*/ 0 h 2412000"/>
              <a:gd name="connsiteX2" fmla="*/ 3675208 w 3675208"/>
              <a:gd name="connsiteY2" fmla="*/ 2412000 h 2412000"/>
              <a:gd name="connsiteX3" fmla="*/ 0 w 3675208"/>
              <a:gd name="connsiteY3" fmla="*/ 2412000 h 2412000"/>
              <a:gd name="connsiteX4" fmla="*/ 0 w 3675208"/>
              <a:gd name="connsiteY4" fmla="*/ 0 h 2412000"/>
              <a:gd name="connsiteX0" fmla="*/ 0 w 3675208"/>
              <a:gd name="connsiteY0" fmla="*/ 0 h 2412000"/>
              <a:gd name="connsiteX1" fmla="*/ 3675208 w 3675208"/>
              <a:gd name="connsiteY1" fmla="*/ 0 h 2412000"/>
              <a:gd name="connsiteX2" fmla="*/ 3664962 w 3675208"/>
              <a:gd name="connsiteY2" fmla="*/ 1263564 h 2412000"/>
              <a:gd name="connsiteX3" fmla="*/ 3675208 w 3675208"/>
              <a:gd name="connsiteY3" fmla="*/ 2412000 h 2412000"/>
              <a:gd name="connsiteX4" fmla="*/ 0 w 3675208"/>
              <a:gd name="connsiteY4" fmla="*/ 2412000 h 2412000"/>
              <a:gd name="connsiteX5" fmla="*/ 0 w 3675208"/>
              <a:gd name="connsiteY5" fmla="*/ 0 h 2412000"/>
              <a:gd name="connsiteX0" fmla="*/ 0 w 3675208"/>
              <a:gd name="connsiteY0" fmla="*/ 0 h 2412000"/>
              <a:gd name="connsiteX1" fmla="*/ 3675208 w 3675208"/>
              <a:gd name="connsiteY1" fmla="*/ 0 h 2412000"/>
              <a:gd name="connsiteX2" fmla="*/ 3610209 w 3675208"/>
              <a:gd name="connsiteY2" fmla="*/ 1176683 h 2412000"/>
              <a:gd name="connsiteX3" fmla="*/ 3675208 w 3675208"/>
              <a:gd name="connsiteY3" fmla="*/ 2412000 h 2412000"/>
              <a:gd name="connsiteX4" fmla="*/ 0 w 3675208"/>
              <a:gd name="connsiteY4" fmla="*/ 2412000 h 2412000"/>
              <a:gd name="connsiteX5" fmla="*/ 0 w 3675208"/>
              <a:gd name="connsiteY5" fmla="*/ 0 h 241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5208" h="2412000">
                <a:moveTo>
                  <a:pt x="0" y="0"/>
                </a:moveTo>
                <a:lnTo>
                  <a:pt x="3675208" y="0"/>
                </a:lnTo>
                <a:cubicBezTo>
                  <a:pt x="3671793" y="421188"/>
                  <a:pt x="3613624" y="755495"/>
                  <a:pt x="3610209" y="1176683"/>
                </a:cubicBezTo>
                <a:cubicBezTo>
                  <a:pt x="3613624" y="1559495"/>
                  <a:pt x="3671793" y="2029188"/>
                  <a:pt x="3675208" y="2412000"/>
                </a:cubicBezTo>
                <a:lnTo>
                  <a:pt x="0" y="2412000"/>
                </a:lnTo>
                <a:lnTo>
                  <a:pt x="0" y="0"/>
                </a:ln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title"/>
          </p:nvPr>
        </p:nvSpPr>
        <p:spPr>
          <a:xfrm>
            <a:off x="184793" y="152400"/>
            <a:ext cx="9139735" cy="1066800"/>
          </a:xfrm>
        </p:spPr>
        <p:txBody>
          <a:bodyPr/>
          <a:lstStyle/>
          <a:p>
            <a:r>
              <a:rPr lang="en-US" dirty="0"/>
              <a:t>Analysis is Bottlenecked in Read Mapping!!</a:t>
            </a:r>
          </a:p>
        </p:txBody>
      </p:sp>
      <p:sp>
        <p:nvSpPr>
          <p:cNvPr id="3" name="Slide Number Placeholder 2"/>
          <p:cNvSpPr>
            <a:spLocks noGrp="1"/>
          </p:cNvSpPr>
          <p:nvPr>
            <p:ph type="sldNum" sz="quarter" idx="11"/>
          </p:nvPr>
        </p:nvSpPr>
        <p:spPr/>
        <p:txBody>
          <a:bodyPr/>
          <a:lstStyle/>
          <a:p>
            <a:fld id="{018A7077-2B78-4FB5-8F56-24239751AEF0}" type="slidenum">
              <a:rPr lang="en-US" altLang="en-US" smtClean="0">
                <a:solidFill>
                  <a:srgbClr val="000000"/>
                </a:solidFill>
              </a:rPr>
              <a:pPr/>
              <a:t>184</a:t>
            </a:fld>
            <a:endParaRPr lang="en-US" altLang="en-US">
              <a:solidFill>
                <a:srgbClr val="000000"/>
              </a:solidFill>
            </a:endParaRPr>
          </a:p>
        </p:txBody>
      </p:sp>
      <p:sp>
        <p:nvSpPr>
          <p:cNvPr id="43" name="Rectangle 42"/>
          <p:cNvSpPr/>
          <p:nvPr/>
        </p:nvSpPr>
        <p:spPr>
          <a:xfrm>
            <a:off x="1141069" y="2132856"/>
            <a:ext cx="2638843" cy="954107"/>
          </a:xfrm>
          <a:prstGeom prst="rect">
            <a:avLst/>
          </a:prstGeom>
        </p:spPr>
        <p:txBody>
          <a:bodyPr wrap="square">
            <a:spAutoFit/>
          </a:bodyPr>
          <a:lstStyle/>
          <a:p>
            <a:r>
              <a:rPr lang="en-US" sz="2800">
                <a:solidFill>
                  <a:srgbClr val="0000FF"/>
                </a:solidFill>
              </a:rPr>
              <a:t>Human whole </a:t>
            </a:r>
          </a:p>
          <a:p>
            <a:r>
              <a:rPr lang="en-US" sz="2800">
                <a:solidFill>
                  <a:srgbClr val="0000FF"/>
                </a:solidFill>
              </a:rPr>
              <a:t>genomes </a:t>
            </a:r>
            <a:endParaRPr lang="en-US" sz="2400">
              <a:solidFill>
                <a:srgbClr val="0000FF"/>
              </a:solidFill>
            </a:endParaRPr>
          </a:p>
        </p:txBody>
      </p:sp>
      <p:sp>
        <p:nvSpPr>
          <p:cNvPr id="45" name="Rectangle 44"/>
          <p:cNvSpPr/>
          <p:nvPr/>
        </p:nvSpPr>
        <p:spPr>
          <a:xfrm>
            <a:off x="7309246" y="2134853"/>
            <a:ext cx="1962397" cy="707886"/>
          </a:xfrm>
          <a:prstGeom prst="rect">
            <a:avLst/>
          </a:prstGeom>
        </p:spPr>
        <p:txBody>
          <a:bodyPr wrap="none">
            <a:spAutoFit/>
          </a:bodyPr>
          <a:lstStyle/>
          <a:p>
            <a:r>
              <a:rPr lang="en-US" sz="4000">
                <a:solidFill>
                  <a:srgbClr val="0000FF"/>
                </a:solidFill>
                <a:ea typeface="Times New Roman" panose="02020603050405020304" pitchFamily="18" charset="0"/>
              </a:rPr>
              <a:t>Human </a:t>
            </a:r>
            <a:endParaRPr lang="en-US" sz="4000">
              <a:solidFill>
                <a:srgbClr val="7588CD"/>
              </a:solidFill>
              <a:ea typeface="Times New Roman" panose="02020603050405020304" pitchFamily="18" charset="0"/>
            </a:endParaRPr>
          </a:p>
        </p:txBody>
      </p:sp>
      <p:sp>
        <p:nvSpPr>
          <p:cNvPr id="46" name="Rectangle 45"/>
          <p:cNvSpPr/>
          <p:nvPr/>
        </p:nvSpPr>
        <p:spPr>
          <a:xfrm>
            <a:off x="6732240" y="2027095"/>
            <a:ext cx="744114" cy="1323439"/>
          </a:xfrm>
          <a:prstGeom prst="rect">
            <a:avLst/>
          </a:prstGeom>
        </p:spPr>
        <p:txBody>
          <a:bodyPr wrap="none">
            <a:spAutoFit/>
          </a:bodyPr>
          <a:lstStyle/>
          <a:p>
            <a:r>
              <a:rPr lang="en-US" sz="8000">
                <a:solidFill>
                  <a:srgbClr val="0000FF"/>
                </a:solidFill>
                <a:ea typeface="Times New Roman" panose="02020603050405020304" pitchFamily="18" charset="0"/>
              </a:rPr>
              <a:t>1</a:t>
            </a:r>
            <a:endParaRPr lang="en-US" sz="3600">
              <a:solidFill>
                <a:srgbClr val="0000FF"/>
              </a:solidFill>
            </a:endParaRPr>
          </a:p>
        </p:txBody>
      </p:sp>
      <p:sp>
        <p:nvSpPr>
          <p:cNvPr id="47" name="Striped Right Arrow 46"/>
          <p:cNvSpPr/>
          <p:nvPr/>
        </p:nvSpPr>
        <p:spPr>
          <a:xfrm rot="16200000">
            <a:off x="4805668" y="3737847"/>
            <a:ext cx="545431" cy="255115"/>
          </a:xfrm>
          <a:prstGeom prst="stripedRightArrow">
            <a:avLst>
              <a:gd name="adj1" fmla="val 36641"/>
              <a:gd name="adj2" fmla="val 50000"/>
            </a:avLst>
          </a:prstGeom>
          <a:solidFill>
            <a:srgbClr val="FE0606"/>
          </a:solidFill>
          <a:ln>
            <a:no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n-US">
              <a:solidFill>
                <a:prstClr val="black"/>
              </a:solidFill>
            </a:endParaRPr>
          </a:p>
        </p:txBody>
      </p:sp>
      <p:sp>
        <p:nvSpPr>
          <p:cNvPr id="50" name="Striped Right Arrow 49"/>
          <p:cNvSpPr/>
          <p:nvPr/>
        </p:nvSpPr>
        <p:spPr>
          <a:xfrm rot="16200000">
            <a:off x="5107831" y="3737846"/>
            <a:ext cx="545431" cy="255115"/>
          </a:xfrm>
          <a:prstGeom prst="stripedRightArrow">
            <a:avLst>
              <a:gd name="adj1" fmla="val 36641"/>
              <a:gd name="adj2" fmla="val 50000"/>
            </a:avLst>
          </a:prstGeom>
          <a:solidFill>
            <a:srgbClr val="FE0606"/>
          </a:solidFill>
          <a:ln>
            <a:no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n-US">
              <a:solidFill>
                <a:prstClr val="black"/>
              </a:solidFill>
            </a:endParaRPr>
          </a:p>
        </p:txBody>
      </p:sp>
      <p:sp>
        <p:nvSpPr>
          <p:cNvPr id="51" name="Striped Right Arrow 50"/>
          <p:cNvSpPr/>
          <p:nvPr/>
        </p:nvSpPr>
        <p:spPr>
          <a:xfrm rot="5413798">
            <a:off x="4812588" y="2090434"/>
            <a:ext cx="545431" cy="255115"/>
          </a:xfrm>
          <a:prstGeom prst="stripedRightArrow">
            <a:avLst>
              <a:gd name="adj1" fmla="val 36641"/>
              <a:gd name="adj2" fmla="val 50000"/>
            </a:avLst>
          </a:prstGeom>
          <a:solidFill>
            <a:srgbClr val="FE0606"/>
          </a:solidFill>
          <a:ln>
            <a:no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n-US">
              <a:solidFill>
                <a:prstClr val="black"/>
              </a:solidFill>
            </a:endParaRPr>
          </a:p>
        </p:txBody>
      </p:sp>
      <p:sp>
        <p:nvSpPr>
          <p:cNvPr id="52" name="Striped Right Arrow 51"/>
          <p:cNvSpPr/>
          <p:nvPr/>
        </p:nvSpPr>
        <p:spPr>
          <a:xfrm rot="5413798">
            <a:off x="5106149" y="2092113"/>
            <a:ext cx="545431" cy="255115"/>
          </a:xfrm>
          <a:prstGeom prst="stripedRightArrow">
            <a:avLst>
              <a:gd name="adj1" fmla="val 36641"/>
              <a:gd name="adj2" fmla="val 50000"/>
            </a:avLst>
          </a:prstGeom>
          <a:solidFill>
            <a:srgbClr val="FE0606"/>
          </a:solidFill>
          <a:ln>
            <a:no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n-US">
              <a:solidFill>
                <a:prstClr val="black"/>
              </a:solidFill>
            </a:endParaRPr>
          </a:p>
        </p:txBody>
      </p:sp>
      <p:sp>
        <p:nvSpPr>
          <p:cNvPr id="33" name="Rectangle 32">
            <a:extLst>
              <a:ext uri="{FF2B5EF4-FFF2-40B4-BE49-F238E27FC236}">
                <a16:creationId xmlns:a16="http://schemas.microsoft.com/office/drawing/2014/main" id="{D8C85D51-9794-424F-ABA3-4B00E4DAD481}"/>
              </a:ext>
            </a:extLst>
          </p:cNvPr>
          <p:cNvSpPr/>
          <p:nvPr/>
        </p:nvSpPr>
        <p:spPr>
          <a:xfrm>
            <a:off x="467123" y="4185162"/>
            <a:ext cx="1800621" cy="276999"/>
          </a:xfrm>
          <a:prstGeom prst="rect">
            <a:avLst/>
          </a:prstGeom>
        </p:spPr>
        <p:txBody>
          <a:bodyPr wrap="none">
            <a:spAutoFit/>
          </a:bodyPr>
          <a:lstStyle/>
          <a:p>
            <a:r>
              <a:rPr lang="en-US" sz="1200" dirty="0">
                <a:solidFill>
                  <a:schemeClr val="bg1">
                    <a:lumMod val="50000"/>
                  </a:schemeClr>
                </a:solidFill>
              </a:rPr>
              <a:t>Illumina </a:t>
            </a:r>
            <a:r>
              <a:rPr lang="en-US" sz="1200" dirty="0" err="1">
                <a:solidFill>
                  <a:schemeClr val="bg1">
                    <a:lumMod val="50000"/>
                  </a:schemeClr>
                </a:solidFill>
              </a:rPr>
              <a:t>NovaSeq</a:t>
            </a:r>
            <a:r>
              <a:rPr lang="en-US" sz="1200" dirty="0">
                <a:solidFill>
                  <a:schemeClr val="bg1">
                    <a:lumMod val="50000"/>
                  </a:schemeClr>
                </a:solidFill>
              </a:rPr>
              <a:t> 6000 </a:t>
            </a:r>
          </a:p>
        </p:txBody>
      </p:sp>
      <p:sp>
        <p:nvSpPr>
          <p:cNvPr id="34" name="Rectangle 33">
            <a:extLst>
              <a:ext uri="{FF2B5EF4-FFF2-40B4-BE49-F238E27FC236}">
                <a16:creationId xmlns:a16="http://schemas.microsoft.com/office/drawing/2014/main" id="{4018FF9A-DCB0-FB43-AE1A-F906956ABE06}"/>
              </a:ext>
            </a:extLst>
          </p:cNvPr>
          <p:cNvSpPr/>
          <p:nvPr/>
        </p:nvSpPr>
        <p:spPr>
          <a:xfrm>
            <a:off x="-76244" y="1961545"/>
            <a:ext cx="1479892" cy="1323439"/>
          </a:xfrm>
          <a:prstGeom prst="rect">
            <a:avLst/>
          </a:prstGeom>
        </p:spPr>
        <p:txBody>
          <a:bodyPr wrap="none">
            <a:spAutoFit/>
          </a:bodyPr>
          <a:lstStyle/>
          <a:p>
            <a:r>
              <a:rPr lang="en-US" sz="8000">
                <a:solidFill>
                  <a:srgbClr val="0000FF"/>
                </a:solidFill>
              </a:rPr>
              <a:t>48</a:t>
            </a:r>
            <a:r>
              <a:rPr lang="en-US" sz="4400">
                <a:solidFill>
                  <a:srgbClr val="0000FF"/>
                </a:solidFill>
              </a:rPr>
              <a:t> </a:t>
            </a:r>
            <a:endParaRPr lang="en-US" sz="8000">
              <a:solidFill>
                <a:srgbClr val="0000FF"/>
              </a:solidFill>
            </a:endParaRPr>
          </a:p>
        </p:txBody>
      </p:sp>
      <p:sp>
        <p:nvSpPr>
          <p:cNvPr id="35" name="Rectangle 34">
            <a:extLst>
              <a:ext uri="{FF2B5EF4-FFF2-40B4-BE49-F238E27FC236}">
                <a16:creationId xmlns:a16="http://schemas.microsoft.com/office/drawing/2014/main" id="{A13E2FC6-0F48-AB41-8B6C-A7D7B1319991}"/>
              </a:ext>
            </a:extLst>
          </p:cNvPr>
          <p:cNvSpPr/>
          <p:nvPr/>
        </p:nvSpPr>
        <p:spPr>
          <a:xfrm>
            <a:off x="1665288" y="3068960"/>
            <a:ext cx="1865511" cy="369332"/>
          </a:xfrm>
          <a:prstGeom prst="rect">
            <a:avLst/>
          </a:prstGeom>
        </p:spPr>
        <p:txBody>
          <a:bodyPr wrap="none">
            <a:spAutoFit/>
          </a:bodyPr>
          <a:lstStyle/>
          <a:p>
            <a:r>
              <a:rPr lang="en-US"/>
              <a:t>at 30× coverage</a:t>
            </a:r>
            <a:endParaRPr lang="en-US" sz="1100">
              <a:solidFill>
                <a:srgbClr val="000000"/>
              </a:solidFill>
            </a:endParaRPr>
          </a:p>
        </p:txBody>
      </p:sp>
      <p:sp>
        <p:nvSpPr>
          <p:cNvPr id="36" name="Rectangle 35">
            <a:extLst>
              <a:ext uri="{FF2B5EF4-FFF2-40B4-BE49-F238E27FC236}">
                <a16:creationId xmlns:a16="http://schemas.microsoft.com/office/drawing/2014/main" id="{E229A744-AE57-F046-8C85-1F1C1B4C18CC}"/>
              </a:ext>
            </a:extLst>
          </p:cNvPr>
          <p:cNvSpPr/>
          <p:nvPr/>
        </p:nvSpPr>
        <p:spPr>
          <a:xfrm>
            <a:off x="1037946" y="3524791"/>
            <a:ext cx="1955985" cy="369332"/>
          </a:xfrm>
          <a:prstGeom prst="rect">
            <a:avLst/>
          </a:prstGeom>
        </p:spPr>
        <p:txBody>
          <a:bodyPr wrap="none">
            <a:spAutoFit/>
          </a:bodyPr>
          <a:lstStyle/>
          <a:p>
            <a:r>
              <a:rPr lang="en-US" b="1"/>
              <a:t>in about 2 days</a:t>
            </a:r>
          </a:p>
        </p:txBody>
      </p:sp>
      <p:sp>
        <p:nvSpPr>
          <p:cNvPr id="49" name="Rectangle 48">
            <a:extLst>
              <a:ext uri="{FF2B5EF4-FFF2-40B4-BE49-F238E27FC236}">
                <a16:creationId xmlns:a16="http://schemas.microsoft.com/office/drawing/2014/main" id="{DF20F8C0-0B16-CC4C-B3BE-8DA2A36AE5E1}"/>
              </a:ext>
            </a:extLst>
          </p:cNvPr>
          <p:cNvSpPr/>
          <p:nvPr/>
        </p:nvSpPr>
        <p:spPr>
          <a:xfrm>
            <a:off x="7308304" y="2566645"/>
            <a:ext cx="1822935" cy="646331"/>
          </a:xfrm>
          <a:prstGeom prst="rect">
            <a:avLst/>
          </a:prstGeom>
        </p:spPr>
        <p:txBody>
          <a:bodyPr wrap="none">
            <a:spAutoFit/>
          </a:bodyPr>
          <a:lstStyle/>
          <a:p>
            <a:r>
              <a:rPr lang="en-US" sz="3600" dirty="0">
                <a:solidFill>
                  <a:srgbClr val="0000FF"/>
                </a:solidFill>
                <a:ea typeface="Times New Roman" panose="02020603050405020304" pitchFamily="18" charset="0"/>
              </a:rPr>
              <a:t>genome</a:t>
            </a:r>
            <a:endParaRPr lang="en-US" sz="3600" dirty="0"/>
          </a:p>
        </p:txBody>
      </p:sp>
      <p:sp>
        <p:nvSpPr>
          <p:cNvPr id="53" name="Rectangle 52">
            <a:extLst>
              <a:ext uri="{FF2B5EF4-FFF2-40B4-BE49-F238E27FC236}">
                <a16:creationId xmlns:a16="http://schemas.microsoft.com/office/drawing/2014/main" id="{FCF691F4-ED5C-304C-A4F3-1D81F97623D1}"/>
              </a:ext>
            </a:extLst>
          </p:cNvPr>
          <p:cNvSpPr/>
          <p:nvPr/>
        </p:nvSpPr>
        <p:spPr>
          <a:xfrm>
            <a:off x="7308304" y="3132857"/>
            <a:ext cx="1943992" cy="400110"/>
          </a:xfrm>
          <a:prstGeom prst="rect">
            <a:avLst/>
          </a:prstGeom>
        </p:spPr>
        <p:txBody>
          <a:bodyPr wrap="square">
            <a:spAutoFit/>
          </a:bodyPr>
          <a:lstStyle/>
          <a:p>
            <a:r>
              <a:rPr lang="en-US" sz="2000" b="1" dirty="0"/>
              <a:t>32 CPU hours </a:t>
            </a:r>
          </a:p>
        </p:txBody>
      </p:sp>
      <p:sp>
        <p:nvSpPr>
          <p:cNvPr id="54" name="Rectangle 53">
            <a:extLst>
              <a:ext uri="{FF2B5EF4-FFF2-40B4-BE49-F238E27FC236}">
                <a16:creationId xmlns:a16="http://schemas.microsoft.com/office/drawing/2014/main" id="{A1114891-6924-E549-BB9C-5F4051232C35}"/>
              </a:ext>
            </a:extLst>
          </p:cNvPr>
          <p:cNvSpPr/>
          <p:nvPr/>
        </p:nvSpPr>
        <p:spPr>
          <a:xfrm>
            <a:off x="6733819" y="3501008"/>
            <a:ext cx="2734725" cy="369332"/>
          </a:xfrm>
          <a:prstGeom prst="rect">
            <a:avLst/>
          </a:prstGeom>
        </p:spPr>
        <p:txBody>
          <a:bodyPr wrap="square">
            <a:spAutoFit/>
          </a:bodyPr>
          <a:lstStyle/>
          <a:p>
            <a:r>
              <a:rPr lang="en-US"/>
              <a:t>on a 48-core processor</a:t>
            </a:r>
          </a:p>
        </p:txBody>
      </p:sp>
      <p:graphicFrame>
        <p:nvGraphicFramePr>
          <p:cNvPr id="55" name="Chart 54">
            <a:extLst>
              <a:ext uri="{FF2B5EF4-FFF2-40B4-BE49-F238E27FC236}">
                <a16:creationId xmlns:a16="http://schemas.microsoft.com/office/drawing/2014/main" id="{5A873478-83B7-E14B-B7E1-1CCC5A2CDBFD}"/>
              </a:ext>
            </a:extLst>
          </p:cNvPr>
          <p:cNvGraphicFramePr/>
          <p:nvPr/>
        </p:nvGraphicFramePr>
        <p:xfrm>
          <a:off x="7018331" y="3919633"/>
          <a:ext cx="2165700" cy="1732700"/>
        </p:xfrm>
        <a:graphic>
          <a:graphicData uri="http://schemas.openxmlformats.org/drawingml/2006/chart">
            <c:chart xmlns:c="http://schemas.openxmlformats.org/drawingml/2006/chart" xmlns:r="http://schemas.openxmlformats.org/officeDocument/2006/relationships" r:id="rId3"/>
          </a:graphicData>
        </a:graphic>
      </p:graphicFrame>
      <p:sp>
        <p:nvSpPr>
          <p:cNvPr id="56" name="Rectangle 55">
            <a:extLst>
              <a:ext uri="{FF2B5EF4-FFF2-40B4-BE49-F238E27FC236}">
                <a16:creationId xmlns:a16="http://schemas.microsoft.com/office/drawing/2014/main" id="{934F37AF-5D19-F849-8EE2-ACBDBF0168F9}"/>
              </a:ext>
            </a:extLst>
          </p:cNvPr>
          <p:cNvSpPr/>
          <p:nvPr/>
        </p:nvSpPr>
        <p:spPr>
          <a:xfrm>
            <a:off x="1181792" y="6400736"/>
            <a:ext cx="6990608" cy="461665"/>
          </a:xfrm>
          <a:prstGeom prst="rect">
            <a:avLst/>
          </a:prstGeom>
        </p:spPr>
        <p:txBody>
          <a:bodyPr wrap="square">
            <a:spAutoFit/>
          </a:bodyPr>
          <a:lstStyle/>
          <a:p>
            <a:r>
              <a:rPr lang="en-US" sz="1200" dirty="0">
                <a:solidFill>
                  <a:srgbClr val="222222"/>
                </a:solidFill>
                <a:latin typeface="Arial" panose="020B0604020202020204" pitchFamily="34" charset="0"/>
              </a:rPr>
              <a:t>Goyal+, "</a:t>
            </a:r>
            <a:r>
              <a:rPr lang="en-US" sz="1200" dirty="0">
                <a:solidFill>
                  <a:srgbClr val="222222"/>
                </a:solidFill>
                <a:latin typeface="Arial" panose="020B0604020202020204" pitchFamily="34" charset="0"/>
                <a:hlinkClick r:id="rId4"/>
              </a:rPr>
              <a:t>Ultra-fast next generation human genome sequencing data processing using DRAGENTM bio-IT processor for precision medicine</a:t>
            </a:r>
            <a:r>
              <a:rPr lang="en-US" sz="1200" dirty="0">
                <a:solidFill>
                  <a:srgbClr val="222222"/>
                </a:solidFill>
                <a:latin typeface="Arial" panose="020B0604020202020204" pitchFamily="34" charset="0"/>
              </a:rPr>
              <a:t>”, </a:t>
            </a:r>
            <a:r>
              <a:rPr lang="en-US" sz="1200" i="1" dirty="0">
                <a:solidFill>
                  <a:srgbClr val="222222"/>
                </a:solidFill>
                <a:latin typeface="Arial" panose="020B0604020202020204" pitchFamily="34" charset="0"/>
              </a:rPr>
              <a:t>Open Journal of Genetics, </a:t>
            </a:r>
            <a:r>
              <a:rPr lang="en-US" sz="1200" dirty="0">
                <a:solidFill>
                  <a:srgbClr val="222222"/>
                </a:solidFill>
                <a:latin typeface="Arial" panose="020B0604020202020204" pitchFamily="34" charset="0"/>
              </a:rPr>
              <a:t>2017.</a:t>
            </a:r>
            <a:endParaRPr lang="en-US" sz="1200" dirty="0"/>
          </a:p>
        </p:txBody>
      </p:sp>
      <p:sp>
        <p:nvSpPr>
          <p:cNvPr id="4" name="Freeform 3">
            <a:extLst>
              <a:ext uri="{FF2B5EF4-FFF2-40B4-BE49-F238E27FC236}">
                <a16:creationId xmlns:a16="http://schemas.microsoft.com/office/drawing/2014/main" id="{BB56A497-2F0A-5642-B91A-08C6013A5677}"/>
              </a:ext>
            </a:extLst>
          </p:cNvPr>
          <p:cNvSpPr/>
          <p:nvPr/>
        </p:nvSpPr>
        <p:spPr>
          <a:xfrm>
            <a:off x="3652165" y="1850571"/>
            <a:ext cx="2824835" cy="785485"/>
          </a:xfrm>
          <a:custGeom>
            <a:avLst/>
            <a:gdLst>
              <a:gd name="connsiteX0" fmla="*/ 0 w 2942639"/>
              <a:gd name="connsiteY0" fmla="*/ 0 h 846075"/>
              <a:gd name="connsiteX1" fmla="*/ 1328058 w 2942639"/>
              <a:gd name="connsiteY1" fmla="*/ 783772 h 846075"/>
              <a:gd name="connsiteX2" fmla="*/ 2797629 w 2942639"/>
              <a:gd name="connsiteY2" fmla="*/ 783772 h 846075"/>
              <a:gd name="connsiteX3" fmla="*/ 2808515 w 2942639"/>
              <a:gd name="connsiteY3" fmla="*/ 674915 h 846075"/>
              <a:gd name="connsiteX0" fmla="*/ 0 w 2797629"/>
              <a:gd name="connsiteY0" fmla="*/ 0 h 846075"/>
              <a:gd name="connsiteX1" fmla="*/ 1328058 w 2797629"/>
              <a:gd name="connsiteY1" fmla="*/ 783772 h 846075"/>
              <a:gd name="connsiteX2" fmla="*/ 2797629 w 2797629"/>
              <a:gd name="connsiteY2" fmla="*/ 783772 h 846075"/>
              <a:gd name="connsiteX0" fmla="*/ 0 w 2797629"/>
              <a:gd name="connsiteY0" fmla="*/ 0 h 846075"/>
              <a:gd name="connsiteX1" fmla="*/ 653143 w 2797629"/>
              <a:gd name="connsiteY1" fmla="*/ 478972 h 846075"/>
              <a:gd name="connsiteX2" fmla="*/ 1328058 w 2797629"/>
              <a:gd name="connsiteY2" fmla="*/ 783772 h 846075"/>
              <a:gd name="connsiteX3" fmla="*/ 2797629 w 2797629"/>
              <a:gd name="connsiteY3" fmla="*/ 783772 h 846075"/>
              <a:gd name="connsiteX0" fmla="*/ 0 w 2797629"/>
              <a:gd name="connsiteY0" fmla="*/ 0 h 834037"/>
              <a:gd name="connsiteX1" fmla="*/ 489857 w 2797629"/>
              <a:gd name="connsiteY1" fmla="*/ 163286 h 834037"/>
              <a:gd name="connsiteX2" fmla="*/ 1328058 w 2797629"/>
              <a:gd name="connsiteY2" fmla="*/ 783772 h 834037"/>
              <a:gd name="connsiteX3" fmla="*/ 2797629 w 2797629"/>
              <a:gd name="connsiteY3" fmla="*/ 783772 h 834037"/>
              <a:gd name="connsiteX0" fmla="*/ 0 w 2797629"/>
              <a:gd name="connsiteY0" fmla="*/ 0 h 847484"/>
              <a:gd name="connsiteX1" fmla="*/ 489857 w 2797629"/>
              <a:gd name="connsiteY1" fmla="*/ 163286 h 847484"/>
              <a:gd name="connsiteX2" fmla="*/ 1328058 w 2797629"/>
              <a:gd name="connsiteY2" fmla="*/ 783772 h 847484"/>
              <a:gd name="connsiteX3" fmla="*/ 1926772 w 2797629"/>
              <a:gd name="connsiteY3" fmla="*/ 827315 h 847484"/>
              <a:gd name="connsiteX4" fmla="*/ 2797629 w 2797629"/>
              <a:gd name="connsiteY4" fmla="*/ 783772 h 847484"/>
              <a:gd name="connsiteX0" fmla="*/ 0 w 2797629"/>
              <a:gd name="connsiteY0" fmla="*/ 0 h 826268"/>
              <a:gd name="connsiteX1" fmla="*/ 489857 w 2797629"/>
              <a:gd name="connsiteY1" fmla="*/ 163286 h 826268"/>
              <a:gd name="connsiteX2" fmla="*/ 1328058 w 2797629"/>
              <a:gd name="connsiteY2" fmla="*/ 783772 h 826268"/>
              <a:gd name="connsiteX3" fmla="*/ 1959429 w 2797629"/>
              <a:gd name="connsiteY3" fmla="*/ 772887 h 826268"/>
              <a:gd name="connsiteX4" fmla="*/ 2797629 w 2797629"/>
              <a:gd name="connsiteY4" fmla="*/ 783772 h 826268"/>
              <a:gd name="connsiteX0" fmla="*/ 0 w 2797629"/>
              <a:gd name="connsiteY0" fmla="*/ 0 h 828534"/>
              <a:gd name="connsiteX1" fmla="*/ 489857 w 2797629"/>
              <a:gd name="connsiteY1" fmla="*/ 163286 h 828534"/>
              <a:gd name="connsiteX2" fmla="*/ 1328058 w 2797629"/>
              <a:gd name="connsiteY2" fmla="*/ 783772 h 828534"/>
              <a:gd name="connsiteX3" fmla="*/ 1959429 w 2797629"/>
              <a:gd name="connsiteY3" fmla="*/ 772887 h 828534"/>
              <a:gd name="connsiteX4" fmla="*/ 2797629 w 2797629"/>
              <a:gd name="connsiteY4" fmla="*/ 783772 h 828534"/>
              <a:gd name="connsiteX0" fmla="*/ 0 w 2797629"/>
              <a:gd name="connsiteY0" fmla="*/ 0 h 789879"/>
              <a:gd name="connsiteX1" fmla="*/ 489857 w 2797629"/>
              <a:gd name="connsiteY1" fmla="*/ 163286 h 789879"/>
              <a:gd name="connsiteX2" fmla="*/ 1328058 w 2797629"/>
              <a:gd name="connsiteY2" fmla="*/ 783772 h 789879"/>
              <a:gd name="connsiteX3" fmla="*/ 1959429 w 2797629"/>
              <a:gd name="connsiteY3" fmla="*/ 772887 h 789879"/>
              <a:gd name="connsiteX4" fmla="*/ 2797629 w 2797629"/>
              <a:gd name="connsiteY4" fmla="*/ 783772 h 789879"/>
              <a:gd name="connsiteX0" fmla="*/ 0 w 2797629"/>
              <a:gd name="connsiteY0" fmla="*/ 0 h 785485"/>
              <a:gd name="connsiteX1" fmla="*/ 489857 w 2797629"/>
              <a:gd name="connsiteY1" fmla="*/ 163286 h 785485"/>
              <a:gd name="connsiteX2" fmla="*/ 1328058 w 2797629"/>
              <a:gd name="connsiteY2" fmla="*/ 783772 h 785485"/>
              <a:gd name="connsiteX3" fmla="*/ 1959429 w 2797629"/>
              <a:gd name="connsiteY3" fmla="*/ 772887 h 785485"/>
              <a:gd name="connsiteX4" fmla="*/ 2797629 w 2797629"/>
              <a:gd name="connsiteY4" fmla="*/ 783772 h 785485"/>
              <a:gd name="connsiteX0" fmla="*/ 0 w 2797629"/>
              <a:gd name="connsiteY0" fmla="*/ 0 h 785485"/>
              <a:gd name="connsiteX1" fmla="*/ 489857 w 2797629"/>
              <a:gd name="connsiteY1" fmla="*/ 163286 h 785485"/>
              <a:gd name="connsiteX2" fmla="*/ 1328058 w 2797629"/>
              <a:gd name="connsiteY2" fmla="*/ 783772 h 785485"/>
              <a:gd name="connsiteX3" fmla="*/ 1959429 w 2797629"/>
              <a:gd name="connsiteY3" fmla="*/ 772887 h 785485"/>
              <a:gd name="connsiteX4" fmla="*/ 2797629 w 2797629"/>
              <a:gd name="connsiteY4" fmla="*/ 783772 h 785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7629" h="785485">
                <a:moveTo>
                  <a:pt x="0" y="0"/>
                </a:moveTo>
                <a:cubicBezTo>
                  <a:pt x="157084" y="25723"/>
                  <a:pt x="268514" y="32657"/>
                  <a:pt x="489857" y="163286"/>
                </a:cubicBezTo>
                <a:cubicBezTo>
                  <a:pt x="711200" y="293915"/>
                  <a:pt x="985158" y="780143"/>
                  <a:pt x="1328058" y="783772"/>
                </a:cubicBezTo>
                <a:cubicBezTo>
                  <a:pt x="1670958" y="787401"/>
                  <a:pt x="1529443" y="783773"/>
                  <a:pt x="1959429" y="772887"/>
                </a:cubicBezTo>
                <a:cubicBezTo>
                  <a:pt x="2204357" y="772887"/>
                  <a:pt x="2652486" y="791029"/>
                  <a:pt x="2797629" y="783772"/>
                </a:cubicBezTo>
              </a:path>
            </a:pathLst>
          </a:cu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BFD71AA-3804-E64C-A051-08F34982366F}"/>
              </a:ext>
            </a:extLst>
          </p:cNvPr>
          <p:cNvSpPr/>
          <p:nvPr/>
        </p:nvSpPr>
        <p:spPr>
          <a:xfrm flipV="1">
            <a:off x="3617880" y="3441145"/>
            <a:ext cx="2859120" cy="780806"/>
          </a:xfrm>
          <a:custGeom>
            <a:avLst/>
            <a:gdLst>
              <a:gd name="connsiteX0" fmla="*/ 0 w 2942639"/>
              <a:gd name="connsiteY0" fmla="*/ 0 h 846075"/>
              <a:gd name="connsiteX1" fmla="*/ 1328058 w 2942639"/>
              <a:gd name="connsiteY1" fmla="*/ 783772 h 846075"/>
              <a:gd name="connsiteX2" fmla="*/ 2797629 w 2942639"/>
              <a:gd name="connsiteY2" fmla="*/ 783772 h 846075"/>
              <a:gd name="connsiteX3" fmla="*/ 2808515 w 2942639"/>
              <a:gd name="connsiteY3" fmla="*/ 674915 h 846075"/>
              <a:gd name="connsiteX0" fmla="*/ 0 w 2797629"/>
              <a:gd name="connsiteY0" fmla="*/ 0 h 846075"/>
              <a:gd name="connsiteX1" fmla="*/ 1328058 w 2797629"/>
              <a:gd name="connsiteY1" fmla="*/ 783772 h 846075"/>
              <a:gd name="connsiteX2" fmla="*/ 2797629 w 2797629"/>
              <a:gd name="connsiteY2" fmla="*/ 783772 h 846075"/>
              <a:gd name="connsiteX0" fmla="*/ 0 w 2797629"/>
              <a:gd name="connsiteY0" fmla="*/ 0 h 846075"/>
              <a:gd name="connsiteX1" fmla="*/ 653143 w 2797629"/>
              <a:gd name="connsiteY1" fmla="*/ 478972 h 846075"/>
              <a:gd name="connsiteX2" fmla="*/ 1328058 w 2797629"/>
              <a:gd name="connsiteY2" fmla="*/ 783772 h 846075"/>
              <a:gd name="connsiteX3" fmla="*/ 2797629 w 2797629"/>
              <a:gd name="connsiteY3" fmla="*/ 783772 h 846075"/>
              <a:gd name="connsiteX0" fmla="*/ 0 w 2797629"/>
              <a:gd name="connsiteY0" fmla="*/ 0 h 834037"/>
              <a:gd name="connsiteX1" fmla="*/ 489857 w 2797629"/>
              <a:gd name="connsiteY1" fmla="*/ 163286 h 834037"/>
              <a:gd name="connsiteX2" fmla="*/ 1328058 w 2797629"/>
              <a:gd name="connsiteY2" fmla="*/ 783772 h 834037"/>
              <a:gd name="connsiteX3" fmla="*/ 2797629 w 2797629"/>
              <a:gd name="connsiteY3" fmla="*/ 783772 h 834037"/>
              <a:gd name="connsiteX0" fmla="*/ 0 w 2797629"/>
              <a:gd name="connsiteY0" fmla="*/ 0 h 847484"/>
              <a:gd name="connsiteX1" fmla="*/ 489857 w 2797629"/>
              <a:gd name="connsiteY1" fmla="*/ 163286 h 847484"/>
              <a:gd name="connsiteX2" fmla="*/ 1328058 w 2797629"/>
              <a:gd name="connsiteY2" fmla="*/ 783772 h 847484"/>
              <a:gd name="connsiteX3" fmla="*/ 1926772 w 2797629"/>
              <a:gd name="connsiteY3" fmla="*/ 827315 h 847484"/>
              <a:gd name="connsiteX4" fmla="*/ 2797629 w 2797629"/>
              <a:gd name="connsiteY4" fmla="*/ 783772 h 847484"/>
              <a:gd name="connsiteX0" fmla="*/ 0 w 2797629"/>
              <a:gd name="connsiteY0" fmla="*/ 0 h 826268"/>
              <a:gd name="connsiteX1" fmla="*/ 489857 w 2797629"/>
              <a:gd name="connsiteY1" fmla="*/ 163286 h 826268"/>
              <a:gd name="connsiteX2" fmla="*/ 1328058 w 2797629"/>
              <a:gd name="connsiteY2" fmla="*/ 783772 h 826268"/>
              <a:gd name="connsiteX3" fmla="*/ 1959429 w 2797629"/>
              <a:gd name="connsiteY3" fmla="*/ 772887 h 826268"/>
              <a:gd name="connsiteX4" fmla="*/ 2797629 w 2797629"/>
              <a:gd name="connsiteY4" fmla="*/ 783772 h 826268"/>
              <a:gd name="connsiteX0" fmla="*/ 0 w 2797629"/>
              <a:gd name="connsiteY0" fmla="*/ 0 h 828534"/>
              <a:gd name="connsiteX1" fmla="*/ 489857 w 2797629"/>
              <a:gd name="connsiteY1" fmla="*/ 163286 h 828534"/>
              <a:gd name="connsiteX2" fmla="*/ 1328058 w 2797629"/>
              <a:gd name="connsiteY2" fmla="*/ 783772 h 828534"/>
              <a:gd name="connsiteX3" fmla="*/ 1959429 w 2797629"/>
              <a:gd name="connsiteY3" fmla="*/ 772887 h 828534"/>
              <a:gd name="connsiteX4" fmla="*/ 2797629 w 2797629"/>
              <a:gd name="connsiteY4" fmla="*/ 783772 h 828534"/>
              <a:gd name="connsiteX0" fmla="*/ 0 w 2797629"/>
              <a:gd name="connsiteY0" fmla="*/ 0 h 789879"/>
              <a:gd name="connsiteX1" fmla="*/ 489857 w 2797629"/>
              <a:gd name="connsiteY1" fmla="*/ 163286 h 789879"/>
              <a:gd name="connsiteX2" fmla="*/ 1328058 w 2797629"/>
              <a:gd name="connsiteY2" fmla="*/ 783772 h 789879"/>
              <a:gd name="connsiteX3" fmla="*/ 1959429 w 2797629"/>
              <a:gd name="connsiteY3" fmla="*/ 772887 h 789879"/>
              <a:gd name="connsiteX4" fmla="*/ 2797629 w 2797629"/>
              <a:gd name="connsiteY4" fmla="*/ 783772 h 789879"/>
              <a:gd name="connsiteX0" fmla="*/ 0 w 2797629"/>
              <a:gd name="connsiteY0" fmla="*/ 0 h 785485"/>
              <a:gd name="connsiteX1" fmla="*/ 489857 w 2797629"/>
              <a:gd name="connsiteY1" fmla="*/ 163286 h 785485"/>
              <a:gd name="connsiteX2" fmla="*/ 1328058 w 2797629"/>
              <a:gd name="connsiteY2" fmla="*/ 783772 h 785485"/>
              <a:gd name="connsiteX3" fmla="*/ 1959429 w 2797629"/>
              <a:gd name="connsiteY3" fmla="*/ 772887 h 785485"/>
              <a:gd name="connsiteX4" fmla="*/ 2797629 w 2797629"/>
              <a:gd name="connsiteY4" fmla="*/ 783772 h 785485"/>
              <a:gd name="connsiteX0" fmla="*/ 0 w 2797629"/>
              <a:gd name="connsiteY0" fmla="*/ 0 h 785485"/>
              <a:gd name="connsiteX1" fmla="*/ 489857 w 2797629"/>
              <a:gd name="connsiteY1" fmla="*/ 163286 h 785485"/>
              <a:gd name="connsiteX2" fmla="*/ 1328058 w 2797629"/>
              <a:gd name="connsiteY2" fmla="*/ 783772 h 785485"/>
              <a:gd name="connsiteX3" fmla="*/ 1959429 w 2797629"/>
              <a:gd name="connsiteY3" fmla="*/ 772887 h 785485"/>
              <a:gd name="connsiteX4" fmla="*/ 2797629 w 2797629"/>
              <a:gd name="connsiteY4" fmla="*/ 783772 h 785485"/>
              <a:gd name="connsiteX0" fmla="*/ 0 w 2797629"/>
              <a:gd name="connsiteY0" fmla="*/ 0 h 785485"/>
              <a:gd name="connsiteX1" fmla="*/ 489857 w 2797629"/>
              <a:gd name="connsiteY1" fmla="*/ 163286 h 785485"/>
              <a:gd name="connsiteX2" fmla="*/ 1328058 w 2797629"/>
              <a:gd name="connsiteY2" fmla="*/ 783772 h 785485"/>
              <a:gd name="connsiteX3" fmla="*/ 1959429 w 2797629"/>
              <a:gd name="connsiteY3" fmla="*/ 772887 h 785485"/>
              <a:gd name="connsiteX4" fmla="*/ 2797629 w 2797629"/>
              <a:gd name="connsiteY4" fmla="*/ 783772 h 785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7629" h="785485">
                <a:moveTo>
                  <a:pt x="0" y="0"/>
                </a:moveTo>
                <a:cubicBezTo>
                  <a:pt x="168631" y="4658"/>
                  <a:pt x="268514" y="32657"/>
                  <a:pt x="489857" y="163286"/>
                </a:cubicBezTo>
                <a:cubicBezTo>
                  <a:pt x="711200" y="293915"/>
                  <a:pt x="985158" y="780143"/>
                  <a:pt x="1328058" y="783772"/>
                </a:cubicBezTo>
                <a:cubicBezTo>
                  <a:pt x="1670958" y="787401"/>
                  <a:pt x="1529443" y="783773"/>
                  <a:pt x="1959429" y="772887"/>
                </a:cubicBezTo>
                <a:cubicBezTo>
                  <a:pt x="2204357" y="772887"/>
                  <a:pt x="2652486" y="791029"/>
                  <a:pt x="2797629" y="783772"/>
                </a:cubicBezTo>
              </a:path>
            </a:pathLst>
          </a:cu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50000"/>
                </a:schemeClr>
              </a:solidFill>
            </a:endParaRPr>
          </a:p>
        </p:txBody>
      </p:sp>
      <p:sp>
        <p:nvSpPr>
          <p:cNvPr id="5" name="Rounded Rectangle 4">
            <a:extLst>
              <a:ext uri="{FF2B5EF4-FFF2-40B4-BE49-F238E27FC236}">
                <a16:creationId xmlns:a16="http://schemas.microsoft.com/office/drawing/2014/main" id="{FEAC6045-C261-E047-87CA-C7D4AA978D31}"/>
              </a:ext>
            </a:extLst>
          </p:cNvPr>
          <p:cNvSpPr/>
          <p:nvPr/>
        </p:nvSpPr>
        <p:spPr>
          <a:xfrm>
            <a:off x="6534407" y="2566737"/>
            <a:ext cx="216024" cy="934363"/>
          </a:xfrm>
          <a:prstGeom prst="roundRect">
            <a:avLst>
              <a:gd name="adj" fmla="val 30105"/>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Connector 37">
            <a:extLst>
              <a:ext uri="{FF2B5EF4-FFF2-40B4-BE49-F238E27FC236}">
                <a16:creationId xmlns:a16="http://schemas.microsoft.com/office/drawing/2014/main" id="{50B5DCA6-B4A6-EC44-867C-E9F40BE13AE3}"/>
              </a:ext>
            </a:extLst>
          </p:cNvPr>
          <p:cNvCxnSpPr>
            <a:cxnSpLocks/>
            <a:stCxn id="4" idx="4"/>
            <a:endCxn id="57" idx="4"/>
          </p:cNvCxnSpPr>
          <p:nvPr/>
        </p:nvCxnSpPr>
        <p:spPr>
          <a:xfrm>
            <a:off x="6477000" y="2634343"/>
            <a:ext cx="0" cy="808505"/>
          </a:xfrm>
          <a:prstGeom prst="line">
            <a:avLst/>
          </a:prstGeom>
          <a:ln w="28575" cap="rnd">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28023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par>
                          <p:cTn id="13" fill="hold">
                            <p:stCondLst>
                              <p:cond delay="0"/>
                            </p:stCondLst>
                            <p:childTnLst>
                              <p:par>
                                <p:cTn id="14" presetID="22" presetClass="entr" presetSubtype="8"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ipe(left)">
                                      <p:cBhvr>
                                        <p:cTn id="16" dur="500"/>
                                        <p:tgtEl>
                                          <p:spTgt spid="6"/>
                                        </p:tgtEl>
                                      </p:cBhvr>
                                    </p:animEffect>
                                  </p:childTnLst>
                                </p:cTn>
                              </p:par>
                            </p:childTnLst>
                          </p:cTn>
                        </p:par>
                        <p:par>
                          <p:cTn id="17" fill="hold">
                            <p:stCondLst>
                              <p:cond delay="500"/>
                            </p:stCondLst>
                            <p:childTnLst>
                              <p:par>
                                <p:cTn id="18" presetID="1" presetClass="entr" presetSubtype="0" fill="hold" grpId="0" nodeType="afterEffect">
                                  <p:stCondLst>
                                    <p:cond delay="0"/>
                                  </p:stCondLst>
                                  <p:childTnLst>
                                    <p:set>
                                      <p:cBhvr>
                                        <p:cTn id="19" dur="1" fill="hold">
                                          <p:stCondLst>
                                            <p:cond delay="0"/>
                                          </p:stCondLst>
                                        </p:cTn>
                                        <p:tgtEl>
                                          <p:spTgt spid="47"/>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50"/>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51"/>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52"/>
                                        </p:tgtEl>
                                        <p:attrNameLst>
                                          <p:attrName>style.visibility</p:attrName>
                                        </p:attrNameLst>
                                      </p:cBhvr>
                                      <p:to>
                                        <p:strVal val="visible"/>
                                      </p:to>
                                    </p:set>
                                  </p:childTnLst>
                                </p:cTn>
                              </p:par>
                              <p:par>
                                <p:cTn id="26" presetID="6" presetClass="emph" presetSubtype="0" fill="hold" grpId="1" nodeType="withEffect">
                                  <p:stCondLst>
                                    <p:cond delay="0"/>
                                  </p:stCondLst>
                                  <p:childTnLst>
                                    <p:animScale>
                                      <p:cBhvr>
                                        <p:cTn id="27" dur="2000" fill="hold"/>
                                        <p:tgtEl>
                                          <p:spTgt spid="47"/>
                                        </p:tgtEl>
                                      </p:cBhvr>
                                      <p:by x="100000" y="150000"/>
                                    </p:animScale>
                                  </p:childTnLst>
                                </p:cTn>
                              </p:par>
                              <p:par>
                                <p:cTn id="28" presetID="6" presetClass="emph" presetSubtype="0" fill="hold" grpId="1" nodeType="withEffect">
                                  <p:stCondLst>
                                    <p:cond delay="0"/>
                                  </p:stCondLst>
                                  <p:childTnLst>
                                    <p:animScale>
                                      <p:cBhvr>
                                        <p:cTn id="29" dur="2000" fill="hold"/>
                                        <p:tgtEl>
                                          <p:spTgt spid="50"/>
                                        </p:tgtEl>
                                      </p:cBhvr>
                                      <p:by x="100000" y="150000"/>
                                    </p:animScale>
                                  </p:childTnLst>
                                </p:cTn>
                              </p:par>
                              <p:par>
                                <p:cTn id="30" presetID="6" presetClass="emph" presetSubtype="0" fill="hold" grpId="1" nodeType="withEffect">
                                  <p:stCondLst>
                                    <p:cond delay="0"/>
                                  </p:stCondLst>
                                  <p:childTnLst>
                                    <p:animScale>
                                      <p:cBhvr>
                                        <p:cTn id="31" dur="2000" fill="hold"/>
                                        <p:tgtEl>
                                          <p:spTgt spid="51"/>
                                        </p:tgtEl>
                                      </p:cBhvr>
                                      <p:by x="100000" y="150000"/>
                                    </p:animScale>
                                  </p:childTnLst>
                                </p:cTn>
                              </p:par>
                              <p:par>
                                <p:cTn id="32" presetID="6" presetClass="emph" presetSubtype="0" fill="hold" grpId="1" nodeType="withEffect">
                                  <p:stCondLst>
                                    <p:cond delay="0"/>
                                  </p:stCondLst>
                                  <p:childTnLst>
                                    <p:animScale>
                                      <p:cBhvr>
                                        <p:cTn id="33" dur="2000" fill="hold"/>
                                        <p:tgtEl>
                                          <p:spTgt spid="52"/>
                                        </p:tgtEl>
                                      </p:cBhvr>
                                      <p:by x="100000" y="150000"/>
                                    </p:animScale>
                                  </p:childTnLst>
                                </p:cTn>
                              </p:par>
                              <p:par>
                                <p:cTn id="34" presetID="22" presetClass="entr" presetSubtype="8" fill="hold" grpId="0" nodeType="withEffect">
                                  <p:stCondLst>
                                    <p:cond delay="0"/>
                                  </p:stCondLst>
                                  <p:childTnLst>
                                    <p:set>
                                      <p:cBhvr>
                                        <p:cTn id="35" dur="1" fill="hold">
                                          <p:stCondLst>
                                            <p:cond delay="0"/>
                                          </p:stCondLst>
                                        </p:cTn>
                                        <p:tgtEl>
                                          <p:spTgt spid="45"/>
                                        </p:tgtEl>
                                        <p:attrNameLst>
                                          <p:attrName>style.visibility</p:attrName>
                                        </p:attrNameLst>
                                      </p:cBhvr>
                                      <p:to>
                                        <p:strVal val="visible"/>
                                      </p:to>
                                    </p:set>
                                    <p:animEffect transition="in" filter="wipe(left)">
                                      <p:cBhvr>
                                        <p:cTn id="36" dur="500"/>
                                        <p:tgtEl>
                                          <p:spTgt spid="45"/>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46"/>
                                        </p:tgtEl>
                                        <p:attrNameLst>
                                          <p:attrName>style.visibility</p:attrName>
                                        </p:attrNameLst>
                                      </p:cBhvr>
                                      <p:to>
                                        <p:strVal val="visible"/>
                                      </p:to>
                                    </p:set>
                                    <p:animEffect transition="in" filter="wipe(left)">
                                      <p:cBhvr>
                                        <p:cTn id="39" dur="500"/>
                                        <p:tgtEl>
                                          <p:spTgt spid="46"/>
                                        </p:tgtEl>
                                      </p:cBhvr>
                                    </p:animEffect>
                                  </p:childTnLst>
                                </p:cTn>
                              </p:par>
                              <p:par>
                                <p:cTn id="40" presetID="1" presetClass="entr" presetSubtype="0" fill="hold" grpId="0" nodeType="withEffect">
                                  <p:stCondLst>
                                    <p:cond delay="0"/>
                                  </p:stCondLst>
                                  <p:childTnLst>
                                    <p:set>
                                      <p:cBhvr>
                                        <p:cTn id="41" dur="1" fill="hold">
                                          <p:stCondLst>
                                            <p:cond delay="0"/>
                                          </p:stCondLst>
                                        </p:cTn>
                                        <p:tgtEl>
                                          <p:spTgt spid="49"/>
                                        </p:tgtEl>
                                        <p:attrNameLst>
                                          <p:attrName>style.visibility</p:attrName>
                                        </p:attrNameLst>
                                      </p:cBhvr>
                                      <p:to>
                                        <p:strVal val="visible"/>
                                      </p:to>
                                    </p:set>
                                  </p:childTnLst>
                                </p:cTn>
                              </p:par>
                              <p:par>
                                <p:cTn id="42" presetID="1" presetClass="entr" presetSubtype="0" fill="hold" grpId="0" nodeType="withEffect">
                                  <p:stCondLst>
                                    <p:cond delay="0"/>
                                  </p:stCondLst>
                                  <p:childTnLst>
                                    <p:set>
                                      <p:cBhvr>
                                        <p:cTn id="43" dur="1" fill="hold">
                                          <p:stCondLst>
                                            <p:cond delay="0"/>
                                          </p:stCondLst>
                                        </p:cTn>
                                        <p:tgtEl>
                                          <p:spTgt spid="53"/>
                                        </p:tgtEl>
                                        <p:attrNameLst>
                                          <p:attrName>style.visibility</p:attrName>
                                        </p:attrNameLst>
                                      </p:cBhvr>
                                      <p:to>
                                        <p:strVal val="visible"/>
                                      </p:to>
                                    </p:set>
                                  </p:childTnLst>
                                </p:cTn>
                              </p:par>
                              <p:par>
                                <p:cTn id="44" presetID="1" presetClass="entr" presetSubtype="0" fill="hold" grpId="0" nodeType="withEffect">
                                  <p:stCondLst>
                                    <p:cond delay="0"/>
                                  </p:stCondLst>
                                  <p:childTnLst>
                                    <p:set>
                                      <p:cBhvr>
                                        <p:cTn id="45" dur="1" fill="hold">
                                          <p:stCondLst>
                                            <p:cond delay="0"/>
                                          </p:stCondLst>
                                        </p:cTn>
                                        <p:tgtEl>
                                          <p:spTgt spid="54"/>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p:bldP spid="46" grpId="0"/>
      <p:bldP spid="47" grpId="0" animBg="1"/>
      <p:bldP spid="47" grpId="1" animBg="1"/>
      <p:bldP spid="50" grpId="0" animBg="1"/>
      <p:bldP spid="50" grpId="1" animBg="1"/>
      <p:bldP spid="51" grpId="0" animBg="1"/>
      <p:bldP spid="51" grpId="1" animBg="1"/>
      <p:bldP spid="52" grpId="0" animBg="1"/>
      <p:bldP spid="52" grpId="1" animBg="1"/>
      <p:bldP spid="49" grpId="0"/>
      <p:bldP spid="53" grpId="0"/>
      <p:bldP spid="54" grpId="0"/>
      <p:bldGraphic spid="55" grpId="0">
        <p:bldAsOne/>
      </p:bldGraphic>
      <p:bldP spid="4" grpId="0" animBg="1"/>
      <p:bldP spid="57" grpId="0" animBg="1"/>
      <p:bldP spid="5" grpId="0" animBg="1"/>
    </p:bld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43A5D-59F3-E349-9C1C-7BAD361D4F7C}"/>
              </a:ext>
            </a:extLst>
          </p:cNvPr>
          <p:cNvSpPr>
            <a:spLocks noGrp="1"/>
          </p:cNvSpPr>
          <p:nvPr>
            <p:ph type="title"/>
          </p:nvPr>
        </p:nvSpPr>
        <p:spPr/>
        <p:txBody>
          <a:bodyPr/>
          <a:lstStyle/>
          <a:p>
            <a:r>
              <a:rPr lang="en-US" dirty="0"/>
              <a:t>A Tsunami of Sequencing Data</a:t>
            </a:r>
          </a:p>
        </p:txBody>
      </p:sp>
      <p:sp>
        <p:nvSpPr>
          <p:cNvPr id="3" name="Slide Number Placeholder 2">
            <a:extLst>
              <a:ext uri="{FF2B5EF4-FFF2-40B4-BE49-F238E27FC236}">
                <a16:creationId xmlns:a16="http://schemas.microsoft.com/office/drawing/2014/main" id="{87CD93AD-96DF-F94E-BD4B-10D8F2FF75B2}"/>
              </a:ext>
            </a:extLst>
          </p:cNvPr>
          <p:cNvSpPr>
            <a:spLocks noGrp="1"/>
          </p:cNvSpPr>
          <p:nvPr>
            <p:ph type="sldNum" sz="quarter" idx="11"/>
          </p:nvPr>
        </p:nvSpPr>
        <p:spPr/>
        <p:txBody>
          <a:bodyPr/>
          <a:lstStyle/>
          <a:p>
            <a:fld id="{018A7077-2B78-4FB5-8F56-24239751AEF0}" type="slidenum">
              <a:rPr lang="en-US" altLang="en-US" smtClean="0"/>
              <a:pPr/>
              <a:t>185</a:t>
            </a:fld>
            <a:endParaRPr lang="en-US" altLang="en-US"/>
          </a:p>
        </p:txBody>
      </p:sp>
      <p:pic>
        <p:nvPicPr>
          <p:cNvPr id="5" name="Picture 4">
            <a:extLst>
              <a:ext uri="{FF2B5EF4-FFF2-40B4-BE49-F238E27FC236}">
                <a16:creationId xmlns:a16="http://schemas.microsoft.com/office/drawing/2014/main" id="{91BB5FA9-3926-3B4C-9D1F-55C09816FEC6}"/>
              </a:ext>
            </a:extLst>
          </p:cNvPr>
          <p:cNvPicPr>
            <a:picLocks noChangeAspect="1"/>
          </p:cNvPicPr>
          <p:nvPr/>
        </p:nvPicPr>
        <p:blipFill rotWithShape="1">
          <a:blip r:embed="rId2">
            <a:extLst>
              <a:ext uri="{28A0092B-C50C-407E-A947-70E740481C1C}">
                <a14:useLocalDpi xmlns:a14="http://schemas.microsoft.com/office/drawing/2010/main" val="0"/>
              </a:ext>
            </a:extLst>
          </a:blip>
          <a:srcRect l="12829" t="17440" r="11427" b="34549"/>
          <a:stretch/>
        </p:blipFill>
        <p:spPr>
          <a:xfrm>
            <a:off x="1800808" y="2087421"/>
            <a:ext cx="6587615" cy="2609774"/>
          </a:xfrm>
          <a:prstGeom prst="rect">
            <a:avLst/>
          </a:prstGeom>
        </p:spPr>
      </p:pic>
      <p:pic>
        <p:nvPicPr>
          <p:cNvPr id="17" name="Picture 16">
            <a:extLst>
              <a:ext uri="{FF2B5EF4-FFF2-40B4-BE49-F238E27FC236}">
                <a16:creationId xmlns:a16="http://schemas.microsoft.com/office/drawing/2014/main" id="{AA48257D-ECBA-284A-B3C2-0653227A2879}"/>
              </a:ext>
            </a:extLst>
          </p:cNvPr>
          <p:cNvPicPr>
            <a:picLocks noChangeAspect="1"/>
          </p:cNvPicPr>
          <p:nvPr/>
        </p:nvPicPr>
        <p:blipFill rotWithShape="1">
          <a:blip r:embed="rId2">
            <a:extLst>
              <a:ext uri="{28A0092B-C50C-407E-A947-70E740481C1C}">
                <a14:useLocalDpi xmlns:a14="http://schemas.microsoft.com/office/drawing/2010/main" val="0"/>
              </a:ext>
            </a:extLst>
          </a:blip>
          <a:srcRect l="4477" t="87836" r="12614" b="9105"/>
          <a:stretch/>
        </p:blipFill>
        <p:spPr>
          <a:xfrm>
            <a:off x="827584" y="6160509"/>
            <a:ext cx="7210791" cy="166257"/>
          </a:xfrm>
          <a:prstGeom prst="rect">
            <a:avLst/>
          </a:prstGeom>
        </p:spPr>
      </p:pic>
      <p:sp>
        <p:nvSpPr>
          <p:cNvPr id="18" name="TextBox 17">
            <a:extLst>
              <a:ext uri="{FF2B5EF4-FFF2-40B4-BE49-F238E27FC236}">
                <a16:creationId xmlns:a16="http://schemas.microsoft.com/office/drawing/2014/main" id="{E50FE743-E536-B549-B4A2-2D36713E51D5}"/>
              </a:ext>
            </a:extLst>
          </p:cNvPr>
          <p:cNvSpPr txBox="1"/>
          <p:nvPr/>
        </p:nvSpPr>
        <p:spPr>
          <a:xfrm>
            <a:off x="1783113" y="2005541"/>
            <a:ext cx="5508000" cy="307777"/>
          </a:xfrm>
          <a:prstGeom prst="rect">
            <a:avLst/>
          </a:prstGeom>
          <a:solidFill>
            <a:srgbClr val="46687F"/>
          </a:solidFill>
        </p:spPr>
        <p:txBody>
          <a:bodyPr wrap="square" rtlCol="0" anchor="ctr">
            <a:spAutoFit/>
          </a:bodyPr>
          <a:lstStyle/>
          <a:p>
            <a:pPr algn="ctr"/>
            <a:r>
              <a:rPr lang="en-US" sz="1400" dirty="0">
                <a:solidFill>
                  <a:schemeClr val="bg1"/>
                </a:solidFill>
              </a:rPr>
              <a:t>A Tera-scale increase in sequencing production in the past 25 years</a:t>
            </a:r>
          </a:p>
        </p:txBody>
      </p:sp>
      <p:sp>
        <p:nvSpPr>
          <p:cNvPr id="26" name="Rectangle 25">
            <a:extLst>
              <a:ext uri="{FF2B5EF4-FFF2-40B4-BE49-F238E27FC236}">
                <a16:creationId xmlns:a16="http://schemas.microsoft.com/office/drawing/2014/main" id="{1A36444B-3E11-BD4C-BE5F-C45890534BA8}"/>
              </a:ext>
            </a:extLst>
          </p:cNvPr>
          <p:cNvSpPr/>
          <p:nvPr/>
        </p:nvSpPr>
        <p:spPr>
          <a:xfrm>
            <a:off x="7291113" y="1916832"/>
            <a:ext cx="1313335" cy="12241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A0C4B25-E57D-784C-BFFC-87468AD8A334}"/>
              </a:ext>
            </a:extLst>
          </p:cNvPr>
          <p:cNvSpPr/>
          <p:nvPr/>
        </p:nvSpPr>
        <p:spPr>
          <a:xfrm>
            <a:off x="7291113" y="2103868"/>
            <a:ext cx="233216" cy="27639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5650631"/>
      </p:ext>
    </p:extLst>
  </p:cSld>
  <p:clrMapOvr>
    <a:masterClrMapping/>
  </p:clrMapOvr>
  <p:transition/>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DDD43-0922-7749-8244-39E8B458FD5C}"/>
              </a:ext>
            </a:extLst>
          </p:cNvPr>
          <p:cNvSpPr>
            <a:spLocks noGrp="1"/>
          </p:cNvSpPr>
          <p:nvPr>
            <p:ph type="title"/>
          </p:nvPr>
        </p:nvSpPr>
        <p:spPr/>
        <p:txBody>
          <a:bodyPr/>
          <a:lstStyle/>
          <a:p>
            <a:r>
              <a:rPr lang="en-US"/>
              <a:t>Solving the Puzzle</a:t>
            </a:r>
          </a:p>
        </p:txBody>
      </p:sp>
      <p:sp>
        <p:nvSpPr>
          <p:cNvPr id="3" name="Slide Number Placeholder 2">
            <a:extLst>
              <a:ext uri="{FF2B5EF4-FFF2-40B4-BE49-F238E27FC236}">
                <a16:creationId xmlns:a16="http://schemas.microsoft.com/office/drawing/2014/main" id="{FC4E016A-B4B0-3144-9119-C66195E1DB83}"/>
              </a:ext>
            </a:extLst>
          </p:cNvPr>
          <p:cNvSpPr>
            <a:spLocks noGrp="1"/>
          </p:cNvSpPr>
          <p:nvPr>
            <p:ph type="sldNum" sz="quarter" idx="11"/>
          </p:nvPr>
        </p:nvSpPr>
        <p:spPr/>
        <p:txBody>
          <a:bodyPr/>
          <a:lstStyle/>
          <a:p>
            <a:fld id="{018A7077-2B78-4FB5-8F56-24239751AEF0}" type="slidenum">
              <a:rPr lang="en-US" altLang="en-US" smtClean="0"/>
              <a:pPr/>
              <a:t>186</a:t>
            </a:fld>
            <a:endParaRPr lang="en-US" altLang="en-US"/>
          </a:p>
        </p:txBody>
      </p:sp>
      <p:sp>
        <p:nvSpPr>
          <p:cNvPr id="10" name="Rectangle 9">
            <a:extLst>
              <a:ext uri="{FF2B5EF4-FFF2-40B4-BE49-F238E27FC236}">
                <a16:creationId xmlns:a16="http://schemas.microsoft.com/office/drawing/2014/main" id="{97B285DF-9552-E74B-80C5-326BC90E4C2F}"/>
              </a:ext>
            </a:extLst>
          </p:cNvPr>
          <p:cNvSpPr/>
          <p:nvPr/>
        </p:nvSpPr>
        <p:spPr>
          <a:xfrm>
            <a:off x="228600" y="6093296"/>
            <a:ext cx="8915400" cy="307777"/>
          </a:xfrm>
          <a:prstGeom prst="rect">
            <a:avLst/>
          </a:prstGeom>
        </p:spPr>
        <p:txBody>
          <a:bodyPr wrap="square">
            <a:spAutoFit/>
          </a:bodyPr>
          <a:lstStyle/>
          <a:p>
            <a:r>
              <a:rPr lang="en-US" sz="1400">
                <a:hlinkClick r:id="rId3"/>
              </a:rPr>
              <a:t>https://www.pacb.com/smrt-science/smrt-sequencing/hifi-reads-for-highly-accurate-long-read-sequencing/</a:t>
            </a:r>
            <a:r>
              <a:rPr lang="en-US" sz="1400"/>
              <a:t> </a:t>
            </a:r>
          </a:p>
        </p:txBody>
      </p:sp>
      <p:pic>
        <p:nvPicPr>
          <p:cNvPr id="11" name="Picture 10">
            <a:extLst>
              <a:ext uri="{FF2B5EF4-FFF2-40B4-BE49-F238E27FC236}">
                <a16:creationId xmlns:a16="http://schemas.microsoft.com/office/drawing/2014/main" id="{E5D6E617-FD86-3947-898A-F71BDFA883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12962" y="1986230"/>
            <a:ext cx="2480476" cy="2445662"/>
          </a:xfrm>
          <a:prstGeom prst="rect">
            <a:avLst/>
          </a:prstGeom>
        </p:spPr>
      </p:pic>
      <p:pic>
        <p:nvPicPr>
          <p:cNvPr id="12" name="Picture 11">
            <a:extLst>
              <a:ext uri="{FF2B5EF4-FFF2-40B4-BE49-F238E27FC236}">
                <a16:creationId xmlns:a16="http://schemas.microsoft.com/office/drawing/2014/main" id="{98B5BE29-BA79-D44C-83CD-78C43FA04B10}"/>
              </a:ext>
            </a:extLst>
          </p:cNvPr>
          <p:cNvPicPr>
            <a:picLocks noChangeAspect="1"/>
          </p:cNvPicPr>
          <p:nvPr/>
        </p:nvPicPr>
        <p:blipFill rotWithShape="1">
          <a:blip r:embed="rId5">
            <a:extLst>
              <a:ext uri="{28A0092B-C50C-407E-A947-70E740481C1C}">
                <a14:useLocalDpi xmlns:a14="http://schemas.microsoft.com/office/drawing/2010/main" val="0"/>
              </a:ext>
            </a:extLst>
          </a:blip>
          <a:srcRect l="16834" t="9863" r="57179" b="39151"/>
          <a:stretch/>
        </p:blipFill>
        <p:spPr>
          <a:xfrm>
            <a:off x="1043608" y="1987805"/>
            <a:ext cx="2526188" cy="2444087"/>
          </a:xfrm>
          <a:prstGeom prst="rect">
            <a:avLst/>
          </a:prstGeom>
        </p:spPr>
      </p:pic>
      <p:pic>
        <p:nvPicPr>
          <p:cNvPr id="13" name="Picture 12">
            <a:extLst>
              <a:ext uri="{FF2B5EF4-FFF2-40B4-BE49-F238E27FC236}">
                <a16:creationId xmlns:a16="http://schemas.microsoft.com/office/drawing/2014/main" id="{4F469525-A5EB-4747-A040-C8DE90DE8954}"/>
              </a:ext>
            </a:extLst>
          </p:cNvPr>
          <p:cNvPicPr>
            <a:picLocks noChangeAspect="1"/>
          </p:cNvPicPr>
          <p:nvPr/>
        </p:nvPicPr>
        <p:blipFill rotWithShape="1">
          <a:blip r:embed="rId4">
            <a:extLst>
              <a:ext uri="{28A0092B-C50C-407E-A947-70E740481C1C}">
                <a14:useLocalDpi xmlns:a14="http://schemas.microsoft.com/office/drawing/2010/main" val="0"/>
              </a:ext>
            </a:extLst>
          </a:blip>
          <a:srcRect l="53135" t="6535" r="35253" b="80400"/>
          <a:stretch/>
        </p:blipFill>
        <p:spPr>
          <a:xfrm>
            <a:off x="8019458" y="3400812"/>
            <a:ext cx="227204" cy="252052"/>
          </a:xfrm>
          <a:prstGeom prst="rect">
            <a:avLst/>
          </a:prstGeom>
        </p:spPr>
      </p:pic>
      <p:pic>
        <p:nvPicPr>
          <p:cNvPr id="14" name="Picture 13">
            <a:extLst>
              <a:ext uri="{FF2B5EF4-FFF2-40B4-BE49-F238E27FC236}">
                <a16:creationId xmlns:a16="http://schemas.microsoft.com/office/drawing/2014/main" id="{95117210-A6DA-BA4F-AD0F-2051986E7127}"/>
              </a:ext>
            </a:extLst>
          </p:cNvPr>
          <p:cNvPicPr>
            <a:picLocks noChangeAspect="1"/>
          </p:cNvPicPr>
          <p:nvPr/>
        </p:nvPicPr>
        <p:blipFill rotWithShape="1">
          <a:blip r:embed="rId4">
            <a:extLst>
              <a:ext uri="{28A0092B-C50C-407E-A947-70E740481C1C}">
                <a14:useLocalDpi xmlns:a14="http://schemas.microsoft.com/office/drawing/2010/main" val="0"/>
              </a:ext>
            </a:extLst>
          </a:blip>
          <a:srcRect l="53135" t="6535" r="35253" b="80400"/>
          <a:stretch/>
        </p:blipFill>
        <p:spPr>
          <a:xfrm>
            <a:off x="7953010" y="4002454"/>
            <a:ext cx="227204" cy="252052"/>
          </a:xfrm>
          <a:prstGeom prst="rect">
            <a:avLst/>
          </a:prstGeom>
        </p:spPr>
      </p:pic>
      <p:pic>
        <p:nvPicPr>
          <p:cNvPr id="15" name="Picture 14">
            <a:extLst>
              <a:ext uri="{FF2B5EF4-FFF2-40B4-BE49-F238E27FC236}">
                <a16:creationId xmlns:a16="http://schemas.microsoft.com/office/drawing/2014/main" id="{1C236360-7405-B140-B665-373470E5A2C8}"/>
              </a:ext>
            </a:extLst>
          </p:cNvPr>
          <p:cNvPicPr>
            <a:picLocks noChangeAspect="1"/>
          </p:cNvPicPr>
          <p:nvPr/>
        </p:nvPicPr>
        <p:blipFill rotWithShape="1">
          <a:blip r:embed="rId4">
            <a:extLst>
              <a:ext uri="{28A0092B-C50C-407E-A947-70E740481C1C}">
                <a14:useLocalDpi xmlns:a14="http://schemas.microsoft.com/office/drawing/2010/main" val="0"/>
              </a:ext>
            </a:extLst>
          </a:blip>
          <a:srcRect r="90431" b="91510"/>
          <a:stretch/>
        </p:blipFill>
        <p:spPr>
          <a:xfrm>
            <a:off x="8406873" y="3207756"/>
            <a:ext cx="237356" cy="207640"/>
          </a:xfrm>
          <a:prstGeom prst="rect">
            <a:avLst/>
          </a:prstGeom>
        </p:spPr>
      </p:pic>
      <p:pic>
        <p:nvPicPr>
          <p:cNvPr id="16" name="Picture 15">
            <a:extLst>
              <a:ext uri="{FF2B5EF4-FFF2-40B4-BE49-F238E27FC236}">
                <a16:creationId xmlns:a16="http://schemas.microsoft.com/office/drawing/2014/main" id="{9D17E9A4-DF98-2846-8872-7E4A3BB85079}"/>
              </a:ext>
            </a:extLst>
          </p:cNvPr>
          <p:cNvPicPr>
            <a:picLocks noChangeAspect="1"/>
          </p:cNvPicPr>
          <p:nvPr/>
        </p:nvPicPr>
        <p:blipFill rotWithShape="1">
          <a:blip r:embed="rId4">
            <a:extLst>
              <a:ext uri="{28A0092B-C50C-407E-A947-70E740481C1C}">
                <a14:useLocalDpi xmlns:a14="http://schemas.microsoft.com/office/drawing/2010/main" val="0"/>
              </a:ext>
            </a:extLst>
          </a:blip>
          <a:srcRect r="90431" b="91510"/>
          <a:stretch/>
        </p:blipFill>
        <p:spPr>
          <a:xfrm>
            <a:off x="7900780" y="4604096"/>
            <a:ext cx="237356" cy="207640"/>
          </a:xfrm>
          <a:prstGeom prst="rect">
            <a:avLst/>
          </a:prstGeom>
        </p:spPr>
      </p:pic>
      <p:pic>
        <p:nvPicPr>
          <p:cNvPr id="17" name="Picture 16">
            <a:extLst>
              <a:ext uri="{FF2B5EF4-FFF2-40B4-BE49-F238E27FC236}">
                <a16:creationId xmlns:a16="http://schemas.microsoft.com/office/drawing/2014/main" id="{4C65A681-130C-0441-9B00-486F1EEC666A}"/>
              </a:ext>
            </a:extLst>
          </p:cNvPr>
          <p:cNvPicPr>
            <a:picLocks noChangeAspect="1"/>
          </p:cNvPicPr>
          <p:nvPr/>
        </p:nvPicPr>
        <p:blipFill rotWithShape="1">
          <a:blip r:embed="rId4">
            <a:extLst>
              <a:ext uri="{28A0092B-C50C-407E-A947-70E740481C1C}">
                <a14:useLocalDpi xmlns:a14="http://schemas.microsoft.com/office/drawing/2010/main" val="0"/>
              </a:ext>
            </a:extLst>
          </a:blip>
          <a:srcRect l="53135" t="6535" r="35253" b="80400"/>
          <a:stretch/>
        </p:blipFill>
        <p:spPr>
          <a:xfrm>
            <a:off x="7136743" y="4775290"/>
            <a:ext cx="227204" cy="252052"/>
          </a:xfrm>
          <a:prstGeom prst="rect">
            <a:avLst/>
          </a:prstGeom>
        </p:spPr>
      </p:pic>
      <p:pic>
        <p:nvPicPr>
          <p:cNvPr id="18" name="Picture 17">
            <a:extLst>
              <a:ext uri="{FF2B5EF4-FFF2-40B4-BE49-F238E27FC236}">
                <a16:creationId xmlns:a16="http://schemas.microsoft.com/office/drawing/2014/main" id="{8B1A5BD8-86BD-924F-9CB0-513819EA643A}"/>
              </a:ext>
            </a:extLst>
          </p:cNvPr>
          <p:cNvPicPr>
            <a:picLocks noChangeAspect="1"/>
          </p:cNvPicPr>
          <p:nvPr/>
        </p:nvPicPr>
        <p:blipFill rotWithShape="1">
          <a:blip r:embed="rId4">
            <a:extLst>
              <a:ext uri="{28A0092B-C50C-407E-A947-70E740481C1C}">
                <a14:useLocalDpi xmlns:a14="http://schemas.microsoft.com/office/drawing/2010/main" val="0"/>
              </a:ext>
            </a:extLst>
          </a:blip>
          <a:srcRect l="53135" t="6535" r="35253" b="80400"/>
          <a:stretch/>
        </p:blipFill>
        <p:spPr>
          <a:xfrm>
            <a:off x="7642836" y="5201532"/>
            <a:ext cx="227204" cy="252052"/>
          </a:xfrm>
          <a:prstGeom prst="rect">
            <a:avLst/>
          </a:prstGeom>
        </p:spPr>
      </p:pic>
      <p:pic>
        <p:nvPicPr>
          <p:cNvPr id="19" name="Picture 18">
            <a:extLst>
              <a:ext uri="{FF2B5EF4-FFF2-40B4-BE49-F238E27FC236}">
                <a16:creationId xmlns:a16="http://schemas.microsoft.com/office/drawing/2014/main" id="{3D49802F-5868-FB4A-832B-03B14ECE5E0A}"/>
              </a:ext>
            </a:extLst>
          </p:cNvPr>
          <p:cNvPicPr>
            <a:picLocks noChangeAspect="1"/>
          </p:cNvPicPr>
          <p:nvPr/>
        </p:nvPicPr>
        <p:blipFill rotWithShape="1">
          <a:blip r:embed="rId4">
            <a:extLst>
              <a:ext uri="{28A0092B-C50C-407E-A947-70E740481C1C}">
                <a14:useLocalDpi xmlns:a14="http://schemas.microsoft.com/office/drawing/2010/main" val="0"/>
              </a:ext>
            </a:extLst>
          </a:blip>
          <a:srcRect r="90431" b="91510"/>
          <a:stretch/>
        </p:blipFill>
        <p:spPr>
          <a:xfrm>
            <a:off x="7524158" y="4582234"/>
            <a:ext cx="237356" cy="207640"/>
          </a:xfrm>
          <a:prstGeom prst="rect">
            <a:avLst/>
          </a:prstGeom>
        </p:spPr>
      </p:pic>
      <p:pic>
        <p:nvPicPr>
          <p:cNvPr id="20" name="Picture 19">
            <a:extLst>
              <a:ext uri="{FF2B5EF4-FFF2-40B4-BE49-F238E27FC236}">
                <a16:creationId xmlns:a16="http://schemas.microsoft.com/office/drawing/2014/main" id="{F3C7B490-362A-2F4C-BF78-FD2619C34391}"/>
              </a:ext>
            </a:extLst>
          </p:cNvPr>
          <p:cNvPicPr>
            <a:picLocks noChangeAspect="1"/>
          </p:cNvPicPr>
          <p:nvPr/>
        </p:nvPicPr>
        <p:blipFill rotWithShape="1">
          <a:blip r:embed="rId4">
            <a:extLst>
              <a:ext uri="{28A0092B-C50C-407E-A947-70E740481C1C}">
                <a14:useLocalDpi xmlns:a14="http://schemas.microsoft.com/office/drawing/2010/main" val="0"/>
              </a:ext>
            </a:extLst>
          </a:blip>
          <a:srcRect r="90431" b="91510"/>
          <a:stretch/>
        </p:blipFill>
        <p:spPr>
          <a:xfrm>
            <a:off x="6630971" y="4815593"/>
            <a:ext cx="237356" cy="207640"/>
          </a:xfrm>
          <a:prstGeom prst="rect">
            <a:avLst/>
          </a:prstGeom>
        </p:spPr>
      </p:pic>
      <p:pic>
        <p:nvPicPr>
          <p:cNvPr id="21" name="Picture 20">
            <a:extLst>
              <a:ext uri="{FF2B5EF4-FFF2-40B4-BE49-F238E27FC236}">
                <a16:creationId xmlns:a16="http://schemas.microsoft.com/office/drawing/2014/main" id="{083F182C-A746-DA49-8DDB-B9D6D58818EE}"/>
              </a:ext>
            </a:extLst>
          </p:cNvPr>
          <p:cNvPicPr>
            <a:picLocks noChangeAspect="1"/>
          </p:cNvPicPr>
          <p:nvPr/>
        </p:nvPicPr>
        <p:blipFill rotWithShape="1">
          <a:blip r:embed="rId4">
            <a:extLst>
              <a:ext uri="{28A0092B-C50C-407E-A947-70E740481C1C}">
                <a14:useLocalDpi xmlns:a14="http://schemas.microsoft.com/office/drawing/2010/main" val="0"/>
              </a:ext>
            </a:extLst>
          </a:blip>
          <a:srcRect l="53135" t="6535" r="35253" b="80400"/>
          <a:stretch/>
        </p:blipFill>
        <p:spPr>
          <a:xfrm>
            <a:off x="5629530" y="4738457"/>
            <a:ext cx="227204" cy="252052"/>
          </a:xfrm>
          <a:prstGeom prst="rect">
            <a:avLst/>
          </a:prstGeom>
        </p:spPr>
      </p:pic>
      <p:pic>
        <p:nvPicPr>
          <p:cNvPr id="22" name="Picture 21">
            <a:extLst>
              <a:ext uri="{FF2B5EF4-FFF2-40B4-BE49-F238E27FC236}">
                <a16:creationId xmlns:a16="http://schemas.microsoft.com/office/drawing/2014/main" id="{3F3CA6D7-1392-7643-B35B-DBB8D49DC158}"/>
              </a:ext>
            </a:extLst>
          </p:cNvPr>
          <p:cNvPicPr>
            <a:picLocks noChangeAspect="1"/>
          </p:cNvPicPr>
          <p:nvPr/>
        </p:nvPicPr>
        <p:blipFill rotWithShape="1">
          <a:blip r:embed="rId4">
            <a:extLst>
              <a:ext uri="{28A0092B-C50C-407E-A947-70E740481C1C}">
                <a14:useLocalDpi xmlns:a14="http://schemas.microsoft.com/office/drawing/2010/main" val="0"/>
              </a:ext>
            </a:extLst>
          </a:blip>
          <a:srcRect l="53135" t="6535" r="35253" b="80400"/>
          <a:stretch/>
        </p:blipFill>
        <p:spPr>
          <a:xfrm>
            <a:off x="5199360" y="4632913"/>
            <a:ext cx="227204" cy="252052"/>
          </a:xfrm>
          <a:prstGeom prst="rect">
            <a:avLst/>
          </a:prstGeom>
        </p:spPr>
      </p:pic>
      <p:pic>
        <p:nvPicPr>
          <p:cNvPr id="23" name="Picture 22">
            <a:extLst>
              <a:ext uri="{FF2B5EF4-FFF2-40B4-BE49-F238E27FC236}">
                <a16:creationId xmlns:a16="http://schemas.microsoft.com/office/drawing/2014/main" id="{1A413483-FBA5-7A46-8968-A87DEA8EC514}"/>
              </a:ext>
            </a:extLst>
          </p:cNvPr>
          <p:cNvPicPr>
            <a:picLocks noChangeAspect="1"/>
          </p:cNvPicPr>
          <p:nvPr/>
        </p:nvPicPr>
        <p:blipFill rotWithShape="1">
          <a:blip r:embed="rId4">
            <a:extLst>
              <a:ext uri="{28A0092B-C50C-407E-A947-70E740481C1C}">
                <a14:useLocalDpi xmlns:a14="http://schemas.microsoft.com/office/drawing/2010/main" val="0"/>
              </a:ext>
            </a:extLst>
          </a:blip>
          <a:srcRect r="90431" b="91510"/>
          <a:stretch/>
        </p:blipFill>
        <p:spPr>
          <a:xfrm>
            <a:off x="6016945" y="4545401"/>
            <a:ext cx="237356" cy="207640"/>
          </a:xfrm>
          <a:prstGeom prst="rect">
            <a:avLst/>
          </a:prstGeom>
        </p:spPr>
      </p:pic>
      <p:cxnSp>
        <p:nvCxnSpPr>
          <p:cNvPr id="25" name="Straight Arrow Connector 24">
            <a:extLst>
              <a:ext uri="{FF2B5EF4-FFF2-40B4-BE49-F238E27FC236}">
                <a16:creationId xmlns:a16="http://schemas.microsoft.com/office/drawing/2014/main" id="{D59F5759-D2B3-984C-84EC-B91DEAAA1483}"/>
              </a:ext>
            </a:extLst>
          </p:cNvPr>
          <p:cNvCxnSpPr/>
          <p:nvPr/>
        </p:nvCxnSpPr>
        <p:spPr>
          <a:xfrm flipV="1">
            <a:off x="5076056" y="5023233"/>
            <a:ext cx="553474" cy="430351"/>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BC8B5F7F-8199-DF4C-838E-578FD4C3253D}"/>
              </a:ext>
            </a:extLst>
          </p:cNvPr>
          <p:cNvSpPr txBox="1"/>
          <p:nvPr/>
        </p:nvSpPr>
        <p:spPr>
          <a:xfrm>
            <a:off x="3923928" y="5291916"/>
            <a:ext cx="1152128" cy="369332"/>
          </a:xfrm>
          <a:prstGeom prst="rect">
            <a:avLst/>
          </a:prstGeom>
          <a:noFill/>
        </p:spPr>
        <p:txBody>
          <a:bodyPr wrap="square" rtlCol="0">
            <a:spAutoFit/>
          </a:bodyPr>
          <a:lstStyle/>
          <a:p>
            <a:pPr algn="r"/>
            <a:r>
              <a:rPr lang="en-US">
                <a:solidFill>
                  <a:srgbClr val="FF0000"/>
                </a:solidFill>
              </a:rPr>
              <a:t>Reads</a:t>
            </a:r>
          </a:p>
        </p:txBody>
      </p:sp>
      <p:cxnSp>
        <p:nvCxnSpPr>
          <p:cNvPr id="27" name="Straight Arrow Connector 26">
            <a:extLst>
              <a:ext uri="{FF2B5EF4-FFF2-40B4-BE49-F238E27FC236}">
                <a16:creationId xmlns:a16="http://schemas.microsoft.com/office/drawing/2014/main" id="{D7BE8510-6ED2-8340-B88D-AB3AFA71D9F0}"/>
              </a:ext>
            </a:extLst>
          </p:cNvPr>
          <p:cNvCxnSpPr>
            <a:cxnSpLocks/>
            <a:stCxn id="26" idx="3"/>
          </p:cNvCxnSpPr>
          <p:nvPr/>
        </p:nvCxnSpPr>
        <p:spPr>
          <a:xfrm flipV="1">
            <a:off x="5076056" y="4990509"/>
            <a:ext cx="1477144" cy="486073"/>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333E574-B2CD-274E-B169-3CE741D4251B}"/>
              </a:ext>
            </a:extLst>
          </p:cNvPr>
          <p:cNvCxnSpPr/>
          <p:nvPr/>
        </p:nvCxnSpPr>
        <p:spPr>
          <a:xfrm flipV="1">
            <a:off x="2411760" y="4474813"/>
            <a:ext cx="553474" cy="430351"/>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0AC79B73-2727-C043-AC0B-1C225432BA46}"/>
              </a:ext>
            </a:extLst>
          </p:cNvPr>
          <p:cNvSpPr txBox="1"/>
          <p:nvPr/>
        </p:nvSpPr>
        <p:spPr>
          <a:xfrm>
            <a:off x="1043608" y="4653136"/>
            <a:ext cx="1368152" cy="646331"/>
          </a:xfrm>
          <a:prstGeom prst="rect">
            <a:avLst/>
          </a:prstGeom>
          <a:noFill/>
        </p:spPr>
        <p:txBody>
          <a:bodyPr wrap="square" rtlCol="0">
            <a:spAutoFit/>
          </a:bodyPr>
          <a:lstStyle/>
          <a:p>
            <a:pPr algn="r"/>
            <a:r>
              <a:rPr lang="en-US">
                <a:solidFill>
                  <a:srgbClr val="FF0000"/>
                </a:solidFill>
              </a:rPr>
              <a:t>Reference genome</a:t>
            </a:r>
          </a:p>
        </p:txBody>
      </p:sp>
      <p:sp>
        <p:nvSpPr>
          <p:cNvPr id="24" name="TextBox 23">
            <a:extLst>
              <a:ext uri="{FF2B5EF4-FFF2-40B4-BE49-F238E27FC236}">
                <a16:creationId xmlns:a16="http://schemas.microsoft.com/office/drawing/2014/main" id="{DF736C76-54AA-404D-BBCF-F7CB3AA1CA7E}"/>
              </a:ext>
            </a:extLst>
          </p:cNvPr>
          <p:cNvSpPr txBox="1"/>
          <p:nvPr/>
        </p:nvSpPr>
        <p:spPr>
          <a:xfrm>
            <a:off x="1669834" y="1371091"/>
            <a:ext cx="2590800" cy="369332"/>
          </a:xfrm>
          <a:prstGeom prst="rect">
            <a:avLst/>
          </a:prstGeom>
          <a:noFill/>
        </p:spPr>
        <p:txBody>
          <a:bodyPr wrap="square" rtlCol="0">
            <a:spAutoFit/>
          </a:bodyPr>
          <a:lstStyle/>
          <a:p>
            <a:r>
              <a:rPr lang="en-US"/>
              <a:t>.FASTA file</a:t>
            </a:r>
          </a:p>
        </p:txBody>
      </p:sp>
      <p:sp>
        <p:nvSpPr>
          <p:cNvPr id="28" name="TextBox 27">
            <a:extLst>
              <a:ext uri="{FF2B5EF4-FFF2-40B4-BE49-F238E27FC236}">
                <a16:creationId xmlns:a16="http://schemas.microsoft.com/office/drawing/2014/main" id="{8579A6A5-0682-7F40-8778-95BAED30F779}"/>
              </a:ext>
            </a:extLst>
          </p:cNvPr>
          <p:cNvSpPr txBox="1"/>
          <p:nvPr/>
        </p:nvSpPr>
        <p:spPr>
          <a:xfrm>
            <a:off x="5814628" y="1417863"/>
            <a:ext cx="2590800" cy="369332"/>
          </a:xfrm>
          <a:prstGeom prst="rect">
            <a:avLst/>
          </a:prstGeom>
          <a:noFill/>
        </p:spPr>
        <p:txBody>
          <a:bodyPr wrap="square" rtlCol="0">
            <a:spAutoFit/>
          </a:bodyPr>
          <a:lstStyle/>
          <a:p>
            <a:r>
              <a:rPr lang="en-US"/>
              <a:t>.FASTQ file</a:t>
            </a:r>
          </a:p>
        </p:txBody>
      </p:sp>
    </p:spTree>
    <p:extLst>
      <p:ext uri="{BB962C8B-B14F-4D97-AF65-F5344CB8AC3E}">
        <p14:creationId xmlns:p14="http://schemas.microsoft.com/office/powerpoint/2010/main" val="2056888258"/>
      </p:ext>
    </p:extLst>
  </p:cSld>
  <p:clrMapOvr>
    <a:masterClrMapping/>
  </p:clrMapOvr>
  <p:transition/>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2F472-64B4-4648-A4DF-8BC46F74194A}"/>
              </a:ext>
            </a:extLst>
          </p:cNvPr>
          <p:cNvSpPr>
            <a:spLocks noGrp="1"/>
          </p:cNvSpPr>
          <p:nvPr>
            <p:ph type="title"/>
          </p:nvPr>
        </p:nvSpPr>
        <p:spPr/>
        <p:txBody>
          <a:bodyPr/>
          <a:lstStyle/>
          <a:p>
            <a:r>
              <a:rPr lang="en-US"/>
              <a:t>Obtaining the Human Reference Genome</a:t>
            </a:r>
          </a:p>
        </p:txBody>
      </p:sp>
      <p:sp>
        <p:nvSpPr>
          <p:cNvPr id="3" name="Content Placeholder 2">
            <a:extLst>
              <a:ext uri="{FF2B5EF4-FFF2-40B4-BE49-F238E27FC236}">
                <a16:creationId xmlns:a16="http://schemas.microsoft.com/office/drawing/2014/main" id="{E0ABE00D-4FAC-E249-AB6B-645232B88061}"/>
              </a:ext>
            </a:extLst>
          </p:cNvPr>
          <p:cNvSpPr>
            <a:spLocks noGrp="1"/>
          </p:cNvSpPr>
          <p:nvPr>
            <p:ph idx="1"/>
          </p:nvPr>
        </p:nvSpPr>
        <p:spPr>
          <a:xfrm>
            <a:off x="107504" y="1052736"/>
            <a:ext cx="8915400" cy="5195664"/>
          </a:xfrm>
        </p:spPr>
        <p:txBody>
          <a:bodyPr/>
          <a:lstStyle/>
          <a:p>
            <a:r>
              <a:rPr lang="en-US" b="1" dirty="0"/>
              <a:t>GRCh38.p13</a:t>
            </a:r>
          </a:p>
          <a:p>
            <a:r>
              <a:rPr lang="en-US" dirty="0"/>
              <a:t>Description: Genome Reference Consortium Human Build 38 patch release 13 (GRCh38.p13)</a:t>
            </a:r>
          </a:p>
          <a:p>
            <a:r>
              <a:rPr lang="en-US" dirty="0"/>
              <a:t>Organism name: </a:t>
            </a:r>
            <a:r>
              <a:rPr lang="en-US" dirty="0">
                <a:hlinkClick r:id="rId2"/>
              </a:rPr>
              <a:t>Homo sapiens (human)</a:t>
            </a:r>
            <a:endParaRPr lang="en-US" dirty="0"/>
          </a:p>
          <a:p>
            <a:r>
              <a:rPr lang="en-US" dirty="0"/>
              <a:t>Date: 2019/02/28</a:t>
            </a:r>
          </a:p>
          <a:p>
            <a:r>
              <a:rPr lang="en-US" dirty="0"/>
              <a:t>3,099,706,404 bases</a:t>
            </a:r>
          </a:p>
          <a:p>
            <a:r>
              <a:rPr lang="en-US" dirty="0"/>
              <a:t>Compressed .</a:t>
            </a:r>
            <a:r>
              <a:rPr lang="en-US" dirty="0" err="1"/>
              <a:t>fna</a:t>
            </a:r>
            <a:r>
              <a:rPr lang="en-US" dirty="0"/>
              <a:t> file (964.9 MB)</a:t>
            </a:r>
          </a:p>
          <a:p>
            <a:r>
              <a:rPr lang="en-US" dirty="0">
                <a:hlinkClick r:id="rId3"/>
              </a:rPr>
              <a:t>https://www.ncbi.nlm.nih.gov/assembly/GCF_000001405.39</a:t>
            </a:r>
            <a:r>
              <a:rPr lang="en-US" dirty="0"/>
              <a:t> </a:t>
            </a:r>
          </a:p>
          <a:p>
            <a:endParaRPr lang="en-US" dirty="0"/>
          </a:p>
        </p:txBody>
      </p:sp>
      <p:sp>
        <p:nvSpPr>
          <p:cNvPr id="4" name="Slide Number Placeholder 3">
            <a:extLst>
              <a:ext uri="{FF2B5EF4-FFF2-40B4-BE49-F238E27FC236}">
                <a16:creationId xmlns:a16="http://schemas.microsoft.com/office/drawing/2014/main" id="{1CA35BA8-86C1-644F-8783-17FE20280D36}"/>
              </a:ext>
            </a:extLst>
          </p:cNvPr>
          <p:cNvSpPr>
            <a:spLocks noGrp="1"/>
          </p:cNvSpPr>
          <p:nvPr>
            <p:ph type="sldNum" sz="quarter" idx="11"/>
          </p:nvPr>
        </p:nvSpPr>
        <p:spPr/>
        <p:txBody>
          <a:bodyPr/>
          <a:lstStyle/>
          <a:p>
            <a:fld id="{323594FA-E141-4234-AE05-360401972BE7}" type="slidenum">
              <a:rPr lang="en-US" altLang="en-US" smtClean="0"/>
              <a:pPr/>
              <a:t>187</a:t>
            </a:fld>
            <a:endParaRPr lang="en-US" altLang="en-US"/>
          </a:p>
        </p:txBody>
      </p:sp>
      <p:sp>
        <p:nvSpPr>
          <p:cNvPr id="6" name="Rectangle 5">
            <a:extLst>
              <a:ext uri="{FF2B5EF4-FFF2-40B4-BE49-F238E27FC236}">
                <a16:creationId xmlns:a16="http://schemas.microsoft.com/office/drawing/2014/main" id="{E75CAB24-783F-4946-88B3-218E9A61D1AD}"/>
              </a:ext>
            </a:extLst>
          </p:cNvPr>
          <p:cNvSpPr/>
          <p:nvPr/>
        </p:nvSpPr>
        <p:spPr>
          <a:xfrm>
            <a:off x="0" y="4876800"/>
            <a:ext cx="9393413" cy="1384995"/>
          </a:xfrm>
          <a:prstGeom prst="rect">
            <a:avLst/>
          </a:prstGeom>
        </p:spPr>
        <p:txBody>
          <a:bodyPr wrap="square">
            <a:spAutoFit/>
          </a:bodyPr>
          <a:lstStyle/>
          <a:p>
            <a:r>
              <a:rPr lang="en-US" sz="1400"/>
              <a:t>&gt;NC_000001.11 Homo sapiens chromosome 1, GRCh38.p13 Primary Assembly NNNNNNNNNNNNNNNNNNNNNNNNNNNNNNNNNNNNNNNNNNNNNNNNNNNNNNNNNNNNNNNNNNNNNN</a:t>
            </a:r>
          </a:p>
          <a:p>
            <a:r>
              <a:rPr lang="en-US" sz="1400"/>
              <a:t>NNNNNNNNNNNNNNNNNNNNNNNNNNNNNNNNNNNNNNNNNNNNNNNNNNNNNNNNNNNNNNNNNNNNNN NNNNNNNNNNNNNNNNNNNNNNNNNNNNNNNNNNNNNNNNNNNNNNNNNNNNNNNNNNNNNNNNNNNNNN NNNNNNNNNNNNNNNNNNNNNNNNNNNNNNNNNNNNNNNNNNNNNNNNNNNNNNNNNNNNNNNNNNNNNN</a:t>
            </a:r>
          </a:p>
          <a:p>
            <a:r>
              <a:rPr lang="en-US" sz="1400"/>
              <a:t>….</a:t>
            </a:r>
          </a:p>
        </p:txBody>
      </p:sp>
    </p:spTree>
    <p:extLst>
      <p:ext uri="{BB962C8B-B14F-4D97-AF65-F5344CB8AC3E}">
        <p14:creationId xmlns:p14="http://schemas.microsoft.com/office/powerpoint/2010/main" val="476298110"/>
      </p:ext>
    </p:extLst>
  </p:cSld>
  <p:clrMapOvr>
    <a:masterClrMapping/>
  </p:clrMapOvr>
  <p:transition/>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2F472-64B4-4648-A4DF-8BC46F74194A}"/>
              </a:ext>
            </a:extLst>
          </p:cNvPr>
          <p:cNvSpPr>
            <a:spLocks noGrp="1"/>
          </p:cNvSpPr>
          <p:nvPr>
            <p:ph type="title"/>
          </p:nvPr>
        </p:nvSpPr>
        <p:spPr/>
        <p:txBody>
          <a:bodyPr/>
          <a:lstStyle/>
          <a:p>
            <a:r>
              <a:rPr lang="en-US" dirty="0"/>
              <a:t>Obtaining .FASTQ Files</a:t>
            </a:r>
          </a:p>
        </p:txBody>
      </p:sp>
      <p:sp>
        <p:nvSpPr>
          <p:cNvPr id="3" name="Content Placeholder 2">
            <a:extLst>
              <a:ext uri="{FF2B5EF4-FFF2-40B4-BE49-F238E27FC236}">
                <a16:creationId xmlns:a16="http://schemas.microsoft.com/office/drawing/2014/main" id="{E0ABE00D-4FAC-E249-AB6B-645232B88061}"/>
              </a:ext>
            </a:extLst>
          </p:cNvPr>
          <p:cNvSpPr>
            <a:spLocks noGrp="1"/>
          </p:cNvSpPr>
          <p:nvPr>
            <p:ph idx="1"/>
          </p:nvPr>
        </p:nvSpPr>
        <p:spPr>
          <a:xfrm>
            <a:off x="107504" y="1052736"/>
            <a:ext cx="8915400" cy="5195664"/>
          </a:xfrm>
        </p:spPr>
        <p:txBody>
          <a:bodyPr/>
          <a:lstStyle/>
          <a:p>
            <a:r>
              <a:rPr lang="en-US">
                <a:hlinkClick r:id="rId2"/>
              </a:rPr>
              <a:t>https://www.ncbi.nlm.nih.gov/sra/ERR240727</a:t>
            </a:r>
            <a:r>
              <a:rPr lang="en-US"/>
              <a:t> </a:t>
            </a:r>
          </a:p>
        </p:txBody>
      </p:sp>
      <p:sp>
        <p:nvSpPr>
          <p:cNvPr id="4" name="Slide Number Placeholder 3">
            <a:extLst>
              <a:ext uri="{FF2B5EF4-FFF2-40B4-BE49-F238E27FC236}">
                <a16:creationId xmlns:a16="http://schemas.microsoft.com/office/drawing/2014/main" id="{1CA35BA8-86C1-644F-8783-17FE20280D36}"/>
              </a:ext>
            </a:extLst>
          </p:cNvPr>
          <p:cNvSpPr>
            <a:spLocks noGrp="1"/>
          </p:cNvSpPr>
          <p:nvPr>
            <p:ph type="sldNum" sz="quarter" idx="11"/>
          </p:nvPr>
        </p:nvSpPr>
        <p:spPr/>
        <p:txBody>
          <a:bodyPr/>
          <a:lstStyle/>
          <a:p>
            <a:fld id="{323594FA-E141-4234-AE05-360401972BE7}" type="slidenum">
              <a:rPr lang="en-US" altLang="en-US" smtClean="0"/>
              <a:pPr/>
              <a:t>188</a:t>
            </a:fld>
            <a:endParaRPr lang="en-US" altLang="en-US"/>
          </a:p>
        </p:txBody>
      </p:sp>
      <p:pic>
        <p:nvPicPr>
          <p:cNvPr id="7" name="Picture 6">
            <a:extLst>
              <a:ext uri="{FF2B5EF4-FFF2-40B4-BE49-F238E27FC236}">
                <a16:creationId xmlns:a16="http://schemas.microsoft.com/office/drawing/2014/main" id="{CA9664A9-7C0B-534F-AA35-041C97F1C9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9740" y="1575948"/>
            <a:ext cx="6760247" cy="5153621"/>
          </a:xfrm>
          <a:prstGeom prst="rect">
            <a:avLst/>
          </a:prstGeom>
        </p:spPr>
      </p:pic>
    </p:spTree>
    <p:extLst>
      <p:ext uri="{BB962C8B-B14F-4D97-AF65-F5344CB8AC3E}">
        <p14:creationId xmlns:p14="http://schemas.microsoft.com/office/powerpoint/2010/main" val="785654730"/>
      </p:ext>
    </p:extLst>
  </p:cSld>
  <p:clrMapOvr>
    <a:masterClrMapping/>
  </p:clrMapOvr>
  <p:transition/>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23" descr="http://i.ehow.com/images/a04/ac/qb/format-hard-drive-xp-800X800.jpg">
            <a:extLst>
              <a:ext uri="{FF2B5EF4-FFF2-40B4-BE49-F238E27FC236}">
                <a16:creationId xmlns:a16="http://schemas.microsoft.com/office/drawing/2014/main" id="{E93A7667-668B-0345-8880-9336CF69401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1166144">
            <a:off x="296110" y="2897526"/>
            <a:ext cx="2681959" cy="2681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8593" name="Title 1">
            <a:extLst>
              <a:ext uri="{FF2B5EF4-FFF2-40B4-BE49-F238E27FC236}">
                <a16:creationId xmlns:a16="http://schemas.microsoft.com/office/drawing/2014/main" id="{4B4E3CCF-34B7-E24E-9B82-909FFEABAF8A}"/>
              </a:ext>
            </a:extLst>
          </p:cNvPr>
          <p:cNvSpPr>
            <a:spLocks noGrp="1"/>
          </p:cNvSpPr>
          <p:nvPr>
            <p:ph type="title"/>
          </p:nvPr>
        </p:nvSpPr>
        <p:spPr/>
        <p:txBody>
          <a:bodyPr/>
          <a:lstStyle/>
          <a:p>
            <a:r>
              <a:rPr lang="en-US" dirty="0"/>
              <a:t>Today’s Computing Systems</a:t>
            </a:r>
          </a:p>
        </p:txBody>
      </p:sp>
      <p:sp>
        <p:nvSpPr>
          <p:cNvPr id="238594" name="Slide Number Placeholder 3">
            <a:extLst>
              <a:ext uri="{FF2B5EF4-FFF2-40B4-BE49-F238E27FC236}">
                <a16:creationId xmlns:a16="http://schemas.microsoft.com/office/drawing/2014/main" id="{F778E7CE-5524-F24D-A5FE-AE056C0C282A}"/>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a:spcBef>
                <a:spcPct val="0"/>
              </a:spcBef>
              <a:buClrTx/>
              <a:buSzTx/>
              <a:buFontTx/>
              <a:buNone/>
            </a:pPr>
            <a:fld id="{614B9F3F-72EB-5748-90F8-03F651266329}" type="slidenum">
              <a:rPr lang="en-US" altLang="en-US" sz="1600" smtClean="0">
                <a:solidFill>
                  <a:srgbClr val="000000"/>
                </a:solidFill>
                <a:latin typeface="Garamond" panose="02020404030301010803" pitchFamily="18" charset="0"/>
              </a:rPr>
              <a:pPr>
                <a:spcBef>
                  <a:spcPct val="0"/>
                </a:spcBef>
                <a:buClrTx/>
                <a:buSzTx/>
                <a:buFontTx/>
                <a:buNone/>
              </a:pPr>
              <a:t>189</a:t>
            </a:fld>
            <a:endParaRPr lang="en-US" altLang="en-US" sz="1600">
              <a:solidFill>
                <a:srgbClr val="000000"/>
              </a:solidFill>
              <a:latin typeface="Garamond" panose="02020404030301010803" pitchFamily="18" charset="0"/>
            </a:endParaRPr>
          </a:p>
        </p:txBody>
      </p:sp>
      <p:pic>
        <p:nvPicPr>
          <p:cNvPr id="238595" name="Content Placeholder 6" descr="barcelona-die-photo-color.jpg">
            <a:extLst>
              <a:ext uri="{FF2B5EF4-FFF2-40B4-BE49-F238E27FC236}">
                <a16:creationId xmlns:a16="http://schemas.microsoft.com/office/drawing/2014/main" id="{2B586623-100A-9442-9A93-684AA63CB79A}"/>
              </a:ext>
            </a:extLst>
          </p:cNvPr>
          <p:cNvPicPr>
            <a:picLocks noGrp="1" noChangeAspect="1"/>
          </p:cNvPicPr>
          <p:nvPr>
            <p:ph idx="1"/>
          </p:nvPr>
        </p:nvPicPr>
        <p:blipFill>
          <a:blip r:embed="rId4">
            <a:extLst>
              <a:ext uri="{28A0092B-C50C-407E-A947-70E740481C1C}">
                <a14:useLocalDpi xmlns:a14="http://schemas.microsoft.com/office/drawing/2010/main"/>
              </a:ext>
            </a:extLst>
          </a:blip>
          <a:srcRect/>
          <a:stretch>
            <a:fillRect/>
          </a:stretch>
        </p:blipFill>
        <p:spPr>
          <a:xfrm>
            <a:off x="5625055" y="2675248"/>
            <a:ext cx="3110671" cy="3033714"/>
          </a:xfrm>
        </p:spPr>
      </p:pic>
      <p:pic>
        <p:nvPicPr>
          <p:cNvPr id="238604" name="Picture 37" descr="samsung-dimm-better.jpg">
            <a:extLst>
              <a:ext uri="{FF2B5EF4-FFF2-40B4-BE49-F238E27FC236}">
                <a16:creationId xmlns:a16="http://schemas.microsoft.com/office/drawing/2014/main" id="{5EE886BF-E966-E343-B6F5-7D3296A27F8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3625347" y="2459497"/>
            <a:ext cx="837473" cy="3313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38618" name="Straight Arrow Connector 48">
            <a:extLst>
              <a:ext uri="{FF2B5EF4-FFF2-40B4-BE49-F238E27FC236}">
                <a16:creationId xmlns:a16="http://schemas.microsoft.com/office/drawing/2014/main" id="{DA0FAAE7-477A-1F42-8456-99875A79E2C2}"/>
              </a:ext>
            </a:extLst>
          </p:cNvPr>
          <p:cNvCxnSpPr>
            <a:cxnSpLocks noChangeShapeType="1"/>
          </p:cNvCxnSpPr>
          <p:nvPr/>
        </p:nvCxnSpPr>
        <p:spPr bwMode="auto">
          <a:xfrm>
            <a:off x="2695906" y="4174540"/>
            <a:ext cx="675546" cy="3"/>
          </a:xfrm>
          <a:prstGeom prst="straightConnector1">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cxnSp>
      <p:sp>
        <p:nvSpPr>
          <p:cNvPr id="50" name="Rectangle 49">
            <a:extLst>
              <a:ext uri="{FF2B5EF4-FFF2-40B4-BE49-F238E27FC236}">
                <a16:creationId xmlns:a16="http://schemas.microsoft.com/office/drawing/2014/main" id="{527E6027-1F56-374F-8D05-F11C5601E78A}"/>
              </a:ext>
            </a:extLst>
          </p:cNvPr>
          <p:cNvSpPr>
            <a:spLocks noChangeArrowheads="1"/>
          </p:cNvSpPr>
          <p:nvPr/>
        </p:nvSpPr>
        <p:spPr bwMode="auto">
          <a:xfrm rot="5400000">
            <a:off x="2554335" y="3887137"/>
            <a:ext cx="3033945" cy="42532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rgbClr val="000000"/>
              </a:solidFill>
              <a:latin typeface="Arial" panose="020B0604020202020204" pitchFamily="34" charset="0"/>
            </a:endParaRPr>
          </a:p>
        </p:txBody>
      </p:sp>
      <p:sp>
        <p:nvSpPr>
          <p:cNvPr id="51" name="TextBox 50">
            <a:extLst>
              <a:ext uri="{FF2B5EF4-FFF2-40B4-BE49-F238E27FC236}">
                <a16:creationId xmlns:a16="http://schemas.microsoft.com/office/drawing/2014/main" id="{221EF87E-4D39-644A-8B77-35D02B4C2DE5}"/>
              </a:ext>
            </a:extLst>
          </p:cNvPr>
          <p:cNvSpPr txBox="1">
            <a:spLocks noChangeArrowheads="1"/>
          </p:cNvSpPr>
          <p:nvPr/>
        </p:nvSpPr>
        <p:spPr bwMode="auto">
          <a:xfrm rot="5400000">
            <a:off x="2732871" y="3851989"/>
            <a:ext cx="2693991" cy="461665"/>
          </a:xfrm>
          <a:prstGeom prst="rect">
            <a:avLst/>
          </a:prstGeom>
          <a:solidFill>
            <a:srgbClr val="C0C0C0">
              <a:alpha val="4901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algn="ctr" eaLnBrk="1" hangingPunct="1">
              <a:spcBef>
                <a:spcPct val="0"/>
              </a:spcBef>
              <a:buClrTx/>
              <a:buSzTx/>
              <a:buFontTx/>
              <a:buNone/>
            </a:pPr>
            <a:r>
              <a:rPr lang="en-US" altLang="en-US" b="1" dirty="0">
                <a:solidFill>
                  <a:srgbClr val="FFFFFF"/>
                </a:solidFill>
                <a:latin typeface="Arial" panose="020B0604020202020204" pitchFamily="34" charset="0"/>
              </a:rPr>
              <a:t>DRAM BANKS</a:t>
            </a:r>
          </a:p>
        </p:txBody>
      </p:sp>
      <p:sp>
        <p:nvSpPr>
          <p:cNvPr id="52" name="Rectangle 51">
            <a:extLst>
              <a:ext uri="{FF2B5EF4-FFF2-40B4-BE49-F238E27FC236}">
                <a16:creationId xmlns:a16="http://schemas.microsoft.com/office/drawing/2014/main" id="{923F45CB-E33B-C649-86C6-9C36EBBEC753}"/>
              </a:ext>
            </a:extLst>
          </p:cNvPr>
          <p:cNvSpPr>
            <a:spLocks noChangeArrowheads="1"/>
          </p:cNvSpPr>
          <p:nvPr/>
        </p:nvSpPr>
        <p:spPr bwMode="auto">
          <a:xfrm rot="5400000">
            <a:off x="2873342" y="3788350"/>
            <a:ext cx="320675" cy="772384"/>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rgbClr val="000000"/>
              </a:solidFill>
              <a:latin typeface="Arial" panose="020B0604020202020204" pitchFamily="34" charset="0"/>
            </a:endParaRPr>
          </a:p>
        </p:txBody>
      </p:sp>
      <p:sp>
        <p:nvSpPr>
          <p:cNvPr id="238623" name="TextBox 58">
            <a:extLst>
              <a:ext uri="{FF2B5EF4-FFF2-40B4-BE49-F238E27FC236}">
                <a16:creationId xmlns:a16="http://schemas.microsoft.com/office/drawing/2014/main" id="{3C8DFDEF-C15E-5548-9669-C0E3DEA7920C}"/>
              </a:ext>
            </a:extLst>
          </p:cNvPr>
          <p:cNvSpPr txBox="1">
            <a:spLocks noChangeArrowheads="1"/>
          </p:cNvSpPr>
          <p:nvPr/>
        </p:nvSpPr>
        <p:spPr bwMode="auto">
          <a:xfrm rot="5400000">
            <a:off x="7324439" y="3961298"/>
            <a:ext cx="303394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r>
              <a:rPr lang="en-US" altLang="en-US" sz="1200" dirty="0">
                <a:solidFill>
                  <a:srgbClr val="000000"/>
                </a:solidFill>
                <a:latin typeface="Arial" panose="020B0604020202020204" pitchFamily="34" charset="0"/>
              </a:rPr>
              <a:t>*Die photo credit: AMD Barcelona</a:t>
            </a:r>
          </a:p>
        </p:txBody>
      </p:sp>
      <p:grpSp>
        <p:nvGrpSpPr>
          <p:cNvPr id="4" name="Group 3">
            <a:extLst>
              <a:ext uri="{FF2B5EF4-FFF2-40B4-BE49-F238E27FC236}">
                <a16:creationId xmlns:a16="http://schemas.microsoft.com/office/drawing/2014/main" id="{CEFF72DF-EC79-3D49-87AC-CFCDCE807122}"/>
              </a:ext>
            </a:extLst>
          </p:cNvPr>
          <p:cNvGrpSpPr/>
          <p:nvPr/>
        </p:nvGrpSpPr>
        <p:grpSpPr>
          <a:xfrm>
            <a:off x="5737767" y="2675247"/>
            <a:ext cx="2982553" cy="3033713"/>
            <a:chOff x="1450975" y="1108075"/>
            <a:chExt cx="4675942" cy="4756150"/>
          </a:xfrm>
        </p:grpSpPr>
        <p:sp>
          <p:nvSpPr>
            <p:cNvPr id="8" name="Rounded Rectangle 7">
              <a:extLst>
                <a:ext uri="{FF2B5EF4-FFF2-40B4-BE49-F238E27FC236}">
                  <a16:creationId xmlns:a16="http://schemas.microsoft.com/office/drawing/2014/main" id="{D24FB40F-11E1-7344-ACF2-CE67E3C9FB64}"/>
                </a:ext>
              </a:extLst>
            </p:cNvPr>
            <p:cNvSpPr>
              <a:spLocks noChangeArrowheads="1"/>
            </p:cNvSpPr>
            <p:nvPr/>
          </p:nvSpPr>
          <p:spPr bwMode="auto">
            <a:xfrm rot="5400000">
              <a:off x="4213225" y="1844676"/>
              <a:ext cx="1603375" cy="12192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050">
                <a:solidFill>
                  <a:srgbClr val="000000"/>
                </a:solidFill>
                <a:latin typeface="Arial" panose="020B0604020202020204" pitchFamily="34" charset="0"/>
              </a:endParaRPr>
            </a:p>
          </p:txBody>
        </p:sp>
        <p:sp>
          <p:nvSpPr>
            <p:cNvPr id="9" name="TextBox 8">
              <a:extLst>
                <a:ext uri="{FF2B5EF4-FFF2-40B4-BE49-F238E27FC236}">
                  <a16:creationId xmlns:a16="http://schemas.microsoft.com/office/drawing/2014/main" id="{E47C87AA-7404-3445-96BF-4CA584377C12}"/>
                </a:ext>
              </a:extLst>
            </p:cNvPr>
            <p:cNvSpPr txBox="1">
              <a:spLocks noChangeArrowheads="1"/>
            </p:cNvSpPr>
            <p:nvPr/>
          </p:nvSpPr>
          <p:spPr bwMode="auto">
            <a:xfrm>
              <a:off x="4291258" y="2262187"/>
              <a:ext cx="1510419" cy="482522"/>
            </a:xfrm>
            <a:prstGeom prst="rect">
              <a:avLst/>
            </a:prstGeom>
            <a:solidFill>
              <a:srgbClr val="C0C0C0">
                <a:alpha val="54117"/>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r>
                <a:rPr lang="en-US" altLang="en-US" sz="1400" b="1" dirty="0">
                  <a:solidFill>
                    <a:srgbClr val="FFFFFF"/>
                  </a:solidFill>
                  <a:latin typeface="Arial" panose="020B0604020202020204" pitchFamily="34" charset="0"/>
                </a:rPr>
                <a:t>CORE 1</a:t>
              </a:r>
            </a:p>
          </p:txBody>
        </p:sp>
        <p:sp>
          <p:nvSpPr>
            <p:cNvPr id="17" name="Rectangle 16">
              <a:extLst>
                <a:ext uri="{FF2B5EF4-FFF2-40B4-BE49-F238E27FC236}">
                  <a16:creationId xmlns:a16="http://schemas.microsoft.com/office/drawing/2014/main" id="{546C7185-7742-7F42-AD00-3D97BD366EDC}"/>
                </a:ext>
              </a:extLst>
            </p:cNvPr>
            <p:cNvSpPr>
              <a:spLocks noChangeArrowheads="1"/>
            </p:cNvSpPr>
            <p:nvPr/>
          </p:nvSpPr>
          <p:spPr bwMode="auto">
            <a:xfrm rot="5400000">
              <a:off x="2880519" y="2235994"/>
              <a:ext cx="1603375" cy="427037"/>
            </a:xfrm>
            <a:prstGeom prst="rect">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050">
                <a:solidFill>
                  <a:srgbClr val="000000"/>
                </a:solidFill>
                <a:latin typeface="Arial" panose="020B0604020202020204" pitchFamily="34" charset="0"/>
              </a:endParaRPr>
            </a:p>
          </p:txBody>
        </p:sp>
        <p:sp>
          <p:nvSpPr>
            <p:cNvPr id="20" name="TextBox 19">
              <a:extLst>
                <a:ext uri="{FF2B5EF4-FFF2-40B4-BE49-F238E27FC236}">
                  <a16:creationId xmlns:a16="http://schemas.microsoft.com/office/drawing/2014/main" id="{05F9211E-E3D9-C24F-B127-8BCCEF79CC85}"/>
                </a:ext>
              </a:extLst>
            </p:cNvPr>
            <p:cNvSpPr txBox="1">
              <a:spLocks noChangeArrowheads="1"/>
            </p:cNvSpPr>
            <p:nvPr/>
          </p:nvSpPr>
          <p:spPr bwMode="auto">
            <a:xfrm rot="5400000">
              <a:off x="2920206" y="2260789"/>
              <a:ext cx="1531936" cy="398081"/>
            </a:xfrm>
            <a:prstGeom prst="rect">
              <a:avLst/>
            </a:prstGeom>
            <a:solidFill>
              <a:srgbClr val="C0C0C0">
                <a:alpha val="4901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r>
                <a:rPr lang="en-US" altLang="en-US" sz="1050" b="1">
                  <a:solidFill>
                    <a:srgbClr val="FFFFFF"/>
                  </a:solidFill>
                  <a:latin typeface="Arial" panose="020B0604020202020204" pitchFamily="34" charset="0"/>
                </a:rPr>
                <a:t>L2 CACHE 0</a:t>
              </a:r>
            </a:p>
          </p:txBody>
        </p:sp>
        <p:sp>
          <p:nvSpPr>
            <p:cNvPr id="30" name="Rectangle 29">
              <a:extLst>
                <a:ext uri="{FF2B5EF4-FFF2-40B4-BE49-F238E27FC236}">
                  <a16:creationId xmlns:a16="http://schemas.microsoft.com/office/drawing/2014/main" id="{A012479E-ED85-0F4F-80EE-6CF0659CE464}"/>
                </a:ext>
              </a:extLst>
            </p:cNvPr>
            <p:cNvSpPr>
              <a:spLocks noChangeArrowheads="1"/>
            </p:cNvSpPr>
            <p:nvPr/>
          </p:nvSpPr>
          <p:spPr bwMode="auto">
            <a:xfrm rot="5400000">
              <a:off x="-568325" y="3127375"/>
              <a:ext cx="4756150" cy="717550"/>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050">
                <a:solidFill>
                  <a:srgbClr val="000000"/>
                </a:solidFill>
                <a:latin typeface="Arial" panose="020B0604020202020204" pitchFamily="34" charset="0"/>
              </a:endParaRPr>
            </a:p>
          </p:txBody>
        </p:sp>
        <p:sp>
          <p:nvSpPr>
            <p:cNvPr id="32" name="TextBox 31">
              <a:extLst>
                <a:ext uri="{FF2B5EF4-FFF2-40B4-BE49-F238E27FC236}">
                  <a16:creationId xmlns:a16="http://schemas.microsoft.com/office/drawing/2014/main" id="{7C407F2A-A99C-B040-92C2-1DCE5BEF6DBA}"/>
                </a:ext>
              </a:extLst>
            </p:cNvPr>
            <p:cNvSpPr txBox="1">
              <a:spLocks noChangeArrowheads="1"/>
            </p:cNvSpPr>
            <p:nvPr/>
          </p:nvSpPr>
          <p:spPr bwMode="auto">
            <a:xfrm rot="5400000">
              <a:off x="246061" y="3234567"/>
              <a:ext cx="3113086" cy="482522"/>
            </a:xfrm>
            <a:prstGeom prst="rect">
              <a:avLst/>
            </a:prstGeom>
            <a:solidFill>
              <a:srgbClr val="C0C0C0">
                <a:alpha val="4901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r>
                <a:rPr lang="en-US" altLang="en-US" sz="1400" b="1" dirty="0">
                  <a:solidFill>
                    <a:srgbClr val="FFFFFF"/>
                  </a:solidFill>
                  <a:latin typeface="Arial" panose="020B0604020202020204" pitchFamily="34" charset="0"/>
                </a:rPr>
                <a:t>SHARED L3 CACHE</a:t>
              </a:r>
            </a:p>
          </p:txBody>
        </p:sp>
        <p:sp>
          <p:nvSpPr>
            <p:cNvPr id="36" name="Rectangle 35">
              <a:extLst>
                <a:ext uri="{FF2B5EF4-FFF2-40B4-BE49-F238E27FC236}">
                  <a16:creationId xmlns:a16="http://schemas.microsoft.com/office/drawing/2014/main" id="{C3AC56CC-88D4-D44F-916A-FE17AA41B007}"/>
                </a:ext>
              </a:extLst>
            </p:cNvPr>
            <p:cNvSpPr>
              <a:spLocks noChangeArrowheads="1"/>
            </p:cNvSpPr>
            <p:nvPr/>
          </p:nvSpPr>
          <p:spPr bwMode="auto">
            <a:xfrm rot="5400000">
              <a:off x="3513138" y="3259137"/>
              <a:ext cx="4756150" cy="454025"/>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050">
                <a:solidFill>
                  <a:srgbClr val="000000"/>
                </a:solidFill>
                <a:latin typeface="Arial" panose="020B0604020202020204" pitchFamily="34" charset="0"/>
              </a:endParaRPr>
            </a:p>
          </p:txBody>
        </p:sp>
        <p:sp>
          <p:nvSpPr>
            <p:cNvPr id="37" name="TextBox 36">
              <a:extLst>
                <a:ext uri="{FF2B5EF4-FFF2-40B4-BE49-F238E27FC236}">
                  <a16:creationId xmlns:a16="http://schemas.microsoft.com/office/drawing/2014/main" id="{1C0A2F4D-778A-6542-A843-70A4AF1DA0C4}"/>
                </a:ext>
              </a:extLst>
            </p:cNvPr>
            <p:cNvSpPr txBox="1">
              <a:spLocks noChangeArrowheads="1"/>
            </p:cNvSpPr>
            <p:nvPr/>
          </p:nvSpPr>
          <p:spPr bwMode="auto">
            <a:xfrm rot="5400000">
              <a:off x="4415630" y="3236948"/>
              <a:ext cx="2940051" cy="482522"/>
            </a:xfrm>
            <a:prstGeom prst="rect">
              <a:avLst/>
            </a:prstGeom>
            <a:solidFill>
              <a:srgbClr val="C0C0C0">
                <a:alpha val="4901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r>
                <a:rPr lang="en-US" altLang="en-US" sz="1400" b="1">
                  <a:solidFill>
                    <a:srgbClr val="FFFFFF"/>
                  </a:solidFill>
                  <a:latin typeface="Arial" panose="020B0604020202020204" pitchFamily="34" charset="0"/>
                </a:rPr>
                <a:t>DRAM INTERFACE</a:t>
              </a:r>
            </a:p>
          </p:txBody>
        </p:sp>
        <p:sp>
          <p:nvSpPr>
            <p:cNvPr id="28" name="Rounded Rectangle 27">
              <a:extLst>
                <a:ext uri="{FF2B5EF4-FFF2-40B4-BE49-F238E27FC236}">
                  <a16:creationId xmlns:a16="http://schemas.microsoft.com/office/drawing/2014/main" id="{98DB4C5E-B5B9-F74B-80AA-4839207E4ED3}"/>
                </a:ext>
              </a:extLst>
            </p:cNvPr>
            <p:cNvSpPr>
              <a:spLocks noChangeArrowheads="1"/>
            </p:cNvSpPr>
            <p:nvPr/>
          </p:nvSpPr>
          <p:spPr bwMode="auto">
            <a:xfrm rot="5400000">
              <a:off x="2004219" y="1835944"/>
              <a:ext cx="1601788" cy="12192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050">
                <a:solidFill>
                  <a:srgbClr val="000000"/>
                </a:solidFill>
                <a:latin typeface="Arial" panose="020B0604020202020204" pitchFamily="34" charset="0"/>
              </a:endParaRPr>
            </a:p>
          </p:txBody>
        </p:sp>
        <p:sp>
          <p:nvSpPr>
            <p:cNvPr id="29" name="TextBox 28">
              <a:extLst>
                <a:ext uri="{FF2B5EF4-FFF2-40B4-BE49-F238E27FC236}">
                  <a16:creationId xmlns:a16="http://schemas.microsoft.com/office/drawing/2014/main" id="{92D01EDA-AE63-FE46-BD85-9BB1338E6526}"/>
                </a:ext>
              </a:extLst>
            </p:cNvPr>
            <p:cNvSpPr txBox="1">
              <a:spLocks noChangeArrowheads="1"/>
            </p:cNvSpPr>
            <p:nvPr/>
          </p:nvSpPr>
          <p:spPr bwMode="auto">
            <a:xfrm>
              <a:off x="2081458" y="2254249"/>
              <a:ext cx="1512362" cy="482522"/>
            </a:xfrm>
            <a:prstGeom prst="rect">
              <a:avLst/>
            </a:prstGeom>
            <a:solidFill>
              <a:srgbClr val="C0C0C0">
                <a:alpha val="54117"/>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r>
                <a:rPr lang="en-US" altLang="en-US" sz="1400" b="1" dirty="0">
                  <a:solidFill>
                    <a:srgbClr val="FFFFFF"/>
                  </a:solidFill>
                  <a:latin typeface="Arial" panose="020B0604020202020204" pitchFamily="34" charset="0"/>
                </a:rPr>
                <a:t>CORE 0</a:t>
              </a:r>
            </a:p>
          </p:txBody>
        </p:sp>
        <p:sp>
          <p:nvSpPr>
            <p:cNvPr id="31" name="Rounded Rectangle 30">
              <a:extLst>
                <a:ext uri="{FF2B5EF4-FFF2-40B4-BE49-F238E27FC236}">
                  <a16:creationId xmlns:a16="http://schemas.microsoft.com/office/drawing/2014/main" id="{074080CB-578F-2740-AED8-300C8F274B14}"/>
                </a:ext>
              </a:extLst>
            </p:cNvPr>
            <p:cNvSpPr>
              <a:spLocks noChangeArrowheads="1"/>
            </p:cNvSpPr>
            <p:nvPr/>
          </p:nvSpPr>
          <p:spPr bwMode="auto">
            <a:xfrm rot="5400000">
              <a:off x="2014537" y="4022726"/>
              <a:ext cx="1603375" cy="12192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050">
                <a:solidFill>
                  <a:srgbClr val="000000"/>
                </a:solidFill>
                <a:latin typeface="Arial" panose="020B0604020202020204" pitchFamily="34" charset="0"/>
              </a:endParaRPr>
            </a:p>
          </p:txBody>
        </p:sp>
        <p:sp>
          <p:nvSpPr>
            <p:cNvPr id="34" name="TextBox 33">
              <a:extLst>
                <a:ext uri="{FF2B5EF4-FFF2-40B4-BE49-F238E27FC236}">
                  <a16:creationId xmlns:a16="http://schemas.microsoft.com/office/drawing/2014/main" id="{03179113-8853-3E4E-901F-40DC3462A450}"/>
                </a:ext>
              </a:extLst>
            </p:cNvPr>
            <p:cNvSpPr txBox="1">
              <a:spLocks noChangeArrowheads="1"/>
            </p:cNvSpPr>
            <p:nvPr/>
          </p:nvSpPr>
          <p:spPr bwMode="auto">
            <a:xfrm>
              <a:off x="2092573" y="4440239"/>
              <a:ext cx="1512362" cy="482522"/>
            </a:xfrm>
            <a:prstGeom prst="rect">
              <a:avLst/>
            </a:prstGeom>
            <a:solidFill>
              <a:srgbClr val="C0C0C0">
                <a:alpha val="54117"/>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r>
                <a:rPr lang="en-US" altLang="en-US" sz="1400" b="1">
                  <a:solidFill>
                    <a:srgbClr val="FFFFFF"/>
                  </a:solidFill>
                  <a:latin typeface="Arial" panose="020B0604020202020204" pitchFamily="34" charset="0"/>
                </a:rPr>
                <a:t>CORE 2</a:t>
              </a:r>
            </a:p>
          </p:txBody>
        </p:sp>
        <p:sp>
          <p:nvSpPr>
            <p:cNvPr id="39" name="Rounded Rectangle 38">
              <a:extLst>
                <a:ext uri="{FF2B5EF4-FFF2-40B4-BE49-F238E27FC236}">
                  <a16:creationId xmlns:a16="http://schemas.microsoft.com/office/drawing/2014/main" id="{D535C73C-E7BC-FB4D-A4B5-2CA23991AD7F}"/>
                </a:ext>
              </a:extLst>
            </p:cNvPr>
            <p:cNvSpPr>
              <a:spLocks noChangeArrowheads="1"/>
            </p:cNvSpPr>
            <p:nvPr/>
          </p:nvSpPr>
          <p:spPr bwMode="auto">
            <a:xfrm rot="5400000">
              <a:off x="4202112" y="4017963"/>
              <a:ext cx="1603375" cy="1219200"/>
            </a:xfrm>
            <a:prstGeom prst="roundRect">
              <a:avLst>
                <a:gd name="adj" fmla="val 16667"/>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050">
                <a:solidFill>
                  <a:srgbClr val="000000"/>
                </a:solidFill>
                <a:latin typeface="Arial" panose="020B0604020202020204" pitchFamily="34" charset="0"/>
              </a:endParaRPr>
            </a:p>
          </p:txBody>
        </p:sp>
        <p:sp>
          <p:nvSpPr>
            <p:cNvPr id="40" name="TextBox 39">
              <a:extLst>
                <a:ext uri="{FF2B5EF4-FFF2-40B4-BE49-F238E27FC236}">
                  <a16:creationId xmlns:a16="http://schemas.microsoft.com/office/drawing/2014/main" id="{69463C76-2D4D-6041-96BC-70246524F085}"/>
                </a:ext>
              </a:extLst>
            </p:cNvPr>
            <p:cNvSpPr txBox="1">
              <a:spLocks noChangeArrowheads="1"/>
            </p:cNvSpPr>
            <p:nvPr/>
          </p:nvSpPr>
          <p:spPr bwMode="auto">
            <a:xfrm>
              <a:off x="4280146" y="4435473"/>
              <a:ext cx="1512362" cy="482522"/>
            </a:xfrm>
            <a:prstGeom prst="rect">
              <a:avLst/>
            </a:prstGeom>
            <a:solidFill>
              <a:srgbClr val="C0C0C0">
                <a:alpha val="54117"/>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r>
                <a:rPr lang="en-US" altLang="en-US" sz="1400" b="1">
                  <a:solidFill>
                    <a:srgbClr val="FFFFFF"/>
                  </a:solidFill>
                  <a:latin typeface="Arial" panose="020B0604020202020204" pitchFamily="34" charset="0"/>
                </a:rPr>
                <a:t>CORE 3</a:t>
              </a:r>
            </a:p>
          </p:txBody>
        </p:sp>
        <p:sp>
          <p:nvSpPr>
            <p:cNvPr id="41" name="Rectangle 40">
              <a:extLst>
                <a:ext uri="{FF2B5EF4-FFF2-40B4-BE49-F238E27FC236}">
                  <a16:creationId xmlns:a16="http://schemas.microsoft.com/office/drawing/2014/main" id="{CB04C17E-E959-3A4C-B276-3F6916BE26A1}"/>
                </a:ext>
              </a:extLst>
            </p:cNvPr>
            <p:cNvSpPr>
              <a:spLocks noChangeArrowheads="1"/>
            </p:cNvSpPr>
            <p:nvPr/>
          </p:nvSpPr>
          <p:spPr bwMode="auto">
            <a:xfrm rot="5400000">
              <a:off x="3364707" y="2235994"/>
              <a:ext cx="1601787" cy="428625"/>
            </a:xfrm>
            <a:prstGeom prst="rect">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050">
                <a:solidFill>
                  <a:srgbClr val="000000"/>
                </a:solidFill>
                <a:latin typeface="Arial" panose="020B0604020202020204" pitchFamily="34" charset="0"/>
              </a:endParaRPr>
            </a:p>
          </p:txBody>
        </p:sp>
        <p:sp>
          <p:nvSpPr>
            <p:cNvPr id="42" name="TextBox 41">
              <a:extLst>
                <a:ext uri="{FF2B5EF4-FFF2-40B4-BE49-F238E27FC236}">
                  <a16:creationId xmlns:a16="http://schemas.microsoft.com/office/drawing/2014/main" id="{F4AB895F-1173-1B42-A775-41BBFF8D56F0}"/>
                </a:ext>
              </a:extLst>
            </p:cNvPr>
            <p:cNvSpPr txBox="1">
              <a:spLocks noChangeArrowheads="1"/>
            </p:cNvSpPr>
            <p:nvPr/>
          </p:nvSpPr>
          <p:spPr bwMode="auto">
            <a:xfrm rot="5400000">
              <a:off x="3404392" y="2252058"/>
              <a:ext cx="1530351" cy="398081"/>
            </a:xfrm>
            <a:prstGeom prst="rect">
              <a:avLst/>
            </a:prstGeom>
            <a:solidFill>
              <a:srgbClr val="C0C0C0">
                <a:alpha val="4901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r>
                <a:rPr lang="en-US" altLang="en-US" sz="1050" b="1">
                  <a:solidFill>
                    <a:srgbClr val="FFFFFF"/>
                  </a:solidFill>
                  <a:latin typeface="Arial" panose="020B0604020202020204" pitchFamily="34" charset="0"/>
                </a:rPr>
                <a:t>L2 CACHE 1</a:t>
              </a:r>
            </a:p>
          </p:txBody>
        </p:sp>
        <p:sp>
          <p:nvSpPr>
            <p:cNvPr id="43" name="Rectangle 42">
              <a:extLst>
                <a:ext uri="{FF2B5EF4-FFF2-40B4-BE49-F238E27FC236}">
                  <a16:creationId xmlns:a16="http://schemas.microsoft.com/office/drawing/2014/main" id="{CC75EE0B-BE2E-E143-BC86-CD9112EFBAD3}"/>
                </a:ext>
              </a:extLst>
            </p:cNvPr>
            <p:cNvSpPr>
              <a:spLocks noChangeArrowheads="1"/>
            </p:cNvSpPr>
            <p:nvPr/>
          </p:nvSpPr>
          <p:spPr bwMode="auto">
            <a:xfrm rot="5400000">
              <a:off x="2881313" y="4408488"/>
              <a:ext cx="1601787" cy="427037"/>
            </a:xfrm>
            <a:prstGeom prst="rect">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050">
                <a:solidFill>
                  <a:srgbClr val="000000"/>
                </a:solidFill>
                <a:latin typeface="Arial" panose="020B0604020202020204" pitchFamily="34" charset="0"/>
              </a:endParaRPr>
            </a:p>
          </p:txBody>
        </p:sp>
        <p:sp>
          <p:nvSpPr>
            <p:cNvPr id="44" name="TextBox 43">
              <a:extLst>
                <a:ext uri="{FF2B5EF4-FFF2-40B4-BE49-F238E27FC236}">
                  <a16:creationId xmlns:a16="http://schemas.microsoft.com/office/drawing/2014/main" id="{E032651C-A4AB-A545-84F9-615F79719489}"/>
                </a:ext>
              </a:extLst>
            </p:cNvPr>
            <p:cNvSpPr txBox="1">
              <a:spLocks noChangeArrowheads="1"/>
            </p:cNvSpPr>
            <p:nvPr/>
          </p:nvSpPr>
          <p:spPr bwMode="auto">
            <a:xfrm rot="5400000">
              <a:off x="2921000" y="4423759"/>
              <a:ext cx="1530351" cy="398081"/>
            </a:xfrm>
            <a:prstGeom prst="rect">
              <a:avLst/>
            </a:prstGeom>
            <a:solidFill>
              <a:srgbClr val="C0C0C0">
                <a:alpha val="4901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r>
                <a:rPr lang="en-US" altLang="en-US" sz="1050" b="1">
                  <a:solidFill>
                    <a:srgbClr val="FFFFFF"/>
                  </a:solidFill>
                  <a:latin typeface="Arial" panose="020B0604020202020204" pitchFamily="34" charset="0"/>
                </a:rPr>
                <a:t>L2 CACHE 2</a:t>
              </a:r>
            </a:p>
          </p:txBody>
        </p:sp>
        <p:sp>
          <p:nvSpPr>
            <p:cNvPr id="45" name="Rectangle 44">
              <a:extLst>
                <a:ext uri="{FF2B5EF4-FFF2-40B4-BE49-F238E27FC236}">
                  <a16:creationId xmlns:a16="http://schemas.microsoft.com/office/drawing/2014/main" id="{C2BE28D1-FC7E-3844-91AA-AEA0903E4BEF}"/>
                </a:ext>
              </a:extLst>
            </p:cNvPr>
            <p:cNvSpPr>
              <a:spLocks noChangeArrowheads="1"/>
            </p:cNvSpPr>
            <p:nvPr/>
          </p:nvSpPr>
          <p:spPr bwMode="auto">
            <a:xfrm rot="5400000">
              <a:off x="3354388" y="4408488"/>
              <a:ext cx="1601787" cy="427037"/>
            </a:xfrm>
            <a:prstGeom prst="rect">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050">
                <a:solidFill>
                  <a:srgbClr val="000000"/>
                </a:solidFill>
                <a:latin typeface="Arial" panose="020B0604020202020204" pitchFamily="34" charset="0"/>
              </a:endParaRPr>
            </a:p>
          </p:txBody>
        </p:sp>
        <p:sp>
          <p:nvSpPr>
            <p:cNvPr id="46" name="TextBox 45">
              <a:extLst>
                <a:ext uri="{FF2B5EF4-FFF2-40B4-BE49-F238E27FC236}">
                  <a16:creationId xmlns:a16="http://schemas.microsoft.com/office/drawing/2014/main" id="{F19828A7-9DE5-B243-91F2-0116D1F61255}"/>
                </a:ext>
              </a:extLst>
            </p:cNvPr>
            <p:cNvSpPr txBox="1">
              <a:spLocks noChangeArrowheads="1"/>
            </p:cNvSpPr>
            <p:nvPr/>
          </p:nvSpPr>
          <p:spPr bwMode="auto">
            <a:xfrm rot="5400000">
              <a:off x="3394077" y="4423759"/>
              <a:ext cx="1530351" cy="398081"/>
            </a:xfrm>
            <a:prstGeom prst="rect">
              <a:avLst/>
            </a:prstGeom>
            <a:solidFill>
              <a:srgbClr val="C0C0C0">
                <a:alpha val="4901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r>
                <a:rPr lang="en-US" altLang="en-US" sz="1050" b="1" dirty="0">
                  <a:solidFill>
                    <a:srgbClr val="FFFFFF"/>
                  </a:solidFill>
                  <a:latin typeface="Arial" panose="020B0604020202020204" pitchFamily="34" charset="0"/>
                </a:rPr>
                <a:t>L2 CACHE 3</a:t>
              </a:r>
            </a:p>
          </p:txBody>
        </p:sp>
        <p:sp>
          <p:nvSpPr>
            <p:cNvPr id="33" name="Rectangle 32">
              <a:extLst>
                <a:ext uri="{FF2B5EF4-FFF2-40B4-BE49-F238E27FC236}">
                  <a16:creationId xmlns:a16="http://schemas.microsoft.com/office/drawing/2014/main" id="{7DDE719C-8B0D-AD41-99EF-34C4C9FE5613}"/>
                </a:ext>
              </a:extLst>
            </p:cNvPr>
            <p:cNvSpPr>
              <a:spLocks noChangeArrowheads="1"/>
            </p:cNvSpPr>
            <p:nvPr/>
          </p:nvSpPr>
          <p:spPr bwMode="auto">
            <a:xfrm rot="5400000">
              <a:off x="4795837" y="2903538"/>
              <a:ext cx="354013" cy="1258888"/>
            </a:xfrm>
            <a:prstGeom prst="rect">
              <a:avLst/>
            </a:prstGeom>
            <a:noFill/>
            <a:ln w="381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050">
                <a:solidFill>
                  <a:srgbClr val="000000"/>
                </a:solidFill>
                <a:latin typeface="Arial" panose="020B0604020202020204" pitchFamily="34" charset="0"/>
              </a:endParaRPr>
            </a:p>
          </p:txBody>
        </p:sp>
        <p:sp>
          <p:nvSpPr>
            <p:cNvPr id="35" name="TextBox 34">
              <a:extLst>
                <a:ext uri="{FF2B5EF4-FFF2-40B4-BE49-F238E27FC236}">
                  <a16:creationId xmlns:a16="http://schemas.microsoft.com/office/drawing/2014/main" id="{642962CE-1076-A442-BE9E-64E0BAD1CBDF}"/>
                </a:ext>
              </a:extLst>
            </p:cNvPr>
            <p:cNvSpPr txBox="1"/>
            <p:nvPr/>
          </p:nvSpPr>
          <p:spPr>
            <a:xfrm>
              <a:off x="4121840" y="3233604"/>
              <a:ext cx="1792730" cy="579026"/>
            </a:xfrm>
            <a:prstGeom prst="rect">
              <a:avLst/>
            </a:prstGeom>
            <a:solidFill>
              <a:srgbClr val="C0C0C0">
                <a:alpha val="51000"/>
              </a:srgbClr>
            </a:solidFill>
          </p:spPr>
          <p:txBody>
            <a:bodyPr wrap="square">
              <a:spAutoFit/>
            </a:bodyPr>
            <a:lstStyle/>
            <a:p>
              <a:pPr eaLnBrk="1" hangingPunct="1">
                <a:defRPr/>
              </a:pPr>
              <a:r>
                <a:rPr lang="en-US" sz="900" b="1" dirty="0">
                  <a:solidFill>
                    <a:srgbClr val="FFFFFF"/>
                  </a:solidFill>
                  <a:latin typeface="Arial" charset="0"/>
                  <a:ea typeface="+mn-ea"/>
                  <a:cs typeface="ＭＳ Ｐゴシック" charset="0"/>
                </a:rPr>
                <a:t>DRAM MEMORY CONTROLLER</a:t>
              </a:r>
            </a:p>
          </p:txBody>
        </p:sp>
      </p:grpSp>
      <p:sp>
        <p:nvSpPr>
          <p:cNvPr id="47" name="Text Box 24" descr="90%">
            <a:extLst>
              <a:ext uri="{FF2B5EF4-FFF2-40B4-BE49-F238E27FC236}">
                <a16:creationId xmlns:a16="http://schemas.microsoft.com/office/drawing/2014/main" id="{04B3318D-31B5-A741-A183-10111F4DBB85}"/>
              </a:ext>
            </a:extLst>
          </p:cNvPr>
          <p:cNvSpPr txBox="1">
            <a:spLocks noChangeArrowheads="1"/>
          </p:cNvSpPr>
          <p:nvPr/>
        </p:nvSpPr>
        <p:spPr bwMode="auto">
          <a:xfrm>
            <a:off x="485323" y="5788547"/>
            <a:ext cx="2193925"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64008" tIns="32004" rIns="64008" bIns="32004">
            <a:spAutoFit/>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Storage (SSD/HDD)</a:t>
            </a:r>
          </a:p>
        </p:txBody>
      </p:sp>
      <p:sp>
        <p:nvSpPr>
          <p:cNvPr id="49" name="Text Box 13" descr="90%">
            <a:extLst>
              <a:ext uri="{FF2B5EF4-FFF2-40B4-BE49-F238E27FC236}">
                <a16:creationId xmlns:a16="http://schemas.microsoft.com/office/drawing/2014/main" id="{2702E55F-70FB-2F42-AC0B-FAC99D107754}"/>
              </a:ext>
            </a:extLst>
          </p:cNvPr>
          <p:cNvSpPr txBox="1">
            <a:spLocks noChangeArrowheads="1"/>
          </p:cNvSpPr>
          <p:nvPr/>
        </p:nvSpPr>
        <p:spPr bwMode="auto">
          <a:xfrm>
            <a:off x="6303480" y="5854680"/>
            <a:ext cx="1706563" cy="341313"/>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Microprocessor</a:t>
            </a:r>
          </a:p>
        </p:txBody>
      </p:sp>
      <p:sp>
        <p:nvSpPr>
          <p:cNvPr id="53" name="Text Box 20" descr="90%">
            <a:extLst>
              <a:ext uri="{FF2B5EF4-FFF2-40B4-BE49-F238E27FC236}">
                <a16:creationId xmlns:a16="http://schemas.microsoft.com/office/drawing/2014/main" id="{36776301-3C21-9E4A-9535-756527119A63}"/>
              </a:ext>
            </a:extLst>
          </p:cNvPr>
          <p:cNvSpPr txBox="1">
            <a:spLocks noChangeArrowheads="1"/>
          </p:cNvSpPr>
          <p:nvPr/>
        </p:nvSpPr>
        <p:spPr bwMode="auto">
          <a:xfrm>
            <a:off x="3260849" y="5750396"/>
            <a:ext cx="1527175" cy="342900"/>
          </a:xfrm>
          <a:prstGeom prst="rect">
            <a:avLst/>
          </a:prstGeom>
          <a:noFill/>
          <a:ln w="12700">
            <a:noFill/>
            <a:miter lim="800000"/>
            <a:headEnd/>
            <a:tailEnd/>
          </a:ln>
          <a:effectLst/>
        </p:spPr>
        <p:txBody>
          <a:bodyPr wrap="none" lIns="64008" tIns="32004" rIns="64008" bIns="32004">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0" i="0" u="none" strike="noStrike" kern="0" cap="none" spc="0" normalizeH="0" baseline="0" noProof="0" dirty="0">
                <a:ln>
                  <a:noFill/>
                </a:ln>
                <a:solidFill>
                  <a:sysClr val="windowText" lastClr="000000"/>
                </a:solidFill>
                <a:effectLst/>
                <a:uLnTx/>
                <a:uFillTx/>
                <a:latin typeface="Arial" pitchFamily="-107" charset="0"/>
                <a:ea typeface="Arial" pitchFamily="-107" charset="0"/>
                <a:cs typeface="Arial" pitchFamily="-107" charset="0"/>
              </a:rPr>
              <a:t>Main Memory</a:t>
            </a:r>
          </a:p>
        </p:txBody>
      </p:sp>
      <p:cxnSp>
        <p:nvCxnSpPr>
          <p:cNvPr id="56" name="Straight Arrow Connector 48">
            <a:extLst>
              <a:ext uri="{FF2B5EF4-FFF2-40B4-BE49-F238E27FC236}">
                <a16:creationId xmlns:a16="http://schemas.microsoft.com/office/drawing/2014/main" id="{B17519BD-B31A-B94F-9689-15CD16316075}"/>
              </a:ext>
            </a:extLst>
          </p:cNvPr>
          <p:cNvCxnSpPr>
            <a:cxnSpLocks noChangeShapeType="1"/>
          </p:cNvCxnSpPr>
          <p:nvPr/>
        </p:nvCxnSpPr>
        <p:spPr bwMode="auto">
          <a:xfrm>
            <a:off x="4640122" y="4199540"/>
            <a:ext cx="675546" cy="3"/>
          </a:xfrm>
          <a:prstGeom prst="straightConnector1">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cxnSp>
      <p:sp>
        <p:nvSpPr>
          <p:cNvPr id="57" name="Rectangle 56">
            <a:extLst>
              <a:ext uri="{FF2B5EF4-FFF2-40B4-BE49-F238E27FC236}">
                <a16:creationId xmlns:a16="http://schemas.microsoft.com/office/drawing/2014/main" id="{F180787C-7B20-C14F-81AD-AD3C9C3A5A2F}"/>
              </a:ext>
            </a:extLst>
          </p:cNvPr>
          <p:cNvSpPr>
            <a:spLocks noChangeArrowheads="1"/>
          </p:cNvSpPr>
          <p:nvPr/>
        </p:nvSpPr>
        <p:spPr bwMode="auto">
          <a:xfrm rot="5400000">
            <a:off x="4817558" y="3813350"/>
            <a:ext cx="320675" cy="772384"/>
          </a:xfrm>
          <a:prstGeom prst="rect">
            <a:avLst/>
          </a:prstGeom>
          <a:noFill/>
          <a:ln w="5080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accent1"/>
              </a:buClr>
              <a:buSzPct val="65000"/>
              <a:buFont typeface="Wingdings" pitchFamily="2" charset="2"/>
              <a:buChar char="n"/>
              <a:defRPr sz="2400">
                <a:solidFill>
                  <a:schemeClr val="tx1"/>
                </a:solidFill>
                <a:latin typeface="Tahoma" panose="020B0604030504040204" pitchFamily="34" charset="0"/>
                <a:ea typeface="ＭＳ Ｐゴシック" panose="020B0600070205080204" pitchFamily="34" charset="-128"/>
              </a:defRPr>
            </a:lvl1pPr>
            <a:lvl2pPr marL="742950" indent="-285750">
              <a:spcBef>
                <a:spcPct val="20000"/>
              </a:spcBef>
              <a:buClr>
                <a:schemeClr val="accent2"/>
              </a:buClr>
              <a:buSzPct val="60000"/>
              <a:buFont typeface="Wingdings" pitchFamily="2" charset="2"/>
              <a:buChar char="q"/>
              <a:defRPr sz="2200">
                <a:solidFill>
                  <a:schemeClr val="tx1"/>
                </a:solidFill>
                <a:latin typeface="Tahoma" panose="020B0604030504040204" pitchFamily="34" charset="0"/>
                <a:ea typeface="ＭＳ Ｐゴシック" panose="020B0600070205080204" pitchFamily="34" charset="-128"/>
              </a:defRPr>
            </a:lvl2pPr>
            <a:lvl3pPr marL="1143000" indent="-228600">
              <a:spcBef>
                <a:spcPct val="20000"/>
              </a:spcBef>
              <a:buClr>
                <a:schemeClr val="accent1"/>
              </a:buClr>
              <a:buSzPct val="65000"/>
              <a:buFont typeface="Wingdings" pitchFamily="2" charset="2"/>
              <a:buChar char="n"/>
              <a:defRPr sz="2000">
                <a:solidFill>
                  <a:schemeClr val="tx1"/>
                </a:solidFill>
                <a:latin typeface="Tahoma" panose="020B0604030504040204" pitchFamily="34" charset="0"/>
                <a:ea typeface="ＭＳ Ｐゴシック" panose="020B0600070205080204" pitchFamily="34" charset="-128"/>
              </a:defRPr>
            </a:lvl3pPr>
            <a:lvl4pPr marL="1600200" indent="-228600">
              <a:spcBef>
                <a:spcPct val="20000"/>
              </a:spcBef>
              <a:buClr>
                <a:schemeClr val="accent2"/>
              </a:buClr>
              <a:buSzPct val="70000"/>
              <a:buFont typeface="Wingdings" pitchFamily="2" charset="2"/>
              <a:buChar char="q"/>
              <a:defRPr>
                <a:solidFill>
                  <a:schemeClr val="tx1"/>
                </a:solidFill>
                <a:latin typeface="Tahoma" panose="020B0604030504040204" pitchFamily="34" charset="0"/>
                <a:ea typeface="ＭＳ Ｐゴシック" panose="020B0600070205080204" pitchFamily="34" charset="-128"/>
              </a:defRPr>
            </a:lvl4pPr>
            <a:lvl5pPr marL="2057400" indent="-228600">
              <a:spcBef>
                <a:spcPct val="20000"/>
              </a:spcBef>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Tahoma" panose="020B0604030504040204"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rgbClr val="000000"/>
              </a:solidFill>
              <a:latin typeface="Arial" panose="020B0604020202020204" pitchFamily="34" charset="0"/>
            </a:endParaRPr>
          </a:p>
        </p:txBody>
      </p:sp>
      <p:sp>
        <p:nvSpPr>
          <p:cNvPr id="62" name="Rectangle 61">
            <a:extLst>
              <a:ext uri="{FF2B5EF4-FFF2-40B4-BE49-F238E27FC236}">
                <a16:creationId xmlns:a16="http://schemas.microsoft.com/office/drawing/2014/main" id="{38634849-6503-624E-AF91-8558358D1544}"/>
              </a:ext>
            </a:extLst>
          </p:cNvPr>
          <p:cNvSpPr/>
          <p:nvPr/>
        </p:nvSpPr>
        <p:spPr>
          <a:xfrm>
            <a:off x="1343072" y="6335564"/>
            <a:ext cx="6580772" cy="584775"/>
          </a:xfrm>
          <a:prstGeom prst="rect">
            <a:avLst/>
          </a:prstGeom>
        </p:spPr>
        <p:txBody>
          <a:bodyPr wrap="square">
            <a:spAutoFit/>
          </a:bodyPr>
          <a:lstStyle/>
          <a:p>
            <a:r>
              <a:rPr lang="en-US" sz="1600" dirty="0">
                <a:solidFill>
                  <a:srgbClr val="000000"/>
                </a:solidFill>
              </a:rPr>
              <a:t>Burks, Goldstein, von Neumann, “</a:t>
            </a:r>
            <a:r>
              <a:rPr lang="en-US" sz="1600" dirty="0">
                <a:solidFill>
                  <a:srgbClr val="0000FF"/>
                </a:solidFill>
              </a:rPr>
              <a:t>Preliminary discussion of the logical design of an electronic computing instrument</a:t>
            </a:r>
            <a:r>
              <a:rPr lang="en-US" sz="1600" dirty="0">
                <a:solidFill>
                  <a:srgbClr val="000000"/>
                </a:solidFill>
              </a:rPr>
              <a:t>,” 1946.</a:t>
            </a:r>
          </a:p>
        </p:txBody>
      </p:sp>
      <p:pic>
        <p:nvPicPr>
          <p:cNvPr id="63" name="Picture 62">
            <a:extLst>
              <a:ext uri="{FF2B5EF4-FFF2-40B4-BE49-F238E27FC236}">
                <a16:creationId xmlns:a16="http://schemas.microsoft.com/office/drawing/2014/main" id="{916E4D11-3E86-3E41-830B-D5548133DA5C}"/>
              </a:ext>
            </a:extLst>
          </p:cNvPr>
          <p:cNvPicPr>
            <a:picLocks noChangeAspect="1"/>
          </p:cNvPicPr>
          <p:nvPr/>
        </p:nvPicPr>
        <p:blipFill>
          <a:blip r:embed="rId6"/>
          <a:stretch>
            <a:fillRect/>
          </a:stretch>
        </p:blipFill>
        <p:spPr>
          <a:xfrm>
            <a:off x="6303479" y="168392"/>
            <a:ext cx="2751743" cy="2159657"/>
          </a:xfrm>
          <a:prstGeom prst="rect">
            <a:avLst/>
          </a:prstGeom>
        </p:spPr>
      </p:pic>
      <p:sp>
        <p:nvSpPr>
          <p:cNvPr id="11" name="Rectangle 10">
            <a:extLst>
              <a:ext uri="{FF2B5EF4-FFF2-40B4-BE49-F238E27FC236}">
                <a16:creationId xmlns:a16="http://schemas.microsoft.com/office/drawing/2014/main" id="{951A62E3-D47B-5C4F-9596-827ECBAC7B03}"/>
              </a:ext>
            </a:extLst>
          </p:cNvPr>
          <p:cNvSpPr/>
          <p:nvPr/>
        </p:nvSpPr>
        <p:spPr>
          <a:xfrm>
            <a:off x="228600" y="1030131"/>
            <a:ext cx="2943242" cy="369332"/>
          </a:xfrm>
          <a:prstGeom prst="rect">
            <a:avLst/>
          </a:prstGeom>
        </p:spPr>
        <p:txBody>
          <a:bodyPr wrap="none">
            <a:spAutoFit/>
          </a:bodyPr>
          <a:lstStyle/>
          <a:p>
            <a:r>
              <a:rPr lang="en-US" dirty="0">
                <a:solidFill>
                  <a:srgbClr val="0000FF"/>
                </a:solidFill>
              </a:rPr>
              <a:t>von Neumann model</a:t>
            </a:r>
            <a:r>
              <a:rPr lang="en-US" dirty="0">
                <a:solidFill>
                  <a:srgbClr val="000000"/>
                </a:solidFill>
              </a:rPr>
              <a:t>, 1945</a:t>
            </a:r>
            <a:endParaRPr lang="en-US" dirty="0"/>
          </a:p>
        </p:txBody>
      </p:sp>
      <p:sp>
        <p:nvSpPr>
          <p:cNvPr id="12" name="Rectangle 11">
            <a:extLst>
              <a:ext uri="{FF2B5EF4-FFF2-40B4-BE49-F238E27FC236}">
                <a16:creationId xmlns:a16="http://schemas.microsoft.com/office/drawing/2014/main" id="{0992A5FE-3A14-D540-979C-E7C4C2AAD7DA}"/>
              </a:ext>
            </a:extLst>
          </p:cNvPr>
          <p:cNvSpPr/>
          <p:nvPr/>
        </p:nvSpPr>
        <p:spPr>
          <a:xfrm>
            <a:off x="274233" y="1338245"/>
            <a:ext cx="5738544" cy="646331"/>
          </a:xfrm>
          <a:prstGeom prst="rect">
            <a:avLst/>
          </a:prstGeom>
        </p:spPr>
        <p:txBody>
          <a:bodyPr wrap="square">
            <a:spAutoFit/>
          </a:bodyPr>
          <a:lstStyle/>
          <a:p>
            <a:r>
              <a:rPr lang="en-US" dirty="0"/>
              <a:t>where the </a:t>
            </a:r>
            <a:r>
              <a:rPr lang="en-US" b="1" dirty="0"/>
              <a:t>CPU</a:t>
            </a:r>
            <a:r>
              <a:rPr lang="en-US" dirty="0"/>
              <a:t> can </a:t>
            </a:r>
            <a:r>
              <a:rPr lang="en-US" b="1" dirty="0"/>
              <a:t>access data </a:t>
            </a:r>
            <a:r>
              <a:rPr lang="en-US" dirty="0"/>
              <a:t>stored in an off-chip main memory only through </a:t>
            </a:r>
            <a:r>
              <a:rPr lang="en-US" b="1" dirty="0"/>
              <a:t>power-hungry bus</a:t>
            </a:r>
          </a:p>
        </p:txBody>
      </p:sp>
    </p:spTree>
    <p:extLst>
      <p:ext uri="{BB962C8B-B14F-4D97-AF65-F5344CB8AC3E}">
        <p14:creationId xmlns:p14="http://schemas.microsoft.com/office/powerpoint/2010/main" val="3643023049"/>
      </p:ext>
    </p:extLst>
  </p:cSld>
  <p:clrMapOvr>
    <a:masterClrMapping/>
  </p:clrMapOvr>
  <p:transition/>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a:xfrm>
            <a:off x="228600" y="1988840"/>
            <a:ext cx="8610600" cy="4876800"/>
          </a:xfrm>
        </p:spPr>
        <p:txBody>
          <a:bodyPr/>
          <a:lstStyle/>
          <a:p>
            <a:pPr marL="0" indent="0" algn="ctr">
              <a:buNone/>
            </a:pPr>
            <a:r>
              <a:rPr lang="en-US" sz="5400" dirty="0">
                <a:solidFill>
                  <a:srgbClr val="FF0000"/>
                </a:solidFill>
              </a:rPr>
              <a:t>Data analysis </a:t>
            </a:r>
          </a:p>
          <a:p>
            <a:pPr marL="0" indent="0" algn="ctr">
              <a:buNone/>
            </a:pPr>
            <a:r>
              <a:rPr lang="en-US" sz="5400" dirty="0"/>
              <a:t>is performed </a:t>
            </a:r>
          </a:p>
          <a:p>
            <a:pPr marL="0" indent="0" algn="ctr">
              <a:buNone/>
            </a:pPr>
            <a:r>
              <a:rPr lang="en-US" sz="5400" dirty="0">
                <a:solidFill>
                  <a:srgbClr val="FF0000"/>
                </a:solidFill>
              </a:rPr>
              <a:t>far away from the data</a:t>
            </a:r>
          </a:p>
        </p:txBody>
      </p:sp>
      <p:sp>
        <p:nvSpPr>
          <p:cNvPr id="4" name="Slide Number Placeholder 3"/>
          <p:cNvSpPr>
            <a:spLocks noGrp="1"/>
          </p:cNvSpPr>
          <p:nvPr>
            <p:ph type="sldNum" sz="quarter" idx="11"/>
          </p:nvPr>
        </p:nvSpPr>
        <p:spPr/>
        <p:txBody>
          <a:bodyPr/>
          <a:lstStyle/>
          <a:p>
            <a:fld id="{323594FA-E141-4234-AE05-360401972BE7}" type="slidenum">
              <a:rPr lang="en-US" altLang="en-US" smtClean="0">
                <a:solidFill>
                  <a:srgbClr val="000000"/>
                </a:solidFill>
              </a:rPr>
              <a:pPr/>
              <a:t>190</a:t>
            </a:fld>
            <a:endParaRPr lang="en-US" altLang="en-US">
              <a:solidFill>
                <a:srgbClr val="000000"/>
              </a:solidFill>
            </a:endParaRPr>
          </a:p>
        </p:txBody>
      </p:sp>
    </p:spTree>
    <p:extLst>
      <p:ext uri="{BB962C8B-B14F-4D97-AF65-F5344CB8AC3E}">
        <p14:creationId xmlns:p14="http://schemas.microsoft.com/office/powerpoint/2010/main" val="1943635497"/>
      </p:ext>
    </p:extLst>
  </p:cSld>
  <p:clrMapOvr>
    <a:masterClrMapping/>
  </p:clrMapOvr>
  <p:transition/>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Freeform 46"/>
          <p:cNvSpPr/>
          <p:nvPr/>
        </p:nvSpPr>
        <p:spPr>
          <a:xfrm>
            <a:off x="1119655" y="2643096"/>
            <a:ext cx="1423293" cy="2532232"/>
          </a:xfrm>
          <a:custGeom>
            <a:avLst/>
            <a:gdLst>
              <a:gd name="connsiteX0" fmla="*/ 350916 w 573109"/>
              <a:gd name="connsiteY0" fmla="*/ 0 h 1019639"/>
              <a:gd name="connsiteX1" fmla="*/ 470557 w 573109"/>
              <a:gd name="connsiteY1" fmla="*/ 51275 h 1019639"/>
              <a:gd name="connsiteX2" fmla="*/ 496195 w 573109"/>
              <a:gd name="connsiteY2" fmla="*/ 85458 h 1019639"/>
              <a:gd name="connsiteX3" fmla="*/ 521832 w 573109"/>
              <a:gd name="connsiteY3" fmla="*/ 153825 h 1019639"/>
              <a:gd name="connsiteX4" fmla="*/ 368008 w 573109"/>
              <a:gd name="connsiteY4" fmla="*/ 444382 h 1019639"/>
              <a:gd name="connsiteX5" fmla="*/ 316733 w 573109"/>
              <a:gd name="connsiteY5" fmla="*/ 461473 h 1019639"/>
              <a:gd name="connsiteX6" fmla="*/ 248367 w 573109"/>
              <a:gd name="connsiteY6" fmla="*/ 239283 h 1019639"/>
              <a:gd name="connsiteX7" fmla="*/ 282550 w 573109"/>
              <a:gd name="connsiteY7" fmla="*/ 222191 h 1019639"/>
              <a:gd name="connsiteX8" fmla="*/ 419283 w 573109"/>
              <a:gd name="connsiteY8" fmla="*/ 230737 h 1019639"/>
              <a:gd name="connsiteX9" fmla="*/ 556015 w 573109"/>
              <a:gd name="connsiteY9" fmla="*/ 427290 h 1019639"/>
              <a:gd name="connsiteX10" fmla="*/ 530378 w 573109"/>
              <a:gd name="connsiteY10" fmla="*/ 700756 h 1019639"/>
              <a:gd name="connsiteX11" fmla="*/ 496195 w 573109"/>
              <a:gd name="connsiteY11" fmla="*/ 717847 h 1019639"/>
              <a:gd name="connsiteX12" fmla="*/ 419283 w 573109"/>
              <a:gd name="connsiteY12" fmla="*/ 726393 h 1019639"/>
              <a:gd name="connsiteX13" fmla="*/ 291096 w 573109"/>
              <a:gd name="connsiteY13" fmla="*/ 717847 h 1019639"/>
              <a:gd name="connsiteX14" fmla="*/ 282550 w 573109"/>
              <a:gd name="connsiteY14" fmla="*/ 692210 h 1019639"/>
              <a:gd name="connsiteX15" fmla="*/ 274004 w 573109"/>
              <a:gd name="connsiteY15" fmla="*/ 623843 h 1019639"/>
              <a:gd name="connsiteX16" fmla="*/ 308187 w 573109"/>
              <a:gd name="connsiteY16" fmla="*/ 572569 h 1019639"/>
              <a:gd name="connsiteX17" fmla="*/ 504741 w 573109"/>
              <a:gd name="connsiteY17" fmla="*/ 623843 h 1019639"/>
              <a:gd name="connsiteX18" fmla="*/ 564561 w 573109"/>
              <a:gd name="connsiteY18" fmla="*/ 726393 h 1019639"/>
              <a:gd name="connsiteX19" fmla="*/ 530378 w 573109"/>
              <a:gd name="connsiteY19" fmla="*/ 880217 h 1019639"/>
              <a:gd name="connsiteX20" fmla="*/ 470557 w 573109"/>
              <a:gd name="connsiteY20" fmla="*/ 914400 h 1019639"/>
              <a:gd name="connsiteX21" fmla="*/ 325279 w 573109"/>
              <a:gd name="connsiteY21" fmla="*/ 974221 h 1019639"/>
              <a:gd name="connsiteX22" fmla="*/ 77451 w 573109"/>
              <a:gd name="connsiteY22" fmla="*/ 888763 h 1019639"/>
              <a:gd name="connsiteX23" fmla="*/ 68905 w 573109"/>
              <a:gd name="connsiteY23" fmla="*/ 854580 h 1019639"/>
              <a:gd name="connsiteX24" fmla="*/ 77451 w 573109"/>
              <a:gd name="connsiteY24" fmla="*/ 717847 h 1019639"/>
              <a:gd name="connsiteX25" fmla="*/ 103088 w 573109"/>
              <a:gd name="connsiteY25" fmla="*/ 675118 h 1019639"/>
              <a:gd name="connsiteX26" fmla="*/ 197092 w 573109"/>
              <a:gd name="connsiteY26" fmla="*/ 683664 h 1019639"/>
              <a:gd name="connsiteX27" fmla="*/ 239821 w 573109"/>
              <a:gd name="connsiteY27" fmla="*/ 863126 h 1019639"/>
              <a:gd name="connsiteX28" fmla="*/ 222729 w 573109"/>
              <a:gd name="connsiteY28" fmla="*/ 897309 h 1019639"/>
              <a:gd name="connsiteX29" fmla="*/ 188546 w 573109"/>
              <a:gd name="connsiteY29" fmla="*/ 982767 h 1019639"/>
              <a:gd name="connsiteX30" fmla="*/ 171455 w 573109"/>
              <a:gd name="connsiteY30" fmla="*/ 1008404 h 1019639"/>
              <a:gd name="connsiteX31" fmla="*/ 128726 w 573109"/>
              <a:gd name="connsiteY31" fmla="*/ 1016950 h 1019639"/>
              <a:gd name="connsiteX32" fmla="*/ 43268 w 573109"/>
              <a:gd name="connsiteY32" fmla="*/ 1008404 h 1019639"/>
              <a:gd name="connsiteX33" fmla="*/ 9085 w 573109"/>
              <a:gd name="connsiteY33" fmla="*/ 734939 h 1019639"/>
              <a:gd name="connsiteX34" fmla="*/ 43268 w 573109"/>
              <a:gd name="connsiteY34" fmla="*/ 598206 h 1019639"/>
              <a:gd name="connsiteX35" fmla="*/ 60359 w 573109"/>
              <a:gd name="connsiteY35" fmla="*/ 589660 h 1019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73109" h="1019639">
                <a:moveTo>
                  <a:pt x="350916" y="0"/>
                </a:moveTo>
                <a:cubicBezTo>
                  <a:pt x="411043" y="15032"/>
                  <a:pt x="424370" y="10220"/>
                  <a:pt x="470557" y="51275"/>
                </a:cubicBezTo>
                <a:cubicBezTo>
                  <a:pt x="481202" y="60738"/>
                  <a:pt x="487649" y="74064"/>
                  <a:pt x="496195" y="85458"/>
                </a:cubicBezTo>
                <a:cubicBezTo>
                  <a:pt x="504741" y="108247"/>
                  <a:pt x="524176" y="129600"/>
                  <a:pt x="521832" y="153825"/>
                </a:cubicBezTo>
                <a:cubicBezTo>
                  <a:pt x="505949" y="317944"/>
                  <a:pt x="488215" y="357566"/>
                  <a:pt x="368008" y="444382"/>
                </a:cubicBezTo>
                <a:cubicBezTo>
                  <a:pt x="353403" y="454930"/>
                  <a:pt x="333825" y="455776"/>
                  <a:pt x="316733" y="461473"/>
                </a:cubicBezTo>
                <a:cubicBezTo>
                  <a:pt x="163578" y="356180"/>
                  <a:pt x="133411" y="402137"/>
                  <a:pt x="248367" y="239283"/>
                </a:cubicBezTo>
                <a:cubicBezTo>
                  <a:pt x="255714" y="228875"/>
                  <a:pt x="271156" y="227888"/>
                  <a:pt x="282550" y="222191"/>
                </a:cubicBezTo>
                <a:cubicBezTo>
                  <a:pt x="328128" y="225040"/>
                  <a:pt x="376316" y="215269"/>
                  <a:pt x="419283" y="230737"/>
                </a:cubicBezTo>
                <a:cubicBezTo>
                  <a:pt x="498167" y="259135"/>
                  <a:pt x="527425" y="366024"/>
                  <a:pt x="556015" y="427290"/>
                </a:cubicBezTo>
                <a:cubicBezTo>
                  <a:pt x="572516" y="559297"/>
                  <a:pt x="593579" y="574354"/>
                  <a:pt x="530378" y="700756"/>
                </a:cubicBezTo>
                <a:cubicBezTo>
                  <a:pt x="524681" y="712150"/>
                  <a:pt x="508608" y="714983"/>
                  <a:pt x="496195" y="717847"/>
                </a:cubicBezTo>
                <a:cubicBezTo>
                  <a:pt x="471060" y="723647"/>
                  <a:pt x="444920" y="723544"/>
                  <a:pt x="419283" y="726393"/>
                </a:cubicBezTo>
                <a:cubicBezTo>
                  <a:pt x="376554" y="723544"/>
                  <a:pt x="332641" y="728233"/>
                  <a:pt x="291096" y="717847"/>
                </a:cubicBezTo>
                <a:cubicBezTo>
                  <a:pt x="282357" y="715662"/>
                  <a:pt x="284161" y="701073"/>
                  <a:pt x="282550" y="692210"/>
                </a:cubicBezTo>
                <a:cubicBezTo>
                  <a:pt x="278442" y="669614"/>
                  <a:pt x="276853" y="646632"/>
                  <a:pt x="274004" y="623843"/>
                </a:cubicBezTo>
                <a:cubicBezTo>
                  <a:pt x="285398" y="606752"/>
                  <a:pt x="287804" y="575117"/>
                  <a:pt x="308187" y="572569"/>
                </a:cubicBezTo>
                <a:cubicBezTo>
                  <a:pt x="362749" y="565749"/>
                  <a:pt x="465283" y="564656"/>
                  <a:pt x="504741" y="623843"/>
                </a:cubicBezTo>
                <a:cubicBezTo>
                  <a:pt x="526693" y="656771"/>
                  <a:pt x="544621" y="692210"/>
                  <a:pt x="564561" y="726393"/>
                </a:cubicBezTo>
                <a:cubicBezTo>
                  <a:pt x="553167" y="777668"/>
                  <a:pt x="553868" y="833237"/>
                  <a:pt x="530378" y="880217"/>
                </a:cubicBezTo>
                <a:cubicBezTo>
                  <a:pt x="520107" y="900759"/>
                  <a:pt x="491435" y="904831"/>
                  <a:pt x="470557" y="914400"/>
                </a:cubicBezTo>
                <a:cubicBezTo>
                  <a:pt x="422949" y="936221"/>
                  <a:pt x="373705" y="954281"/>
                  <a:pt x="325279" y="974221"/>
                </a:cubicBezTo>
                <a:cubicBezTo>
                  <a:pt x="242670" y="945735"/>
                  <a:pt x="156636" y="925716"/>
                  <a:pt x="77451" y="888763"/>
                </a:cubicBezTo>
                <a:cubicBezTo>
                  <a:pt x="66808" y="883796"/>
                  <a:pt x="68905" y="866325"/>
                  <a:pt x="68905" y="854580"/>
                </a:cubicBezTo>
                <a:cubicBezTo>
                  <a:pt x="68905" y="808913"/>
                  <a:pt x="68906" y="762707"/>
                  <a:pt x="77451" y="717847"/>
                </a:cubicBezTo>
                <a:cubicBezTo>
                  <a:pt x="80559" y="701530"/>
                  <a:pt x="94542" y="689361"/>
                  <a:pt x="103088" y="675118"/>
                </a:cubicBezTo>
                <a:cubicBezTo>
                  <a:pt x="134423" y="677967"/>
                  <a:pt x="170676" y="666571"/>
                  <a:pt x="197092" y="683664"/>
                </a:cubicBezTo>
                <a:cubicBezTo>
                  <a:pt x="263775" y="726812"/>
                  <a:pt x="252113" y="801665"/>
                  <a:pt x="239821" y="863126"/>
                </a:cubicBezTo>
                <a:cubicBezTo>
                  <a:pt x="237323" y="875618"/>
                  <a:pt x="227747" y="885600"/>
                  <a:pt x="222729" y="897309"/>
                </a:cubicBezTo>
                <a:cubicBezTo>
                  <a:pt x="210643" y="925509"/>
                  <a:pt x="201403" y="954910"/>
                  <a:pt x="188546" y="982767"/>
                </a:cubicBezTo>
                <a:cubicBezTo>
                  <a:pt x="184242" y="992092"/>
                  <a:pt x="180372" y="1003308"/>
                  <a:pt x="171455" y="1008404"/>
                </a:cubicBezTo>
                <a:cubicBezTo>
                  <a:pt x="158844" y="1015610"/>
                  <a:pt x="142969" y="1014101"/>
                  <a:pt x="128726" y="1016950"/>
                </a:cubicBezTo>
                <a:cubicBezTo>
                  <a:pt x="100240" y="1014101"/>
                  <a:pt x="62848" y="1029289"/>
                  <a:pt x="43268" y="1008404"/>
                </a:cubicBezTo>
                <a:cubicBezTo>
                  <a:pt x="-18162" y="942878"/>
                  <a:pt x="1514" y="808126"/>
                  <a:pt x="9085" y="734939"/>
                </a:cubicBezTo>
                <a:cubicBezTo>
                  <a:pt x="12013" y="706630"/>
                  <a:pt x="16654" y="631474"/>
                  <a:pt x="43268" y="598206"/>
                </a:cubicBezTo>
                <a:cubicBezTo>
                  <a:pt x="47247" y="593232"/>
                  <a:pt x="54662" y="592509"/>
                  <a:pt x="60359" y="589660"/>
                </a:cubicBezTo>
              </a:path>
            </a:pathLst>
          </a:custGeom>
          <a:noFill/>
          <a:ln w="38100">
            <a:solidFill>
              <a:srgbClr val="EC14CD"/>
            </a:solidFill>
          </a:ln>
        </p:spPr>
        <p:txBody>
          <a:bodyPr rtlCol="0" anchor="ctr"/>
          <a:lstStyle/>
          <a:p>
            <a:pPr algn="ctr"/>
            <a:endParaRPr lang="en-US"/>
          </a:p>
        </p:txBody>
      </p:sp>
      <p:sp>
        <p:nvSpPr>
          <p:cNvPr id="2" name="Title 1"/>
          <p:cNvSpPr>
            <a:spLocks noGrp="1"/>
          </p:cNvSpPr>
          <p:nvPr>
            <p:ph type="title"/>
          </p:nvPr>
        </p:nvSpPr>
        <p:spPr/>
        <p:txBody>
          <a:bodyPr/>
          <a:lstStyle/>
          <a:p>
            <a:r>
              <a:rPr lang="en-US" sz="3800" dirty="0"/>
              <a:t>Read Mapping</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191</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Freeform 7"/>
          <p:cNvSpPr/>
          <p:nvPr/>
        </p:nvSpPr>
        <p:spPr>
          <a:xfrm>
            <a:off x="4282706" y="2831105"/>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w="28575">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6" name="Freeform 15"/>
          <p:cNvSpPr/>
          <p:nvPr/>
        </p:nvSpPr>
        <p:spPr>
          <a:xfrm>
            <a:off x="4435106" y="2983505"/>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w="28575">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7" name="Freeform 16"/>
          <p:cNvSpPr/>
          <p:nvPr/>
        </p:nvSpPr>
        <p:spPr>
          <a:xfrm>
            <a:off x="4710915" y="2881905"/>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w="28575">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8" name="Freeform 17"/>
          <p:cNvSpPr/>
          <p:nvPr/>
        </p:nvSpPr>
        <p:spPr>
          <a:xfrm>
            <a:off x="4377124" y="3406838"/>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w="28575">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9" name="Freeform 18"/>
          <p:cNvSpPr/>
          <p:nvPr/>
        </p:nvSpPr>
        <p:spPr>
          <a:xfrm>
            <a:off x="4652933" y="3243148"/>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w="28575">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0" name="Freeform 19"/>
          <p:cNvSpPr/>
          <p:nvPr/>
        </p:nvSpPr>
        <p:spPr>
          <a:xfrm>
            <a:off x="4493088" y="345896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w="28575">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1" name="Freeform 20"/>
          <p:cNvSpPr/>
          <p:nvPr/>
        </p:nvSpPr>
        <p:spPr>
          <a:xfrm>
            <a:off x="4767623" y="357052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w="28575">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2" name="Freeform 21"/>
          <p:cNvSpPr/>
          <p:nvPr/>
        </p:nvSpPr>
        <p:spPr>
          <a:xfrm>
            <a:off x="4684757" y="3638260"/>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w="28575">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3" name="Freeform 22"/>
          <p:cNvSpPr/>
          <p:nvPr/>
        </p:nvSpPr>
        <p:spPr>
          <a:xfrm>
            <a:off x="4377124" y="3914838"/>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w="28575">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4" name="Freeform 23"/>
          <p:cNvSpPr/>
          <p:nvPr/>
        </p:nvSpPr>
        <p:spPr>
          <a:xfrm>
            <a:off x="4594951" y="3796741"/>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w="28575">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5" name="Freeform 24"/>
          <p:cNvSpPr/>
          <p:nvPr/>
        </p:nvSpPr>
        <p:spPr>
          <a:xfrm>
            <a:off x="4493088" y="3965638"/>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w="28575">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6" name="Freeform 25"/>
          <p:cNvSpPr/>
          <p:nvPr/>
        </p:nvSpPr>
        <p:spPr>
          <a:xfrm>
            <a:off x="4709641" y="4101104"/>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w="28575">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 name="Freeform 9"/>
          <p:cNvSpPr/>
          <p:nvPr/>
        </p:nvSpPr>
        <p:spPr>
          <a:xfrm>
            <a:off x="7188663" y="2262713"/>
            <a:ext cx="517263" cy="3384376"/>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9231" h="2754489">
                <a:moveTo>
                  <a:pt x="47703" y="0"/>
                </a:moveTo>
                <a:cubicBezTo>
                  <a:pt x="19481" y="79022"/>
                  <a:pt x="-8741" y="158045"/>
                  <a:pt x="2548" y="225778"/>
                </a:cubicBezTo>
                <a:cubicBezTo>
                  <a:pt x="13837" y="293511"/>
                  <a:pt x="107911" y="340548"/>
                  <a:pt x="115437" y="406400"/>
                </a:cubicBezTo>
                <a:cubicBezTo>
                  <a:pt x="122963" y="472252"/>
                  <a:pt x="40177" y="547511"/>
                  <a:pt x="47703" y="620889"/>
                </a:cubicBezTo>
                <a:cubicBezTo>
                  <a:pt x="55229" y="694267"/>
                  <a:pt x="164355" y="765763"/>
                  <a:pt x="160592" y="846667"/>
                </a:cubicBezTo>
                <a:cubicBezTo>
                  <a:pt x="156829" y="927571"/>
                  <a:pt x="21362" y="1021644"/>
                  <a:pt x="25125" y="1106311"/>
                </a:cubicBezTo>
                <a:cubicBezTo>
                  <a:pt x="28888" y="1190978"/>
                  <a:pt x="175644" y="1273763"/>
                  <a:pt x="183170" y="1354667"/>
                </a:cubicBezTo>
                <a:cubicBezTo>
                  <a:pt x="190696" y="1435571"/>
                  <a:pt x="68400" y="1505186"/>
                  <a:pt x="70281" y="1591734"/>
                </a:cubicBezTo>
                <a:cubicBezTo>
                  <a:pt x="72162" y="1678282"/>
                  <a:pt x="194459" y="1779882"/>
                  <a:pt x="194459" y="1873956"/>
                </a:cubicBezTo>
                <a:cubicBezTo>
                  <a:pt x="194459" y="1968030"/>
                  <a:pt x="64637" y="2073393"/>
                  <a:pt x="70281" y="2156178"/>
                </a:cubicBezTo>
                <a:cubicBezTo>
                  <a:pt x="75925" y="2238963"/>
                  <a:pt x="217036" y="2291645"/>
                  <a:pt x="228325" y="2370667"/>
                </a:cubicBezTo>
                <a:cubicBezTo>
                  <a:pt x="239614" y="2449689"/>
                  <a:pt x="141777" y="2566341"/>
                  <a:pt x="138014" y="2630311"/>
                </a:cubicBezTo>
                <a:cubicBezTo>
                  <a:pt x="134251" y="2694281"/>
                  <a:pt x="192578" y="2718741"/>
                  <a:pt x="205748" y="2754489"/>
                </a:cubicBezTo>
              </a:path>
            </a:pathLst>
          </a:custGeom>
          <a:ln>
            <a:solidFill>
              <a:schemeClr val="tx1">
                <a:lumMod val="75000"/>
                <a:lumOff val="25000"/>
              </a:schemeClr>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32" name="Right Arrow 31"/>
          <p:cNvSpPr/>
          <p:nvPr/>
        </p:nvSpPr>
        <p:spPr>
          <a:xfrm>
            <a:off x="3085970" y="3808124"/>
            <a:ext cx="432048" cy="442507"/>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7" name="Freeform 26"/>
          <p:cNvSpPr/>
          <p:nvPr/>
        </p:nvSpPr>
        <p:spPr>
          <a:xfrm>
            <a:off x="7188663" y="2273450"/>
            <a:ext cx="517263" cy="3384376"/>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9231" h="2754489">
                <a:moveTo>
                  <a:pt x="47703" y="0"/>
                </a:moveTo>
                <a:cubicBezTo>
                  <a:pt x="19481" y="79022"/>
                  <a:pt x="-8741" y="158045"/>
                  <a:pt x="2548" y="225778"/>
                </a:cubicBezTo>
                <a:cubicBezTo>
                  <a:pt x="13837" y="293511"/>
                  <a:pt x="107911" y="340548"/>
                  <a:pt x="115437" y="406400"/>
                </a:cubicBezTo>
                <a:cubicBezTo>
                  <a:pt x="122963" y="472252"/>
                  <a:pt x="40177" y="547511"/>
                  <a:pt x="47703" y="620889"/>
                </a:cubicBezTo>
                <a:cubicBezTo>
                  <a:pt x="55229" y="694267"/>
                  <a:pt x="164355" y="765763"/>
                  <a:pt x="160592" y="846667"/>
                </a:cubicBezTo>
                <a:cubicBezTo>
                  <a:pt x="156829" y="927571"/>
                  <a:pt x="21362" y="1021644"/>
                  <a:pt x="25125" y="1106311"/>
                </a:cubicBezTo>
                <a:cubicBezTo>
                  <a:pt x="28888" y="1190978"/>
                  <a:pt x="175644" y="1273763"/>
                  <a:pt x="183170" y="1354667"/>
                </a:cubicBezTo>
                <a:cubicBezTo>
                  <a:pt x="190696" y="1435571"/>
                  <a:pt x="68400" y="1505186"/>
                  <a:pt x="70281" y="1591734"/>
                </a:cubicBezTo>
                <a:cubicBezTo>
                  <a:pt x="72162" y="1678282"/>
                  <a:pt x="194459" y="1779882"/>
                  <a:pt x="194459" y="1873956"/>
                </a:cubicBezTo>
                <a:cubicBezTo>
                  <a:pt x="194459" y="1968030"/>
                  <a:pt x="64637" y="2073393"/>
                  <a:pt x="70281" y="2156178"/>
                </a:cubicBezTo>
                <a:cubicBezTo>
                  <a:pt x="75925" y="2238963"/>
                  <a:pt x="217036" y="2291645"/>
                  <a:pt x="228325" y="2370667"/>
                </a:cubicBezTo>
                <a:cubicBezTo>
                  <a:pt x="239614" y="2449689"/>
                  <a:pt x="141777" y="2566341"/>
                  <a:pt x="138014" y="2630311"/>
                </a:cubicBezTo>
                <a:cubicBezTo>
                  <a:pt x="134251" y="2694281"/>
                  <a:pt x="192578" y="2718741"/>
                  <a:pt x="205748" y="2754489"/>
                </a:cubicBezTo>
              </a:path>
            </a:pathLst>
          </a:custGeom>
          <a:ln>
            <a:solidFill>
              <a:srgbClr val="EC14CD"/>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28" name="TextBox 27"/>
          <p:cNvSpPr txBox="1"/>
          <p:nvPr/>
        </p:nvSpPr>
        <p:spPr>
          <a:xfrm>
            <a:off x="6402552" y="5580644"/>
            <a:ext cx="208948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a:ea typeface="+mn-ea"/>
                <a:cs typeface="+mn-cs"/>
              </a:rPr>
              <a:t>Reference genome</a:t>
            </a:r>
          </a:p>
        </p:txBody>
      </p:sp>
      <p:sp>
        <p:nvSpPr>
          <p:cNvPr id="5" name="TextBox 4"/>
          <p:cNvSpPr txBox="1"/>
          <p:nvPr/>
        </p:nvSpPr>
        <p:spPr>
          <a:xfrm>
            <a:off x="3841475" y="5500141"/>
            <a:ext cx="1506951"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FF"/>
                </a:solidFill>
                <a:effectLst/>
                <a:uLnTx/>
                <a:uFillTx/>
                <a:latin typeface="Tahoma"/>
                <a:ea typeface="+mn-ea"/>
                <a:cs typeface="+mn-cs"/>
              </a:rPr>
              <a:t>Reads</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a:solidFill>
                  <a:srgbClr val="0000FF"/>
                </a:solidFill>
                <a:latin typeface="Tahoma"/>
              </a:rPr>
              <a:t>“text format”</a:t>
            </a: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6" name="TextBox 5"/>
          <p:cNvSpPr txBox="1"/>
          <p:nvPr/>
        </p:nvSpPr>
        <p:spPr>
          <a:xfrm>
            <a:off x="731427" y="5487386"/>
            <a:ext cx="2000677"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a:ea typeface="+mn-ea"/>
                <a:cs typeface="+mn-cs"/>
              </a:rPr>
              <a:t>DNA Sample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a:solidFill>
                  <a:srgbClr val="000000"/>
                </a:solidFill>
                <a:latin typeface="Tahoma"/>
              </a:rPr>
              <a:t>“chemical format”</a:t>
            </a:r>
            <a:endParaRPr kumimoji="0" 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66" name="Right Arrow 65"/>
          <p:cNvSpPr/>
          <p:nvPr/>
        </p:nvSpPr>
        <p:spPr>
          <a:xfrm>
            <a:off x="5752225" y="3840844"/>
            <a:ext cx="432048" cy="442507"/>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9" name="TextBox 8"/>
          <p:cNvSpPr txBox="1"/>
          <p:nvPr/>
        </p:nvSpPr>
        <p:spPr>
          <a:xfrm>
            <a:off x="6297883" y="5590981"/>
            <a:ext cx="2298819" cy="646331"/>
          </a:xfrm>
          <a:prstGeom prst="rect">
            <a:avLst/>
          </a:prstGeom>
          <a:noFill/>
        </p:spPr>
        <p:txBody>
          <a:bodyPr wrap="square" rtlCol="0">
            <a:spAutoFit/>
          </a:bodyPr>
          <a:lstStyle/>
          <a:p>
            <a:pPr algn="ctr"/>
            <a:r>
              <a:rPr lang="en-US">
                <a:solidFill>
                  <a:srgbClr val="FF0000"/>
                </a:solidFill>
              </a:rPr>
              <a:t>Subject genome</a:t>
            </a:r>
          </a:p>
          <a:p>
            <a:pPr algn="ctr"/>
            <a:r>
              <a:rPr lang="en-US">
                <a:solidFill>
                  <a:srgbClr val="FF0000"/>
                </a:solidFill>
              </a:rPr>
              <a:t>“text format”</a:t>
            </a:r>
          </a:p>
        </p:txBody>
      </p:sp>
      <p:sp>
        <p:nvSpPr>
          <p:cNvPr id="29" name="Rectangle 28"/>
          <p:cNvSpPr/>
          <p:nvPr/>
        </p:nvSpPr>
        <p:spPr>
          <a:xfrm>
            <a:off x="188170" y="908720"/>
            <a:ext cx="8549306" cy="1071934"/>
          </a:xfrm>
          <a:prstGeom prst="rect">
            <a:avLst/>
          </a:prstGeom>
          <a:no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2600">
                <a:solidFill>
                  <a:schemeClr val="tx1"/>
                </a:solidFill>
              </a:rPr>
              <a:t>Map </a:t>
            </a:r>
            <a:r>
              <a:rPr lang="en-US" sz="2600">
                <a:solidFill>
                  <a:srgbClr val="0000FF"/>
                </a:solidFill>
              </a:rPr>
              <a:t>reads</a:t>
            </a:r>
            <a:r>
              <a:rPr lang="en-US" sz="2600">
                <a:solidFill>
                  <a:schemeClr val="tx1"/>
                </a:solidFill>
              </a:rPr>
              <a:t> to a known reference genome with some minor differences allowed</a:t>
            </a:r>
          </a:p>
        </p:txBody>
      </p:sp>
    </p:spTree>
    <p:extLst>
      <p:ext uri="{BB962C8B-B14F-4D97-AF65-F5344CB8AC3E}">
        <p14:creationId xmlns:p14="http://schemas.microsoft.com/office/powerpoint/2010/main" val="39871702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5"/>
                                        </p:tgtEl>
                                        <p:attrNameLst>
                                          <p:attrName>style.visibility</p:attrName>
                                        </p:attrNameLst>
                                      </p:cBhvr>
                                      <p:to>
                                        <p:strVal val="visible"/>
                                      </p:to>
                                    </p:set>
                                  </p:childTnLst>
                                </p:cTn>
                              </p:par>
                              <p:par>
                                <p:cTn id="29" presetID="1" presetClass="entr" presetSubtype="0" fill="hold" grpId="1" nodeType="with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2"/>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6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42" presetClass="path" presetSubtype="0" accel="50000" decel="50000" fill="hold" grpId="0" nodeType="clickEffect">
                                  <p:stCondLst>
                                    <p:cond delay="0"/>
                                  </p:stCondLst>
                                  <p:childTnLst>
                                    <p:animMotion origin="layout" path="M -1.66667E-6 4.81481E-6 L 0.2757 -0.01482 " pathEditMode="relative" rAng="0" ptsTypes="AA">
                                      <p:cBhvr>
                                        <p:cTn id="42" dur="2000" fill="hold"/>
                                        <p:tgtEl>
                                          <p:spTgt spid="17"/>
                                        </p:tgtEl>
                                        <p:attrNameLst>
                                          <p:attrName>ppt_x</p:attrName>
                                          <p:attrName>ppt_y</p:attrName>
                                        </p:attrNameLst>
                                      </p:cBhvr>
                                      <p:rCtr x="13785" y="-741"/>
                                    </p:animMotion>
                                  </p:childTnLst>
                                </p:cTn>
                              </p:par>
                              <p:par>
                                <p:cTn id="43" presetID="1" presetClass="entr" presetSubtype="0" fill="hold" grpId="0" nodeType="withEffect">
                                  <p:stCondLst>
                                    <p:cond delay="0"/>
                                  </p:stCondLst>
                                  <p:childTnLst>
                                    <p:set>
                                      <p:cBhvr>
                                        <p:cTn id="44" dur="1" fill="hold">
                                          <p:stCondLst>
                                            <p:cond delay="0"/>
                                          </p:stCondLst>
                                        </p:cTn>
                                        <p:tgtEl>
                                          <p:spTgt spid="10"/>
                                        </p:tgtEl>
                                        <p:attrNameLst>
                                          <p:attrName>style.visibility</p:attrName>
                                        </p:attrNameLst>
                                      </p:cBhvr>
                                      <p:to>
                                        <p:strVal val="visible"/>
                                      </p:to>
                                    </p:set>
                                  </p:childTnLst>
                                </p:cTn>
                              </p:par>
                              <p:par>
                                <p:cTn id="45" presetID="1" presetClass="entr" presetSubtype="0" fill="hold" grpId="1" nodeType="withEffect">
                                  <p:stCondLst>
                                    <p:cond delay="0"/>
                                  </p:stCondLst>
                                  <p:childTnLst>
                                    <p:set>
                                      <p:cBhvr>
                                        <p:cTn id="46" dur="1" fill="hold">
                                          <p:stCondLst>
                                            <p:cond delay="0"/>
                                          </p:stCondLst>
                                        </p:cTn>
                                        <p:tgtEl>
                                          <p:spTgt spid="2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42" presetClass="path" presetSubtype="0" accel="50000" decel="50000" fill="hold" grpId="1" nodeType="clickEffect">
                                  <p:stCondLst>
                                    <p:cond delay="0"/>
                                  </p:stCondLst>
                                  <p:childTnLst>
                                    <p:animMotion origin="layout" path="M -1.66667E-6 -2.96296E-6 L 0.27413 -0.16203 " pathEditMode="relative" rAng="0" ptsTypes="AA">
                                      <p:cBhvr>
                                        <p:cTn id="50" dur="2000" fill="hold"/>
                                        <p:tgtEl>
                                          <p:spTgt spid="19"/>
                                        </p:tgtEl>
                                        <p:attrNameLst>
                                          <p:attrName>ppt_x</p:attrName>
                                          <p:attrName>ppt_y</p:attrName>
                                        </p:attrNameLst>
                                      </p:cBhvr>
                                      <p:rCtr x="13698" y="-8102"/>
                                    </p:animMotion>
                                  </p:childTnLst>
                                </p:cTn>
                              </p:par>
                              <p:par>
                                <p:cTn id="51" presetID="42" presetClass="path" presetSubtype="0" accel="50000" decel="50000" fill="hold" grpId="1" nodeType="withEffect">
                                  <p:stCondLst>
                                    <p:cond delay="0"/>
                                  </p:stCondLst>
                                  <p:childTnLst>
                                    <p:animMotion origin="layout" path="M -1.66667E-6 1.85185E-6 L 0.28524 -0.16759 " pathEditMode="relative" rAng="0" ptsTypes="AA">
                                      <p:cBhvr>
                                        <p:cTn id="52" dur="2000" fill="hold"/>
                                        <p:tgtEl>
                                          <p:spTgt spid="21"/>
                                        </p:tgtEl>
                                        <p:attrNameLst>
                                          <p:attrName>ppt_x</p:attrName>
                                          <p:attrName>ppt_y</p:attrName>
                                        </p:attrNameLst>
                                      </p:cBhvr>
                                      <p:rCtr x="14253" y="-8380"/>
                                    </p:animMotion>
                                  </p:childTnLst>
                                </p:cTn>
                              </p:par>
                              <p:par>
                                <p:cTn id="53" presetID="42" presetClass="path" presetSubtype="0" accel="50000" decel="50000" fill="hold" grpId="1" nodeType="withEffect">
                                  <p:stCondLst>
                                    <p:cond delay="0"/>
                                  </p:stCondLst>
                                  <p:childTnLst>
                                    <p:animMotion origin="layout" path="M -1.66667E-6 -2.96296E-6 L 0.29149 0.06991 " pathEditMode="relative" rAng="0" ptsTypes="AA">
                                      <p:cBhvr>
                                        <p:cTn id="54" dur="2000" fill="hold"/>
                                        <p:tgtEl>
                                          <p:spTgt spid="26"/>
                                        </p:tgtEl>
                                        <p:attrNameLst>
                                          <p:attrName>ppt_x</p:attrName>
                                          <p:attrName>ppt_y</p:attrName>
                                        </p:attrNameLst>
                                      </p:cBhvr>
                                      <p:rCtr x="14566" y="3495"/>
                                    </p:animMotion>
                                  </p:childTnLst>
                                </p:cTn>
                              </p:par>
                              <p:par>
                                <p:cTn id="55" presetID="42" presetClass="path" presetSubtype="0" accel="50000" decel="50000" fill="hold" grpId="1" nodeType="withEffect">
                                  <p:stCondLst>
                                    <p:cond delay="0"/>
                                  </p:stCondLst>
                                  <p:childTnLst>
                                    <p:animMotion origin="layout" path="M -3.88889E-6 -1.85185E-6 L 0.3099 0.10579 " pathEditMode="relative" rAng="0" ptsTypes="AA">
                                      <p:cBhvr>
                                        <p:cTn id="56" dur="2000" fill="hold"/>
                                        <p:tgtEl>
                                          <p:spTgt spid="22"/>
                                        </p:tgtEl>
                                        <p:attrNameLst>
                                          <p:attrName>ppt_x</p:attrName>
                                          <p:attrName>ppt_y</p:attrName>
                                        </p:attrNameLst>
                                      </p:cBhvr>
                                      <p:rCtr x="15486" y="5278"/>
                                    </p:animMotion>
                                  </p:childTnLst>
                                </p:cTn>
                              </p:par>
                              <p:par>
                                <p:cTn id="57" presetID="42" presetClass="path" presetSubtype="0" accel="50000" decel="50000" fill="hold" grpId="1" nodeType="withEffect">
                                  <p:stCondLst>
                                    <p:cond delay="0"/>
                                  </p:stCondLst>
                                  <p:childTnLst>
                                    <p:animMotion origin="layout" path="M 1.94444E-6 1.11022E-16 L 0.32274 -0.11921 " pathEditMode="relative" rAng="0" ptsTypes="AA">
                                      <p:cBhvr>
                                        <p:cTn id="58" dur="2000" fill="hold"/>
                                        <p:tgtEl>
                                          <p:spTgt spid="24"/>
                                        </p:tgtEl>
                                        <p:attrNameLst>
                                          <p:attrName>ppt_x</p:attrName>
                                          <p:attrName>ppt_y</p:attrName>
                                        </p:attrNameLst>
                                      </p:cBhvr>
                                      <p:rCtr x="16128" y="-5972"/>
                                    </p:animMotion>
                                  </p:childTnLst>
                                </p:cTn>
                              </p:par>
                              <p:par>
                                <p:cTn id="59" presetID="42" presetClass="path" presetSubtype="0" accel="50000" decel="50000" fill="hold" grpId="1" nodeType="withEffect">
                                  <p:stCondLst>
                                    <p:cond delay="0"/>
                                  </p:stCondLst>
                                  <p:childTnLst>
                                    <p:animMotion origin="layout" path="M 3.05556E-6 0 L 0.30573 0.04398 " pathEditMode="relative" rAng="0" ptsTypes="AA">
                                      <p:cBhvr>
                                        <p:cTn id="60" dur="2000" fill="hold"/>
                                        <p:tgtEl>
                                          <p:spTgt spid="16"/>
                                        </p:tgtEl>
                                        <p:attrNameLst>
                                          <p:attrName>ppt_x</p:attrName>
                                          <p:attrName>ppt_y</p:attrName>
                                        </p:attrNameLst>
                                      </p:cBhvr>
                                      <p:rCtr x="15278" y="2199"/>
                                    </p:animMotion>
                                  </p:childTnLst>
                                </p:cTn>
                              </p:par>
                              <p:par>
                                <p:cTn id="61" presetID="42" presetClass="path" presetSubtype="0" accel="50000" decel="50000" fill="hold" grpId="1" nodeType="withEffect">
                                  <p:stCondLst>
                                    <p:cond delay="0"/>
                                  </p:stCondLst>
                                  <p:childTnLst>
                                    <p:animMotion origin="layout" path="M 3.05556E-6 -4.44444E-6 L 0.31527 0.00602 " pathEditMode="relative" rAng="0" ptsTypes="AA">
                                      <p:cBhvr>
                                        <p:cTn id="62" dur="2000" fill="hold"/>
                                        <p:tgtEl>
                                          <p:spTgt spid="20"/>
                                        </p:tgtEl>
                                        <p:attrNameLst>
                                          <p:attrName>ppt_x</p:attrName>
                                          <p:attrName>ppt_y</p:attrName>
                                        </p:attrNameLst>
                                      </p:cBhvr>
                                      <p:rCtr x="15764" y="301"/>
                                    </p:animMotion>
                                  </p:childTnLst>
                                </p:cTn>
                              </p:par>
                              <p:par>
                                <p:cTn id="63" presetID="42" presetClass="path" presetSubtype="0" accel="50000" decel="50000" fill="hold" grpId="1" nodeType="withEffect">
                                  <p:stCondLst>
                                    <p:cond delay="0"/>
                                  </p:stCondLst>
                                  <p:childTnLst>
                                    <p:animMotion origin="layout" path="M -2.77778E-7 2.22222E-6 L 0.34601 0.13958 " pathEditMode="relative" rAng="0" ptsTypes="AA">
                                      <p:cBhvr>
                                        <p:cTn id="64" dur="2000" fill="hold"/>
                                        <p:tgtEl>
                                          <p:spTgt spid="8"/>
                                        </p:tgtEl>
                                        <p:attrNameLst>
                                          <p:attrName>ppt_x</p:attrName>
                                          <p:attrName>ppt_y</p:attrName>
                                        </p:attrNameLst>
                                      </p:cBhvr>
                                      <p:rCtr x="17292" y="6968"/>
                                    </p:animMotion>
                                  </p:childTnLst>
                                </p:cTn>
                              </p:par>
                              <p:par>
                                <p:cTn id="65" presetID="42" presetClass="path" presetSubtype="0" accel="50000" decel="50000" fill="hold" grpId="1" nodeType="withEffect">
                                  <p:stCondLst>
                                    <p:cond delay="0"/>
                                  </p:stCondLst>
                                  <p:childTnLst>
                                    <p:animMotion origin="layout" path="M -3.33333E-6 4.44444E-6 L 0.33577 0.09768 " pathEditMode="relative" rAng="0" ptsTypes="AA">
                                      <p:cBhvr>
                                        <p:cTn id="66" dur="2000" fill="hold"/>
                                        <p:tgtEl>
                                          <p:spTgt spid="18"/>
                                        </p:tgtEl>
                                        <p:attrNameLst>
                                          <p:attrName>ppt_x</p:attrName>
                                          <p:attrName>ppt_y</p:attrName>
                                        </p:attrNameLst>
                                      </p:cBhvr>
                                      <p:rCtr x="16788" y="4884"/>
                                    </p:animMotion>
                                  </p:childTnLst>
                                </p:cTn>
                              </p:par>
                              <p:par>
                                <p:cTn id="67" presetID="42" presetClass="path" presetSubtype="0" accel="50000" decel="50000" fill="hold" grpId="1" nodeType="withEffect">
                                  <p:stCondLst>
                                    <p:cond delay="0"/>
                                  </p:stCondLst>
                                  <p:childTnLst>
                                    <p:animMotion origin="layout" path="M -3.33333E-6 3.7037E-7 L 0.35938 0.13912 " pathEditMode="relative" rAng="0" ptsTypes="AA">
                                      <p:cBhvr>
                                        <p:cTn id="68" dur="2000" fill="hold"/>
                                        <p:tgtEl>
                                          <p:spTgt spid="23"/>
                                        </p:tgtEl>
                                        <p:attrNameLst>
                                          <p:attrName>ppt_x</p:attrName>
                                          <p:attrName>ppt_y</p:attrName>
                                        </p:attrNameLst>
                                      </p:cBhvr>
                                      <p:rCtr x="17969" y="6944"/>
                                    </p:animMotion>
                                  </p:childTnLst>
                                </p:cTn>
                              </p:par>
                              <p:par>
                                <p:cTn id="69" presetID="42" presetClass="path" presetSubtype="0" accel="50000" decel="50000" fill="hold" grpId="1" nodeType="withEffect">
                                  <p:stCondLst>
                                    <p:cond delay="0"/>
                                  </p:stCondLst>
                                  <p:childTnLst>
                                    <p:animMotion origin="layout" path="M 3.05556E-6 2.96296E-6 L 0.3309 0.17361 " pathEditMode="relative" rAng="0" ptsTypes="AA">
                                      <p:cBhvr>
                                        <p:cTn id="70" dur="2000" fill="hold"/>
                                        <p:tgtEl>
                                          <p:spTgt spid="25"/>
                                        </p:tgtEl>
                                        <p:attrNameLst>
                                          <p:attrName>ppt_x</p:attrName>
                                          <p:attrName>ppt_y</p:attrName>
                                        </p:attrNameLst>
                                      </p:cBhvr>
                                      <p:rCtr x="16545" y="8681"/>
                                    </p:animMotion>
                                  </p:childTnLst>
                                </p:cTn>
                              </p:par>
                            </p:childTnLst>
                          </p:cTn>
                        </p:par>
                      </p:childTnLst>
                    </p:cTn>
                  </p:par>
                  <p:par>
                    <p:cTn id="71" fill="hold">
                      <p:stCondLst>
                        <p:cond delay="indefinite"/>
                      </p:stCondLst>
                      <p:childTnLst>
                        <p:par>
                          <p:cTn id="72" fill="hold">
                            <p:stCondLst>
                              <p:cond delay="0"/>
                            </p:stCondLst>
                            <p:childTnLst>
                              <p:par>
                                <p:cTn id="73" presetID="10" presetClass="exit" presetSubtype="0" fill="hold" grpId="2" nodeType="clickEffect">
                                  <p:stCondLst>
                                    <p:cond delay="0"/>
                                  </p:stCondLst>
                                  <p:childTnLst>
                                    <p:animEffect transition="out" filter="fade">
                                      <p:cBhvr>
                                        <p:cTn id="74" dur="500"/>
                                        <p:tgtEl>
                                          <p:spTgt spid="8"/>
                                        </p:tgtEl>
                                      </p:cBhvr>
                                    </p:animEffect>
                                    <p:set>
                                      <p:cBhvr>
                                        <p:cTn id="75" dur="1" fill="hold">
                                          <p:stCondLst>
                                            <p:cond delay="499"/>
                                          </p:stCondLst>
                                        </p:cTn>
                                        <p:tgtEl>
                                          <p:spTgt spid="8"/>
                                        </p:tgtEl>
                                        <p:attrNameLst>
                                          <p:attrName>style.visibility</p:attrName>
                                        </p:attrNameLst>
                                      </p:cBhvr>
                                      <p:to>
                                        <p:strVal val="hidden"/>
                                      </p:to>
                                    </p:set>
                                  </p:childTnLst>
                                </p:cTn>
                              </p:par>
                              <p:par>
                                <p:cTn id="76" presetID="10" presetClass="exit" presetSubtype="0" fill="hold" grpId="2" nodeType="withEffect">
                                  <p:stCondLst>
                                    <p:cond delay="0"/>
                                  </p:stCondLst>
                                  <p:childTnLst>
                                    <p:animEffect transition="out" filter="fade">
                                      <p:cBhvr>
                                        <p:cTn id="77" dur="500"/>
                                        <p:tgtEl>
                                          <p:spTgt spid="16"/>
                                        </p:tgtEl>
                                      </p:cBhvr>
                                    </p:animEffect>
                                    <p:set>
                                      <p:cBhvr>
                                        <p:cTn id="78" dur="1" fill="hold">
                                          <p:stCondLst>
                                            <p:cond delay="499"/>
                                          </p:stCondLst>
                                        </p:cTn>
                                        <p:tgtEl>
                                          <p:spTgt spid="16"/>
                                        </p:tgtEl>
                                        <p:attrNameLst>
                                          <p:attrName>style.visibility</p:attrName>
                                        </p:attrNameLst>
                                      </p:cBhvr>
                                      <p:to>
                                        <p:strVal val="hidden"/>
                                      </p:to>
                                    </p:set>
                                  </p:childTnLst>
                                </p:cTn>
                              </p:par>
                              <p:par>
                                <p:cTn id="79" presetID="10" presetClass="exit" presetSubtype="0" fill="hold" grpId="2" nodeType="withEffect">
                                  <p:stCondLst>
                                    <p:cond delay="0"/>
                                  </p:stCondLst>
                                  <p:childTnLst>
                                    <p:animEffect transition="out" filter="fade">
                                      <p:cBhvr>
                                        <p:cTn id="80" dur="500"/>
                                        <p:tgtEl>
                                          <p:spTgt spid="18"/>
                                        </p:tgtEl>
                                      </p:cBhvr>
                                    </p:animEffect>
                                    <p:set>
                                      <p:cBhvr>
                                        <p:cTn id="81" dur="1" fill="hold">
                                          <p:stCondLst>
                                            <p:cond delay="499"/>
                                          </p:stCondLst>
                                        </p:cTn>
                                        <p:tgtEl>
                                          <p:spTgt spid="18"/>
                                        </p:tgtEl>
                                        <p:attrNameLst>
                                          <p:attrName>style.visibility</p:attrName>
                                        </p:attrNameLst>
                                      </p:cBhvr>
                                      <p:to>
                                        <p:strVal val="hidden"/>
                                      </p:to>
                                    </p:set>
                                  </p:childTnLst>
                                </p:cTn>
                              </p:par>
                              <p:par>
                                <p:cTn id="82" presetID="10" presetClass="exit" presetSubtype="0" fill="hold" grpId="2" nodeType="withEffect">
                                  <p:stCondLst>
                                    <p:cond delay="0"/>
                                  </p:stCondLst>
                                  <p:childTnLst>
                                    <p:animEffect transition="out" filter="fade">
                                      <p:cBhvr>
                                        <p:cTn id="83" dur="500"/>
                                        <p:tgtEl>
                                          <p:spTgt spid="19"/>
                                        </p:tgtEl>
                                      </p:cBhvr>
                                    </p:animEffect>
                                    <p:set>
                                      <p:cBhvr>
                                        <p:cTn id="84" dur="1" fill="hold">
                                          <p:stCondLst>
                                            <p:cond delay="499"/>
                                          </p:stCondLst>
                                        </p:cTn>
                                        <p:tgtEl>
                                          <p:spTgt spid="19"/>
                                        </p:tgtEl>
                                        <p:attrNameLst>
                                          <p:attrName>style.visibility</p:attrName>
                                        </p:attrNameLst>
                                      </p:cBhvr>
                                      <p:to>
                                        <p:strVal val="hidden"/>
                                      </p:to>
                                    </p:set>
                                  </p:childTnLst>
                                </p:cTn>
                              </p:par>
                              <p:par>
                                <p:cTn id="85" presetID="10" presetClass="exit" presetSubtype="0" fill="hold" grpId="2" nodeType="withEffect">
                                  <p:stCondLst>
                                    <p:cond delay="0"/>
                                  </p:stCondLst>
                                  <p:childTnLst>
                                    <p:animEffect transition="out" filter="fade">
                                      <p:cBhvr>
                                        <p:cTn id="86" dur="500"/>
                                        <p:tgtEl>
                                          <p:spTgt spid="20"/>
                                        </p:tgtEl>
                                      </p:cBhvr>
                                    </p:animEffect>
                                    <p:set>
                                      <p:cBhvr>
                                        <p:cTn id="87" dur="1" fill="hold">
                                          <p:stCondLst>
                                            <p:cond delay="499"/>
                                          </p:stCondLst>
                                        </p:cTn>
                                        <p:tgtEl>
                                          <p:spTgt spid="20"/>
                                        </p:tgtEl>
                                        <p:attrNameLst>
                                          <p:attrName>style.visibility</p:attrName>
                                        </p:attrNameLst>
                                      </p:cBhvr>
                                      <p:to>
                                        <p:strVal val="hidden"/>
                                      </p:to>
                                    </p:set>
                                  </p:childTnLst>
                                </p:cTn>
                              </p:par>
                              <p:par>
                                <p:cTn id="88" presetID="10" presetClass="exit" presetSubtype="0" fill="hold" grpId="2" nodeType="withEffect">
                                  <p:stCondLst>
                                    <p:cond delay="0"/>
                                  </p:stCondLst>
                                  <p:childTnLst>
                                    <p:animEffect transition="out" filter="fade">
                                      <p:cBhvr>
                                        <p:cTn id="89" dur="500"/>
                                        <p:tgtEl>
                                          <p:spTgt spid="21"/>
                                        </p:tgtEl>
                                      </p:cBhvr>
                                    </p:animEffect>
                                    <p:set>
                                      <p:cBhvr>
                                        <p:cTn id="90" dur="1" fill="hold">
                                          <p:stCondLst>
                                            <p:cond delay="499"/>
                                          </p:stCondLst>
                                        </p:cTn>
                                        <p:tgtEl>
                                          <p:spTgt spid="21"/>
                                        </p:tgtEl>
                                        <p:attrNameLst>
                                          <p:attrName>style.visibility</p:attrName>
                                        </p:attrNameLst>
                                      </p:cBhvr>
                                      <p:to>
                                        <p:strVal val="hidden"/>
                                      </p:to>
                                    </p:set>
                                  </p:childTnLst>
                                </p:cTn>
                              </p:par>
                              <p:par>
                                <p:cTn id="91" presetID="10" presetClass="exit" presetSubtype="0" fill="hold" grpId="2" nodeType="withEffect">
                                  <p:stCondLst>
                                    <p:cond delay="0"/>
                                  </p:stCondLst>
                                  <p:childTnLst>
                                    <p:animEffect transition="out" filter="fade">
                                      <p:cBhvr>
                                        <p:cTn id="92" dur="500"/>
                                        <p:tgtEl>
                                          <p:spTgt spid="22"/>
                                        </p:tgtEl>
                                      </p:cBhvr>
                                    </p:animEffect>
                                    <p:set>
                                      <p:cBhvr>
                                        <p:cTn id="93" dur="1" fill="hold">
                                          <p:stCondLst>
                                            <p:cond delay="499"/>
                                          </p:stCondLst>
                                        </p:cTn>
                                        <p:tgtEl>
                                          <p:spTgt spid="22"/>
                                        </p:tgtEl>
                                        <p:attrNameLst>
                                          <p:attrName>style.visibility</p:attrName>
                                        </p:attrNameLst>
                                      </p:cBhvr>
                                      <p:to>
                                        <p:strVal val="hidden"/>
                                      </p:to>
                                    </p:set>
                                  </p:childTnLst>
                                </p:cTn>
                              </p:par>
                              <p:par>
                                <p:cTn id="94" presetID="10" presetClass="exit" presetSubtype="0" fill="hold" grpId="2" nodeType="withEffect">
                                  <p:stCondLst>
                                    <p:cond delay="0"/>
                                  </p:stCondLst>
                                  <p:childTnLst>
                                    <p:animEffect transition="out" filter="fade">
                                      <p:cBhvr>
                                        <p:cTn id="95" dur="500"/>
                                        <p:tgtEl>
                                          <p:spTgt spid="23"/>
                                        </p:tgtEl>
                                      </p:cBhvr>
                                    </p:animEffect>
                                    <p:set>
                                      <p:cBhvr>
                                        <p:cTn id="96" dur="1" fill="hold">
                                          <p:stCondLst>
                                            <p:cond delay="499"/>
                                          </p:stCondLst>
                                        </p:cTn>
                                        <p:tgtEl>
                                          <p:spTgt spid="23"/>
                                        </p:tgtEl>
                                        <p:attrNameLst>
                                          <p:attrName>style.visibility</p:attrName>
                                        </p:attrNameLst>
                                      </p:cBhvr>
                                      <p:to>
                                        <p:strVal val="hidden"/>
                                      </p:to>
                                    </p:set>
                                  </p:childTnLst>
                                </p:cTn>
                              </p:par>
                              <p:par>
                                <p:cTn id="97" presetID="10" presetClass="exit" presetSubtype="0" fill="hold" grpId="2" nodeType="withEffect">
                                  <p:stCondLst>
                                    <p:cond delay="0"/>
                                  </p:stCondLst>
                                  <p:childTnLst>
                                    <p:animEffect transition="out" filter="fade">
                                      <p:cBhvr>
                                        <p:cTn id="98" dur="500"/>
                                        <p:tgtEl>
                                          <p:spTgt spid="24"/>
                                        </p:tgtEl>
                                      </p:cBhvr>
                                    </p:animEffect>
                                    <p:set>
                                      <p:cBhvr>
                                        <p:cTn id="99" dur="1" fill="hold">
                                          <p:stCondLst>
                                            <p:cond delay="499"/>
                                          </p:stCondLst>
                                        </p:cTn>
                                        <p:tgtEl>
                                          <p:spTgt spid="24"/>
                                        </p:tgtEl>
                                        <p:attrNameLst>
                                          <p:attrName>style.visibility</p:attrName>
                                        </p:attrNameLst>
                                      </p:cBhvr>
                                      <p:to>
                                        <p:strVal val="hidden"/>
                                      </p:to>
                                    </p:set>
                                  </p:childTnLst>
                                </p:cTn>
                              </p:par>
                              <p:par>
                                <p:cTn id="100" presetID="10" presetClass="exit" presetSubtype="0" fill="hold" grpId="2" nodeType="withEffect">
                                  <p:stCondLst>
                                    <p:cond delay="0"/>
                                  </p:stCondLst>
                                  <p:childTnLst>
                                    <p:animEffect transition="out" filter="fade">
                                      <p:cBhvr>
                                        <p:cTn id="101" dur="500"/>
                                        <p:tgtEl>
                                          <p:spTgt spid="25"/>
                                        </p:tgtEl>
                                      </p:cBhvr>
                                    </p:animEffect>
                                    <p:set>
                                      <p:cBhvr>
                                        <p:cTn id="102" dur="1" fill="hold">
                                          <p:stCondLst>
                                            <p:cond delay="499"/>
                                          </p:stCondLst>
                                        </p:cTn>
                                        <p:tgtEl>
                                          <p:spTgt spid="25"/>
                                        </p:tgtEl>
                                        <p:attrNameLst>
                                          <p:attrName>style.visibility</p:attrName>
                                        </p:attrNameLst>
                                      </p:cBhvr>
                                      <p:to>
                                        <p:strVal val="hidden"/>
                                      </p:to>
                                    </p:set>
                                  </p:childTnLst>
                                </p:cTn>
                              </p:par>
                              <p:par>
                                <p:cTn id="103" presetID="10" presetClass="exit" presetSubtype="0" fill="hold" grpId="2" nodeType="withEffect">
                                  <p:stCondLst>
                                    <p:cond delay="0"/>
                                  </p:stCondLst>
                                  <p:childTnLst>
                                    <p:animEffect transition="out" filter="fade">
                                      <p:cBhvr>
                                        <p:cTn id="104" dur="500"/>
                                        <p:tgtEl>
                                          <p:spTgt spid="17"/>
                                        </p:tgtEl>
                                      </p:cBhvr>
                                    </p:animEffect>
                                    <p:set>
                                      <p:cBhvr>
                                        <p:cTn id="105" dur="1" fill="hold">
                                          <p:stCondLst>
                                            <p:cond delay="499"/>
                                          </p:stCondLst>
                                        </p:cTn>
                                        <p:tgtEl>
                                          <p:spTgt spid="17"/>
                                        </p:tgtEl>
                                        <p:attrNameLst>
                                          <p:attrName>style.visibility</p:attrName>
                                        </p:attrNameLst>
                                      </p:cBhvr>
                                      <p:to>
                                        <p:strVal val="hidden"/>
                                      </p:to>
                                    </p:set>
                                  </p:childTnLst>
                                </p:cTn>
                              </p:par>
                              <p:par>
                                <p:cTn id="106" presetID="10" presetClass="exit" presetSubtype="0" fill="hold" grpId="2" nodeType="withEffect">
                                  <p:stCondLst>
                                    <p:cond delay="0"/>
                                  </p:stCondLst>
                                  <p:childTnLst>
                                    <p:animEffect transition="out" filter="fade">
                                      <p:cBhvr>
                                        <p:cTn id="107" dur="500"/>
                                        <p:tgtEl>
                                          <p:spTgt spid="26"/>
                                        </p:tgtEl>
                                      </p:cBhvr>
                                    </p:animEffect>
                                    <p:set>
                                      <p:cBhvr>
                                        <p:cTn id="108" dur="1" fill="hold">
                                          <p:stCondLst>
                                            <p:cond delay="499"/>
                                          </p:stCondLst>
                                        </p:cTn>
                                        <p:tgtEl>
                                          <p:spTgt spid="26"/>
                                        </p:tgtEl>
                                        <p:attrNameLst>
                                          <p:attrName>style.visibility</p:attrName>
                                        </p:attrNameLst>
                                      </p:cBhvr>
                                      <p:to>
                                        <p:strVal val="hidden"/>
                                      </p:to>
                                    </p:set>
                                  </p:childTnLst>
                                </p:cTn>
                              </p:par>
                              <p:par>
                                <p:cTn id="109" presetID="10" presetClass="entr" presetSubtype="0" fill="hold" grpId="0" nodeType="withEffect">
                                  <p:stCondLst>
                                    <p:cond delay="0"/>
                                  </p:stCondLst>
                                  <p:childTnLst>
                                    <p:set>
                                      <p:cBhvr>
                                        <p:cTn id="110" dur="1" fill="hold">
                                          <p:stCondLst>
                                            <p:cond delay="0"/>
                                          </p:stCondLst>
                                        </p:cTn>
                                        <p:tgtEl>
                                          <p:spTgt spid="27"/>
                                        </p:tgtEl>
                                        <p:attrNameLst>
                                          <p:attrName>style.visibility</p:attrName>
                                        </p:attrNameLst>
                                      </p:cBhvr>
                                      <p:to>
                                        <p:strVal val="visible"/>
                                      </p:to>
                                    </p:set>
                                    <p:animEffect transition="in" filter="fade">
                                      <p:cBhvr>
                                        <p:cTn id="111" dur="500"/>
                                        <p:tgtEl>
                                          <p:spTgt spid="27"/>
                                        </p:tgtEl>
                                      </p:cBhvr>
                                    </p:animEffect>
                                  </p:childTnLst>
                                </p:cTn>
                              </p:par>
                              <p:par>
                                <p:cTn id="112" presetID="1" presetClass="entr" presetSubtype="0" fill="hold" grpId="0" nodeType="withEffect">
                                  <p:stCondLst>
                                    <p:cond delay="0"/>
                                  </p:stCondLst>
                                  <p:childTnLst>
                                    <p:set>
                                      <p:cBhvr>
                                        <p:cTn id="113" dur="1" fill="hold">
                                          <p:stCondLst>
                                            <p:cond delay="0"/>
                                          </p:stCondLst>
                                        </p:cTn>
                                        <p:tgtEl>
                                          <p:spTgt spid="28"/>
                                        </p:tgtEl>
                                        <p:attrNameLst>
                                          <p:attrName>style.visibility</p:attrName>
                                        </p:attrNameLst>
                                      </p:cBhvr>
                                      <p:to>
                                        <p:strVal val="visible"/>
                                      </p:to>
                                    </p:set>
                                  </p:childTnLst>
                                </p:cTn>
                              </p:par>
                              <p:par>
                                <p:cTn id="114" presetID="10" presetClass="exit" presetSubtype="0" fill="hold" grpId="2" nodeType="withEffect">
                                  <p:stCondLst>
                                    <p:cond delay="0"/>
                                  </p:stCondLst>
                                  <p:childTnLst>
                                    <p:animEffect transition="out" filter="fade">
                                      <p:cBhvr>
                                        <p:cTn id="115" dur="500"/>
                                        <p:tgtEl>
                                          <p:spTgt spid="28"/>
                                        </p:tgtEl>
                                      </p:cBhvr>
                                    </p:animEffect>
                                    <p:set>
                                      <p:cBhvr>
                                        <p:cTn id="116" dur="1" fill="hold">
                                          <p:stCondLst>
                                            <p:cond delay="499"/>
                                          </p:stCondLst>
                                        </p:cTn>
                                        <p:tgtEl>
                                          <p:spTgt spid="28"/>
                                        </p:tgtEl>
                                        <p:attrNameLst>
                                          <p:attrName>style.visibility</p:attrName>
                                        </p:attrNameLst>
                                      </p:cBhvr>
                                      <p:to>
                                        <p:strVal val="hidden"/>
                                      </p:to>
                                    </p:set>
                                  </p:childTnLst>
                                </p:cTn>
                              </p:par>
                              <p:par>
                                <p:cTn id="117" presetID="22" presetClass="entr" presetSubtype="4" fill="hold" grpId="0" nodeType="withEffect">
                                  <p:stCondLst>
                                    <p:cond delay="0"/>
                                  </p:stCondLst>
                                  <p:childTnLst>
                                    <p:set>
                                      <p:cBhvr>
                                        <p:cTn id="118" dur="1" fill="hold">
                                          <p:stCondLst>
                                            <p:cond delay="0"/>
                                          </p:stCondLst>
                                        </p:cTn>
                                        <p:tgtEl>
                                          <p:spTgt spid="9"/>
                                        </p:tgtEl>
                                        <p:attrNameLst>
                                          <p:attrName>style.visibility</p:attrName>
                                        </p:attrNameLst>
                                      </p:cBhvr>
                                      <p:to>
                                        <p:strVal val="visible"/>
                                      </p:to>
                                    </p:set>
                                    <p:animEffect transition="in" filter="wipe(down)">
                                      <p:cBhvr>
                                        <p:cTn id="1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8" grpId="1" animBg="1"/>
      <p:bldP spid="8" grpId="2" animBg="1"/>
      <p:bldP spid="16" grpId="0" animBg="1"/>
      <p:bldP spid="16" grpId="1" animBg="1"/>
      <p:bldP spid="16" grpId="2" animBg="1"/>
      <p:bldP spid="17" grpId="0" animBg="1"/>
      <p:bldP spid="17" grpId="1" animBg="1"/>
      <p:bldP spid="17" grpId="2" animBg="1"/>
      <p:bldP spid="18" grpId="0" animBg="1"/>
      <p:bldP spid="18" grpId="1" animBg="1"/>
      <p:bldP spid="18" grpId="2" animBg="1"/>
      <p:bldP spid="19" grpId="0" animBg="1"/>
      <p:bldP spid="19" grpId="1" animBg="1"/>
      <p:bldP spid="19" grpId="2" animBg="1"/>
      <p:bldP spid="20" grpId="0" animBg="1"/>
      <p:bldP spid="20" grpId="1" animBg="1"/>
      <p:bldP spid="20" grpId="2" animBg="1"/>
      <p:bldP spid="21" grpId="0" animBg="1"/>
      <p:bldP spid="21" grpId="1" animBg="1"/>
      <p:bldP spid="21" grpId="2" animBg="1"/>
      <p:bldP spid="22" grpId="0" animBg="1"/>
      <p:bldP spid="22" grpId="1" animBg="1"/>
      <p:bldP spid="22" grpId="2" animBg="1"/>
      <p:bldP spid="23" grpId="0" animBg="1"/>
      <p:bldP spid="23" grpId="1" animBg="1"/>
      <p:bldP spid="23" grpId="2" animBg="1"/>
      <p:bldP spid="24" grpId="0" animBg="1"/>
      <p:bldP spid="24" grpId="1" animBg="1"/>
      <p:bldP spid="24" grpId="2" animBg="1"/>
      <p:bldP spid="25" grpId="0" animBg="1"/>
      <p:bldP spid="25" grpId="1" animBg="1"/>
      <p:bldP spid="25" grpId="2" animBg="1"/>
      <p:bldP spid="26" grpId="0" animBg="1"/>
      <p:bldP spid="26" grpId="1" animBg="1"/>
      <p:bldP spid="26" grpId="2" animBg="1"/>
      <p:bldP spid="10" grpId="0" animBg="1"/>
      <p:bldP spid="32" grpId="0" animBg="1"/>
      <p:bldP spid="27" grpId="0" animBg="1"/>
      <p:bldP spid="28" grpId="0"/>
      <p:bldP spid="28" grpId="1"/>
      <p:bldP spid="28" grpId="2"/>
      <p:bldP spid="5" grpId="0"/>
      <p:bldP spid="6" grpId="0"/>
      <p:bldP spid="66" grpId="0" animBg="1"/>
      <p:bldP spid="9" grpId="0"/>
    </p:bld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3"/>
          <p:cNvSpPr>
            <a:spLocks noGrp="1"/>
          </p:cNvSpPr>
          <p:nvPr>
            <p:ph type="title"/>
          </p:nvPr>
        </p:nvSpPr>
        <p:spPr/>
        <p:txBody>
          <a:bodyPr/>
          <a:lstStyle/>
          <a:p>
            <a:r>
              <a:rPr lang="en-US"/>
              <a:t>Read Mapping Algorithms: Two Styles</a:t>
            </a:r>
          </a:p>
        </p:txBody>
      </p:sp>
      <p:sp>
        <p:nvSpPr>
          <p:cNvPr id="33795" name="Content Placeholder 4"/>
          <p:cNvSpPr>
            <a:spLocks noGrp="1"/>
          </p:cNvSpPr>
          <p:nvPr>
            <p:ph idx="1"/>
          </p:nvPr>
        </p:nvSpPr>
        <p:spPr>
          <a:xfrm>
            <a:off x="251520" y="1268760"/>
            <a:ext cx="8795320" cy="4530725"/>
          </a:xfrm>
        </p:spPr>
        <p:txBody>
          <a:bodyPr/>
          <a:lstStyle/>
          <a:p>
            <a:r>
              <a:rPr lang="en-US" sz="2200">
                <a:solidFill>
                  <a:srgbClr val="7030A0"/>
                </a:solidFill>
              </a:rPr>
              <a:t>Hash based seed-and-extend </a:t>
            </a:r>
            <a:r>
              <a:rPr lang="en-US" sz="2200"/>
              <a:t>(hash table, suffix array, suffix tree)</a:t>
            </a:r>
          </a:p>
          <a:p>
            <a:pPr lvl="1"/>
            <a:r>
              <a:rPr lang="en-US" sz="2000"/>
              <a:t>Index the “k-</a:t>
            </a:r>
            <a:r>
              <a:rPr lang="en-US" sz="2000" err="1"/>
              <a:t>mers</a:t>
            </a:r>
            <a:r>
              <a:rPr lang="en-US" sz="2000"/>
              <a:t>” in the genome into a hash table (pre-processing)</a:t>
            </a:r>
          </a:p>
          <a:p>
            <a:pPr lvl="1"/>
            <a:r>
              <a:rPr lang="en-US" sz="2000"/>
              <a:t>When searching a read, find the location of a k-</a:t>
            </a:r>
            <a:r>
              <a:rPr lang="en-US" sz="2000" err="1"/>
              <a:t>mer</a:t>
            </a:r>
            <a:r>
              <a:rPr lang="en-US" sz="2000"/>
              <a:t> in the read; then extend through alignment</a:t>
            </a:r>
          </a:p>
          <a:p>
            <a:pPr lvl="1"/>
            <a:r>
              <a:rPr lang="en-US" sz="2000">
                <a:solidFill>
                  <a:srgbClr val="0432FF"/>
                </a:solidFill>
              </a:rPr>
              <a:t>More sensitive (can find all mapping locations)</a:t>
            </a:r>
            <a:r>
              <a:rPr lang="en-US" sz="2000"/>
              <a:t>, but </a:t>
            </a:r>
            <a:r>
              <a:rPr lang="en-US" sz="2000">
                <a:solidFill>
                  <a:srgbClr val="FF0000"/>
                </a:solidFill>
              </a:rPr>
              <a:t>slow</a:t>
            </a:r>
          </a:p>
          <a:p>
            <a:pPr lvl="1"/>
            <a:r>
              <a:rPr lang="en-US" sz="2000"/>
              <a:t>Requires </a:t>
            </a:r>
            <a:r>
              <a:rPr lang="en-US" sz="2000">
                <a:solidFill>
                  <a:srgbClr val="FF0000"/>
                </a:solidFill>
              </a:rPr>
              <a:t>large memory</a:t>
            </a:r>
            <a:r>
              <a:rPr lang="en-US" sz="2000"/>
              <a:t>; this </a:t>
            </a:r>
            <a:r>
              <a:rPr lang="en-US" sz="2000">
                <a:solidFill>
                  <a:srgbClr val="0000FF"/>
                </a:solidFill>
              </a:rPr>
              <a:t>can be reduced </a:t>
            </a:r>
            <a:r>
              <a:rPr lang="en-US" sz="2000"/>
              <a:t>with cost to run time</a:t>
            </a:r>
          </a:p>
          <a:p>
            <a:endParaRPr lang="en-US" sz="2200"/>
          </a:p>
          <a:p>
            <a:r>
              <a:rPr lang="en-US" sz="2200">
                <a:solidFill>
                  <a:srgbClr val="7030A0"/>
                </a:solidFill>
              </a:rPr>
              <a:t>Burrows-Wheeler Transform &amp; </a:t>
            </a:r>
            <a:r>
              <a:rPr lang="en-US" sz="2200" err="1">
                <a:solidFill>
                  <a:srgbClr val="7030A0"/>
                </a:solidFill>
              </a:rPr>
              <a:t>Ferragina-Manzini</a:t>
            </a:r>
            <a:r>
              <a:rPr lang="en-US" sz="2200">
                <a:solidFill>
                  <a:srgbClr val="7030A0"/>
                </a:solidFill>
              </a:rPr>
              <a:t> Index based aligners</a:t>
            </a:r>
          </a:p>
          <a:p>
            <a:pPr lvl="1"/>
            <a:r>
              <a:rPr lang="en-US" sz="2000"/>
              <a:t>BWT is a compression method used to compress the genome index</a:t>
            </a:r>
          </a:p>
          <a:p>
            <a:pPr lvl="1"/>
            <a:r>
              <a:rPr lang="en-US" sz="2000"/>
              <a:t>Perfect matches can be found very quickly, memory lookup costs increase for imperfect matches</a:t>
            </a:r>
          </a:p>
          <a:p>
            <a:pPr lvl="1"/>
            <a:r>
              <a:rPr lang="en-US" sz="2000">
                <a:solidFill>
                  <a:srgbClr val="FF0000"/>
                </a:solidFill>
              </a:rPr>
              <a:t>Reduced sensitivity</a:t>
            </a:r>
          </a:p>
        </p:txBody>
      </p:sp>
    </p:spTree>
    <p:extLst>
      <p:ext uri="{BB962C8B-B14F-4D97-AF65-F5344CB8AC3E}">
        <p14:creationId xmlns:p14="http://schemas.microsoft.com/office/powerpoint/2010/main" val="1178674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379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379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379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a:t>An Example of Hash Table Based Mappers</a:t>
            </a:r>
          </a:p>
        </p:txBody>
      </p:sp>
      <p:sp>
        <p:nvSpPr>
          <p:cNvPr id="3" name="Content Placeholder 2"/>
          <p:cNvSpPr>
            <a:spLocks noGrp="1"/>
          </p:cNvSpPr>
          <p:nvPr>
            <p:ph idx="1"/>
          </p:nvPr>
        </p:nvSpPr>
        <p:spPr/>
        <p:txBody>
          <a:bodyPr/>
          <a:lstStyle/>
          <a:p>
            <a:r>
              <a:rPr lang="en-US">
                <a:solidFill>
                  <a:srgbClr val="0000FF"/>
                </a:solidFill>
              </a:rPr>
              <a:t>+ Guaranteed to find </a:t>
            </a:r>
            <a:r>
              <a:rPr lang="en-US" i="1">
                <a:solidFill>
                  <a:srgbClr val="0000FF"/>
                </a:solidFill>
              </a:rPr>
              <a:t>all</a:t>
            </a:r>
            <a:r>
              <a:rPr lang="en-US">
                <a:solidFill>
                  <a:srgbClr val="0000FF"/>
                </a:solidFill>
              </a:rPr>
              <a:t> mappings </a:t>
            </a:r>
            <a:r>
              <a:rPr lang="en-US">
                <a:solidFill>
                  <a:srgbClr val="0000FF"/>
                </a:solidFill>
                <a:sym typeface="Wingdings" pitchFamily="2" charset="2"/>
              </a:rPr>
              <a:t> very sensitive</a:t>
            </a:r>
            <a:endParaRPr lang="en-US">
              <a:solidFill>
                <a:srgbClr val="0000FF"/>
              </a:solidFill>
            </a:endParaRPr>
          </a:p>
          <a:p>
            <a:r>
              <a:rPr lang="en-US">
                <a:solidFill>
                  <a:srgbClr val="0000FF"/>
                </a:solidFill>
              </a:rPr>
              <a:t>+ Can tolerate up to </a:t>
            </a:r>
            <a:r>
              <a:rPr lang="en-US" i="1">
                <a:solidFill>
                  <a:srgbClr val="0000FF"/>
                </a:solidFill>
              </a:rPr>
              <a:t>e</a:t>
            </a:r>
            <a:r>
              <a:rPr lang="en-US">
                <a:solidFill>
                  <a:srgbClr val="0000FF"/>
                </a:solidFill>
              </a:rPr>
              <a:t> errors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193</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pic>
        <p:nvPicPr>
          <p:cNvPr id="5" name="Picture 4">
            <a:extLst>
              <a:ext uri="{FF2B5EF4-FFF2-40B4-BE49-F238E27FC236}">
                <a16:creationId xmlns:a16="http://schemas.microsoft.com/office/drawing/2014/main" id="{223F3DD0-964F-E14E-9680-7F8D5AE1424B}"/>
              </a:ext>
            </a:extLst>
          </p:cNvPr>
          <p:cNvPicPr>
            <a:picLocks noChangeAspect="1"/>
          </p:cNvPicPr>
          <p:nvPr/>
        </p:nvPicPr>
        <p:blipFill>
          <a:blip r:embed="rId3"/>
          <a:stretch>
            <a:fillRect/>
          </a:stretch>
        </p:blipFill>
        <p:spPr>
          <a:xfrm>
            <a:off x="0" y="3493941"/>
            <a:ext cx="9144000" cy="2311323"/>
          </a:xfrm>
          <a:prstGeom prst="rect">
            <a:avLst/>
          </a:prstGeom>
        </p:spPr>
      </p:pic>
      <p:pic>
        <p:nvPicPr>
          <p:cNvPr id="6" name="Picture 5">
            <a:extLst>
              <a:ext uri="{FF2B5EF4-FFF2-40B4-BE49-F238E27FC236}">
                <a16:creationId xmlns:a16="http://schemas.microsoft.com/office/drawing/2014/main" id="{2CFF0334-A291-C943-B06C-11E8E31BF6EB}"/>
              </a:ext>
            </a:extLst>
          </p:cNvPr>
          <p:cNvPicPr>
            <a:picLocks noChangeAspect="1"/>
          </p:cNvPicPr>
          <p:nvPr/>
        </p:nvPicPr>
        <p:blipFill>
          <a:blip r:embed="rId4"/>
          <a:stretch>
            <a:fillRect/>
          </a:stretch>
        </p:blipFill>
        <p:spPr>
          <a:xfrm>
            <a:off x="220572" y="2413589"/>
            <a:ext cx="2006600" cy="1054100"/>
          </a:xfrm>
          <a:prstGeom prst="rect">
            <a:avLst/>
          </a:prstGeom>
        </p:spPr>
      </p:pic>
      <p:sp>
        <p:nvSpPr>
          <p:cNvPr id="7" name="TextBox 6">
            <a:extLst>
              <a:ext uri="{FF2B5EF4-FFF2-40B4-BE49-F238E27FC236}">
                <a16:creationId xmlns:a16="http://schemas.microsoft.com/office/drawing/2014/main" id="{B5FAA595-D157-7848-B3BE-4AE98FFE1F09}"/>
              </a:ext>
            </a:extLst>
          </p:cNvPr>
          <p:cNvSpPr txBox="1"/>
          <p:nvPr/>
        </p:nvSpPr>
        <p:spPr>
          <a:xfrm>
            <a:off x="3923928" y="2875366"/>
            <a:ext cx="4589270" cy="369332"/>
          </a:xfrm>
          <a:prstGeom prst="rect">
            <a:avLst/>
          </a:prstGeom>
          <a:noFill/>
        </p:spPr>
        <p:txBody>
          <a:bodyPr wrap="none" rtlCol="0">
            <a:spAutoFit/>
          </a:bodyPr>
          <a:lstStyle/>
          <a:p>
            <a:r>
              <a:rPr lang="en-US">
                <a:hlinkClick r:id="rId5"/>
              </a:rPr>
              <a:t>https://github.com/BilkentCompGen/mrfast</a:t>
            </a:r>
            <a:endParaRPr lang="en-US"/>
          </a:p>
        </p:txBody>
      </p:sp>
      <p:sp>
        <p:nvSpPr>
          <p:cNvPr id="8" name="TextBox 7">
            <a:extLst>
              <a:ext uri="{FF2B5EF4-FFF2-40B4-BE49-F238E27FC236}">
                <a16:creationId xmlns:a16="http://schemas.microsoft.com/office/drawing/2014/main" id="{B6F2078C-FC19-AF41-9835-8FB9CC884161}"/>
              </a:ext>
            </a:extLst>
          </p:cNvPr>
          <p:cNvSpPr txBox="1"/>
          <p:nvPr/>
        </p:nvSpPr>
        <p:spPr>
          <a:xfrm>
            <a:off x="1043608" y="5742430"/>
            <a:ext cx="6840760" cy="923330"/>
          </a:xfrm>
          <a:prstGeom prst="rect">
            <a:avLst/>
          </a:prstGeom>
          <a:noFill/>
        </p:spPr>
        <p:txBody>
          <a:bodyPr wrap="square" rtlCol="0">
            <a:spAutoFit/>
          </a:bodyPr>
          <a:lstStyle/>
          <a:p>
            <a:r>
              <a:rPr lang="en-US"/>
              <a:t>Alkan+, </a:t>
            </a:r>
            <a:r>
              <a:rPr lang="en-US">
                <a:hlinkClick r:id="rId6"/>
              </a:rPr>
              <a:t>"Personalized copy number and segmental duplication </a:t>
            </a:r>
          </a:p>
          <a:p>
            <a:r>
              <a:rPr lang="en-US">
                <a:hlinkClick r:id="rId6"/>
              </a:rPr>
              <a:t>maps using next-generation sequencing”</a:t>
            </a:r>
            <a:r>
              <a:rPr lang="en-US"/>
              <a:t>, Nature Genetics 2009.</a:t>
            </a:r>
            <a:br>
              <a:rPr lang="en-US"/>
            </a:br>
            <a:endParaRPr lang="en-US"/>
          </a:p>
        </p:txBody>
      </p:sp>
    </p:spTree>
    <p:extLst>
      <p:ext uri="{BB962C8B-B14F-4D97-AF65-F5344CB8AC3E}">
        <p14:creationId xmlns:p14="http://schemas.microsoft.com/office/powerpoint/2010/main" val="2678747730"/>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1AFBD-8218-8D43-8597-4A0A01C57639}"/>
              </a:ext>
            </a:extLst>
          </p:cNvPr>
          <p:cNvSpPr>
            <a:spLocks noGrp="1"/>
          </p:cNvSpPr>
          <p:nvPr>
            <p:ph type="title"/>
          </p:nvPr>
        </p:nvSpPr>
        <p:spPr/>
        <p:txBody>
          <a:bodyPr/>
          <a:lstStyle/>
          <a:p>
            <a:r>
              <a:rPr lang="en-US"/>
              <a:t>Performance of Read Mapping</a:t>
            </a:r>
          </a:p>
        </p:txBody>
      </p:sp>
      <p:sp>
        <p:nvSpPr>
          <p:cNvPr id="4" name="Slide Number Placeholder 3">
            <a:extLst>
              <a:ext uri="{FF2B5EF4-FFF2-40B4-BE49-F238E27FC236}">
                <a16:creationId xmlns:a16="http://schemas.microsoft.com/office/drawing/2014/main" id="{7EE1F2D6-A814-F542-A3D9-8F08EB1F9095}"/>
              </a:ext>
            </a:extLst>
          </p:cNvPr>
          <p:cNvSpPr>
            <a:spLocks noGrp="1"/>
          </p:cNvSpPr>
          <p:nvPr>
            <p:ph type="sldNum" sz="quarter" idx="11"/>
          </p:nvPr>
        </p:nvSpPr>
        <p:spPr/>
        <p:txBody>
          <a:bodyPr/>
          <a:lstStyle/>
          <a:p>
            <a:fld id="{323594FA-E141-4234-AE05-360401972BE7}" type="slidenum">
              <a:rPr lang="en-US" altLang="en-US" smtClean="0">
                <a:solidFill>
                  <a:srgbClr val="000000"/>
                </a:solidFill>
              </a:rPr>
              <a:pPr/>
              <a:t>194</a:t>
            </a:fld>
            <a:endParaRPr lang="en-US" altLang="en-US">
              <a:solidFill>
                <a:srgbClr val="000000"/>
              </a:solidFill>
            </a:endParaRPr>
          </a:p>
        </p:txBody>
      </p:sp>
      <p:pic>
        <p:nvPicPr>
          <p:cNvPr id="203780" name="Picture 4" descr="https://lh3.googleusercontent.com/-Ibr4IXBqEiFOjgH3y3tgTS5vzY10DdssMvSz9aWW4hAM323d1SVzuULXAHFygXr0c7mQA5rY76ttngRxoyJwyZkZJB7ua2u-AdLwrbfFnzrWQ_oIivpYdqU5tDjZwPfyISKzFW4">
            <a:extLst>
              <a:ext uri="{FF2B5EF4-FFF2-40B4-BE49-F238E27FC236}">
                <a16:creationId xmlns:a16="http://schemas.microsoft.com/office/drawing/2014/main" id="{0BD9147A-65EC-F340-AF83-201D9573642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46120"/>
          <a:stretch/>
        </p:blipFill>
        <p:spPr bwMode="auto">
          <a:xfrm>
            <a:off x="817786" y="1052737"/>
            <a:ext cx="7432227" cy="489654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23C9BC6-B38C-634E-945F-705676E0D421}"/>
              </a:ext>
            </a:extLst>
          </p:cNvPr>
          <p:cNvSpPr txBox="1"/>
          <p:nvPr/>
        </p:nvSpPr>
        <p:spPr>
          <a:xfrm>
            <a:off x="4211960" y="3234462"/>
            <a:ext cx="1009328" cy="338554"/>
          </a:xfrm>
          <a:prstGeom prst="rect">
            <a:avLst/>
          </a:prstGeom>
          <a:solidFill>
            <a:schemeClr val="bg1"/>
          </a:solidFill>
        </p:spPr>
        <p:txBody>
          <a:bodyPr wrap="square" rtlCol="0">
            <a:spAutoFit/>
          </a:bodyPr>
          <a:lstStyle/>
          <a:p>
            <a:pPr algn="ctr"/>
            <a:r>
              <a:rPr lang="en-US" sz="1600">
                <a:solidFill>
                  <a:srgbClr val="0000FF"/>
                </a:solidFill>
              </a:rPr>
              <a:t>Mapper</a:t>
            </a:r>
          </a:p>
        </p:txBody>
      </p:sp>
      <p:sp>
        <p:nvSpPr>
          <p:cNvPr id="9" name="TextBox 8">
            <a:extLst>
              <a:ext uri="{FF2B5EF4-FFF2-40B4-BE49-F238E27FC236}">
                <a16:creationId xmlns:a16="http://schemas.microsoft.com/office/drawing/2014/main" id="{F9E8728E-32D4-1240-BFEA-D3BE35292F51}"/>
              </a:ext>
            </a:extLst>
          </p:cNvPr>
          <p:cNvSpPr txBox="1"/>
          <p:nvPr/>
        </p:nvSpPr>
        <p:spPr>
          <a:xfrm>
            <a:off x="4211960" y="5702544"/>
            <a:ext cx="1009328" cy="338554"/>
          </a:xfrm>
          <a:prstGeom prst="rect">
            <a:avLst/>
          </a:prstGeom>
          <a:solidFill>
            <a:schemeClr val="bg1"/>
          </a:solidFill>
        </p:spPr>
        <p:txBody>
          <a:bodyPr wrap="square" rtlCol="0">
            <a:spAutoFit/>
          </a:bodyPr>
          <a:lstStyle/>
          <a:p>
            <a:pPr algn="ctr"/>
            <a:r>
              <a:rPr lang="en-US" sz="1600">
                <a:solidFill>
                  <a:srgbClr val="0000FF"/>
                </a:solidFill>
              </a:rPr>
              <a:t>Mapper</a:t>
            </a:r>
          </a:p>
        </p:txBody>
      </p:sp>
      <p:sp>
        <p:nvSpPr>
          <p:cNvPr id="10" name="Rectangle 9">
            <a:extLst>
              <a:ext uri="{FF2B5EF4-FFF2-40B4-BE49-F238E27FC236}">
                <a16:creationId xmlns:a16="http://schemas.microsoft.com/office/drawing/2014/main" id="{089767E2-D972-BC43-A75C-7F167D7D032D}"/>
              </a:ext>
            </a:extLst>
          </p:cNvPr>
          <p:cNvSpPr/>
          <p:nvPr/>
        </p:nvSpPr>
        <p:spPr>
          <a:xfrm>
            <a:off x="1403648" y="6116063"/>
            <a:ext cx="7848872" cy="584775"/>
          </a:xfrm>
          <a:prstGeom prst="rect">
            <a:avLst/>
          </a:prstGeom>
        </p:spPr>
        <p:txBody>
          <a:bodyPr wrap="square">
            <a:spAutoFit/>
          </a:bodyPr>
          <a:lstStyle/>
          <a:p>
            <a:r>
              <a:rPr lang="en-US" sz="1600" dirty="0" err="1"/>
              <a:t>Alser</a:t>
            </a:r>
            <a:r>
              <a:rPr lang="en-US" sz="1600" dirty="0"/>
              <a:t>+, "</a:t>
            </a:r>
            <a:r>
              <a:rPr lang="en-US" sz="1600" dirty="0">
                <a:hlinkClick r:id="rId3"/>
              </a:rPr>
              <a:t>Technology dictates algorithms: Recent developments in read alignment</a:t>
            </a:r>
            <a:r>
              <a:rPr lang="en-US" sz="1600" dirty="0"/>
              <a:t>", Genome Biology, 2021</a:t>
            </a:r>
          </a:p>
        </p:txBody>
      </p:sp>
      <p:sp>
        <p:nvSpPr>
          <p:cNvPr id="3" name="Rectangle 2">
            <a:extLst>
              <a:ext uri="{FF2B5EF4-FFF2-40B4-BE49-F238E27FC236}">
                <a16:creationId xmlns:a16="http://schemas.microsoft.com/office/drawing/2014/main" id="{FFBB5D8E-E3C4-B24F-B160-B1533EC4B781}"/>
              </a:ext>
            </a:extLst>
          </p:cNvPr>
          <p:cNvSpPr/>
          <p:nvPr/>
        </p:nvSpPr>
        <p:spPr>
          <a:xfrm>
            <a:off x="5004048" y="1556792"/>
            <a:ext cx="3528392" cy="414575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08421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1AFBD-8218-8D43-8597-4A0A01C57639}"/>
              </a:ext>
            </a:extLst>
          </p:cNvPr>
          <p:cNvSpPr>
            <a:spLocks noGrp="1"/>
          </p:cNvSpPr>
          <p:nvPr>
            <p:ph type="title"/>
          </p:nvPr>
        </p:nvSpPr>
        <p:spPr/>
        <p:txBody>
          <a:bodyPr/>
          <a:lstStyle/>
          <a:p>
            <a:r>
              <a:rPr lang="en-US"/>
              <a:t>The Need for Speed</a:t>
            </a:r>
          </a:p>
        </p:txBody>
      </p:sp>
      <p:sp>
        <p:nvSpPr>
          <p:cNvPr id="4" name="Slide Number Placeholder 3">
            <a:extLst>
              <a:ext uri="{FF2B5EF4-FFF2-40B4-BE49-F238E27FC236}">
                <a16:creationId xmlns:a16="http://schemas.microsoft.com/office/drawing/2014/main" id="{7EE1F2D6-A814-F542-A3D9-8F08EB1F9095}"/>
              </a:ext>
            </a:extLst>
          </p:cNvPr>
          <p:cNvSpPr>
            <a:spLocks noGrp="1"/>
          </p:cNvSpPr>
          <p:nvPr>
            <p:ph type="sldNum" sz="quarter" idx="11"/>
          </p:nvPr>
        </p:nvSpPr>
        <p:spPr/>
        <p:txBody>
          <a:bodyPr/>
          <a:lstStyle/>
          <a:p>
            <a:fld id="{323594FA-E141-4234-AE05-360401972BE7}" type="slidenum">
              <a:rPr lang="en-US" altLang="en-US" smtClean="0">
                <a:solidFill>
                  <a:srgbClr val="000000"/>
                </a:solidFill>
              </a:rPr>
              <a:pPr/>
              <a:t>195</a:t>
            </a:fld>
            <a:endParaRPr lang="en-US" altLang="en-US">
              <a:solidFill>
                <a:srgbClr val="000000"/>
              </a:solidFill>
            </a:endParaRPr>
          </a:p>
        </p:txBody>
      </p:sp>
      <p:pic>
        <p:nvPicPr>
          <p:cNvPr id="5" name="Picture 4">
            <a:extLst>
              <a:ext uri="{FF2B5EF4-FFF2-40B4-BE49-F238E27FC236}">
                <a16:creationId xmlns:a16="http://schemas.microsoft.com/office/drawing/2014/main" id="{76442309-35B7-7742-B904-C2CB15A95762}"/>
              </a:ext>
            </a:extLst>
          </p:cNvPr>
          <p:cNvPicPr>
            <a:picLocks noChangeAspect="1"/>
          </p:cNvPicPr>
          <p:nvPr/>
        </p:nvPicPr>
        <p:blipFill rotWithShape="1">
          <a:blip r:embed="rId2"/>
          <a:srcRect l="2590" r="5525" b="9820"/>
          <a:stretch/>
        </p:blipFill>
        <p:spPr>
          <a:xfrm>
            <a:off x="35496" y="1346759"/>
            <a:ext cx="4962400" cy="3306377"/>
          </a:xfrm>
          <a:prstGeom prst="rect">
            <a:avLst/>
          </a:prstGeom>
        </p:spPr>
      </p:pic>
      <p:pic>
        <p:nvPicPr>
          <p:cNvPr id="7" name="Picture 4" descr="https://lh3.googleusercontent.com/-Ibr4IXBqEiFOjgH3y3tgTS5vzY10DdssMvSz9aWW4hAM323d1SVzuULXAHFygXr0c7mQA5rY76ttngRxoyJwyZkZJB7ua2u-AdLwrbfFnzrWQ_oIivpYdqU5tDjZwPfyISKzFW4">
            <a:extLst>
              <a:ext uri="{FF2B5EF4-FFF2-40B4-BE49-F238E27FC236}">
                <a16:creationId xmlns:a16="http://schemas.microsoft.com/office/drawing/2014/main" id="{0DCDFC60-BA40-C740-B4B0-C1E9F64F18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0175" r="68865"/>
          <a:stretch/>
        </p:blipFill>
        <p:spPr bwMode="auto">
          <a:xfrm>
            <a:off x="4997896" y="3068960"/>
            <a:ext cx="3894584" cy="3032173"/>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a:extLst>
              <a:ext uri="{FF2B5EF4-FFF2-40B4-BE49-F238E27FC236}">
                <a16:creationId xmlns:a16="http://schemas.microsoft.com/office/drawing/2014/main" id="{7BD9BA2D-3590-BA42-98BF-31D722B1E311}"/>
              </a:ext>
            </a:extLst>
          </p:cNvPr>
          <p:cNvSpPr/>
          <p:nvPr/>
        </p:nvSpPr>
        <p:spPr>
          <a:xfrm>
            <a:off x="3275856" y="3501008"/>
            <a:ext cx="360040" cy="43204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4" descr="https://lh3.googleusercontent.com/-Ibr4IXBqEiFOjgH3y3tgTS5vzY10DdssMvSz9aWW4hAM323d1SVzuULXAHFygXr0c7mQA5rY76ttngRxoyJwyZkZJB7ua2u-AdLwrbfFnzrWQ_oIivpYdqU5tDjZwPfyISKzFW4">
            <a:extLst>
              <a:ext uri="{FF2B5EF4-FFF2-40B4-BE49-F238E27FC236}">
                <a16:creationId xmlns:a16="http://schemas.microsoft.com/office/drawing/2014/main" id="{34BD5CD0-6CB6-CB46-BE7E-23233E668B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9550" t="55686" b="22735"/>
          <a:stretch/>
        </p:blipFill>
        <p:spPr bwMode="auto">
          <a:xfrm>
            <a:off x="8081664" y="2473897"/>
            <a:ext cx="1098848" cy="277446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737AD3F-33D5-C248-B98E-2476F44147E1}"/>
              </a:ext>
            </a:extLst>
          </p:cNvPr>
          <p:cNvSpPr txBox="1"/>
          <p:nvPr/>
        </p:nvSpPr>
        <p:spPr>
          <a:xfrm>
            <a:off x="8154167" y="2402625"/>
            <a:ext cx="1009328" cy="338554"/>
          </a:xfrm>
          <a:prstGeom prst="rect">
            <a:avLst/>
          </a:prstGeom>
          <a:solidFill>
            <a:schemeClr val="bg1"/>
          </a:solidFill>
        </p:spPr>
        <p:txBody>
          <a:bodyPr wrap="square" rtlCol="0">
            <a:spAutoFit/>
          </a:bodyPr>
          <a:lstStyle/>
          <a:p>
            <a:pPr algn="ctr"/>
            <a:r>
              <a:rPr lang="en-US" sz="1600">
                <a:solidFill>
                  <a:srgbClr val="0000FF"/>
                </a:solidFill>
              </a:rPr>
              <a:t>Mapper</a:t>
            </a:r>
          </a:p>
        </p:txBody>
      </p:sp>
      <p:cxnSp>
        <p:nvCxnSpPr>
          <p:cNvPr id="12" name="Straight Arrow Connector 11">
            <a:extLst>
              <a:ext uri="{FF2B5EF4-FFF2-40B4-BE49-F238E27FC236}">
                <a16:creationId xmlns:a16="http://schemas.microsoft.com/office/drawing/2014/main" id="{4AF3961A-3E0A-E945-83BF-A19261BD40D9}"/>
              </a:ext>
            </a:extLst>
          </p:cNvPr>
          <p:cNvCxnSpPr/>
          <p:nvPr/>
        </p:nvCxnSpPr>
        <p:spPr>
          <a:xfrm flipH="1">
            <a:off x="3635896" y="2132856"/>
            <a:ext cx="1872208" cy="136815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06756826-B727-1644-91A9-EE27191D479B}"/>
              </a:ext>
            </a:extLst>
          </p:cNvPr>
          <p:cNvSpPr txBox="1"/>
          <p:nvPr/>
        </p:nvSpPr>
        <p:spPr>
          <a:xfrm>
            <a:off x="5341428" y="1435009"/>
            <a:ext cx="3523568" cy="646331"/>
          </a:xfrm>
          <a:prstGeom prst="rect">
            <a:avLst/>
          </a:prstGeom>
          <a:noFill/>
        </p:spPr>
        <p:txBody>
          <a:bodyPr wrap="square" rtlCol="0">
            <a:spAutoFit/>
          </a:bodyPr>
          <a:lstStyle/>
          <a:p>
            <a:r>
              <a:rPr lang="en-US"/>
              <a:t>Did we realize the </a:t>
            </a:r>
            <a:r>
              <a:rPr lang="en-US" b="1">
                <a:solidFill>
                  <a:srgbClr val="FF0000"/>
                </a:solidFill>
              </a:rPr>
              <a:t>need</a:t>
            </a:r>
            <a:r>
              <a:rPr lang="en-US"/>
              <a:t> for </a:t>
            </a:r>
            <a:r>
              <a:rPr lang="en-US" b="1">
                <a:solidFill>
                  <a:srgbClr val="0000FF"/>
                </a:solidFill>
              </a:rPr>
              <a:t>faster</a:t>
            </a:r>
            <a:r>
              <a:rPr lang="en-US"/>
              <a:t> genome analysis?</a:t>
            </a:r>
          </a:p>
        </p:txBody>
      </p:sp>
      <p:sp>
        <p:nvSpPr>
          <p:cNvPr id="14" name="Rectangle 13">
            <a:extLst>
              <a:ext uri="{FF2B5EF4-FFF2-40B4-BE49-F238E27FC236}">
                <a16:creationId xmlns:a16="http://schemas.microsoft.com/office/drawing/2014/main" id="{E3CCBFF4-8670-3F43-82BE-362B4E598973}"/>
              </a:ext>
            </a:extLst>
          </p:cNvPr>
          <p:cNvSpPr/>
          <p:nvPr/>
        </p:nvSpPr>
        <p:spPr>
          <a:xfrm>
            <a:off x="1403648" y="6116063"/>
            <a:ext cx="7848872" cy="584775"/>
          </a:xfrm>
          <a:prstGeom prst="rect">
            <a:avLst/>
          </a:prstGeom>
        </p:spPr>
        <p:txBody>
          <a:bodyPr wrap="square">
            <a:spAutoFit/>
          </a:bodyPr>
          <a:lstStyle/>
          <a:p>
            <a:r>
              <a:rPr lang="en-US" sz="1600" dirty="0" err="1"/>
              <a:t>Alser</a:t>
            </a:r>
            <a:r>
              <a:rPr lang="en-US" sz="1600" dirty="0"/>
              <a:t>+, "</a:t>
            </a:r>
            <a:r>
              <a:rPr lang="en-US" sz="1600" dirty="0">
                <a:hlinkClick r:id="rId4"/>
              </a:rPr>
              <a:t>Technology dictates algorithms: Recent developments in read alignment</a:t>
            </a:r>
            <a:r>
              <a:rPr lang="en-US" sz="1600" dirty="0"/>
              <a:t>", Genome Biology, 2021</a:t>
            </a:r>
          </a:p>
        </p:txBody>
      </p:sp>
    </p:spTree>
    <p:extLst>
      <p:ext uri="{BB962C8B-B14F-4D97-AF65-F5344CB8AC3E}">
        <p14:creationId xmlns:p14="http://schemas.microsoft.com/office/powerpoint/2010/main" val="18103981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5"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vertical)">
                                      <p:cBhvr>
                                        <p:cTn id="12" dur="500"/>
                                        <p:tgtEl>
                                          <p:spTgt spid="6"/>
                                        </p:tgtEl>
                                      </p:cBhvr>
                                    </p:animEffect>
                                  </p:childTnLst>
                                </p:cTn>
                              </p:par>
                              <p:par>
                                <p:cTn id="13" presetID="3" presetClass="entr" presetSubtype="5"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blinds(vertical)">
                                      <p:cBhvr>
                                        <p:cTn id="15" dur="500"/>
                                        <p:tgtEl>
                                          <p:spTgt spid="12"/>
                                        </p:tgtEl>
                                      </p:cBhvr>
                                    </p:animEffect>
                                  </p:childTnLst>
                                </p:cTn>
                              </p:par>
                              <p:par>
                                <p:cTn id="16" presetID="3" presetClass="entr" presetSubtype="5"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blinds(vertical)">
                                      <p:cBhvr>
                                        <p:cTn id="18"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3" grpId="0"/>
    </p:bld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nvGraphicFramePr>
        <p:xfrm>
          <a:off x="5364088" y="1844824"/>
          <a:ext cx="3566160" cy="3566160"/>
        </p:xfrm>
        <a:graphic>
          <a:graphicData uri="http://schemas.openxmlformats.org/drawingml/2006/table">
            <a:tbl>
              <a:tblPr/>
              <a:tblGrid>
                <a:gridCol w="274320">
                  <a:extLst>
                    <a:ext uri="{9D8B030D-6E8A-4147-A177-3AD203B41FA5}">
                      <a16:colId xmlns:a16="http://schemas.microsoft.com/office/drawing/2014/main" val="20000"/>
                    </a:ext>
                  </a:extLst>
                </a:gridCol>
                <a:gridCol w="274320">
                  <a:extLst>
                    <a:ext uri="{9D8B030D-6E8A-4147-A177-3AD203B41FA5}">
                      <a16:colId xmlns:a16="http://schemas.microsoft.com/office/drawing/2014/main" val="20001"/>
                    </a:ext>
                  </a:extLst>
                </a:gridCol>
                <a:gridCol w="274320">
                  <a:extLst>
                    <a:ext uri="{9D8B030D-6E8A-4147-A177-3AD203B41FA5}">
                      <a16:colId xmlns:a16="http://schemas.microsoft.com/office/drawing/2014/main" val="20002"/>
                    </a:ext>
                  </a:extLst>
                </a:gridCol>
                <a:gridCol w="274320">
                  <a:extLst>
                    <a:ext uri="{9D8B030D-6E8A-4147-A177-3AD203B41FA5}">
                      <a16:colId xmlns:a16="http://schemas.microsoft.com/office/drawing/2014/main" val="20003"/>
                    </a:ext>
                  </a:extLst>
                </a:gridCol>
                <a:gridCol w="274320">
                  <a:extLst>
                    <a:ext uri="{9D8B030D-6E8A-4147-A177-3AD203B41FA5}">
                      <a16:colId xmlns:a16="http://schemas.microsoft.com/office/drawing/2014/main" val="20004"/>
                    </a:ext>
                  </a:extLst>
                </a:gridCol>
                <a:gridCol w="274320">
                  <a:extLst>
                    <a:ext uri="{9D8B030D-6E8A-4147-A177-3AD203B41FA5}">
                      <a16:colId xmlns:a16="http://schemas.microsoft.com/office/drawing/2014/main" val="20005"/>
                    </a:ext>
                  </a:extLst>
                </a:gridCol>
                <a:gridCol w="274320">
                  <a:extLst>
                    <a:ext uri="{9D8B030D-6E8A-4147-A177-3AD203B41FA5}">
                      <a16:colId xmlns:a16="http://schemas.microsoft.com/office/drawing/2014/main" val="20006"/>
                    </a:ext>
                  </a:extLst>
                </a:gridCol>
                <a:gridCol w="274320">
                  <a:extLst>
                    <a:ext uri="{9D8B030D-6E8A-4147-A177-3AD203B41FA5}">
                      <a16:colId xmlns:a16="http://schemas.microsoft.com/office/drawing/2014/main" val="20007"/>
                    </a:ext>
                  </a:extLst>
                </a:gridCol>
                <a:gridCol w="274320">
                  <a:extLst>
                    <a:ext uri="{9D8B030D-6E8A-4147-A177-3AD203B41FA5}">
                      <a16:colId xmlns:a16="http://schemas.microsoft.com/office/drawing/2014/main" val="20008"/>
                    </a:ext>
                  </a:extLst>
                </a:gridCol>
                <a:gridCol w="274320">
                  <a:extLst>
                    <a:ext uri="{9D8B030D-6E8A-4147-A177-3AD203B41FA5}">
                      <a16:colId xmlns:a16="http://schemas.microsoft.com/office/drawing/2014/main" val="20009"/>
                    </a:ext>
                  </a:extLst>
                </a:gridCol>
                <a:gridCol w="274320">
                  <a:extLst>
                    <a:ext uri="{9D8B030D-6E8A-4147-A177-3AD203B41FA5}">
                      <a16:colId xmlns:a16="http://schemas.microsoft.com/office/drawing/2014/main" val="20010"/>
                    </a:ext>
                  </a:extLst>
                </a:gridCol>
                <a:gridCol w="274320">
                  <a:extLst>
                    <a:ext uri="{9D8B030D-6E8A-4147-A177-3AD203B41FA5}">
                      <a16:colId xmlns:a16="http://schemas.microsoft.com/office/drawing/2014/main" val="20011"/>
                    </a:ext>
                  </a:extLst>
                </a:gridCol>
                <a:gridCol w="274320">
                  <a:extLst>
                    <a:ext uri="{9D8B030D-6E8A-4147-A177-3AD203B41FA5}">
                      <a16:colId xmlns:a16="http://schemas.microsoft.com/office/drawing/2014/main" val="20012"/>
                    </a:ext>
                  </a:extLst>
                </a:gridCol>
              </a:tblGrid>
              <a:tr h="274320">
                <a:tc>
                  <a:txBody>
                    <a:bodyPr/>
                    <a:lstStyle/>
                    <a:p>
                      <a:pPr algn="ctr"/>
                      <a:endParaRPr lang="en-US" sz="1300">
                        <a:effectLst/>
                      </a:endParaRP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300">
                        <a:effectLst/>
                      </a:endParaRP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N</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E</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T</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H</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E</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R</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L</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A</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N</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D</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S</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extLst>
                  <a:ext uri="{0D108BD9-81ED-4DB2-BD59-A6C34878D82A}">
                    <a16:rowId xmlns:a16="http://schemas.microsoft.com/office/drawing/2014/main" val="10000"/>
                  </a:ext>
                </a:extLst>
              </a:tr>
              <a:tr h="274320">
                <a:tc>
                  <a:txBody>
                    <a:bodyPr/>
                    <a:lstStyle/>
                    <a:p>
                      <a:pPr algn="ctr"/>
                      <a:endParaRPr lang="en-US" sz="1300">
                        <a:effectLst/>
                      </a:endParaRP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2</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4320">
                <a:tc>
                  <a:txBody>
                    <a:bodyPr/>
                    <a:lstStyle/>
                    <a:p>
                      <a:pPr algn="ctr"/>
                      <a:r>
                        <a:rPr lang="en-US" sz="1300">
                          <a:effectLst/>
                        </a:rPr>
                        <a:t>S</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2</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4320">
                <a:tc>
                  <a:txBody>
                    <a:bodyPr/>
                    <a:lstStyle/>
                    <a:p>
                      <a:pPr algn="ctr"/>
                      <a:r>
                        <a:rPr lang="en-US" sz="1300">
                          <a:effectLst/>
                        </a:rPr>
                        <a:t>W</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2</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2</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2</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4320">
                <a:tc>
                  <a:txBody>
                    <a:bodyPr/>
                    <a:lstStyle/>
                    <a:p>
                      <a:pPr algn="ctr"/>
                      <a:r>
                        <a:rPr lang="en-US" sz="1300">
                          <a:effectLst/>
                        </a:rPr>
                        <a:t>I</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274320">
                <a:tc>
                  <a:txBody>
                    <a:bodyPr/>
                    <a:lstStyle/>
                    <a:p>
                      <a:pPr algn="ctr"/>
                      <a:r>
                        <a:rPr lang="en-US" sz="1300">
                          <a:effectLst/>
                        </a:rPr>
                        <a:t>T</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274320">
                <a:tc>
                  <a:txBody>
                    <a:bodyPr/>
                    <a:lstStyle/>
                    <a:p>
                      <a:pPr algn="ctr"/>
                      <a:r>
                        <a:rPr lang="en-US" sz="1300">
                          <a:effectLst/>
                        </a:rPr>
                        <a:t>Z</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274320">
                <a:tc>
                  <a:txBody>
                    <a:bodyPr/>
                    <a:lstStyle/>
                    <a:p>
                      <a:pPr algn="ctr"/>
                      <a:r>
                        <a:rPr lang="en-US" sz="1300">
                          <a:effectLst/>
                        </a:rPr>
                        <a:t>E</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r h="274320">
                <a:tc>
                  <a:txBody>
                    <a:bodyPr/>
                    <a:lstStyle/>
                    <a:p>
                      <a:pPr algn="ctr"/>
                      <a:r>
                        <a:rPr lang="en-US" sz="1300">
                          <a:effectLst/>
                        </a:rPr>
                        <a:t>R</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8"/>
                  </a:ext>
                </a:extLst>
              </a:tr>
              <a:tr h="274320">
                <a:tc>
                  <a:txBody>
                    <a:bodyPr/>
                    <a:lstStyle/>
                    <a:p>
                      <a:pPr algn="ctr"/>
                      <a:r>
                        <a:rPr lang="en-US" sz="1300">
                          <a:effectLst/>
                        </a:rPr>
                        <a:t>L</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9"/>
                  </a:ext>
                </a:extLst>
              </a:tr>
              <a:tr h="274320">
                <a:tc>
                  <a:txBody>
                    <a:bodyPr/>
                    <a:lstStyle/>
                    <a:p>
                      <a:pPr algn="ctr"/>
                      <a:r>
                        <a:rPr lang="en-US" sz="1300">
                          <a:effectLst/>
                        </a:rPr>
                        <a:t>A</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10"/>
                  </a:ext>
                </a:extLst>
              </a:tr>
              <a:tr h="274320">
                <a:tc>
                  <a:txBody>
                    <a:bodyPr/>
                    <a:lstStyle/>
                    <a:p>
                      <a:pPr algn="ctr"/>
                      <a:r>
                        <a:rPr lang="en-US" sz="1300">
                          <a:effectLst/>
                        </a:rPr>
                        <a:t>N</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11"/>
                  </a:ext>
                </a:extLst>
              </a:tr>
              <a:tr h="274320">
                <a:tc>
                  <a:txBody>
                    <a:bodyPr/>
                    <a:lstStyle/>
                    <a:p>
                      <a:pPr algn="ctr"/>
                      <a:r>
                        <a:rPr lang="en-US" sz="1300" i="0">
                          <a:solidFill>
                            <a:srgbClr val="333333"/>
                          </a:solidFill>
                          <a:effectLst/>
                          <a:latin typeface="Helvetica Neue"/>
                        </a:rPr>
                        <a:t>D</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b="0" i="0">
                          <a:solidFill>
                            <a:srgbClr val="333333"/>
                          </a:solidFill>
                          <a:effectLst/>
                          <a:latin typeface="Helvetica Neue"/>
                        </a:rPr>
                        <a:t>11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t>5</a:t>
                      </a:r>
                    </a:p>
                  </a:txBody>
                  <a:tcPr marL="66203" marR="66203" marT="33101" marB="33101">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12"/>
                  </a:ext>
                </a:extLst>
              </a:tr>
            </a:tbl>
          </a:graphicData>
        </a:graphic>
      </p:graphicFrame>
      <p:sp>
        <p:nvSpPr>
          <p:cNvPr id="2" name="Title 1"/>
          <p:cNvSpPr>
            <a:spLocks noGrp="1"/>
          </p:cNvSpPr>
          <p:nvPr>
            <p:ph type="title"/>
          </p:nvPr>
        </p:nvSpPr>
        <p:spPr>
          <a:xfrm>
            <a:off x="228600" y="129952"/>
            <a:ext cx="8807896" cy="1066800"/>
          </a:xfrm>
        </p:spPr>
        <p:txBody>
          <a:bodyPr/>
          <a:lstStyle/>
          <a:p>
            <a:r>
              <a:rPr lang="en-US" dirty="0"/>
              <a:t>Sequence Alignment in Unavoidable</a:t>
            </a:r>
          </a:p>
        </p:txBody>
      </p:sp>
      <p:sp>
        <p:nvSpPr>
          <p:cNvPr id="13" name="Content Placeholder 12"/>
          <p:cNvSpPr>
            <a:spLocks noGrp="1"/>
          </p:cNvSpPr>
          <p:nvPr>
            <p:ph idx="1"/>
          </p:nvPr>
        </p:nvSpPr>
        <p:spPr>
          <a:xfrm>
            <a:off x="228600" y="1371600"/>
            <a:ext cx="4546600" cy="990484"/>
          </a:xfrm>
        </p:spPr>
        <p:txBody>
          <a:bodyPr/>
          <a:lstStyle/>
          <a:p>
            <a:r>
              <a:rPr lang="en-US">
                <a:solidFill>
                  <a:srgbClr val="FF0000"/>
                </a:solidFill>
                <a:effectLst>
                  <a:outerShdw blurRad="38100" dist="38100" dir="2700000" algn="tl">
                    <a:srgbClr val="000000">
                      <a:alpha val="43137"/>
                    </a:srgbClr>
                  </a:outerShdw>
                </a:effectLst>
              </a:rPr>
              <a:t>Quadratic-time</a:t>
            </a:r>
            <a:r>
              <a:rPr lang="en-US"/>
              <a:t> dynamic-programming algorithm</a:t>
            </a:r>
          </a:p>
          <a:p>
            <a:endParaRPr lang="en-US"/>
          </a:p>
        </p:txBody>
      </p:sp>
      <p:sp>
        <p:nvSpPr>
          <p:cNvPr id="11" name="Rectangle 10"/>
          <p:cNvSpPr/>
          <p:nvPr/>
        </p:nvSpPr>
        <p:spPr>
          <a:xfrm>
            <a:off x="5660304" y="2117236"/>
            <a:ext cx="3376192" cy="3392720"/>
          </a:xfrm>
          <a:prstGeom prst="rect">
            <a:avLst/>
          </a:prstGeom>
          <a:solidFill>
            <a:schemeClr val="bg1">
              <a:alpha val="73000"/>
            </a:schemeClr>
          </a:solidFill>
        </p:spPr>
        <p:txBody>
          <a:bodyPr wrap="square" rtlCol="0" anchor="ctr">
            <a:spAutoFit/>
          </a:bodyPr>
          <a:lstStyle/>
          <a:p>
            <a:pPr algn="just"/>
            <a:endParaRPr lang="en-US" sz="400" b="1">
              <a:solidFill>
                <a:srgbClr val="5F5F5F"/>
              </a:solidFill>
              <a:latin typeface="europa"/>
            </a:endParaRPr>
          </a:p>
        </p:txBody>
      </p:sp>
      <p:grpSp>
        <p:nvGrpSpPr>
          <p:cNvPr id="10" name="Group 9"/>
          <p:cNvGrpSpPr/>
          <p:nvPr/>
        </p:nvGrpSpPr>
        <p:grpSpPr>
          <a:xfrm>
            <a:off x="5805151" y="2315384"/>
            <a:ext cx="2663374" cy="522510"/>
            <a:chOff x="5733143" y="2133600"/>
            <a:chExt cx="2663374" cy="522510"/>
          </a:xfrm>
        </p:grpSpPr>
        <p:cxnSp>
          <p:nvCxnSpPr>
            <p:cNvPr id="5" name="Straight Arrow Connector 4"/>
            <p:cNvCxnSpPr/>
            <p:nvPr/>
          </p:nvCxnSpPr>
          <p:spPr>
            <a:xfrm>
              <a:off x="5733143" y="2133600"/>
              <a:ext cx="2627086" cy="0"/>
            </a:xfrm>
            <a:prstGeom prst="straightConnector1">
              <a:avLst/>
            </a:prstGeom>
            <a:ln w="38100">
              <a:solidFill>
                <a:srgbClr val="FF0000"/>
              </a:solidFill>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5769431" y="2416626"/>
              <a:ext cx="2627086" cy="0"/>
            </a:xfrm>
            <a:prstGeom prst="straightConnector1">
              <a:avLst/>
            </a:prstGeom>
            <a:ln w="38100">
              <a:solidFill>
                <a:srgbClr val="FF0000"/>
              </a:solidFill>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5762176" y="2656110"/>
              <a:ext cx="2627086" cy="0"/>
            </a:xfrm>
            <a:prstGeom prst="straightConnector1">
              <a:avLst/>
            </a:prstGeom>
            <a:ln w="38100">
              <a:solidFill>
                <a:srgbClr val="FF0000"/>
              </a:solidFill>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5769432" y="2148114"/>
              <a:ext cx="2489197" cy="213970"/>
            </a:xfrm>
            <a:prstGeom prst="straightConnector1">
              <a:avLst/>
            </a:prstGeom>
            <a:ln w="9525">
              <a:solidFill>
                <a:srgbClr val="FF0000"/>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5776692" y="2431140"/>
              <a:ext cx="2489197" cy="213970"/>
            </a:xfrm>
            <a:prstGeom prst="straightConnector1">
              <a:avLst/>
            </a:prstGeom>
            <a:ln w="9525">
              <a:solidFill>
                <a:srgbClr val="FF0000"/>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sp>
        <p:nvSpPr>
          <p:cNvPr id="12" name="TextBox 11"/>
          <p:cNvSpPr txBox="1"/>
          <p:nvPr/>
        </p:nvSpPr>
        <p:spPr>
          <a:xfrm>
            <a:off x="6806637" y="2881444"/>
            <a:ext cx="827314" cy="369332"/>
          </a:xfrm>
          <a:prstGeom prst="rect">
            <a:avLst/>
          </a:prstGeom>
          <a:noFill/>
        </p:spPr>
        <p:txBody>
          <a:bodyPr wrap="square" rtlCol="0">
            <a:spAutoFit/>
          </a:bodyPr>
          <a:lstStyle/>
          <a:p>
            <a:r>
              <a:rPr lang="en-US" b="1" err="1">
                <a:solidFill>
                  <a:srgbClr val="FF0000"/>
                </a:solidFill>
                <a:effectLst>
                  <a:outerShdw blurRad="38100" dist="38100" dir="2700000" algn="tl">
                    <a:srgbClr val="000000">
                      <a:alpha val="43137"/>
                    </a:srgbClr>
                  </a:outerShdw>
                </a:effectLst>
              </a:rPr>
              <a:t>etc</a:t>
            </a:r>
            <a:endParaRPr lang="en-US" b="1">
              <a:solidFill>
                <a:srgbClr val="FF0000"/>
              </a:solidFill>
              <a:effectLst>
                <a:outerShdw blurRad="38100" dist="38100" dir="2700000" algn="tl">
                  <a:srgbClr val="000000">
                    <a:alpha val="43137"/>
                  </a:srgbClr>
                </a:outerShdw>
              </a:effectLst>
            </a:endParaRPr>
          </a:p>
        </p:txBody>
      </p:sp>
      <p:grpSp>
        <p:nvGrpSpPr>
          <p:cNvPr id="33" name="Group 32"/>
          <p:cNvGrpSpPr/>
          <p:nvPr/>
        </p:nvGrpSpPr>
        <p:grpSpPr>
          <a:xfrm rot="16200000" flipH="1">
            <a:off x="4767556" y="3418474"/>
            <a:ext cx="2663374" cy="522510"/>
            <a:chOff x="5733143" y="2133600"/>
            <a:chExt cx="2663374" cy="522510"/>
          </a:xfrm>
        </p:grpSpPr>
        <p:cxnSp>
          <p:nvCxnSpPr>
            <p:cNvPr id="34" name="Straight Arrow Connector 33"/>
            <p:cNvCxnSpPr/>
            <p:nvPr/>
          </p:nvCxnSpPr>
          <p:spPr>
            <a:xfrm>
              <a:off x="5733143" y="2133600"/>
              <a:ext cx="2627086" cy="0"/>
            </a:xfrm>
            <a:prstGeom prst="straightConnector1">
              <a:avLst/>
            </a:prstGeom>
            <a:ln w="38100">
              <a:solidFill>
                <a:srgbClr val="FF0000"/>
              </a:solidFill>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5769431" y="2416626"/>
              <a:ext cx="2627086" cy="0"/>
            </a:xfrm>
            <a:prstGeom prst="straightConnector1">
              <a:avLst/>
            </a:prstGeom>
            <a:ln w="38100">
              <a:solidFill>
                <a:srgbClr val="FF0000"/>
              </a:solidFill>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p:nvPr/>
          </p:nvCxnSpPr>
          <p:spPr>
            <a:xfrm>
              <a:off x="5762176" y="2656110"/>
              <a:ext cx="2627086" cy="0"/>
            </a:xfrm>
            <a:prstGeom prst="straightConnector1">
              <a:avLst/>
            </a:prstGeom>
            <a:ln w="38100">
              <a:solidFill>
                <a:srgbClr val="FF0000"/>
              </a:solidFill>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flipH="1">
              <a:off x="5769432" y="2148114"/>
              <a:ext cx="2489197" cy="213970"/>
            </a:xfrm>
            <a:prstGeom prst="straightConnector1">
              <a:avLst/>
            </a:prstGeom>
            <a:ln w="9525">
              <a:solidFill>
                <a:srgbClr val="FF0000"/>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flipH="1">
              <a:off x="5776692" y="2431140"/>
              <a:ext cx="2489197" cy="213970"/>
            </a:xfrm>
            <a:prstGeom prst="straightConnector1">
              <a:avLst/>
            </a:prstGeom>
            <a:ln w="9525">
              <a:solidFill>
                <a:srgbClr val="FF0000"/>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sp>
        <p:nvSpPr>
          <p:cNvPr id="3" name="Rectangle 2"/>
          <p:cNvSpPr/>
          <p:nvPr/>
        </p:nvSpPr>
        <p:spPr>
          <a:xfrm>
            <a:off x="726976" y="3891071"/>
            <a:ext cx="4386137" cy="369332"/>
          </a:xfrm>
          <a:prstGeom prst="rect">
            <a:avLst/>
          </a:prstGeom>
        </p:spPr>
        <p:txBody>
          <a:bodyPr wrap="none">
            <a:spAutoFit/>
          </a:bodyPr>
          <a:lstStyle/>
          <a:p>
            <a:pPr>
              <a:buClr>
                <a:srgbClr val="CC9900"/>
              </a:buClr>
            </a:pPr>
            <a:r>
              <a:rPr lang="en-US" kern="0">
                <a:solidFill>
                  <a:schemeClr val="bg1">
                    <a:lumMod val="50000"/>
                  </a:schemeClr>
                </a:solidFill>
              </a:rPr>
              <a:t>Processing row (or column) after another</a:t>
            </a:r>
          </a:p>
        </p:txBody>
      </p:sp>
      <p:sp>
        <p:nvSpPr>
          <p:cNvPr id="47" name="TextBox 46"/>
          <p:cNvSpPr txBox="1"/>
          <p:nvPr/>
        </p:nvSpPr>
        <p:spPr>
          <a:xfrm>
            <a:off x="6438432" y="3628930"/>
            <a:ext cx="827314" cy="369332"/>
          </a:xfrm>
          <a:prstGeom prst="rect">
            <a:avLst/>
          </a:prstGeom>
          <a:noFill/>
        </p:spPr>
        <p:txBody>
          <a:bodyPr wrap="square" rtlCol="0">
            <a:spAutoFit/>
          </a:bodyPr>
          <a:lstStyle/>
          <a:p>
            <a:r>
              <a:rPr lang="en-US" b="1" err="1">
                <a:solidFill>
                  <a:srgbClr val="FF0000"/>
                </a:solidFill>
                <a:effectLst>
                  <a:outerShdw blurRad="38100" dist="38100" dir="2700000" algn="tl">
                    <a:srgbClr val="000000">
                      <a:alpha val="43137"/>
                    </a:srgbClr>
                  </a:outerShdw>
                </a:effectLst>
              </a:rPr>
              <a:t>etc</a:t>
            </a:r>
            <a:endParaRPr lang="en-US" b="1">
              <a:solidFill>
                <a:srgbClr val="FF0000"/>
              </a:solidFill>
              <a:effectLst>
                <a:outerShdw blurRad="38100" dist="38100" dir="2700000" algn="tl">
                  <a:srgbClr val="000000">
                    <a:alpha val="43137"/>
                  </a:srgbClr>
                </a:outerShdw>
              </a:effectLst>
            </a:endParaRPr>
          </a:p>
        </p:txBody>
      </p:sp>
      <p:sp>
        <p:nvSpPr>
          <p:cNvPr id="48" name="Content Placeholder 12"/>
          <p:cNvSpPr txBox="1">
            <a:spLocks/>
          </p:cNvSpPr>
          <p:nvPr/>
        </p:nvSpPr>
        <p:spPr bwMode="auto">
          <a:xfrm>
            <a:off x="213106" y="3102315"/>
            <a:ext cx="4546600" cy="110682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a:buClr>
                <a:srgbClr val="CC9900"/>
              </a:buClr>
            </a:pPr>
            <a:r>
              <a:rPr lang="en-US" kern="0">
                <a:solidFill>
                  <a:srgbClr val="FF0000"/>
                </a:solidFill>
                <a:effectLst>
                  <a:outerShdw blurRad="38100" dist="38100" dir="2700000" algn="tl">
                    <a:srgbClr val="000000">
                      <a:alpha val="43137"/>
                    </a:srgbClr>
                  </a:outerShdw>
                </a:effectLst>
              </a:rPr>
              <a:t>Data dependencies </a:t>
            </a:r>
            <a:r>
              <a:rPr lang="en-US" kern="0">
                <a:solidFill>
                  <a:srgbClr val="000000"/>
                </a:solidFill>
              </a:rPr>
              <a:t>limit the computation parallelism</a:t>
            </a:r>
          </a:p>
        </p:txBody>
      </p:sp>
      <p:sp>
        <p:nvSpPr>
          <p:cNvPr id="49" name="Content Placeholder 12"/>
          <p:cNvSpPr txBox="1">
            <a:spLocks/>
          </p:cNvSpPr>
          <p:nvPr/>
        </p:nvSpPr>
        <p:spPr bwMode="auto">
          <a:xfrm>
            <a:off x="228600" y="4829632"/>
            <a:ext cx="4546600" cy="110682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a:buClr>
                <a:srgbClr val="CC9900"/>
              </a:buClr>
            </a:pPr>
            <a:endParaRPr lang="en-US" kern="0">
              <a:solidFill>
                <a:srgbClr val="000000"/>
              </a:solidFill>
            </a:endParaRPr>
          </a:p>
        </p:txBody>
      </p:sp>
      <p:grpSp>
        <p:nvGrpSpPr>
          <p:cNvPr id="29" name="Group 28"/>
          <p:cNvGrpSpPr/>
          <p:nvPr/>
        </p:nvGrpSpPr>
        <p:grpSpPr>
          <a:xfrm>
            <a:off x="6057646" y="2513662"/>
            <a:ext cx="821387" cy="932260"/>
            <a:chOff x="7193738" y="3686629"/>
            <a:chExt cx="821387" cy="932260"/>
          </a:xfrm>
        </p:grpSpPr>
        <p:cxnSp>
          <p:nvCxnSpPr>
            <p:cNvPr id="51" name="Straight Arrow Connector 50"/>
            <p:cNvCxnSpPr/>
            <p:nvPr/>
          </p:nvCxnSpPr>
          <p:spPr>
            <a:xfrm flipV="1">
              <a:off x="7193738" y="3686629"/>
              <a:ext cx="208548" cy="140849"/>
            </a:xfrm>
            <a:prstGeom prst="straightConnector1">
              <a:avLst/>
            </a:prstGeom>
            <a:ln w="38100">
              <a:solidFill>
                <a:srgbClr val="FF0000"/>
              </a:solidFill>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2" name="Straight Arrow Connector 51"/>
            <p:cNvCxnSpPr/>
            <p:nvPr/>
          </p:nvCxnSpPr>
          <p:spPr>
            <a:xfrm flipV="1">
              <a:off x="7271671" y="3717561"/>
              <a:ext cx="391872" cy="356090"/>
            </a:xfrm>
            <a:prstGeom prst="straightConnector1">
              <a:avLst/>
            </a:prstGeom>
            <a:ln w="38100">
              <a:solidFill>
                <a:srgbClr val="FF0000"/>
              </a:solidFill>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p:nvPr/>
          </p:nvCxnSpPr>
          <p:spPr>
            <a:xfrm flipV="1">
              <a:off x="7300694" y="3717561"/>
              <a:ext cx="668514" cy="618707"/>
            </a:xfrm>
            <a:prstGeom prst="straightConnector1">
              <a:avLst/>
            </a:prstGeom>
            <a:ln w="38100">
              <a:solidFill>
                <a:srgbClr val="FF0000"/>
              </a:solidFill>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p:nvPr/>
          </p:nvCxnSpPr>
          <p:spPr>
            <a:xfrm flipH="1">
              <a:off x="7271671" y="3751121"/>
              <a:ext cx="130616" cy="322530"/>
            </a:xfrm>
            <a:prstGeom prst="straightConnector1">
              <a:avLst/>
            </a:prstGeom>
            <a:ln w="9525">
              <a:solidFill>
                <a:srgbClr val="FF0000"/>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5" name="Straight Arrow Connector 54"/>
            <p:cNvCxnSpPr/>
            <p:nvPr/>
          </p:nvCxnSpPr>
          <p:spPr>
            <a:xfrm flipH="1">
              <a:off x="7300694" y="3805303"/>
              <a:ext cx="362850" cy="530965"/>
            </a:xfrm>
            <a:prstGeom prst="straightConnector1">
              <a:avLst/>
            </a:prstGeom>
            <a:ln w="9525">
              <a:solidFill>
                <a:srgbClr val="FF0000"/>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8" name="TextBox 57"/>
            <p:cNvSpPr txBox="1"/>
            <p:nvPr/>
          </p:nvSpPr>
          <p:spPr>
            <a:xfrm rot="18883330">
              <a:off x="7416802" y="4020566"/>
              <a:ext cx="827314" cy="369332"/>
            </a:xfrm>
            <a:prstGeom prst="rect">
              <a:avLst/>
            </a:prstGeom>
            <a:noFill/>
          </p:spPr>
          <p:txBody>
            <a:bodyPr wrap="square" rtlCol="0">
              <a:spAutoFit/>
            </a:bodyPr>
            <a:lstStyle/>
            <a:p>
              <a:r>
                <a:rPr lang="en-US" b="1" err="1">
                  <a:solidFill>
                    <a:srgbClr val="FF0000"/>
                  </a:solidFill>
                  <a:effectLst>
                    <a:outerShdw blurRad="38100" dist="38100" dir="2700000" algn="tl">
                      <a:srgbClr val="000000">
                        <a:alpha val="43137"/>
                      </a:srgbClr>
                    </a:outerShdw>
                  </a:effectLst>
                </a:rPr>
                <a:t>etc</a:t>
              </a:r>
              <a:endParaRPr lang="en-US" b="1">
                <a:solidFill>
                  <a:srgbClr val="FF0000"/>
                </a:solidFill>
                <a:effectLst>
                  <a:outerShdw blurRad="38100" dist="38100" dir="2700000" algn="tl">
                    <a:srgbClr val="000000">
                      <a:alpha val="43137"/>
                    </a:srgbClr>
                  </a:outerShdw>
                </a:effectLst>
              </a:endParaRPr>
            </a:p>
          </p:txBody>
        </p:sp>
      </p:grpSp>
      <p:sp>
        <p:nvSpPr>
          <p:cNvPr id="4" name="TextBox 3"/>
          <p:cNvSpPr txBox="1"/>
          <p:nvPr/>
        </p:nvSpPr>
        <p:spPr>
          <a:xfrm>
            <a:off x="3969880" y="1787750"/>
            <a:ext cx="1584176" cy="461665"/>
          </a:xfrm>
          <a:prstGeom prst="rect">
            <a:avLst/>
          </a:prstGeom>
          <a:noFill/>
        </p:spPr>
        <p:txBody>
          <a:bodyPr wrap="square" rtlCol="0">
            <a:spAutoFit/>
          </a:bodyPr>
          <a:lstStyle/>
          <a:p>
            <a:r>
              <a:rPr lang="en-US" sz="2400" b="1">
                <a:solidFill>
                  <a:srgbClr val="FF0000"/>
                </a:solidFill>
              </a:rPr>
              <a:t>WHY?!</a:t>
            </a:r>
          </a:p>
        </p:txBody>
      </p:sp>
      <p:sp>
        <p:nvSpPr>
          <p:cNvPr id="32" name="Rectangle 31"/>
          <p:cNvSpPr/>
          <p:nvPr/>
        </p:nvSpPr>
        <p:spPr>
          <a:xfrm>
            <a:off x="611560" y="2996952"/>
            <a:ext cx="3805667" cy="338554"/>
          </a:xfrm>
          <a:prstGeom prst="rect">
            <a:avLst/>
          </a:prstGeom>
          <a:solidFill>
            <a:schemeClr val="bg1"/>
          </a:solidFill>
        </p:spPr>
        <p:txBody>
          <a:bodyPr wrap="square">
            <a:spAutoFit/>
          </a:bodyPr>
          <a:lstStyle/>
          <a:p>
            <a:pPr>
              <a:defRPr/>
            </a:pPr>
            <a:r>
              <a:rPr lang="en-US" sz="1600">
                <a:solidFill>
                  <a:prstClr val="black"/>
                </a:solidFill>
              </a:rPr>
              <a:t>NETHERLANDS x SWITZERLAND</a:t>
            </a:r>
          </a:p>
        </p:txBody>
      </p:sp>
      <p:sp>
        <p:nvSpPr>
          <p:cNvPr id="6" name="TextBox 5"/>
          <p:cNvSpPr txBox="1"/>
          <p:nvPr/>
        </p:nvSpPr>
        <p:spPr>
          <a:xfrm>
            <a:off x="611915" y="3306388"/>
            <a:ext cx="4457310" cy="2893100"/>
          </a:xfrm>
          <a:prstGeom prst="rect">
            <a:avLst/>
          </a:prstGeom>
          <a:solidFill>
            <a:schemeClr val="bg1"/>
          </a:solidFill>
        </p:spPr>
        <p:txBody>
          <a:bodyPr wrap="square" rtlCol="0">
            <a:spAutoFit/>
          </a:bodyPr>
          <a:lstStyle/>
          <a:p>
            <a:r>
              <a:rPr lang="en-US" sz="1600">
                <a:solidFill>
                  <a:srgbClr val="000000"/>
                </a:solidFill>
              </a:rPr>
              <a:t>NETHERLANDS x S</a:t>
            </a:r>
          </a:p>
          <a:p>
            <a:r>
              <a:rPr lang="en-US" sz="1600">
                <a:solidFill>
                  <a:srgbClr val="000000"/>
                </a:solidFill>
              </a:rPr>
              <a:t>NETHERLANDS x SW</a:t>
            </a:r>
          </a:p>
          <a:p>
            <a:r>
              <a:rPr lang="en-US" sz="1600">
                <a:solidFill>
                  <a:srgbClr val="000000"/>
                </a:solidFill>
              </a:rPr>
              <a:t>NETHERLANDS x SWI</a:t>
            </a:r>
          </a:p>
          <a:p>
            <a:r>
              <a:rPr lang="en-US" sz="1600">
                <a:solidFill>
                  <a:srgbClr val="000000"/>
                </a:solidFill>
              </a:rPr>
              <a:t>NETHERLANDS x SWIT</a:t>
            </a:r>
          </a:p>
          <a:p>
            <a:r>
              <a:rPr lang="en-US" sz="1600">
                <a:solidFill>
                  <a:srgbClr val="000000"/>
                </a:solidFill>
              </a:rPr>
              <a:t>NETHERLANDS x SWITZ</a:t>
            </a:r>
          </a:p>
          <a:p>
            <a:r>
              <a:rPr lang="en-US" sz="1600">
                <a:solidFill>
                  <a:srgbClr val="000000"/>
                </a:solidFill>
              </a:rPr>
              <a:t>NETHERLANDS x SWITZE</a:t>
            </a:r>
          </a:p>
          <a:p>
            <a:r>
              <a:rPr lang="en-US" sz="1600">
                <a:solidFill>
                  <a:srgbClr val="000000"/>
                </a:solidFill>
              </a:rPr>
              <a:t>NETHERLANDS x SWITZER</a:t>
            </a:r>
          </a:p>
          <a:p>
            <a:r>
              <a:rPr lang="en-US" sz="1600">
                <a:solidFill>
                  <a:srgbClr val="000000"/>
                </a:solidFill>
              </a:rPr>
              <a:t>NETHERLANDS x SWITZERL</a:t>
            </a:r>
          </a:p>
          <a:p>
            <a:r>
              <a:rPr lang="en-US" sz="1600">
                <a:solidFill>
                  <a:srgbClr val="000000"/>
                </a:solidFill>
              </a:rPr>
              <a:t>NETHERLANDS x SWITZERLA</a:t>
            </a:r>
          </a:p>
          <a:p>
            <a:r>
              <a:rPr lang="en-US" sz="1600">
                <a:solidFill>
                  <a:srgbClr val="000000"/>
                </a:solidFill>
              </a:rPr>
              <a:t>NETHERLANDS x SWITZERLAN</a:t>
            </a:r>
          </a:p>
          <a:p>
            <a:r>
              <a:rPr lang="en-US" sz="1600">
                <a:solidFill>
                  <a:srgbClr val="000000"/>
                </a:solidFill>
              </a:rPr>
              <a:t>NETHERLANDS x SWITZERLAND </a:t>
            </a:r>
          </a:p>
        </p:txBody>
      </p:sp>
      <p:sp>
        <p:nvSpPr>
          <p:cNvPr id="36" name="TextBox 35"/>
          <p:cNvSpPr txBox="1"/>
          <p:nvPr/>
        </p:nvSpPr>
        <p:spPr>
          <a:xfrm>
            <a:off x="688925" y="2229078"/>
            <a:ext cx="3594962" cy="369332"/>
          </a:xfrm>
          <a:prstGeom prst="rect">
            <a:avLst/>
          </a:prstGeom>
          <a:noFill/>
        </p:spPr>
        <p:txBody>
          <a:bodyPr wrap="square" rtlCol="0">
            <a:spAutoFit/>
          </a:bodyPr>
          <a:lstStyle/>
          <a:p>
            <a:r>
              <a:rPr lang="en-US">
                <a:solidFill>
                  <a:schemeClr val="bg1">
                    <a:lumMod val="50000"/>
                  </a:schemeClr>
                </a:solidFill>
              </a:rPr>
              <a:t>Enumerating all possible prefixes</a:t>
            </a:r>
          </a:p>
        </p:txBody>
      </p:sp>
      <p:sp>
        <p:nvSpPr>
          <p:cNvPr id="39" name="Slide Number Placeholder 1">
            <a:extLst>
              <a:ext uri="{FF2B5EF4-FFF2-40B4-BE49-F238E27FC236}">
                <a16:creationId xmlns:a16="http://schemas.microsoft.com/office/drawing/2014/main" id="{D737BCD9-C4E7-9448-BA09-18778D808790}"/>
              </a:ext>
            </a:extLst>
          </p:cNvPr>
          <p:cNvSpPr>
            <a:spLocks noGrp="1"/>
          </p:cNvSpPr>
          <p:nvPr>
            <p:ph type="sldNum" sz="quarter" idx="11"/>
          </p:nvPr>
        </p:nvSpPr>
        <p:spPr>
          <a:xfrm>
            <a:off x="6553200" y="6243638"/>
            <a:ext cx="2133600" cy="457200"/>
          </a:xfrm>
        </p:spPr>
        <p:txBody>
          <a:bodyPr/>
          <a:lstStyle/>
          <a:p>
            <a:fld id="{6E86574E-FA2E-425B-A84C-39F9592E9ECB}" type="slidenum">
              <a:rPr lang="en-US" altLang="en-US" smtClean="0"/>
              <a:pPr/>
              <a:t>196</a:t>
            </a:fld>
            <a:endParaRPr lang="en-US" altLang="en-US"/>
          </a:p>
        </p:txBody>
      </p:sp>
    </p:spTree>
    <p:extLst>
      <p:ext uri="{BB962C8B-B14F-4D97-AF65-F5344CB8AC3E}">
        <p14:creationId xmlns:p14="http://schemas.microsoft.com/office/powerpoint/2010/main" val="7777545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6">
                                            <p:txEl>
                                              <p:pRg st="0" end="0"/>
                                            </p:txEl>
                                          </p:spTgt>
                                        </p:tgtEl>
                                        <p:attrNameLst>
                                          <p:attrName>style.visibility</p:attrName>
                                        </p:attrNameLst>
                                      </p:cBhvr>
                                      <p:to>
                                        <p:strVal val="visible"/>
                                      </p:to>
                                    </p:set>
                                    <p:animEffect transition="in" filter="fade">
                                      <p:cBhvr>
                                        <p:cTn id="12" dur="500"/>
                                        <p:tgtEl>
                                          <p:spTgt spid="3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wipe(left)">
                                      <p:cBhvr>
                                        <p:cTn id="17" dur="500"/>
                                        <p:tgtEl>
                                          <p:spTgt spid="3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
                                            <p:bg/>
                                          </p:spTgt>
                                        </p:tgtEl>
                                        <p:attrNameLst>
                                          <p:attrName>style.visibility</p:attrName>
                                        </p:attrNameLst>
                                      </p:cBhvr>
                                      <p:to>
                                        <p:strVal val="visible"/>
                                      </p:to>
                                    </p:set>
                                    <p:animEffect transition="in" filter="wipe(left)">
                                      <p:cBhvr>
                                        <p:cTn id="22" dur="500"/>
                                        <p:tgtEl>
                                          <p:spTgt spid="6">
                                            <p:bg/>
                                          </p:spTgt>
                                        </p:tgtEl>
                                      </p:cBhvr>
                                    </p:animEffect>
                                  </p:childTnLst>
                                </p:cTn>
                              </p:par>
                            </p:childTnLst>
                          </p:cTn>
                        </p:par>
                        <p:par>
                          <p:cTn id="23" fill="hold">
                            <p:stCondLst>
                              <p:cond delay="500"/>
                            </p:stCondLst>
                            <p:childTnLst>
                              <p:par>
                                <p:cTn id="24" presetID="22" presetClass="entr" presetSubtype="8" fill="hold" grpId="0" nodeType="after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wipe(left)">
                                      <p:cBhvr>
                                        <p:cTn id="26" dur="500"/>
                                        <p:tgtEl>
                                          <p:spTgt spid="6">
                                            <p:txEl>
                                              <p:pRg st="0" end="0"/>
                                            </p:txEl>
                                          </p:spTgt>
                                        </p:tgtEl>
                                      </p:cBhvr>
                                    </p:animEffect>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6">
                                            <p:txEl>
                                              <p:pRg st="1" end="1"/>
                                            </p:txEl>
                                          </p:spTgt>
                                        </p:tgtEl>
                                        <p:attrNameLst>
                                          <p:attrName>style.visibility</p:attrName>
                                        </p:attrNameLst>
                                      </p:cBhvr>
                                      <p:to>
                                        <p:strVal val="visible"/>
                                      </p:to>
                                    </p:set>
                                    <p:animEffect transition="in" filter="wipe(left)">
                                      <p:cBhvr>
                                        <p:cTn id="30" dur="500"/>
                                        <p:tgtEl>
                                          <p:spTgt spid="6">
                                            <p:txEl>
                                              <p:pRg st="1" end="1"/>
                                            </p:txEl>
                                          </p:spTgt>
                                        </p:tgtEl>
                                      </p:cBhvr>
                                    </p:animEffect>
                                  </p:childTnLst>
                                </p:cTn>
                              </p:par>
                            </p:childTnLst>
                          </p:cTn>
                        </p:par>
                        <p:par>
                          <p:cTn id="31" fill="hold">
                            <p:stCondLst>
                              <p:cond delay="1500"/>
                            </p:stCondLst>
                            <p:childTnLst>
                              <p:par>
                                <p:cTn id="32" presetID="22" presetClass="entr" presetSubtype="8" fill="hold" grpId="0" nodeType="afterEffect">
                                  <p:stCondLst>
                                    <p:cond delay="0"/>
                                  </p:stCondLst>
                                  <p:childTnLst>
                                    <p:set>
                                      <p:cBhvr>
                                        <p:cTn id="33" dur="1" fill="hold">
                                          <p:stCondLst>
                                            <p:cond delay="0"/>
                                          </p:stCondLst>
                                        </p:cTn>
                                        <p:tgtEl>
                                          <p:spTgt spid="6">
                                            <p:txEl>
                                              <p:pRg st="2" end="2"/>
                                            </p:txEl>
                                          </p:spTgt>
                                        </p:tgtEl>
                                        <p:attrNameLst>
                                          <p:attrName>style.visibility</p:attrName>
                                        </p:attrNameLst>
                                      </p:cBhvr>
                                      <p:to>
                                        <p:strVal val="visible"/>
                                      </p:to>
                                    </p:set>
                                    <p:animEffect transition="in" filter="wipe(left)">
                                      <p:cBhvr>
                                        <p:cTn id="34" dur="500"/>
                                        <p:tgtEl>
                                          <p:spTgt spid="6">
                                            <p:txEl>
                                              <p:pRg st="2" end="2"/>
                                            </p:txEl>
                                          </p:spTgt>
                                        </p:tgtEl>
                                      </p:cBhvr>
                                    </p:animEffect>
                                  </p:childTnLst>
                                </p:cTn>
                              </p:par>
                            </p:childTnLst>
                          </p:cTn>
                        </p:par>
                        <p:par>
                          <p:cTn id="35" fill="hold">
                            <p:stCondLst>
                              <p:cond delay="2000"/>
                            </p:stCondLst>
                            <p:childTnLst>
                              <p:par>
                                <p:cTn id="36" presetID="22" presetClass="entr" presetSubtype="8" fill="hold" grpId="0" nodeType="afterEffect">
                                  <p:stCondLst>
                                    <p:cond delay="0"/>
                                  </p:stCondLst>
                                  <p:childTnLst>
                                    <p:set>
                                      <p:cBhvr>
                                        <p:cTn id="37" dur="1" fill="hold">
                                          <p:stCondLst>
                                            <p:cond delay="0"/>
                                          </p:stCondLst>
                                        </p:cTn>
                                        <p:tgtEl>
                                          <p:spTgt spid="6">
                                            <p:txEl>
                                              <p:pRg st="3" end="3"/>
                                            </p:txEl>
                                          </p:spTgt>
                                        </p:tgtEl>
                                        <p:attrNameLst>
                                          <p:attrName>style.visibility</p:attrName>
                                        </p:attrNameLst>
                                      </p:cBhvr>
                                      <p:to>
                                        <p:strVal val="visible"/>
                                      </p:to>
                                    </p:set>
                                    <p:animEffect transition="in" filter="wipe(left)">
                                      <p:cBhvr>
                                        <p:cTn id="38" dur="250"/>
                                        <p:tgtEl>
                                          <p:spTgt spid="6">
                                            <p:txEl>
                                              <p:pRg st="3" end="3"/>
                                            </p:txEl>
                                          </p:spTgt>
                                        </p:tgtEl>
                                      </p:cBhvr>
                                    </p:animEffect>
                                  </p:childTnLst>
                                </p:cTn>
                              </p:par>
                            </p:childTnLst>
                          </p:cTn>
                        </p:par>
                        <p:par>
                          <p:cTn id="39" fill="hold">
                            <p:stCondLst>
                              <p:cond delay="2250"/>
                            </p:stCondLst>
                            <p:childTnLst>
                              <p:par>
                                <p:cTn id="40" presetID="22" presetClass="entr" presetSubtype="8" fill="hold" grpId="0" nodeType="after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wipe(left)">
                                      <p:cBhvr>
                                        <p:cTn id="42" dur="250"/>
                                        <p:tgtEl>
                                          <p:spTgt spid="6">
                                            <p:txEl>
                                              <p:pRg st="4" end="4"/>
                                            </p:txEl>
                                          </p:spTgt>
                                        </p:tgtEl>
                                      </p:cBhvr>
                                    </p:animEffect>
                                  </p:childTnLst>
                                </p:cTn>
                              </p:par>
                            </p:childTnLst>
                          </p:cTn>
                        </p:par>
                        <p:par>
                          <p:cTn id="43" fill="hold">
                            <p:stCondLst>
                              <p:cond delay="2500"/>
                            </p:stCondLst>
                            <p:childTnLst>
                              <p:par>
                                <p:cTn id="44" presetID="22" presetClass="entr" presetSubtype="8" fill="hold" grpId="0" nodeType="afterEffect">
                                  <p:stCondLst>
                                    <p:cond delay="0"/>
                                  </p:stCondLst>
                                  <p:childTnLst>
                                    <p:set>
                                      <p:cBhvr>
                                        <p:cTn id="45" dur="1" fill="hold">
                                          <p:stCondLst>
                                            <p:cond delay="0"/>
                                          </p:stCondLst>
                                        </p:cTn>
                                        <p:tgtEl>
                                          <p:spTgt spid="6">
                                            <p:txEl>
                                              <p:pRg st="5" end="5"/>
                                            </p:txEl>
                                          </p:spTgt>
                                        </p:tgtEl>
                                        <p:attrNameLst>
                                          <p:attrName>style.visibility</p:attrName>
                                        </p:attrNameLst>
                                      </p:cBhvr>
                                      <p:to>
                                        <p:strVal val="visible"/>
                                      </p:to>
                                    </p:set>
                                    <p:animEffect transition="in" filter="wipe(left)">
                                      <p:cBhvr>
                                        <p:cTn id="46" dur="250"/>
                                        <p:tgtEl>
                                          <p:spTgt spid="6">
                                            <p:txEl>
                                              <p:pRg st="5" end="5"/>
                                            </p:txEl>
                                          </p:spTgt>
                                        </p:tgtEl>
                                      </p:cBhvr>
                                    </p:animEffect>
                                  </p:childTnLst>
                                </p:cTn>
                              </p:par>
                            </p:childTnLst>
                          </p:cTn>
                        </p:par>
                        <p:par>
                          <p:cTn id="47" fill="hold">
                            <p:stCondLst>
                              <p:cond delay="2750"/>
                            </p:stCondLst>
                            <p:childTnLst>
                              <p:par>
                                <p:cTn id="48" presetID="22" presetClass="entr" presetSubtype="8" fill="hold" grpId="0" nodeType="afterEffect">
                                  <p:stCondLst>
                                    <p:cond delay="0"/>
                                  </p:stCondLst>
                                  <p:childTnLst>
                                    <p:set>
                                      <p:cBhvr>
                                        <p:cTn id="49" dur="1" fill="hold">
                                          <p:stCondLst>
                                            <p:cond delay="0"/>
                                          </p:stCondLst>
                                        </p:cTn>
                                        <p:tgtEl>
                                          <p:spTgt spid="6">
                                            <p:txEl>
                                              <p:pRg st="6" end="6"/>
                                            </p:txEl>
                                          </p:spTgt>
                                        </p:tgtEl>
                                        <p:attrNameLst>
                                          <p:attrName>style.visibility</p:attrName>
                                        </p:attrNameLst>
                                      </p:cBhvr>
                                      <p:to>
                                        <p:strVal val="visible"/>
                                      </p:to>
                                    </p:set>
                                    <p:animEffect transition="in" filter="wipe(left)">
                                      <p:cBhvr>
                                        <p:cTn id="50" dur="250"/>
                                        <p:tgtEl>
                                          <p:spTgt spid="6">
                                            <p:txEl>
                                              <p:pRg st="6" end="6"/>
                                            </p:txEl>
                                          </p:spTgt>
                                        </p:tgtEl>
                                      </p:cBhvr>
                                    </p:animEffect>
                                  </p:childTnLst>
                                </p:cTn>
                              </p:par>
                            </p:childTnLst>
                          </p:cTn>
                        </p:par>
                        <p:par>
                          <p:cTn id="51" fill="hold">
                            <p:stCondLst>
                              <p:cond delay="3000"/>
                            </p:stCondLst>
                            <p:childTnLst>
                              <p:par>
                                <p:cTn id="52" presetID="22" presetClass="entr" presetSubtype="8" fill="hold" grpId="0" nodeType="afterEffect">
                                  <p:stCondLst>
                                    <p:cond delay="0"/>
                                  </p:stCondLst>
                                  <p:childTnLst>
                                    <p:set>
                                      <p:cBhvr>
                                        <p:cTn id="53" dur="1" fill="hold">
                                          <p:stCondLst>
                                            <p:cond delay="0"/>
                                          </p:stCondLst>
                                        </p:cTn>
                                        <p:tgtEl>
                                          <p:spTgt spid="6">
                                            <p:txEl>
                                              <p:pRg st="7" end="7"/>
                                            </p:txEl>
                                          </p:spTgt>
                                        </p:tgtEl>
                                        <p:attrNameLst>
                                          <p:attrName>style.visibility</p:attrName>
                                        </p:attrNameLst>
                                      </p:cBhvr>
                                      <p:to>
                                        <p:strVal val="visible"/>
                                      </p:to>
                                    </p:set>
                                    <p:animEffect transition="in" filter="wipe(left)">
                                      <p:cBhvr>
                                        <p:cTn id="54" dur="250"/>
                                        <p:tgtEl>
                                          <p:spTgt spid="6">
                                            <p:txEl>
                                              <p:pRg st="7" end="7"/>
                                            </p:txEl>
                                          </p:spTgt>
                                        </p:tgtEl>
                                      </p:cBhvr>
                                    </p:animEffect>
                                  </p:childTnLst>
                                </p:cTn>
                              </p:par>
                            </p:childTnLst>
                          </p:cTn>
                        </p:par>
                        <p:par>
                          <p:cTn id="55" fill="hold">
                            <p:stCondLst>
                              <p:cond delay="3250"/>
                            </p:stCondLst>
                            <p:childTnLst>
                              <p:par>
                                <p:cTn id="56" presetID="22" presetClass="entr" presetSubtype="8" fill="hold" grpId="0" nodeType="afterEffect">
                                  <p:stCondLst>
                                    <p:cond delay="0"/>
                                  </p:stCondLst>
                                  <p:childTnLst>
                                    <p:set>
                                      <p:cBhvr>
                                        <p:cTn id="57" dur="1" fill="hold">
                                          <p:stCondLst>
                                            <p:cond delay="0"/>
                                          </p:stCondLst>
                                        </p:cTn>
                                        <p:tgtEl>
                                          <p:spTgt spid="6">
                                            <p:txEl>
                                              <p:pRg st="8" end="8"/>
                                            </p:txEl>
                                          </p:spTgt>
                                        </p:tgtEl>
                                        <p:attrNameLst>
                                          <p:attrName>style.visibility</p:attrName>
                                        </p:attrNameLst>
                                      </p:cBhvr>
                                      <p:to>
                                        <p:strVal val="visible"/>
                                      </p:to>
                                    </p:set>
                                    <p:animEffect transition="in" filter="wipe(left)">
                                      <p:cBhvr>
                                        <p:cTn id="58" dur="250"/>
                                        <p:tgtEl>
                                          <p:spTgt spid="6">
                                            <p:txEl>
                                              <p:pRg st="8" end="8"/>
                                            </p:txEl>
                                          </p:spTgt>
                                        </p:tgtEl>
                                      </p:cBhvr>
                                    </p:animEffect>
                                  </p:childTnLst>
                                </p:cTn>
                              </p:par>
                            </p:childTnLst>
                          </p:cTn>
                        </p:par>
                        <p:par>
                          <p:cTn id="59" fill="hold">
                            <p:stCondLst>
                              <p:cond delay="3500"/>
                            </p:stCondLst>
                            <p:childTnLst>
                              <p:par>
                                <p:cTn id="60" presetID="22" presetClass="entr" presetSubtype="8" fill="hold" grpId="0" nodeType="afterEffect">
                                  <p:stCondLst>
                                    <p:cond delay="0"/>
                                  </p:stCondLst>
                                  <p:childTnLst>
                                    <p:set>
                                      <p:cBhvr>
                                        <p:cTn id="61" dur="1" fill="hold">
                                          <p:stCondLst>
                                            <p:cond delay="0"/>
                                          </p:stCondLst>
                                        </p:cTn>
                                        <p:tgtEl>
                                          <p:spTgt spid="6">
                                            <p:txEl>
                                              <p:pRg st="9" end="9"/>
                                            </p:txEl>
                                          </p:spTgt>
                                        </p:tgtEl>
                                        <p:attrNameLst>
                                          <p:attrName>style.visibility</p:attrName>
                                        </p:attrNameLst>
                                      </p:cBhvr>
                                      <p:to>
                                        <p:strVal val="visible"/>
                                      </p:to>
                                    </p:set>
                                    <p:animEffect transition="in" filter="wipe(left)">
                                      <p:cBhvr>
                                        <p:cTn id="62" dur="250"/>
                                        <p:tgtEl>
                                          <p:spTgt spid="6">
                                            <p:txEl>
                                              <p:pRg st="9" end="9"/>
                                            </p:txEl>
                                          </p:spTgt>
                                        </p:tgtEl>
                                      </p:cBhvr>
                                    </p:animEffect>
                                  </p:childTnLst>
                                </p:cTn>
                              </p:par>
                            </p:childTnLst>
                          </p:cTn>
                        </p:par>
                        <p:par>
                          <p:cTn id="63" fill="hold">
                            <p:stCondLst>
                              <p:cond delay="3750"/>
                            </p:stCondLst>
                            <p:childTnLst>
                              <p:par>
                                <p:cTn id="64" presetID="22" presetClass="entr" presetSubtype="8" fill="hold" grpId="0" nodeType="afterEffect">
                                  <p:stCondLst>
                                    <p:cond delay="0"/>
                                  </p:stCondLst>
                                  <p:childTnLst>
                                    <p:set>
                                      <p:cBhvr>
                                        <p:cTn id="65" dur="1" fill="hold">
                                          <p:stCondLst>
                                            <p:cond delay="0"/>
                                          </p:stCondLst>
                                        </p:cTn>
                                        <p:tgtEl>
                                          <p:spTgt spid="6">
                                            <p:txEl>
                                              <p:pRg st="10" end="10"/>
                                            </p:txEl>
                                          </p:spTgt>
                                        </p:tgtEl>
                                        <p:attrNameLst>
                                          <p:attrName>style.visibility</p:attrName>
                                        </p:attrNameLst>
                                      </p:cBhvr>
                                      <p:to>
                                        <p:strVal val="visible"/>
                                      </p:to>
                                    </p:set>
                                    <p:animEffect transition="in" filter="wipe(left)">
                                      <p:cBhvr>
                                        <p:cTn id="66" dur="250"/>
                                        <p:tgtEl>
                                          <p:spTgt spid="6">
                                            <p:txEl>
                                              <p:pRg st="10" end="10"/>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xit" presetSubtype="0" fill="hold" grpId="0" nodeType="clickEffect">
                                  <p:stCondLst>
                                    <p:cond delay="0"/>
                                  </p:stCondLst>
                                  <p:childTnLst>
                                    <p:animEffect transition="out" filter="fade">
                                      <p:cBhvr>
                                        <p:cTn id="70" dur="500"/>
                                        <p:tgtEl>
                                          <p:spTgt spid="4">
                                            <p:txEl>
                                              <p:pRg st="0" end="0"/>
                                            </p:txEl>
                                          </p:spTgt>
                                        </p:tgtEl>
                                      </p:cBhvr>
                                    </p:animEffect>
                                    <p:set>
                                      <p:cBhvr>
                                        <p:cTn id="71" dur="1" fill="hold">
                                          <p:stCondLst>
                                            <p:cond delay="499"/>
                                          </p:stCondLst>
                                        </p:cTn>
                                        <p:tgtEl>
                                          <p:spTgt spid="4">
                                            <p:txEl>
                                              <p:pRg st="0" end="0"/>
                                            </p:txEl>
                                          </p:spTgt>
                                        </p:tgtEl>
                                        <p:attrNameLst>
                                          <p:attrName>style.visibility</p:attrName>
                                        </p:attrNameLst>
                                      </p:cBhvr>
                                      <p:to>
                                        <p:strVal val="hidden"/>
                                      </p:to>
                                    </p:set>
                                  </p:childTnLst>
                                </p:cTn>
                              </p:par>
                              <p:par>
                                <p:cTn id="72" presetID="10" presetClass="exit" presetSubtype="0" fill="hold" grpId="1" nodeType="withEffect">
                                  <p:stCondLst>
                                    <p:cond delay="0"/>
                                  </p:stCondLst>
                                  <p:childTnLst>
                                    <p:animEffect transition="out" filter="fade">
                                      <p:cBhvr>
                                        <p:cTn id="73" dur="500"/>
                                        <p:tgtEl>
                                          <p:spTgt spid="32"/>
                                        </p:tgtEl>
                                      </p:cBhvr>
                                    </p:animEffect>
                                    <p:set>
                                      <p:cBhvr>
                                        <p:cTn id="74" dur="1" fill="hold">
                                          <p:stCondLst>
                                            <p:cond delay="499"/>
                                          </p:stCondLst>
                                        </p:cTn>
                                        <p:tgtEl>
                                          <p:spTgt spid="32"/>
                                        </p:tgtEl>
                                        <p:attrNameLst>
                                          <p:attrName>style.visibility</p:attrName>
                                        </p:attrNameLst>
                                      </p:cBhvr>
                                      <p:to>
                                        <p:strVal val="hidden"/>
                                      </p:to>
                                    </p:set>
                                  </p:childTnLst>
                                </p:cTn>
                              </p:par>
                              <p:par>
                                <p:cTn id="75" presetID="10" presetClass="exit" presetSubtype="0" fill="hold" grpId="1" nodeType="withEffect">
                                  <p:stCondLst>
                                    <p:cond delay="0"/>
                                  </p:stCondLst>
                                  <p:childTnLst>
                                    <p:animEffect transition="out" filter="fade">
                                      <p:cBhvr>
                                        <p:cTn id="76" dur="500"/>
                                        <p:tgtEl>
                                          <p:spTgt spid="6">
                                            <p:txEl>
                                              <p:pRg st="0" end="0"/>
                                            </p:txEl>
                                          </p:spTgt>
                                        </p:tgtEl>
                                      </p:cBhvr>
                                    </p:animEffect>
                                    <p:set>
                                      <p:cBhvr>
                                        <p:cTn id="77" dur="1" fill="hold">
                                          <p:stCondLst>
                                            <p:cond delay="499"/>
                                          </p:stCondLst>
                                        </p:cTn>
                                        <p:tgtEl>
                                          <p:spTgt spid="6">
                                            <p:txEl>
                                              <p:pRg st="0" end="0"/>
                                            </p:txEl>
                                          </p:spTgt>
                                        </p:tgtEl>
                                        <p:attrNameLst>
                                          <p:attrName>style.visibility</p:attrName>
                                        </p:attrNameLst>
                                      </p:cBhvr>
                                      <p:to>
                                        <p:strVal val="hidden"/>
                                      </p:to>
                                    </p:set>
                                  </p:childTnLst>
                                </p:cTn>
                              </p:par>
                              <p:par>
                                <p:cTn id="78" presetID="10" presetClass="exit" presetSubtype="0" fill="hold" grpId="1" nodeType="withEffect">
                                  <p:stCondLst>
                                    <p:cond delay="0"/>
                                  </p:stCondLst>
                                  <p:childTnLst>
                                    <p:animEffect transition="out" filter="fade">
                                      <p:cBhvr>
                                        <p:cTn id="79" dur="500"/>
                                        <p:tgtEl>
                                          <p:spTgt spid="6">
                                            <p:txEl>
                                              <p:pRg st="1" end="1"/>
                                            </p:txEl>
                                          </p:spTgt>
                                        </p:tgtEl>
                                      </p:cBhvr>
                                    </p:animEffect>
                                    <p:set>
                                      <p:cBhvr>
                                        <p:cTn id="80" dur="1" fill="hold">
                                          <p:stCondLst>
                                            <p:cond delay="499"/>
                                          </p:stCondLst>
                                        </p:cTn>
                                        <p:tgtEl>
                                          <p:spTgt spid="6">
                                            <p:txEl>
                                              <p:pRg st="1" end="1"/>
                                            </p:txEl>
                                          </p:spTgt>
                                        </p:tgtEl>
                                        <p:attrNameLst>
                                          <p:attrName>style.visibility</p:attrName>
                                        </p:attrNameLst>
                                      </p:cBhvr>
                                      <p:to>
                                        <p:strVal val="hidden"/>
                                      </p:to>
                                    </p:set>
                                  </p:childTnLst>
                                </p:cTn>
                              </p:par>
                              <p:par>
                                <p:cTn id="81" presetID="10" presetClass="exit" presetSubtype="0" fill="hold" grpId="1" nodeType="withEffect">
                                  <p:stCondLst>
                                    <p:cond delay="0"/>
                                  </p:stCondLst>
                                  <p:childTnLst>
                                    <p:animEffect transition="out" filter="fade">
                                      <p:cBhvr>
                                        <p:cTn id="82" dur="500"/>
                                        <p:tgtEl>
                                          <p:spTgt spid="6">
                                            <p:txEl>
                                              <p:pRg st="2" end="2"/>
                                            </p:txEl>
                                          </p:spTgt>
                                        </p:tgtEl>
                                      </p:cBhvr>
                                    </p:animEffect>
                                    <p:set>
                                      <p:cBhvr>
                                        <p:cTn id="83" dur="1" fill="hold">
                                          <p:stCondLst>
                                            <p:cond delay="499"/>
                                          </p:stCondLst>
                                        </p:cTn>
                                        <p:tgtEl>
                                          <p:spTgt spid="6">
                                            <p:txEl>
                                              <p:pRg st="2" end="2"/>
                                            </p:txEl>
                                          </p:spTgt>
                                        </p:tgtEl>
                                        <p:attrNameLst>
                                          <p:attrName>style.visibility</p:attrName>
                                        </p:attrNameLst>
                                      </p:cBhvr>
                                      <p:to>
                                        <p:strVal val="hidden"/>
                                      </p:to>
                                    </p:set>
                                  </p:childTnLst>
                                </p:cTn>
                              </p:par>
                              <p:par>
                                <p:cTn id="84" presetID="10" presetClass="exit" presetSubtype="0" fill="hold" grpId="1" nodeType="withEffect">
                                  <p:stCondLst>
                                    <p:cond delay="0"/>
                                  </p:stCondLst>
                                  <p:childTnLst>
                                    <p:animEffect transition="out" filter="fade">
                                      <p:cBhvr>
                                        <p:cTn id="85" dur="500"/>
                                        <p:tgtEl>
                                          <p:spTgt spid="6">
                                            <p:txEl>
                                              <p:pRg st="3" end="3"/>
                                            </p:txEl>
                                          </p:spTgt>
                                        </p:tgtEl>
                                      </p:cBhvr>
                                    </p:animEffect>
                                    <p:set>
                                      <p:cBhvr>
                                        <p:cTn id="86" dur="1" fill="hold">
                                          <p:stCondLst>
                                            <p:cond delay="499"/>
                                          </p:stCondLst>
                                        </p:cTn>
                                        <p:tgtEl>
                                          <p:spTgt spid="6">
                                            <p:txEl>
                                              <p:pRg st="3" end="3"/>
                                            </p:txEl>
                                          </p:spTgt>
                                        </p:tgtEl>
                                        <p:attrNameLst>
                                          <p:attrName>style.visibility</p:attrName>
                                        </p:attrNameLst>
                                      </p:cBhvr>
                                      <p:to>
                                        <p:strVal val="hidden"/>
                                      </p:to>
                                    </p:set>
                                  </p:childTnLst>
                                </p:cTn>
                              </p:par>
                              <p:par>
                                <p:cTn id="87" presetID="10" presetClass="exit" presetSubtype="0" fill="hold" grpId="1" nodeType="withEffect">
                                  <p:stCondLst>
                                    <p:cond delay="0"/>
                                  </p:stCondLst>
                                  <p:childTnLst>
                                    <p:animEffect transition="out" filter="fade">
                                      <p:cBhvr>
                                        <p:cTn id="88" dur="500"/>
                                        <p:tgtEl>
                                          <p:spTgt spid="6">
                                            <p:txEl>
                                              <p:pRg st="4" end="4"/>
                                            </p:txEl>
                                          </p:spTgt>
                                        </p:tgtEl>
                                      </p:cBhvr>
                                    </p:animEffect>
                                    <p:set>
                                      <p:cBhvr>
                                        <p:cTn id="89" dur="1" fill="hold">
                                          <p:stCondLst>
                                            <p:cond delay="499"/>
                                          </p:stCondLst>
                                        </p:cTn>
                                        <p:tgtEl>
                                          <p:spTgt spid="6">
                                            <p:txEl>
                                              <p:pRg st="4" end="4"/>
                                            </p:txEl>
                                          </p:spTgt>
                                        </p:tgtEl>
                                        <p:attrNameLst>
                                          <p:attrName>style.visibility</p:attrName>
                                        </p:attrNameLst>
                                      </p:cBhvr>
                                      <p:to>
                                        <p:strVal val="hidden"/>
                                      </p:to>
                                    </p:set>
                                  </p:childTnLst>
                                </p:cTn>
                              </p:par>
                              <p:par>
                                <p:cTn id="90" presetID="10" presetClass="exit" presetSubtype="0" fill="hold" grpId="1" nodeType="withEffect">
                                  <p:stCondLst>
                                    <p:cond delay="0"/>
                                  </p:stCondLst>
                                  <p:childTnLst>
                                    <p:animEffect transition="out" filter="fade">
                                      <p:cBhvr>
                                        <p:cTn id="91" dur="500"/>
                                        <p:tgtEl>
                                          <p:spTgt spid="6">
                                            <p:txEl>
                                              <p:pRg st="5" end="5"/>
                                            </p:txEl>
                                          </p:spTgt>
                                        </p:tgtEl>
                                      </p:cBhvr>
                                    </p:animEffect>
                                    <p:set>
                                      <p:cBhvr>
                                        <p:cTn id="92" dur="1" fill="hold">
                                          <p:stCondLst>
                                            <p:cond delay="499"/>
                                          </p:stCondLst>
                                        </p:cTn>
                                        <p:tgtEl>
                                          <p:spTgt spid="6">
                                            <p:txEl>
                                              <p:pRg st="5" end="5"/>
                                            </p:txEl>
                                          </p:spTgt>
                                        </p:tgtEl>
                                        <p:attrNameLst>
                                          <p:attrName>style.visibility</p:attrName>
                                        </p:attrNameLst>
                                      </p:cBhvr>
                                      <p:to>
                                        <p:strVal val="hidden"/>
                                      </p:to>
                                    </p:set>
                                  </p:childTnLst>
                                </p:cTn>
                              </p:par>
                              <p:par>
                                <p:cTn id="93" presetID="10" presetClass="exit" presetSubtype="0" fill="hold" grpId="1" nodeType="withEffect">
                                  <p:stCondLst>
                                    <p:cond delay="0"/>
                                  </p:stCondLst>
                                  <p:childTnLst>
                                    <p:animEffect transition="out" filter="fade">
                                      <p:cBhvr>
                                        <p:cTn id="94" dur="500"/>
                                        <p:tgtEl>
                                          <p:spTgt spid="6">
                                            <p:txEl>
                                              <p:pRg st="6" end="6"/>
                                            </p:txEl>
                                          </p:spTgt>
                                        </p:tgtEl>
                                      </p:cBhvr>
                                    </p:animEffect>
                                    <p:set>
                                      <p:cBhvr>
                                        <p:cTn id="95" dur="1" fill="hold">
                                          <p:stCondLst>
                                            <p:cond delay="499"/>
                                          </p:stCondLst>
                                        </p:cTn>
                                        <p:tgtEl>
                                          <p:spTgt spid="6">
                                            <p:txEl>
                                              <p:pRg st="6" end="6"/>
                                            </p:txEl>
                                          </p:spTgt>
                                        </p:tgtEl>
                                        <p:attrNameLst>
                                          <p:attrName>style.visibility</p:attrName>
                                        </p:attrNameLst>
                                      </p:cBhvr>
                                      <p:to>
                                        <p:strVal val="hidden"/>
                                      </p:to>
                                    </p:set>
                                  </p:childTnLst>
                                </p:cTn>
                              </p:par>
                              <p:par>
                                <p:cTn id="96" presetID="10" presetClass="exit" presetSubtype="0" fill="hold" grpId="1" nodeType="withEffect">
                                  <p:stCondLst>
                                    <p:cond delay="0"/>
                                  </p:stCondLst>
                                  <p:childTnLst>
                                    <p:animEffect transition="out" filter="fade">
                                      <p:cBhvr>
                                        <p:cTn id="97" dur="500"/>
                                        <p:tgtEl>
                                          <p:spTgt spid="6">
                                            <p:txEl>
                                              <p:pRg st="7" end="7"/>
                                            </p:txEl>
                                          </p:spTgt>
                                        </p:tgtEl>
                                      </p:cBhvr>
                                    </p:animEffect>
                                    <p:set>
                                      <p:cBhvr>
                                        <p:cTn id="98" dur="1" fill="hold">
                                          <p:stCondLst>
                                            <p:cond delay="499"/>
                                          </p:stCondLst>
                                        </p:cTn>
                                        <p:tgtEl>
                                          <p:spTgt spid="6">
                                            <p:txEl>
                                              <p:pRg st="7" end="7"/>
                                            </p:txEl>
                                          </p:spTgt>
                                        </p:tgtEl>
                                        <p:attrNameLst>
                                          <p:attrName>style.visibility</p:attrName>
                                        </p:attrNameLst>
                                      </p:cBhvr>
                                      <p:to>
                                        <p:strVal val="hidden"/>
                                      </p:to>
                                    </p:set>
                                  </p:childTnLst>
                                </p:cTn>
                              </p:par>
                              <p:par>
                                <p:cTn id="99" presetID="10" presetClass="exit" presetSubtype="0" fill="hold" grpId="1" nodeType="withEffect">
                                  <p:stCondLst>
                                    <p:cond delay="0"/>
                                  </p:stCondLst>
                                  <p:childTnLst>
                                    <p:animEffect transition="out" filter="fade">
                                      <p:cBhvr>
                                        <p:cTn id="100" dur="500"/>
                                        <p:tgtEl>
                                          <p:spTgt spid="6">
                                            <p:txEl>
                                              <p:pRg st="8" end="8"/>
                                            </p:txEl>
                                          </p:spTgt>
                                        </p:tgtEl>
                                      </p:cBhvr>
                                    </p:animEffect>
                                    <p:set>
                                      <p:cBhvr>
                                        <p:cTn id="101" dur="1" fill="hold">
                                          <p:stCondLst>
                                            <p:cond delay="499"/>
                                          </p:stCondLst>
                                        </p:cTn>
                                        <p:tgtEl>
                                          <p:spTgt spid="6">
                                            <p:txEl>
                                              <p:pRg st="8" end="8"/>
                                            </p:txEl>
                                          </p:spTgt>
                                        </p:tgtEl>
                                        <p:attrNameLst>
                                          <p:attrName>style.visibility</p:attrName>
                                        </p:attrNameLst>
                                      </p:cBhvr>
                                      <p:to>
                                        <p:strVal val="hidden"/>
                                      </p:to>
                                    </p:set>
                                  </p:childTnLst>
                                </p:cTn>
                              </p:par>
                              <p:par>
                                <p:cTn id="102" presetID="10" presetClass="exit" presetSubtype="0" fill="hold" grpId="1" nodeType="withEffect">
                                  <p:stCondLst>
                                    <p:cond delay="0"/>
                                  </p:stCondLst>
                                  <p:childTnLst>
                                    <p:animEffect transition="out" filter="fade">
                                      <p:cBhvr>
                                        <p:cTn id="103" dur="500"/>
                                        <p:tgtEl>
                                          <p:spTgt spid="6">
                                            <p:txEl>
                                              <p:pRg st="9" end="9"/>
                                            </p:txEl>
                                          </p:spTgt>
                                        </p:tgtEl>
                                      </p:cBhvr>
                                    </p:animEffect>
                                    <p:set>
                                      <p:cBhvr>
                                        <p:cTn id="104" dur="1" fill="hold">
                                          <p:stCondLst>
                                            <p:cond delay="499"/>
                                          </p:stCondLst>
                                        </p:cTn>
                                        <p:tgtEl>
                                          <p:spTgt spid="6">
                                            <p:txEl>
                                              <p:pRg st="9" end="9"/>
                                            </p:txEl>
                                          </p:spTgt>
                                        </p:tgtEl>
                                        <p:attrNameLst>
                                          <p:attrName>style.visibility</p:attrName>
                                        </p:attrNameLst>
                                      </p:cBhvr>
                                      <p:to>
                                        <p:strVal val="hidden"/>
                                      </p:to>
                                    </p:set>
                                  </p:childTnLst>
                                </p:cTn>
                              </p:par>
                              <p:par>
                                <p:cTn id="105" presetID="10" presetClass="exit" presetSubtype="0" fill="hold" grpId="1" nodeType="withEffect">
                                  <p:stCondLst>
                                    <p:cond delay="0"/>
                                  </p:stCondLst>
                                  <p:childTnLst>
                                    <p:animEffect transition="out" filter="fade">
                                      <p:cBhvr>
                                        <p:cTn id="106" dur="500"/>
                                        <p:tgtEl>
                                          <p:spTgt spid="6">
                                            <p:txEl>
                                              <p:pRg st="10" end="10"/>
                                            </p:txEl>
                                          </p:spTgt>
                                        </p:tgtEl>
                                      </p:cBhvr>
                                    </p:animEffect>
                                    <p:set>
                                      <p:cBhvr>
                                        <p:cTn id="107" dur="1" fill="hold">
                                          <p:stCondLst>
                                            <p:cond delay="499"/>
                                          </p:stCondLst>
                                        </p:cTn>
                                        <p:tgtEl>
                                          <p:spTgt spid="6">
                                            <p:txEl>
                                              <p:pRg st="10" end="10"/>
                                            </p:txEl>
                                          </p:spTgt>
                                        </p:tgtEl>
                                        <p:attrNameLst>
                                          <p:attrName>style.visibility</p:attrName>
                                        </p:attrNameLst>
                                      </p:cBhvr>
                                      <p:to>
                                        <p:strVal val="hidden"/>
                                      </p:to>
                                    </p:set>
                                  </p:childTnLst>
                                </p:cTn>
                              </p:par>
                              <p:par>
                                <p:cTn id="108" presetID="10" presetClass="exit" presetSubtype="0" fill="hold" grpId="1" nodeType="withEffect">
                                  <p:stCondLst>
                                    <p:cond delay="0"/>
                                  </p:stCondLst>
                                  <p:childTnLst>
                                    <p:animEffect transition="out" filter="fade">
                                      <p:cBhvr>
                                        <p:cTn id="109" dur="500"/>
                                        <p:tgtEl>
                                          <p:spTgt spid="6">
                                            <p:bg/>
                                          </p:spTgt>
                                        </p:tgtEl>
                                      </p:cBhvr>
                                    </p:animEffect>
                                    <p:set>
                                      <p:cBhvr>
                                        <p:cTn id="110" dur="1" fill="hold">
                                          <p:stCondLst>
                                            <p:cond delay="499"/>
                                          </p:stCondLst>
                                        </p:cTn>
                                        <p:tgtEl>
                                          <p:spTgt spid="6">
                                            <p:bg/>
                                          </p:spTgt>
                                        </p:tgtEl>
                                        <p:attrNameLst>
                                          <p:attrName>style.visibility</p:attrName>
                                        </p:attrNameLst>
                                      </p:cBhvr>
                                      <p:to>
                                        <p:strVal val="hidden"/>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0"/>
                                          </p:stCondLst>
                                        </p:cTn>
                                        <p:tgtEl>
                                          <p:spTgt spid="10"/>
                                        </p:tgtEl>
                                        <p:attrNameLst>
                                          <p:attrName>style.visibility</p:attrName>
                                        </p:attrNameLst>
                                      </p:cBhvr>
                                      <p:to>
                                        <p:strVal val="visible"/>
                                      </p:to>
                                    </p:set>
                                  </p:childTnLst>
                                </p:cTn>
                              </p:par>
                            </p:childTnLst>
                          </p:cTn>
                        </p:par>
                        <p:par>
                          <p:cTn id="115" fill="hold">
                            <p:stCondLst>
                              <p:cond delay="0"/>
                            </p:stCondLst>
                            <p:childTnLst>
                              <p:par>
                                <p:cTn id="116" presetID="22" presetClass="entr" presetSubtype="4" fill="hold" grpId="0" nodeType="afterEffect">
                                  <p:stCondLst>
                                    <p:cond delay="0"/>
                                  </p:stCondLst>
                                  <p:childTnLst>
                                    <p:set>
                                      <p:cBhvr>
                                        <p:cTn id="117" dur="1" fill="hold">
                                          <p:stCondLst>
                                            <p:cond delay="0"/>
                                          </p:stCondLst>
                                        </p:cTn>
                                        <p:tgtEl>
                                          <p:spTgt spid="3"/>
                                        </p:tgtEl>
                                        <p:attrNameLst>
                                          <p:attrName>style.visibility</p:attrName>
                                        </p:attrNameLst>
                                      </p:cBhvr>
                                      <p:to>
                                        <p:strVal val="visible"/>
                                      </p:to>
                                    </p:set>
                                    <p:animEffect transition="in" filter="wipe(down)">
                                      <p:cBhvr>
                                        <p:cTn id="118" dur="500"/>
                                        <p:tgtEl>
                                          <p:spTgt spid="3"/>
                                        </p:tgtEl>
                                      </p:cBhvr>
                                    </p:animEffect>
                                  </p:childTnLst>
                                </p:cTn>
                              </p:par>
                              <p:par>
                                <p:cTn id="119" presetID="1" presetClass="entr" presetSubtype="0" fill="hold" grpId="0" nodeType="withEffect">
                                  <p:stCondLst>
                                    <p:cond delay="0"/>
                                  </p:stCondLst>
                                  <p:childTnLst>
                                    <p:set>
                                      <p:cBhvr>
                                        <p:cTn id="120" dur="1" fill="hold">
                                          <p:stCondLst>
                                            <p:cond delay="0"/>
                                          </p:stCondLst>
                                        </p:cTn>
                                        <p:tgtEl>
                                          <p:spTgt spid="12"/>
                                        </p:tgtEl>
                                        <p:attrNameLst>
                                          <p:attrName>style.visibility</p:attrName>
                                        </p:attrNameLst>
                                      </p:cBhvr>
                                      <p:to>
                                        <p:strVal val="visible"/>
                                      </p:to>
                                    </p:set>
                                  </p:childTnLst>
                                </p:cTn>
                              </p:par>
                              <p:par>
                                <p:cTn id="121" presetID="1" presetClass="entr" presetSubtype="0" fill="hold" grpId="0" nodeType="withEffect">
                                  <p:stCondLst>
                                    <p:cond delay="0"/>
                                  </p:stCondLst>
                                  <p:childTnLst>
                                    <p:set>
                                      <p:cBhvr>
                                        <p:cTn id="122" dur="1" fill="hold">
                                          <p:stCondLst>
                                            <p:cond delay="0"/>
                                          </p:stCondLst>
                                        </p:cTn>
                                        <p:tgtEl>
                                          <p:spTgt spid="48"/>
                                        </p:tgtEl>
                                        <p:attrNameLst>
                                          <p:attrName>style.visibility</p:attrName>
                                        </p:attrNameLst>
                                      </p:cBhvr>
                                      <p:to>
                                        <p:strVal val="visible"/>
                                      </p:to>
                                    </p:set>
                                  </p:childTnLst>
                                </p:cTn>
                              </p:par>
                              <p:par>
                                <p:cTn id="123" presetID="1" presetClass="entr" presetSubtype="0" fill="hold" grpId="0" nodeType="withEffect">
                                  <p:stCondLst>
                                    <p:cond delay="0"/>
                                  </p:stCondLst>
                                  <p:childTnLst>
                                    <p:set>
                                      <p:cBhvr>
                                        <p:cTn id="124" dur="1" fill="hold">
                                          <p:stCondLst>
                                            <p:cond delay="0"/>
                                          </p:stCondLst>
                                        </p:cTn>
                                        <p:tgtEl>
                                          <p:spTgt spid="11"/>
                                        </p:tgtEl>
                                        <p:attrNameLst>
                                          <p:attrName>style.visibility</p:attrName>
                                        </p:attrNameLst>
                                      </p:cBhvr>
                                      <p:to>
                                        <p:strVal val="visible"/>
                                      </p:to>
                                    </p:set>
                                  </p:childTnLst>
                                </p:cTn>
                              </p:par>
                            </p:childTnLst>
                          </p:cTn>
                        </p:par>
                      </p:childTnLst>
                    </p:cTn>
                  </p:par>
                  <p:par>
                    <p:cTn id="125" fill="hold">
                      <p:stCondLst>
                        <p:cond delay="indefinite"/>
                      </p:stCondLst>
                      <p:childTnLst>
                        <p:par>
                          <p:cTn id="126" fill="hold">
                            <p:stCondLst>
                              <p:cond delay="0"/>
                            </p:stCondLst>
                            <p:childTnLst>
                              <p:par>
                                <p:cTn id="127" presetID="10" presetClass="exit" presetSubtype="0" fill="hold" nodeType="clickEffect">
                                  <p:stCondLst>
                                    <p:cond delay="0"/>
                                  </p:stCondLst>
                                  <p:childTnLst>
                                    <p:animEffect transition="out" filter="fade">
                                      <p:cBhvr>
                                        <p:cTn id="128" dur="500"/>
                                        <p:tgtEl>
                                          <p:spTgt spid="10"/>
                                        </p:tgtEl>
                                      </p:cBhvr>
                                    </p:animEffect>
                                    <p:set>
                                      <p:cBhvr>
                                        <p:cTn id="129" dur="1" fill="hold">
                                          <p:stCondLst>
                                            <p:cond delay="499"/>
                                          </p:stCondLst>
                                        </p:cTn>
                                        <p:tgtEl>
                                          <p:spTgt spid="10"/>
                                        </p:tgtEl>
                                        <p:attrNameLst>
                                          <p:attrName>style.visibility</p:attrName>
                                        </p:attrNameLst>
                                      </p:cBhvr>
                                      <p:to>
                                        <p:strVal val="hidden"/>
                                      </p:to>
                                    </p:set>
                                  </p:childTnLst>
                                </p:cTn>
                              </p:par>
                              <p:par>
                                <p:cTn id="130" presetID="10" presetClass="exit" presetSubtype="0" fill="hold" grpId="1" nodeType="withEffect">
                                  <p:stCondLst>
                                    <p:cond delay="0"/>
                                  </p:stCondLst>
                                  <p:childTnLst>
                                    <p:animEffect transition="out" filter="fade">
                                      <p:cBhvr>
                                        <p:cTn id="131" dur="500"/>
                                        <p:tgtEl>
                                          <p:spTgt spid="12"/>
                                        </p:tgtEl>
                                      </p:cBhvr>
                                    </p:animEffect>
                                    <p:set>
                                      <p:cBhvr>
                                        <p:cTn id="132" dur="1" fill="hold">
                                          <p:stCondLst>
                                            <p:cond delay="499"/>
                                          </p:stCondLst>
                                        </p:cTn>
                                        <p:tgtEl>
                                          <p:spTgt spid="12"/>
                                        </p:tgtEl>
                                        <p:attrNameLst>
                                          <p:attrName>style.visibility</p:attrName>
                                        </p:attrNameLst>
                                      </p:cBhvr>
                                      <p:to>
                                        <p:strVal val="hidden"/>
                                      </p:to>
                                    </p:set>
                                  </p:childTnLst>
                                </p:cTn>
                              </p:par>
                              <p:par>
                                <p:cTn id="133" presetID="14" presetClass="entr" presetSubtype="10" fill="hold" nodeType="withEffect">
                                  <p:stCondLst>
                                    <p:cond delay="0"/>
                                  </p:stCondLst>
                                  <p:childTnLst>
                                    <p:set>
                                      <p:cBhvr>
                                        <p:cTn id="134" dur="1" fill="hold">
                                          <p:stCondLst>
                                            <p:cond delay="0"/>
                                          </p:stCondLst>
                                        </p:cTn>
                                        <p:tgtEl>
                                          <p:spTgt spid="33"/>
                                        </p:tgtEl>
                                        <p:attrNameLst>
                                          <p:attrName>style.visibility</p:attrName>
                                        </p:attrNameLst>
                                      </p:cBhvr>
                                      <p:to>
                                        <p:strVal val="visible"/>
                                      </p:to>
                                    </p:set>
                                    <p:animEffect transition="in" filter="randombar(horizontal)">
                                      <p:cBhvr>
                                        <p:cTn id="135" dur="500"/>
                                        <p:tgtEl>
                                          <p:spTgt spid="33"/>
                                        </p:tgtEl>
                                      </p:cBhvr>
                                    </p:animEffect>
                                  </p:childTnLst>
                                </p:cTn>
                              </p:par>
                              <p:par>
                                <p:cTn id="136" presetID="14" presetClass="entr" presetSubtype="10" fill="hold" grpId="0" nodeType="withEffect">
                                  <p:stCondLst>
                                    <p:cond delay="0"/>
                                  </p:stCondLst>
                                  <p:childTnLst>
                                    <p:set>
                                      <p:cBhvr>
                                        <p:cTn id="137" dur="1" fill="hold">
                                          <p:stCondLst>
                                            <p:cond delay="0"/>
                                          </p:stCondLst>
                                        </p:cTn>
                                        <p:tgtEl>
                                          <p:spTgt spid="47"/>
                                        </p:tgtEl>
                                        <p:attrNameLst>
                                          <p:attrName>style.visibility</p:attrName>
                                        </p:attrNameLst>
                                      </p:cBhvr>
                                      <p:to>
                                        <p:strVal val="visible"/>
                                      </p:to>
                                    </p:set>
                                    <p:animEffect transition="in" filter="randombar(horizontal)">
                                      <p:cBhvr>
                                        <p:cTn id="138" dur="500"/>
                                        <p:tgtEl>
                                          <p:spTgt spid="47"/>
                                        </p:tgtEl>
                                      </p:cBhvr>
                                    </p:animEffect>
                                  </p:childTnLst>
                                </p:cTn>
                              </p:par>
                            </p:childTnLst>
                          </p:cTn>
                        </p:par>
                      </p:childTnLst>
                    </p:cTn>
                  </p:par>
                  <p:par>
                    <p:cTn id="139" fill="hold">
                      <p:stCondLst>
                        <p:cond delay="indefinite"/>
                      </p:stCondLst>
                      <p:childTnLst>
                        <p:par>
                          <p:cTn id="140" fill="hold">
                            <p:stCondLst>
                              <p:cond delay="0"/>
                            </p:stCondLst>
                            <p:childTnLst>
                              <p:par>
                                <p:cTn id="141" presetID="10" presetClass="exit" presetSubtype="0" fill="hold" nodeType="clickEffect">
                                  <p:stCondLst>
                                    <p:cond delay="0"/>
                                  </p:stCondLst>
                                  <p:childTnLst>
                                    <p:animEffect transition="out" filter="fade">
                                      <p:cBhvr>
                                        <p:cTn id="142" dur="500"/>
                                        <p:tgtEl>
                                          <p:spTgt spid="33"/>
                                        </p:tgtEl>
                                      </p:cBhvr>
                                    </p:animEffect>
                                    <p:set>
                                      <p:cBhvr>
                                        <p:cTn id="143" dur="1" fill="hold">
                                          <p:stCondLst>
                                            <p:cond delay="499"/>
                                          </p:stCondLst>
                                        </p:cTn>
                                        <p:tgtEl>
                                          <p:spTgt spid="33"/>
                                        </p:tgtEl>
                                        <p:attrNameLst>
                                          <p:attrName>style.visibility</p:attrName>
                                        </p:attrNameLst>
                                      </p:cBhvr>
                                      <p:to>
                                        <p:strVal val="hidden"/>
                                      </p:to>
                                    </p:set>
                                  </p:childTnLst>
                                </p:cTn>
                              </p:par>
                              <p:par>
                                <p:cTn id="144" presetID="10" presetClass="exit" presetSubtype="0" fill="hold" grpId="1" nodeType="withEffect">
                                  <p:stCondLst>
                                    <p:cond delay="0"/>
                                  </p:stCondLst>
                                  <p:childTnLst>
                                    <p:animEffect transition="out" filter="fade">
                                      <p:cBhvr>
                                        <p:cTn id="145" dur="500"/>
                                        <p:tgtEl>
                                          <p:spTgt spid="47"/>
                                        </p:tgtEl>
                                      </p:cBhvr>
                                    </p:animEffect>
                                    <p:set>
                                      <p:cBhvr>
                                        <p:cTn id="146" dur="1" fill="hold">
                                          <p:stCondLst>
                                            <p:cond delay="499"/>
                                          </p:stCondLst>
                                        </p:cTn>
                                        <p:tgtEl>
                                          <p:spTgt spid="47"/>
                                        </p:tgtEl>
                                        <p:attrNameLst>
                                          <p:attrName>style.visibility</p:attrName>
                                        </p:attrNameLst>
                                      </p:cBhvr>
                                      <p:to>
                                        <p:strVal val="hidden"/>
                                      </p:to>
                                    </p:set>
                                  </p:childTnLst>
                                </p:cTn>
                              </p:par>
                              <p:par>
                                <p:cTn id="147" presetID="14" presetClass="entr" presetSubtype="10" fill="hold" nodeType="withEffect">
                                  <p:stCondLst>
                                    <p:cond delay="0"/>
                                  </p:stCondLst>
                                  <p:childTnLst>
                                    <p:set>
                                      <p:cBhvr>
                                        <p:cTn id="148" dur="1" fill="hold">
                                          <p:stCondLst>
                                            <p:cond delay="0"/>
                                          </p:stCondLst>
                                        </p:cTn>
                                        <p:tgtEl>
                                          <p:spTgt spid="29"/>
                                        </p:tgtEl>
                                        <p:attrNameLst>
                                          <p:attrName>style.visibility</p:attrName>
                                        </p:attrNameLst>
                                      </p:cBhvr>
                                      <p:to>
                                        <p:strVal val="visible"/>
                                      </p:to>
                                    </p:set>
                                    <p:animEffect transition="in" filter="randombar(horizontal)">
                                      <p:cBhvr>
                                        <p:cTn id="149" dur="500"/>
                                        <p:tgtEl>
                                          <p:spTgt spid="29"/>
                                        </p:tgtEl>
                                      </p:cBhvr>
                                    </p:animEffect>
                                  </p:childTnLst>
                                </p:cTn>
                              </p:par>
                            </p:childTnLst>
                          </p:cTn>
                        </p:par>
                      </p:childTnLst>
                    </p:cTn>
                  </p:par>
                  <p:par>
                    <p:cTn id="150" fill="hold">
                      <p:stCondLst>
                        <p:cond delay="indefinite"/>
                      </p:stCondLst>
                      <p:childTnLst>
                        <p:par>
                          <p:cTn id="151" fill="hold">
                            <p:stCondLst>
                              <p:cond delay="0"/>
                            </p:stCondLst>
                            <p:childTnLst>
                              <p:par>
                                <p:cTn id="152" presetID="42" presetClass="exit" presetSubtype="0" fill="hold" grpId="1" nodeType="clickEffect">
                                  <p:stCondLst>
                                    <p:cond delay="0"/>
                                  </p:stCondLst>
                                  <p:childTnLst>
                                    <p:animEffect transition="out" filter="fade">
                                      <p:cBhvr>
                                        <p:cTn id="153" dur="1000"/>
                                        <p:tgtEl>
                                          <p:spTgt spid="11"/>
                                        </p:tgtEl>
                                      </p:cBhvr>
                                    </p:animEffect>
                                    <p:anim calcmode="lin" valueType="num">
                                      <p:cBhvr>
                                        <p:cTn id="154" dur="1000"/>
                                        <p:tgtEl>
                                          <p:spTgt spid="11"/>
                                        </p:tgtEl>
                                        <p:attrNameLst>
                                          <p:attrName>ppt_x</p:attrName>
                                        </p:attrNameLst>
                                      </p:cBhvr>
                                      <p:tavLst>
                                        <p:tav tm="0">
                                          <p:val>
                                            <p:strVal val="ppt_x"/>
                                          </p:val>
                                        </p:tav>
                                        <p:tav tm="100000">
                                          <p:val>
                                            <p:strVal val="ppt_x"/>
                                          </p:val>
                                        </p:tav>
                                      </p:tavLst>
                                    </p:anim>
                                    <p:anim calcmode="lin" valueType="num">
                                      <p:cBhvr>
                                        <p:cTn id="155" dur="1000"/>
                                        <p:tgtEl>
                                          <p:spTgt spid="11"/>
                                        </p:tgtEl>
                                        <p:attrNameLst>
                                          <p:attrName>ppt_y</p:attrName>
                                        </p:attrNameLst>
                                      </p:cBhvr>
                                      <p:tavLst>
                                        <p:tav tm="0">
                                          <p:val>
                                            <p:strVal val="ppt_y"/>
                                          </p:val>
                                        </p:tav>
                                        <p:tav tm="100000">
                                          <p:val>
                                            <p:strVal val="ppt_y+.1"/>
                                          </p:val>
                                        </p:tav>
                                      </p:tavLst>
                                    </p:anim>
                                    <p:set>
                                      <p:cBhvr>
                                        <p:cTn id="156" dur="1" fill="hold">
                                          <p:stCondLst>
                                            <p:cond delay="999"/>
                                          </p:stCondLst>
                                        </p:cTn>
                                        <p:tgtEl>
                                          <p:spTgt spid="11"/>
                                        </p:tgtEl>
                                        <p:attrNameLst>
                                          <p:attrName>style.visibility</p:attrName>
                                        </p:attrNameLst>
                                      </p:cBhvr>
                                      <p:to>
                                        <p:strVal val="hidden"/>
                                      </p:to>
                                    </p:set>
                                  </p:childTnLst>
                                </p:cTn>
                              </p:par>
                              <p:par>
                                <p:cTn id="157" presetID="42" presetClass="exit" presetSubtype="0" fill="hold" nodeType="withEffect">
                                  <p:stCondLst>
                                    <p:cond delay="0"/>
                                  </p:stCondLst>
                                  <p:childTnLst>
                                    <p:animEffect transition="out" filter="fade">
                                      <p:cBhvr>
                                        <p:cTn id="158" dur="1000"/>
                                        <p:tgtEl>
                                          <p:spTgt spid="29"/>
                                        </p:tgtEl>
                                      </p:cBhvr>
                                    </p:animEffect>
                                    <p:anim calcmode="lin" valueType="num">
                                      <p:cBhvr>
                                        <p:cTn id="159" dur="1000"/>
                                        <p:tgtEl>
                                          <p:spTgt spid="29"/>
                                        </p:tgtEl>
                                        <p:attrNameLst>
                                          <p:attrName>ppt_x</p:attrName>
                                        </p:attrNameLst>
                                      </p:cBhvr>
                                      <p:tavLst>
                                        <p:tav tm="0">
                                          <p:val>
                                            <p:strVal val="ppt_x"/>
                                          </p:val>
                                        </p:tav>
                                        <p:tav tm="100000">
                                          <p:val>
                                            <p:strVal val="ppt_x"/>
                                          </p:val>
                                        </p:tav>
                                      </p:tavLst>
                                    </p:anim>
                                    <p:anim calcmode="lin" valueType="num">
                                      <p:cBhvr>
                                        <p:cTn id="160" dur="1000"/>
                                        <p:tgtEl>
                                          <p:spTgt spid="29"/>
                                        </p:tgtEl>
                                        <p:attrNameLst>
                                          <p:attrName>ppt_y</p:attrName>
                                        </p:attrNameLst>
                                      </p:cBhvr>
                                      <p:tavLst>
                                        <p:tav tm="0">
                                          <p:val>
                                            <p:strVal val="ppt_y"/>
                                          </p:val>
                                        </p:tav>
                                        <p:tav tm="100000">
                                          <p:val>
                                            <p:strVal val="ppt_y+.1"/>
                                          </p:val>
                                        </p:tav>
                                      </p:tavLst>
                                    </p:anim>
                                    <p:set>
                                      <p:cBhvr>
                                        <p:cTn id="161" dur="1" fill="hold">
                                          <p:stCondLst>
                                            <p:cond delay="999"/>
                                          </p:stCondLst>
                                        </p:cTn>
                                        <p:tgtEl>
                                          <p:spTgt spid="29"/>
                                        </p:tgtEl>
                                        <p:attrNameLst>
                                          <p:attrName>style.visibility</p:attrName>
                                        </p:attrNameLst>
                                      </p:cBhvr>
                                      <p:to>
                                        <p:strVal val="hidden"/>
                                      </p:to>
                                    </p:set>
                                  </p:childTnLst>
                                </p:cTn>
                              </p:par>
                              <p:par>
                                <p:cTn id="162" presetID="2" presetClass="entr" presetSubtype="4" fill="hold" grpId="0" nodeType="withEffect" nodePh="1">
                                  <p:stCondLst>
                                    <p:cond delay="0"/>
                                  </p:stCondLst>
                                  <p:endCondLst>
                                    <p:cond evt="begin" delay="0">
                                      <p:tn val="162"/>
                                    </p:cond>
                                  </p:endCondLst>
                                  <p:childTnLst>
                                    <p:set>
                                      <p:cBhvr>
                                        <p:cTn id="163" dur="1" fill="hold">
                                          <p:stCondLst>
                                            <p:cond delay="0"/>
                                          </p:stCondLst>
                                        </p:cTn>
                                        <p:tgtEl>
                                          <p:spTgt spid="49"/>
                                        </p:tgtEl>
                                        <p:attrNameLst>
                                          <p:attrName>style.visibility</p:attrName>
                                        </p:attrNameLst>
                                      </p:cBhvr>
                                      <p:to>
                                        <p:strVal val="visible"/>
                                      </p:to>
                                    </p:set>
                                    <p:anim calcmode="lin" valueType="num">
                                      <p:cBhvr additive="base">
                                        <p:cTn id="164" dur="500" fill="hold"/>
                                        <p:tgtEl>
                                          <p:spTgt spid="49"/>
                                        </p:tgtEl>
                                        <p:attrNameLst>
                                          <p:attrName>ppt_x</p:attrName>
                                        </p:attrNameLst>
                                      </p:cBhvr>
                                      <p:tavLst>
                                        <p:tav tm="0">
                                          <p:val>
                                            <p:strVal val="#ppt_x"/>
                                          </p:val>
                                        </p:tav>
                                        <p:tav tm="100000">
                                          <p:val>
                                            <p:strVal val="#ppt_x"/>
                                          </p:val>
                                        </p:tav>
                                      </p:tavLst>
                                    </p:anim>
                                    <p:anim calcmode="lin" valueType="num">
                                      <p:cBhvr additive="base">
                                        <p:cTn id="165" dur="500" fill="hold"/>
                                        <p:tgtEl>
                                          <p:spTgt spid="4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P spid="12" grpId="0"/>
      <p:bldP spid="12" grpId="1"/>
      <p:bldP spid="3" grpId="0"/>
      <p:bldP spid="47" grpId="0"/>
      <p:bldP spid="47" grpId="1"/>
      <p:bldP spid="48" grpId="0"/>
      <p:bldP spid="49" grpId="0"/>
      <p:bldP spid="4" grpId="0" build="allAtOnce"/>
      <p:bldP spid="32" grpId="0" animBg="1"/>
      <p:bldP spid="32" grpId="1" animBg="1"/>
      <p:bldP spid="6" grpId="0" uiExpand="1" build="p" animBg="1"/>
      <p:bldP spid="6" grpId="1" uiExpand="1" build="allAtOnce" animBg="1"/>
    </p:bld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nvGraphicFramePr>
        <p:xfrm>
          <a:off x="5364088" y="1844824"/>
          <a:ext cx="3566160" cy="3566160"/>
        </p:xfrm>
        <a:graphic>
          <a:graphicData uri="http://schemas.openxmlformats.org/drawingml/2006/table">
            <a:tbl>
              <a:tblPr/>
              <a:tblGrid>
                <a:gridCol w="274320">
                  <a:extLst>
                    <a:ext uri="{9D8B030D-6E8A-4147-A177-3AD203B41FA5}">
                      <a16:colId xmlns:a16="http://schemas.microsoft.com/office/drawing/2014/main" val="20000"/>
                    </a:ext>
                  </a:extLst>
                </a:gridCol>
                <a:gridCol w="274320">
                  <a:extLst>
                    <a:ext uri="{9D8B030D-6E8A-4147-A177-3AD203B41FA5}">
                      <a16:colId xmlns:a16="http://schemas.microsoft.com/office/drawing/2014/main" val="20001"/>
                    </a:ext>
                  </a:extLst>
                </a:gridCol>
                <a:gridCol w="274320">
                  <a:extLst>
                    <a:ext uri="{9D8B030D-6E8A-4147-A177-3AD203B41FA5}">
                      <a16:colId xmlns:a16="http://schemas.microsoft.com/office/drawing/2014/main" val="20002"/>
                    </a:ext>
                  </a:extLst>
                </a:gridCol>
                <a:gridCol w="274320">
                  <a:extLst>
                    <a:ext uri="{9D8B030D-6E8A-4147-A177-3AD203B41FA5}">
                      <a16:colId xmlns:a16="http://schemas.microsoft.com/office/drawing/2014/main" val="20003"/>
                    </a:ext>
                  </a:extLst>
                </a:gridCol>
                <a:gridCol w="274320">
                  <a:extLst>
                    <a:ext uri="{9D8B030D-6E8A-4147-A177-3AD203B41FA5}">
                      <a16:colId xmlns:a16="http://schemas.microsoft.com/office/drawing/2014/main" val="20004"/>
                    </a:ext>
                  </a:extLst>
                </a:gridCol>
                <a:gridCol w="274320">
                  <a:extLst>
                    <a:ext uri="{9D8B030D-6E8A-4147-A177-3AD203B41FA5}">
                      <a16:colId xmlns:a16="http://schemas.microsoft.com/office/drawing/2014/main" val="20005"/>
                    </a:ext>
                  </a:extLst>
                </a:gridCol>
                <a:gridCol w="274320">
                  <a:extLst>
                    <a:ext uri="{9D8B030D-6E8A-4147-A177-3AD203B41FA5}">
                      <a16:colId xmlns:a16="http://schemas.microsoft.com/office/drawing/2014/main" val="20006"/>
                    </a:ext>
                  </a:extLst>
                </a:gridCol>
                <a:gridCol w="274320">
                  <a:extLst>
                    <a:ext uri="{9D8B030D-6E8A-4147-A177-3AD203B41FA5}">
                      <a16:colId xmlns:a16="http://schemas.microsoft.com/office/drawing/2014/main" val="20007"/>
                    </a:ext>
                  </a:extLst>
                </a:gridCol>
                <a:gridCol w="274320">
                  <a:extLst>
                    <a:ext uri="{9D8B030D-6E8A-4147-A177-3AD203B41FA5}">
                      <a16:colId xmlns:a16="http://schemas.microsoft.com/office/drawing/2014/main" val="20008"/>
                    </a:ext>
                  </a:extLst>
                </a:gridCol>
                <a:gridCol w="274320">
                  <a:extLst>
                    <a:ext uri="{9D8B030D-6E8A-4147-A177-3AD203B41FA5}">
                      <a16:colId xmlns:a16="http://schemas.microsoft.com/office/drawing/2014/main" val="20009"/>
                    </a:ext>
                  </a:extLst>
                </a:gridCol>
                <a:gridCol w="274320">
                  <a:extLst>
                    <a:ext uri="{9D8B030D-6E8A-4147-A177-3AD203B41FA5}">
                      <a16:colId xmlns:a16="http://schemas.microsoft.com/office/drawing/2014/main" val="20010"/>
                    </a:ext>
                  </a:extLst>
                </a:gridCol>
                <a:gridCol w="274320">
                  <a:extLst>
                    <a:ext uri="{9D8B030D-6E8A-4147-A177-3AD203B41FA5}">
                      <a16:colId xmlns:a16="http://schemas.microsoft.com/office/drawing/2014/main" val="20011"/>
                    </a:ext>
                  </a:extLst>
                </a:gridCol>
                <a:gridCol w="274320">
                  <a:extLst>
                    <a:ext uri="{9D8B030D-6E8A-4147-A177-3AD203B41FA5}">
                      <a16:colId xmlns:a16="http://schemas.microsoft.com/office/drawing/2014/main" val="20012"/>
                    </a:ext>
                  </a:extLst>
                </a:gridCol>
              </a:tblGrid>
              <a:tr h="274320">
                <a:tc>
                  <a:txBody>
                    <a:bodyPr/>
                    <a:lstStyle/>
                    <a:p>
                      <a:pPr algn="ctr"/>
                      <a:endParaRPr lang="en-US" sz="1300">
                        <a:effectLst/>
                      </a:endParaRP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US" sz="1300">
                        <a:effectLst/>
                      </a:endParaRP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N</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E</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T</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H</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E</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R</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L</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A</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N</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D</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S</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extLst>
                  <a:ext uri="{0D108BD9-81ED-4DB2-BD59-A6C34878D82A}">
                    <a16:rowId xmlns:a16="http://schemas.microsoft.com/office/drawing/2014/main" val="10000"/>
                  </a:ext>
                </a:extLst>
              </a:tr>
              <a:tr h="274320">
                <a:tc>
                  <a:txBody>
                    <a:bodyPr/>
                    <a:lstStyle/>
                    <a:p>
                      <a:pPr algn="ctr"/>
                      <a:endParaRPr lang="en-US" sz="1300">
                        <a:effectLst/>
                      </a:endParaRP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2</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4320">
                <a:tc>
                  <a:txBody>
                    <a:bodyPr/>
                    <a:lstStyle/>
                    <a:p>
                      <a:pPr algn="ctr"/>
                      <a:r>
                        <a:rPr lang="en-US" sz="1300">
                          <a:effectLst/>
                        </a:rPr>
                        <a:t>S</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2</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74320">
                <a:tc>
                  <a:txBody>
                    <a:bodyPr/>
                    <a:lstStyle/>
                    <a:p>
                      <a:pPr algn="ctr"/>
                      <a:r>
                        <a:rPr lang="en-US" sz="1300">
                          <a:effectLst/>
                        </a:rPr>
                        <a:t>W</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2</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2</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2</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74320">
                <a:tc>
                  <a:txBody>
                    <a:bodyPr/>
                    <a:lstStyle/>
                    <a:p>
                      <a:pPr algn="ctr"/>
                      <a:r>
                        <a:rPr lang="en-US" sz="1300">
                          <a:effectLst/>
                        </a:rPr>
                        <a:t>I</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274320">
                <a:tc>
                  <a:txBody>
                    <a:bodyPr/>
                    <a:lstStyle/>
                    <a:p>
                      <a:pPr algn="ctr"/>
                      <a:r>
                        <a:rPr lang="en-US" sz="1300">
                          <a:effectLst/>
                        </a:rPr>
                        <a:t>T</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3</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274320">
                <a:tc>
                  <a:txBody>
                    <a:bodyPr/>
                    <a:lstStyle/>
                    <a:p>
                      <a:pPr algn="ctr"/>
                      <a:r>
                        <a:rPr lang="en-US" sz="1300">
                          <a:effectLst/>
                        </a:rPr>
                        <a:t>Z</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274320">
                <a:tc>
                  <a:txBody>
                    <a:bodyPr/>
                    <a:lstStyle/>
                    <a:p>
                      <a:pPr algn="ctr"/>
                      <a:r>
                        <a:rPr lang="en-US" sz="1300">
                          <a:effectLst/>
                        </a:rPr>
                        <a:t>E</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r h="274320">
                <a:tc>
                  <a:txBody>
                    <a:bodyPr/>
                    <a:lstStyle/>
                    <a:p>
                      <a:pPr algn="ctr"/>
                      <a:r>
                        <a:rPr lang="en-US" sz="1300">
                          <a:effectLst/>
                        </a:rPr>
                        <a:t>R</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8"/>
                  </a:ext>
                </a:extLst>
              </a:tr>
              <a:tr h="274320">
                <a:tc>
                  <a:txBody>
                    <a:bodyPr/>
                    <a:lstStyle/>
                    <a:p>
                      <a:pPr algn="ctr"/>
                      <a:r>
                        <a:rPr lang="en-US" sz="1300">
                          <a:effectLst/>
                        </a:rPr>
                        <a:t>L</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9"/>
                  </a:ext>
                </a:extLst>
              </a:tr>
              <a:tr h="274320">
                <a:tc>
                  <a:txBody>
                    <a:bodyPr/>
                    <a:lstStyle/>
                    <a:p>
                      <a:pPr algn="ctr"/>
                      <a:r>
                        <a:rPr lang="en-US" sz="1300">
                          <a:effectLst/>
                        </a:rPr>
                        <a:t>A</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10"/>
                  </a:ext>
                </a:extLst>
              </a:tr>
              <a:tr h="274320">
                <a:tc>
                  <a:txBody>
                    <a:bodyPr/>
                    <a:lstStyle/>
                    <a:p>
                      <a:pPr algn="ctr"/>
                      <a:r>
                        <a:rPr lang="en-US" sz="1300">
                          <a:effectLst/>
                        </a:rPr>
                        <a:t>N</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a:effectLst/>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effectLst/>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300">
                          <a:effectLst/>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11"/>
                  </a:ext>
                </a:extLst>
              </a:tr>
              <a:tr h="274320">
                <a:tc>
                  <a:txBody>
                    <a:bodyPr/>
                    <a:lstStyle/>
                    <a:p>
                      <a:pPr algn="ctr"/>
                      <a:r>
                        <a:rPr lang="en-US" sz="1300" i="0">
                          <a:solidFill>
                            <a:srgbClr val="333333"/>
                          </a:solidFill>
                          <a:effectLst/>
                          <a:latin typeface="Helvetica Neue"/>
                        </a:rPr>
                        <a:t>D</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lgn="ctr"/>
                      <a:r>
                        <a:rPr lang="en-US" sz="1300" b="0" i="0">
                          <a:solidFill>
                            <a:srgbClr val="333333"/>
                          </a:solidFill>
                          <a:effectLst/>
                          <a:latin typeface="Helvetica Neue"/>
                        </a:rPr>
                        <a:t>11</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10</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9</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8</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7</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6</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5</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lgn="ctr"/>
                      <a:r>
                        <a:rPr lang="en-US" sz="1300" b="0" i="0">
                          <a:solidFill>
                            <a:srgbClr val="333333"/>
                          </a:solidFill>
                          <a:effectLst/>
                          <a:latin typeface="Helvetica Neue"/>
                        </a:rPr>
                        <a:t>4</a:t>
                      </a:r>
                    </a:p>
                  </a:txBody>
                  <a:tcPr marL="34481" marR="34481" marT="34481" marB="34481"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D3D3D3"/>
                    </a:solidFill>
                  </a:tcPr>
                </a:tc>
                <a:tc>
                  <a:txBody>
                    <a:bodyPr/>
                    <a:lstStyle/>
                    <a:p>
                      <a:pPr algn="ctr"/>
                      <a:r>
                        <a:rPr lang="en-US" sz="1300"/>
                        <a:t>5</a:t>
                      </a:r>
                    </a:p>
                  </a:txBody>
                  <a:tcPr marL="66203" marR="66203" marT="33101" marB="33101">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12"/>
                  </a:ext>
                </a:extLst>
              </a:tr>
            </a:tbl>
          </a:graphicData>
        </a:graphic>
      </p:graphicFrame>
      <p:sp>
        <p:nvSpPr>
          <p:cNvPr id="2" name="Title 1"/>
          <p:cNvSpPr>
            <a:spLocks noGrp="1"/>
          </p:cNvSpPr>
          <p:nvPr>
            <p:ph type="title"/>
          </p:nvPr>
        </p:nvSpPr>
        <p:spPr>
          <a:xfrm>
            <a:off x="228600" y="129952"/>
            <a:ext cx="8610600" cy="1066800"/>
          </a:xfrm>
        </p:spPr>
        <p:txBody>
          <a:bodyPr/>
          <a:lstStyle/>
          <a:p>
            <a:r>
              <a:rPr lang="en-US" dirty="0"/>
              <a:t>Sequence Alignment in Unavoidable</a:t>
            </a:r>
          </a:p>
        </p:txBody>
      </p:sp>
      <p:sp>
        <p:nvSpPr>
          <p:cNvPr id="13" name="Content Placeholder 12"/>
          <p:cNvSpPr>
            <a:spLocks noGrp="1"/>
          </p:cNvSpPr>
          <p:nvPr>
            <p:ph idx="1"/>
          </p:nvPr>
        </p:nvSpPr>
        <p:spPr>
          <a:xfrm>
            <a:off x="228600" y="1371600"/>
            <a:ext cx="4546600" cy="990484"/>
          </a:xfrm>
        </p:spPr>
        <p:txBody>
          <a:bodyPr/>
          <a:lstStyle/>
          <a:p>
            <a:r>
              <a:rPr lang="en-US">
                <a:solidFill>
                  <a:srgbClr val="FF0000"/>
                </a:solidFill>
                <a:effectLst>
                  <a:outerShdw blurRad="38100" dist="38100" dir="2700000" algn="tl">
                    <a:srgbClr val="000000">
                      <a:alpha val="43137"/>
                    </a:srgbClr>
                  </a:outerShdw>
                </a:effectLst>
              </a:rPr>
              <a:t>Quadratic-time</a:t>
            </a:r>
            <a:r>
              <a:rPr lang="en-US"/>
              <a:t> dynamic-programming algorithm</a:t>
            </a:r>
          </a:p>
          <a:p>
            <a:endParaRPr lang="en-US"/>
          </a:p>
        </p:txBody>
      </p:sp>
      <p:sp>
        <p:nvSpPr>
          <p:cNvPr id="48" name="Content Placeholder 12"/>
          <p:cNvSpPr txBox="1">
            <a:spLocks/>
          </p:cNvSpPr>
          <p:nvPr/>
        </p:nvSpPr>
        <p:spPr bwMode="auto">
          <a:xfrm>
            <a:off x="213106" y="3102315"/>
            <a:ext cx="4546600" cy="110682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a:buClr>
                <a:srgbClr val="CC9900"/>
              </a:buClr>
            </a:pPr>
            <a:r>
              <a:rPr lang="en-US" kern="0">
                <a:solidFill>
                  <a:srgbClr val="FF0000"/>
                </a:solidFill>
                <a:effectLst>
                  <a:outerShdw blurRad="38100" dist="38100" dir="2700000" algn="tl">
                    <a:srgbClr val="000000">
                      <a:alpha val="43137"/>
                    </a:srgbClr>
                  </a:outerShdw>
                </a:effectLst>
              </a:rPr>
              <a:t>Data dependencies </a:t>
            </a:r>
            <a:r>
              <a:rPr lang="en-US" kern="0">
                <a:solidFill>
                  <a:srgbClr val="000000"/>
                </a:solidFill>
              </a:rPr>
              <a:t>limit the computation parallelism</a:t>
            </a:r>
          </a:p>
        </p:txBody>
      </p:sp>
      <p:sp>
        <p:nvSpPr>
          <p:cNvPr id="49" name="Content Placeholder 12"/>
          <p:cNvSpPr txBox="1">
            <a:spLocks/>
          </p:cNvSpPr>
          <p:nvPr/>
        </p:nvSpPr>
        <p:spPr bwMode="auto">
          <a:xfrm>
            <a:off x="228600" y="4829632"/>
            <a:ext cx="4546600" cy="110682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pPr>
              <a:buClr>
                <a:srgbClr val="CC9900"/>
              </a:buClr>
            </a:pPr>
            <a:r>
              <a:rPr lang="en-US" kern="0">
                <a:solidFill>
                  <a:srgbClr val="FF0000"/>
                </a:solidFill>
                <a:effectLst>
                  <a:outerShdw blurRad="38100" dist="38100" dir="2700000" algn="tl">
                    <a:srgbClr val="000000">
                      <a:alpha val="43137"/>
                    </a:srgbClr>
                  </a:outerShdw>
                </a:effectLst>
              </a:rPr>
              <a:t>Entire matrix</a:t>
            </a:r>
            <a:r>
              <a:rPr lang="en-US" kern="0">
                <a:solidFill>
                  <a:srgbClr val="000000"/>
                </a:solidFill>
              </a:rPr>
              <a:t> is computed even though strings can be dissimilar.</a:t>
            </a:r>
          </a:p>
          <a:p>
            <a:pPr>
              <a:buClr>
                <a:srgbClr val="CC9900"/>
              </a:buClr>
            </a:pPr>
            <a:endParaRPr lang="en-US" kern="0">
              <a:solidFill>
                <a:srgbClr val="000000"/>
              </a:solidFill>
            </a:endParaRPr>
          </a:p>
        </p:txBody>
      </p:sp>
      <p:sp>
        <p:nvSpPr>
          <p:cNvPr id="36" name="TextBox 35"/>
          <p:cNvSpPr txBox="1"/>
          <p:nvPr/>
        </p:nvSpPr>
        <p:spPr>
          <a:xfrm>
            <a:off x="688925" y="2229078"/>
            <a:ext cx="3594962" cy="369332"/>
          </a:xfrm>
          <a:prstGeom prst="rect">
            <a:avLst/>
          </a:prstGeom>
          <a:noFill/>
        </p:spPr>
        <p:txBody>
          <a:bodyPr wrap="square" rtlCol="0">
            <a:spAutoFit/>
          </a:bodyPr>
          <a:lstStyle/>
          <a:p>
            <a:r>
              <a:rPr lang="en-US">
                <a:solidFill>
                  <a:schemeClr val="bg1">
                    <a:lumMod val="50000"/>
                  </a:schemeClr>
                </a:solidFill>
              </a:rPr>
              <a:t>Enumerating all possible prefixes</a:t>
            </a:r>
          </a:p>
        </p:txBody>
      </p:sp>
      <p:sp>
        <p:nvSpPr>
          <p:cNvPr id="3" name="Rectangle 2"/>
          <p:cNvSpPr/>
          <p:nvPr/>
        </p:nvSpPr>
        <p:spPr>
          <a:xfrm>
            <a:off x="726976" y="3891071"/>
            <a:ext cx="4386137" cy="369332"/>
          </a:xfrm>
          <a:prstGeom prst="rect">
            <a:avLst/>
          </a:prstGeom>
        </p:spPr>
        <p:txBody>
          <a:bodyPr wrap="none">
            <a:spAutoFit/>
          </a:bodyPr>
          <a:lstStyle/>
          <a:p>
            <a:pPr>
              <a:buClr>
                <a:srgbClr val="CC9900"/>
              </a:buClr>
            </a:pPr>
            <a:r>
              <a:rPr lang="en-US" kern="0">
                <a:solidFill>
                  <a:schemeClr val="bg1">
                    <a:lumMod val="50000"/>
                  </a:schemeClr>
                </a:solidFill>
              </a:rPr>
              <a:t>Processing row (or column) after another</a:t>
            </a:r>
          </a:p>
        </p:txBody>
      </p:sp>
      <p:sp>
        <p:nvSpPr>
          <p:cNvPr id="37" name="Rectangle 36"/>
          <p:cNvSpPr/>
          <p:nvPr/>
        </p:nvSpPr>
        <p:spPr>
          <a:xfrm>
            <a:off x="683507" y="5936460"/>
            <a:ext cx="6736139" cy="369332"/>
          </a:xfrm>
          <a:prstGeom prst="rect">
            <a:avLst/>
          </a:prstGeom>
        </p:spPr>
        <p:txBody>
          <a:bodyPr wrap="none">
            <a:spAutoFit/>
          </a:bodyPr>
          <a:lstStyle/>
          <a:p>
            <a:pPr>
              <a:buClr>
                <a:srgbClr val="CC9900"/>
              </a:buClr>
            </a:pPr>
            <a:r>
              <a:rPr lang="en-US" kern="0">
                <a:solidFill>
                  <a:schemeClr val="bg1">
                    <a:lumMod val="50000"/>
                  </a:schemeClr>
                </a:solidFill>
              </a:rPr>
              <a:t>Number of differences is computed only at the </a:t>
            </a:r>
            <a:r>
              <a:rPr lang="en-US" kern="0" err="1">
                <a:solidFill>
                  <a:schemeClr val="bg1">
                    <a:lumMod val="50000"/>
                  </a:schemeClr>
                </a:solidFill>
              </a:rPr>
              <a:t>backtraking</a:t>
            </a:r>
            <a:r>
              <a:rPr lang="en-US" kern="0">
                <a:solidFill>
                  <a:schemeClr val="bg1">
                    <a:lumMod val="50000"/>
                  </a:schemeClr>
                </a:solidFill>
              </a:rPr>
              <a:t> step.</a:t>
            </a:r>
          </a:p>
        </p:txBody>
      </p:sp>
      <p:sp>
        <p:nvSpPr>
          <p:cNvPr id="39" name="Slide Number Placeholder 1">
            <a:extLst>
              <a:ext uri="{FF2B5EF4-FFF2-40B4-BE49-F238E27FC236}">
                <a16:creationId xmlns:a16="http://schemas.microsoft.com/office/drawing/2014/main" id="{D737BCD9-C4E7-9448-BA09-18778D808790}"/>
              </a:ext>
            </a:extLst>
          </p:cNvPr>
          <p:cNvSpPr>
            <a:spLocks noGrp="1"/>
          </p:cNvSpPr>
          <p:nvPr>
            <p:ph type="sldNum" sz="quarter" idx="11"/>
          </p:nvPr>
        </p:nvSpPr>
        <p:spPr>
          <a:xfrm>
            <a:off x="6553200" y="6243638"/>
            <a:ext cx="2133600" cy="457200"/>
          </a:xfrm>
        </p:spPr>
        <p:txBody>
          <a:bodyPr/>
          <a:lstStyle/>
          <a:p>
            <a:fld id="{6E86574E-FA2E-425B-A84C-39F9592E9ECB}" type="slidenum">
              <a:rPr lang="en-US" altLang="en-US" smtClean="0"/>
              <a:pPr/>
              <a:t>197</a:t>
            </a:fld>
            <a:endParaRPr lang="en-US" altLang="en-US"/>
          </a:p>
        </p:txBody>
      </p:sp>
      <p:sp>
        <p:nvSpPr>
          <p:cNvPr id="8" name="Rectangle 7">
            <a:extLst>
              <a:ext uri="{FF2B5EF4-FFF2-40B4-BE49-F238E27FC236}">
                <a16:creationId xmlns:a16="http://schemas.microsoft.com/office/drawing/2014/main" id="{4BBA9839-19EB-D04E-AE87-D6DE4E67D45D}"/>
              </a:ext>
            </a:extLst>
          </p:cNvPr>
          <p:cNvSpPr/>
          <p:nvPr/>
        </p:nvSpPr>
        <p:spPr>
          <a:xfrm>
            <a:off x="8623176" y="5085184"/>
            <a:ext cx="307072" cy="377780"/>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501119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800"/>
              <a:t>Metagenomics Analysis</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198</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8" name="Freeform 7"/>
          <p:cNvSpPr/>
          <p:nvPr/>
        </p:nvSpPr>
        <p:spPr>
          <a:xfrm>
            <a:off x="3927425" y="169313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6" name="Freeform 15"/>
          <p:cNvSpPr/>
          <p:nvPr/>
        </p:nvSpPr>
        <p:spPr>
          <a:xfrm>
            <a:off x="4079825" y="184553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7" name="Freeform 16"/>
          <p:cNvSpPr/>
          <p:nvPr/>
        </p:nvSpPr>
        <p:spPr>
          <a:xfrm>
            <a:off x="4355634" y="174393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8" name="Freeform 17"/>
          <p:cNvSpPr/>
          <p:nvPr/>
        </p:nvSpPr>
        <p:spPr>
          <a:xfrm>
            <a:off x="4021843" y="226886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9" name="Freeform 18"/>
          <p:cNvSpPr/>
          <p:nvPr/>
        </p:nvSpPr>
        <p:spPr>
          <a:xfrm>
            <a:off x="4297652" y="210517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0" name="Freeform 19"/>
          <p:cNvSpPr/>
          <p:nvPr/>
        </p:nvSpPr>
        <p:spPr>
          <a:xfrm>
            <a:off x="4137807" y="2320997"/>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1" name="Freeform 20"/>
          <p:cNvSpPr/>
          <p:nvPr/>
        </p:nvSpPr>
        <p:spPr>
          <a:xfrm>
            <a:off x="4412342" y="2432557"/>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2" name="Freeform 21"/>
          <p:cNvSpPr/>
          <p:nvPr/>
        </p:nvSpPr>
        <p:spPr>
          <a:xfrm>
            <a:off x="4329476" y="2500291"/>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3" name="Freeform 22"/>
          <p:cNvSpPr/>
          <p:nvPr/>
        </p:nvSpPr>
        <p:spPr>
          <a:xfrm>
            <a:off x="4021843" y="277686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4" name="Freeform 23"/>
          <p:cNvSpPr/>
          <p:nvPr/>
        </p:nvSpPr>
        <p:spPr>
          <a:xfrm>
            <a:off x="4239670" y="2658772"/>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5" name="Freeform 24"/>
          <p:cNvSpPr/>
          <p:nvPr/>
        </p:nvSpPr>
        <p:spPr>
          <a:xfrm>
            <a:off x="4137807" y="282766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6" name="Freeform 25"/>
          <p:cNvSpPr/>
          <p:nvPr/>
        </p:nvSpPr>
        <p:spPr>
          <a:xfrm>
            <a:off x="4354360" y="2963135"/>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EC14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10" name="Freeform 9"/>
          <p:cNvSpPr/>
          <p:nvPr/>
        </p:nvSpPr>
        <p:spPr>
          <a:xfrm>
            <a:off x="6833382" y="1124744"/>
            <a:ext cx="517263" cy="3384376"/>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9231" h="2754489">
                <a:moveTo>
                  <a:pt x="47703" y="0"/>
                </a:moveTo>
                <a:cubicBezTo>
                  <a:pt x="19481" y="79022"/>
                  <a:pt x="-8741" y="158045"/>
                  <a:pt x="2548" y="225778"/>
                </a:cubicBezTo>
                <a:cubicBezTo>
                  <a:pt x="13837" y="293511"/>
                  <a:pt x="107911" y="340548"/>
                  <a:pt x="115437" y="406400"/>
                </a:cubicBezTo>
                <a:cubicBezTo>
                  <a:pt x="122963" y="472252"/>
                  <a:pt x="40177" y="547511"/>
                  <a:pt x="47703" y="620889"/>
                </a:cubicBezTo>
                <a:cubicBezTo>
                  <a:pt x="55229" y="694267"/>
                  <a:pt x="164355" y="765763"/>
                  <a:pt x="160592" y="846667"/>
                </a:cubicBezTo>
                <a:cubicBezTo>
                  <a:pt x="156829" y="927571"/>
                  <a:pt x="21362" y="1021644"/>
                  <a:pt x="25125" y="1106311"/>
                </a:cubicBezTo>
                <a:cubicBezTo>
                  <a:pt x="28888" y="1190978"/>
                  <a:pt x="175644" y="1273763"/>
                  <a:pt x="183170" y="1354667"/>
                </a:cubicBezTo>
                <a:cubicBezTo>
                  <a:pt x="190696" y="1435571"/>
                  <a:pt x="68400" y="1505186"/>
                  <a:pt x="70281" y="1591734"/>
                </a:cubicBezTo>
                <a:cubicBezTo>
                  <a:pt x="72162" y="1678282"/>
                  <a:pt x="194459" y="1779882"/>
                  <a:pt x="194459" y="1873956"/>
                </a:cubicBezTo>
                <a:cubicBezTo>
                  <a:pt x="194459" y="1968030"/>
                  <a:pt x="64637" y="2073393"/>
                  <a:pt x="70281" y="2156178"/>
                </a:cubicBezTo>
                <a:cubicBezTo>
                  <a:pt x="75925" y="2238963"/>
                  <a:pt x="217036" y="2291645"/>
                  <a:pt x="228325" y="2370667"/>
                </a:cubicBezTo>
                <a:cubicBezTo>
                  <a:pt x="239614" y="2449689"/>
                  <a:pt x="141777" y="2566341"/>
                  <a:pt x="138014" y="2630311"/>
                </a:cubicBezTo>
                <a:cubicBezTo>
                  <a:pt x="134251" y="2694281"/>
                  <a:pt x="192578" y="2718741"/>
                  <a:pt x="205748" y="2754489"/>
                </a:cubicBezTo>
              </a:path>
            </a:pathLst>
          </a:custGeom>
          <a:ln>
            <a:solidFill>
              <a:schemeClr val="tx1">
                <a:lumMod val="75000"/>
                <a:lumOff val="25000"/>
              </a:schemeClr>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32" name="Right Arrow 31"/>
          <p:cNvSpPr/>
          <p:nvPr/>
        </p:nvSpPr>
        <p:spPr>
          <a:xfrm>
            <a:off x="2934728" y="3716064"/>
            <a:ext cx="432048" cy="442507"/>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7" name="Freeform 26"/>
          <p:cNvSpPr/>
          <p:nvPr/>
        </p:nvSpPr>
        <p:spPr>
          <a:xfrm>
            <a:off x="6833382" y="1135481"/>
            <a:ext cx="517263" cy="3384376"/>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9231" h="2754489">
                <a:moveTo>
                  <a:pt x="47703" y="0"/>
                </a:moveTo>
                <a:cubicBezTo>
                  <a:pt x="19481" y="79022"/>
                  <a:pt x="-8741" y="158045"/>
                  <a:pt x="2548" y="225778"/>
                </a:cubicBezTo>
                <a:cubicBezTo>
                  <a:pt x="13837" y="293511"/>
                  <a:pt x="107911" y="340548"/>
                  <a:pt x="115437" y="406400"/>
                </a:cubicBezTo>
                <a:cubicBezTo>
                  <a:pt x="122963" y="472252"/>
                  <a:pt x="40177" y="547511"/>
                  <a:pt x="47703" y="620889"/>
                </a:cubicBezTo>
                <a:cubicBezTo>
                  <a:pt x="55229" y="694267"/>
                  <a:pt x="164355" y="765763"/>
                  <a:pt x="160592" y="846667"/>
                </a:cubicBezTo>
                <a:cubicBezTo>
                  <a:pt x="156829" y="927571"/>
                  <a:pt x="21362" y="1021644"/>
                  <a:pt x="25125" y="1106311"/>
                </a:cubicBezTo>
                <a:cubicBezTo>
                  <a:pt x="28888" y="1190978"/>
                  <a:pt x="175644" y="1273763"/>
                  <a:pt x="183170" y="1354667"/>
                </a:cubicBezTo>
                <a:cubicBezTo>
                  <a:pt x="190696" y="1435571"/>
                  <a:pt x="68400" y="1505186"/>
                  <a:pt x="70281" y="1591734"/>
                </a:cubicBezTo>
                <a:cubicBezTo>
                  <a:pt x="72162" y="1678282"/>
                  <a:pt x="194459" y="1779882"/>
                  <a:pt x="194459" y="1873956"/>
                </a:cubicBezTo>
                <a:cubicBezTo>
                  <a:pt x="194459" y="1968030"/>
                  <a:pt x="64637" y="2073393"/>
                  <a:pt x="70281" y="2156178"/>
                </a:cubicBezTo>
                <a:cubicBezTo>
                  <a:pt x="75925" y="2238963"/>
                  <a:pt x="217036" y="2291645"/>
                  <a:pt x="228325" y="2370667"/>
                </a:cubicBezTo>
                <a:cubicBezTo>
                  <a:pt x="239614" y="2449689"/>
                  <a:pt x="141777" y="2566341"/>
                  <a:pt x="138014" y="2630311"/>
                </a:cubicBezTo>
                <a:cubicBezTo>
                  <a:pt x="134251" y="2694281"/>
                  <a:pt x="192578" y="2718741"/>
                  <a:pt x="205748" y="2754489"/>
                </a:cubicBezTo>
              </a:path>
            </a:pathLst>
          </a:custGeom>
          <a:ln>
            <a:solidFill>
              <a:srgbClr val="EC14CD"/>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28" name="TextBox 27"/>
          <p:cNvSpPr txBox="1"/>
          <p:nvPr/>
        </p:nvSpPr>
        <p:spPr>
          <a:xfrm>
            <a:off x="5739892" y="5617089"/>
            <a:ext cx="132492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a:ea typeface="+mn-ea"/>
                <a:cs typeface="+mn-cs"/>
              </a:rPr>
              <a:t>Reference Database</a:t>
            </a:r>
          </a:p>
        </p:txBody>
      </p:sp>
      <p:sp>
        <p:nvSpPr>
          <p:cNvPr id="5" name="TextBox 4"/>
          <p:cNvSpPr txBox="1"/>
          <p:nvPr/>
        </p:nvSpPr>
        <p:spPr>
          <a:xfrm>
            <a:off x="3491880" y="5585764"/>
            <a:ext cx="1506951"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FF"/>
                </a:solidFill>
                <a:effectLst/>
                <a:uLnTx/>
                <a:uFillTx/>
                <a:latin typeface="Tahoma"/>
                <a:ea typeface="+mn-ea"/>
                <a:cs typeface="+mn-cs"/>
              </a:rPr>
              <a:t>Reads</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a:solidFill>
                  <a:srgbClr val="0000FF"/>
                </a:solidFill>
                <a:latin typeface="Tahoma"/>
              </a:rPr>
              <a:t>“text format”</a:t>
            </a: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6" name="TextBox 5"/>
          <p:cNvSpPr txBox="1"/>
          <p:nvPr/>
        </p:nvSpPr>
        <p:spPr>
          <a:xfrm>
            <a:off x="107504" y="5085184"/>
            <a:ext cx="2970606" cy="923330"/>
          </a:xfrm>
          <a:prstGeom prst="rect">
            <a:avLst/>
          </a:prstGeom>
          <a:noFill/>
        </p:spPr>
        <p:txBody>
          <a:bodyPr wrap="square" rtlCol="0">
            <a:spAutoFit/>
          </a:bodyPr>
          <a:lstStyle/>
          <a:p>
            <a:pPr lvl="0" algn="ctr">
              <a:defRPr/>
            </a:pPr>
            <a:r>
              <a:rPr lang="en-US">
                <a:solidFill>
                  <a:srgbClr val="000000"/>
                </a:solidFill>
              </a:rPr>
              <a:t>genetic material recovered directly from environmental samples</a:t>
            </a:r>
            <a:endParaRPr kumimoji="0" lang="en-US" sz="1800" b="0" i="0" u="none" strike="noStrike" kern="1200" cap="none" spc="0" normalizeH="0" baseline="0" noProof="0">
              <a:ln>
                <a:noFill/>
              </a:ln>
              <a:solidFill>
                <a:srgbClr val="000000"/>
              </a:solidFill>
              <a:effectLst/>
              <a:uLnTx/>
              <a:uFillTx/>
              <a:latin typeface="Tahoma"/>
              <a:ea typeface="+mn-ea"/>
              <a:cs typeface="+mn-cs"/>
            </a:endParaRPr>
          </a:p>
        </p:txBody>
      </p:sp>
      <p:sp>
        <p:nvSpPr>
          <p:cNvPr id="11" name="Freeform 10"/>
          <p:cNvSpPr/>
          <p:nvPr/>
        </p:nvSpPr>
        <p:spPr>
          <a:xfrm rot="17013983">
            <a:off x="1195313" y="2538240"/>
            <a:ext cx="750429" cy="1335115"/>
          </a:xfrm>
          <a:custGeom>
            <a:avLst/>
            <a:gdLst>
              <a:gd name="connsiteX0" fmla="*/ 350916 w 573109"/>
              <a:gd name="connsiteY0" fmla="*/ 0 h 1019639"/>
              <a:gd name="connsiteX1" fmla="*/ 470557 w 573109"/>
              <a:gd name="connsiteY1" fmla="*/ 51275 h 1019639"/>
              <a:gd name="connsiteX2" fmla="*/ 496195 w 573109"/>
              <a:gd name="connsiteY2" fmla="*/ 85458 h 1019639"/>
              <a:gd name="connsiteX3" fmla="*/ 521832 w 573109"/>
              <a:gd name="connsiteY3" fmla="*/ 153825 h 1019639"/>
              <a:gd name="connsiteX4" fmla="*/ 368008 w 573109"/>
              <a:gd name="connsiteY4" fmla="*/ 444382 h 1019639"/>
              <a:gd name="connsiteX5" fmla="*/ 316733 w 573109"/>
              <a:gd name="connsiteY5" fmla="*/ 461473 h 1019639"/>
              <a:gd name="connsiteX6" fmla="*/ 248367 w 573109"/>
              <a:gd name="connsiteY6" fmla="*/ 239283 h 1019639"/>
              <a:gd name="connsiteX7" fmla="*/ 282550 w 573109"/>
              <a:gd name="connsiteY7" fmla="*/ 222191 h 1019639"/>
              <a:gd name="connsiteX8" fmla="*/ 419283 w 573109"/>
              <a:gd name="connsiteY8" fmla="*/ 230737 h 1019639"/>
              <a:gd name="connsiteX9" fmla="*/ 556015 w 573109"/>
              <a:gd name="connsiteY9" fmla="*/ 427290 h 1019639"/>
              <a:gd name="connsiteX10" fmla="*/ 530378 w 573109"/>
              <a:gd name="connsiteY10" fmla="*/ 700756 h 1019639"/>
              <a:gd name="connsiteX11" fmla="*/ 496195 w 573109"/>
              <a:gd name="connsiteY11" fmla="*/ 717847 h 1019639"/>
              <a:gd name="connsiteX12" fmla="*/ 419283 w 573109"/>
              <a:gd name="connsiteY12" fmla="*/ 726393 h 1019639"/>
              <a:gd name="connsiteX13" fmla="*/ 291096 w 573109"/>
              <a:gd name="connsiteY13" fmla="*/ 717847 h 1019639"/>
              <a:gd name="connsiteX14" fmla="*/ 282550 w 573109"/>
              <a:gd name="connsiteY14" fmla="*/ 692210 h 1019639"/>
              <a:gd name="connsiteX15" fmla="*/ 274004 w 573109"/>
              <a:gd name="connsiteY15" fmla="*/ 623843 h 1019639"/>
              <a:gd name="connsiteX16" fmla="*/ 308187 w 573109"/>
              <a:gd name="connsiteY16" fmla="*/ 572569 h 1019639"/>
              <a:gd name="connsiteX17" fmla="*/ 504741 w 573109"/>
              <a:gd name="connsiteY17" fmla="*/ 623843 h 1019639"/>
              <a:gd name="connsiteX18" fmla="*/ 564561 w 573109"/>
              <a:gd name="connsiteY18" fmla="*/ 726393 h 1019639"/>
              <a:gd name="connsiteX19" fmla="*/ 530378 w 573109"/>
              <a:gd name="connsiteY19" fmla="*/ 880217 h 1019639"/>
              <a:gd name="connsiteX20" fmla="*/ 470557 w 573109"/>
              <a:gd name="connsiteY20" fmla="*/ 914400 h 1019639"/>
              <a:gd name="connsiteX21" fmla="*/ 325279 w 573109"/>
              <a:gd name="connsiteY21" fmla="*/ 974221 h 1019639"/>
              <a:gd name="connsiteX22" fmla="*/ 77451 w 573109"/>
              <a:gd name="connsiteY22" fmla="*/ 888763 h 1019639"/>
              <a:gd name="connsiteX23" fmla="*/ 68905 w 573109"/>
              <a:gd name="connsiteY23" fmla="*/ 854580 h 1019639"/>
              <a:gd name="connsiteX24" fmla="*/ 77451 w 573109"/>
              <a:gd name="connsiteY24" fmla="*/ 717847 h 1019639"/>
              <a:gd name="connsiteX25" fmla="*/ 103088 w 573109"/>
              <a:gd name="connsiteY25" fmla="*/ 675118 h 1019639"/>
              <a:gd name="connsiteX26" fmla="*/ 197092 w 573109"/>
              <a:gd name="connsiteY26" fmla="*/ 683664 h 1019639"/>
              <a:gd name="connsiteX27" fmla="*/ 239821 w 573109"/>
              <a:gd name="connsiteY27" fmla="*/ 863126 h 1019639"/>
              <a:gd name="connsiteX28" fmla="*/ 222729 w 573109"/>
              <a:gd name="connsiteY28" fmla="*/ 897309 h 1019639"/>
              <a:gd name="connsiteX29" fmla="*/ 188546 w 573109"/>
              <a:gd name="connsiteY29" fmla="*/ 982767 h 1019639"/>
              <a:gd name="connsiteX30" fmla="*/ 171455 w 573109"/>
              <a:gd name="connsiteY30" fmla="*/ 1008404 h 1019639"/>
              <a:gd name="connsiteX31" fmla="*/ 128726 w 573109"/>
              <a:gd name="connsiteY31" fmla="*/ 1016950 h 1019639"/>
              <a:gd name="connsiteX32" fmla="*/ 43268 w 573109"/>
              <a:gd name="connsiteY32" fmla="*/ 1008404 h 1019639"/>
              <a:gd name="connsiteX33" fmla="*/ 9085 w 573109"/>
              <a:gd name="connsiteY33" fmla="*/ 734939 h 1019639"/>
              <a:gd name="connsiteX34" fmla="*/ 43268 w 573109"/>
              <a:gd name="connsiteY34" fmla="*/ 598206 h 1019639"/>
              <a:gd name="connsiteX35" fmla="*/ 60359 w 573109"/>
              <a:gd name="connsiteY35" fmla="*/ 589660 h 1019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73109" h="1019639">
                <a:moveTo>
                  <a:pt x="350916" y="0"/>
                </a:moveTo>
                <a:cubicBezTo>
                  <a:pt x="411043" y="15032"/>
                  <a:pt x="424370" y="10220"/>
                  <a:pt x="470557" y="51275"/>
                </a:cubicBezTo>
                <a:cubicBezTo>
                  <a:pt x="481202" y="60738"/>
                  <a:pt x="487649" y="74064"/>
                  <a:pt x="496195" y="85458"/>
                </a:cubicBezTo>
                <a:cubicBezTo>
                  <a:pt x="504741" y="108247"/>
                  <a:pt x="524176" y="129600"/>
                  <a:pt x="521832" y="153825"/>
                </a:cubicBezTo>
                <a:cubicBezTo>
                  <a:pt x="505949" y="317944"/>
                  <a:pt x="488215" y="357566"/>
                  <a:pt x="368008" y="444382"/>
                </a:cubicBezTo>
                <a:cubicBezTo>
                  <a:pt x="353403" y="454930"/>
                  <a:pt x="333825" y="455776"/>
                  <a:pt x="316733" y="461473"/>
                </a:cubicBezTo>
                <a:cubicBezTo>
                  <a:pt x="163578" y="356180"/>
                  <a:pt x="133411" y="402137"/>
                  <a:pt x="248367" y="239283"/>
                </a:cubicBezTo>
                <a:cubicBezTo>
                  <a:pt x="255714" y="228875"/>
                  <a:pt x="271156" y="227888"/>
                  <a:pt x="282550" y="222191"/>
                </a:cubicBezTo>
                <a:cubicBezTo>
                  <a:pt x="328128" y="225040"/>
                  <a:pt x="376316" y="215269"/>
                  <a:pt x="419283" y="230737"/>
                </a:cubicBezTo>
                <a:cubicBezTo>
                  <a:pt x="498167" y="259135"/>
                  <a:pt x="527425" y="366024"/>
                  <a:pt x="556015" y="427290"/>
                </a:cubicBezTo>
                <a:cubicBezTo>
                  <a:pt x="572516" y="559297"/>
                  <a:pt x="593579" y="574354"/>
                  <a:pt x="530378" y="700756"/>
                </a:cubicBezTo>
                <a:cubicBezTo>
                  <a:pt x="524681" y="712150"/>
                  <a:pt x="508608" y="714983"/>
                  <a:pt x="496195" y="717847"/>
                </a:cubicBezTo>
                <a:cubicBezTo>
                  <a:pt x="471060" y="723647"/>
                  <a:pt x="444920" y="723544"/>
                  <a:pt x="419283" y="726393"/>
                </a:cubicBezTo>
                <a:cubicBezTo>
                  <a:pt x="376554" y="723544"/>
                  <a:pt x="332641" y="728233"/>
                  <a:pt x="291096" y="717847"/>
                </a:cubicBezTo>
                <a:cubicBezTo>
                  <a:pt x="282357" y="715662"/>
                  <a:pt x="284161" y="701073"/>
                  <a:pt x="282550" y="692210"/>
                </a:cubicBezTo>
                <a:cubicBezTo>
                  <a:pt x="278442" y="669614"/>
                  <a:pt x="276853" y="646632"/>
                  <a:pt x="274004" y="623843"/>
                </a:cubicBezTo>
                <a:cubicBezTo>
                  <a:pt x="285398" y="606752"/>
                  <a:pt x="287804" y="575117"/>
                  <a:pt x="308187" y="572569"/>
                </a:cubicBezTo>
                <a:cubicBezTo>
                  <a:pt x="362749" y="565749"/>
                  <a:pt x="465283" y="564656"/>
                  <a:pt x="504741" y="623843"/>
                </a:cubicBezTo>
                <a:cubicBezTo>
                  <a:pt x="526693" y="656771"/>
                  <a:pt x="544621" y="692210"/>
                  <a:pt x="564561" y="726393"/>
                </a:cubicBezTo>
                <a:cubicBezTo>
                  <a:pt x="553167" y="777668"/>
                  <a:pt x="553868" y="833237"/>
                  <a:pt x="530378" y="880217"/>
                </a:cubicBezTo>
                <a:cubicBezTo>
                  <a:pt x="520107" y="900759"/>
                  <a:pt x="491435" y="904831"/>
                  <a:pt x="470557" y="914400"/>
                </a:cubicBezTo>
                <a:cubicBezTo>
                  <a:pt x="422949" y="936221"/>
                  <a:pt x="373705" y="954281"/>
                  <a:pt x="325279" y="974221"/>
                </a:cubicBezTo>
                <a:cubicBezTo>
                  <a:pt x="242670" y="945735"/>
                  <a:pt x="156636" y="925716"/>
                  <a:pt x="77451" y="888763"/>
                </a:cubicBezTo>
                <a:cubicBezTo>
                  <a:pt x="66808" y="883796"/>
                  <a:pt x="68905" y="866325"/>
                  <a:pt x="68905" y="854580"/>
                </a:cubicBezTo>
                <a:cubicBezTo>
                  <a:pt x="68905" y="808913"/>
                  <a:pt x="68906" y="762707"/>
                  <a:pt x="77451" y="717847"/>
                </a:cubicBezTo>
                <a:cubicBezTo>
                  <a:pt x="80559" y="701530"/>
                  <a:pt x="94542" y="689361"/>
                  <a:pt x="103088" y="675118"/>
                </a:cubicBezTo>
                <a:cubicBezTo>
                  <a:pt x="134423" y="677967"/>
                  <a:pt x="170676" y="666571"/>
                  <a:pt x="197092" y="683664"/>
                </a:cubicBezTo>
                <a:cubicBezTo>
                  <a:pt x="263775" y="726812"/>
                  <a:pt x="252113" y="801665"/>
                  <a:pt x="239821" y="863126"/>
                </a:cubicBezTo>
                <a:cubicBezTo>
                  <a:pt x="237323" y="875618"/>
                  <a:pt x="227747" y="885600"/>
                  <a:pt x="222729" y="897309"/>
                </a:cubicBezTo>
                <a:cubicBezTo>
                  <a:pt x="210643" y="925509"/>
                  <a:pt x="201403" y="954910"/>
                  <a:pt x="188546" y="982767"/>
                </a:cubicBezTo>
                <a:cubicBezTo>
                  <a:pt x="184242" y="992092"/>
                  <a:pt x="180372" y="1003308"/>
                  <a:pt x="171455" y="1008404"/>
                </a:cubicBezTo>
                <a:cubicBezTo>
                  <a:pt x="158844" y="1015610"/>
                  <a:pt x="142969" y="1014101"/>
                  <a:pt x="128726" y="1016950"/>
                </a:cubicBezTo>
                <a:cubicBezTo>
                  <a:pt x="100240" y="1014101"/>
                  <a:pt x="62848" y="1029289"/>
                  <a:pt x="43268" y="1008404"/>
                </a:cubicBezTo>
                <a:cubicBezTo>
                  <a:pt x="-18162" y="942878"/>
                  <a:pt x="1514" y="808126"/>
                  <a:pt x="9085" y="734939"/>
                </a:cubicBezTo>
                <a:cubicBezTo>
                  <a:pt x="12013" y="706630"/>
                  <a:pt x="16654" y="631474"/>
                  <a:pt x="43268" y="598206"/>
                </a:cubicBezTo>
                <a:cubicBezTo>
                  <a:pt x="47247" y="593232"/>
                  <a:pt x="54662" y="592509"/>
                  <a:pt x="60359" y="589660"/>
                </a:cubicBezTo>
              </a:path>
            </a:pathLst>
          </a:custGeom>
          <a:noFill/>
          <a:ln w="38100">
            <a:solidFill>
              <a:srgbClr val="FF0000"/>
            </a:solidFill>
          </a:ln>
        </p:spPr>
        <p:txBody>
          <a:bodyPr rtlCol="0" anchor="ctr"/>
          <a:lstStyle/>
          <a:p>
            <a:pPr algn="ctr"/>
            <a:endParaRPr lang="en-US"/>
          </a:p>
        </p:txBody>
      </p:sp>
      <p:sp>
        <p:nvSpPr>
          <p:cNvPr id="47" name="Freeform 46"/>
          <p:cNvSpPr/>
          <p:nvPr/>
        </p:nvSpPr>
        <p:spPr>
          <a:xfrm rot="1273582">
            <a:off x="1717304" y="2822142"/>
            <a:ext cx="750429" cy="1335115"/>
          </a:xfrm>
          <a:custGeom>
            <a:avLst/>
            <a:gdLst>
              <a:gd name="connsiteX0" fmla="*/ 350916 w 573109"/>
              <a:gd name="connsiteY0" fmla="*/ 0 h 1019639"/>
              <a:gd name="connsiteX1" fmla="*/ 470557 w 573109"/>
              <a:gd name="connsiteY1" fmla="*/ 51275 h 1019639"/>
              <a:gd name="connsiteX2" fmla="*/ 496195 w 573109"/>
              <a:gd name="connsiteY2" fmla="*/ 85458 h 1019639"/>
              <a:gd name="connsiteX3" fmla="*/ 521832 w 573109"/>
              <a:gd name="connsiteY3" fmla="*/ 153825 h 1019639"/>
              <a:gd name="connsiteX4" fmla="*/ 368008 w 573109"/>
              <a:gd name="connsiteY4" fmla="*/ 444382 h 1019639"/>
              <a:gd name="connsiteX5" fmla="*/ 316733 w 573109"/>
              <a:gd name="connsiteY5" fmla="*/ 461473 h 1019639"/>
              <a:gd name="connsiteX6" fmla="*/ 248367 w 573109"/>
              <a:gd name="connsiteY6" fmla="*/ 239283 h 1019639"/>
              <a:gd name="connsiteX7" fmla="*/ 282550 w 573109"/>
              <a:gd name="connsiteY7" fmla="*/ 222191 h 1019639"/>
              <a:gd name="connsiteX8" fmla="*/ 419283 w 573109"/>
              <a:gd name="connsiteY8" fmla="*/ 230737 h 1019639"/>
              <a:gd name="connsiteX9" fmla="*/ 556015 w 573109"/>
              <a:gd name="connsiteY9" fmla="*/ 427290 h 1019639"/>
              <a:gd name="connsiteX10" fmla="*/ 530378 w 573109"/>
              <a:gd name="connsiteY10" fmla="*/ 700756 h 1019639"/>
              <a:gd name="connsiteX11" fmla="*/ 496195 w 573109"/>
              <a:gd name="connsiteY11" fmla="*/ 717847 h 1019639"/>
              <a:gd name="connsiteX12" fmla="*/ 419283 w 573109"/>
              <a:gd name="connsiteY12" fmla="*/ 726393 h 1019639"/>
              <a:gd name="connsiteX13" fmla="*/ 291096 w 573109"/>
              <a:gd name="connsiteY13" fmla="*/ 717847 h 1019639"/>
              <a:gd name="connsiteX14" fmla="*/ 282550 w 573109"/>
              <a:gd name="connsiteY14" fmla="*/ 692210 h 1019639"/>
              <a:gd name="connsiteX15" fmla="*/ 274004 w 573109"/>
              <a:gd name="connsiteY15" fmla="*/ 623843 h 1019639"/>
              <a:gd name="connsiteX16" fmla="*/ 308187 w 573109"/>
              <a:gd name="connsiteY16" fmla="*/ 572569 h 1019639"/>
              <a:gd name="connsiteX17" fmla="*/ 504741 w 573109"/>
              <a:gd name="connsiteY17" fmla="*/ 623843 h 1019639"/>
              <a:gd name="connsiteX18" fmla="*/ 564561 w 573109"/>
              <a:gd name="connsiteY18" fmla="*/ 726393 h 1019639"/>
              <a:gd name="connsiteX19" fmla="*/ 530378 w 573109"/>
              <a:gd name="connsiteY19" fmla="*/ 880217 h 1019639"/>
              <a:gd name="connsiteX20" fmla="*/ 470557 w 573109"/>
              <a:gd name="connsiteY20" fmla="*/ 914400 h 1019639"/>
              <a:gd name="connsiteX21" fmla="*/ 325279 w 573109"/>
              <a:gd name="connsiteY21" fmla="*/ 974221 h 1019639"/>
              <a:gd name="connsiteX22" fmla="*/ 77451 w 573109"/>
              <a:gd name="connsiteY22" fmla="*/ 888763 h 1019639"/>
              <a:gd name="connsiteX23" fmla="*/ 68905 w 573109"/>
              <a:gd name="connsiteY23" fmla="*/ 854580 h 1019639"/>
              <a:gd name="connsiteX24" fmla="*/ 77451 w 573109"/>
              <a:gd name="connsiteY24" fmla="*/ 717847 h 1019639"/>
              <a:gd name="connsiteX25" fmla="*/ 103088 w 573109"/>
              <a:gd name="connsiteY25" fmla="*/ 675118 h 1019639"/>
              <a:gd name="connsiteX26" fmla="*/ 197092 w 573109"/>
              <a:gd name="connsiteY26" fmla="*/ 683664 h 1019639"/>
              <a:gd name="connsiteX27" fmla="*/ 239821 w 573109"/>
              <a:gd name="connsiteY27" fmla="*/ 863126 h 1019639"/>
              <a:gd name="connsiteX28" fmla="*/ 222729 w 573109"/>
              <a:gd name="connsiteY28" fmla="*/ 897309 h 1019639"/>
              <a:gd name="connsiteX29" fmla="*/ 188546 w 573109"/>
              <a:gd name="connsiteY29" fmla="*/ 982767 h 1019639"/>
              <a:gd name="connsiteX30" fmla="*/ 171455 w 573109"/>
              <a:gd name="connsiteY30" fmla="*/ 1008404 h 1019639"/>
              <a:gd name="connsiteX31" fmla="*/ 128726 w 573109"/>
              <a:gd name="connsiteY31" fmla="*/ 1016950 h 1019639"/>
              <a:gd name="connsiteX32" fmla="*/ 43268 w 573109"/>
              <a:gd name="connsiteY32" fmla="*/ 1008404 h 1019639"/>
              <a:gd name="connsiteX33" fmla="*/ 9085 w 573109"/>
              <a:gd name="connsiteY33" fmla="*/ 734939 h 1019639"/>
              <a:gd name="connsiteX34" fmla="*/ 43268 w 573109"/>
              <a:gd name="connsiteY34" fmla="*/ 598206 h 1019639"/>
              <a:gd name="connsiteX35" fmla="*/ 60359 w 573109"/>
              <a:gd name="connsiteY35" fmla="*/ 589660 h 1019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73109" h="1019639">
                <a:moveTo>
                  <a:pt x="350916" y="0"/>
                </a:moveTo>
                <a:cubicBezTo>
                  <a:pt x="411043" y="15032"/>
                  <a:pt x="424370" y="10220"/>
                  <a:pt x="470557" y="51275"/>
                </a:cubicBezTo>
                <a:cubicBezTo>
                  <a:pt x="481202" y="60738"/>
                  <a:pt x="487649" y="74064"/>
                  <a:pt x="496195" y="85458"/>
                </a:cubicBezTo>
                <a:cubicBezTo>
                  <a:pt x="504741" y="108247"/>
                  <a:pt x="524176" y="129600"/>
                  <a:pt x="521832" y="153825"/>
                </a:cubicBezTo>
                <a:cubicBezTo>
                  <a:pt x="505949" y="317944"/>
                  <a:pt x="488215" y="357566"/>
                  <a:pt x="368008" y="444382"/>
                </a:cubicBezTo>
                <a:cubicBezTo>
                  <a:pt x="353403" y="454930"/>
                  <a:pt x="333825" y="455776"/>
                  <a:pt x="316733" y="461473"/>
                </a:cubicBezTo>
                <a:cubicBezTo>
                  <a:pt x="163578" y="356180"/>
                  <a:pt x="133411" y="402137"/>
                  <a:pt x="248367" y="239283"/>
                </a:cubicBezTo>
                <a:cubicBezTo>
                  <a:pt x="255714" y="228875"/>
                  <a:pt x="271156" y="227888"/>
                  <a:pt x="282550" y="222191"/>
                </a:cubicBezTo>
                <a:cubicBezTo>
                  <a:pt x="328128" y="225040"/>
                  <a:pt x="376316" y="215269"/>
                  <a:pt x="419283" y="230737"/>
                </a:cubicBezTo>
                <a:cubicBezTo>
                  <a:pt x="498167" y="259135"/>
                  <a:pt x="527425" y="366024"/>
                  <a:pt x="556015" y="427290"/>
                </a:cubicBezTo>
                <a:cubicBezTo>
                  <a:pt x="572516" y="559297"/>
                  <a:pt x="593579" y="574354"/>
                  <a:pt x="530378" y="700756"/>
                </a:cubicBezTo>
                <a:cubicBezTo>
                  <a:pt x="524681" y="712150"/>
                  <a:pt x="508608" y="714983"/>
                  <a:pt x="496195" y="717847"/>
                </a:cubicBezTo>
                <a:cubicBezTo>
                  <a:pt x="471060" y="723647"/>
                  <a:pt x="444920" y="723544"/>
                  <a:pt x="419283" y="726393"/>
                </a:cubicBezTo>
                <a:cubicBezTo>
                  <a:pt x="376554" y="723544"/>
                  <a:pt x="332641" y="728233"/>
                  <a:pt x="291096" y="717847"/>
                </a:cubicBezTo>
                <a:cubicBezTo>
                  <a:pt x="282357" y="715662"/>
                  <a:pt x="284161" y="701073"/>
                  <a:pt x="282550" y="692210"/>
                </a:cubicBezTo>
                <a:cubicBezTo>
                  <a:pt x="278442" y="669614"/>
                  <a:pt x="276853" y="646632"/>
                  <a:pt x="274004" y="623843"/>
                </a:cubicBezTo>
                <a:cubicBezTo>
                  <a:pt x="285398" y="606752"/>
                  <a:pt x="287804" y="575117"/>
                  <a:pt x="308187" y="572569"/>
                </a:cubicBezTo>
                <a:cubicBezTo>
                  <a:pt x="362749" y="565749"/>
                  <a:pt x="465283" y="564656"/>
                  <a:pt x="504741" y="623843"/>
                </a:cubicBezTo>
                <a:cubicBezTo>
                  <a:pt x="526693" y="656771"/>
                  <a:pt x="544621" y="692210"/>
                  <a:pt x="564561" y="726393"/>
                </a:cubicBezTo>
                <a:cubicBezTo>
                  <a:pt x="553167" y="777668"/>
                  <a:pt x="553868" y="833237"/>
                  <a:pt x="530378" y="880217"/>
                </a:cubicBezTo>
                <a:cubicBezTo>
                  <a:pt x="520107" y="900759"/>
                  <a:pt x="491435" y="904831"/>
                  <a:pt x="470557" y="914400"/>
                </a:cubicBezTo>
                <a:cubicBezTo>
                  <a:pt x="422949" y="936221"/>
                  <a:pt x="373705" y="954281"/>
                  <a:pt x="325279" y="974221"/>
                </a:cubicBezTo>
                <a:cubicBezTo>
                  <a:pt x="242670" y="945735"/>
                  <a:pt x="156636" y="925716"/>
                  <a:pt x="77451" y="888763"/>
                </a:cubicBezTo>
                <a:cubicBezTo>
                  <a:pt x="66808" y="883796"/>
                  <a:pt x="68905" y="866325"/>
                  <a:pt x="68905" y="854580"/>
                </a:cubicBezTo>
                <a:cubicBezTo>
                  <a:pt x="68905" y="808913"/>
                  <a:pt x="68906" y="762707"/>
                  <a:pt x="77451" y="717847"/>
                </a:cubicBezTo>
                <a:cubicBezTo>
                  <a:pt x="80559" y="701530"/>
                  <a:pt x="94542" y="689361"/>
                  <a:pt x="103088" y="675118"/>
                </a:cubicBezTo>
                <a:cubicBezTo>
                  <a:pt x="134423" y="677967"/>
                  <a:pt x="170676" y="666571"/>
                  <a:pt x="197092" y="683664"/>
                </a:cubicBezTo>
                <a:cubicBezTo>
                  <a:pt x="263775" y="726812"/>
                  <a:pt x="252113" y="801665"/>
                  <a:pt x="239821" y="863126"/>
                </a:cubicBezTo>
                <a:cubicBezTo>
                  <a:pt x="237323" y="875618"/>
                  <a:pt x="227747" y="885600"/>
                  <a:pt x="222729" y="897309"/>
                </a:cubicBezTo>
                <a:cubicBezTo>
                  <a:pt x="210643" y="925509"/>
                  <a:pt x="201403" y="954910"/>
                  <a:pt x="188546" y="982767"/>
                </a:cubicBezTo>
                <a:cubicBezTo>
                  <a:pt x="184242" y="992092"/>
                  <a:pt x="180372" y="1003308"/>
                  <a:pt x="171455" y="1008404"/>
                </a:cubicBezTo>
                <a:cubicBezTo>
                  <a:pt x="158844" y="1015610"/>
                  <a:pt x="142969" y="1014101"/>
                  <a:pt x="128726" y="1016950"/>
                </a:cubicBezTo>
                <a:cubicBezTo>
                  <a:pt x="100240" y="1014101"/>
                  <a:pt x="62848" y="1029289"/>
                  <a:pt x="43268" y="1008404"/>
                </a:cubicBezTo>
                <a:cubicBezTo>
                  <a:pt x="-18162" y="942878"/>
                  <a:pt x="1514" y="808126"/>
                  <a:pt x="9085" y="734939"/>
                </a:cubicBezTo>
                <a:cubicBezTo>
                  <a:pt x="12013" y="706630"/>
                  <a:pt x="16654" y="631474"/>
                  <a:pt x="43268" y="598206"/>
                </a:cubicBezTo>
                <a:cubicBezTo>
                  <a:pt x="47247" y="593232"/>
                  <a:pt x="54662" y="592509"/>
                  <a:pt x="60359" y="589660"/>
                </a:cubicBezTo>
              </a:path>
            </a:pathLst>
          </a:custGeom>
          <a:noFill/>
          <a:ln w="38100">
            <a:solidFill>
              <a:srgbClr val="9BBB59"/>
            </a:solidFill>
          </a:ln>
        </p:spPr>
        <p:txBody>
          <a:bodyPr rtlCol="0" anchor="ctr"/>
          <a:lstStyle/>
          <a:p>
            <a:pPr algn="ctr"/>
            <a:endParaRPr lang="en-US"/>
          </a:p>
        </p:txBody>
      </p:sp>
      <p:sp>
        <p:nvSpPr>
          <p:cNvPr id="48" name="Freeform 47"/>
          <p:cNvSpPr/>
          <p:nvPr/>
        </p:nvSpPr>
        <p:spPr>
          <a:xfrm rot="7029475">
            <a:off x="785547" y="3325973"/>
            <a:ext cx="750429" cy="1335115"/>
          </a:xfrm>
          <a:custGeom>
            <a:avLst/>
            <a:gdLst>
              <a:gd name="connsiteX0" fmla="*/ 350916 w 573109"/>
              <a:gd name="connsiteY0" fmla="*/ 0 h 1019639"/>
              <a:gd name="connsiteX1" fmla="*/ 470557 w 573109"/>
              <a:gd name="connsiteY1" fmla="*/ 51275 h 1019639"/>
              <a:gd name="connsiteX2" fmla="*/ 496195 w 573109"/>
              <a:gd name="connsiteY2" fmla="*/ 85458 h 1019639"/>
              <a:gd name="connsiteX3" fmla="*/ 521832 w 573109"/>
              <a:gd name="connsiteY3" fmla="*/ 153825 h 1019639"/>
              <a:gd name="connsiteX4" fmla="*/ 368008 w 573109"/>
              <a:gd name="connsiteY4" fmla="*/ 444382 h 1019639"/>
              <a:gd name="connsiteX5" fmla="*/ 316733 w 573109"/>
              <a:gd name="connsiteY5" fmla="*/ 461473 h 1019639"/>
              <a:gd name="connsiteX6" fmla="*/ 248367 w 573109"/>
              <a:gd name="connsiteY6" fmla="*/ 239283 h 1019639"/>
              <a:gd name="connsiteX7" fmla="*/ 282550 w 573109"/>
              <a:gd name="connsiteY7" fmla="*/ 222191 h 1019639"/>
              <a:gd name="connsiteX8" fmla="*/ 419283 w 573109"/>
              <a:gd name="connsiteY8" fmla="*/ 230737 h 1019639"/>
              <a:gd name="connsiteX9" fmla="*/ 556015 w 573109"/>
              <a:gd name="connsiteY9" fmla="*/ 427290 h 1019639"/>
              <a:gd name="connsiteX10" fmla="*/ 530378 w 573109"/>
              <a:gd name="connsiteY10" fmla="*/ 700756 h 1019639"/>
              <a:gd name="connsiteX11" fmla="*/ 496195 w 573109"/>
              <a:gd name="connsiteY11" fmla="*/ 717847 h 1019639"/>
              <a:gd name="connsiteX12" fmla="*/ 419283 w 573109"/>
              <a:gd name="connsiteY12" fmla="*/ 726393 h 1019639"/>
              <a:gd name="connsiteX13" fmla="*/ 291096 w 573109"/>
              <a:gd name="connsiteY13" fmla="*/ 717847 h 1019639"/>
              <a:gd name="connsiteX14" fmla="*/ 282550 w 573109"/>
              <a:gd name="connsiteY14" fmla="*/ 692210 h 1019639"/>
              <a:gd name="connsiteX15" fmla="*/ 274004 w 573109"/>
              <a:gd name="connsiteY15" fmla="*/ 623843 h 1019639"/>
              <a:gd name="connsiteX16" fmla="*/ 308187 w 573109"/>
              <a:gd name="connsiteY16" fmla="*/ 572569 h 1019639"/>
              <a:gd name="connsiteX17" fmla="*/ 504741 w 573109"/>
              <a:gd name="connsiteY17" fmla="*/ 623843 h 1019639"/>
              <a:gd name="connsiteX18" fmla="*/ 564561 w 573109"/>
              <a:gd name="connsiteY18" fmla="*/ 726393 h 1019639"/>
              <a:gd name="connsiteX19" fmla="*/ 530378 w 573109"/>
              <a:gd name="connsiteY19" fmla="*/ 880217 h 1019639"/>
              <a:gd name="connsiteX20" fmla="*/ 470557 w 573109"/>
              <a:gd name="connsiteY20" fmla="*/ 914400 h 1019639"/>
              <a:gd name="connsiteX21" fmla="*/ 325279 w 573109"/>
              <a:gd name="connsiteY21" fmla="*/ 974221 h 1019639"/>
              <a:gd name="connsiteX22" fmla="*/ 77451 w 573109"/>
              <a:gd name="connsiteY22" fmla="*/ 888763 h 1019639"/>
              <a:gd name="connsiteX23" fmla="*/ 68905 w 573109"/>
              <a:gd name="connsiteY23" fmla="*/ 854580 h 1019639"/>
              <a:gd name="connsiteX24" fmla="*/ 77451 w 573109"/>
              <a:gd name="connsiteY24" fmla="*/ 717847 h 1019639"/>
              <a:gd name="connsiteX25" fmla="*/ 103088 w 573109"/>
              <a:gd name="connsiteY25" fmla="*/ 675118 h 1019639"/>
              <a:gd name="connsiteX26" fmla="*/ 197092 w 573109"/>
              <a:gd name="connsiteY26" fmla="*/ 683664 h 1019639"/>
              <a:gd name="connsiteX27" fmla="*/ 239821 w 573109"/>
              <a:gd name="connsiteY27" fmla="*/ 863126 h 1019639"/>
              <a:gd name="connsiteX28" fmla="*/ 222729 w 573109"/>
              <a:gd name="connsiteY28" fmla="*/ 897309 h 1019639"/>
              <a:gd name="connsiteX29" fmla="*/ 188546 w 573109"/>
              <a:gd name="connsiteY29" fmla="*/ 982767 h 1019639"/>
              <a:gd name="connsiteX30" fmla="*/ 171455 w 573109"/>
              <a:gd name="connsiteY30" fmla="*/ 1008404 h 1019639"/>
              <a:gd name="connsiteX31" fmla="*/ 128726 w 573109"/>
              <a:gd name="connsiteY31" fmla="*/ 1016950 h 1019639"/>
              <a:gd name="connsiteX32" fmla="*/ 43268 w 573109"/>
              <a:gd name="connsiteY32" fmla="*/ 1008404 h 1019639"/>
              <a:gd name="connsiteX33" fmla="*/ 9085 w 573109"/>
              <a:gd name="connsiteY33" fmla="*/ 734939 h 1019639"/>
              <a:gd name="connsiteX34" fmla="*/ 43268 w 573109"/>
              <a:gd name="connsiteY34" fmla="*/ 598206 h 1019639"/>
              <a:gd name="connsiteX35" fmla="*/ 60359 w 573109"/>
              <a:gd name="connsiteY35" fmla="*/ 589660 h 1019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73109" h="1019639">
                <a:moveTo>
                  <a:pt x="350916" y="0"/>
                </a:moveTo>
                <a:cubicBezTo>
                  <a:pt x="411043" y="15032"/>
                  <a:pt x="424370" y="10220"/>
                  <a:pt x="470557" y="51275"/>
                </a:cubicBezTo>
                <a:cubicBezTo>
                  <a:pt x="481202" y="60738"/>
                  <a:pt x="487649" y="74064"/>
                  <a:pt x="496195" y="85458"/>
                </a:cubicBezTo>
                <a:cubicBezTo>
                  <a:pt x="504741" y="108247"/>
                  <a:pt x="524176" y="129600"/>
                  <a:pt x="521832" y="153825"/>
                </a:cubicBezTo>
                <a:cubicBezTo>
                  <a:pt x="505949" y="317944"/>
                  <a:pt x="488215" y="357566"/>
                  <a:pt x="368008" y="444382"/>
                </a:cubicBezTo>
                <a:cubicBezTo>
                  <a:pt x="353403" y="454930"/>
                  <a:pt x="333825" y="455776"/>
                  <a:pt x="316733" y="461473"/>
                </a:cubicBezTo>
                <a:cubicBezTo>
                  <a:pt x="163578" y="356180"/>
                  <a:pt x="133411" y="402137"/>
                  <a:pt x="248367" y="239283"/>
                </a:cubicBezTo>
                <a:cubicBezTo>
                  <a:pt x="255714" y="228875"/>
                  <a:pt x="271156" y="227888"/>
                  <a:pt x="282550" y="222191"/>
                </a:cubicBezTo>
                <a:cubicBezTo>
                  <a:pt x="328128" y="225040"/>
                  <a:pt x="376316" y="215269"/>
                  <a:pt x="419283" y="230737"/>
                </a:cubicBezTo>
                <a:cubicBezTo>
                  <a:pt x="498167" y="259135"/>
                  <a:pt x="527425" y="366024"/>
                  <a:pt x="556015" y="427290"/>
                </a:cubicBezTo>
                <a:cubicBezTo>
                  <a:pt x="572516" y="559297"/>
                  <a:pt x="593579" y="574354"/>
                  <a:pt x="530378" y="700756"/>
                </a:cubicBezTo>
                <a:cubicBezTo>
                  <a:pt x="524681" y="712150"/>
                  <a:pt x="508608" y="714983"/>
                  <a:pt x="496195" y="717847"/>
                </a:cubicBezTo>
                <a:cubicBezTo>
                  <a:pt x="471060" y="723647"/>
                  <a:pt x="444920" y="723544"/>
                  <a:pt x="419283" y="726393"/>
                </a:cubicBezTo>
                <a:cubicBezTo>
                  <a:pt x="376554" y="723544"/>
                  <a:pt x="332641" y="728233"/>
                  <a:pt x="291096" y="717847"/>
                </a:cubicBezTo>
                <a:cubicBezTo>
                  <a:pt x="282357" y="715662"/>
                  <a:pt x="284161" y="701073"/>
                  <a:pt x="282550" y="692210"/>
                </a:cubicBezTo>
                <a:cubicBezTo>
                  <a:pt x="278442" y="669614"/>
                  <a:pt x="276853" y="646632"/>
                  <a:pt x="274004" y="623843"/>
                </a:cubicBezTo>
                <a:cubicBezTo>
                  <a:pt x="285398" y="606752"/>
                  <a:pt x="287804" y="575117"/>
                  <a:pt x="308187" y="572569"/>
                </a:cubicBezTo>
                <a:cubicBezTo>
                  <a:pt x="362749" y="565749"/>
                  <a:pt x="465283" y="564656"/>
                  <a:pt x="504741" y="623843"/>
                </a:cubicBezTo>
                <a:cubicBezTo>
                  <a:pt x="526693" y="656771"/>
                  <a:pt x="544621" y="692210"/>
                  <a:pt x="564561" y="726393"/>
                </a:cubicBezTo>
                <a:cubicBezTo>
                  <a:pt x="553167" y="777668"/>
                  <a:pt x="553868" y="833237"/>
                  <a:pt x="530378" y="880217"/>
                </a:cubicBezTo>
                <a:cubicBezTo>
                  <a:pt x="520107" y="900759"/>
                  <a:pt x="491435" y="904831"/>
                  <a:pt x="470557" y="914400"/>
                </a:cubicBezTo>
                <a:cubicBezTo>
                  <a:pt x="422949" y="936221"/>
                  <a:pt x="373705" y="954281"/>
                  <a:pt x="325279" y="974221"/>
                </a:cubicBezTo>
                <a:cubicBezTo>
                  <a:pt x="242670" y="945735"/>
                  <a:pt x="156636" y="925716"/>
                  <a:pt x="77451" y="888763"/>
                </a:cubicBezTo>
                <a:cubicBezTo>
                  <a:pt x="66808" y="883796"/>
                  <a:pt x="68905" y="866325"/>
                  <a:pt x="68905" y="854580"/>
                </a:cubicBezTo>
                <a:cubicBezTo>
                  <a:pt x="68905" y="808913"/>
                  <a:pt x="68906" y="762707"/>
                  <a:pt x="77451" y="717847"/>
                </a:cubicBezTo>
                <a:cubicBezTo>
                  <a:pt x="80559" y="701530"/>
                  <a:pt x="94542" y="689361"/>
                  <a:pt x="103088" y="675118"/>
                </a:cubicBezTo>
                <a:cubicBezTo>
                  <a:pt x="134423" y="677967"/>
                  <a:pt x="170676" y="666571"/>
                  <a:pt x="197092" y="683664"/>
                </a:cubicBezTo>
                <a:cubicBezTo>
                  <a:pt x="263775" y="726812"/>
                  <a:pt x="252113" y="801665"/>
                  <a:pt x="239821" y="863126"/>
                </a:cubicBezTo>
                <a:cubicBezTo>
                  <a:pt x="237323" y="875618"/>
                  <a:pt x="227747" y="885600"/>
                  <a:pt x="222729" y="897309"/>
                </a:cubicBezTo>
                <a:cubicBezTo>
                  <a:pt x="210643" y="925509"/>
                  <a:pt x="201403" y="954910"/>
                  <a:pt x="188546" y="982767"/>
                </a:cubicBezTo>
                <a:cubicBezTo>
                  <a:pt x="184242" y="992092"/>
                  <a:pt x="180372" y="1003308"/>
                  <a:pt x="171455" y="1008404"/>
                </a:cubicBezTo>
                <a:cubicBezTo>
                  <a:pt x="158844" y="1015610"/>
                  <a:pt x="142969" y="1014101"/>
                  <a:pt x="128726" y="1016950"/>
                </a:cubicBezTo>
                <a:cubicBezTo>
                  <a:pt x="100240" y="1014101"/>
                  <a:pt x="62848" y="1029289"/>
                  <a:pt x="43268" y="1008404"/>
                </a:cubicBezTo>
                <a:cubicBezTo>
                  <a:pt x="-18162" y="942878"/>
                  <a:pt x="1514" y="808126"/>
                  <a:pt x="9085" y="734939"/>
                </a:cubicBezTo>
                <a:cubicBezTo>
                  <a:pt x="12013" y="706630"/>
                  <a:pt x="16654" y="631474"/>
                  <a:pt x="43268" y="598206"/>
                </a:cubicBezTo>
                <a:cubicBezTo>
                  <a:pt x="47247" y="593232"/>
                  <a:pt x="54662" y="592509"/>
                  <a:pt x="60359" y="589660"/>
                </a:cubicBezTo>
              </a:path>
            </a:pathLst>
          </a:custGeom>
          <a:noFill/>
          <a:ln w="38100">
            <a:solidFill>
              <a:srgbClr val="00B0F0"/>
            </a:solidFill>
          </a:ln>
        </p:spPr>
        <p:txBody>
          <a:bodyPr rtlCol="0" anchor="ctr"/>
          <a:lstStyle/>
          <a:p>
            <a:pPr algn="ctr"/>
            <a:endParaRPr lang="en-US"/>
          </a:p>
        </p:txBody>
      </p:sp>
      <p:sp>
        <p:nvSpPr>
          <p:cNvPr id="49" name="Freeform 48"/>
          <p:cNvSpPr/>
          <p:nvPr/>
        </p:nvSpPr>
        <p:spPr>
          <a:xfrm rot="19725651" flipH="1">
            <a:off x="1216454" y="3580259"/>
            <a:ext cx="750429" cy="1335115"/>
          </a:xfrm>
          <a:custGeom>
            <a:avLst/>
            <a:gdLst>
              <a:gd name="connsiteX0" fmla="*/ 350916 w 573109"/>
              <a:gd name="connsiteY0" fmla="*/ 0 h 1019639"/>
              <a:gd name="connsiteX1" fmla="*/ 470557 w 573109"/>
              <a:gd name="connsiteY1" fmla="*/ 51275 h 1019639"/>
              <a:gd name="connsiteX2" fmla="*/ 496195 w 573109"/>
              <a:gd name="connsiteY2" fmla="*/ 85458 h 1019639"/>
              <a:gd name="connsiteX3" fmla="*/ 521832 w 573109"/>
              <a:gd name="connsiteY3" fmla="*/ 153825 h 1019639"/>
              <a:gd name="connsiteX4" fmla="*/ 368008 w 573109"/>
              <a:gd name="connsiteY4" fmla="*/ 444382 h 1019639"/>
              <a:gd name="connsiteX5" fmla="*/ 316733 w 573109"/>
              <a:gd name="connsiteY5" fmla="*/ 461473 h 1019639"/>
              <a:gd name="connsiteX6" fmla="*/ 248367 w 573109"/>
              <a:gd name="connsiteY6" fmla="*/ 239283 h 1019639"/>
              <a:gd name="connsiteX7" fmla="*/ 282550 w 573109"/>
              <a:gd name="connsiteY7" fmla="*/ 222191 h 1019639"/>
              <a:gd name="connsiteX8" fmla="*/ 419283 w 573109"/>
              <a:gd name="connsiteY8" fmla="*/ 230737 h 1019639"/>
              <a:gd name="connsiteX9" fmla="*/ 556015 w 573109"/>
              <a:gd name="connsiteY9" fmla="*/ 427290 h 1019639"/>
              <a:gd name="connsiteX10" fmla="*/ 530378 w 573109"/>
              <a:gd name="connsiteY10" fmla="*/ 700756 h 1019639"/>
              <a:gd name="connsiteX11" fmla="*/ 496195 w 573109"/>
              <a:gd name="connsiteY11" fmla="*/ 717847 h 1019639"/>
              <a:gd name="connsiteX12" fmla="*/ 419283 w 573109"/>
              <a:gd name="connsiteY12" fmla="*/ 726393 h 1019639"/>
              <a:gd name="connsiteX13" fmla="*/ 291096 w 573109"/>
              <a:gd name="connsiteY13" fmla="*/ 717847 h 1019639"/>
              <a:gd name="connsiteX14" fmla="*/ 282550 w 573109"/>
              <a:gd name="connsiteY14" fmla="*/ 692210 h 1019639"/>
              <a:gd name="connsiteX15" fmla="*/ 274004 w 573109"/>
              <a:gd name="connsiteY15" fmla="*/ 623843 h 1019639"/>
              <a:gd name="connsiteX16" fmla="*/ 308187 w 573109"/>
              <a:gd name="connsiteY16" fmla="*/ 572569 h 1019639"/>
              <a:gd name="connsiteX17" fmla="*/ 504741 w 573109"/>
              <a:gd name="connsiteY17" fmla="*/ 623843 h 1019639"/>
              <a:gd name="connsiteX18" fmla="*/ 564561 w 573109"/>
              <a:gd name="connsiteY18" fmla="*/ 726393 h 1019639"/>
              <a:gd name="connsiteX19" fmla="*/ 530378 w 573109"/>
              <a:gd name="connsiteY19" fmla="*/ 880217 h 1019639"/>
              <a:gd name="connsiteX20" fmla="*/ 470557 w 573109"/>
              <a:gd name="connsiteY20" fmla="*/ 914400 h 1019639"/>
              <a:gd name="connsiteX21" fmla="*/ 325279 w 573109"/>
              <a:gd name="connsiteY21" fmla="*/ 974221 h 1019639"/>
              <a:gd name="connsiteX22" fmla="*/ 77451 w 573109"/>
              <a:gd name="connsiteY22" fmla="*/ 888763 h 1019639"/>
              <a:gd name="connsiteX23" fmla="*/ 68905 w 573109"/>
              <a:gd name="connsiteY23" fmla="*/ 854580 h 1019639"/>
              <a:gd name="connsiteX24" fmla="*/ 77451 w 573109"/>
              <a:gd name="connsiteY24" fmla="*/ 717847 h 1019639"/>
              <a:gd name="connsiteX25" fmla="*/ 103088 w 573109"/>
              <a:gd name="connsiteY25" fmla="*/ 675118 h 1019639"/>
              <a:gd name="connsiteX26" fmla="*/ 197092 w 573109"/>
              <a:gd name="connsiteY26" fmla="*/ 683664 h 1019639"/>
              <a:gd name="connsiteX27" fmla="*/ 239821 w 573109"/>
              <a:gd name="connsiteY27" fmla="*/ 863126 h 1019639"/>
              <a:gd name="connsiteX28" fmla="*/ 222729 w 573109"/>
              <a:gd name="connsiteY28" fmla="*/ 897309 h 1019639"/>
              <a:gd name="connsiteX29" fmla="*/ 188546 w 573109"/>
              <a:gd name="connsiteY29" fmla="*/ 982767 h 1019639"/>
              <a:gd name="connsiteX30" fmla="*/ 171455 w 573109"/>
              <a:gd name="connsiteY30" fmla="*/ 1008404 h 1019639"/>
              <a:gd name="connsiteX31" fmla="*/ 128726 w 573109"/>
              <a:gd name="connsiteY31" fmla="*/ 1016950 h 1019639"/>
              <a:gd name="connsiteX32" fmla="*/ 43268 w 573109"/>
              <a:gd name="connsiteY32" fmla="*/ 1008404 h 1019639"/>
              <a:gd name="connsiteX33" fmla="*/ 9085 w 573109"/>
              <a:gd name="connsiteY33" fmla="*/ 734939 h 1019639"/>
              <a:gd name="connsiteX34" fmla="*/ 43268 w 573109"/>
              <a:gd name="connsiteY34" fmla="*/ 598206 h 1019639"/>
              <a:gd name="connsiteX35" fmla="*/ 60359 w 573109"/>
              <a:gd name="connsiteY35" fmla="*/ 589660 h 1019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73109" h="1019639">
                <a:moveTo>
                  <a:pt x="350916" y="0"/>
                </a:moveTo>
                <a:cubicBezTo>
                  <a:pt x="411043" y="15032"/>
                  <a:pt x="424370" y="10220"/>
                  <a:pt x="470557" y="51275"/>
                </a:cubicBezTo>
                <a:cubicBezTo>
                  <a:pt x="481202" y="60738"/>
                  <a:pt x="487649" y="74064"/>
                  <a:pt x="496195" y="85458"/>
                </a:cubicBezTo>
                <a:cubicBezTo>
                  <a:pt x="504741" y="108247"/>
                  <a:pt x="524176" y="129600"/>
                  <a:pt x="521832" y="153825"/>
                </a:cubicBezTo>
                <a:cubicBezTo>
                  <a:pt x="505949" y="317944"/>
                  <a:pt x="488215" y="357566"/>
                  <a:pt x="368008" y="444382"/>
                </a:cubicBezTo>
                <a:cubicBezTo>
                  <a:pt x="353403" y="454930"/>
                  <a:pt x="333825" y="455776"/>
                  <a:pt x="316733" y="461473"/>
                </a:cubicBezTo>
                <a:cubicBezTo>
                  <a:pt x="163578" y="356180"/>
                  <a:pt x="133411" y="402137"/>
                  <a:pt x="248367" y="239283"/>
                </a:cubicBezTo>
                <a:cubicBezTo>
                  <a:pt x="255714" y="228875"/>
                  <a:pt x="271156" y="227888"/>
                  <a:pt x="282550" y="222191"/>
                </a:cubicBezTo>
                <a:cubicBezTo>
                  <a:pt x="328128" y="225040"/>
                  <a:pt x="376316" y="215269"/>
                  <a:pt x="419283" y="230737"/>
                </a:cubicBezTo>
                <a:cubicBezTo>
                  <a:pt x="498167" y="259135"/>
                  <a:pt x="527425" y="366024"/>
                  <a:pt x="556015" y="427290"/>
                </a:cubicBezTo>
                <a:cubicBezTo>
                  <a:pt x="572516" y="559297"/>
                  <a:pt x="593579" y="574354"/>
                  <a:pt x="530378" y="700756"/>
                </a:cubicBezTo>
                <a:cubicBezTo>
                  <a:pt x="524681" y="712150"/>
                  <a:pt x="508608" y="714983"/>
                  <a:pt x="496195" y="717847"/>
                </a:cubicBezTo>
                <a:cubicBezTo>
                  <a:pt x="471060" y="723647"/>
                  <a:pt x="444920" y="723544"/>
                  <a:pt x="419283" y="726393"/>
                </a:cubicBezTo>
                <a:cubicBezTo>
                  <a:pt x="376554" y="723544"/>
                  <a:pt x="332641" y="728233"/>
                  <a:pt x="291096" y="717847"/>
                </a:cubicBezTo>
                <a:cubicBezTo>
                  <a:pt x="282357" y="715662"/>
                  <a:pt x="284161" y="701073"/>
                  <a:pt x="282550" y="692210"/>
                </a:cubicBezTo>
                <a:cubicBezTo>
                  <a:pt x="278442" y="669614"/>
                  <a:pt x="276853" y="646632"/>
                  <a:pt x="274004" y="623843"/>
                </a:cubicBezTo>
                <a:cubicBezTo>
                  <a:pt x="285398" y="606752"/>
                  <a:pt x="287804" y="575117"/>
                  <a:pt x="308187" y="572569"/>
                </a:cubicBezTo>
                <a:cubicBezTo>
                  <a:pt x="362749" y="565749"/>
                  <a:pt x="465283" y="564656"/>
                  <a:pt x="504741" y="623843"/>
                </a:cubicBezTo>
                <a:cubicBezTo>
                  <a:pt x="526693" y="656771"/>
                  <a:pt x="544621" y="692210"/>
                  <a:pt x="564561" y="726393"/>
                </a:cubicBezTo>
                <a:cubicBezTo>
                  <a:pt x="553167" y="777668"/>
                  <a:pt x="553868" y="833237"/>
                  <a:pt x="530378" y="880217"/>
                </a:cubicBezTo>
                <a:cubicBezTo>
                  <a:pt x="520107" y="900759"/>
                  <a:pt x="491435" y="904831"/>
                  <a:pt x="470557" y="914400"/>
                </a:cubicBezTo>
                <a:cubicBezTo>
                  <a:pt x="422949" y="936221"/>
                  <a:pt x="373705" y="954281"/>
                  <a:pt x="325279" y="974221"/>
                </a:cubicBezTo>
                <a:cubicBezTo>
                  <a:pt x="242670" y="945735"/>
                  <a:pt x="156636" y="925716"/>
                  <a:pt x="77451" y="888763"/>
                </a:cubicBezTo>
                <a:cubicBezTo>
                  <a:pt x="66808" y="883796"/>
                  <a:pt x="68905" y="866325"/>
                  <a:pt x="68905" y="854580"/>
                </a:cubicBezTo>
                <a:cubicBezTo>
                  <a:pt x="68905" y="808913"/>
                  <a:pt x="68906" y="762707"/>
                  <a:pt x="77451" y="717847"/>
                </a:cubicBezTo>
                <a:cubicBezTo>
                  <a:pt x="80559" y="701530"/>
                  <a:pt x="94542" y="689361"/>
                  <a:pt x="103088" y="675118"/>
                </a:cubicBezTo>
                <a:cubicBezTo>
                  <a:pt x="134423" y="677967"/>
                  <a:pt x="170676" y="666571"/>
                  <a:pt x="197092" y="683664"/>
                </a:cubicBezTo>
                <a:cubicBezTo>
                  <a:pt x="263775" y="726812"/>
                  <a:pt x="252113" y="801665"/>
                  <a:pt x="239821" y="863126"/>
                </a:cubicBezTo>
                <a:cubicBezTo>
                  <a:pt x="237323" y="875618"/>
                  <a:pt x="227747" y="885600"/>
                  <a:pt x="222729" y="897309"/>
                </a:cubicBezTo>
                <a:cubicBezTo>
                  <a:pt x="210643" y="925509"/>
                  <a:pt x="201403" y="954910"/>
                  <a:pt x="188546" y="982767"/>
                </a:cubicBezTo>
                <a:cubicBezTo>
                  <a:pt x="184242" y="992092"/>
                  <a:pt x="180372" y="1003308"/>
                  <a:pt x="171455" y="1008404"/>
                </a:cubicBezTo>
                <a:cubicBezTo>
                  <a:pt x="158844" y="1015610"/>
                  <a:pt x="142969" y="1014101"/>
                  <a:pt x="128726" y="1016950"/>
                </a:cubicBezTo>
                <a:cubicBezTo>
                  <a:pt x="100240" y="1014101"/>
                  <a:pt x="62848" y="1029289"/>
                  <a:pt x="43268" y="1008404"/>
                </a:cubicBezTo>
                <a:cubicBezTo>
                  <a:pt x="-18162" y="942878"/>
                  <a:pt x="1514" y="808126"/>
                  <a:pt x="9085" y="734939"/>
                </a:cubicBezTo>
                <a:cubicBezTo>
                  <a:pt x="12013" y="706630"/>
                  <a:pt x="16654" y="631474"/>
                  <a:pt x="43268" y="598206"/>
                </a:cubicBezTo>
                <a:cubicBezTo>
                  <a:pt x="47247" y="593232"/>
                  <a:pt x="54662" y="592509"/>
                  <a:pt x="60359" y="589660"/>
                </a:cubicBezTo>
              </a:path>
            </a:pathLst>
          </a:custGeom>
          <a:noFill/>
          <a:ln w="38100">
            <a:solidFill>
              <a:srgbClr val="FFC000"/>
            </a:solidFill>
          </a:ln>
        </p:spPr>
        <p:txBody>
          <a:bodyPr rtlCol="0" anchor="ctr"/>
          <a:lstStyle/>
          <a:p>
            <a:pPr algn="ctr"/>
            <a:endParaRPr lang="en-US"/>
          </a:p>
        </p:txBody>
      </p:sp>
      <p:sp>
        <p:nvSpPr>
          <p:cNvPr id="50" name="Freeform 49"/>
          <p:cNvSpPr/>
          <p:nvPr/>
        </p:nvSpPr>
        <p:spPr>
          <a:xfrm flipH="1">
            <a:off x="673322" y="2495538"/>
            <a:ext cx="750429" cy="1335115"/>
          </a:xfrm>
          <a:custGeom>
            <a:avLst/>
            <a:gdLst>
              <a:gd name="connsiteX0" fmla="*/ 350916 w 573109"/>
              <a:gd name="connsiteY0" fmla="*/ 0 h 1019639"/>
              <a:gd name="connsiteX1" fmla="*/ 470557 w 573109"/>
              <a:gd name="connsiteY1" fmla="*/ 51275 h 1019639"/>
              <a:gd name="connsiteX2" fmla="*/ 496195 w 573109"/>
              <a:gd name="connsiteY2" fmla="*/ 85458 h 1019639"/>
              <a:gd name="connsiteX3" fmla="*/ 521832 w 573109"/>
              <a:gd name="connsiteY3" fmla="*/ 153825 h 1019639"/>
              <a:gd name="connsiteX4" fmla="*/ 368008 w 573109"/>
              <a:gd name="connsiteY4" fmla="*/ 444382 h 1019639"/>
              <a:gd name="connsiteX5" fmla="*/ 316733 w 573109"/>
              <a:gd name="connsiteY5" fmla="*/ 461473 h 1019639"/>
              <a:gd name="connsiteX6" fmla="*/ 248367 w 573109"/>
              <a:gd name="connsiteY6" fmla="*/ 239283 h 1019639"/>
              <a:gd name="connsiteX7" fmla="*/ 282550 w 573109"/>
              <a:gd name="connsiteY7" fmla="*/ 222191 h 1019639"/>
              <a:gd name="connsiteX8" fmla="*/ 419283 w 573109"/>
              <a:gd name="connsiteY8" fmla="*/ 230737 h 1019639"/>
              <a:gd name="connsiteX9" fmla="*/ 556015 w 573109"/>
              <a:gd name="connsiteY9" fmla="*/ 427290 h 1019639"/>
              <a:gd name="connsiteX10" fmla="*/ 530378 w 573109"/>
              <a:gd name="connsiteY10" fmla="*/ 700756 h 1019639"/>
              <a:gd name="connsiteX11" fmla="*/ 496195 w 573109"/>
              <a:gd name="connsiteY11" fmla="*/ 717847 h 1019639"/>
              <a:gd name="connsiteX12" fmla="*/ 419283 w 573109"/>
              <a:gd name="connsiteY12" fmla="*/ 726393 h 1019639"/>
              <a:gd name="connsiteX13" fmla="*/ 291096 w 573109"/>
              <a:gd name="connsiteY13" fmla="*/ 717847 h 1019639"/>
              <a:gd name="connsiteX14" fmla="*/ 282550 w 573109"/>
              <a:gd name="connsiteY14" fmla="*/ 692210 h 1019639"/>
              <a:gd name="connsiteX15" fmla="*/ 274004 w 573109"/>
              <a:gd name="connsiteY15" fmla="*/ 623843 h 1019639"/>
              <a:gd name="connsiteX16" fmla="*/ 308187 w 573109"/>
              <a:gd name="connsiteY16" fmla="*/ 572569 h 1019639"/>
              <a:gd name="connsiteX17" fmla="*/ 504741 w 573109"/>
              <a:gd name="connsiteY17" fmla="*/ 623843 h 1019639"/>
              <a:gd name="connsiteX18" fmla="*/ 564561 w 573109"/>
              <a:gd name="connsiteY18" fmla="*/ 726393 h 1019639"/>
              <a:gd name="connsiteX19" fmla="*/ 530378 w 573109"/>
              <a:gd name="connsiteY19" fmla="*/ 880217 h 1019639"/>
              <a:gd name="connsiteX20" fmla="*/ 470557 w 573109"/>
              <a:gd name="connsiteY20" fmla="*/ 914400 h 1019639"/>
              <a:gd name="connsiteX21" fmla="*/ 325279 w 573109"/>
              <a:gd name="connsiteY21" fmla="*/ 974221 h 1019639"/>
              <a:gd name="connsiteX22" fmla="*/ 77451 w 573109"/>
              <a:gd name="connsiteY22" fmla="*/ 888763 h 1019639"/>
              <a:gd name="connsiteX23" fmla="*/ 68905 w 573109"/>
              <a:gd name="connsiteY23" fmla="*/ 854580 h 1019639"/>
              <a:gd name="connsiteX24" fmla="*/ 77451 w 573109"/>
              <a:gd name="connsiteY24" fmla="*/ 717847 h 1019639"/>
              <a:gd name="connsiteX25" fmla="*/ 103088 w 573109"/>
              <a:gd name="connsiteY25" fmla="*/ 675118 h 1019639"/>
              <a:gd name="connsiteX26" fmla="*/ 197092 w 573109"/>
              <a:gd name="connsiteY26" fmla="*/ 683664 h 1019639"/>
              <a:gd name="connsiteX27" fmla="*/ 239821 w 573109"/>
              <a:gd name="connsiteY27" fmla="*/ 863126 h 1019639"/>
              <a:gd name="connsiteX28" fmla="*/ 222729 w 573109"/>
              <a:gd name="connsiteY28" fmla="*/ 897309 h 1019639"/>
              <a:gd name="connsiteX29" fmla="*/ 188546 w 573109"/>
              <a:gd name="connsiteY29" fmla="*/ 982767 h 1019639"/>
              <a:gd name="connsiteX30" fmla="*/ 171455 w 573109"/>
              <a:gd name="connsiteY30" fmla="*/ 1008404 h 1019639"/>
              <a:gd name="connsiteX31" fmla="*/ 128726 w 573109"/>
              <a:gd name="connsiteY31" fmla="*/ 1016950 h 1019639"/>
              <a:gd name="connsiteX32" fmla="*/ 43268 w 573109"/>
              <a:gd name="connsiteY32" fmla="*/ 1008404 h 1019639"/>
              <a:gd name="connsiteX33" fmla="*/ 9085 w 573109"/>
              <a:gd name="connsiteY33" fmla="*/ 734939 h 1019639"/>
              <a:gd name="connsiteX34" fmla="*/ 43268 w 573109"/>
              <a:gd name="connsiteY34" fmla="*/ 598206 h 1019639"/>
              <a:gd name="connsiteX35" fmla="*/ 60359 w 573109"/>
              <a:gd name="connsiteY35" fmla="*/ 589660 h 1019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73109" h="1019639">
                <a:moveTo>
                  <a:pt x="350916" y="0"/>
                </a:moveTo>
                <a:cubicBezTo>
                  <a:pt x="411043" y="15032"/>
                  <a:pt x="424370" y="10220"/>
                  <a:pt x="470557" y="51275"/>
                </a:cubicBezTo>
                <a:cubicBezTo>
                  <a:pt x="481202" y="60738"/>
                  <a:pt x="487649" y="74064"/>
                  <a:pt x="496195" y="85458"/>
                </a:cubicBezTo>
                <a:cubicBezTo>
                  <a:pt x="504741" y="108247"/>
                  <a:pt x="524176" y="129600"/>
                  <a:pt x="521832" y="153825"/>
                </a:cubicBezTo>
                <a:cubicBezTo>
                  <a:pt x="505949" y="317944"/>
                  <a:pt x="488215" y="357566"/>
                  <a:pt x="368008" y="444382"/>
                </a:cubicBezTo>
                <a:cubicBezTo>
                  <a:pt x="353403" y="454930"/>
                  <a:pt x="333825" y="455776"/>
                  <a:pt x="316733" y="461473"/>
                </a:cubicBezTo>
                <a:cubicBezTo>
                  <a:pt x="163578" y="356180"/>
                  <a:pt x="133411" y="402137"/>
                  <a:pt x="248367" y="239283"/>
                </a:cubicBezTo>
                <a:cubicBezTo>
                  <a:pt x="255714" y="228875"/>
                  <a:pt x="271156" y="227888"/>
                  <a:pt x="282550" y="222191"/>
                </a:cubicBezTo>
                <a:cubicBezTo>
                  <a:pt x="328128" y="225040"/>
                  <a:pt x="376316" y="215269"/>
                  <a:pt x="419283" y="230737"/>
                </a:cubicBezTo>
                <a:cubicBezTo>
                  <a:pt x="498167" y="259135"/>
                  <a:pt x="527425" y="366024"/>
                  <a:pt x="556015" y="427290"/>
                </a:cubicBezTo>
                <a:cubicBezTo>
                  <a:pt x="572516" y="559297"/>
                  <a:pt x="593579" y="574354"/>
                  <a:pt x="530378" y="700756"/>
                </a:cubicBezTo>
                <a:cubicBezTo>
                  <a:pt x="524681" y="712150"/>
                  <a:pt x="508608" y="714983"/>
                  <a:pt x="496195" y="717847"/>
                </a:cubicBezTo>
                <a:cubicBezTo>
                  <a:pt x="471060" y="723647"/>
                  <a:pt x="444920" y="723544"/>
                  <a:pt x="419283" y="726393"/>
                </a:cubicBezTo>
                <a:cubicBezTo>
                  <a:pt x="376554" y="723544"/>
                  <a:pt x="332641" y="728233"/>
                  <a:pt x="291096" y="717847"/>
                </a:cubicBezTo>
                <a:cubicBezTo>
                  <a:pt x="282357" y="715662"/>
                  <a:pt x="284161" y="701073"/>
                  <a:pt x="282550" y="692210"/>
                </a:cubicBezTo>
                <a:cubicBezTo>
                  <a:pt x="278442" y="669614"/>
                  <a:pt x="276853" y="646632"/>
                  <a:pt x="274004" y="623843"/>
                </a:cubicBezTo>
                <a:cubicBezTo>
                  <a:pt x="285398" y="606752"/>
                  <a:pt x="287804" y="575117"/>
                  <a:pt x="308187" y="572569"/>
                </a:cubicBezTo>
                <a:cubicBezTo>
                  <a:pt x="362749" y="565749"/>
                  <a:pt x="465283" y="564656"/>
                  <a:pt x="504741" y="623843"/>
                </a:cubicBezTo>
                <a:cubicBezTo>
                  <a:pt x="526693" y="656771"/>
                  <a:pt x="544621" y="692210"/>
                  <a:pt x="564561" y="726393"/>
                </a:cubicBezTo>
                <a:cubicBezTo>
                  <a:pt x="553167" y="777668"/>
                  <a:pt x="553868" y="833237"/>
                  <a:pt x="530378" y="880217"/>
                </a:cubicBezTo>
                <a:cubicBezTo>
                  <a:pt x="520107" y="900759"/>
                  <a:pt x="491435" y="904831"/>
                  <a:pt x="470557" y="914400"/>
                </a:cubicBezTo>
                <a:cubicBezTo>
                  <a:pt x="422949" y="936221"/>
                  <a:pt x="373705" y="954281"/>
                  <a:pt x="325279" y="974221"/>
                </a:cubicBezTo>
                <a:cubicBezTo>
                  <a:pt x="242670" y="945735"/>
                  <a:pt x="156636" y="925716"/>
                  <a:pt x="77451" y="888763"/>
                </a:cubicBezTo>
                <a:cubicBezTo>
                  <a:pt x="66808" y="883796"/>
                  <a:pt x="68905" y="866325"/>
                  <a:pt x="68905" y="854580"/>
                </a:cubicBezTo>
                <a:cubicBezTo>
                  <a:pt x="68905" y="808913"/>
                  <a:pt x="68906" y="762707"/>
                  <a:pt x="77451" y="717847"/>
                </a:cubicBezTo>
                <a:cubicBezTo>
                  <a:pt x="80559" y="701530"/>
                  <a:pt x="94542" y="689361"/>
                  <a:pt x="103088" y="675118"/>
                </a:cubicBezTo>
                <a:cubicBezTo>
                  <a:pt x="134423" y="677967"/>
                  <a:pt x="170676" y="666571"/>
                  <a:pt x="197092" y="683664"/>
                </a:cubicBezTo>
                <a:cubicBezTo>
                  <a:pt x="263775" y="726812"/>
                  <a:pt x="252113" y="801665"/>
                  <a:pt x="239821" y="863126"/>
                </a:cubicBezTo>
                <a:cubicBezTo>
                  <a:pt x="237323" y="875618"/>
                  <a:pt x="227747" y="885600"/>
                  <a:pt x="222729" y="897309"/>
                </a:cubicBezTo>
                <a:cubicBezTo>
                  <a:pt x="210643" y="925509"/>
                  <a:pt x="201403" y="954910"/>
                  <a:pt x="188546" y="982767"/>
                </a:cubicBezTo>
                <a:cubicBezTo>
                  <a:pt x="184242" y="992092"/>
                  <a:pt x="180372" y="1003308"/>
                  <a:pt x="171455" y="1008404"/>
                </a:cubicBezTo>
                <a:cubicBezTo>
                  <a:pt x="158844" y="1015610"/>
                  <a:pt x="142969" y="1014101"/>
                  <a:pt x="128726" y="1016950"/>
                </a:cubicBezTo>
                <a:cubicBezTo>
                  <a:pt x="100240" y="1014101"/>
                  <a:pt x="62848" y="1029289"/>
                  <a:pt x="43268" y="1008404"/>
                </a:cubicBezTo>
                <a:cubicBezTo>
                  <a:pt x="-18162" y="942878"/>
                  <a:pt x="1514" y="808126"/>
                  <a:pt x="9085" y="734939"/>
                </a:cubicBezTo>
                <a:cubicBezTo>
                  <a:pt x="12013" y="706630"/>
                  <a:pt x="16654" y="631474"/>
                  <a:pt x="43268" y="598206"/>
                </a:cubicBezTo>
                <a:cubicBezTo>
                  <a:pt x="47247" y="593232"/>
                  <a:pt x="54662" y="592509"/>
                  <a:pt x="60359" y="589660"/>
                </a:cubicBezTo>
              </a:path>
            </a:pathLst>
          </a:custGeom>
          <a:noFill/>
          <a:ln w="38100">
            <a:solidFill>
              <a:srgbClr val="EC14CD"/>
            </a:solidFill>
          </a:ln>
        </p:spPr>
        <p:txBody>
          <a:bodyPr rtlCol="0" anchor="ctr"/>
          <a:lstStyle/>
          <a:p>
            <a:pPr algn="ctr"/>
            <a:endParaRPr lang="en-US"/>
          </a:p>
        </p:txBody>
      </p:sp>
      <p:sp>
        <p:nvSpPr>
          <p:cNvPr id="29" name="Freeform 28"/>
          <p:cNvSpPr/>
          <p:nvPr/>
        </p:nvSpPr>
        <p:spPr>
          <a:xfrm>
            <a:off x="4655051" y="265459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0" name="Freeform 29"/>
          <p:cNvSpPr/>
          <p:nvPr/>
        </p:nvSpPr>
        <p:spPr>
          <a:xfrm>
            <a:off x="4807451" y="280699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1" name="Freeform 30"/>
          <p:cNvSpPr/>
          <p:nvPr/>
        </p:nvSpPr>
        <p:spPr>
          <a:xfrm>
            <a:off x="5083260" y="270539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3" name="Freeform 32"/>
          <p:cNvSpPr/>
          <p:nvPr/>
        </p:nvSpPr>
        <p:spPr>
          <a:xfrm>
            <a:off x="4749469" y="323032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4" name="Freeform 33"/>
          <p:cNvSpPr/>
          <p:nvPr/>
        </p:nvSpPr>
        <p:spPr>
          <a:xfrm>
            <a:off x="5025278" y="306663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5" name="Freeform 34"/>
          <p:cNvSpPr/>
          <p:nvPr/>
        </p:nvSpPr>
        <p:spPr>
          <a:xfrm>
            <a:off x="4865433" y="3282457"/>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6" name="Freeform 35"/>
          <p:cNvSpPr/>
          <p:nvPr/>
        </p:nvSpPr>
        <p:spPr>
          <a:xfrm>
            <a:off x="5139968" y="3394017"/>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7" name="Freeform 36"/>
          <p:cNvSpPr/>
          <p:nvPr/>
        </p:nvSpPr>
        <p:spPr>
          <a:xfrm>
            <a:off x="5057102" y="3461751"/>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8" name="Freeform 37"/>
          <p:cNvSpPr/>
          <p:nvPr/>
        </p:nvSpPr>
        <p:spPr>
          <a:xfrm>
            <a:off x="4749469" y="373832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9" name="Freeform 38"/>
          <p:cNvSpPr/>
          <p:nvPr/>
        </p:nvSpPr>
        <p:spPr>
          <a:xfrm>
            <a:off x="4967296" y="3620232"/>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40" name="Freeform 39"/>
          <p:cNvSpPr/>
          <p:nvPr/>
        </p:nvSpPr>
        <p:spPr>
          <a:xfrm>
            <a:off x="4865433" y="378912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41" name="Freeform 40"/>
          <p:cNvSpPr/>
          <p:nvPr/>
        </p:nvSpPr>
        <p:spPr>
          <a:xfrm>
            <a:off x="5081986" y="3924595"/>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42" name="Freeform 41"/>
          <p:cNvSpPr/>
          <p:nvPr/>
        </p:nvSpPr>
        <p:spPr>
          <a:xfrm>
            <a:off x="7561008" y="2086204"/>
            <a:ext cx="517263" cy="3384376"/>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9231" h="2754489">
                <a:moveTo>
                  <a:pt x="47703" y="0"/>
                </a:moveTo>
                <a:cubicBezTo>
                  <a:pt x="19481" y="79022"/>
                  <a:pt x="-8741" y="158045"/>
                  <a:pt x="2548" y="225778"/>
                </a:cubicBezTo>
                <a:cubicBezTo>
                  <a:pt x="13837" y="293511"/>
                  <a:pt x="107911" y="340548"/>
                  <a:pt x="115437" y="406400"/>
                </a:cubicBezTo>
                <a:cubicBezTo>
                  <a:pt x="122963" y="472252"/>
                  <a:pt x="40177" y="547511"/>
                  <a:pt x="47703" y="620889"/>
                </a:cubicBezTo>
                <a:cubicBezTo>
                  <a:pt x="55229" y="694267"/>
                  <a:pt x="164355" y="765763"/>
                  <a:pt x="160592" y="846667"/>
                </a:cubicBezTo>
                <a:cubicBezTo>
                  <a:pt x="156829" y="927571"/>
                  <a:pt x="21362" y="1021644"/>
                  <a:pt x="25125" y="1106311"/>
                </a:cubicBezTo>
                <a:cubicBezTo>
                  <a:pt x="28888" y="1190978"/>
                  <a:pt x="175644" y="1273763"/>
                  <a:pt x="183170" y="1354667"/>
                </a:cubicBezTo>
                <a:cubicBezTo>
                  <a:pt x="190696" y="1435571"/>
                  <a:pt x="68400" y="1505186"/>
                  <a:pt x="70281" y="1591734"/>
                </a:cubicBezTo>
                <a:cubicBezTo>
                  <a:pt x="72162" y="1678282"/>
                  <a:pt x="194459" y="1779882"/>
                  <a:pt x="194459" y="1873956"/>
                </a:cubicBezTo>
                <a:cubicBezTo>
                  <a:pt x="194459" y="1968030"/>
                  <a:pt x="64637" y="2073393"/>
                  <a:pt x="70281" y="2156178"/>
                </a:cubicBezTo>
                <a:cubicBezTo>
                  <a:pt x="75925" y="2238963"/>
                  <a:pt x="217036" y="2291645"/>
                  <a:pt x="228325" y="2370667"/>
                </a:cubicBezTo>
                <a:cubicBezTo>
                  <a:pt x="239614" y="2449689"/>
                  <a:pt x="141777" y="2566341"/>
                  <a:pt x="138014" y="2630311"/>
                </a:cubicBezTo>
                <a:cubicBezTo>
                  <a:pt x="134251" y="2694281"/>
                  <a:pt x="192578" y="2718741"/>
                  <a:pt x="205748" y="2754489"/>
                </a:cubicBezTo>
              </a:path>
            </a:pathLst>
          </a:custGeom>
          <a:ln>
            <a:solidFill>
              <a:schemeClr val="tx1">
                <a:lumMod val="75000"/>
                <a:lumOff val="25000"/>
              </a:schemeClr>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43" name="Freeform 42"/>
          <p:cNvSpPr/>
          <p:nvPr/>
        </p:nvSpPr>
        <p:spPr>
          <a:xfrm>
            <a:off x="7561008" y="2096941"/>
            <a:ext cx="517263" cy="3384376"/>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9231" h="2754489">
                <a:moveTo>
                  <a:pt x="47703" y="0"/>
                </a:moveTo>
                <a:cubicBezTo>
                  <a:pt x="19481" y="79022"/>
                  <a:pt x="-8741" y="158045"/>
                  <a:pt x="2548" y="225778"/>
                </a:cubicBezTo>
                <a:cubicBezTo>
                  <a:pt x="13837" y="293511"/>
                  <a:pt x="107911" y="340548"/>
                  <a:pt x="115437" y="406400"/>
                </a:cubicBezTo>
                <a:cubicBezTo>
                  <a:pt x="122963" y="472252"/>
                  <a:pt x="40177" y="547511"/>
                  <a:pt x="47703" y="620889"/>
                </a:cubicBezTo>
                <a:cubicBezTo>
                  <a:pt x="55229" y="694267"/>
                  <a:pt x="164355" y="765763"/>
                  <a:pt x="160592" y="846667"/>
                </a:cubicBezTo>
                <a:cubicBezTo>
                  <a:pt x="156829" y="927571"/>
                  <a:pt x="21362" y="1021644"/>
                  <a:pt x="25125" y="1106311"/>
                </a:cubicBezTo>
                <a:cubicBezTo>
                  <a:pt x="28888" y="1190978"/>
                  <a:pt x="175644" y="1273763"/>
                  <a:pt x="183170" y="1354667"/>
                </a:cubicBezTo>
                <a:cubicBezTo>
                  <a:pt x="190696" y="1435571"/>
                  <a:pt x="68400" y="1505186"/>
                  <a:pt x="70281" y="1591734"/>
                </a:cubicBezTo>
                <a:cubicBezTo>
                  <a:pt x="72162" y="1678282"/>
                  <a:pt x="194459" y="1779882"/>
                  <a:pt x="194459" y="1873956"/>
                </a:cubicBezTo>
                <a:cubicBezTo>
                  <a:pt x="194459" y="1968030"/>
                  <a:pt x="64637" y="2073393"/>
                  <a:pt x="70281" y="2156178"/>
                </a:cubicBezTo>
                <a:cubicBezTo>
                  <a:pt x="75925" y="2238963"/>
                  <a:pt x="217036" y="2291645"/>
                  <a:pt x="228325" y="2370667"/>
                </a:cubicBezTo>
                <a:cubicBezTo>
                  <a:pt x="239614" y="2449689"/>
                  <a:pt x="141777" y="2566341"/>
                  <a:pt x="138014" y="2630311"/>
                </a:cubicBezTo>
                <a:cubicBezTo>
                  <a:pt x="134251" y="2694281"/>
                  <a:pt x="192578" y="2718741"/>
                  <a:pt x="205748" y="2754489"/>
                </a:cubicBezTo>
              </a:path>
            </a:pathLst>
          </a:custGeom>
          <a:ln>
            <a:solidFill>
              <a:srgbClr val="FFC000"/>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44" name="Freeform 43"/>
          <p:cNvSpPr/>
          <p:nvPr/>
        </p:nvSpPr>
        <p:spPr>
          <a:xfrm>
            <a:off x="3682447" y="340110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45" name="Freeform 44"/>
          <p:cNvSpPr/>
          <p:nvPr/>
        </p:nvSpPr>
        <p:spPr>
          <a:xfrm>
            <a:off x="3834847" y="355350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46" name="Freeform 45"/>
          <p:cNvSpPr/>
          <p:nvPr/>
        </p:nvSpPr>
        <p:spPr>
          <a:xfrm>
            <a:off x="4110656" y="345190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1" name="Freeform 50"/>
          <p:cNvSpPr/>
          <p:nvPr/>
        </p:nvSpPr>
        <p:spPr>
          <a:xfrm>
            <a:off x="3776865" y="397683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2" name="Freeform 51"/>
          <p:cNvSpPr/>
          <p:nvPr/>
        </p:nvSpPr>
        <p:spPr>
          <a:xfrm>
            <a:off x="4052674" y="381314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3" name="Freeform 52"/>
          <p:cNvSpPr/>
          <p:nvPr/>
        </p:nvSpPr>
        <p:spPr>
          <a:xfrm>
            <a:off x="3892829" y="4028967"/>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4" name="Freeform 53"/>
          <p:cNvSpPr/>
          <p:nvPr/>
        </p:nvSpPr>
        <p:spPr>
          <a:xfrm>
            <a:off x="4167364" y="4140527"/>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5" name="Freeform 54"/>
          <p:cNvSpPr/>
          <p:nvPr/>
        </p:nvSpPr>
        <p:spPr>
          <a:xfrm>
            <a:off x="4084498" y="4208261"/>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6" name="Freeform 55"/>
          <p:cNvSpPr/>
          <p:nvPr/>
        </p:nvSpPr>
        <p:spPr>
          <a:xfrm>
            <a:off x="3776865" y="448483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7" name="Freeform 56"/>
          <p:cNvSpPr/>
          <p:nvPr/>
        </p:nvSpPr>
        <p:spPr>
          <a:xfrm>
            <a:off x="3994692" y="4366742"/>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8" name="Freeform 57"/>
          <p:cNvSpPr/>
          <p:nvPr/>
        </p:nvSpPr>
        <p:spPr>
          <a:xfrm>
            <a:off x="3892829" y="453563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59" name="Freeform 58"/>
          <p:cNvSpPr/>
          <p:nvPr/>
        </p:nvSpPr>
        <p:spPr>
          <a:xfrm>
            <a:off x="4109382" y="4671105"/>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60" name="Freeform 59"/>
          <p:cNvSpPr/>
          <p:nvPr/>
        </p:nvSpPr>
        <p:spPr>
          <a:xfrm>
            <a:off x="6588404" y="2832714"/>
            <a:ext cx="517263" cy="3384376"/>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9231" h="2754489">
                <a:moveTo>
                  <a:pt x="47703" y="0"/>
                </a:moveTo>
                <a:cubicBezTo>
                  <a:pt x="19481" y="79022"/>
                  <a:pt x="-8741" y="158045"/>
                  <a:pt x="2548" y="225778"/>
                </a:cubicBezTo>
                <a:cubicBezTo>
                  <a:pt x="13837" y="293511"/>
                  <a:pt x="107911" y="340548"/>
                  <a:pt x="115437" y="406400"/>
                </a:cubicBezTo>
                <a:cubicBezTo>
                  <a:pt x="122963" y="472252"/>
                  <a:pt x="40177" y="547511"/>
                  <a:pt x="47703" y="620889"/>
                </a:cubicBezTo>
                <a:cubicBezTo>
                  <a:pt x="55229" y="694267"/>
                  <a:pt x="164355" y="765763"/>
                  <a:pt x="160592" y="846667"/>
                </a:cubicBezTo>
                <a:cubicBezTo>
                  <a:pt x="156829" y="927571"/>
                  <a:pt x="21362" y="1021644"/>
                  <a:pt x="25125" y="1106311"/>
                </a:cubicBezTo>
                <a:cubicBezTo>
                  <a:pt x="28888" y="1190978"/>
                  <a:pt x="175644" y="1273763"/>
                  <a:pt x="183170" y="1354667"/>
                </a:cubicBezTo>
                <a:cubicBezTo>
                  <a:pt x="190696" y="1435571"/>
                  <a:pt x="68400" y="1505186"/>
                  <a:pt x="70281" y="1591734"/>
                </a:cubicBezTo>
                <a:cubicBezTo>
                  <a:pt x="72162" y="1678282"/>
                  <a:pt x="194459" y="1779882"/>
                  <a:pt x="194459" y="1873956"/>
                </a:cubicBezTo>
                <a:cubicBezTo>
                  <a:pt x="194459" y="1968030"/>
                  <a:pt x="64637" y="2073393"/>
                  <a:pt x="70281" y="2156178"/>
                </a:cubicBezTo>
                <a:cubicBezTo>
                  <a:pt x="75925" y="2238963"/>
                  <a:pt x="217036" y="2291645"/>
                  <a:pt x="228325" y="2370667"/>
                </a:cubicBezTo>
                <a:cubicBezTo>
                  <a:pt x="239614" y="2449689"/>
                  <a:pt x="141777" y="2566341"/>
                  <a:pt x="138014" y="2630311"/>
                </a:cubicBezTo>
                <a:cubicBezTo>
                  <a:pt x="134251" y="2694281"/>
                  <a:pt x="192578" y="2718741"/>
                  <a:pt x="205748" y="2754489"/>
                </a:cubicBezTo>
              </a:path>
            </a:pathLst>
          </a:custGeom>
          <a:ln>
            <a:solidFill>
              <a:schemeClr val="tx1">
                <a:lumMod val="75000"/>
                <a:lumOff val="25000"/>
              </a:schemeClr>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61" name="Freeform 60"/>
          <p:cNvSpPr/>
          <p:nvPr/>
        </p:nvSpPr>
        <p:spPr>
          <a:xfrm>
            <a:off x="6588404" y="2843451"/>
            <a:ext cx="517263" cy="3384376"/>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9231" h="2754489">
                <a:moveTo>
                  <a:pt x="47703" y="0"/>
                </a:moveTo>
                <a:cubicBezTo>
                  <a:pt x="19481" y="79022"/>
                  <a:pt x="-8741" y="158045"/>
                  <a:pt x="2548" y="225778"/>
                </a:cubicBezTo>
                <a:cubicBezTo>
                  <a:pt x="13837" y="293511"/>
                  <a:pt x="107911" y="340548"/>
                  <a:pt x="115437" y="406400"/>
                </a:cubicBezTo>
                <a:cubicBezTo>
                  <a:pt x="122963" y="472252"/>
                  <a:pt x="40177" y="547511"/>
                  <a:pt x="47703" y="620889"/>
                </a:cubicBezTo>
                <a:cubicBezTo>
                  <a:pt x="55229" y="694267"/>
                  <a:pt x="164355" y="765763"/>
                  <a:pt x="160592" y="846667"/>
                </a:cubicBezTo>
                <a:cubicBezTo>
                  <a:pt x="156829" y="927571"/>
                  <a:pt x="21362" y="1021644"/>
                  <a:pt x="25125" y="1106311"/>
                </a:cubicBezTo>
                <a:cubicBezTo>
                  <a:pt x="28888" y="1190978"/>
                  <a:pt x="175644" y="1273763"/>
                  <a:pt x="183170" y="1354667"/>
                </a:cubicBezTo>
                <a:cubicBezTo>
                  <a:pt x="190696" y="1435571"/>
                  <a:pt x="68400" y="1505186"/>
                  <a:pt x="70281" y="1591734"/>
                </a:cubicBezTo>
                <a:cubicBezTo>
                  <a:pt x="72162" y="1678282"/>
                  <a:pt x="194459" y="1779882"/>
                  <a:pt x="194459" y="1873956"/>
                </a:cubicBezTo>
                <a:cubicBezTo>
                  <a:pt x="194459" y="1968030"/>
                  <a:pt x="64637" y="2073393"/>
                  <a:pt x="70281" y="2156178"/>
                </a:cubicBezTo>
                <a:cubicBezTo>
                  <a:pt x="75925" y="2238963"/>
                  <a:pt x="217036" y="2291645"/>
                  <a:pt x="228325" y="2370667"/>
                </a:cubicBezTo>
                <a:cubicBezTo>
                  <a:pt x="239614" y="2449689"/>
                  <a:pt x="141777" y="2566341"/>
                  <a:pt x="138014" y="2630311"/>
                </a:cubicBezTo>
                <a:cubicBezTo>
                  <a:pt x="134251" y="2694281"/>
                  <a:pt x="192578" y="2718741"/>
                  <a:pt x="205748" y="2754489"/>
                </a:cubicBezTo>
              </a:path>
            </a:pathLst>
          </a:custGeom>
          <a:ln>
            <a:solidFill>
              <a:srgbClr val="FF0000"/>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62" name="Freeform 61"/>
          <p:cNvSpPr/>
          <p:nvPr/>
        </p:nvSpPr>
        <p:spPr>
          <a:xfrm>
            <a:off x="4460661" y="379647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63" name="Freeform 62"/>
          <p:cNvSpPr/>
          <p:nvPr/>
        </p:nvSpPr>
        <p:spPr>
          <a:xfrm>
            <a:off x="4613061" y="394887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64" name="Freeform 63"/>
          <p:cNvSpPr/>
          <p:nvPr/>
        </p:nvSpPr>
        <p:spPr>
          <a:xfrm>
            <a:off x="4888870" y="3847276"/>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65" name="Freeform 64"/>
          <p:cNvSpPr/>
          <p:nvPr/>
        </p:nvSpPr>
        <p:spPr>
          <a:xfrm>
            <a:off x="4555079" y="437220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66" name="Freeform 65"/>
          <p:cNvSpPr/>
          <p:nvPr/>
        </p:nvSpPr>
        <p:spPr>
          <a:xfrm>
            <a:off x="4830888" y="420851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67" name="Freeform 66"/>
          <p:cNvSpPr/>
          <p:nvPr/>
        </p:nvSpPr>
        <p:spPr>
          <a:xfrm>
            <a:off x="4671043" y="4424337"/>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68" name="Freeform 67"/>
          <p:cNvSpPr/>
          <p:nvPr/>
        </p:nvSpPr>
        <p:spPr>
          <a:xfrm>
            <a:off x="4945578" y="4535897"/>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69" name="Freeform 68"/>
          <p:cNvSpPr/>
          <p:nvPr/>
        </p:nvSpPr>
        <p:spPr>
          <a:xfrm>
            <a:off x="4862712" y="4603631"/>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0" name="Freeform 69"/>
          <p:cNvSpPr/>
          <p:nvPr/>
        </p:nvSpPr>
        <p:spPr>
          <a:xfrm>
            <a:off x="4555079" y="488020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1" name="Freeform 70"/>
          <p:cNvSpPr/>
          <p:nvPr/>
        </p:nvSpPr>
        <p:spPr>
          <a:xfrm>
            <a:off x="4772906" y="4762112"/>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2" name="Freeform 71"/>
          <p:cNvSpPr/>
          <p:nvPr/>
        </p:nvSpPr>
        <p:spPr>
          <a:xfrm>
            <a:off x="4671043" y="4931009"/>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3" name="Freeform 72"/>
          <p:cNvSpPr/>
          <p:nvPr/>
        </p:nvSpPr>
        <p:spPr>
          <a:xfrm>
            <a:off x="4887596" y="5066475"/>
            <a:ext cx="85699" cy="550614"/>
          </a:xfrm>
          <a:custGeom>
            <a:avLst/>
            <a:gdLst>
              <a:gd name="connsiteX0" fmla="*/ 23852 w 57982"/>
              <a:gd name="connsiteY0" fmla="*/ 0 h 372533"/>
              <a:gd name="connsiteX1" fmla="*/ 1274 w 57982"/>
              <a:gd name="connsiteY1" fmla="*/ 146755 h 372533"/>
              <a:gd name="connsiteX2" fmla="*/ 57718 w 57982"/>
              <a:gd name="connsiteY2" fmla="*/ 237066 h 372533"/>
              <a:gd name="connsiteX3" fmla="*/ 23852 w 57982"/>
              <a:gd name="connsiteY3" fmla="*/ 372533 h 372533"/>
            </a:gdLst>
            <a:ahLst/>
            <a:cxnLst>
              <a:cxn ang="0">
                <a:pos x="connsiteX0" y="connsiteY0"/>
              </a:cxn>
              <a:cxn ang="0">
                <a:pos x="connsiteX1" y="connsiteY1"/>
              </a:cxn>
              <a:cxn ang="0">
                <a:pos x="connsiteX2" y="connsiteY2"/>
              </a:cxn>
              <a:cxn ang="0">
                <a:pos x="connsiteX3" y="connsiteY3"/>
              </a:cxn>
            </a:cxnLst>
            <a:rect l="l" t="t" r="r" b="b"/>
            <a:pathLst>
              <a:path w="57982" h="372533">
                <a:moveTo>
                  <a:pt x="23852" y="0"/>
                </a:moveTo>
                <a:cubicBezTo>
                  <a:pt x="9741" y="53622"/>
                  <a:pt x="-4370" y="107244"/>
                  <a:pt x="1274" y="146755"/>
                </a:cubicBezTo>
                <a:cubicBezTo>
                  <a:pt x="6918" y="186266"/>
                  <a:pt x="53955" y="199436"/>
                  <a:pt x="57718" y="237066"/>
                </a:cubicBezTo>
                <a:cubicBezTo>
                  <a:pt x="61481" y="274696"/>
                  <a:pt x="23852" y="357481"/>
                  <a:pt x="23852" y="372533"/>
                </a:cubicBezTo>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74" name="Freeform 73"/>
          <p:cNvSpPr/>
          <p:nvPr/>
        </p:nvSpPr>
        <p:spPr>
          <a:xfrm>
            <a:off x="7366618" y="3228084"/>
            <a:ext cx="517263" cy="3384376"/>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9231" h="2754489">
                <a:moveTo>
                  <a:pt x="47703" y="0"/>
                </a:moveTo>
                <a:cubicBezTo>
                  <a:pt x="19481" y="79022"/>
                  <a:pt x="-8741" y="158045"/>
                  <a:pt x="2548" y="225778"/>
                </a:cubicBezTo>
                <a:cubicBezTo>
                  <a:pt x="13837" y="293511"/>
                  <a:pt x="107911" y="340548"/>
                  <a:pt x="115437" y="406400"/>
                </a:cubicBezTo>
                <a:cubicBezTo>
                  <a:pt x="122963" y="472252"/>
                  <a:pt x="40177" y="547511"/>
                  <a:pt x="47703" y="620889"/>
                </a:cubicBezTo>
                <a:cubicBezTo>
                  <a:pt x="55229" y="694267"/>
                  <a:pt x="164355" y="765763"/>
                  <a:pt x="160592" y="846667"/>
                </a:cubicBezTo>
                <a:cubicBezTo>
                  <a:pt x="156829" y="927571"/>
                  <a:pt x="21362" y="1021644"/>
                  <a:pt x="25125" y="1106311"/>
                </a:cubicBezTo>
                <a:cubicBezTo>
                  <a:pt x="28888" y="1190978"/>
                  <a:pt x="175644" y="1273763"/>
                  <a:pt x="183170" y="1354667"/>
                </a:cubicBezTo>
                <a:cubicBezTo>
                  <a:pt x="190696" y="1435571"/>
                  <a:pt x="68400" y="1505186"/>
                  <a:pt x="70281" y="1591734"/>
                </a:cubicBezTo>
                <a:cubicBezTo>
                  <a:pt x="72162" y="1678282"/>
                  <a:pt x="194459" y="1779882"/>
                  <a:pt x="194459" y="1873956"/>
                </a:cubicBezTo>
                <a:cubicBezTo>
                  <a:pt x="194459" y="1968030"/>
                  <a:pt x="64637" y="2073393"/>
                  <a:pt x="70281" y="2156178"/>
                </a:cubicBezTo>
                <a:cubicBezTo>
                  <a:pt x="75925" y="2238963"/>
                  <a:pt x="217036" y="2291645"/>
                  <a:pt x="228325" y="2370667"/>
                </a:cubicBezTo>
                <a:cubicBezTo>
                  <a:pt x="239614" y="2449689"/>
                  <a:pt x="141777" y="2566341"/>
                  <a:pt x="138014" y="2630311"/>
                </a:cubicBezTo>
                <a:cubicBezTo>
                  <a:pt x="134251" y="2694281"/>
                  <a:pt x="192578" y="2718741"/>
                  <a:pt x="205748" y="2754489"/>
                </a:cubicBezTo>
              </a:path>
            </a:pathLst>
          </a:custGeom>
          <a:ln>
            <a:solidFill>
              <a:schemeClr val="tx1">
                <a:lumMod val="75000"/>
                <a:lumOff val="25000"/>
              </a:schemeClr>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75" name="Freeform 74"/>
          <p:cNvSpPr/>
          <p:nvPr/>
        </p:nvSpPr>
        <p:spPr>
          <a:xfrm>
            <a:off x="7366618" y="3238821"/>
            <a:ext cx="517263" cy="3384376"/>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9231" h="2754489">
                <a:moveTo>
                  <a:pt x="47703" y="0"/>
                </a:moveTo>
                <a:cubicBezTo>
                  <a:pt x="19481" y="79022"/>
                  <a:pt x="-8741" y="158045"/>
                  <a:pt x="2548" y="225778"/>
                </a:cubicBezTo>
                <a:cubicBezTo>
                  <a:pt x="13837" y="293511"/>
                  <a:pt x="107911" y="340548"/>
                  <a:pt x="115437" y="406400"/>
                </a:cubicBezTo>
                <a:cubicBezTo>
                  <a:pt x="122963" y="472252"/>
                  <a:pt x="40177" y="547511"/>
                  <a:pt x="47703" y="620889"/>
                </a:cubicBezTo>
                <a:cubicBezTo>
                  <a:pt x="55229" y="694267"/>
                  <a:pt x="164355" y="765763"/>
                  <a:pt x="160592" y="846667"/>
                </a:cubicBezTo>
                <a:cubicBezTo>
                  <a:pt x="156829" y="927571"/>
                  <a:pt x="21362" y="1021644"/>
                  <a:pt x="25125" y="1106311"/>
                </a:cubicBezTo>
                <a:cubicBezTo>
                  <a:pt x="28888" y="1190978"/>
                  <a:pt x="175644" y="1273763"/>
                  <a:pt x="183170" y="1354667"/>
                </a:cubicBezTo>
                <a:cubicBezTo>
                  <a:pt x="190696" y="1435571"/>
                  <a:pt x="68400" y="1505186"/>
                  <a:pt x="70281" y="1591734"/>
                </a:cubicBezTo>
                <a:cubicBezTo>
                  <a:pt x="72162" y="1678282"/>
                  <a:pt x="194459" y="1779882"/>
                  <a:pt x="194459" y="1873956"/>
                </a:cubicBezTo>
                <a:cubicBezTo>
                  <a:pt x="194459" y="1968030"/>
                  <a:pt x="64637" y="2073393"/>
                  <a:pt x="70281" y="2156178"/>
                </a:cubicBezTo>
                <a:cubicBezTo>
                  <a:pt x="75925" y="2238963"/>
                  <a:pt x="217036" y="2291645"/>
                  <a:pt x="228325" y="2370667"/>
                </a:cubicBezTo>
                <a:cubicBezTo>
                  <a:pt x="239614" y="2449689"/>
                  <a:pt x="141777" y="2566341"/>
                  <a:pt x="138014" y="2630311"/>
                </a:cubicBezTo>
                <a:cubicBezTo>
                  <a:pt x="134251" y="2694281"/>
                  <a:pt x="192578" y="2718741"/>
                  <a:pt x="205748" y="2754489"/>
                </a:cubicBezTo>
              </a:path>
            </a:pathLst>
          </a:custGeom>
          <a:ln>
            <a:solidFill>
              <a:srgbClr val="00B0F0"/>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76" name="Freeform 75"/>
          <p:cNvSpPr/>
          <p:nvPr/>
        </p:nvSpPr>
        <p:spPr>
          <a:xfrm>
            <a:off x="7618990" y="2835483"/>
            <a:ext cx="356805" cy="901575"/>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 name="connsiteX0" fmla="*/ 0 w 226683"/>
              <a:gd name="connsiteY0" fmla="*/ 0 h 2528711"/>
              <a:gd name="connsiteX1" fmla="*/ 112889 w 226683"/>
              <a:gd name="connsiteY1" fmla="*/ 180622 h 2528711"/>
              <a:gd name="connsiteX2" fmla="*/ 45155 w 226683"/>
              <a:gd name="connsiteY2" fmla="*/ 395111 h 2528711"/>
              <a:gd name="connsiteX3" fmla="*/ 158044 w 226683"/>
              <a:gd name="connsiteY3" fmla="*/ 620889 h 2528711"/>
              <a:gd name="connsiteX4" fmla="*/ 22577 w 226683"/>
              <a:gd name="connsiteY4" fmla="*/ 880533 h 2528711"/>
              <a:gd name="connsiteX5" fmla="*/ 180622 w 226683"/>
              <a:gd name="connsiteY5" fmla="*/ 1128889 h 2528711"/>
              <a:gd name="connsiteX6" fmla="*/ 67733 w 226683"/>
              <a:gd name="connsiteY6" fmla="*/ 1365956 h 2528711"/>
              <a:gd name="connsiteX7" fmla="*/ 191911 w 226683"/>
              <a:gd name="connsiteY7" fmla="*/ 1648178 h 2528711"/>
              <a:gd name="connsiteX8" fmla="*/ 67733 w 226683"/>
              <a:gd name="connsiteY8" fmla="*/ 1930400 h 2528711"/>
              <a:gd name="connsiteX9" fmla="*/ 225777 w 226683"/>
              <a:gd name="connsiteY9" fmla="*/ 2144889 h 2528711"/>
              <a:gd name="connsiteX10" fmla="*/ 135466 w 226683"/>
              <a:gd name="connsiteY10" fmla="*/ 2404533 h 2528711"/>
              <a:gd name="connsiteX11" fmla="*/ 203200 w 226683"/>
              <a:gd name="connsiteY11" fmla="*/ 2528711 h 2528711"/>
              <a:gd name="connsiteX0" fmla="*/ 90389 w 204183"/>
              <a:gd name="connsiteY0" fmla="*/ 0 h 2348089"/>
              <a:gd name="connsiteX1" fmla="*/ 22655 w 204183"/>
              <a:gd name="connsiteY1" fmla="*/ 214489 h 2348089"/>
              <a:gd name="connsiteX2" fmla="*/ 135544 w 204183"/>
              <a:gd name="connsiteY2" fmla="*/ 440267 h 2348089"/>
              <a:gd name="connsiteX3" fmla="*/ 77 w 204183"/>
              <a:gd name="connsiteY3" fmla="*/ 699911 h 2348089"/>
              <a:gd name="connsiteX4" fmla="*/ 158122 w 204183"/>
              <a:gd name="connsiteY4" fmla="*/ 948267 h 2348089"/>
              <a:gd name="connsiteX5" fmla="*/ 45233 w 204183"/>
              <a:gd name="connsiteY5" fmla="*/ 1185334 h 2348089"/>
              <a:gd name="connsiteX6" fmla="*/ 169411 w 204183"/>
              <a:gd name="connsiteY6" fmla="*/ 1467556 h 2348089"/>
              <a:gd name="connsiteX7" fmla="*/ 45233 w 204183"/>
              <a:gd name="connsiteY7" fmla="*/ 1749778 h 2348089"/>
              <a:gd name="connsiteX8" fmla="*/ 203277 w 204183"/>
              <a:gd name="connsiteY8" fmla="*/ 1964267 h 2348089"/>
              <a:gd name="connsiteX9" fmla="*/ 112966 w 204183"/>
              <a:gd name="connsiteY9" fmla="*/ 2223911 h 2348089"/>
              <a:gd name="connsiteX10" fmla="*/ 180700 w 204183"/>
              <a:gd name="connsiteY10" fmla="*/ 2348089 h 2348089"/>
              <a:gd name="connsiteX0" fmla="*/ 22655 w 204183"/>
              <a:gd name="connsiteY0" fmla="*/ 0 h 2133600"/>
              <a:gd name="connsiteX1" fmla="*/ 135544 w 204183"/>
              <a:gd name="connsiteY1" fmla="*/ 225778 h 2133600"/>
              <a:gd name="connsiteX2" fmla="*/ 77 w 204183"/>
              <a:gd name="connsiteY2" fmla="*/ 485422 h 2133600"/>
              <a:gd name="connsiteX3" fmla="*/ 158122 w 204183"/>
              <a:gd name="connsiteY3" fmla="*/ 733778 h 2133600"/>
              <a:gd name="connsiteX4" fmla="*/ 45233 w 204183"/>
              <a:gd name="connsiteY4" fmla="*/ 970845 h 2133600"/>
              <a:gd name="connsiteX5" fmla="*/ 169411 w 204183"/>
              <a:gd name="connsiteY5" fmla="*/ 1253067 h 2133600"/>
              <a:gd name="connsiteX6" fmla="*/ 45233 w 204183"/>
              <a:gd name="connsiteY6" fmla="*/ 1535289 h 2133600"/>
              <a:gd name="connsiteX7" fmla="*/ 203277 w 204183"/>
              <a:gd name="connsiteY7" fmla="*/ 1749778 h 2133600"/>
              <a:gd name="connsiteX8" fmla="*/ 112966 w 204183"/>
              <a:gd name="connsiteY8" fmla="*/ 2009422 h 2133600"/>
              <a:gd name="connsiteX9" fmla="*/ 180700 w 204183"/>
              <a:gd name="connsiteY9" fmla="*/ 2133600 h 2133600"/>
              <a:gd name="connsiteX0" fmla="*/ 22655 w 204183"/>
              <a:gd name="connsiteY0" fmla="*/ 0 h 2009422"/>
              <a:gd name="connsiteX1" fmla="*/ 135544 w 204183"/>
              <a:gd name="connsiteY1" fmla="*/ 225778 h 2009422"/>
              <a:gd name="connsiteX2" fmla="*/ 77 w 204183"/>
              <a:gd name="connsiteY2" fmla="*/ 485422 h 2009422"/>
              <a:gd name="connsiteX3" fmla="*/ 158122 w 204183"/>
              <a:gd name="connsiteY3" fmla="*/ 733778 h 2009422"/>
              <a:gd name="connsiteX4" fmla="*/ 45233 w 204183"/>
              <a:gd name="connsiteY4" fmla="*/ 970845 h 2009422"/>
              <a:gd name="connsiteX5" fmla="*/ 169411 w 204183"/>
              <a:gd name="connsiteY5" fmla="*/ 1253067 h 2009422"/>
              <a:gd name="connsiteX6" fmla="*/ 45233 w 204183"/>
              <a:gd name="connsiteY6" fmla="*/ 1535289 h 2009422"/>
              <a:gd name="connsiteX7" fmla="*/ 203277 w 204183"/>
              <a:gd name="connsiteY7" fmla="*/ 1749778 h 2009422"/>
              <a:gd name="connsiteX8" fmla="*/ 112966 w 204183"/>
              <a:gd name="connsiteY8" fmla="*/ 2009422 h 2009422"/>
              <a:gd name="connsiteX0" fmla="*/ 22655 w 203277"/>
              <a:gd name="connsiteY0" fmla="*/ 0 h 1749778"/>
              <a:gd name="connsiteX1" fmla="*/ 135544 w 203277"/>
              <a:gd name="connsiteY1" fmla="*/ 225778 h 1749778"/>
              <a:gd name="connsiteX2" fmla="*/ 77 w 203277"/>
              <a:gd name="connsiteY2" fmla="*/ 485422 h 1749778"/>
              <a:gd name="connsiteX3" fmla="*/ 158122 w 203277"/>
              <a:gd name="connsiteY3" fmla="*/ 733778 h 1749778"/>
              <a:gd name="connsiteX4" fmla="*/ 45233 w 203277"/>
              <a:gd name="connsiteY4" fmla="*/ 970845 h 1749778"/>
              <a:gd name="connsiteX5" fmla="*/ 169411 w 203277"/>
              <a:gd name="connsiteY5" fmla="*/ 1253067 h 1749778"/>
              <a:gd name="connsiteX6" fmla="*/ 45233 w 203277"/>
              <a:gd name="connsiteY6" fmla="*/ 1535289 h 1749778"/>
              <a:gd name="connsiteX7" fmla="*/ 203277 w 203277"/>
              <a:gd name="connsiteY7" fmla="*/ 1749778 h 1749778"/>
              <a:gd name="connsiteX0" fmla="*/ 22655 w 203277"/>
              <a:gd name="connsiteY0" fmla="*/ 0 h 1749778"/>
              <a:gd name="connsiteX1" fmla="*/ 135544 w 203277"/>
              <a:gd name="connsiteY1" fmla="*/ 225778 h 1749778"/>
              <a:gd name="connsiteX2" fmla="*/ 77 w 203277"/>
              <a:gd name="connsiteY2" fmla="*/ 485422 h 1749778"/>
              <a:gd name="connsiteX3" fmla="*/ 158122 w 203277"/>
              <a:gd name="connsiteY3" fmla="*/ 733778 h 1749778"/>
              <a:gd name="connsiteX4" fmla="*/ 45233 w 203277"/>
              <a:gd name="connsiteY4" fmla="*/ 970845 h 1749778"/>
              <a:gd name="connsiteX5" fmla="*/ 169411 w 203277"/>
              <a:gd name="connsiteY5" fmla="*/ 1253067 h 1749778"/>
              <a:gd name="connsiteX6" fmla="*/ 203277 w 203277"/>
              <a:gd name="connsiteY6" fmla="*/ 1749778 h 1749778"/>
              <a:gd name="connsiteX0" fmla="*/ 22655 w 169411"/>
              <a:gd name="connsiteY0" fmla="*/ 0 h 1253067"/>
              <a:gd name="connsiteX1" fmla="*/ 135544 w 169411"/>
              <a:gd name="connsiteY1" fmla="*/ 225778 h 1253067"/>
              <a:gd name="connsiteX2" fmla="*/ 77 w 169411"/>
              <a:gd name="connsiteY2" fmla="*/ 485422 h 1253067"/>
              <a:gd name="connsiteX3" fmla="*/ 158122 w 169411"/>
              <a:gd name="connsiteY3" fmla="*/ 733778 h 1253067"/>
              <a:gd name="connsiteX4" fmla="*/ 45233 w 169411"/>
              <a:gd name="connsiteY4" fmla="*/ 970845 h 1253067"/>
              <a:gd name="connsiteX5" fmla="*/ 169411 w 169411"/>
              <a:gd name="connsiteY5" fmla="*/ 1253067 h 1253067"/>
              <a:gd name="connsiteX0" fmla="*/ 22655 w 158455"/>
              <a:gd name="connsiteY0" fmla="*/ 0 h 970845"/>
              <a:gd name="connsiteX1" fmla="*/ 135544 w 158455"/>
              <a:gd name="connsiteY1" fmla="*/ 225778 h 970845"/>
              <a:gd name="connsiteX2" fmla="*/ 77 w 158455"/>
              <a:gd name="connsiteY2" fmla="*/ 485422 h 970845"/>
              <a:gd name="connsiteX3" fmla="*/ 158122 w 158455"/>
              <a:gd name="connsiteY3" fmla="*/ 733778 h 970845"/>
              <a:gd name="connsiteX4" fmla="*/ 45233 w 158455"/>
              <a:gd name="connsiteY4" fmla="*/ 970845 h 970845"/>
              <a:gd name="connsiteX0" fmla="*/ 22655 w 158122"/>
              <a:gd name="connsiteY0" fmla="*/ 0 h 733778"/>
              <a:gd name="connsiteX1" fmla="*/ 135544 w 158122"/>
              <a:gd name="connsiteY1" fmla="*/ 225778 h 733778"/>
              <a:gd name="connsiteX2" fmla="*/ 77 w 158122"/>
              <a:gd name="connsiteY2" fmla="*/ 485422 h 733778"/>
              <a:gd name="connsiteX3" fmla="*/ 158122 w 158122"/>
              <a:gd name="connsiteY3" fmla="*/ 733778 h 733778"/>
            </a:gdLst>
            <a:ahLst/>
            <a:cxnLst>
              <a:cxn ang="0">
                <a:pos x="connsiteX0" y="connsiteY0"/>
              </a:cxn>
              <a:cxn ang="0">
                <a:pos x="connsiteX1" y="connsiteY1"/>
              </a:cxn>
              <a:cxn ang="0">
                <a:pos x="connsiteX2" y="connsiteY2"/>
              </a:cxn>
              <a:cxn ang="0">
                <a:pos x="connsiteX3" y="connsiteY3"/>
              </a:cxn>
            </a:cxnLst>
            <a:rect l="l" t="t" r="r" b="b"/>
            <a:pathLst>
              <a:path w="158122" h="733778">
                <a:moveTo>
                  <a:pt x="22655" y="0"/>
                </a:moveTo>
                <a:cubicBezTo>
                  <a:pt x="30181" y="73378"/>
                  <a:pt x="139307" y="144874"/>
                  <a:pt x="135544" y="225778"/>
                </a:cubicBezTo>
                <a:cubicBezTo>
                  <a:pt x="131781" y="306682"/>
                  <a:pt x="-3686" y="400755"/>
                  <a:pt x="77" y="485422"/>
                </a:cubicBezTo>
                <a:cubicBezTo>
                  <a:pt x="3840" y="570089"/>
                  <a:pt x="150596" y="652874"/>
                  <a:pt x="158122" y="733778"/>
                </a:cubicBezTo>
              </a:path>
            </a:pathLst>
          </a:custGeom>
          <a:ln w="38100">
            <a:solidFill>
              <a:srgbClr val="FF0000"/>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77" name="Freeform 76"/>
          <p:cNvSpPr/>
          <p:nvPr/>
        </p:nvSpPr>
        <p:spPr>
          <a:xfrm>
            <a:off x="6993213" y="3154092"/>
            <a:ext cx="356967" cy="895292"/>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 name="connsiteX0" fmla="*/ 0 w 226683"/>
              <a:gd name="connsiteY0" fmla="*/ 0 h 2528711"/>
              <a:gd name="connsiteX1" fmla="*/ 112889 w 226683"/>
              <a:gd name="connsiteY1" fmla="*/ 180622 h 2528711"/>
              <a:gd name="connsiteX2" fmla="*/ 45155 w 226683"/>
              <a:gd name="connsiteY2" fmla="*/ 395111 h 2528711"/>
              <a:gd name="connsiteX3" fmla="*/ 158044 w 226683"/>
              <a:gd name="connsiteY3" fmla="*/ 620889 h 2528711"/>
              <a:gd name="connsiteX4" fmla="*/ 22577 w 226683"/>
              <a:gd name="connsiteY4" fmla="*/ 880533 h 2528711"/>
              <a:gd name="connsiteX5" fmla="*/ 180622 w 226683"/>
              <a:gd name="connsiteY5" fmla="*/ 1128889 h 2528711"/>
              <a:gd name="connsiteX6" fmla="*/ 67733 w 226683"/>
              <a:gd name="connsiteY6" fmla="*/ 1365956 h 2528711"/>
              <a:gd name="connsiteX7" fmla="*/ 191911 w 226683"/>
              <a:gd name="connsiteY7" fmla="*/ 1648178 h 2528711"/>
              <a:gd name="connsiteX8" fmla="*/ 67733 w 226683"/>
              <a:gd name="connsiteY8" fmla="*/ 1930400 h 2528711"/>
              <a:gd name="connsiteX9" fmla="*/ 225777 w 226683"/>
              <a:gd name="connsiteY9" fmla="*/ 2144889 h 2528711"/>
              <a:gd name="connsiteX10" fmla="*/ 135466 w 226683"/>
              <a:gd name="connsiteY10" fmla="*/ 2404533 h 2528711"/>
              <a:gd name="connsiteX11" fmla="*/ 203200 w 226683"/>
              <a:gd name="connsiteY11" fmla="*/ 2528711 h 2528711"/>
              <a:gd name="connsiteX0" fmla="*/ 90389 w 204183"/>
              <a:gd name="connsiteY0" fmla="*/ 0 h 2348089"/>
              <a:gd name="connsiteX1" fmla="*/ 22655 w 204183"/>
              <a:gd name="connsiteY1" fmla="*/ 214489 h 2348089"/>
              <a:gd name="connsiteX2" fmla="*/ 135544 w 204183"/>
              <a:gd name="connsiteY2" fmla="*/ 440267 h 2348089"/>
              <a:gd name="connsiteX3" fmla="*/ 77 w 204183"/>
              <a:gd name="connsiteY3" fmla="*/ 699911 h 2348089"/>
              <a:gd name="connsiteX4" fmla="*/ 158122 w 204183"/>
              <a:gd name="connsiteY4" fmla="*/ 948267 h 2348089"/>
              <a:gd name="connsiteX5" fmla="*/ 45233 w 204183"/>
              <a:gd name="connsiteY5" fmla="*/ 1185334 h 2348089"/>
              <a:gd name="connsiteX6" fmla="*/ 169411 w 204183"/>
              <a:gd name="connsiteY6" fmla="*/ 1467556 h 2348089"/>
              <a:gd name="connsiteX7" fmla="*/ 45233 w 204183"/>
              <a:gd name="connsiteY7" fmla="*/ 1749778 h 2348089"/>
              <a:gd name="connsiteX8" fmla="*/ 203277 w 204183"/>
              <a:gd name="connsiteY8" fmla="*/ 1964267 h 2348089"/>
              <a:gd name="connsiteX9" fmla="*/ 112966 w 204183"/>
              <a:gd name="connsiteY9" fmla="*/ 2223911 h 2348089"/>
              <a:gd name="connsiteX10" fmla="*/ 180700 w 204183"/>
              <a:gd name="connsiteY10" fmla="*/ 2348089 h 2348089"/>
              <a:gd name="connsiteX0" fmla="*/ 22655 w 204183"/>
              <a:gd name="connsiteY0" fmla="*/ 0 h 2133600"/>
              <a:gd name="connsiteX1" fmla="*/ 135544 w 204183"/>
              <a:gd name="connsiteY1" fmla="*/ 225778 h 2133600"/>
              <a:gd name="connsiteX2" fmla="*/ 77 w 204183"/>
              <a:gd name="connsiteY2" fmla="*/ 485422 h 2133600"/>
              <a:gd name="connsiteX3" fmla="*/ 158122 w 204183"/>
              <a:gd name="connsiteY3" fmla="*/ 733778 h 2133600"/>
              <a:gd name="connsiteX4" fmla="*/ 45233 w 204183"/>
              <a:gd name="connsiteY4" fmla="*/ 970845 h 2133600"/>
              <a:gd name="connsiteX5" fmla="*/ 169411 w 204183"/>
              <a:gd name="connsiteY5" fmla="*/ 1253067 h 2133600"/>
              <a:gd name="connsiteX6" fmla="*/ 45233 w 204183"/>
              <a:gd name="connsiteY6" fmla="*/ 1535289 h 2133600"/>
              <a:gd name="connsiteX7" fmla="*/ 203277 w 204183"/>
              <a:gd name="connsiteY7" fmla="*/ 1749778 h 2133600"/>
              <a:gd name="connsiteX8" fmla="*/ 112966 w 204183"/>
              <a:gd name="connsiteY8" fmla="*/ 2009422 h 2133600"/>
              <a:gd name="connsiteX9" fmla="*/ 180700 w 204183"/>
              <a:gd name="connsiteY9" fmla="*/ 2133600 h 2133600"/>
              <a:gd name="connsiteX0" fmla="*/ 22655 w 204183"/>
              <a:gd name="connsiteY0" fmla="*/ 0 h 2009422"/>
              <a:gd name="connsiteX1" fmla="*/ 135544 w 204183"/>
              <a:gd name="connsiteY1" fmla="*/ 225778 h 2009422"/>
              <a:gd name="connsiteX2" fmla="*/ 77 w 204183"/>
              <a:gd name="connsiteY2" fmla="*/ 485422 h 2009422"/>
              <a:gd name="connsiteX3" fmla="*/ 158122 w 204183"/>
              <a:gd name="connsiteY3" fmla="*/ 733778 h 2009422"/>
              <a:gd name="connsiteX4" fmla="*/ 45233 w 204183"/>
              <a:gd name="connsiteY4" fmla="*/ 970845 h 2009422"/>
              <a:gd name="connsiteX5" fmla="*/ 169411 w 204183"/>
              <a:gd name="connsiteY5" fmla="*/ 1253067 h 2009422"/>
              <a:gd name="connsiteX6" fmla="*/ 45233 w 204183"/>
              <a:gd name="connsiteY6" fmla="*/ 1535289 h 2009422"/>
              <a:gd name="connsiteX7" fmla="*/ 203277 w 204183"/>
              <a:gd name="connsiteY7" fmla="*/ 1749778 h 2009422"/>
              <a:gd name="connsiteX8" fmla="*/ 112966 w 204183"/>
              <a:gd name="connsiteY8" fmla="*/ 2009422 h 2009422"/>
              <a:gd name="connsiteX0" fmla="*/ 22655 w 203277"/>
              <a:gd name="connsiteY0" fmla="*/ 0 h 1749778"/>
              <a:gd name="connsiteX1" fmla="*/ 135544 w 203277"/>
              <a:gd name="connsiteY1" fmla="*/ 225778 h 1749778"/>
              <a:gd name="connsiteX2" fmla="*/ 77 w 203277"/>
              <a:gd name="connsiteY2" fmla="*/ 485422 h 1749778"/>
              <a:gd name="connsiteX3" fmla="*/ 158122 w 203277"/>
              <a:gd name="connsiteY3" fmla="*/ 733778 h 1749778"/>
              <a:gd name="connsiteX4" fmla="*/ 45233 w 203277"/>
              <a:gd name="connsiteY4" fmla="*/ 970845 h 1749778"/>
              <a:gd name="connsiteX5" fmla="*/ 169411 w 203277"/>
              <a:gd name="connsiteY5" fmla="*/ 1253067 h 1749778"/>
              <a:gd name="connsiteX6" fmla="*/ 45233 w 203277"/>
              <a:gd name="connsiteY6" fmla="*/ 1535289 h 1749778"/>
              <a:gd name="connsiteX7" fmla="*/ 203277 w 203277"/>
              <a:gd name="connsiteY7" fmla="*/ 1749778 h 1749778"/>
              <a:gd name="connsiteX0" fmla="*/ 22655 w 203277"/>
              <a:gd name="connsiteY0" fmla="*/ 0 h 1749778"/>
              <a:gd name="connsiteX1" fmla="*/ 135544 w 203277"/>
              <a:gd name="connsiteY1" fmla="*/ 225778 h 1749778"/>
              <a:gd name="connsiteX2" fmla="*/ 77 w 203277"/>
              <a:gd name="connsiteY2" fmla="*/ 485422 h 1749778"/>
              <a:gd name="connsiteX3" fmla="*/ 158122 w 203277"/>
              <a:gd name="connsiteY3" fmla="*/ 733778 h 1749778"/>
              <a:gd name="connsiteX4" fmla="*/ 45233 w 203277"/>
              <a:gd name="connsiteY4" fmla="*/ 970845 h 1749778"/>
              <a:gd name="connsiteX5" fmla="*/ 169411 w 203277"/>
              <a:gd name="connsiteY5" fmla="*/ 1253067 h 1749778"/>
              <a:gd name="connsiteX6" fmla="*/ 203277 w 203277"/>
              <a:gd name="connsiteY6" fmla="*/ 1749778 h 1749778"/>
              <a:gd name="connsiteX0" fmla="*/ 22655 w 169411"/>
              <a:gd name="connsiteY0" fmla="*/ 0 h 1253067"/>
              <a:gd name="connsiteX1" fmla="*/ 135544 w 169411"/>
              <a:gd name="connsiteY1" fmla="*/ 225778 h 1253067"/>
              <a:gd name="connsiteX2" fmla="*/ 77 w 169411"/>
              <a:gd name="connsiteY2" fmla="*/ 485422 h 1253067"/>
              <a:gd name="connsiteX3" fmla="*/ 158122 w 169411"/>
              <a:gd name="connsiteY3" fmla="*/ 733778 h 1253067"/>
              <a:gd name="connsiteX4" fmla="*/ 45233 w 169411"/>
              <a:gd name="connsiteY4" fmla="*/ 970845 h 1253067"/>
              <a:gd name="connsiteX5" fmla="*/ 169411 w 169411"/>
              <a:gd name="connsiteY5" fmla="*/ 1253067 h 1253067"/>
              <a:gd name="connsiteX0" fmla="*/ 22655 w 158455"/>
              <a:gd name="connsiteY0" fmla="*/ 0 h 970845"/>
              <a:gd name="connsiteX1" fmla="*/ 135544 w 158455"/>
              <a:gd name="connsiteY1" fmla="*/ 225778 h 970845"/>
              <a:gd name="connsiteX2" fmla="*/ 77 w 158455"/>
              <a:gd name="connsiteY2" fmla="*/ 485422 h 970845"/>
              <a:gd name="connsiteX3" fmla="*/ 158122 w 158455"/>
              <a:gd name="connsiteY3" fmla="*/ 733778 h 970845"/>
              <a:gd name="connsiteX4" fmla="*/ 45233 w 158455"/>
              <a:gd name="connsiteY4" fmla="*/ 970845 h 970845"/>
              <a:gd name="connsiteX0" fmla="*/ 22655 w 158122"/>
              <a:gd name="connsiteY0" fmla="*/ 0 h 733778"/>
              <a:gd name="connsiteX1" fmla="*/ 135544 w 158122"/>
              <a:gd name="connsiteY1" fmla="*/ 225778 h 733778"/>
              <a:gd name="connsiteX2" fmla="*/ 77 w 158122"/>
              <a:gd name="connsiteY2" fmla="*/ 485422 h 733778"/>
              <a:gd name="connsiteX3" fmla="*/ 158122 w 158122"/>
              <a:gd name="connsiteY3" fmla="*/ 733778 h 733778"/>
              <a:gd name="connsiteX0" fmla="*/ 14305 w 149772"/>
              <a:gd name="connsiteY0" fmla="*/ 0 h 733778"/>
              <a:gd name="connsiteX1" fmla="*/ 127194 w 149772"/>
              <a:gd name="connsiteY1" fmla="*/ 225778 h 733778"/>
              <a:gd name="connsiteX2" fmla="*/ 82 w 149772"/>
              <a:gd name="connsiteY2" fmla="*/ 510997 h 733778"/>
              <a:gd name="connsiteX3" fmla="*/ 149772 w 149772"/>
              <a:gd name="connsiteY3" fmla="*/ 733778 h 733778"/>
              <a:gd name="connsiteX0" fmla="*/ 14372 w 158194"/>
              <a:gd name="connsiteY0" fmla="*/ 0 h 728664"/>
              <a:gd name="connsiteX1" fmla="*/ 127261 w 158194"/>
              <a:gd name="connsiteY1" fmla="*/ 225778 h 728664"/>
              <a:gd name="connsiteX2" fmla="*/ 149 w 158194"/>
              <a:gd name="connsiteY2" fmla="*/ 510997 h 728664"/>
              <a:gd name="connsiteX3" fmla="*/ 158194 w 158194"/>
              <a:gd name="connsiteY3" fmla="*/ 728664 h 728664"/>
            </a:gdLst>
            <a:ahLst/>
            <a:cxnLst>
              <a:cxn ang="0">
                <a:pos x="connsiteX0" y="connsiteY0"/>
              </a:cxn>
              <a:cxn ang="0">
                <a:pos x="connsiteX1" y="connsiteY1"/>
              </a:cxn>
              <a:cxn ang="0">
                <a:pos x="connsiteX2" y="connsiteY2"/>
              </a:cxn>
              <a:cxn ang="0">
                <a:pos x="connsiteX3" y="connsiteY3"/>
              </a:cxn>
            </a:cxnLst>
            <a:rect l="l" t="t" r="r" b="b"/>
            <a:pathLst>
              <a:path w="158194" h="728664">
                <a:moveTo>
                  <a:pt x="14372" y="0"/>
                </a:moveTo>
                <a:cubicBezTo>
                  <a:pt x="21898" y="73378"/>
                  <a:pt x="129631" y="140612"/>
                  <a:pt x="127261" y="225778"/>
                </a:cubicBezTo>
                <a:cubicBezTo>
                  <a:pt x="124891" y="310944"/>
                  <a:pt x="-5006" y="427183"/>
                  <a:pt x="149" y="510997"/>
                </a:cubicBezTo>
                <a:cubicBezTo>
                  <a:pt x="5304" y="594811"/>
                  <a:pt x="150668" y="647760"/>
                  <a:pt x="158194" y="728664"/>
                </a:cubicBezTo>
              </a:path>
            </a:pathLst>
          </a:custGeom>
          <a:ln w="38100">
            <a:solidFill>
              <a:srgbClr val="00B0F0"/>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78" name="Freeform 77"/>
          <p:cNvSpPr/>
          <p:nvPr/>
        </p:nvSpPr>
        <p:spPr>
          <a:xfrm>
            <a:off x="7433193" y="4000547"/>
            <a:ext cx="356805" cy="901575"/>
          </a:xfrm>
          <a:custGeom>
            <a:avLst/>
            <a:gdLst>
              <a:gd name="connsiteX0" fmla="*/ 47703 w 229231"/>
              <a:gd name="connsiteY0" fmla="*/ 0 h 2754489"/>
              <a:gd name="connsiteX1" fmla="*/ 2548 w 229231"/>
              <a:gd name="connsiteY1" fmla="*/ 225778 h 2754489"/>
              <a:gd name="connsiteX2" fmla="*/ 115437 w 229231"/>
              <a:gd name="connsiteY2" fmla="*/ 406400 h 2754489"/>
              <a:gd name="connsiteX3" fmla="*/ 47703 w 229231"/>
              <a:gd name="connsiteY3" fmla="*/ 620889 h 2754489"/>
              <a:gd name="connsiteX4" fmla="*/ 160592 w 229231"/>
              <a:gd name="connsiteY4" fmla="*/ 846667 h 2754489"/>
              <a:gd name="connsiteX5" fmla="*/ 25125 w 229231"/>
              <a:gd name="connsiteY5" fmla="*/ 1106311 h 2754489"/>
              <a:gd name="connsiteX6" fmla="*/ 183170 w 229231"/>
              <a:gd name="connsiteY6" fmla="*/ 1354667 h 2754489"/>
              <a:gd name="connsiteX7" fmla="*/ 70281 w 229231"/>
              <a:gd name="connsiteY7" fmla="*/ 1591734 h 2754489"/>
              <a:gd name="connsiteX8" fmla="*/ 194459 w 229231"/>
              <a:gd name="connsiteY8" fmla="*/ 1873956 h 2754489"/>
              <a:gd name="connsiteX9" fmla="*/ 70281 w 229231"/>
              <a:gd name="connsiteY9" fmla="*/ 2156178 h 2754489"/>
              <a:gd name="connsiteX10" fmla="*/ 228325 w 229231"/>
              <a:gd name="connsiteY10" fmla="*/ 2370667 h 2754489"/>
              <a:gd name="connsiteX11" fmla="*/ 138014 w 229231"/>
              <a:gd name="connsiteY11" fmla="*/ 2630311 h 2754489"/>
              <a:gd name="connsiteX12" fmla="*/ 205748 w 229231"/>
              <a:gd name="connsiteY12" fmla="*/ 2754489 h 2754489"/>
              <a:gd name="connsiteX0" fmla="*/ 0 w 226683"/>
              <a:gd name="connsiteY0" fmla="*/ 0 h 2528711"/>
              <a:gd name="connsiteX1" fmla="*/ 112889 w 226683"/>
              <a:gd name="connsiteY1" fmla="*/ 180622 h 2528711"/>
              <a:gd name="connsiteX2" fmla="*/ 45155 w 226683"/>
              <a:gd name="connsiteY2" fmla="*/ 395111 h 2528711"/>
              <a:gd name="connsiteX3" fmla="*/ 158044 w 226683"/>
              <a:gd name="connsiteY3" fmla="*/ 620889 h 2528711"/>
              <a:gd name="connsiteX4" fmla="*/ 22577 w 226683"/>
              <a:gd name="connsiteY4" fmla="*/ 880533 h 2528711"/>
              <a:gd name="connsiteX5" fmla="*/ 180622 w 226683"/>
              <a:gd name="connsiteY5" fmla="*/ 1128889 h 2528711"/>
              <a:gd name="connsiteX6" fmla="*/ 67733 w 226683"/>
              <a:gd name="connsiteY6" fmla="*/ 1365956 h 2528711"/>
              <a:gd name="connsiteX7" fmla="*/ 191911 w 226683"/>
              <a:gd name="connsiteY7" fmla="*/ 1648178 h 2528711"/>
              <a:gd name="connsiteX8" fmla="*/ 67733 w 226683"/>
              <a:gd name="connsiteY8" fmla="*/ 1930400 h 2528711"/>
              <a:gd name="connsiteX9" fmla="*/ 225777 w 226683"/>
              <a:gd name="connsiteY9" fmla="*/ 2144889 h 2528711"/>
              <a:gd name="connsiteX10" fmla="*/ 135466 w 226683"/>
              <a:gd name="connsiteY10" fmla="*/ 2404533 h 2528711"/>
              <a:gd name="connsiteX11" fmla="*/ 203200 w 226683"/>
              <a:gd name="connsiteY11" fmla="*/ 2528711 h 2528711"/>
              <a:gd name="connsiteX0" fmla="*/ 90389 w 204183"/>
              <a:gd name="connsiteY0" fmla="*/ 0 h 2348089"/>
              <a:gd name="connsiteX1" fmla="*/ 22655 w 204183"/>
              <a:gd name="connsiteY1" fmla="*/ 214489 h 2348089"/>
              <a:gd name="connsiteX2" fmla="*/ 135544 w 204183"/>
              <a:gd name="connsiteY2" fmla="*/ 440267 h 2348089"/>
              <a:gd name="connsiteX3" fmla="*/ 77 w 204183"/>
              <a:gd name="connsiteY3" fmla="*/ 699911 h 2348089"/>
              <a:gd name="connsiteX4" fmla="*/ 158122 w 204183"/>
              <a:gd name="connsiteY4" fmla="*/ 948267 h 2348089"/>
              <a:gd name="connsiteX5" fmla="*/ 45233 w 204183"/>
              <a:gd name="connsiteY5" fmla="*/ 1185334 h 2348089"/>
              <a:gd name="connsiteX6" fmla="*/ 169411 w 204183"/>
              <a:gd name="connsiteY6" fmla="*/ 1467556 h 2348089"/>
              <a:gd name="connsiteX7" fmla="*/ 45233 w 204183"/>
              <a:gd name="connsiteY7" fmla="*/ 1749778 h 2348089"/>
              <a:gd name="connsiteX8" fmla="*/ 203277 w 204183"/>
              <a:gd name="connsiteY8" fmla="*/ 1964267 h 2348089"/>
              <a:gd name="connsiteX9" fmla="*/ 112966 w 204183"/>
              <a:gd name="connsiteY9" fmla="*/ 2223911 h 2348089"/>
              <a:gd name="connsiteX10" fmla="*/ 180700 w 204183"/>
              <a:gd name="connsiteY10" fmla="*/ 2348089 h 2348089"/>
              <a:gd name="connsiteX0" fmla="*/ 22655 w 204183"/>
              <a:gd name="connsiteY0" fmla="*/ 0 h 2133600"/>
              <a:gd name="connsiteX1" fmla="*/ 135544 w 204183"/>
              <a:gd name="connsiteY1" fmla="*/ 225778 h 2133600"/>
              <a:gd name="connsiteX2" fmla="*/ 77 w 204183"/>
              <a:gd name="connsiteY2" fmla="*/ 485422 h 2133600"/>
              <a:gd name="connsiteX3" fmla="*/ 158122 w 204183"/>
              <a:gd name="connsiteY3" fmla="*/ 733778 h 2133600"/>
              <a:gd name="connsiteX4" fmla="*/ 45233 w 204183"/>
              <a:gd name="connsiteY4" fmla="*/ 970845 h 2133600"/>
              <a:gd name="connsiteX5" fmla="*/ 169411 w 204183"/>
              <a:gd name="connsiteY5" fmla="*/ 1253067 h 2133600"/>
              <a:gd name="connsiteX6" fmla="*/ 45233 w 204183"/>
              <a:gd name="connsiteY6" fmla="*/ 1535289 h 2133600"/>
              <a:gd name="connsiteX7" fmla="*/ 203277 w 204183"/>
              <a:gd name="connsiteY7" fmla="*/ 1749778 h 2133600"/>
              <a:gd name="connsiteX8" fmla="*/ 112966 w 204183"/>
              <a:gd name="connsiteY8" fmla="*/ 2009422 h 2133600"/>
              <a:gd name="connsiteX9" fmla="*/ 180700 w 204183"/>
              <a:gd name="connsiteY9" fmla="*/ 2133600 h 2133600"/>
              <a:gd name="connsiteX0" fmla="*/ 22655 w 204183"/>
              <a:gd name="connsiteY0" fmla="*/ 0 h 2009422"/>
              <a:gd name="connsiteX1" fmla="*/ 135544 w 204183"/>
              <a:gd name="connsiteY1" fmla="*/ 225778 h 2009422"/>
              <a:gd name="connsiteX2" fmla="*/ 77 w 204183"/>
              <a:gd name="connsiteY2" fmla="*/ 485422 h 2009422"/>
              <a:gd name="connsiteX3" fmla="*/ 158122 w 204183"/>
              <a:gd name="connsiteY3" fmla="*/ 733778 h 2009422"/>
              <a:gd name="connsiteX4" fmla="*/ 45233 w 204183"/>
              <a:gd name="connsiteY4" fmla="*/ 970845 h 2009422"/>
              <a:gd name="connsiteX5" fmla="*/ 169411 w 204183"/>
              <a:gd name="connsiteY5" fmla="*/ 1253067 h 2009422"/>
              <a:gd name="connsiteX6" fmla="*/ 45233 w 204183"/>
              <a:gd name="connsiteY6" fmla="*/ 1535289 h 2009422"/>
              <a:gd name="connsiteX7" fmla="*/ 203277 w 204183"/>
              <a:gd name="connsiteY7" fmla="*/ 1749778 h 2009422"/>
              <a:gd name="connsiteX8" fmla="*/ 112966 w 204183"/>
              <a:gd name="connsiteY8" fmla="*/ 2009422 h 2009422"/>
              <a:gd name="connsiteX0" fmla="*/ 22655 w 203277"/>
              <a:gd name="connsiteY0" fmla="*/ 0 h 1749778"/>
              <a:gd name="connsiteX1" fmla="*/ 135544 w 203277"/>
              <a:gd name="connsiteY1" fmla="*/ 225778 h 1749778"/>
              <a:gd name="connsiteX2" fmla="*/ 77 w 203277"/>
              <a:gd name="connsiteY2" fmla="*/ 485422 h 1749778"/>
              <a:gd name="connsiteX3" fmla="*/ 158122 w 203277"/>
              <a:gd name="connsiteY3" fmla="*/ 733778 h 1749778"/>
              <a:gd name="connsiteX4" fmla="*/ 45233 w 203277"/>
              <a:gd name="connsiteY4" fmla="*/ 970845 h 1749778"/>
              <a:gd name="connsiteX5" fmla="*/ 169411 w 203277"/>
              <a:gd name="connsiteY5" fmla="*/ 1253067 h 1749778"/>
              <a:gd name="connsiteX6" fmla="*/ 45233 w 203277"/>
              <a:gd name="connsiteY6" fmla="*/ 1535289 h 1749778"/>
              <a:gd name="connsiteX7" fmla="*/ 203277 w 203277"/>
              <a:gd name="connsiteY7" fmla="*/ 1749778 h 1749778"/>
              <a:gd name="connsiteX0" fmla="*/ 22655 w 203277"/>
              <a:gd name="connsiteY0" fmla="*/ 0 h 1749778"/>
              <a:gd name="connsiteX1" fmla="*/ 135544 w 203277"/>
              <a:gd name="connsiteY1" fmla="*/ 225778 h 1749778"/>
              <a:gd name="connsiteX2" fmla="*/ 77 w 203277"/>
              <a:gd name="connsiteY2" fmla="*/ 485422 h 1749778"/>
              <a:gd name="connsiteX3" fmla="*/ 158122 w 203277"/>
              <a:gd name="connsiteY3" fmla="*/ 733778 h 1749778"/>
              <a:gd name="connsiteX4" fmla="*/ 45233 w 203277"/>
              <a:gd name="connsiteY4" fmla="*/ 970845 h 1749778"/>
              <a:gd name="connsiteX5" fmla="*/ 169411 w 203277"/>
              <a:gd name="connsiteY5" fmla="*/ 1253067 h 1749778"/>
              <a:gd name="connsiteX6" fmla="*/ 203277 w 203277"/>
              <a:gd name="connsiteY6" fmla="*/ 1749778 h 1749778"/>
              <a:gd name="connsiteX0" fmla="*/ 22655 w 169411"/>
              <a:gd name="connsiteY0" fmla="*/ 0 h 1253067"/>
              <a:gd name="connsiteX1" fmla="*/ 135544 w 169411"/>
              <a:gd name="connsiteY1" fmla="*/ 225778 h 1253067"/>
              <a:gd name="connsiteX2" fmla="*/ 77 w 169411"/>
              <a:gd name="connsiteY2" fmla="*/ 485422 h 1253067"/>
              <a:gd name="connsiteX3" fmla="*/ 158122 w 169411"/>
              <a:gd name="connsiteY3" fmla="*/ 733778 h 1253067"/>
              <a:gd name="connsiteX4" fmla="*/ 45233 w 169411"/>
              <a:gd name="connsiteY4" fmla="*/ 970845 h 1253067"/>
              <a:gd name="connsiteX5" fmla="*/ 169411 w 169411"/>
              <a:gd name="connsiteY5" fmla="*/ 1253067 h 1253067"/>
              <a:gd name="connsiteX0" fmla="*/ 22655 w 158455"/>
              <a:gd name="connsiteY0" fmla="*/ 0 h 970845"/>
              <a:gd name="connsiteX1" fmla="*/ 135544 w 158455"/>
              <a:gd name="connsiteY1" fmla="*/ 225778 h 970845"/>
              <a:gd name="connsiteX2" fmla="*/ 77 w 158455"/>
              <a:gd name="connsiteY2" fmla="*/ 485422 h 970845"/>
              <a:gd name="connsiteX3" fmla="*/ 158122 w 158455"/>
              <a:gd name="connsiteY3" fmla="*/ 733778 h 970845"/>
              <a:gd name="connsiteX4" fmla="*/ 45233 w 158455"/>
              <a:gd name="connsiteY4" fmla="*/ 970845 h 970845"/>
              <a:gd name="connsiteX0" fmla="*/ 22655 w 158122"/>
              <a:gd name="connsiteY0" fmla="*/ 0 h 733778"/>
              <a:gd name="connsiteX1" fmla="*/ 135544 w 158122"/>
              <a:gd name="connsiteY1" fmla="*/ 225778 h 733778"/>
              <a:gd name="connsiteX2" fmla="*/ 77 w 158122"/>
              <a:gd name="connsiteY2" fmla="*/ 485422 h 733778"/>
              <a:gd name="connsiteX3" fmla="*/ 158122 w 158122"/>
              <a:gd name="connsiteY3" fmla="*/ 733778 h 733778"/>
            </a:gdLst>
            <a:ahLst/>
            <a:cxnLst>
              <a:cxn ang="0">
                <a:pos x="connsiteX0" y="connsiteY0"/>
              </a:cxn>
              <a:cxn ang="0">
                <a:pos x="connsiteX1" y="connsiteY1"/>
              </a:cxn>
              <a:cxn ang="0">
                <a:pos x="connsiteX2" y="connsiteY2"/>
              </a:cxn>
              <a:cxn ang="0">
                <a:pos x="connsiteX3" y="connsiteY3"/>
              </a:cxn>
            </a:cxnLst>
            <a:rect l="l" t="t" r="r" b="b"/>
            <a:pathLst>
              <a:path w="158122" h="733778">
                <a:moveTo>
                  <a:pt x="22655" y="0"/>
                </a:moveTo>
                <a:cubicBezTo>
                  <a:pt x="30181" y="73378"/>
                  <a:pt x="139307" y="144874"/>
                  <a:pt x="135544" y="225778"/>
                </a:cubicBezTo>
                <a:cubicBezTo>
                  <a:pt x="131781" y="306682"/>
                  <a:pt x="-3686" y="400755"/>
                  <a:pt x="77" y="485422"/>
                </a:cubicBezTo>
                <a:cubicBezTo>
                  <a:pt x="3840" y="570089"/>
                  <a:pt x="150596" y="652874"/>
                  <a:pt x="158122" y="733778"/>
                </a:cubicBezTo>
              </a:path>
            </a:pathLst>
          </a:custGeom>
          <a:ln w="38100">
            <a:solidFill>
              <a:srgbClr val="FF00C4"/>
            </a:solidFill>
          </a:ln>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Tahoma"/>
              <a:ea typeface="+mn-ea"/>
              <a:cs typeface="+mn-cs"/>
            </a:endParaRPr>
          </a:p>
        </p:txBody>
      </p:sp>
      <p:sp>
        <p:nvSpPr>
          <p:cNvPr id="7" name="Rectangle 6"/>
          <p:cNvSpPr/>
          <p:nvPr/>
        </p:nvSpPr>
        <p:spPr>
          <a:xfrm>
            <a:off x="106895" y="908720"/>
            <a:ext cx="6337313" cy="788910"/>
          </a:xfrm>
          <a:prstGeom prst="rect">
            <a:avLst/>
          </a:prstGeom>
          <a:no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2000">
                <a:solidFill>
                  <a:schemeClr val="tx1"/>
                </a:solidFill>
              </a:rPr>
              <a:t>Reads from different </a:t>
            </a:r>
            <a:r>
              <a:rPr lang="en-US" sz="2000">
                <a:solidFill>
                  <a:srgbClr val="0000FF"/>
                </a:solidFill>
              </a:rPr>
              <a:t>unknown</a:t>
            </a:r>
            <a:r>
              <a:rPr lang="en-US" sz="2000">
                <a:solidFill>
                  <a:schemeClr val="tx1"/>
                </a:solidFill>
              </a:rPr>
              <a:t> donors at sequencing time are mapped to </a:t>
            </a:r>
            <a:r>
              <a:rPr lang="en-US" sz="2000">
                <a:solidFill>
                  <a:srgbClr val="0000FF"/>
                </a:solidFill>
              </a:rPr>
              <a:t>many known reference </a:t>
            </a:r>
            <a:r>
              <a:rPr lang="en-US" sz="2000">
                <a:solidFill>
                  <a:schemeClr val="tx1"/>
                </a:solidFill>
              </a:rPr>
              <a:t>genomes</a:t>
            </a:r>
            <a:endParaRPr lang="en-US" sz="1400">
              <a:solidFill>
                <a:schemeClr val="tx1"/>
              </a:solidFill>
            </a:endParaRPr>
          </a:p>
        </p:txBody>
      </p:sp>
    </p:spTree>
    <p:extLst>
      <p:ext uri="{BB962C8B-B14F-4D97-AF65-F5344CB8AC3E}">
        <p14:creationId xmlns:p14="http://schemas.microsoft.com/office/powerpoint/2010/main" val="12050163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visible"/>
                                      </p:to>
                                    </p:set>
                                    <p:animEffect transition="in" filter="fade">
                                      <p:cBhvr>
                                        <p:cTn id="9" dur="500"/>
                                        <p:tgtEl>
                                          <p:spTgt spid="50"/>
                                        </p:tgtEl>
                                      </p:cBhvr>
                                    </p:animEffect>
                                  </p:childTnLst>
                                </p:cTn>
                              </p:par>
                            </p:childTnLst>
                          </p:cTn>
                        </p:par>
                        <p:par>
                          <p:cTn id="10" fill="hold">
                            <p:stCondLst>
                              <p:cond delay="500"/>
                            </p:stCondLst>
                            <p:childTnLst>
                              <p:par>
                                <p:cTn id="11" presetID="10"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par>
                          <p:cTn id="14" fill="hold">
                            <p:stCondLst>
                              <p:cond delay="1000"/>
                            </p:stCondLst>
                            <p:childTnLst>
                              <p:par>
                                <p:cTn id="15" presetID="10" presetClass="entr" presetSubtype="0" fill="hold" grpId="0" nodeType="afterEffect">
                                  <p:stCondLst>
                                    <p:cond delay="0"/>
                                  </p:stCondLst>
                                  <p:childTnLst>
                                    <p:set>
                                      <p:cBhvr>
                                        <p:cTn id="16" dur="1" fill="hold">
                                          <p:stCondLst>
                                            <p:cond delay="0"/>
                                          </p:stCondLst>
                                        </p:cTn>
                                        <p:tgtEl>
                                          <p:spTgt spid="47"/>
                                        </p:tgtEl>
                                        <p:attrNameLst>
                                          <p:attrName>style.visibility</p:attrName>
                                        </p:attrNameLst>
                                      </p:cBhvr>
                                      <p:to>
                                        <p:strVal val="visible"/>
                                      </p:to>
                                    </p:set>
                                    <p:animEffect transition="in" filter="fade">
                                      <p:cBhvr>
                                        <p:cTn id="17" dur="500"/>
                                        <p:tgtEl>
                                          <p:spTgt spid="47"/>
                                        </p:tgtEl>
                                      </p:cBhvr>
                                    </p:animEffect>
                                  </p:childTnLst>
                                </p:cTn>
                              </p:par>
                            </p:childTnLst>
                          </p:cTn>
                        </p:par>
                        <p:par>
                          <p:cTn id="18" fill="hold">
                            <p:stCondLst>
                              <p:cond delay="1500"/>
                            </p:stCondLst>
                            <p:childTnLst>
                              <p:par>
                                <p:cTn id="19" presetID="10" presetClass="entr" presetSubtype="0" fill="hold" grpId="0" nodeType="afterEffect">
                                  <p:stCondLst>
                                    <p:cond delay="0"/>
                                  </p:stCondLst>
                                  <p:childTnLst>
                                    <p:set>
                                      <p:cBhvr>
                                        <p:cTn id="20" dur="1" fill="hold">
                                          <p:stCondLst>
                                            <p:cond delay="0"/>
                                          </p:stCondLst>
                                        </p:cTn>
                                        <p:tgtEl>
                                          <p:spTgt spid="48"/>
                                        </p:tgtEl>
                                        <p:attrNameLst>
                                          <p:attrName>style.visibility</p:attrName>
                                        </p:attrNameLst>
                                      </p:cBhvr>
                                      <p:to>
                                        <p:strVal val="visible"/>
                                      </p:to>
                                    </p:set>
                                    <p:animEffect transition="in" filter="fade">
                                      <p:cBhvr>
                                        <p:cTn id="21" dur="500"/>
                                        <p:tgtEl>
                                          <p:spTgt spid="48"/>
                                        </p:tgtEl>
                                      </p:cBhvr>
                                    </p:animEffect>
                                  </p:childTnLst>
                                </p:cTn>
                              </p:par>
                            </p:childTnLst>
                          </p:cTn>
                        </p:par>
                        <p:par>
                          <p:cTn id="22" fill="hold">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49"/>
                                        </p:tgtEl>
                                        <p:attrNameLst>
                                          <p:attrName>style.visibility</p:attrName>
                                        </p:attrNameLst>
                                      </p:cBhvr>
                                      <p:to>
                                        <p:strVal val="visible"/>
                                      </p:to>
                                    </p:set>
                                    <p:animEffect transition="in" filter="fade">
                                      <p:cBhvr>
                                        <p:cTn id="25" dur="500"/>
                                        <p:tgtEl>
                                          <p:spTgt spid="49"/>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29"/>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30"/>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33"/>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34"/>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35"/>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36"/>
                                        </p:tgtEl>
                                        <p:attrNameLst>
                                          <p:attrName>style.visibility</p:attrName>
                                        </p:attrNameLst>
                                      </p:cBhvr>
                                      <p:to>
                                        <p:strVal val="visible"/>
                                      </p:to>
                                    </p:set>
                                  </p:childTnLst>
                                </p:cTn>
                              </p:par>
                              <p:par>
                                <p:cTn id="40" presetID="1" presetClass="entr" presetSubtype="0" fill="hold" grpId="0" nodeType="withEffect">
                                  <p:stCondLst>
                                    <p:cond delay="0"/>
                                  </p:stCondLst>
                                  <p:childTnLst>
                                    <p:set>
                                      <p:cBhvr>
                                        <p:cTn id="41" dur="1" fill="hold">
                                          <p:stCondLst>
                                            <p:cond delay="0"/>
                                          </p:stCondLst>
                                        </p:cTn>
                                        <p:tgtEl>
                                          <p:spTgt spid="37"/>
                                        </p:tgtEl>
                                        <p:attrNameLst>
                                          <p:attrName>style.visibility</p:attrName>
                                        </p:attrNameLst>
                                      </p:cBhvr>
                                      <p:to>
                                        <p:strVal val="visible"/>
                                      </p:to>
                                    </p:set>
                                  </p:childTnLst>
                                </p:cTn>
                              </p:par>
                              <p:par>
                                <p:cTn id="42" presetID="1" presetClass="entr" presetSubtype="0" fill="hold" grpId="0" nodeType="withEffect">
                                  <p:stCondLst>
                                    <p:cond delay="0"/>
                                  </p:stCondLst>
                                  <p:childTnLst>
                                    <p:set>
                                      <p:cBhvr>
                                        <p:cTn id="43" dur="1" fill="hold">
                                          <p:stCondLst>
                                            <p:cond delay="0"/>
                                          </p:stCondLst>
                                        </p:cTn>
                                        <p:tgtEl>
                                          <p:spTgt spid="38"/>
                                        </p:tgtEl>
                                        <p:attrNameLst>
                                          <p:attrName>style.visibility</p:attrName>
                                        </p:attrNameLst>
                                      </p:cBhvr>
                                      <p:to>
                                        <p:strVal val="visible"/>
                                      </p:to>
                                    </p:set>
                                  </p:childTnLst>
                                </p:cTn>
                              </p:par>
                              <p:par>
                                <p:cTn id="44" presetID="1" presetClass="entr" presetSubtype="0" fill="hold" grpId="0" nodeType="withEffect">
                                  <p:stCondLst>
                                    <p:cond delay="0"/>
                                  </p:stCondLst>
                                  <p:childTnLst>
                                    <p:set>
                                      <p:cBhvr>
                                        <p:cTn id="45" dur="1" fill="hold">
                                          <p:stCondLst>
                                            <p:cond delay="0"/>
                                          </p:stCondLst>
                                        </p:cTn>
                                        <p:tgtEl>
                                          <p:spTgt spid="39"/>
                                        </p:tgtEl>
                                        <p:attrNameLst>
                                          <p:attrName>style.visibility</p:attrName>
                                        </p:attrNameLst>
                                      </p:cBhvr>
                                      <p:to>
                                        <p:strVal val="visible"/>
                                      </p:to>
                                    </p:set>
                                  </p:childTnLst>
                                </p:cTn>
                              </p:par>
                              <p:par>
                                <p:cTn id="46" presetID="1" presetClass="entr" presetSubtype="0" fill="hold" grpId="0" nodeType="withEffect">
                                  <p:stCondLst>
                                    <p:cond delay="0"/>
                                  </p:stCondLst>
                                  <p:childTnLst>
                                    <p:set>
                                      <p:cBhvr>
                                        <p:cTn id="47" dur="1" fill="hold">
                                          <p:stCondLst>
                                            <p:cond delay="0"/>
                                          </p:stCondLst>
                                        </p:cTn>
                                        <p:tgtEl>
                                          <p:spTgt spid="40"/>
                                        </p:tgtEl>
                                        <p:attrNameLst>
                                          <p:attrName>style.visibility</p:attrName>
                                        </p:attrNameLst>
                                      </p:cBhvr>
                                      <p:to>
                                        <p:strVal val="visible"/>
                                      </p:to>
                                    </p:set>
                                  </p:childTnLst>
                                </p:cTn>
                              </p:par>
                              <p:par>
                                <p:cTn id="48" presetID="1" presetClass="entr" presetSubtype="0" fill="hold" grpId="1" nodeType="withEffect">
                                  <p:stCondLst>
                                    <p:cond delay="0"/>
                                  </p:stCondLst>
                                  <p:childTnLst>
                                    <p:set>
                                      <p:cBhvr>
                                        <p:cTn id="49" dur="1" fill="hold">
                                          <p:stCondLst>
                                            <p:cond delay="0"/>
                                          </p:stCondLst>
                                        </p:cTn>
                                        <p:tgtEl>
                                          <p:spTgt spid="31"/>
                                        </p:tgtEl>
                                        <p:attrNameLst>
                                          <p:attrName>style.visibility</p:attrName>
                                        </p:attrNameLst>
                                      </p:cBhvr>
                                      <p:to>
                                        <p:strVal val="visible"/>
                                      </p:to>
                                    </p:set>
                                  </p:childTnLst>
                                </p:cTn>
                              </p:par>
                              <p:par>
                                <p:cTn id="50" presetID="1" presetClass="entr" presetSubtype="0" fill="hold" grpId="0" nodeType="withEffect">
                                  <p:stCondLst>
                                    <p:cond delay="0"/>
                                  </p:stCondLst>
                                  <p:childTnLst>
                                    <p:set>
                                      <p:cBhvr>
                                        <p:cTn id="51" dur="1" fill="hold">
                                          <p:stCondLst>
                                            <p:cond delay="0"/>
                                          </p:stCondLst>
                                        </p:cTn>
                                        <p:tgtEl>
                                          <p:spTgt spid="41"/>
                                        </p:tgtEl>
                                        <p:attrNameLst>
                                          <p:attrName>style.visibility</p:attrName>
                                        </p:attrNameLst>
                                      </p:cBhvr>
                                      <p:to>
                                        <p:strVal val="visible"/>
                                      </p:to>
                                    </p:set>
                                  </p:childTnLst>
                                </p:cTn>
                              </p:par>
                              <p:par>
                                <p:cTn id="52" presetID="1" presetClass="entr" presetSubtype="0" fill="hold" grpId="0" nodeType="withEffect">
                                  <p:stCondLst>
                                    <p:cond delay="0"/>
                                  </p:stCondLst>
                                  <p:childTnLst>
                                    <p:set>
                                      <p:cBhvr>
                                        <p:cTn id="53" dur="1" fill="hold">
                                          <p:stCondLst>
                                            <p:cond delay="0"/>
                                          </p:stCondLst>
                                        </p:cTn>
                                        <p:tgtEl>
                                          <p:spTgt spid="44"/>
                                        </p:tgtEl>
                                        <p:attrNameLst>
                                          <p:attrName>style.visibility</p:attrName>
                                        </p:attrNameLst>
                                      </p:cBhvr>
                                      <p:to>
                                        <p:strVal val="visible"/>
                                      </p:to>
                                    </p:set>
                                  </p:childTnLst>
                                </p:cTn>
                              </p:par>
                              <p:par>
                                <p:cTn id="54" presetID="1" presetClass="entr" presetSubtype="0" fill="hold" grpId="0" nodeType="withEffect">
                                  <p:stCondLst>
                                    <p:cond delay="0"/>
                                  </p:stCondLst>
                                  <p:childTnLst>
                                    <p:set>
                                      <p:cBhvr>
                                        <p:cTn id="55" dur="1" fill="hold">
                                          <p:stCondLst>
                                            <p:cond delay="0"/>
                                          </p:stCondLst>
                                        </p:cTn>
                                        <p:tgtEl>
                                          <p:spTgt spid="45"/>
                                        </p:tgtEl>
                                        <p:attrNameLst>
                                          <p:attrName>style.visibility</p:attrName>
                                        </p:attrNameLst>
                                      </p:cBhvr>
                                      <p:to>
                                        <p:strVal val="visible"/>
                                      </p:to>
                                    </p:set>
                                  </p:childTnLst>
                                </p:cTn>
                              </p:par>
                              <p:par>
                                <p:cTn id="56" presetID="1" presetClass="entr" presetSubtype="0" fill="hold" grpId="0" nodeType="withEffect">
                                  <p:stCondLst>
                                    <p:cond delay="0"/>
                                  </p:stCondLst>
                                  <p:childTnLst>
                                    <p:set>
                                      <p:cBhvr>
                                        <p:cTn id="57" dur="1" fill="hold">
                                          <p:stCondLst>
                                            <p:cond delay="0"/>
                                          </p:stCondLst>
                                        </p:cTn>
                                        <p:tgtEl>
                                          <p:spTgt spid="51"/>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52"/>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53"/>
                                        </p:tgtEl>
                                        <p:attrNameLst>
                                          <p:attrName>style.visibility</p:attrName>
                                        </p:attrNameLst>
                                      </p:cBhvr>
                                      <p:to>
                                        <p:strVal val="visible"/>
                                      </p:to>
                                    </p:set>
                                  </p:childTnLst>
                                </p:cTn>
                              </p:par>
                              <p:par>
                                <p:cTn id="62" presetID="1" presetClass="entr" presetSubtype="0" fill="hold" grpId="0" nodeType="withEffect">
                                  <p:stCondLst>
                                    <p:cond delay="0"/>
                                  </p:stCondLst>
                                  <p:childTnLst>
                                    <p:set>
                                      <p:cBhvr>
                                        <p:cTn id="63" dur="1" fill="hold">
                                          <p:stCondLst>
                                            <p:cond delay="0"/>
                                          </p:stCondLst>
                                        </p:cTn>
                                        <p:tgtEl>
                                          <p:spTgt spid="54"/>
                                        </p:tgtEl>
                                        <p:attrNameLst>
                                          <p:attrName>style.visibility</p:attrName>
                                        </p:attrNameLst>
                                      </p:cBhvr>
                                      <p:to>
                                        <p:strVal val="visible"/>
                                      </p:to>
                                    </p:set>
                                  </p:childTnLst>
                                </p:cTn>
                              </p:par>
                              <p:par>
                                <p:cTn id="64" presetID="1" presetClass="entr" presetSubtype="0" fill="hold" grpId="0" nodeType="withEffect">
                                  <p:stCondLst>
                                    <p:cond delay="0"/>
                                  </p:stCondLst>
                                  <p:childTnLst>
                                    <p:set>
                                      <p:cBhvr>
                                        <p:cTn id="65" dur="1" fill="hold">
                                          <p:stCondLst>
                                            <p:cond delay="0"/>
                                          </p:stCondLst>
                                        </p:cTn>
                                        <p:tgtEl>
                                          <p:spTgt spid="55"/>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56"/>
                                        </p:tgtEl>
                                        <p:attrNameLst>
                                          <p:attrName>style.visibility</p:attrName>
                                        </p:attrNameLst>
                                      </p:cBhvr>
                                      <p:to>
                                        <p:strVal val="visible"/>
                                      </p:to>
                                    </p:set>
                                  </p:childTnLst>
                                </p:cTn>
                              </p:par>
                              <p:par>
                                <p:cTn id="68" presetID="1" presetClass="entr" presetSubtype="0" fill="hold" grpId="0" nodeType="withEffect">
                                  <p:stCondLst>
                                    <p:cond delay="0"/>
                                  </p:stCondLst>
                                  <p:childTnLst>
                                    <p:set>
                                      <p:cBhvr>
                                        <p:cTn id="69" dur="1" fill="hold">
                                          <p:stCondLst>
                                            <p:cond delay="0"/>
                                          </p:stCondLst>
                                        </p:cTn>
                                        <p:tgtEl>
                                          <p:spTgt spid="57"/>
                                        </p:tgtEl>
                                        <p:attrNameLst>
                                          <p:attrName>style.visibility</p:attrName>
                                        </p:attrNameLst>
                                      </p:cBhvr>
                                      <p:to>
                                        <p:strVal val="visible"/>
                                      </p:to>
                                    </p:set>
                                  </p:childTnLst>
                                </p:cTn>
                              </p:par>
                              <p:par>
                                <p:cTn id="70" presetID="1" presetClass="entr" presetSubtype="0" fill="hold" grpId="0" nodeType="withEffect">
                                  <p:stCondLst>
                                    <p:cond delay="0"/>
                                  </p:stCondLst>
                                  <p:childTnLst>
                                    <p:set>
                                      <p:cBhvr>
                                        <p:cTn id="71" dur="1" fill="hold">
                                          <p:stCondLst>
                                            <p:cond delay="0"/>
                                          </p:stCondLst>
                                        </p:cTn>
                                        <p:tgtEl>
                                          <p:spTgt spid="58"/>
                                        </p:tgtEl>
                                        <p:attrNameLst>
                                          <p:attrName>style.visibility</p:attrName>
                                        </p:attrNameLst>
                                      </p:cBhvr>
                                      <p:to>
                                        <p:strVal val="visible"/>
                                      </p:to>
                                    </p:set>
                                  </p:childTnLst>
                                </p:cTn>
                              </p:par>
                              <p:par>
                                <p:cTn id="72" presetID="1" presetClass="entr" presetSubtype="0" fill="hold" grpId="1" nodeType="withEffect">
                                  <p:stCondLst>
                                    <p:cond delay="0"/>
                                  </p:stCondLst>
                                  <p:childTnLst>
                                    <p:set>
                                      <p:cBhvr>
                                        <p:cTn id="73" dur="1" fill="hold">
                                          <p:stCondLst>
                                            <p:cond delay="0"/>
                                          </p:stCondLst>
                                        </p:cTn>
                                        <p:tgtEl>
                                          <p:spTgt spid="46"/>
                                        </p:tgtEl>
                                        <p:attrNameLst>
                                          <p:attrName>style.visibility</p:attrName>
                                        </p:attrNameLst>
                                      </p:cBhvr>
                                      <p:to>
                                        <p:strVal val="visible"/>
                                      </p:to>
                                    </p:set>
                                  </p:childTnLst>
                                </p:cTn>
                              </p:par>
                              <p:par>
                                <p:cTn id="74" presetID="1" presetClass="entr" presetSubtype="0" fill="hold" grpId="0" nodeType="withEffect">
                                  <p:stCondLst>
                                    <p:cond delay="0"/>
                                  </p:stCondLst>
                                  <p:childTnLst>
                                    <p:set>
                                      <p:cBhvr>
                                        <p:cTn id="75" dur="1" fill="hold">
                                          <p:stCondLst>
                                            <p:cond delay="0"/>
                                          </p:stCondLst>
                                        </p:cTn>
                                        <p:tgtEl>
                                          <p:spTgt spid="59"/>
                                        </p:tgtEl>
                                        <p:attrNameLst>
                                          <p:attrName>style.visibility</p:attrName>
                                        </p:attrNameLst>
                                      </p:cBhvr>
                                      <p:to>
                                        <p:strVal val="visible"/>
                                      </p:to>
                                    </p:set>
                                  </p:childTnLst>
                                </p:cTn>
                              </p:par>
                              <p:par>
                                <p:cTn id="76" presetID="1" presetClass="entr" presetSubtype="0" fill="hold" grpId="0" nodeType="withEffect">
                                  <p:stCondLst>
                                    <p:cond delay="0"/>
                                  </p:stCondLst>
                                  <p:childTnLst>
                                    <p:set>
                                      <p:cBhvr>
                                        <p:cTn id="77" dur="1" fill="hold">
                                          <p:stCondLst>
                                            <p:cond delay="0"/>
                                          </p:stCondLst>
                                        </p:cTn>
                                        <p:tgtEl>
                                          <p:spTgt spid="62"/>
                                        </p:tgtEl>
                                        <p:attrNameLst>
                                          <p:attrName>style.visibility</p:attrName>
                                        </p:attrNameLst>
                                      </p:cBhvr>
                                      <p:to>
                                        <p:strVal val="visible"/>
                                      </p:to>
                                    </p:set>
                                  </p:childTnLst>
                                </p:cTn>
                              </p:par>
                              <p:par>
                                <p:cTn id="78" presetID="1" presetClass="entr" presetSubtype="0" fill="hold" grpId="0" nodeType="withEffect">
                                  <p:stCondLst>
                                    <p:cond delay="0"/>
                                  </p:stCondLst>
                                  <p:childTnLst>
                                    <p:set>
                                      <p:cBhvr>
                                        <p:cTn id="79" dur="1" fill="hold">
                                          <p:stCondLst>
                                            <p:cond delay="0"/>
                                          </p:stCondLst>
                                        </p:cTn>
                                        <p:tgtEl>
                                          <p:spTgt spid="63"/>
                                        </p:tgtEl>
                                        <p:attrNameLst>
                                          <p:attrName>style.visibility</p:attrName>
                                        </p:attrNameLst>
                                      </p:cBhvr>
                                      <p:to>
                                        <p:strVal val="visible"/>
                                      </p:to>
                                    </p:set>
                                  </p:childTnLst>
                                </p:cTn>
                              </p:par>
                              <p:par>
                                <p:cTn id="80" presetID="1" presetClass="entr" presetSubtype="0" fill="hold" grpId="0" nodeType="withEffect">
                                  <p:stCondLst>
                                    <p:cond delay="0"/>
                                  </p:stCondLst>
                                  <p:childTnLst>
                                    <p:set>
                                      <p:cBhvr>
                                        <p:cTn id="81" dur="1" fill="hold">
                                          <p:stCondLst>
                                            <p:cond delay="0"/>
                                          </p:stCondLst>
                                        </p:cTn>
                                        <p:tgtEl>
                                          <p:spTgt spid="65"/>
                                        </p:tgtEl>
                                        <p:attrNameLst>
                                          <p:attrName>style.visibility</p:attrName>
                                        </p:attrNameLst>
                                      </p:cBhvr>
                                      <p:to>
                                        <p:strVal val="visible"/>
                                      </p:to>
                                    </p:set>
                                  </p:childTnLst>
                                </p:cTn>
                              </p:par>
                              <p:par>
                                <p:cTn id="82" presetID="1" presetClass="entr" presetSubtype="0" fill="hold" grpId="0" nodeType="withEffect">
                                  <p:stCondLst>
                                    <p:cond delay="0"/>
                                  </p:stCondLst>
                                  <p:childTnLst>
                                    <p:set>
                                      <p:cBhvr>
                                        <p:cTn id="83" dur="1" fill="hold">
                                          <p:stCondLst>
                                            <p:cond delay="0"/>
                                          </p:stCondLst>
                                        </p:cTn>
                                        <p:tgtEl>
                                          <p:spTgt spid="66"/>
                                        </p:tgtEl>
                                        <p:attrNameLst>
                                          <p:attrName>style.visibility</p:attrName>
                                        </p:attrNameLst>
                                      </p:cBhvr>
                                      <p:to>
                                        <p:strVal val="visible"/>
                                      </p:to>
                                    </p:set>
                                  </p:childTnLst>
                                </p:cTn>
                              </p:par>
                              <p:par>
                                <p:cTn id="84" presetID="1" presetClass="entr" presetSubtype="0" fill="hold" grpId="0" nodeType="withEffect">
                                  <p:stCondLst>
                                    <p:cond delay="0"/>
                                  </p:stCondLst>
                                  <p:childTnLst>
                                    <p:set>
                                      <p:cBhvr>
                                        <p:cTn id="85" dur="1" fill="hold">
                                          <p:stCondLst>
                                            <p:cond delay="0"/>
                                          </p:stCondLst>
                                        </p:cTn>
                                        <p:tgtEl>
                                          <p:spTgt spid="67"/>
                                        </p:tgtEl>
                                        <p:attrNameLst>
                                          <p:attrName>style.visibility</p:attrName>
                                        </p:attrNameLst>
                                      </p:cBhvr>
                                      <p:to>
                                        <p:strVal val="visible"/>
                                      </p:to>
                                    </p:set>
                                  </p:childTnLst>
                                </p:cTn>
                              </p:par>
                              <p:par>
                                <p:cTn id="86" presetID="1" presetClass="entr" presetSubtype="0" fill="hold" grpId="0" nodeType="withEffect">
                                  <p:stCondLst>
                                    <p:cond delay="0"/>
                                  </p:stCondLst>
                                  <p:childTnLst>
                                    <p:set>
                                      <p:cBhvr>
                                        <p:cTn id="87" dur="1" fill="hold">
                                          <p:stCondLst>
                                            <p:cond delay="0"/>
                                          </p:stCondLst>
                                        </p:cTn>
                                        <p:tgtEl>
                                          <p:spTgt spid="68"/>
                                        </p:tgtEl>
                                        <p:attrNameLst>
                                          <p:attrName>style.visibility</p:attrName>
                                        </p:attrNameLst>
                                      </p:cBhvr>
                                      <p:to>
                                        <p:strVal val="visible"/>
                                      </p:to>
                                    </p:set>
                                  </p:childTnLst>
                                </p:cTn>
                              </p:par>
                              <p:par>
                                <p:cTn id="88" presetID="1" presetClass="entr" presetSubtype="0" fill="hold" grpId="0" nodeType="withEffect">
                                  <p:stCondLst>
                                    <p:cond delay="0"/>
                                  </p:stCondLst>
                                  <p:childTnLst>
                                    <p:set>
                                      <p:cBhvr>
                                        <p:cTn id="89" dur="1" fill="hold">
                                          <p:stCondLst>
                                            <p:cond delay="0"/>
                                          </p:stCondLst>
                                        </p:cTn>
                                        <p:tgtEl>
                                          <p:spTgt spid="69"/>
                                        </p:tgtEl>
                                        <p:attrNameLst>
                                          <p:attrName>style.visibility</p:attrName>
                                        </p:attrNameLst>
                                      </p:cBhvr>
                                      <p:to>
                                        <p:strVal val="visible"/>
                                      </p:to>
                                    </p:set>
                                  </p:childTnLst>
                                </p:cTn>
                              </p:par>
                              <p:par>
                                <p:cTn id="90" presetID="1" presetClass="entr" presetSubtype="0" fill="hold" grpId="0" nodeType="withEffect">
                                  <p:stCondLst>
                                    <p:cond delay="0"/>
                                  </p:stCondLst>
                                  <p:childTnLst>
                                    <p:set>
                                      <p:cBhvr>
                                        <p:cTn id="91" dur="1" fill="hold">
                                          <p:stCondLst>
                                            <p:cond delay="0"/>
                                          </p:stCondLst>
                                        </p:cTn>
                                        <p:tgtEl>
                                          <p:spTgt spid="70"/>
                                        </p:tgtEl>
                                        <p:attrNameLst>
                                          <p:attrName>style.visibility</p:attrName>
                                        </p:attrNameLst>
                                      </p:cBhvr>
                                      <p:to>
                                        <p:strVal val="visible"/>
                                      </p:to>
                                    </p:set>
                                  </p:childTnLst>
                                </p:cTn>
                              </p:par>
                              <p:par>
                                <p:cTn id="92" presetID="1" presetClass="entr" presetSubtype="0" fill="hold" grpId="0" nodeType="withEffect">
                                  <p:stCondLst>
                                    <p:cond delay="0"/>
                                  </p:stCondLst>
                                  <p:childTnLst>
                                    <p:set>
                                      <p:cBhvr>
                                        <p:cTn id="93" dur="1" fill="hold">
                                          <p:stCondLst>
                                            <p:cond delay="0"/>
                                          </p:stCondLst>
                                        </p:cTn>
                                        <p:tgtEl>
                                          <p:spTgt spid="71"/>
                                        </p:tgtEl>
                                        <p:attrNameLst>
                                          <p:attrName>style.visibility</p:attrName>
                                        </p:attrNameLst>
                                      </p:cBhvr>
                                      <p:to>
                                        <p:strVal val="visible"/>
                                      </p:to>
                                    </p:set>
                                  </p:childTnLst>
                                </p:cTn>
                              </p:par>
                              <p:par>
                                <p:cTn id="94" presetID="1" presetClass="entr" presetSubtype="0" fill="hold" grpId="0" nodeType="withEffect">
                                  <p:stCondLst>
                                    <p:cond delay="0"/>
                                  </p:stCondLst>
                                  <p:childTnLst>
                                    <p:set>
                                      <p:cBhvr>
                                        <p:cTn id="95" dur="1" fill="hold">
                                          <p:stCondLst>
                                            <p:cond delay="0"/>
                                          </p:stCondLst>
                                        </p:cTn>
                                        <p:tgtEl>
                                          <p:spTgt spid="72"/>
                                        </p:tgtEl>
                                        <p:attrNameLst>
                                          <p:attrName>style.visibility</p:attrName>
                                        </p:attrNameLst>
                                      </p:cBhvr>
                                      <p:to>
                                        <p:strVal val="visible"/>
                                      </p:to>
                                    </p:set>
                                  </p:childTnLst>
                                </p:cTn>
                              </p:par>
                              <p:par>
                                <p:cTn id="96" presetID="1" presetClass="entr" presetSubtype="0" fill="hold" grpId="1" nodeType="withEffect">
                                  <p:stCondLst>
                                    <p:cond delay="0"/>
                                  </p:stCondLst>
                                  <p:childTnLst>
                                    <p:set>
                                      <p:cBhvr>
                                        <p:cTn id="97" dur="1" fill="hold">
                                          <p:stCondLst>
                                            <p:cond delay="0"/>
                                          </p:stCondLst>
                                        </p:cTn>
                                        <p:tgtEl>
                                          <p:spTgt spid="64"/>
                                        </p:tgtEl>
                                        <p:attrNameLst>
                                          <p:attrName>style.visibility</p:attrName>
                                        </p:attrNameLst>
                                      </p:cBhvr>
                                      <p:to>
                                        <p:strVal val="visible"/>
                                      </p:to>
                                    </p:set>
                                  </p:childTnLst>
                                </p:cTn>
                              </p:par>
                              <p:par>
                                <p:cTn id="98" presetID="1" presetClass="entr" presetSubtype="0" fill="hold" grpId="0" nodeType="withEffect">
                                  <p:stCondLst>
                                    <p:cond delay="0"/>
                                  </p:stCondLst>
                                  <p:childTnLst>
                                    <p:set>
                                      <p:cBhvr>
                                        <p:cTn id="99" dur="1" fill="hold">
                                          <p:stCondLst>
                                            <p:cond delay="0"/>
                                          </p:stCondLst>
                                        </p:cTn>
                                        <p:tgtEl>
                                          <p:spTgt spid="73"/>
                                        </p:tgtEl>
                                        <p:attrNameLst>
                                          <p:attrName>style.visibility</p:attrName>
                                        </p:attrNameLst>
                                      </p:cBhvr>
                                      <p:to>
                                        <p:strVal val="visible"/>
                                      </p:to>
                                    </p:set>
                                  </p:childTnLst>
                                </p:cTn>
                              </p:par>
                              <p:par>
                                <p:cTn id="100" presetID="1" presetClass="entr" presetSubtype="0" fill="hold" grpId="0" nodeType="withEffect">
                                  <p:stCondLst>
                                    <p:cond delay="0"/>
                                  </p:stCondLst>
                                  <p:childTnLst>
                                    <p:set>
                                      <p:cBhvr>
                                        <p:cTn id="101" dur="1" fill="hold">
                                          <p:stCondLst>
                                            <p:cond delay="0"/>
                                          </p:stCondLst>
                                        </p:cTn>
                                        <p:tgtEl>
                                          <p:spTgt spid="8"/>
                                        </p:tgtEl>
                                        <p:attrNameLst>
                                          <p:attrName>style.visibility</p:attrName>
                                        </p:attrNameLst>
                                      </p:cBhvr>
                                      <p:to>
                                        <p:strVal val="visible"/>
                                      </p:to>
                                    </p:set>
                                  </p:childTnLst>
                                </p:cTn>
                              </p:par>
                              <p:par>
                                <p:cTn id="102" presetID="1" presetClass="entr" presetSubtype="0" fill="hold" grpId="0" nodeType="withEffect">
                                  <p:stCondLst>
                                    <p:cond delay="0"/>
                                  </p:stCondLst>
                                  <p:childTnLst>
                                    <p:set>
                                      <p:cBhvr>
                                        <p:cTn id="103" dur="1" fill="hold">
                                          <p:stCondLst>
                                            <p:cond delay="0"/>
                                          </p:stCondLst>
                                        </p:cTn>
                                        <p:tgtEl>
                                          <p:spTgt spid="16"/>
                                        </p:tgtEl>
                                        <p:attrNameLst>
                                          <p:attrName>style.visibility</p:attrName>
                                        </p:attrNameLst>
                                      </p:cBhvr>
                                      <p:to>
                                        <p:strVal val="visible"/>
                                      </p:to>
                                    </p:set>
                                  </p:childTnLst>
                                </p:cTn>
                              </p:par>
                              <p:par>
                                <p:cTn id="104" presetID="1" presetClass="entr" presetSubtype="0" fill="hold" grpId="0" nodeType="withEffect">
                                  <p:stCondLst>
                                    <p:cond delay="0"/>
                                  </p:stCondLst>
                                  <p:childTnLst>
                                    <p:set>
                                      <p:cBhvr>
                                        <p:cTn id="105" dur="1" fill="hold">
                                          <p:stCondLst>
                                            <p:cond delay="0"/>
                                          </p:stCondLst>
                                        </p:cTn>
                                        <p:tgtEl>
                                          <p:spTgt spid="18"/>
                                        </p:tgtEl>
                                        <p:attrNameLst>
                                          <p:attrName>style.visibility</p:attrName>
                                        </p:attrNameLst>
                                      </p:cBhvr>
                                      <p:to>
                                        <p:strVal val="visible"/>
                                      </p:to>
                                    </p:set>
                                  </p:childTnLst>
                                </p:cTn>
                              </p:par>
                              <p:par>
                                <p:cTn id="106" presetID="1" presetClass="entr" presetSubtype="0" fill="hold" grpId="0" nodeType="withEffect">
                                  <p:stCondLst>
                                    <p:cond delay="0"/>
                                  </p:stCondLst>
                                  <p:childTnLst>
                                    <p:set>
                                      <p:cBhvr>
                                        <p:cTn id="107" dur="1" fill="hold">
                                          <p:stCondLst>
                                            <p:cond delay="0"/>
                                          </p:stCondLst>
                                        </p:cTn>
                                        <p:tgtEl>
                                          <p:spTgt spid="19"/>
                                        </p:tgtEl>
                                        <p:attrNameLst>
                                          <p:attrName>style.visibility</p:attrName>
                                        </p:attrNameLst>
                                      </p:cBhvr>
                                      <p:to>
                                        <p:strVal val="visible"/>
                                      </p:to>
                                    </p:set>
                                  </p:childTnLst>
                                </p:cTn>
                              </p:par>
                              <p:par>
                                <p:cTn id="108" presetID="1" presetClass="entr" presetSubtype="0" fill="hold" grpId="0" nodeType="withEffect">
                                  <p:stCondLst>
                                    <p:cond delay="0"/>
                                  </p:stCondLst>
                                  <p:childTnLst>
                                    <p:set>
                                      <p:cBhvr>
                                        <p:cTn id="109" dur="1" fill="hold">
                                          <p:stCondLst>
                                            <p:cond delay="0"/>
                                          </p:stCondLst>
                                        </p:cTn>
                                        <p:tgtEl>
                                          <p:spTgt spid="20"/>
                                        </p:tgtEl>
                                        <p:attrNameLst>
                                          <p:attrName>style.visibility</p:attrName>
                                        </p:attrNameLst>
                                      </p:cBhvr>
                                      <p:to>
                                        <p:strVal val="visible"/>
                                      </p:to>
                                    </p:set>
                                  </p:childTnLst>
                                </p:cTn>
                              </p:par>
                              <p:par>
                                <p:cTn id="110" presetID="1" presetClass="entr" presetSubtype="0" fill="hold" grpId="0" nodeType="withEffect">
                                  <p:stCondLst>
                                    <p:cond delay="0"/>
                                  </p:stCondLst>
                                  <p:childTnLst>
                                    <p:set>
                                      <p:cBhvr>
                                        <p:cTn id="111" dur="1" fill="hold">
                                          <p:stCondLst>
                                            <p:cond delay="0"/>
                                          </p:stCondLst>
                                        </p:cTn>
                                        <p:tgtEl>
                                          <p:spTgt spid="21"/>
                                        </p:tgtEl>
                                        <p:attrNameLst>
                                          <p:attrName>style.visibility</p:attrName>
                                        </p:attrNameLst>
                                      </p:cBhvr>
                                      <p:to>
                                        <p:strVal val="visible"/>
                                      </p:to>
                                    </p:set>
                                  </p:childTnLst>
                                </p:cTn>
                              </p:par>
                              <p:par>
                                <p:cTn id="112" presetID="1" presetClass="entr" presetSubtype="0" fill="hold" grpId="0" nodeType="withEffect">
                                  <p:stCondLst>
                                    <p:cond delay="0"/>
                                  </p:stCondLst>
                                  <p:childTnLst>
                                    <p:set>
                                      <p:cBhvr>
                                        <p:cTn id="113" dur="1" fill="hold">
                                          <p:stCondLst>
                                            <p:cond delay="0"/>
                                          </p:stCondLst>
                                        </p:cTn>
                                        <p:tgtEl>
                                          <p:spTgt spid="22"/>
                                        </p:tgtEl>
                                        <p:attrNameLst>
                                          <p:attrName>style.visibility</p:attrName>
                                        </p:attrNameLst>
                                      </p:cBhvr>
                                      <p:to>
                                        <p:strVal val="visible"/>
                                      </p:to>
                                    </p:set>
                                  </p:childTnLst>
                                </p:cTn>
                              </p:par>
                              <p:par>
                                <p:cTn id="114" presetID="1" presetClass="entr" presetSubtype="0" fill="hold" grpId="0" nodeType="withEffect">
                                  <p:stCondLst>
                                    <p:cond delay="0"/>
                                  </p:stCondLst>
                                  <p:childTnLst>
                                    <p:set>
                                      <p:cBhvr>
                                        <p:cTn id="115" dur="1" fill="hold">
                                          <p:stCondLst>
                                            <p:cond delay="0"/>
                                          </p:stCondLst>
                                        </p:cTn>
                                        <p:tgtEl>
                                          <p:spTgt spid="23"/>
                                        </p:tgtEl>
                                        <p:attrNameLst>
                                          <p:attrName>style.visibility</p:attrName>
                                        </p:attrNameLst>
                                      </p:cBhvr>
                                      <p:to>
                                        <p:strVal val="visible"/>
                                      </p:to>
                                    </p:set>
                                  </p:childTnLst>
                                </p:cTn>
                              </p:par>
                              <p:par>
                                <p:cTn id="116" presetID="1" presetClass="entr" presetSubtype="0" fill="hold" grpId="0" nodeType="withEffect">
                                  <p:stCondLst>
                                    <p:cond delay="0"/>
                                  </p:stCondLst>
                                  <p:childTnLst>
                                    <p:set>
                                      <p:cBhvr>
                                        <p:cTn id="117" dur="1" fill="hold">
                                          <p:stCondLst>
                                            <p:cond delay="0"/>
                                          </p:stCondLst>
                                        </p:cTn>
                                        <p:tgtEl>
                                          <p:spTgt spid="24"/>
                                        </p:tgtEl>
                                        <p:attrNameLst>
                                          <p:attrName>style.visibility</p:attrName>
                                        </p:attrNameLst>
                                      </p:cBhvr>
                                      <p:to>
                                        <p:strVal val="visible"/>
                                      </p:to>
                                    </p:set>
                                  </p:childTnLst>
                                </p:cTn>
                              </p:par>
                              <p:par>
                                <p:cTn id="118" presetID="1" presetClass="entr" presetSubtype="0" fill="hold" grpId="0" nodeType="withEffect">
                                  <p:stCondLst>
                                    <p:cond delay="0"/>
                                  </p:stCondLst>
                                  <p:childTnLst>
                                    <p:set>
                                      <p:cBhvr>
                                        <p:cTn id="119" dur="1" fill="hold">
                                          <p:stCondLst>
                                            <p:cond delay="0"/>
                                          </p:stCondLst>
                                        </p:cTn>
                                        <p:tgtEl>
                                          <p:spTgt spid="25"/>
                                        </p:tgtEl>
                                        <p:attrNameLst>
                                          <p:attrName>style.visibility</p:attrName>
                                        </p:attrNameLst>
                                      </p:cBhvr>
                                      <p:to>
                                        <p:strVal val="visible"/>
                                      </p:to>
                                    </p:set>
                                  </p:childTnLst>
                                </p:cTn>
                              </p:par>
                              <p:par>
                                <p:cTn id="120" presetID="1" presetClass="entr" presetSubtype="0" fill="hold" grpId="1" nodeType="withEffect">
                                  <p:stCondLst>
                                    <p:cond delay="0"/>
                                  </p:stCondLst>
                                  <p:childTnLst>
                                    <p:set>
                                      <p:cBhvr>
                                        <p:cTn id="121" dur="1" fill="hold">
                                          <p:stCondLst>
                                            <p:cond delay="0"/>
                                          </p:stCondLst>
                                        </p:cTn>
                                        <p:tgtEl>
                                          <p:spTgt spid="17"/>
                                        </p:tgtEl>
                                        <p:attrNameLst>
                                          <p:attrName>style.visibility</p:attrName>
                                        </p:attrNameLst>
                                      </p:cBhvr>
                                      <p:to>
                                        <p:strVal val="visible"/>
                                      </p:to>
                                    </p:set>
                                  </p:childTnLst>
                                </p:cTn>
                              </p:par>
                              <p:par>
                                <p:cTn id="122" presetID="1" presetClass="entr" presetSubtype="0" fill="hold" grpId="0" nodeType="withEffect">
                                  <p:stCondLst>
                                    <p:cond delay="0"/>
                                  </p:stCondLst>
                                  <p:childTnLst>
                                    <p:set>
                                      <p:cBhvr>
                                        <p:cTn id="123" dur="1" fill="hold">
                                          <p:stCondLst>
                                            <p:cond delay="0"/>
                                          </p:stCondLst>
                                        </p:cTn>
                                        <p:tgtEl>
                                          <p:spTgt spid="26"/>
                                        </p:tgtEl>
                                        <p:attrNameLst>
                                          <p:attrName>style.visibility</p:attrName>
                                        </p:attrNameLst>
                                      </p:cBhvr>
                                      <p:to>
                                        <p:strVal val="visible"/>
                                      </p:to>
                                    </p:set>
                                  </p:childTnLst>
                                </p:cTn>
                              </p:par>
                              <p:par>
                                <p:cTn id="124" presetID="1" presetClass="entr" presetSubtype="0" fill="hold" grpId="0" nodeType="withEffect">
                                  <p:stCondLst>
                                    <p:cond delay="0"/>
                                  </p:stCondLst>
                                  <p:childTnLst>
                                    <p:set>
                                      <p:cBhvr>
                                        <p:cTn id="125" dur="1" fill="hold">
                                          <p:stCondLst>
                                            <p:cond delay="0"/>
                                          </p:stCondLst>
                                        </p:cTn>
                                        <p:tgtEl>
                                          <p:spTgt spid="32"/>
                                        </p:tgtEl>
                                        <p:attrNameLst>
                                          <p:attrName>style.visibility</p:attrName>
                                        </p:attrNameLst>
                                      </p:cBhvr>
                                      <p:to>
                                        <p:strVal val="visible"/>
                                      </p:to>
                                    </p:set>
                                  </p:childTnLst>
                                </p:cTn>
                              </p:par>
                              <p:par>
                                <p:cTn id="126" presetID="1" presetClass="entr" presetSubtype="0" fill="hold" grpId="0" nodeType="withEffect">
                                  <p:stCondLst>
                                    <p:cond delay="0"/>
                                  </p:stCondLst>
                                  <p:childTnLst>
                                    <p:set>
                                      <p:cBhvr>
                                        <p:cTn id="127" dur="1" fill="hold">
                                          <p:stCondLst>
                                            <p:cond delay="0"/>
                                          </p:stCondLst>
                                        </p:cTn>
                                        <p:tgtEl>
                                          <p:spTgt spid="5"/>
                                        </p:tgtEl>
                                        <p:attrNameLst>
                                          <p:attrName>style.visibility</p:attrName>
                                        </p:attrNameLst>
                                      </p:cBhvr>
                                      <p:to>
                                        <p:strVal val="visible"/>
                                      </p:to>
                                    </p:set>
                                  </p:childTnLst>
                                </p:cTn>
                              </p:par>
                            </p:childTnLst>
                          </p:cTn>
                        </p:par>
                      </p:childTnLst>
                    </p:cTn>
                  </p:par>
                  <p:par>
                    <p:cTn id="128" fill="hold">
                      <p:stCondLst>
                        <p:cond delay="indefinite"/>
                      </p:stCondLst>
                      <p:childTnLst>
                        <p:par>
                          <p:cTn id="129" fill="hold">
                            <p:stCondLst>
                              <p:cond delay="0"/>
                            </p:stCondLst>
                            <p:childTnLst>
                              <p:par>
                                <p:cTn id="130" presetID="1" presetClass="entr" presetSubtype="0" fill="hold" grpId="0" nodeType="clickEffect">
                                  <p:stCondLst>
                                    <p:cond delay="0"/>
                                  </p:stCondLst>
                                  <p:childTnLst>
                                    <p:set>
                                      <p:cBhvr>
                                        <p:cTn id="131" dur="1" fill="hold">
                                          <p:stCondLst>
                                            <p:cond delay="0"/>
                                          </p:stCondLst>
                                        </p:cTn>
                                        <p:tgtEl>
                                          <p:spTgt spid="42"/>
                                        </p:tgtEl>
                                        <p:attrNameLst>
                                          <p:attrName>style.visibility</p:attrName>
                                        </p:attrNameLst>
                                      </p:cBhvr>
                                      <p:to>
                                        <p:strVal val="visible"/>
                                      </p:to>
                                    </p:set>
                                  </p:childTnLst>
                                </p:cTn>
                              </p:par>
                              <p:par>
                                <p:cTn id="132" presetID="1" presetClass="entr" presetSubtype="0" fill="hold" grpId="0" nodeType="withEffect">
                                  <p:stCondLst>
                                    <p:cond delay="0"/>
                                  </p:stCondLst>
                                  <p:childTnLst>
                                    <p:set>
                                      <p:cBhvr>
                                        <p:cTn id="133" dur="1" fill="hold">
                                          <p:stCondLst>
                                            <p:cond delay="0"/>
                                          </p:stCondLst>
                                        </p:cTn>
                                        <p:tgtEl>
                                          <p:spTgt spid="74"/>
                                        </p:tgtEl>
                                        <p:attrNameLst>
                                          <p:attrName>style.visibility</p:attrName>
                                        </p:attrNameLst>
                                      </p:cBhvr>
                                      <p:to>
                                        <p:strVal val="visible"/>
                                      </p:to>
                                    </p:set>
                                  </p:childTnLst>
                                </p:cTn>
                              </p:par>
                              <p:par>
                                <p:cTn id="134" presetID="1" presetClass="entr" presetSubtype="0" fill="hold" grpId="0" nodeType="withEffect">
                                  <p:stCondLst>
                                    <p:cond delay="0"/>
                                  </p:stCondLst>
                                  <p:childTnLst>
                                    <p:set>
                                      <p:cBhvr>
                                        <p:cTn id="135" dur="1" fill="hold">
                                          <p:stCondLst>
                                            <p:cond delay="0"/>
                                          </p:stCondLst>
                                        </p:cTn>
                                        <p:tgtEl>
                                          <p:spTgt spid="60"/>
                                        </p:tgtEl>
                                        <p:attrNameLst>
                                          <p:attrName>style.visibility</p:attrName>
                                        </p:attrNameLst>
                                      </p:cBhvr>
                                      <p:to>
                                        <p:strVal val="visible"/>
                                      </p:to>
                                    </p:set>
                                  </p:childTnLst>
                                </p:cTn>
                              </p:par>
                              <p:par>
                                <p:cTn id="136" presetID="1" presetClass="entr" presetSubtype="0" fill="hold" grpId="0" nodeType="withEffect">
                                  <p:stCondLst>
                                    <p:cond delay="0"/>
                                  </p:stCondLst>
                                  <p:childTnLst>
                                    <p:set>
                                      <p:cBhvr>
                                        <p:cTn id="137" dur="1" fill="hold">
                                          <p:stCondLst>
                                            <p:cond delay="0"/>
                                          </p:stCondLst>
                                        </p:cTn>
                                        <p:tgtEl>
                                          <p:spTgt spid="10"/>
                                        </p:tgtEl>
                                        <p:attrNameLst>
                                          <p:attrName>style.visibility</p:attrName>
                                        </p:attrNameLst>
                                      </p:cBhvr>
                                      <p:to>
                                        <p:strVal val="visible"/>
                                      </p:to>
                                    </p:set>
                                  </p:childTnLst>
                                </p:cTn>
                              </p:par>
                              <p:par>
                                <p:cTn id="138" presetID="1" presetClass="entr" presetSubtype="0" fill="hold" grpId="0" nodeType="withEffect">
                                  <p:stCondLst>
                                    <p:cond delay="0"/>
                                  </p:stCondLst>
                                  <p:childTnLst>
                                    <p:set>
                                      <p:cBhvr>
                                        <p:cTn id="139" dur="1" fill="hold">
                                          <p:stCondLst>
                                            <p:cond delay="0"/>
                                          </p:stCondLst>
                                        </p:cTn>
                                        <p:tgtEl>
                                          <p:spTgt spid="28"/>
                                        </p:tgtEl>
                                        <p:attrNameLst>
                                          <p:attrName>style.visibility</p:attrName>
                                        </p:attrNameLst>
                                      </p:cBhvr>
                                      <p:to>
                                        <p:strVal val="visible"/>
                                      </p:to>
                                    </p:set>
                                  </p:childTnLst>
                                </p:cTn>
                              </p:par>
                            </p:childTnLst>
                          </p:cTn>
                        </p:par>
                      </p:childTnLst>
                    </p:cTn>
                  </p:par>
                  <p:par>
                    <p:cTn id="140" fill="hold">
                      <p:stCondLst>
                        <p:cond delay="indefinite"/>
                      </p:stCondLst>
                      <p:childTnLst>
                        <p:par>
                          <p:cTn id="141" fill="hold">
                            <p:stCondLst>
                              <p:cond delay="0"/>
                            </p:stCondLst>
                            <p:childTnLst>
                              <p:par>
                                <p:cTn id="142" presetID="42" presetClass="path" presetSubtype="0" accel="50000" decel="50000" fill="hold" grpId="0" nodeType="clickEffect">
                                  <p:stCondLst>
                                    <p:cond delay="0"/>
                                  </p:stCondLst>
                                  <p:childTnLst>
                                    <p:animMotion origin="layout" path="M 3.61111E-6 -4.44444E-6 L 0.27569 -0.01481 " pathEditMode="relative" rAng="0" ptsTypes="AA">
                                      <p:cBhvr>
                                        <p:cTn id="143" dur="2000" fill="hold"/>
                                        <p:tgtEl>
                                          <p:spTgt spid="17"/>
                                        </p:tgtEl>
                                        <p:attrNameLst>
                                          <p:attrName>ppt_x</p:attrName>
                                          <p:attrName>ppt_y</p:attrName>
                                        </p:attrNameLst>
                                      </p:cBhvr>
                                      <p:rCtr x="13785" y="-741"/>
                                    </p:animMotion>
                                  </p:childTnLst>
                                </p:cTn>
                              </p:par>
                              <p:par>
                                <p:cTn id="144" presetID="42" presetClass="path" presetSubtype="0" accel="50000" decel="50000" fill="hold" grpId="1" nodeType="withEffect">
                                  <p:stCondLst>
                                    <p:cond delay="0"/>
                                  </p:stCondLst>
                                  <p:childTnLst>
                                    <p:animMotion origin="layout" path="M -2.77778E-6 -7.40741E-7 L 0.27413 -0.16204 " pathEditMode="relative" rAng="0" ptsTypes="AA">
                                      <p:cBhvr>
                                        <p:cTn id="145" dur="2000" fill="hold"/>
                                        <p:tgtEl>
                                          <p:spTgt spid="19"/>
                                        </p:tgtEl>
                                        <p:attrNameLst>
                                          <p:attrName>ppt_x</p:attrName>
                                          <p:attrName>ppt_y</p:attrName>
                                        </p:attrNameLst>
                                      </p:cBhvr>
                                      <p:rCtr x="13698" y="-8102"/>
                                    </p:animMotion>
                                  </p:childTnLst>
                                </p:cTn>
                              </p:par>
                              <p:par>
                                <p:cTn id="146" presetID="42" presetClass="path" presetSubtype="0" accel="50000" decel="50000" fill="hold" grpId="1" nodeType="withEffect">
                                  <p:stCondLst>
                                    <p:cond delay="0"/>
                                  </p:stCondLst>
                                  <p:childTnLst>
                                    <p:animMotion origin="layout" path="M -2.77778E-6 4.07407E-6 L 0.28525 -0.1676 " pathEditMode="relative" rAng="0" ptsTypes="AA">
                                      <p:cBhvr>
                                        <p:cTn id="147" dur="2000" fill="hold"/>
                                        <p:tgtEl>
                                          <p:spTgt spid="21"/>
                                        </p:tgtEl>
                                        <p:attrNameLst>
                                          <p:attrName>ppt_x</p:attrName>
                                          <p:attrName>ppt_y</p:attrName>
                                        </p:attrNameLst>
                                      </p:cBhvr>
                                      <p:rCtr x="14253" y="-8380"/>
                                    </p:animMotion>
                                  </p:childTnLst>
                                </p:cTn>
                              </p:par>
                              <p:par>
                                <p:cTn id="148" presetID="42" presetClass="path" presetSubtype="0" accel="50000" decel="50000" fill="hold" grpId="1" nodeType="withEffect">
                                  <p:stCondLst>
                                    <p:cond delay="0"/>
                                  </p:stCondLst>
                                  <p:childTnLst>
                                    <p:animMotion origin="layout" path="M -2.77778E-6 -2.22222E-6 L 0.2915 0.06991 " pathEditMode="relative" rAng="0" ptsTypes="AA">
                                      <p:cBhvr>
                                        <p:cTn id="149" dur="2000" fill="hold"/>
                                        <p:tgtEl>
                                          <p:spTgt spid="26"/>
                                        </p:tgtEl>
                                        <p:attrNameLst>
                                          <p:attrName>ppt_x</p:attrName>
                                          <p:attrName>ppt_y</p:attrName>
                                        </p:attrNameLst>
                                      </p:cBhvr>
                                      <p:rCtr x="14566" y="3495"/>
                                    </p:animMotion>
                                  </p:childTnLst>
                                </p:cTn>
                              </p:par>
                              <p:par>
                                <p:cTn id="150" presetID="42" presetClass="path" presetSubtype="0" accel="50000" decel="50000" fill="hold" grpId="1" nodeType="withEffect">
                                  <p:stCondLst>
                                    <p:cond delay="0"/>
                                  </p:stCondLst>
                                  <p:childTnLst>
                                    <p:animMotion origin="layout" path="M 5E-6 3.7037E-7 L 0.3099 0.10579 " pathEditMode="relative" rAng="0" ptsTypes="AA">
                                      <p:cBhvr>
                                        <p:cTn id="151" dur="2000" fill="hold"/>
                                        <p:tgtEl>
                                          <p:spTgt spid="22"/>
                                        </p:tgtEl>
                                        <p:attrNameLst>
                                          <p:attrName>ppt_x</p:attrName>
                                          <p:attrName>ppt_y</p:attrName>
                                        </p:attrNameLst>
                                      </p:cBhvr>
                                      <p:rCtr x="15486" y="5278"/>
                                    </p:animMotion>
                                  </p:childTnLst>
                                </p:cTn>
                              </p:par>
                              <p:par>
                                <p:cTn id="152" presetID="42" presetClass="path" presetSubtype="0" accel="50000" decel="50000" fill="hold" grpId="1" nodeType="withEffect">
                                  <p:stCondLst>
                                    <p:cond delay="0"/>
                                  </p:stCondLst>
                                  <p:childTnLst>
                                    <p:animMotion origin="layout" path="M -2.77778E-6 2.22222E-6 L 0.32275 -0.11922 " pathEditMode="relative" rAng="0" ptsTypes="AA">
                                      <p:cBhvr>
                                        <p:cTn id="153" dur="2000" fill="hold"/>
                                        <p:tgtEl>
                                          <p:spTgt spid="24"/>
                                        </p:tgtEl>
                                        <p:attrNameLst>
                                          <p:attrName>ppt_x</p:attrName>
                                          <p:attrName>ppt_y</p:attrName>
                                        </p:attrNameLst>
                                      </p:cBhvr>
                                      <p:rCtr x="16128" y="-5972"/>
                                    </p:animMotion>
                                  </p:childTnLst>
                                </p:cTn>
                              </p:par>
                              <p:par>
                                <p:cTn id="154" presetID="42" presetClass="path" presetSubtype="0" accel="50000" decel="50000" fill="hold" grpId="1" nodeType="withEffect">
                                  <p:stCondLst>
                                    <p:cond delay="0"/>
                                  </p:stCondLst>
                                  <p:childTnLst>
                                    <p:animMotion origin="layout" path="M 1.94444E-6 7.40741E-7 L 0.30573 0.04398 " pathEditMode="relative" rAng="0" ptsTypes="AA">
                                      <p:cBhvr>
                                        <p:cTn id="155" dur="2000" fill="hold"/>
                                        <p:tgtEl>
                                          <p:spTgt spid="16"/>
                                        </p:tgtEl>
                                        <p:attrNameLst>
                                          <p:attrName>ppt_x</p:attrName>
                                          <p:attrName>ppt_y</p:attrName>
                                        </p:attrNameLst>
                                      </p:cBhvr>
                                      <p:rCtr x="15278" y="2199"/>
                                    </p:animMotion>
                                  </p:childTnLst>
                                </p:cTn>
                              </p:par>
                              <p:par>
                                <p:cTn id="156" presetID="42" presetClass="path" presetSubtype="0" accel="50000" decel="50000" fill="hold" grpId="1" nodeType="withEffect">
                                  <p:stCondLst>
                                    <p:cond delay="0"/>
                                  </p:stCondLst>
                                  <p:childTnLst>
                                    <p:animMotion origin="layout" path="M 1.94444E-6 -2.22222E-6 L 0.31528 0.00602 " pathEditMode="relative" rAng="0" ptsTypes="AA">
                                      <p:cBhvr>
                                        <p:cTn id="157" dur="2000" fill="hold"/>
                                        <p:tgtEl>
                                          <p:spTgt spid="20"/>
                                        </p:tgtEl>
                                        <p:attrNameLst>
                                          <p:attrName>ppt_x</p:attrName>
                                          <p:attrName>ppt_y</p:attrName>
                                        </p:attrNameLst>
                                      </p:cBhvr>
                                      <p:rCtr x="15764" y="301"/>
                                    </p:animMotion>
                                  </p:childTnLst>
                                </p:cTn>
                              </p:par>
                              <p:par>
                                <p:cTn id="158" presetID="42" presetClass="path" presetSubtype="0" accel="50000" decel="50000" fill="hold" grpId="1" nodeType="withEffect">
                                  <p:stCondLst>
                                    <p:cond delay="0"/>
                                  </p:stCondLst>
                                  <p:childTnLst>
                                    <p:animMotion origin="layout" path="M -1.38889E-6 2.96296E-6 L 0.34601 0.13958 " pathEditMode="relative" rAng="0" ptsTypes="AA">
                                      <p:cBhvr>
                                        <p:cTn id="159" dur="2000" fill="hold"/>
                                        <p:tgtEl>
                                          <p:spTgt spid="8"/>
                                        </p:tgtEl>
                                        <p:attrNameLst>
                                          <p:attrName>ppt_x</p:attrName>
                                          <p:attrName>ppt_y</p:attrName>
                                        </p:attrNameLst>
                                      </p:cBhvr>
                                      <p:rCtr x="17292" y="6968"/>
                                    </p:animMotion>
                                  </p:childTnLst>
                                </p:cTn>
                              </p:par>
                              <p:par>
                                <p:cTn id="160" presetID="42" presetClass="path" presetSubtype="0" accel="50000" decel="50000" fill="hold" grpId="1" nodeType="withEffect">
                                  <p:stCondLst>
                                    <p:cond delay="0"/>
                                  </p:stCondLst>
                                  <p:childTnLst>
                                    <p:animMotion origin="layout" path="M -4.44444E-6 -3.33333E-6 L 0.33577 0.09769 " pathEditMode="relative" rAng="0" ptsTypes="AA">
                                      <p:cBhvr>
                                        <p:cTn id="161" dur="2000" fill="hold"/>
                                        <p:tgtEl>
                                          <p:spTgt spid="18"/>
                                        </p:tgtEl>
                                        <p:attrNameLst>
                                          <p:attrName>ppt_x</p:attrName>
                                          <p:attrName>ppt_y</p:attrName>
                                        </p:attrNameLst>
                                      </p:cBhvr>
                                      <p:rCtr x="16788" y="4884"/>
                                    </p:animMotion>
                                  </p:childTnLst>
                                </p:cTn>
                              </p:par>
                              <p:par>
                                <p:cTn id="162" presetID="42" presetClass="path" presetSubtype="0" accel="50000" decel="50000" fill="hold" grpId="1" nodeType="withEffect">
                                  <p:stCondLst>
                                    <p:cond delay="0"/>
                                  </p:stCondLst>
                                  <p:childTnLst>
                                    <p:animMotion origin="layout" path="M -4.44444E-6 2.59259E-6 L 0.38646 0.10069 " pathEditMode="relative" rAng="0" ptsTypes="AA">
                                      <p:cBhvr>
                                        <p:cTn id="163" dur="2000" fill="hold"/>
                                        <p:tgtEl>
                                          <p:spTgt spid="23"/>
                                        </p:tgtEl>
                                        <p:attrNameLst>
                                          <p:attrName>ppt_x</p:attrName>
                                          <p:attrName>ppt_y</p:attrName>
                                        </p:attrNameLst>
                                      </p:cBhvr>
                                      <p:rCtr x="19323" y="5023"/>
                                    </p:animMotion>
                                  </p:childTnLst>
                                </p:cTn>
                              </p:par>
                              <p:par>
                                <p:cTn id="164" presetID="42" presetClass="path" presetSubtype="0" accel="50000" decel="50000" fill="hold" grpId="1" nodeType="withEffect">
                                  <p:stCondLst>
                                    <p:cond delay="0"/>
                                  </p:stCondLst>
                                  <p:childTnLst>
                                    <p:animMotion origin="layout" path="M 1.94444E-6 -4.81481E-6 L 0.3309 0.17362 " pathEditMode="relative" rAng="0" ptsTypes="AA">
                                      <p:cBhvr>
                                        <p:cTn id="165" dur="2000" fill="hold"/>
                                        <p:tgtEl>
                                          <p:spTgt spid="25"/>
                                        </p:tgtEl>
                                        <p:attrNameLst>
                                          <p:attrName>ppt_x</p:attrName>
                                          <p:attrName>ppt_y</p:attrName>
                                        </p:attrNameLst>
                                      </p:cBhvr>
                                      <p:rCtr x="16545" y="8681"/>
                                    </p:animMotion>
                                  </p:childTnLst>
                                </p:cTn>
                              </p:par>
                            </p:childTnLst>
                          </p:cTn>
                        </p:par>
                        <p:par>
                          <p:cTn id="166" fill="hold">
                            <p:stCondLst>
                              <p:cond delay="2000"/>
                            </p:stCondLst>
                            <p:childTnLst>
                              <p:par>
                                <p:cTn id="167" presetID="42" presetClass="path" presetSubtype="0" accel="50000" decel="50000" fill="hold" grpId="0" nodeType="afterEffect">
                                  <p:stCondLst>
                                    <p:cond delay="0"/>
                                  </p:stCondLst>
                                  <p:childTnLst>
                                    <p:animMotion origin="layout" path="M 2.77778E-7 4.07407E-6 L 0.27569 -0.01482 " pathEditMode="relative" rAng="0" ptsTypes="AA">
                                      <p:cBhvr>
                                        <p:cTn id="168" dur="2000" fill="hold"/>
                                        <p:tgtEl>
                                          <p:spTgt spid="64"/>
                                        </p:tgtEl>
                                        <p:attrNameLst>
                                          <p:attrName>ppt_x</p:attrName>
                                          <p:attrName>ppt_y</p:attrName>
                                        </p:attrNameLst>
                                      </p:cBhvr>
                                      <p:rCtr x="13785" y="-741"/>
                                    </p:animMotion>
                                  </p:childTnLst>
                                </p:cTn>
                              </p:par>
                              <p:par>
                                <p:cTn id="169" presetID="42" presetClass="path" presetSubtype="0" accel="50000" decel="50000" fill="hold" grpId="1" nodeType="withEffect">
                                  <p:stCondLst>
                                    <p:cond delay="0"/>
                                  </p:stCondLst>
                                  <p:childTnLst>
                                    <p:animMotion origin="layout" path="M 3.88889E-6 -3.7037E-6 L 0.27413 -0.16203 " pathEditMode="relative" rAng="0" ptsTypes="AA">
                                      <p:cBhvr>
                                        <p:cTn id="170" dur="2000" fill="hold"/>
                                        <p:tgtEl>
                                          <p:spTgt spid="66"/>
                                        </p:tgtEl>
                                        <p:attrNameLst>
                                          <p:attrName>ppt_x</p:attrName>
                                          <p:attrName>ppt_y</p:attrName>
                                        </p:attrNameLst>
                                      </p:cBhvr>
                                      <p:rCtr x="13698" y="-8102"/>
                                    </p:animMotion>
                                  </p:childTnLst>
                                </p:cTn>
                              </p:par>
                              <p:par>
                                <p:cTn id="171" presetID="42" presetClass="path" presetSubtype="0" accel="50000" decel="50000" fill="hold" grpId="1" nodeType="withEffect">
                                  <p:stCondLst>
                                    <p:cond delay="0"/>
                                  </p:stCondLst>
                                  <p:childTnLst>
                                    <p:animMotion origin="layout" path="M 3.88889E-6 1.11111E-6 L 0.25503 -0.10695 " pathEditMode="relative" rAng="0" ptsTypes="AA">
                                      <p:cBhvr>
                                        <p:cTn id="172" dur="2000" fill="hold"/>
                                        <p:tgtEl>
                                          <p:spTgt spid="68"/>
                                        </p:tgtEl>
                                        <p:attrNameLst>
                                          <p:attrName>ppt_x</p:attrName>
                                          <p:attrName>ppt_y</p:attrName>
                                        </p:attrNameLst>
                                      </p:cBhvr>
                                      <p:rCtr x="12743" y="-5347"/>
                                    </p:animMotion>
                                  </p:childTnLst>
                                </p:cTn>
                              </p:par>
                              <p:par>
                                <p:cTn id="173" presetID="42" presetClass="path" presetSubtype="0" accel="50000" decel="50000" fill="hold" grpId="1" nodeType="withEffect">
                                  <p:stCondLst>
                                    <p:cond delay="0"/>
                                  </p:stCondLst>
                                  <p:childTnLst>
                                    <p:animMotion origin="layout" path="M 3.88889E-6 -3.7037E-6 L 0.29149 0.06991 " pathEditMode="relative" rAng="0" ptsTypes="AA">
                                      <p:cBhvr>
                                        <p:cTn id="174" dur="2000" fill="hold"/>
                                        <p:tgtEl>
                                          <p:spTgt spid="73"/>
                                        </p:tgtEl>
                                        <p:attrNameLst>
                                          <p:attrName>ppt_x</p:attrName>
                                          <p:attrName>ppt_y</p:attrName>
                                        </p:attrNameLst>
                                      </p:cBhvr>
                                      <p:rCtr x="14566" y="3495"/>
                                    </p:animMotion>
                                  </p:childTnLst>
                                </p:cTn>
                              </p:par>
                              <p:par>
                                <p:cTn id="175" presetID="42" presetClass="path" presetSubtype="0" accel="50000" decel="50000" fill="hold" grpId="1" nodeType="withEffect">
                                  <p:stCondLst>
                                    <p:cond delay="0"/>
                                  </p:stCondLst>
                                  <p:childTnLst>
                                    <p:animMotion origin="layout" path="M 1.66667E-6 -2.59259E-6 L 0.30989 0.10579 " pathEditMode="relative" rAng="0" ptsTypes="AA">
                                      <p:cBhvr>
                                        <p:cTn id="176" dur="2000" fill="hold"/>
                                        <p:tgtEl>
                                          <p:spTgt spid="69"/>
                                        </p:tgtEl>
                                        <p:attrNameLst>
                                          <p:attrName>ppt_x</p:attrName>
                                          <p:attrName>ppt_y</p:attrName>
                                        </p:attrNameLst>
                                      </p:cBhvr>
                                      <p:rCtr x="15486" y="5278"/>
                                    </p:animMotion>
                                  </p:childTnLst>
                                </p:cTn>
                              </p:par>
                              <p:par>
                                <p:cTn id="177" presetID="42" presetClass="path" presetSubtype="0" accel="50000" decel="50000" fill="hold" grpId="1" nodeType="withEffect">
                                  <p:stCondLst>
                                    <p:cond delay="0"/>
                                  </p:stCondLst>
                                  <p:childTnLst>
                                    <p:animMotion origin="layout" path="M 3.88889E-6 -7.40741E-7 L 0.32274 -0.11921 " pathEditMode="relative" rAng="0" ptsTypes="AA">
                                      <p:cBhvr>
                                        <p:cTn id="178" dur="2000" fill="hold"/>
                                        <p:tgtEl>
                                          <p:spTgt spid="71"/>
                                        </p:tgtEl>
                                        <p:attrNameLst>
                                          <p:attrName>ppt_x</p:attrName>
                                          <p:attrName>ppt_y</p:attrName>
                                        </p:attrNameLst>
                                      </p:cBhvr>
                                      <p:rCtr x="16128" y="-5972"/>
                                    </p:animMotion>
                                  </p:childTnLst>
                                </p:cTn>
                              </p:par>
                              <p:par>
                                <p:cTn id="179" presetID="42" presetClass="path" presetSubtype="0" accel="50000" decel="50000" fill="hold" grpId="1" nodeType="withEffect">
                                  <p:stCondLst>
                                    <p:cond delay="0"/>
                                  </p:stCondLst>
                                  <p:childTnLst>
                                    <p:animMotion origin="layout" path="M -1.38889E-6 -7.40741E-7 L 0.30573 0.04398 " pathEditMode="relative" rAng="0" ptsTypes="AA">
                                      <p:cBhvr>
                                        <p:cTn id="180" dur="2000" fill="hold"/>
                                        <p:tgtEl>
                                          <p:spTgt spid="63"/>
                                        </p:tgtEl>
                                        <p:attrNameLst>
                                          <p:attrName>ppt_x</p:attrName>
                                          <p:attrName>ppt_y</p:attrName>
                                        </p:attrNameLst>
                                      </p:cBhvr>
                                      <p:rCtr x="15278" y="2199"/>
                                    </p:animMotion>
                                  </p:childTnLst>
                                </p:cTn>
                              </p:par>
                              <p:par>
                                <p:cTn id="181" presetID="42" presetClass="path" presetSubtype="0" accel="50000" decel="50000" fill="hold" grpId="1" nodeType="withEffect">
                                  <p:stCondLst>
                                    <p:cond delay="0"/>
                                  </p:stCondLst>
                                  <p:childTnLst>
                                    <p:animMotion origin="layout" path="M -1.38889E-6 4.81481E-6 L 0.23351 0.03379 " pathEditMode="relative" rAng="0" ptsTypes="AA">
                                      <p:cBhvr>
                                        <p:cTn id="182" dur="2000" fill="hold"/>
                                        <p:tgtEl>
                                          <p:spTgt spid="67"/>
                                        </p:tgtEl>
                                        <p:attrNameLst>
                                          <p:attrName>ppt_x</p:attrName>
                                          <p:attrName>ppt_y</p:attrName>
                                        </p:attrNameLst>
                                      </p:cBhvr>
                                      <p:rCtr x="11667" y="1690"/>
                                    </p:animMotion>
                                  </p:childTnLst>
                                </p:cTn>
                              </p:par>
                              <p:par>
                                <p:cTn id="183" presetID="42" presetClass="path" presetSubtype="0" accel="50000" decel="50000" fill="hold" grpId="1" nodeType="withEffect">
                                  <p:stCondLst>
                                    <p:cond delay="0"/>
                                  </p:stCondLst>
                                  <p:childTnLst>
                                    <p:animMotion origin="layout" path="M -4.72222E-6 1.48148E-6 L 0.34601 0.13958 " pathEditMode="relative" rAng="0" ptsTypes="AA">
                                      <p:cBhvr>
                                        <p:cTn id="184" dur="2000" fill="hold"/>
                                        <p:tgtEl>
                                          <p:spTgt spid="62"/>
                                        </p:tgtEl>
                                        <p:attrNameLst>
                                          <p:attrName>ppt_x</p:attrName>
                                          <p:attrName>ppt_y</p:attrName>
                                        </p:attrNameLst>
                                      </p:cBhvr>
                                      <p:rCtr x="17292" y="6968"/>
                                    </p:animMotion>
                                  </p:childTnLst>
                                </p:cTn>
                              </p:par>
                              <p:par>
                                <p:cTn id="185" presetID="42" presetClass="path" presetSubtype="0" accel="50000" decel="50000" fill="hold" grpId="1" nodeType="withEffect">
                                  <p:stCondLst>
                                    <p:cond delay="0"/>
                                  </p:stCondLst>
                                  <p:childTnLst>
                                    <p:animMotion origin="layout" path="M 2.22222E-6 3.7037E-6 L 0.33576 0.09768 " pathEditMode="relative" rAng="0" ptsTypes="AA">
                                      <p:cBhvr>
                                        <p:cTn id="186" dur="2000" fill="hold"/>
                                        <p:tgtEl>
                                          <p:spTgt spid="65"/>
                                        </p:tgtEl>
                                        <p:attrNameLst>
                                          <p:attrName>ppt_x</p:attrName>
                                          <p:attrName>ppt_y</p:attrName>
                                        </p:attrNameLst>
                                      </p:cBhvr>
                                      <p:rCtr x="16788" y="4884"/>
                                    </p:animMotion>
                                  </p:childTnLst>
                                </p:cTn>
                              </p:par>
                              <p:par>
                                <p:cTn id="187" presetID="42" presetClass="path" presetSubtype="0" accel="50000" decel="50000" fill="hold" grpId="1" nodeType="withEffect">
                                  <p:stCondLst>
                                    <p:cond delay="0"/>
                                  </p:stCondLst>
                                  <p:childTnLst>
                                    <p:animMotion origin="layout" path="M 2.22222E-6 -3.7037E-7 L 0.35937 0.13912 " pathEditMode="relative" rAng="0" ptsTypes="AA">
                                      <p:cBhvr>
                                        <p:cTn id="188" dur="2000" fill="hold"/>
                                        <p:tgtEl>
                                          <p:spTgt spid="70"/>
                                        </p:tgtEl>
                                        <p:attrNameLst>
                                          <p:attrName>ppt_x</p:attrName>
                                          <p:attrName>ppt_y</p:attrName>
                                        </p:attrNameLst>
                                      </p:cBhvr>
                                      <p:rCtr x="17969" y="6944"/>
                                    </p:animMotion>
                                  </p:childTnLst>
                                </p:cTn>
                              </p:par>
                              <p:par>
                                <p:cTn id="189" presetID="42" presetClass="path" presetSubtype="0" accel="50000" decel="50000" fill="hold" grpId="1" nodeType="withEffect">
                                  <p:stCondLst>
                                    <p:cond delay="0"/>
                                  </p:stCondLst>
                                  <p:childTnLst>
                                    <p:animMotion origin="layout" path="M -1.38889E-6 2.22222E-6 L 0.3309 0.17361 " pathEditMode="relative" rAng="0" ptsTypes="AA">
                                      <p:cBhvr>
                                        <p:cTn id="190" dur="2000" fill="hold"/>
                                        <p:tgtEl>
                                          <p:spTgt spid="72"/>
                                        </p:tgtEl>
                                        <p:attrNameLst>
                                          <p:attrName>ppt_x</p:attrName>
                                          <p:attrName>ppt_y</p:attrName>
                                        </p:attrNameLst>
                                      </p:cBhvr>
                                      <p:rCtr x="16545" y="8681"/>
                                    </p:animMotion>
                                  </p:childTnLst>
                                </p:cTn>
                              </p:par>
                            </p:childTnLst>
                          </p:cTn>
                        </p:par>
                        <p:par>
                          <p:cTn id="191" fill="hold">
                            <p:stCondLst>
                              <p:cond delay="4000"/>
                            </p:stCondLst>
                            <p:childTnLst>
                              <p:par>
                                <p:cTn id="192" presetID="42" presetClass="path" presetSubtype="0" accel="50000" decel="50000" fill="hold" grpId="0" nodeType="afterEffect">
                                  <p:stCondLst>
                                    <p:cond delay="0"/>
                                  </p:stCondLst>
                                  <p:childTnLst>
                                    <p:animMotion origin="layout" path="M -2.77778E-7 -7.40741E-7 L 0.27569 -0.01481 " pathEditMode="relative" rAng="0" ptsTypes="AA">
                                      <p:cBhvr>
                                        <p:cTn id="193" dur="2000" fill="hold"/>
                                        <p:tgtEl>
                                          <p:spTgt spid="31"/>
                                        </p:tgtEl>
                                        <p:attrNameLst>
                                          <p:attrName>ppt_x</p:attrName>
                                          <p:attrName>ppt_y</p:attrName>
                                        </p:attrNameLst>
                                      </p:cBhvr>
                                      <p:rCtr x="13785" y="-741"/>
                                    </p:animMotion>
                                  </p:childTnLst>
                                </p:cTn>
                              </p:par>
                              <p:par>
                                <p:cTn id="194" presetID="42" presetClass="path" presetSubtype="0" accel="50000" decel="50000" fill="hold" grpId="1" nodeType="withEffect">
                                  <p:stCondLst>
                                    <p:cond delay="0"/>
                                  </p:stCondLst>
                                  <p:childTnLst>
                                    <p:animMotion origin="layout" path="M -2.77778E-7 1.48148E-6 L 0.27413 -0.16204 " pathEditMode="relative" rAng="0" ptsTypes="AA">
                                      <p:cBhvr>
                                        <p:cTn id="195" dur="2000" fill="hold"/>
                                        <p:tgtEl>
                                          <p:spTgt spid="34"/>
                                        </p:tgtEl>
                                        <p:attrNameLst>
                                          <p:attrName>ppt_x</p:attrName>
                                          <p:attrName>ppt_y</p:attrName>
                                        </p:attrNameLst>
                                      </p:cBhvr>
                                      <p:rCtr x="13698" y="-8102"/>
                                    </p:animMotion>
                                  </p:childTnLst>
                                </p:cTn>
                              </p:par>
                              <p:par>
                                <p:cTn id="196" presetID="42" presetClass="path" presetSubtype="0" accel="50000" decel="50000" fill="hold" grpId="1" nodeType="withEffect">
                                  <p:stCondLst>
                                    <p:cond delay="0"/>
                                  </p:stCondLst>
                                  <p:childTnLst>
                                    <p:animMotion origin="layout" path="M -2.77778E-7 -3.7037E-6 L 0.28524 -0.16759 " pathEditMode="relative" rAng="0" ptsTypes="AA">
                                      <p:cBhvr>
                                        <p:cTn id="197" dur="2000" fill="hold"/>
                                        <p:tgtEl>
                                          <p:spTgt spid="36"/>
                                        </p:tgtEl>
                                        <p:attrNameLst>
                                          <p:attrName>ppt_x</p:attrName>
                                          <p:attrName>ppt_y</p:attrName>
                                        </p:attrNameLst>
                                      </p:cBhvr>
                                      <p:rCtr x="14253" y="-8380"/>
                                    </p:animMotion>
                                  </p:childTnLst>
                                </p:cTn>
                              </p:par>
                              <p:par>
                                <p:cTn id="198" presetID="42" presetClass="path" presetSubtype="0" accel="50000" decel="50000" fill="hold" grpId="1" nodeType="withEffect">
                                  <p:stCondLst>
                                    <p:cond delay="0"/>
                                  </p:stCondLst>
                                  <p:childTnLst>
                                    <p:animMotion origin="layout" path="M 3.33333E-6 1.48148E-6 L 0.29149 0.06991 " pathEditMode="relative" rAng="0" ptsTypes="AA">
                                      <p:cBhvr>
                                        <p:cTn id="199" dur="2000" fill="hold"/>
                                        <p:tgtEl>
                                          <p:spTgt spid="41"/>
                                        </p:tgtEl>
                                        <p:attrNameLst>
                                          <p:attrName>ppt_x</p:attrName>
                                          <p:attrName>ppt_y</p:attrName>
                                        </p:attrNameLst>
                                      </p:cBhvr>
                                      <p:rCtr x="14566" y="3495"/>
                                    </p:animMotion>
                                  </p:childTnLst>
                                </p:cTn>
                              </p:par>
                              <p:par>
                                <p:cTn id="200" presetID="42" presetClass="path" presetSubtype="0" accel="50000" decel="50000" fill="hold" grpId="1" nodeType="withEffect">
                                  <p:stCondLst>
                                    <p:cond delay="0"/>
                                  </p:stCondLst>
                                  <p:childTnLst>
                                    <p:animMotion origin="layout" path="M -2.5E-6 2.59259E-6 L 0.3099 0.10578 " pathEditMode="relative" rAng="0" ptsTypes="AA">
                                      <p:cBhvr>
                                        <p:cTn id="201" dur="2000" fill="hold"/>
                                        <p:tgtEl>
                                          <p:spTgt spid="37"/>
                                        </p:tgtEl>
                                        <p:attrNameLst>
                                          <p:attrName>ppt_x</p:attrName>
                                          <p:attrName>ppt_y</p:attrName>
                                        </p:attrNameLst>
                                      </p:cBhvr>
                                      <p:rCtr x="15486" y="5278"/>
                                    </p:animMotion>
                                  </p:childTnLst>
                                </p:cTn>
                              </p:par>
                              <p:par>
                                <p:cTn id="202" presetID="42" presetClass="path" presetSubtype="0" accel="50000" decel="50000" fill="hold" grpId="1" nodeType="withEffect">
                                  <p:stCondLst>
                                    <p:cond delay="0"/>
                                  </p:stCondLst>
                                  <p:childTnLst>
                                    <p:animMotion origin="layout" path="M 3.33333E-6 -4.07407E-6 L 0.32274 -0.11921 " pathEditMode="relative" rAng="0" ptsTypes="AA">
                                      <p:cBhvr>
                                        <p:cTn id="203" dur="2000" fill="hold"/>
                                        <p:tgtEl>
                                          <p:spTgt spid="39"/>
                                        </p:tgtEl>
                                        <p:attrNameLst>
                                          <p:attrName>ppt_x</p:attrName>
                                          <p:attrName>ppt_y</p:attrName>
                                        </p:attrNameLst>
                                      </p:cBhvr>
                                      <p:rCtr x="16128" y="-5972"/>
                                    </p:animMotion>
                                  </p:childTnLst>
                                </p:cTn>
                              </p:par>
                              <p:par>
                                <p:cTn id="204" presetID="42" presetClass="path" presetSubtype="0" accel="50000" decel="50000" fill="hold" grpId="1" nodeType="withEffect">
                                  <p:stCondLst>
                                    <p:cond delay="0"/>
                                  </p:stCondLst>
                                  <p:childTnLst>
                                    <p:animMotion origin="layout" path="M -1.94444E-6 4.44444E-6 L 0.30573 0.04398 " pathEditMode="relative" rAng="0" ptsTypes="AA">
                                      <p:cBhvr>
                                        <p:cTn id="205" dur="2000" fill="hold"/>
                                        <p:tgtEl>
                                          <p:spTgt spid="30"/>
                                        </p:tgtEl>
                                        <p:attrNameLst>
                                          <p:attrName>ppt_x</p:attrName>
                                          <p:attrName>ppt_y</p:attrName>
                                        </p:attrNameLst>
                                      </p:cBhvr>
                                      <p:rCtr x="15278" y="2199"/>
                                    </p:animMotion>
                                  </p:childTnLst>
                                </p:cTn>
                              </p:par>
                              <p:par>
                                <p:cTn id="206" presetID="42" presetClass="path" presetSubtype="0" accel="50000" decel="50000" fill="hold" grpId="1" nodeType="withEffect">
                                  <p:stCondLst>
                                    <p:cond delay="0"/>
                                  </p:stCondLst>
                                  <p:childTnLst>
                                    <p:animMotion origin="layout" path="M 4.44444E-6 0 L 0.20034 0.01644 " pathEditMode="relative" rAng="0" ptsTypes="AA">
                                      <p:cBhvr>
                                        <p:cTn id="207" dur="2000" fill="hold"/>
                                        <p:tgtEl>
                                          <p:spTgt spid="35"/>
                                        </p:tgtEl>
                                        <p:attrNameLst>
                                          <p:attrName>ppt_x</p:attrName>
                                          <p:attrName>ppt_y</p:attrName>
                                        </p:attrNameLst>
                                      </p:cBhvr>
                                      <p:rCtr x="10017" y="810"/>
                                    </p:animMotion>
                                  </p:childTnLst>
                                </p:cTn>
                              </p:par>
                              <p:par>
                                <p:cTn id="208" presetID="42" presetClass="path" presetSubtype="0" accel="50000" decel="50000" fill="hold" grpId="1" nodeType="withEffect">
                                  <p:stCondLst>
                                    <p:cond delay="0"/>
                                  </p:stCondLst>
                                  <p:childTnLst>
                                    <p:animMotion origin="layout" path="M 4.72222E-6 -3.33333E-6 L 0.346 0.13959 " pathEditMode="relative" rAng="0" ptsTypes="AA">
                                      <p:cBhvr>
                                        <p:cTn id="209" dur="2000" fill="hold"/>
                                        <p:tgtEl>
                                          <p:spTgt spid="29"/>
                                        </p:tgtEl>
                                        <p:attrNameLst>
                                          <p:attrName>ppt_x</p:attrName>
                                          <p:attrName>ppt_y</p:attrName>
                                        </p:attrNameLst>
                                      </p:cBhvr>
                                      <p:rCtr x="17292" y="6968"/>
                                    </p:animMotion>
                                  </p:childTnLst>
                                </p:cTn>
                              </p:par>
                              <p:par>
                                <p:cTn id="210" presetID="42" presetClass="path" presetSubtype="0" accel="50000" decel="50000" fill="hold" grpId="1" nodeType="withEffect">
                                  <p:stCondLst>
                                    <p:cond delay="0"/>
                                  </p:stCondLst>
                                  <p:childTnLst>
                                    <p:animMotion origin="layout" path="M -1.94444E-6 -1.11111E-6 L 0.33577 0.09769 " pathEditMode="relative" rAng="0" ptsTypes="AA">
                                      <p:cBhvr>
                                        <p:cTn id="211" dur="2000" fill="hold"/>
                                        <p:tgtEl>
                                          <p:spTgt spid="33"/>
                                        </p:tgtEl>
                                        <p:attrNameLst>
                                          <p:attrName>ppt_x</p:attrName>
                                          <p:attrName>ppt_y</p:attrName>
                                        </p:attrNameLst>
                                      </p:cBhvr>
                                      <p:rCtr x="16788" y="4884"/>
                                    </p:animMotion>
                                  </p:childTnLst>
                                </p:cTn>
                              </p:par>
                              <p:par>
                                <p:cTn id="212" presetID="42" presetClass="path" presetSubtype="0" accel="50000" decel="50000" fill="hold" grpId="1" nodeType="withEffect">
                                  <p:stCondLst>
                                    <p:cond delay="0"/>
                                  </p:stCondLst>
                                  <p:childTnLst>
                                    <p:animMotion origin="layout" path="M -1.94444E-6 4.81481E-6 L 0.35938 0.13912 " pathEditMode="relative" rAng="0" ptsTypes="AA">
                                      <p:cBhvr>
                                        <p:cTn id="213" dur="2000" fill="hold"/>
                                        <p:tgtEl>
                                          <p:spTgt spid="38"/>
                                        </p:tgtEl>
                                        <p:attrNameLst>
                                          <p:attrName>ppt_x</p:attrName>
                                          <p:attrName>ppt_y</p:attrName>
                                        </p:attrNameLst>
                                      </p:cBhvr>
                                      <p:rCtr x="17969" y="6944"/>
                                    </p:animMotion>
                                  </p:childTnLst>
                                </p:cTn>
                              </p:par>
                              <p:par>
                                <p:cTn id="214" presetID="42" presetClass="path" presetSubtype="0" accel="50000" decel="50000" fill="hold" grpId="1" nodeType="withEffect">
                                  <p:stCondLst>
                                    <p:cond delay="0"/>
                                  </p:stCondLst>
                                  <p:childTnLst>
                                    <p:animMotion origin="layout" path="M 4.44444E-6 -2.59259E-6 L 0.3309 0.17361 " pathEditMode="relative" rAng="0" ptsTypes="AA">
                                      <p:cBhvr>
                                        <p:cTn id="215" dur="2000" fill="hold"/>
                                        <p:tgtEl>
                                          <p:spTgt spid="40"/>
                                        </p:tgtEl>
                                        <p:attrNameLst>
                                          <p:attrName>ppt_x</p:attrName>
                                          <p:attrName>ppt_y</p:attrName>
                                        </p:attrNameLst>
                                      </p:cBhvr>
                                      <p:rCtr x="16545" y="8681"/>
                                    </p:animMotion>
                                  </p:childTnLst>
                                </p:cTn>
                              </p:par>
                            </p:childTnLst>
                          </p:cTn>
                        </p:par>
                        <p:par>
                          <p:cTn id="216" fill="hold">
                            <p:stCondLst>
                              <p:cond delay="6000"/>
                            </p:stCondLst>
                            <p:childTnLst>
                              <p:par>
                                <p:cTn id="217" presetID="42" presetClass="path" presetSubtype="0" accel="50000" decel="50000" fill="hold" grpId="0" nodeType="afterEffect">
                                  <p:stCondLst>
                                    <p:cond delay="0"/>
                                  </p:stCondLst>
                                  <p:childTnLst>
                                    <p:animMotion origin="layout" path="M 3.33333E-6 2.96296E-6 L 0.40017 -0.01459 " pathEditMode="relative" rAng="0" ptsTypes="AA">
                                      <p:cBhvr>
                                        <p:cTn id="218" dur="2000" fill="hold"/>
                                        <p:tgtEl>
                                          <p:spTgt spid="46"/>
                                        </p:tgtEl>
                                        <p:attrNameLst>
                                          <p:attrName>ppt_x</p:attrName>
                                          <p:attrName>ppt_y</p:attrName>
                                        </p:attrNameLst>
                                      </p:cBhvr>
                                      <p:rCtr x="20000" y="-741"/>
                                    </p:animMotion>
                                  </p:childTnLst>
                                </p:cTn>
                              </p:par>
                              <p:par>
                                <p:cTn id="219" presetID="42" presetClass="path" presetSubtype="0" accel="50000" decel="50000" fill="hold" grpId="1" nodeType="withEffect">
                                  <p:stCondLst>
                                    <p:cond delay="0"/>
                                  </p:stCondLst>
                                  <p:childTnLst>
                                    <p:animMotion origin="layout" path="M 3.33333E-6 -4.81481E-6 L 0.27413 -0.16203 " pathEditMode="relative" rAng="0" ptsTypes="AA">
                                      <p:cBhvr>
                                        <p:cTn id="220" dur="2000" fill="hold"/>
                                        <p:tgtEl>
                                          <p:spTgt spid="52"/>
                                        </p:tgtEl>
                                        <p:attrNameLst>
                                          <p:attrName>ppt_x</p:attrName>
                                          <p:attrName>ppt_y</p:attrName>
                                        </p:attrNameLst>
                                      </p:cBhvr>
                                      <p:rCtr x="13698" y="-8102"/>
                                    </p:animMotion>
                                  </p:childTnLst>
                                </p:cTn>
                              </p:par>
                              <p:par>
                                <p:cTn id="221" presetID="42" presetClass="path" presetSubtype="0" accel="50000" decel="50000" fill="hold" grpId="1" nodeType="withEffect">
                                  <p:stCondLst>
                                    <p:cond delay="0"/>
                                  </p:stCondLst>
                                  <p:childTnLst>
                                    <p:animMotion origin="layout" path="M 3.33333E-6 1.11022E-16 L 0.28524 -0.16759 " pathEditMode="relative" rAng="0" ptsTypes="AA">
                                      <p:cBhvr>
                                        <p:cTn id="222" dur="2000" fill="hold"/>
                                        <p:tgtEl>
                                          <p:spTgt spid="54"/>
                                        </p:tgtEl>
                                        <p:attrNameLst>
                                          <p:attrName>ppt_x</p:attrName>
                                          <p:attrName>ppt_y</p:attrName>
                                        </p:attrNameLst>
                                      </p:cBhvr>
                                      <p:rCtr x="14253" y="-8380"/>
                                    </p:animMotion>
                                  </p:childTnLst>
                                </p:cTn>
                              </p:par>
                              <p:par>
                                <p:cTn id="223" presetID="42" presetClass="path" presetSubtype="0" accel="50000" decel="50000" fill="hold" grpId="1" nodeType="withEffect">
                                  <p:stCondLst>
                                    <p:cond delay="0"/>
                                  </p:stCondLst>
                                  <p:childTnLst>
                                    <p:animMotion origin="layout" path="M 3.33333E-6 -4.81481E-6 L 0.29149 0.06991 " pathEditMode="relative" rAng="0" ptsTypes="AA">
                                      <p:cBhvr>
                                        <p:cTn id="224" dur="2000" fill="hold"/>
                                        <p:tgtEl>
                                          <p:spTgt spid="59"/>
                                        </p:tgtEl>
                                        <p:attrNameLst>
                                          <p:attrName>ppt_x</p:attrName>
                                          <p:attrName>ppt_y</p:attrName>
                                        </p:attrNameLst>
                                      </p:cBhvr>
                                      <p:rCtr x="14566" y="3495"/>
                                    </p:animMotion>
                                  </p:childTnLst>
                                </p:cTn>
                              </p:par>
                              <p:par>
                                <p:cTn id="225" presetID="42" presetClass="path" presetSubtype="0" accel="50000" decel="50000" fill="hold" grpId="1" nodeType="withEffect">
                                  <p:stCondLst>
                                    <p:cond delay="0"/>
                                  </p:stCondLst>
                                  <p:childTnLst>
                                    <p:animMotion origin="layout" path="M 1.11111E-6 -3.7037E-6 L 0.30989 0.10579 " pathEditMode="relative" rAng="0" ptsTypes="AA">
                                      <p:cBhvr>
                                        <p:cTn id="226" dur="2000" fill="hold"/>
                                        <p:tgtEl>
                                          <p:spTgt spid="55"/>
                                        </p:tgtEl>
                                        <p:attrNameLst>
                                          <p:attrName>ppt_x</p:attrName>
                                          <p:attrName>ppt_y</p:attrName>
                                        </p:attrNameLst>
                                      </p:cBhvr>
                                      <p:rCtr x="15486" y="5278"/>
                                    </p:animMotion>
                                  </p:childTnLst>
                                </p:cTn>
                              </p:par>
                              <p:par>
                                <p:cTn id="227" presetID="42" presetClass="path" presetSubtype="0" accel="50000" decel="50000" fill="hold" grpId="1" nodeType="withEffect">
                                  <p:stCondLst>
                                    <p:cond delay="0"/>
                                  </p:stCondLst>
                                  <p:childTnLst>
                                    <p:animMotion origin="layout" path="M -3.05556E-6 -1.85185E-6 L 0.32275 -0.11921 " pathEditMode="relative" rAng="0" ptsTypes="AA">
                                      <p:cBhvr>
                                        <p:cTn id="228" dur="2000" fill="hold"/>
                                        <p:tgtEl>
                                          <p:spTgt spid="57"/>
                                        </p:tgtEl>
                                        <p:attrNameLst>
                                          <p:attrName>ppt_x</p:attrName>
                                          <p:attrName>ppt_y</p:attrName>
                                        </p:attrNameLst>
                                      </p:cBhvr>
                                      <p:rCtr x="16128" y="-5972"/>
                                    </p:animMotion>
                                  </p:childTnLst>
                                </p:cTn>
                              </p:par>
                              <p:par>
                                <p:cTn id="229" presetID="42" presetClass="path" presetSubtype="0" accel="50000" decel="50000" fill="hold" grpId="1" nodeType="withEffect">
                                  <p:stCondLst>
                                    <p:cond delay="0"/>
                                  </p:stCondLst>
                                  <p:childTnLst>
                                    <p:animMotion origin="layout" path="M -1.94444E-6 -1.85185E-6 L 0.30573 0.04398 " pathEditMode="relative" rAng="0" ptsTypes="AA">
                                      <p:cBhvr>
                                        <p:cTn id="230" dur="2000" fill="hold"/>
                                        <p:tgtEl>
                                          <p:spTgt spid="45"/>
                                        </p:tgtEl>
                                        <p:attrNameLst>
                                          <p:attrName>ppt_x</p:attrName>
                                          <p:attrName>ppt_y</p:attrName>
                                        </p:attrNameLst>
                                      </p:cBhvr>
                                      <p:rCtr x="15278" y="2199"/>
                                    </p:animMotion>
                                  </p:childTnLst>
                                </p:cTn>
                              </p:par>
                              <p:par>
                                <p:cTn id="231" presetID="42" presetClass="path" presetSubtype="0" accel="50000" decel="50000" fill="hold" grpId="1" nodeType="withEffect">
                                  <p:stCondLst>
                                    <p:cond delay="0"/>
                                  </p:stCondLst>
                                  <p:childTnLst>
                                    <p:animMotion origin="layout" path="M -1.94444E-6 3.7037E-6 L 0.31528 0.00601 " pathEditMode="relative" rAng="0" ptsTypes="AA">
                                      <p:cBhvr>
                                        <p:cTn id="232" dur="2000" fill="hold"/>
                                        <p:tgtEl>
                                          <p:spTgt spid="53"/>
                                        </p:tgtEl>
                                        <p:attrNameLst>
                                          <p:attrName>ppt_x</p:attrName>
                                          <p:attrName>ppt_y</p:attrName>
                                        </p:attrNameLst>
                                      </p:cBhvr>
                                      <p:rCtr x="15764" y="301"/>
                                    </p:animMotion>
                                  </p:childTnLst>
                                </p:cTn>
                              </p:par>
                              <p:par>
                                <p:cTn id="233" presetID="42" presetClass="path" presetSubtype="0" accel="50000" decel="50000" fill="hold" grpId="1" nodeType="withEffect">
                                  <p:stCondLst>
                                    <p:cond delay="0"/>
                                  </p:stCondLst>
                                  <p:childTnLst>
                                    <p:animMotion origin="layout" path="M 4.72222E-6 3.7037E-7 L 0.346 0.13958 " pathEditMode="relative" rAng="0" ptsTypes="AA">
                                      <p:cBhvr>
                                        <p:cTn id="234" dur="2000" fill="hold"/>
                                        <p:tgtEl>
                                          <p:spTgt spid="44"/>
                                        </p:tgtEl>
                                        <p:attrNameLst>
                                          <p:attrName>ppt_x</p:attrName>
                                          <p:attrName>ppt_y</p:attrName>
                                        </p:attrNameLst>
                                      </p:cBhvr>
                                      <p:rCtr x="17292" y="6968"/>
                                    </p:animMotion>
                                  </p:childTnLst>
                                </p:cTn>
                              </p:par>
                              <p:par>
                                <p:cTn id="235" presetID="42" presetClass="path" presetSubtype="0" accel="50000" decel="50000" fill="hold" grpId="1" nodeType="withEffect">
                                  <p:stCondLst>
                                    <p:cond delay="0"/>
                                  </p:stCondLst>
                                  <p:childTnLst>
                                    <p:animMotion origin="layout" path="M 1.66667E-6 2.59259E-6 L 0.41319 0.07153 " pathEditMode="relative" rAng="0" ptsTypes="AA">
                                      <p:cBhvr>
                                        <p:cTn id="236" dur="2000" fill="hold"/>
                                        <p:tgtEl>
                                          <p:spTgt spid="51"/>
                                        </p:tgtEl>
                                        <p:attrNameLst>
                                          <p:attrName>ppt_x</p:attrName>
                                          <p:attrName>ppt_y</p:attrName>
                                        </p:attrNameLst>
                                      </p:cBhvr>
                                      <p:rCtr x="20660" y="3565"/>
                                    </p:animMotion>
                                  </p:childTnLst>
                                </p:cTn>
                              </p:par>
                              <p:par>
                                <p:cTn id="237" presetID="42" presetClass="path" presetSubtype="0" accel="50000" decel="50000" fill="hold" grpId="1" nodeType="withEffect">
                                  <p:stCondLst>
                                    <p:cond delay="0"/>
                                  </p:stCondLst>
                                  <p:childTnLst>
                                    <p:animMotion origin="layout" path="M 1.66667E-6 -1.48148E-6 L 0.35937 0.13912 " pathEditMode="relative" rAng="0" ptsTypes="AA">
                                      <p:cBhvr>
                                        <p:cTn id="238" dur="2000" fill="hold"/>
                                        <p:tgtEl>
                                          <p:spTgt spid="56"/>
                                        </p:tgtEl>
                                        <p:attrNameLst>
                                          <p:attrName>ppt_x</p:attrName>
                                          <p:attrName>ppt_y</p:attrName>
                                        </p:attrNameLst>
                                      </p:cBhvr>
                                      <p:rCtr x="17969" y="6944"/>
                                    </p:animMotion>
                                  </p:childTnLst>
                                </p:cTn>
                              </p:par>
                              <p:par>
                                <p:cTn id="239" presetID="42" presetClass="path" presetSubtype="0" accel="50000" decel="50000" fill="hold" grpId="1" nodeType="withEffect">
                                  <p:stCondLst>
                                    <p:cond delay="0"/>
                                  </p:stCondLst>
                                  <p:childTnLst>
                                    <p:animMotion origin="layout" path="M -1.94444E-6 1.11111E-6 L 0.3309 0.17361 " pathEditMode="relative" rAng="0" ptsTypes="AA">
                                      <p:cBhvr>
                                        <p:cTn id="240" dur="2000" fill="hold"/>
                                        <p:tgtEl>
                                          <p:spTgt spid="58"/>
                                        </p:tgtEl>
                                        <p:attrNameLst>
                                          <p:attrName>ppt_x</p:attrName>
                                          <p:attrName>ppt_y</p:attrName>
                                        </p:attrNameLst>
                                      </p:cBhvr>
                                      <p:rCtr x="16545" y="8681"/>
                                    </p:animMotion>
                                  </p:childTnLst>
                                </p:cTn>
                              </p:par>
                            </p:childTnLst>
                          </p:cTn>
                        </p:par>
                      </p:childTnLst>
                    </p:cTn>
                  </p:par>
                  <p:par>
                    <p:cTn id="241" fill="hold">
                      <p:stCondLst>
                        <p:cond delay="indefinite"/>
                      </p:stCondLst>
                      <p:childTnLst>
                        <p:par>
                          <p:cTn id="242" fill="hold">
                            <p:stCondLst>
                              <p:cond delay="0"/>
                            </p:stCondLst>
                            <p:childTnLst>
                              <p:par>
                                <p:cTn id="243" presetID="10" presetClass="exit" presetSubtype="0" fill="hold" grpId="2" nodeType="clickEffect">
                                  <p:stCondLst>
                                    <p:cond delay="0"/>
                                  </p:stCondLst>
                                  <p:childTnLst>
                                    <p:animEffect transition="out" filter="fade">
                                      <p:cBhvr>
                                        <p:cTn id="244" dur="500"/>
                                        <p:tgtEl>
                                          <p:spTgt spid="8"/>
                                        </p:tgtEl>
                                      </p:cBhvr>
                                    </p:animEffect>
                                    <p:set>
                                      <p:cBhvr>
                                        <p:cTn id="245" dur="1" fill="hold">
                                          <p:stCondLst>
                                            <p:cond delay="499"/>
                                          </p:stCondLst>
                                        </p:cTn>
                                        <p:tgtEl>
                                          <p:spTgt spid="8"/>
                                        </p:tgtEl>
                                        <p:attrNameLst>
                                          <p:attrName>style.visibility</p:attrName>
                                        </p:attrNameLst>
                                      </p:cBhvr>
                                      <p:to>
                                        <p:strVal val="hidden"/>
                                      </p:to>
                                    </p:set>
                                  </p:childTnLst>
                                </p:cTn>
                              </p:par>
                              <p:par>
                                <p:cTn id="246" presetID="10" presetClass="exit" presetSubtype="0" fill="hold" grpId="2" nodeType="withEffect">
                                  <p:stCondLst>
                                    <p:cond delay="0"/>
                                  </p:stCondLst>
                                  <p:childTnLst>
                                    <p:animEffect transition="out" filter="fade">
                                      <p:cBhvr>
                                        <p:cTn id="247" dur="500"/>
                                        <p:tgtEl>
                                          <p:spTgt spid="16"/>
                                        </p:tgtEl>
                                      </p:cBhvr>
                                    </p:animEffect>
                                    <p:set>
                                      <p:cBhvr>
                                        <p:cTn id="248" dur="1" fill="hold">
                                          <p:stCondLst>
                                            <p:cond delay="499"/>
                                          </p:stCondLst>
                                        </p:cTn>
                                        <p:tgtEl>
                                          <p:spTgt spid="16"/>
                                        </p:tgtEl>
                                        <p:attrNameLst>
                                          <p:attrName>style.visibility</p:attrName>
                                        </p:attrNameLst>
                                      </p:cBhvr>
                                      <p:to>
                                        <p:strVal val="hidden"/>
                                      </p:to>
                                    </p:set>
                                  </p:childTnLst>
                                </p:cTn>
                              </p:par>
                              <p:par>
                                <p:cTn id="249" presetID="10" presetClass="exit" presetSubtype="0" fill="hold" grpId="2" nodeType="withEffect">
                                  <p:stCondLst>
                                    <p:cond delay="0"/>
                                  </p:stCondLst>
                                  <p:childTnLst>
                                    <p:animEffect transition="out" filter="fade">
                                      <p:cBhvr>
                                        <p:cTn id="250" dur="500"/>
                                        <p:tgtEl>
                                          <p:spTgt spid="18"/>
                                        </p:tgtEl>
                                      </p:cBhvr>
                                    </p:animEffect>
                                    <p:set>
                                      <p:cBhvr>
                                        <p:cTn id="251" dur="1" fill="hold">
                                          <p:stCondLst>
                                            <p:cond delay="499"/>
                                          </p:stCondLst>
                                        </p:cTn>
                                        <p:tgtEl>
                                          <p:spTgt spid="18"/>
                                        </p:tgtEl>
                                        <p:attrNameLst>
                                          <p:attrName>style.visibility</p:attrName>
                                        </p:attrNameLst>
                                      </p:cBhvr>
                                      <p:to>
                                        <p:strVal val="hidden"/>
                                      </p:to>
                                    </p:set>
                                  </p:childTnLst>
                                </p:cTn>
                              </p:par>
                              <p:par>
                                <p:cTn id="252" presetID="10" presetClass="exit" presetSubtype="0" fill="hold" grpId="2" nodeType="withEffect">
                                  <p:stCondLst>
                                    <p:cond delay="0"/>
                                  </p:stCondLst>
                                  <p:childTnLst>
                                    <p:animEffect transition="out" filter="fade">
                                      <p:cBhvr>
                                        <p:cTn id="253" dur="500"/>
                                        <p:tgtEl>
                                          <p:spTgt spid="19"/>
                                        </p:tgtEl>
                                      </p:cBhvr>
                                    </p:animEffect>
                                    <p:set>
                                      <p:cBhvr>
                                        <p:cTn id="254" dur="1" fill="hold">
                                          <p:stCondLst>
                                            <p:cond delay="499"/>
                                          </p:stCondLst>
                                        </p:cTn>
                                        <p:tgtEl>
                                          <p:spTgt spid="19"/>
                                        </p:tgtEl>
                                        <p:attrNameLst>
                                          <p:attrName>style.visibility</p:attrName>
                                        </p:attrNameLst>
                                      </p:cBhvr>
                                      <p:to>
                                        <p:strVal val="hidden"/>
                                      </p:to>
                                    </p:set>
                                  </p:childTnLst>
                                </p:cTn>
                              </p:par>
                              <p:par>
                                <p:cTn id="255" presetID="10" presetClass="exit" presetSubtype="0" fill="hold" grpId="2" nodeType="withEffect">
                                  <p:stCondLst>
                                    <p:cond delay="0"/>
                                  </p:stCondLst>
                                  <p:childTnLst>
                                    <p:animEffect transition="out" filter="fade">
                                      <p:cBhvr>
                                        <p:cTn id="256" dur="500"/>
                                        <p:tgtEl>
                                          <p:spTgt spid="20"/>
                                        </p:tgtEl>
                                      </p:cBhvr>
                                    </p:animEffect>
                                    <p:set>
                                      <p:cBhvr>
                                        <p:cTn id="257" dur="1" fill="hold">
                                          <p:stCondLst>
                                            <p:cond delay="499"/>
                                          </p:stCondLst>
                                        </p:cTn>
                                        <p:tgtEl>
                                          <p:spTgt spid="20"/>
                                        </p:tgtEl>
                                        <p:attrNameLst>
                                          <p:attrName>style.visibility</p:attrName>
                                        </p:attrNameLst>
                                      </p:cBhvr>
                                      <p:to>
                                        <p:strVal val="hidden"/>
                                      </p:to>
                                    </p:set>
                                  </p:childTnLst>
                                </p:cTn>
                              </p:par>
                              <p:par>
                                <p:cTn id="258" presetID="10" presetClass="exit" presetSubtype="0" fill="hold" grpId="2" nodeType="withEffect">
                                  <p:stCondLst>
                                    <p:cond delay="0"/>
                                  </p:stCondLst>
                                  <p:childTnLst>
                                    <p:animEffect transition="out" filter="fade">
                                      <p:cBhvr>
                                        <p:cTn id="259" dur="500"/>
                                        <p:tgtEl>
                                          <p:spTgt spid="21"/>
                                        </p:tgtEl>
                                      </p:cBhvr>
                                    </p:animEffect>
                                    <p:set>
                                      <p:cBhvr>
                                        <p:cTn id="260" dur="1" fill="hold">
                                          <p:stCondLst>
                                            <p:cond delay="499"/>
                                          </p:stCondLst>
                                        </p:cTn>
                                        <p:tgtEl>
                                          <p:spTgt spid="21"/>
                                        </p:tgtEl>
                                        <p:attrNameLst>
                                          <p:attrName>style.visibility</p:attrName>
                                        </p:attrNameLst>
                                      </p:cBhvr>
                                      <p:to>
                                        <p:strVal val="hidden"/>
                                      </p:to>
                                    </p:set>
                                  </p:childTnLst>
                                </p:cTn>
                              </p:par>
                              <p:par>
                                <p:cTn id="261" presetID="10" presetClass="exit" presetSubtype="0" fill="hold" grpId="2" nodeType="withEffect">
                                  <p:stCondLst>
                                    <p:cond delay="0"/>
                                  </p:stCondLst>
                                  <p:childTnLst>
                                    <p:animEffect transition="out" filter="fade">
                                      <p:cBhvr>
                                        <p:cTn id="262" dur="500"/>
                                        <p:tgtEl>
                                          <p:spTgt spid="22"/>
                                        </p:tgtEl>
                                      </p:cBhvr>
                                    </p:animEffect>
                                    <p:set>
                                      <p:cBhvr>
                                        <p:cTn id="263" dur="1" fill="hold">
                                          <p:stCondLst>
                                            <p:cond delay="499"/>
                                          </p:stCondLst>
                                        </p:cTn>
                                        <p:tgtEl>
                                          <p:spTgt spid="22"/>
                                        </p:tgtEl>
                                        <p:attrNameLst>
                                          <p:attrName>style.visibility</p:attrName>
                                        </p:attrNameLst>
                                      </p:cBhvr>
                                      <p:to>
                                        <p:strVal val="hidden"/>
                                      </p:to>
                                    </p:set>
                                  </p:childTnLst>
                                </p:cTn>
                              </p:par>
                              <p:par>
                                <p:cTn id="264" presetID="10" presetClass="exit" presetSubtype="0" fill="hold" grpId="2" nodeType="withEffect">
                                  <p:stCondLst>
                                    <p:cond delay="0"/>
                                  </p:stCondLst>
                                  <p:childTnLst>
                                    <p:animEffect transition="out" filter="fade">
                                      <p:cBhvr>
                                        <p:cTn id="265" dur="500"/>
                                        <p:tgtEl>
                                          <p:spTgt spid="23"/>
                                        </p:tgtEl>
                                      </p:cBhvr>
                                    </p:animEffect>
                                    <p:set>
                                      <p:cBhvr>
                                        <p:cTn id="266" dur="1" fill="hold">
                                          <p:stCondLst>
                                            <p:cond delay="499"/>
                                          </p:stCondLst>
                                        </p:cTn>
                                        <p:tgtEl>
                                          <p:spTgt spid="23"/>
                                        </p:tgtEl>
                                        <p:attrNameLst>
                                          <p:attrName>style.visibility</p:attrName>
                                        </p:attrNameLst>
                                      </p:cBhvr>
                                      <p:to>
                                        <p:strVal val="hidden"/>
                                      </p:to>
                                    </p:set>
                                  </p:childTnLst>
                                </p:cTn>
                              </p:par>
                              <p:par>
                                <p:cTn id="267" presetID="10" presetClass="exit" presetSubtype="0" fill="hold" grpId="2" nodeType="withEffect">
                                  <p:stCondLst>
                                    <p:cond delay="0"/>
                                  </p:stCondLst>
                                  <p:childTnLst>
                                    <p:animEffect transition="out" filter="fade">
                                      <p:cBhvr>
                                        <p:cTn id="268" dur="500"/>
                                        <p:tgtEl>
                                          <p:spTgt spid="24"/>
                                        </p:tgtEl>
                                      </p:cBhvr>
                                    </p:animEffect>
                                    <p:set>
                                      <p:cBhvr>
                                        <p:cTn id="269" dur="1" fill="hold">
                                          <p:stCondLst>
                                            <p:cond delay="499"/>
                                          </p:stCondLst>
                                        </p:cTn>
                                        <p:tgtEl>
                                          <p:spTgt spid="24"/>
                                        </p:tgtEl>
                                        <p:attrNameLst>
                                          <p:attrName>style.visibility</p:attrName>
                                        </p:attrNameLst>
                                      </p:cBhvr>
                                      <p:to>
                                        <p:strVal val="hidden"/>
                                      </p:to>
                                    </p:set>
                                  </p:childTnLst>
                                </p:cTn>
                              </p:par>
                              <p:par>
                                <p:cTn id="270" presetID="10" presetClass="exit" presetSubtype="0" fill="hold" grpId="2" nodeType="withEffect">
                                  <p:stCondLst>
                                    <p:cond delay="0"/>
                                  </p:stCondLst>
                                  <p:childTnLst>
                                    <p:animEffect transition="out" filter="fade">
                                      <p:cBhvr>
                                        <p:cTn id="271" dur="500"/>
                                        <p:tgtEl>
                                          <p:spTgt spid="25"/>
                                        </p:tgtEl>
                                      </p:cBhvr>
                                    </p:animEffect>
                                    <p:set>
                                      <p:cBhvr>
                                        <p:cTn id="272" dur="1" fill="hold">
                                          <p:stCondLst>
                                            <p:cond delay="499"/>
                                          </p:stCondLst>
                                        </p:cTn>
                                        <p:tgtEl>
                                          <p:spTgt spid="25"/>
                                        </p:tgtEl>
                                        <p:attrNameLst>
                                          <p:attrName>style.visibility</p:attrName>
                                        </p:attrNameLst>
                                      </p:cBhvr>
                                      <p:to>
                                        <p:strVal val="hidden"/>
                                      </p:to>
                                    </p:set>
                                  </p:childTnLst>
                                </p:cTn>
                              </p:par>
                              <p:par>
                                <p:cTn id="273" presetID="10" presetClass="exit" presetSubtype="0" fill="hold" grpId="2" nodeType="withEffect">
                                  <p:stCondLst>
                                    <p:cond delay="0"/>
                                  </p:stCondLst>
                                  <p:childTnLst>
                                    <p:animEffect transition="out" filter="fade">
                                      <p:cBhvr>
                                        <p:cTn id="274" dur="500"/>
                                        <p:tgtEl>
                                          <p:spTgt spid="17"/>
                                        </p:tgtEl>
                                      </p:cBhvr>
                                    </p:animEffect>
                                    <p:set>
                                      <p:cBhvr>
                                        <p:cTn id="275" dur="1" fill="hold">
                                          <p:stCondLst>
                                            <p:cond delay="499"/>
                                          </p:stCondLst>
                                        </p:cTn>
                                        <p:tgtEl>
                                          <p:spTgt spid="17"/>
                                        </p:tgtEl>
                                        <p:attrNameLst>
                                          <p:attrName>style.visibility</p:attrName>
                                        </p:attrNameLst>
                                      </p:cBhvr>
                                      <p:to>
                                        <p:strVal val="hidden"/>
                                      </p:to>
                                    </p:set>
                                  </p:childTnLst>
                                </p:cTn>
                              </p:par>
                              <p:par>
                                <p:cTn id="276" presetID="10" presetClass="exit" presetSubtype="0" fill="hold" grpId="2" nodeType="withEffect">
                                  <p:stCondLst>
                                    <p:cond delay="0"/>
                                  </p:stCondLst>
                                  <p:childTnLst>
                                    <p:animEffect transition="out" filter="fade">
                                      <p:cBhvr>
                                        <p:cTn id="277" dur="500"/>
                                        <p:tgtEl>
                                          <p:spTgt spid="26"/>
                                        </p:tgtEl>
                                      </p:cBhvr>
                                    </p:animEffect>
                                    <p:set>
                                      <p:cBhvr>
                                        <p:cTn id="278" dur="1" fill="hold">
                                          <p:stCondLst>
                                            <p:cond delay="499"/>
                                          </p:stCondLst>
                                        </p:cTn>
                                        <p:tgtEl>
                                          <p:spTgt spid="26"/>
                                        </p:tgtEl>
                                        <p:attrNameLst>
                                          <p:attrName>style.visibility</p:attrName>
                                        </p:attrNameLst>
                                      </p:cBhvr>
                                      <p:to>
                                        <p:strVal val="hidden"/>
                                      </p:to>
                                    </p:set>
                                  </p:childTnLst>
                                </p:cTn>
                              </p:par>
                              <p:par>
                                <p:cTn id="279" presetID="10" presetClass="exit" presetSubtype="0" fill="hold" grpId="2" nodeType="withEffect">
                                  <p:stCondLst>
                                    <p:cond delay="0"/>
                                  </p:stCondLst>
                                  <p:childTnLst>
                                    <p:animEffect transition="out" filter="fade">
                                      <p:cBhvr>
                                        <p:cTn id="280" dur="500"/>
                                        <p:tgtEl>
                                          <p:spTgt spid="29"/>
                                        </p:tgtEl>
                                      </p:cBhvr>
                                    </p:animEffect>
                                    <p:set>
                                      <p:cBhvr>
                                        <p:cTn id="281" dur="1" fill="hold">
                                          <p:stCondLst>
                                            <p:cond delay="499"/>
                                          </p:stCondLst>
                                        </p:cTn>
                                        <p:tgtEl>
                                          <p:spTgt spid="29"/>
                                        </p:tgtEl>
                                        <p:attrNameLst>
                                          <p:attrName>style.visibility</p:attrName>
                                        </p:attrNameLst>
                                      </p:cBhvr>
                                      <p:to>
                                        <p:strVal val="hidden"/>
                                      </p:to>
                                    </p:set>
                                  </p:childTnLst>
                                </p:cTn>
                              </p:par>
                              <p:par>
                                <p:cTn id="282" presetID="10" presetClass="exit" presetSubtype="0" fill="hold" grpId="2" nodeType="withEffect">
                                  <p:stCondLst>
                                    <p:cond delay="0"/>
                                  </p:stCondLst>
                                  <p:childTnLst>
                                    <p:animEffect transition="out" filter="fade">
                                      <p:cBhvr>
                                        <p:cTn id="283" dur="500"/>
                                        <p:tgtEl>
                                          <p:spTgt spid="30"/>
                                        </p:tgtEl>
                                      </p:cBhvr>
                                    </p:animEffect>
                                    <p:set>
                                      <p:cBhvr>
                                        <p:cTn id="284" dur="1" fill="hold">
                                          <p:stCondLst>
                                            <p:cond delay="499"/>
                                          </p:stCondLst>
                                        </p:cTn>
                                        <p:tgtEl>
                                          <p:spTgt spid="30"/>
                                        </p:tgtEl>
                                        <p:attrNameLst>
                                          <p:attrName>style.visibility</p:attrName>
                                        </p:attrNameLst>
                                      </p:cBhvr>
                                      <p:to>
                                        <p:strVal val="hidden"/>
                                      </p:to>
                                    </p:set>
                                  </p:childTnLst>
                                </p:cTn>
                              </p:par>
                              <p:par>
                                <p:cTn id="285" presetID="10" presetClass="exit" presetSubtype="0" fill="hold" grpId="2" nodeType="withEffect">
                                  <p:stCondLst>
                                    <p:cond delay="0"/>
                                  </p:stCondLst>
                                  <p:childTnLst>
                                    <p:animEffect transition="out" filter="fade">
                                      <p:cBhvr>
                                        <p:cTn id="286" dur="500"/>
                                        <p:tgtEl>
                                          <p:spTgt spid="33"/>
                                        </p:tgtEl>
                                      </p:cBhvr>
                                    </p:animEffect>
                                    <p:set>
                                      <p:cBhvr>
                                        <p:cTn id="287" dur="1" fill="hold">
                                          <p:stCondLst>
                                            <p:cond delay="499"/>
                                          </p:stCondLst>
                                        </p:cTn>
                                        <p:tgtEl>
                                          <p:spTgt spid="33"/>
                                        </p:tgtEl>
                                        <p:attrNameLst>
                                          <p:attrName>style.visibility</p:attrName>
                                        </p:attrNameLst>
                                      </p:cBhvr>
                                      <p:to>
                                        <p:strVal val="hidden"/>
                                      </p:to>
                                    </p:set>
                                  </p:childTnLst>
                                </p:cTn>
                              </p:par>
                              <p:par>
                                <p:cTn id="288" presetID="10" presetClass="exit" presetSubtype="0" fill="hold" grpId="2" nodeType="withEffect">
                                  <p:stCondLst>
                                    <p:cond delay="0"/>
                                  </p:stCondLst>
                                  <p:childTnLst>
                                    <p:animEffect transition="out" filter="fade">
                                      <p:cBhvr>
                                        <p:cTn id="289" dur="500"/>
                                        <p:tgtEl>
                                          <p:spTgt spid="34"/>
                                        </p:tgtEl>
                                      </p:cBhvr>
                                    </p:animEffect>
                                    <p:set>
                                      <p:cBhvr>
                                        <p:cTn id="290" dur="1" fill="hold">
                                          <p:stCondLst>
                                            <p:cond delay="499"/>
                                          </p:stCondLst>
                                        </p:cTn>
                                        <p:tgtEl>
                                          <p:spTgt spid="34"/>
                                        </p:tgtEl>
                                        <p:attrNameLst>
                                          <p:attrName>style.visibility</p:attrName>
                                        </p:attrNameLst>
                                      </p:cBhvr>
                                      <p:to>
                                        <p:strVal val="hidden"/>
                                      </p:to>
                                    </p:set>
                                  </p:childTnLst>
                                </p:cTn>
                              </p:par>
                              <p:par>
                                <p:cTn id="291" presetID="10" presetClass="exit" presetSubtype="0" fill="hold" grpId="2" nodeType="withEffect">
                                  <p:stCondLst>
                                    <p:cond delay="0"/>
                                  </p:stCondLst>
                                  <p:childTnLst>
                                    <p:animEffect transition="out" filter="fade">
                                      <p:cBhvr>
                                        <p:cTn id="292" dur="500"/>
                                        <p:tgtEl>
                                          <p:spTgt spid="35"/>
                                        </p:tgtEl>
                                      </p:cBhvr>
                                    </p:animEffect>
                                    <p:set>
                                      <p:cBhvr>
                                        <p:cTn id="293" dur="1" fill="hold">
                                          <p:stCondLst>
                                            <p:cond delay="499"/>
                                          </p:stCondLst>
                                        </p:cTn>
                                        <p:tgtEl>
                                          <p:spTgt spid="35"/>
                                        </p:tgtEl>
                                        <p:attrNameLst>
                                          <p:attrName>style.visibility</p:attrName>
                                        </p:attrNameLst>
                                      </p:cBhvr>
                                      <p:to>
                                        <p:strVal val="hidden"/>
                                      </p:to>
                                    </p:set>
                                  </p:childTnLst>
                                </p:cTn>
                              </p:par>
                              <p:par>
                                <p:cTn id="294" presetID="10" presetClass="exit" presetSubtype="0" fill="hold" grpId="2" nodeType="withEffect">
                                  <p:stCondLst>
                                    <p:cond delay="0"/>
                                  </p:stCondLst>
                                  <p:childTnLst>
                                    <p:animEffect transition="out" filter="fade">
                                      <p:cBhvr>
                                        <p:cTn id="295" dur="500"/>
                                        <p:tgtEl>
                                          <p:spTgt spid="36"/>
                                        </p:tgtEl>
                                      </p:cBhvr>
                                    </p:animEffect>
                                    <p:set>
                                      <p:cBhvr>
                                        <p:cTn id="296" dur="1" fill="hold">
                                          <p:stCondLst>
                                            <p:cond delay="499"/>
                                          </p:stCondLst>
                                        </p:cTn>
                                        <p:tgtEl>
                                          <p:spTgt spid="36"/>
                                        </p:tgtEl>
                                        <p:attrNameLst>
                                          <p:attrName>style.visibility</p:attrName>
                                        </p:attrNameLst>
                                      </p:cBhvr>
                                      <p:to>
                                        <p:strVal val="hidden"/>
                                      </p:to>
                                    </p:set>
                                  </p:childTnLst>
                                </p:cTn>
                              </p:par>
                              <p:par>
                                <p:cTn id="297" presetID="10" presetClass="exit" presetSubtype="0" fill="hold" grpId="2" nodeType="withEffect">
                                  <p:stCondLst>
                                    <p:cond delay="0"/>
                                  </p:stCondLst>
                                  <p:childTnLst>
                                    <p:animEffect transition="out" filter="fade">
                                      <p:cBhvr>
                                        <p:cTn id="298" dur="500"/>
                                        <p:tgtEl>
                                          <p:spTgt spid="37"/>
                                        </p:tgtEl>
                                      </p:cBhvr>
                                    </p:animEffect>
                                    <p:set>
                                      <p:cBhvr>
                                        <p:cTn id="299" dur="1" fill="hold">
                                          <p:stCondLst>
                                            <p:cond delay="499"/>
                                          </p:stCondLst>
                                        </p:cTn>
                                        <p:tgtEl>
                                          <p:spTgt spid="37"/>
                                        </p:tgtEl>
                                        <p:attrNameLst>
                                          <p:attrName>style.visibility</p:attrName>
                                        </p:attrNameLst>
                                      </p:cBhvr>
                                      <p:to>
                                        <p:strVal val="hidden"/>
                                      </p:to>
                                    </p:set>
                                  </p:childTnLst>
                                </p:cTn>
                              </p:par>
                              <p:par>
                                <p:cTn id="300" presetID="10" presetClass="exit" presetSubtype="0" fill="hold" grpId="2" nodeType="withEffect">
                                  <p:stCondLst>
                                    <p:cond delay="0"/>
                                  </p:stCondLst>
                                  <p:childTnLst>
                                    <p:animEffect transition="out" filter="fade">
                                      <p:cBhvr>
                                        <p:cTn id="301" dur="500"/>
                                        <p:tgtEl>
                                          <p:spTgt spid="38"/>
                                        </p:tgtEl>
                                      </p:cBhvr>
                                    </p:animEffect>
                                    <p:set>
                                      <p:cBhvr>
                                        <p:cTn id="302" dur="1" fill="hold">
                                          <p:stCondLst>
                                            <p:cond delay="499"/>
                                          </p:stCondLst>
                                        </p:cTn>
                                        <p:tgtEl>
                                          <p:spTgt spid="38"/>
                                        </p:tgtEl>
                                        <p:attrNameLst>
                                          <p:attrName>style.visibility</p:attrName>
                                        </p:attrNameLst>
                                      </p:cBhvr>
                                      <p:to>
                                        <p:strVal val="hidden"/>
                                      </p:to>
                                    </p:set>
                                  </p:childTnLst>
                                </p:cTn>
                              </p:par>
                              <p:par>
                                <p:cTn id="303" presetID="10" presetClass="exit" presetSubtype="0" fill="hold" grpId="2" nodeType="withEffect">
                                  <p:stCondLst>
                                    <p:cond delay="0"/>
                                  </p:stCondLst>
                                  <p:childTnLst>
                                    <p:animEffect transition="out" filter="fade">
                                      <p:cBhvr>
                                        <p:cTn id="304" dur="500"/>
                                        <p:tgtEl>
                                          <p:spTgt spid="39"/>
                                        </p:tgtEl>
                                      </p:cBhvr>
                                    </p:animEffect>
                                    <p:set>
                                      <p:cBhvr>
                                        <p:cTn id="305" dur="1" fill="hold">
                                          <p:stCondLst>
                                            <p:cond delay="499"/>
                                          </p:stCondLst>
                                        </p:cTn>
                                        <p:tgtEl>
                                          <p:spTgt spid="39"/>
                                        </p:tgtEl>
                                        <p:attrNameLst>
                                          <p:attrName>style.visibility</p:attrName>
                                        </p:attrNameLst>
                                      </p:cBhvr>
                                      <p:to>
                                        <p:strVal val="hidden"/>
                                      </p:to>
                                    </p:set>
                                  </p:childTnLst>
                                </p:cTn>
                              </p:par>
                              <p:par>
                                <p:cTn id="306" presetID="10" presetClass="exit" presetSubtype="0" fill="hold" grpId="2" nodeType="withEffect">
                                  <p:stCondLst>
                                    <p:cond delay="0"/>
                                  </p:stCondLst>
                                  <p:childTnLst>
                                    <p:animEffect transition="out" filter="fade">
                                      <p:cBhvr>
                                        <p:cTn id="307" dur="500"/>
                                        <p:tgtEl>
                                          <p:spTgt spid="40"/>
                                        </p:tgtEl>
                                      </p:cBhvr>
                                    </p:animEffect>
                                    <p:set>
                                      <p:cBhvr>
                                        <p:cTn id="308" dur="1" fill="hold">
                                          <p:stCondLst>
                                            <p:cond delay="499"/>
                                          </p:stCondLst>
                                        </p:cTn>
                                        <p:tgtEl>
                                          <p:spTgt spid="40"/>
                                        </p:tgtEl>
                                        <p:attrNameLst>
                                          <p:attrName>style.visibility</p:attrName>
                                        </p:attrNameLst>
                                      </p:cBhvr>
                                      <p:to>
                                        <p:strVal val="hidden"/>
                                      </p:to>
                                    </p:set>
                                  </p:childTnLst>
                                </p:cTn>
                              </p:par>
                              <p:par>
                                <p:cTn id="309" presetID="10" presetClass="exit" presetSubtype="0" fill="hold" grpId="2" nodeType="withEffect">
                                  <p:stCondLst>
                                    <p:cond delay="0"/>
                                  </p:stCondLst>
                                  <p:childTnLst>
                                    <p:animEffect transition="out" filter="fade">
                                      <p:cBhvr>
                                        <p:cTn id="310" dur="500"/>
                                        <p:tgtEl>
                                          <p:spTgt spid="31"/>
                                        </p:tgtEl>
                                      </p:cBhvr>
                                    </p:animEffect>
                                    <p:set>
                                      <p:cBhvr>
                                        <p:cTn id="311" dur="1" fill="hold">
                                          <p:stCondLst>
                                            <p:cond delay="499"/>
                                          </p:stCondLst>
                                        </p:cTn>
                                        <p:tgtEl>
                                          <p:spTgt spid="31"/>
                                        </p:tgtEl>
                                        <p:attrNameLst>
                                          <p:attrName>style.visibility</p:attrName>
                                        </p:attrNameLst>
                                      </p:cBhvr>
                                      <p:to>
                                        <p:strVal val="hidden"/>
                                      </p:to>
                                    </p:set>
                                  </p:childTnLst>
                                </p:cTn>
                              </p:par>
                              <p:par>
                                <p:cTn id="312" presetID="10" presetClass="exit" presetSubtype="0" fill="hold" grpId="2" nodeType="withEffect">
                                  <p:stCondLst>
                                    <p:cond delay="0"/>
                                  </p:stCondLst>
                                  <p:childTnLst>
                                    <p:animEffect transition="out" filter="fade">
                                      <p:cBhvr>
                                        <p:cTn id="313" dur="500"/>
                                        <p:tgtEl>
                                          <p:spTgt spid="41"/>
                                        </p:tgtEl>
                                      </p:cBhvr>
                                    </p:animEffect>
                                    <p:set>
                                      <p:cBhvr>
                                        <p:cTn id="314" dur="1" fill="hold">
                                          <p:stCondLst>
                                            <p:cond delay="499"/>
                                          </p:stCondLst>
                                        </p:cTn>
                                        <p:tgtEl>
                                          <p:spTgt spid="41"/>
                                        </p:tgtEl>
                                        <p:attrNameLst>
                                          <p:attrName>style.visibility</p:attrName>
                                        </p:attrNameLst>
                                      </p:cBhvr>
                                      <p:to>
                                        <p:strVal val="hidden"/>
                                      </p:to>
                                    </p:set>
                                  </p:childTnLst>
                                </p:cTn>
                              </p:par>
                              <p:par>
                                <p:cTn id="315" presetID="10" presetClass="exit" presetSubtype="0" fill="hold" grpId="2" nodeType="withEffect">
                                  <p:stCondLst>
                                    <p:cond delay="0"/>
                                  </p:stCondLst>
                                  <p:childTnLst>
                                    <p:animEffect transition="out" filter="fade">
                                      <p:cBhvr>
                                        <p:cTn id="316" dur="500"/>
                                        <p:tgtEl>
                                          <p:spTgt spid="44"/>
                                        </p:tgtEl>
                                      </p:cBhvr>
                                    </p:animEffect>
                                    <p:set>
                                      <p:cBhvr>
                                        <p:cTn id="317" dur="1" fill="hold">
                                          <p:stCondLst>
                                            <p:cond delay="499"/>
                                          </p:stCondLst>
                                        </p:cTn>
                                        <p:tgtEl>
                                          <p:spTgt spid="44"/>
                                        </p:tgtEl>
                                        <p:attrNameLst>
                                          <p:attrName>style.visibility</p:attrName>
                                        </p:attrNameLst>
                                      </p:cBhvr>
                                      <p:to>
                                        <p:strVal val="hidden"/>
                                      </p:to>
                                    </p:set>
                                  </p:childTnLst>
                                </p:cTn>
                              </p:par>
                              <p:par>
                                <p:cTn id="318" presetID="10" presetClass="exit" presetSubtype="0" fill="hold" grpId="2" nodeType="withEffect">
                                  <p:stCondLst>
                                    <p:cond delay="0"/>
                                  </p:stCondLst>
                                  <p:childTnLst>
                                    <p:animEffect transition="out" filter="fade">
                                      <p:cBhvr>
                                        <p:cTn id="319" dur="500"/>
                                        <p:tgtEl>
                                          <p:spTgt spid="45"/>
                                        </p:tgtEl>
                                      </p:cBhvr>
                                    </p:animEffect>
                                    <p:set>
                                      <p:cBhvr>
                                        <p:cTn id="320" dur="1" fill="hold">
                                          <p:stCondLst>
                                            <p:cond delay="499"/>
                                          </p:stCondLst>
                                        </p:cTn>
                                        <p:tgtEl>
                                          <p:spTgt spid="45"/>
                                        </p:tgtEl>
                                        <p:attrNameLst>
                                          <p:attrName>style.visibility</p:attrName>
                                        </p:attrNameLst>
                                      </p:cBhvr>
                                      <p:to>
                                        <p:strVal val="hidden"/>
                                      </p:to>
                                    </p:set>
                                  </p:childTnLst>
                                </p:cTn>
                              </p:par>
                              <p:par>
                                <p:cTn id="321" presetID="10" presetClass="exit" presetSubtype="0" fill="hold" grpId="2" nodeType="withEffect">
                                  <p:stCondLst>
                                    <p:cond delay="0"/>
                                  </p:stCondLst>
                                  <p:childTnLst>
                                    <p:animEffect transition="out" filter="fade">
                                      <p:cBhvr>
                                        <p:cTn id="322" dur="500"/>
                                        <p:tgtEl>
                                          <p:spTgt spid="51"/>
                                        </p:tgtEl>
                                      </p:cBhvr>
                                    </p:animEffect>
                                    <p:set>
                                      <p:cBhvr>
                                        <p:cTn id="323" dur="1" fill="hold">
                                          <p:stCondLst>
                                            <p:cond delay="499"/>
                                          </p:stCondLst>
                                        </p:cTn>
                                        <p:tgtEl>
                                          <p:spTgt spid="51"/>
                                        </p:tgtEl>
                                        <p:attrNameLst>
                                          <p:attrName>style.visibility</p:attrName>
                                        </p:attrNameLst>
                                      </p:cBhvr>
                                      <p:to>
                                        <p:strVal val="hidden"/>
                                      </p:to>
                                    </p:set>
                                  </p:childTnLst>
                                </p:cTn>
                              </p:par>
                              <p:par>
                                <p:cTn id="324" presetID="10" presetClass="exit" presetSubtype="0" fill="hold" grpId="2" nodeType="withEffect">
                                  <p:stCondLst>
                                    <p:cond delay="0"/>
                                  </p:stCondLst>
                                  <p:childTnLst>
                                    <p:animEffect transition="out" filter="fade">
                                      <p:cBhvr>
                                        <p:cTn id="325" dur="500"/>
                                        <p:tgtEl>
                                          <p:spTgt spid="52"/>
                                        </p:tgtEl>
                                      </p:cBhvr>
                                    </p:animEffect>
                                    <p:set>
                                      <p:cBhvr>
                                        <p:cTn id="326" dur="1" fill="hold">
                                          <p:stCondLst>
                                            <p:cond delay="499"/>
                                          </p:stCondLst>
                                        </p:cTn>
                                        <p:tgtEl>
                                          <p:spTgt spid="52"/>
                                        </p:tgtEl>
                                        <p:attrNameLst>
                                          <p:attrName>style.visibility</p:attrName>
                                        </p:attrNameLst>
                                      </p:cBhvr>
                                      <p:to>
                                        <p:strVal val="hidden"/>
                                      </p:to>
                                    </p:set>
                                  </p:childTnLst>
                                </p:cTn>
                              </p:par>
                              <p:par>
                                <p:cTn id="327" presetID="10" presetClass="exit" presetSubtype="0" fill="hold" grpId="2" nodeType="withEffect">
                                  <p:stCondLst>
                                    <p:cond delay="0"/>
                                  </p:stCondLst>
                                  <p:childTnLst>
                                    <p:animEffect transition="out" filter="fade">
                                      <p:cBhvr>
                                        <p:cTn id="328" dur="500"/>
                                        <p:tgtEl>
                                          <p:spTgt spid="53"/>
                                        </p:tgtEl>
                                      </p:cBhvr>
                                    </p:animEffect>
                                    <p:set>
                                      <p:cBhvr>
                                        <p:cTn id="329" dur="1" fill="hold">
                                          <p:stCondLst>
                                            <p:cond delay="499"/>
                                          </p:stCondLst>
                                        </p:cTn>
                                        <p:tgtEl>
                                          <p:spTgt spid="53"/>
                                        </p:tgtEl>
                                        <p:attrNameLst>
                                          <p:attrName>style.visibility</p:attrName>
                                        </p:attrNameLst>
                                      </p:cBhvr>
                                      <p:to>
                                        <p:strVal val="hidden"/>
                                      </p:to>
                                    </p:set>
                                  </p:childTnLst>
                                </p:cTn>
                              </p:par>
                              <p:par>
                                <p:cTn id="330" presetID="10" presetClass="exit" presetSubtype="0" fill="hold" grpId="2" nodeType="withEffect">
                                  <p:stCondLst>
                                    <p:cond delay="0"/>
                                  </p:stCondLst>
                                  <p:childTnLst>
                                    <p:animEffect transition="out" filter="fade">
                                      <p:cBhvr>
                                        <p:cTn id="331" dur="500"/>
                                        <p:tgtEl>
                                          <p:spTgt spid="54"/>
                                        </p:tgtEl>
                                      </p:cBhvr>
                                    </p:animEffect>
                                    <p:set>
                                      <p:cBhvr>
                                        <p:cTn id="332" dur="1" fill="hold">
                                          <p:stCondLst>
                                            <p:cond delay="499"/>
                                          </p:stCondLst>
                                        </p:cTn>
                                        <p:tgtEl>
                                          <p:spTgt spid="54"/>
                                        </p:tgtEl>
                                        <p:attrNameLst>
                                          <p:attrName>style.visibility</p:attrName>
                                        </p:attrNameLst>
                                      </p:cBhvr>
                                      <p:to>
                                        <p:strVal val="hidden"/>
                                      </p:to>
                                    </p:set>
                                  </p:childTnLst>
                                </p:cTn>
                              </p:par>
                              <p:par>
                                <p:cTn id="333" presetID="10" presetClass="exit" presetSubtype="0" fill="hold" grpId="2" nodeType="withEffect">
                                  <p:stCondLst>
                                    <p:cond delay="0"/>
                                  </p:stCondLst>
                                  <p:childTnLst>
                                    <p:animEffect transition="out" filter="fade">
                                      <p:cBhvr>
                                        <p:cTn id="334" dur="500"/>
                                        <p:tgtEl>
                                          <p:spTgt spid="55"/>
                                        </p:tgtEl>
                                      </p:cBhvr>
                                    </p:animEffect>
                                    <p:set>
                                      <p:cBhvr>
                                        <p:cTn id="335" dur="1" fill="hold">
                                          <p:stCondLst>
                                            <p:cond delay="499"/>
                                          </p:stCondLst>
                                        </p:cTn>
                                        <p:tgtEl>
                                          <p:spTgt spid="55"/>
                                        </p:tgtEl>
                                        <p:attrNameLst>
                                          <p:attrName>style.visibility</p:attrName>
                                        </p:attrNameLst>
                                      </p:cBhvr>
                                      <p:to>
                                        <p:strVal val="hidden"/>
                                      </p:to>
                                    </p:set>
                                  </p:childTnLst>
                                </p:cTn>
                              </p:par>
                              <p:par>
                                <p:cTn id="336" presetID="10" presetClass="exit" presetSubtype="0" fill="hold" grpId="2" nodeType="withEffect">
                                  <p:stCondLst>
                                    <p:cond delay="0"/>
                                  </p:stCondLst>
                                  <p:childTnLst>
                                    <p:animEffect transition="out" filter="fade">
                                      <p:cBhvr>
                                        <p:cTn id="337" dur="500"/>
                                        <p:tgtEl>
                                          <p:spTgt spid="56"/>
                                        </p:tgtEl>
                                      </p:cBhvr>
                                    </p:animEffect>
                                    <p:set>
                                      <p:cBhvr>
                                        <p:cTn id="338" dur="1" fill="hold">
                                          <p:stCondLst>
                                            <p:cond delay="499"/>
                                          </p:stCondLst>
                                        </p:cTn>
                                        <p:tgtEl>
                                          <p:spTgt spid="56"/>
                                        </p:tgtEl>
                                        <p:attrNameLst>
                                          <p:attrName>style.visibility</p:attrName>
                                        </p:attrNameLst>
                                      </p:cBhvr>
                                      <p:to>
                                        <p:strVal val="hidden"/>
                                      </p:to>
                                    </p:set>
                                  </p:childTnLst>
                                </p:cTn>
                              </p:par>
                              <p:par>
                                <p:cTn id="339" presetID="10" presetClass="exit" presetSubtype="0" fill="hold" grpId="2" nodeType="withEffect">
                                  <p:stCondLst>
                                    <p:cond delay="0"/>
                                  </p:stCondLst>
                                  <p:childTnLst>
                                    <p:animEffect transition="out" filter="fade">
                                      <p:cBhvr>
                                        <p:cTn id="340" dur="500"/>
                                        <p:tgtEl>
                                          <p:spTgt spid="57"/>
                                        </p:tgtEl>
                                      </p:cBhvr>
                                    </p:animEffect>
                                    <p:set>
                                      <p:cBhvr>
                                        <p:cTn id="341" dur="1" fill="hold">
                                          <p:stCondLst>
                                            <p:cond delay="499"/>
                                          </p:stCondLst>
                                        </p:cTn>
                                        <p:tgtEl>
                                          <p:spTgt spid="57"/>
                                        </p:tgtEl>
                                        <p:attrNameLst>
                                          <p:attrName>style.visibility</p:attrName>
                                        </p:attrNameLst>
                                      </p:cBhvr>
                                      <p:to>
                                        <p:strVal val="hidden"/>
                                      </p:to>
                                    </p:set>
                                  </p:childTnLst>
                                </p:cTn>
                              </p:par>
                              <p:par>
                                <p:cTn id="342" presetID="10" presetClass="exit" presetSubtype="0" fill="hold" grpId="2" nodeType="withEffect">
                                  <p:stCondLst>
                                    <p:cond delay="0"/>
                                  </p:stCondLst>
                                  <p:childTnLst>
                                    <p:animEffect transition="out" filter="fade">
                                      <p:cBhvr>
                                        <p:cTn id="343" dur="500"/>
                                        <p:tgtEl>
                                          <p:spTgt spid="58"/>
                                        </p:tgtEl>
                                      </p:cBhvr>
                                    </p:animEffect>
                                    <p:set>
                                      <p:cBhvr>
                                        <p:cTn id="344" dur="1" fill="hold">
                                          <p:stCondLst>
                                            <p:cond delay="499"/>
                                          </p:stCondLst>
                                        </p:cTn>
                                        <p:tgtEl>
                                          <p:spTgt spid="58"/>
                                        </p:tgtEl>
                                        <p:attrNameLst>
                                          <p:attrName>style.visibility</p:attrName>
                                        </p:attrNameLst>
                                      </p:cBhvr>
                                      <p:to>
                                        <p:strVal val="hidden"/>
                                      </p:to>
                                    </p:set>
                                  </p:childTnLst>
                                </p:cTn>
                              </p:par>
                              <p:par>
                                <p:cTn id="345" presetID="10" presetClass="exit" presetSubtype="0" fill="hold" grpId="2" nodeType="withEffect">
                                  <p:stCondLst>
                                    <p:cond delay="0"/>
                                  </p:stCondLst>
                                  <p:childTnLst>
                                    <p:animEffect transition="out" filter="fade">
                                      <p:cBhvr>
                                        <p:cTn id="346" dur="500"/>
                                        <p:tgtEl>
                                          <p:spTgt spid="46"/>
                                        </p:tgtEl>
                                      </p:cBhvr>
                                    </p:animEffect>
                                    <p:set>
                                      <p:cBhvr>
                                        <p:cTn id="347" dur="1" fill="hold">
                                          <p:stCondLst>
                                            <p:cond delay="499"/>
                                          </p:stCondLst>
                                        </p:cTn>
                                        <p:tgtEl>
                                          <p:spTgt spid="46"/>
                                        </p:tgtEl>
                                        <p:attrNameLst>
                                          <p:attrName>style.visibility</p:attrName>
                                        </p:attrNameLst>
                                      </p:cBhvr>
                                      <p:to>
                                        <p:strVal val="hidden"/>
                                      </p:to>
                                    </p:set>
                                  </p:childTnLst>
                                </p:cTn>
                              </p:par>
                              <p:par>
                                <p:cTn id="348" presetID="10" presetClass="exit" presetSubtype="0" fill="hold" grpId="2" nodeType="withEffect">
                                  <p:stCondLst>
                                    <p:cond delay="0"/>
                                  </p:stCondLst>
                                  <p:childTnLst>
                                    <p:animEffect transition="out" filter="fade">
                                      <p:cBhvr>
                                        <p:cTn id="349" dur="500"/>
                                        <p:tgtEl>
                                          <p:spTgt spid="59"/>
                                        </p:tgtEl>
                                      </p:cBhvr>
                                    </p:animEffect>
                                    <p:set>
                                      <p:cBhvr>
                                        <p:cTn id="350" dur="1" fill="hold">
                                          <p:stCondLst>
                                            <p:cond delay="499"/>
                                          </p:stCondLst>
                                        </p:cTn>
                                        <p:tgtEl>
                                          <p:spTgt spid="59"/>
                                        </p:tgtEl>
                                        <p:attrNameLst>
                                          <p:attrName>style.visibility</p:attrName>
                                        </p:attrNameLst>
                                      </p:cBhvr>
                                      <p:to>
                                        <p:strVal val="hidden"/>
                                      </p:to>
                                    </p:set>
                                  </p:childTnLst>
                                </p:cTn>
                              </p:par>
                              <p:par>
                                <p:cTn id="351" presetID="10" presetClass="exit" presetSubtype="0" fill="hold" grpId="2" nodeType="withEffect">
                                  <p:stCondLst>
                                    <p:cond delay="0"/>
                                  </p:stCondLst>
                                  <p:childTnLst>
                                    <p:animEffect transition="out" filter="fade">
                                      <p:cBhvr>
                                        <p:cTn id="352" dur="500"/>
                                        <p:tgtEl>
                                          <p:spTgt spid="62"/>
                                        </p:tgtEl>
                                      </p:cBhvr>
                                    </p:animEffect>
                                    <p:set>
                                      <p:cBhvr>
                                        <p:cTn id="353" dur="1" fill="hold">
                                          <p:stCondLst>
                                            <p:cond delay="499"/>
                                          </p:stCondLst>
                                        </p:cTn>
                                        <p:tgtEl>
                                          <p:spTgt spid="62"/>
                                        </p:tgtEl>
                                        <p:attrNameLst>
                                          <p:attrName>style.visibility</p:attrName>
                                        </p:attrNameLst>
                                      </p:cBhvr>
                                      <p:to>
                                        <p:strVal val="hidden"/>
                                      </p:to>
                                    </p:set>
                                  </p:childTnLst>
                                </p:cTn>
                              </p:par>
                              <p:par>
                                <p:cTn id="354" presetID="10" presetClass="exit" presetSubtype="0" fill="hold" grpId="2" nodeType="withEffect">
                                  <p:stCondLst>
                                    <p:cond delay="0"/>
                                  </p:stCondLst>
                                  <p:childTnLst>
                                    <p:animEffect transition="out" filter="fade">
                                      <p:cBhvr>
                                        <p:cTn id="355" dur="500"/>
                                        <p:tgtEl>
                                          <p:spTgt spid="63"/>
                                        </p:tgtEl>
                                      </p:cBhvr>
                                    </p:animEffect>
                                    <p:set>
                                      <p:cBhvr>
                                        <p:cTn id="356" dur="1" fill="hold">
                                          <p:stCondLst>
                                            <p:cond delay="499"/>
                                          </p:stCondLst>
                                        </p:cTn>
                                        <p:tgtEl>
                                          <p:spTgt spid="63"/>
                                        </p:tgtEl>
                                        <p:attrNameLst>
                                          <p:attrName>style.visibility</p:attrName>
                                        </p:attrNameLst>
                                      </p:cBhvr>
                                      <p:to>
                                        <p:strVal val="hidden"/>
                                      </p:to>
                                    </p:set>
                                  </p:childTnLst>
                                </p:cTn>
                              </p:par>
                              <p:par>
                                <p:cTn id="357" presetID="10" presetClass="exit" presetSubtype="0" fill="hold" grpId="2" nodeType="withEffect">
                                  <p:stCondLst>
                                    <p:cond delay="0"/>
                                  </p:stCondLst>
                                  <p:childTnLst>
                                    <p:animEffect transition="out" filter="fade">
                                      <p:cBhvr>
                                        <p:cTn id="358" dur="500"/>
                                        <p:tgtEl>
                                          <p:spTgt spid="65"/>
                                        </p:tgtEl>
                                      </p:cBhvr>
                                    </p:animEffect>
                                    <p:set>
                                      <p:cBhvr>
                                        <p:cTn id="359" dur="1" fill="hold">
                                          <p:stCondLst>
                                            <p:cond delay="499"/>
                                          </p:stCondLst>
                                        </p:cTn>
                                        <p:tgtEl>
                                          <p:spTgt spid="65"/>
                                        </p:tgtEl>
                                        <p:attrNameLst>
                                          <p:attrName>style.visibility</p:attrName>
                                        </p:attrNameLst>
                                      </p:cBhvr>
                                      <p:to>
                                        <p:strVal val="hidden"/>
                                      </p:to>
                                    </p:set>
                                  </p:childTnLst>
                                </p:cTn>
                              </p:par>
                              <p:par>
                                <p:cTn id="360" presetID="10" presetClass="exit" presetSubtype="0" fill="hold" grpId="2" nodeType="withEffect">
                                  <p:stCondLst>
                                    <p:cond delay="0"/>
                                  </p:stCondLst>
                                  <p:childTnLst>
                                    <p:animEffect transition="out" filter="fade">
                                      <p:cBhvr>
                                        <p:cTn id="361" dur="500"/>
                                        <p:tgtEl>
                                          <p:spTgt spid="66"/>
                                        </p:tgtEl>
                                      </p:cBhvr>
                                    </p:animEffect>
                                    <p:set>
                                      <p:cBhvr>
                                        <p:cTn id="362" dur="1" fill="hold">
                                          <p:stCondLst>
                                            <p:cond delay="499"/>
                                          </p:stCondLst>
                                        </p:cTn>
                                        <p:tgtEl>
                                          <p:spTgt spid="66"/>
                                        </p:tgtEl>
                                        <p:attrNameLst>
                                          <p:attrName>style.visibility</p:attrName>
                                        </p:attrNameLst>
                                      </p:cBhvr>
                                      <p:to>
                                        <p:strVal val="hidden"/>
                                      </p:to>
                                    </p:set>
                                  </p:childTnLst>
                                </p:cTn>
                              </p:par>
                              <p:par>
                                <p:cTn id="363" presetID="10" presetClass="exit" presetSubtype="0" fill="hold" grpId="2" nodeType="withEffect">
                                  <p:stCondLst>
                                    <p:cond delay="0"/>
                                  </p:stCondLst>
                                  <p:childTnLst>
                                    <p:animEffect transition="out" filter="fade">
                                      <p:cBhvr>
                                        <p:cTn id="364" dur="500"/>
                                        <p:tgtEl>
                                          <p:spTgt spid="67"/>
                                        </p:tgtEl>
                                      </p:cBhvr>
                                    </p:animEffect>
                                    <p:set>
                                      <p:cBhvr>
                                        <p:cTn id="365" dur="1" fill="hold">
                                          <p:stCondLst>
                                            <p:cond delay="499"/>
                                          </p:stCondLst>
                                        </p:cTn>
                                        <p:tgtEl>
                                          <p:spTgt spid="67"/>
                                        </p:tgtEl>
                                        <p:attrNameLst>
                                          <p:attrName>style.visibility</p:attrName>
                                        </p:attrNameLst>
                                      </p:cBhvr>
                                      <p:to>
                                        <p:strVal val="hidden"/>
                                      </p:to>
                                    </p:set>
                                  </p:childTnLst>
                                </p:cTn>
                              </p:par>
                              <p:par>
                                <p:cTn id="366" presetID="10" presetClass="exit" presetSubtype="0" fill="hold" grpId="2" nodeType="withEffect">
                                  <p:stCondLst>
                                    <p:cond delay="0"/>
                                  </p:stCondLst>
                                  <p:childTnLst>
                                    <p:animEffect transition="out" filter="fade">
                                      <p:cBhvr>
                                        <p:cTn id="367" dur="500"/>
                                        <p:tgtEl>
                                          <p:spTgt spid="68"/>
                                        </p:tgtEl>
                                      </p:cBhvr>
                                    </p:animEffect>
                                    <p:set>
                                      <p:cBhvr>
                                        <p:cTn id="368" dur="1" fill="hold">
                                          <p:stCondLst>
                                            <p:cond delay="499"/>
                                          </p:stCondLst>
                                        </p:cTn>
                                        <p:tgtEl>
                                          <p:spTgt spid="68"/>
                                        </p:tgtEl>
                                        <p:attrNameLst>
                                          <p:attrName>style.visibility</p:attrName>
                                        </p:attrNameLst>
                                      </p:cBhvr>
                                      <p:to>
                                        <p:strVal val="hidden"/>
                                      </p:to>
                                    </p:set>
                                  </p:childTnLst>
                                </p:cTn>
                              </p:par>
                              <p:par>
                                <p:cTn id="369" presetID="10" presetClass="exit" presetSubtype="0" fill="hold" grpId="2" nodeType="withEffect">
                                  <p:stCondLst>
                                    <p:cond delay="0"/>
                                  </p:stCondLst>
                                  <p:childTnLst>
                                    <p:animEffect transition="out" filter="fade">
                                      <p:cBhvr>
                                        <p:cTn id="370" dur="500"/>
                                        <p:tgtEl>
                                          <p:spTgt spid="69"/>
                                        </p:tgtEl>
                                      </p:cBhvr>
                                    </p:animEffect>
                                    <p:set>
                                      <p:cBhvr>
                                        <p:cTn id="371" dur="1" fill="hold">
                                          <p:stCondLst>
                                            <p:cond delay="499"/>
                                          </p:stCondLst>
                                        </p:cTn>
                                        <p:tgtEl>
                                          <p:spTgt spid="69"/>
                                        </p:tgtEl>
                                        <p:attrNameLst>
                                          <p:attrName>style.visibility</p:attrName>
                                        </p:attrNameLst>
                                      </p:cBhvr>
                                      <p:to>
                                        <p:strVal val="hidden"/>
                                      </p:to>
                                    </p:set>
                                  </p:childTnLst>
                                </p:cTn>
                              </p:par>
                              <p:par>
                                <p:cTn id="372" presetID="10" presetClass="exit" presetSubtype="0" fill="hold" grpId="2" nodeType="withEffect">
                                  <p:stCondLst>
                                    <p:cond delay="0"/>
                                  </p:stCondLst>
                                  <p:childTnLst>
                                    <p:animEffect transition="out" filter="fade">
                                      <p:cBhvr>
                                        <p:cTn id="373" dur="500"/>
                                        <p:tgtEl>
                                          <p:spTgt spid="70"/>
                                        </p:tgtEl>
                                      </p:cBhvr>
                                    </p:animEffect>
                                    <p:set>
                                      <p:cBhvr>
                                        <p:cTn id="374" dur="1" fill="hold">
                                          <p:stCondLst>
                                            <p:cond delay="499"/>
                                          </p:stCondLst>
                                        </p:cTn>
                                        <p:tgtEl>
                                          <p:spTgt spid="70"/>
                                        </p:tgtEl>
                                        <p:attrNameLst>
                                          <p:attrName>style.visibility</p:attrName>
                                        </p:attrNameLst>
                                      </p:cBhvr>
                                      <p:to>
                                        <p:strVal val="hidden"/>
                                      </p:to>
                                    </p:set>
                                  </p:childTnLst>
                                </p:cTn>
                              </p:par>
                              <p:par>
                                <p:cTn id="375" presetID="10" presetClass="exit" presetSubtype="0" fill="hold" grpId="2" nodeType="withEffect">
                                  <p:stCondLst>
                                    <p:cond delay="0"/>
                                  </p:stCondLst>
                                  <p:childTnLst>
                                    <p:animEffect transition="out" filter="fade">
                                      <p:cBhvr>
                                        <p:cTn id="376" dur="500"/>
                                        <p:tgtEl>
                                          <p:spTgt spid="71"/>
                                        </p:tgtEl>
                                      </p:cBhvr>
                                    </p:animEffect>
                                    <p:set>
                                      <p:cBhvr>
                                        <p:cTn id="377" dur="1" fill="hold">
                                          <p:stCondLst>
                                            <p:cond delay="499"/>
                                          </p:stCondLst>
                                        </p:cTn>
                                        <p:tgtEl>
                                          <p:spTgt spid="71"/>
                                        </p:tgtEl>
                                        <p:attrNameLst>
                                          <p:attrName>style.visibility</p:attrName>
                                        </p:attrNameLst>
                                      </p:cBhvr>
                                      <p:to>
                                        <p:strVal val="hidden"/>
                                      </p:to>
                                    </p:set>
                                  </p:childTnLst>
                                </p:cTn>
                              </p:par>
                              <p:par>
                                <p:cTn id="378" presetID="10" presetClass="exit" presetSubtype="0" fill="hold" grpId="2" nodeType="withEffect">
                                  <p:stCondLst>
                                    <p:cond delay="0"/>
                                  </p:stCondLst>
                                  <p:childTnLst>
                                    <p:animEffect transition="out" filter="fade">
                                      <p:cBhvr>
                                        <p:cTn id="379" dur="500"/>
                                        <p:tgtEl>
                                          <p:spTgt spid="72"/>
                                        </p:tgtEl>
                                      </p:cBhvr>
                                    </p:animEffect>
                                    <p:set>
                                      <p:cBhvr>
                                        <p:cTn id="380" dur="1" fill="hold">
                                          <p:stCondLst>
                                            <p:cond delay="499"/>
                                          </p:stCondLst>
                                        </p:cTn>
                                        <p:tgtEl>
                                          <p:spTgt spid="72"/>
                                        </p:tgtEl>
                                        <p:attrNameLst>
                                          <p:attrName>style.visibility</p:attrName>
                                        </p:attrNameLst>
                                      </p:cBhvr>
                                      <p:to>
                                        <p:strVal val="hidden"/>
                                      </p:to>
                                    </p:set>
                                  </p:childTnLst>
                                </p:cTn>
                              </p:par>
                              <p:par>
                                <p:cTn id="381" presetID="10" presetClass="exit" presetSubtype="0" fill="hold" grpId="2" nodeType="withEffect">
                                  <p:stCondLst>
                                    <p:cond delay="0"/>
                                  </p:stCondLst>
                                  <p:childTnLst>
                                    <p:animEffect transition="out" filter="fade">
                                      <p:cBhvr>
                                        <p:cTn id="382" dur="500"/>
                                        <p:tgtEl>
                                          <p:spTgt spid="64"/>
                                        </p:tgtEl>
                                      </p:cBhvr>
                                    </p:animEffect>
                                    <p:set>
                                      <p:cBhvr>
                                        <p:cTn id="383" dur="1" fill="hold">
                                          <p:stCondLst>
                                            <p:cond delay="499"/>
                                          </p:stCondLst>
                                        </p:cTn>
                                        <p:tgtEl>
                                          <p:spTgt spid="64"/>
                                        </p:tgtEl>
                                        <p:attrNameLst>
                                          <p:attrName>style.visibility</p:attrName>
                                        </p:attrNameLst>
                                      </p:cBhvr>
                                      <p:to>
                                        <p:strVal val="hidden"/>
                                      </p:to>
                                    </p:set>
                                  </p:childTnLst>
                                </p:cTn>
                              </p:par>
                              <p:par>
                                <p:cTn id="384" presetID="10" presetClass="exit" presetSubtype="0" fill="hold" grpId="2" nodeType="withEffect">
                                  <p:stCondLst>
                                    <p:cond delay="0"/>
                                  </p:stCondLst>
                                  <p:childTnLst>
                                    <p:animEffect transition="out" filter="fade">
                                      <p:cBhvr>
                                        <p:cTn id="385" dur="500"/>
                                        <p:tgtEl>
                                          <p:spTgt spid="73"/>
                                        </p:tgtEl>
                                      </p:cBhvr>
                                    </p:animEffect>
                                    <p:set>
                                      <p:cBhvr>
                                        <p:cTn id="386" dur="1" fill="hold">
                                          <p:stCondLst>
                                            <p:cond delay="499"/>
                                          </p:stCondLst>
                                        </p:cTn>
                                        <p:tgtEl>
                                          <p:spTgt spid="73"/>
                                        </p:tgtEl>
                                        <p:attrNameLst>
                                          <p:attrName>style.visibility</p:attrName>
                                        </p:attrNameLst>
                                      </p:cBhvr>
                                      <p:to>
                                        <p:strVal val="hidden"/>
                                      </p:to>
                                    </p:set>
                                  </p:childTnLst>
                                </p:cTn>
                              </p:par>
                              <p:par>
                                <p:cTn id="387" presetID="10" presetClass="entr" presetSubtype="0" fill="hold" grpId="0" nodeType="withEffect">
                                  <p:stCondLst>
                                    <p:cond delay="0"/>
                                  </p:stCondLst>
                                  <p:childTnLst>
                                    <p:set>
                                      <p:cBhvr>
                                        <p:cTn id="388" dur="1" fill="hold">
                                          <p:stCondLst>
                                            <p:cond delay="0"/>
                                          </p:stCondLst>
                                        </p:cTn>
                                        <p:tgtEl>
                                          <p:spTgt spid="75"/>
                                        </p:tgtEl>
                                        <p:attrNameLst>
                                          <p:attrName>style.visibility</p:attrName>
                                        </p:attrNameLst>
                                      </p:cBhvr>
                                      <p:to>
                                        <p:strVal val="visible"/>
                                      </p:to>
                                    </p:set>
                                    <p:animEffect transition="in" filter="fade">
                                      <p:cBhvr>
                                        <p:cTn id="389" dur="500"/>
                                        <p:tgtEl>
                                          <p:spTgt spid="75"/>
                                        </p:tgtEl>
                                      </p:cBhvr>
                                    </p:animEffect>
                                  </p:childTnLst>
                                </p:cTn>
                              </p:par>
                              <p:par>
                                <p:cTn id="390" presetID="10" presetClass="entr" presetSubtype="0" fill="hold" grpId="0" nodeType="withEffect">
                                  <p:stCondLst>
                                    <p:cond delay="0"/>
                                  </p:stCondLst>
                                  <p:childTnLst>
                                    <p:set>
                                      <p:cBhvr>
                                        <p:cTn id="391" dur="1" fill="hold">
                                          <p:stCondLst>
                                            <p:cond delay="0"/>
                                          </p:stCondLst>
                                        </p:cTn>
                                        <p:tgtEl>
                                          <p:spTgt spid="61"/>
                                        </p:tgtEl>
                                        <p:attrNameLst>
                                          <p:attrName>style.visibility</p:attrName>
                                        </p:attrNameLst>
                                      </p:cBhvr>
                                      <p:to>
                                        <p:strVal val="visible"/>
                                      </p:to>
                                    </p:set>
                                    <p:animEffect transition="in" filter="fade">
                                      <p:cBhvr>
                                        <p:cTn id="392" dur="500"/>
                                        <p:tgtEl>
                                          <p:spTgt spid="61"/>
                                        </p:tgtEl>
                                      </p:cBhvr>
                                    </p:animEffect>
                                  </p:childTnLst>
                                </p:cTn>
                              </p:par>
                              <p:par>
                                <p:cTn id="393" presetID="10" presetClass="entr" presetSubtype="0" fill="hold" grpId="0" nodeType="withEffect">
                                  <p:stCondLst>
                                    <p:cond delay="0"/>
                                  </p:stCondLst>
                                  <p:childTnLst>
                                    <p:set>
                                      <p:cBhvr>
                                        <p:cTn id="394" dur="1" fill="hold">
                                          <p:stCondLst>
                                            <p:cond delay="0"/>
                                          </p:stCondLst>
                                        </p:cTn>
                                        <p:tgtEl>
                                          <p:spTgt spid="27"/>
                                        </p:tgtEl>
                                        <p:attrNameLst>
                                          <p:attrName>style.visibility</p:attrName>
                                        </p:attrNameLst>
                                      </p:cBhvr>
                                      <p:to>
                                        <p:strVal val="visible"/>
                                      </p:to>
                                    </p:set>
                                    <p:animEffect transition="in" filter="fade">
                                      <p:cBhvr>
                                        <p:cTn id="395" dur="500"/>
                                        <p:tgtEl>
                                          <p:spTgt spid="27"/>
                                        </p:tgtEl>
                                      </p:cBhvr>
                                    </p:animEffect>
                                  </p:childTnLst>
                                </p:cTn>
                              </p:par>
                              <p:par>
                                <p:cTn id="396" presetID="10" presetClass="entr" presetSubtype="0" fill="hold" grpId="0" nodeType="withEffect">
                                  <p:stCondLst>
                                    <p:cond delay="0"/>
                                  </p:stCondLst>
                                  <p:childTnLst>
                                    <p:set>
                                      <p:cBhvr>
                                        <p:cTn id="397" dur="1" fill="hold">
                                          <p:stCondLst>
                                            <p:cond delay="0"/>
                                          </p:stCondLst>
                                        </p:cTn>
                                        <p:tgtEl>
                                          <p:spTgt spid="43"/>
                                        </p:tgtEl>
                                        <p:attrNameLst>
                                          <p:attrName>style.visibility</p:attrName>
                                        </p:attrNameLst>
                                      </p:cBhvr>
                                      <p:to>
                                        <p:strVal val="visible"/>
                                      </p:to>
                                    </p:set>
                                    <p:animEffect transition="in" filter="fade">
                                      <p:cBhvr>
                                        <p:cTn id="398" dur="500"/>
                                        <p:tgtEl>
                                          <p:spTgt spid="43"/>
                                        </p:tgtEl>
                                      </p:cBhvr>
                                    </p:animEffect>
                                  </p:childTnLst>
                                </p:cTn>
                              </p:par>
                              <p:par>
                                <p:cTn id="399" presetID="22" presetClass="entr" presetSubtype="4" fill="hold" grpId="0" nodeType="withEffect">
                                  <p:stCondLst>
                                    <p:cond delay="0"/>
                                  </p:stCondLst>
                                  <p:childTnLst>
                                    <p:set>
                                      <p:cBhvr>
                                        <p:cTn id="400" dur="1" fill="hold">
                                          <p:stCondLst>
                                            <p:cond delay="0"/>
                                          </p:stCondLst>
                                        </p:cTn>
                                        <p:tgtEl>
                                          <p:spTgt spid="76"/>
                                        </p:tgtEl>
                                        <p:attrNameLst>
                                          <p:attrName>style.visibility</p:attrName>
                                        </p:attrNameLst>
                                      </p:cBhvr>
                                      <p:to>
                                        <p:strVal val="visible"/>
                                      </p:to>
                                    </p:set>
                                    <p:animEffect transition="in" filter="wipe(down)">
                                      <p:cBhvr>
                                        <p:cTn id="401" dur="500"/>
                                        <p:tgtEl>
                                          <p:spTgt spid="76"/>
                                        </p:tgtEl>
                                      </p:cBhvr>
                                    </p:animEffect>
                                  </p:childTnLst>
                                </p:cTn>
                              </p:par>
                              <p:par>
                                <p:cTn id="402" presetID="22" presetClass="entr" presetSubtype="4" fill="hold" grpId="0" nodeType="withEffect">
                                  <p:stCondLst>
                                    <p:cond delay="0"/>
                                  </p:stCondLst>
                                  <p:childTnLst>
                                    <p:set>
                                      <p:cBhvr>
                                        <p:cTn id="403" dur="1" fill="hold">
                                          <p:stCondLst>
                                            <p:cond delay="0"/>
                                          </p:stCondLst>
                                        </p:cTn>
                                        <p:tgtEl>
                                          <p:spTgt spid="77"/>
                                        </p:tgtEl>
                                        <p:attrNameLst>
                                          <p:attrName>style.visibility</p:attrName>
                                        </p:attrNameLst>
                                      </p:cBhvr>
                                      <p:to>
                                        <p:strVal val="visible"/>
                                      </p:to>
                                    </p:set>
                                    <p:animEffect transition="in" filter="wipe(down)">
                                      <p:cBhvr>
                                        <p:cTn id="404" dur="500"/>
                                        <p:tgtEl>
                                          <p:spTgt spid="77"/>
                                        </p:tgtEl>
                                      </p:cBhvr>
                                    </p:animEffect>
                                  </p:childTnLst>
                                </p:cTn>
                              </p:par>
                              <p:par>
                                <p:cTn id="405" presetID="22" presetClass="entr" presetSubtype="4" fill="hold" grpId="0" nodeType="withEffect">
                                  <p:stCondLst>
                                    <p:cond delay="0"/>
                                  </p:stCondLst>
                                  <p:childTnLst>
                                    <p:set>
                                      <p:cBhvr>
                                        <p:cTn id="406" dur="1" fill="hold">
                                          <p:stCondLst>
                                            <p:cond delay="0"/>
                                          </p:stCondLst>
                                        </p:cTn>
                                        <p:tgtEl>
                                          <p:spTgt spid="78"/>
                                        </p:tgtEl>
                                        <p:attrNameLst>
                                          <p:attrName>style.visibility</p:attrName>
                                        </p:attrNameLst>
                                      </p:cBhvr>
                                      <p:to>
                                        <p:strVal val="visible"/>
                                      </p:to>
                                    </p:set>
                                    <p:animEffect transition="in" filter="wipe(down)">
                                      <p:cBhvr>
                                        <p:cTn id="407" dur="500"/>
                                        <p:tgtEl>
                                          <p:spTgt spid="78"/>
                                        </p:tgtEl>
                                      </p:cBhvr>
                                    </p:animEffect>
                                  </p:childTnLst>
                                </p:cTn>
                              </p:par>
                            </p:childTnLst>
                          </p:cTn>
                        </p:par>
                      </p:childTnLst>
                    </p:cTn>
                  </p:par>
                  <p:par>
                    <p:cTn id="408" fill="hold">
                      <p:stCondLst>
                        <p:cond delay="indefinite"/>
                      </p:stCondLst>
                      <p:childTnLst>
                        <p:par>
                          <p:cTn id="409" fill="hold">
                            <p:stCondLst>
                              <p:cond delay="0"/>
                            </p:stCondLst>
                            <p:childTnLst>
                              <p:par>
                                <p:cTn id="410" presetID="22" presetClass="entr" presetSubtype="4" fill="hold" grpId="0" nodeType="clickEffect">
                                  <p:stCondLst>
                                    <p:cond delay="0"/>
                                  </p:stCondLst>
                                  <p:childTnLst>
                                    <p:set>
                                      <p:cBhvr>
                                        <p:cTn id="411" dur="1" fill="hold">
                                          <p:stCondLst>
                                            <p:cond delay="0"/>
                                          </p:stCondLst>
                                        </p:cTn>
                                        <p:tgtEl>
                                          <p:spTgt spid="7"/>
                                        </p:tgtEl>
                                        <p:attrNameLst>
                                          <p:attrName>style.visibility</p:attrName>
                                        </p:attrNameLst>
                                      </p:cBhvr>
                                      <p:to>
                                        <p:strVal val="visible"/>
                                      </p:to>
                                    </p:set>
                                    <p:animEffect transition="in" filter="wipe(down)">
                                      <p:cBhvr>
                                        <p:cTn id="4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8" grpId="1" animBg="1"/>
      <p:bldP spid="8" grpId="2" animBg="1"/>
      <p:bldP spid="16" grpId="0" animBg="1"/>
      <p:bldP spid="16" grpId="1" animBg="1"/>
      <p:bldP spid="16" grpId="2" animBg="1"/>
      <p:bldP spid="17" grpId="0" animBg="1"/>
      <p:bldP spid="17" grpId="1" animBg="1"/>
      <p:bldP spid="17" grpId="2" animBg="1"/>
      <p:bldP spid="18" grpId="0" animBg="1"/>
      <p:bldP spid="18" grpId="1" animBg="1"/>
      <p:bldP spid="18" grpId="2" animBg="1"/>
      <p:bldP spid="19" grpId="0" animBg="1"/>
      <p:bldP spid="19" grpId="1" animBg="1"/>
      <p:bldP spid="19" grpId="2" animBg="1"/>
      <p:bldP spid="20" grpId="0" animBg="1"/>
      <p:bldP spid="20" grpId="1" animBg="1"/>
      <p:bldP spid="20" grpId="2" animBg="1"/>
      <p:bldP spid="21" grpId="0" animBg="1"/>
      <p:bldP spid="21" grpId="1" animBg="1"/>
      <p:bldP spid="21" grpId="2" animBg="1"/>
      <p:bldP spid="22" grpId="0" animBg="1"/>
      <p:bldP spid="22" grpId="1" animBg="1"/>
      <p:bldP spid="22" grpId="2" animBg="1"/>
      <p:bldP spid="23" grpId="0" animBg="1"/>
      <p:bldP spid="23" grpId="1" animBg="1"/>
      <p:bldP spid="23" grpId="2" animBg="1"/>
      <p:bldP spid="24" grpId="0" animBg="1"/>
      <p:bldP spid="24" grpId="1" animBg="1"/>
      <p:bldP spid="24" grpId="2" animBg="1"/>
      <p:bldP spid="25" grpId="0" animBg="1"/>
      <p:bldP spid="25" grpId="1" animBg="1"/>
      <p:bldP spid="25" grpId="2" animBg="1"/>
      <p:bldP spid="26" grpId="0" animBg="1"/>
      <p:bldP spid="26" grpId="1" animBg="1"/>
      <p:bldP spid="26" grpId="2" animBg="1"/>
      <p:bldP spid="10" grpId="0" animBg="1"/>
      <p:bldP spid="32" grpId="0" animBg="1"/>
      <p:bldP spid="27" grpId="0" animBg="1"/>
      <p:bldP spid="28" grpId="0"/>
      <p:bldP spid="5" grpId="0"/>
      <p:bldP spid="6" grpId="0"/>
      <p:bldP spid="11" grpId="0" animBg="1"/>
      <p:bldP spid="47" grpId="0" animBg="1"/>
      <p:bldP spid="48" grpId="0" animBg="1"/>
      <p:bldP spid="49" grpId="0" animBg="1"/>
      <p:bldP spid="50" grpId="0" animBg="1"/>
      <p:bldP spid="29" grpId="0" animBg="1"/>
      <p:bldP spid="29" grpId="1" animBg="1"/>
      <p:bldP spid="29" grpId="2" animBg="1"/>
      <p:bldP spid="30" grpId="0" animBg="1"/>
      <p:bldP spid="30" grpId="1" animBg="1"/>
      <p:bldP spid="30" grpId="2" animBg="1"/>
      <p:bldP spid="31" grpId="0" animBg="1"/>
      <p:bldP spid="31" grpId="1" animBg="1"/>
      <p:bldP spid="31" grpId="2" animBg="1"/>
      <p:bldP spid="33" grpId="0" animBg="1"/>
      <p:bldP spid="33" grpId="1" animBg="1"/>
      <p:bldP spid="33" grpId="2" animBg="1"/>
      <p:bldP spid="34" grpId="0" animBg="1"/>
      <p:bldP spid="34" grpId="1" animBg="1"/>
      <p:bldP spid="34" grpId="2" animBg="1"/>
      <p:bldP spid="35" grpId="0" animBg="1"/>
      <p:bldP spid="35" grpId="1" animBg="1"/>
      <p:bldP spid="35" grpId="2" animBg="1"/>
      <p:bldP spid="36" grpId="0" animBg="1"/>
      <p:bldP spid="36" grpId="1" animBg="1"/>
      <p:bldP spid="36" grpId="2" animBg="1"/>
      <p:bldP spid="37" grpId="0" animBg="1"/>
      <p:bldP spid="37" grpId="1" animBg="1"/>
      <p:bldP spid="37" grpId="2" animBg="1"/>
      <p:bldP spid="38" grpId="0" animBg="1"/>
      <p:bldP spid="38" grpId="1" animBg="1"/>
      <p:bldP spid="38" grpId="2" animBg="1"/>
      <p:bldP spid="39" grpId="0" animBg="1"/>
      <p:bldP spid="39" grpId="1" animBg="1"/>
      <p:bldP spid="39" grpId="2" animBg="1"/>
      <p:bldP spid="40" grpId="0" animBg="1"/>
      <p:bldP spid="40" grpId="1" animBg="1"/>
      <p:bldP spid="40" grpId="2" animBg="1"/>
      <p:bldP spid="41" grpId="0" animBg="1"/>
      <p:bldP spid="41" grpId="1" animBg="1"/>
      <p:bldP spid="41" grpId="2" animBg="1"/>
      <p:bldP spid="42" grpId="0" animBg="1"/>
      <p:bldP spid="43" grpId="0" animBg="1"/>
      <p:bldP spid="44" grpId="0" animBg="1"/>
      <p:bldP spid="44" grpId="1" animBg="1"/>
      <p:bldP spid="44" grpId="2" animBg="1"/>
      <p:bldP spid="45" grpId="0" animBg="1"/>
      <p:bldP spid="45" grpId="1" animBg="1"/>
      <p:bldP spid="45" grpId="2" animBg="1"/>
      <p:bldP spid="46" grpId="0" animBg="1"/>
      <p:bldP spid="46" grpId="1" animBg="1"/>
      <p:bldP spid="46" grpId="2" animBg="1"/>
      <p:bldP spid="51" grpId="0" animBg="1"/>
      <p:bldP spid="51" grpId="1" animBg="1"/>
      <p:bldP spid="51" grpId="2" animBg="1"/>
      <p:bldP spid="52" grpId="0" animBg="1"/>
      <p:bldP spid="52" grpId="1" animBg="1"/>
      <p:bldP spid="52" grpId="2" animBg="1"/>
      <p:bldP spid="53" grpId="0" animBg="1"/>
      <p:bldP spid="53" grpId="1" animBg="1"/>
      <p:bldP spid="53" grpId="2" animBg="1"/>
      <p:bldP spid="54" grpId="0" animBg="1"/>
      <p:bldP spid="54" grpId="1" animBg="1"/>
      <p:bldP spid="54" grpId="2" animBg="1"/>
      <p:bldP spid="55" grpId="0" animBg="1"/>
      <p:bldP spid="55" grpId="1" animBg="1"/>
      <p:bldP spid="55" grpId="2" animBg="1"/>
      <p:bldP spid="56" grpId="0" animBg="1"/>
      <p:bldP spid="56" grpId="1" animBg="1"/>
      <p:bldP spid="56" grpId="2" animBg="1"/>
      <p:bldP spid="57" grpId="0" animBg="1"/>
      <p:bldP spid="57" grpId="1" animBg="1"/>
      <p:bldP spid="57" grpId="2" animBg="1"/>
      <p:bldP spid="58" grpId="0" animBg="1"/>
      <p:bldP spid="58" grpId="1" animBg="1"/>
      <p:bldP spid="58" grpId="2" animBg="1"/>
      <p:bldP spid="59" grpId="0" animBg="1"/>
      <p:bldP spid="59" grpId="1" animBg="1"/>
      <p:bldP spid="59" grpId="2" animBg="1"/>
      <p:bldP spid="60" grpId="0" animBg="1"/>
      <p:bldP spid="61" grpId="0" animBg="1"/>
      <p:bldP spid="62" grpId="0" animBg="1"/>
      <p:bldP spid="62" grpId="1" animBg="1"/>
      <p:bldP spid="62" grpId="2" animBg="1"/>
      <p:bldP spid="63" grpId="0" animBg="1"/>
      <p:bldP spid="63" grpId="1" animBg="1"/>
      <p:bldP spid="63" grpId="2" animBg="1"/>
      <p:bldP spid="64" grpId="0" animBg="1"/>
      <p:bldP spid="64" grpId="1" animBg="1"/>
      <p:bldP spid="64" grpId="2" animBg="1"/>
      <p:bldP spid="65" grpId="0" animBg="1"/>
      <p:bldP spid="65" grpId="1" animBg="1"/>
      <p:bldP spid="65" grpId="2" animBg="1"/>
      <p:bldP spid="66" grpId="0" animBg="1"/>
      <p:bldP spid="66" grpId="1" animBg="1"/>
      <p:bldP spid="66" grpId="2" animBg="1"/>
      <p:bldP spid="67" grpId="0" animBg="1"/>
      <p:bldP spid="67" grpId="1" animBg="1"/>
      <p:bldP spid="67" grpId="2" animBg="1"/>
      <p:bldP spid="68" grpId="0" animBg="1"/>
      <p:bldP spid="68" grpId="1" animBg="1"/>
      <p:bldP spid="68" grpId="2" animBg="1"/>
      <p:bldP spid="69" grpId="0" animBg="1"/>
      <p:bldP spid="69" grpId="1" animBg="1"/>
      <p:bldP spid="69" grpId="2" animBg="1"/>
      <p:bldP spid="70" grpId="0" animBg="1"/>
      <p:bldP spid="70" grpId="1" animBg="1"/>
      <p:bldP spid="70" grpId="2" animBg="1"/>
      <p:bldP spid="71" grpId="0" animBg="1"/>
      <p:bldP spid="71" grpId="1" animBg="1"/>
      <p:bldP spid="71" grpId="2" animBg="1"/>
      <p:bldP spid="72" grpId="0" animBg="1"/>
      <p:bldP spid="72" grpId="1" animBg="1"/>
      <p:bldP spid="72" grpId="2" animBg="1"/>
      <p:bldP spid="73" grpId="0" animBg="1"/>
      <p:bldP spid="73" grpId="1" animBg="1"/>
      <p:bldP spid="73" grpId="2" animBg="1"/>
      <p:bldP spid="74" grpId="0" animBg="1"/>
      <p:bldP spid="75" grpId="0" animBg="1"/>
      <p:bldP spid="76" grpId="0" animBg="1"/>
      <p:bldP spid="77" grpId="0" animBg="1"/>
      <p:bldP spid="78" grpId="0" animBg="1"/>
      <p:bldP spid="7" grpId="0" animBg="1"/>
    </p:bld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Genomics vs. Metagenomics</a:t>
            </a:r>
          </a:p>
        </p:txBody>
      </p:sp>
      <p:sp>
        <p:nvSpPr>
          <p:cNvPr id="4" name="Slide Number Placeholder 3"/>
          <p:cNvSpPr>
            <a:spLocks noGrp="1"/>
          </p:cNvSpPr>
          <p:nvPr>
            <p:ph type="sldNum" sz="quarter" idx="11"/>
          </p:nvPr>
        </p:nvSpPr>
        <p:spPr/>
        <p:txBody>
          <a:bodyPr/>
          <a:lstStyle/>
          <a:p>
            <a:fld id="{323594FA-E141-4234-AE05-360401972BE7}" type="slidenum">
              <a:rPr lang="en-US" altLang="en-US" smtClean="0">
                <a:solidFill>
                  <a:prstClr val="black"/>
                </a:solidFill>
              </a:rPr>
              <a:pPr/>
              <a:t>199</a:t>
            </a:fld>
            <a:endParaRPr lang="en-US" altLang="en-US">
              <a:solidFill>
                <a:prstClr val="black"/>
              </a:solidFill>
            </a:endParaRPr>
          </a:p>
        </p:txBody>
      </p:sp>
      <p:pic>
        <p:nvPicPr>
          <p:cNvPr id="73732" name="Picture 4" descr="Image result for m and m"/>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43891" y="1309677"/>
            <a:ext cx="3647974" cy="24304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4F0FD1-782C-4A66-9738-3D138318A8CA}"/>
              </a:ext>
            </a:extLst>
          </p:cNvPr>
          <p:cNvSpPr txBox="1"/>
          <p:nvPr/>
        </p:nvSpPr>
        <p:spPr>
          <a:xfrm>
            <a:off x="518216" y="1400270"/>
            <a:ext cx="1875407" cy="461665"/>
          </a:xfrm>
          <a:prstGeom prst="rect">
            <a:avLst/>
          </a:prstGeom>
          <a:solidFill>
            <a:srgbClr val="FF0000"/>
          </a:solidFill>
        </p:spPr>
        <p:txBody>
          <a:bodyPr wrap="square" rtlCol="0">
            <a:spAutoFit/>
          </a:bodyPr>
          <a:lstStyle/>
          <a:p>
            <a:pPr algn="ctr"/>
            <a:r>
              <a:rPr lang="en-IE" sz="2400" b="1">
                <a:solidFill>
                  <a:schemeClr val="bg1"/>
                </a:solidFill>
              </a:rPr>
              <a:t>Genomics</a:t>
            </a:r>
          </a:p>
        </p:txBody>
      </p:sp>
      <p:pic>
        <p:nvPicPr>
          <p:cNvPr id="73730" name="Picture 2" descr="Related image"/>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404650" y="2598824"/>
            <a:ext cx="5353672" cy="35708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3A355E8-AF43-4642-A9E6-0EFAE5809F05}"/>
              </a:ext>
            </a:extLst>
          </p:cNvPr>
          <p:cNvSpPr txBox="1"/>
          <p:nvPr/>
        </p:nvSpPr>
        <p:spPr>
          <a:xfrm>
            <a:off x="6147577" y="2668685"/>
            <a:ext cx="2443899" cy="461665"/>
          </a:xfrm>
          <a:prstGeom prst="rect">
            <a:avLst/>
          </a:prstGeom>
          <a:solidFill>
            <a:srgbClr val="FF0000"/>
          </a:solidFill>
        </p:spPr>
        <p:txBody>
          <a:bodyPr wrap="square" rtlCol="0">
            <a:spAutoFit/>
          </a:bodyPr>
          <a:lstStyle/>
          <a:p>
            <a:pPr algn="ctr"/>
            <a:r>
              <a:rPr lang="en-IE" sz="2400" b="1">
                <a:solidFill>
                  <a:schemeClr val="bg1"/>
                </a:solidFill>
              </a:rPr>
              <a:t>Metagenomics</a:t>
            </a:r>
          </a:p>
        </p:txBody>
      </p:sp>
    </p:spTree>
    <p:extLst>
      <p:ext uri="{BB962C8B-B14F-4D97-AF65-F5344CB8AC3E}">
        <p14:creationId xmlns:p14="http://schemas.microsoft.com/office/powerpoint/2010/main" val="172042016"/>
      </p:ext>
    </p:extLst>
  </p:cSld>
  <p:clrMapOvr>
    <a:masterClrMapping/>
  </p:clrMapOvr>
  <p:transition/>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A3499-7182-2F4C-BDEE-924FA95871CE}"/>
              </a:ext>
            </a:extLst>
          </p:cNvPr>
          <p:cNvSpPr>
            <a:spLocks noGrp="1"/>
          </p:cNvSpPr>
          <p:nvPr>
            <p:ph type="title"/>
          </p:nvPr>
        </p:nvSpPr>
        <p:spPr/>
        <p:txBody>
          <a:bodyPr/>
          <a:lstStyle/>
          <a:p>
            <a:r>
              <a:rPr lang="en-US" dirty="0"/>
              <a:t>More on Metagenomic Profiling: </a:t>
            </a:r>
            <a:r>
              <a:rPr lang="en-US" dirty="0" err="1"/>
              <a:t>Metalign</a:t>
            </a:r>
            <a:endParaRPr lang="en-US" dirty="0"/>
          </a:p>
        </p:txBody>
      </p:sp>
      <p:pic>
        <p:nvPicPr>
          <p:cNvPr id="6" name="Content Placeholder 5">
            <a:extLst>
              <a:ext uri="{FF2B5EF4-FFF2-40B4-BE49-F238E27FC236}">
                <a16:creationId xmlns:a16="http://schemas.microsoft.com/office/drawing/2014/main" id="{EEBFDA62-EE16-7344-B012-3E2D59768C5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742" t="12656" r="42807" b="37141"/>
          <a:stretch/>
        </p:blipFill>
        <p:spPr>
          <a:xfrm>
            <a:off x="1223628" y="2335912"/>
            <a:ext cx="6696744" cy="3994549"/>
          </a:xfrm>
        </p:spPr>
      </p:pic>
      <p:sp>
        <p:nvSpPr>
          <p:cNvPr id="4" name="Slide Number Placeholder 3">
            <a:extLst>
              <a:ext uri="{FF2B5EF4-FFF2-40B4-BE49-F238E27FC236}">
                <a16:creationId xmlns:a16="http://schemas.microsoft.com/office/drawing/2014/main" id="{4ECC9DD4-989E-E043-92A3-A5AD6D1753F6}"/>
              </a:ext>
            </a:extLst>
          </p:cNvPr>
          <p:cNvSpPr>
            <a:spLocks noGrp="1"/>
          </p:cNvSpPr>
          <p:nvPr>
            <p:ph type="sldNum" sz="quarter" idx="11"/>
          </p:nvPr>
        </p:nvSpPr>
        <p:spPr/>
        <p:txBody>
          <a:bodyPr/>
          <a:lstStyle/>
          <a:p>
            <a:fld id="{323594FA-E141-4234-AE05-360401972BE7}" type="slidenum">
              <a:rPr lang="en-US" altLang="en-US" smtClean="0"/>
              <a:pPr/>
              <a:t>200</a:t>
            </a:fld>
            <a:endParaRPr lang="en-US" altLang="en-US"/>
          </a:p>
        </p:txBody>
      </p:sp>
      <p:sp>
        <p:nvSpPr>
          <p:cNvPr id="7" name="Rectangle 6">
            <a:extLst>
              <a:ext uri="{FF2B5EF4-FFF2-40B4-BE49-F238E27FC236}">
                <a16:creationId xmlns:a16="http://schemas.microsoft.com/office/drawing/2014/main" id="{770B2819-804F-5F48-8E61-759314278DB6}"/>
              </a:ext>
            </a:extLst>
          </p:cNvPr>
          <p:cNvSpPr/>
          <p:nvPr/>
        </p:nvSpPr>
        <p:spPr>
          <a:xfrm>
            <a:off x="107504" y="858584"/>
            <a:ext cx="9120472" cy="1477328"/>
          </a:xfrm>
          <a:prstGeom prst="rect">
            <a:avLst/>
          </a:prstGeom>
        </p:spPr>
        <p:txBody>
          <a:bodyPr wrap="square">
            <a:spAutoFit/>
          </a:bodyPr>
          <a:lstStyle/>
          <a:p>
            <a:r>
              <a:rPr lang="en-US" dirty="0">
                <a:solidFill>
                  <a:srgbClr val="222222"/>
                </a:solidFill>
                <a:latin typeface="Arial" panose="020B0604020202020204" pitchFamily="34" charset="0"/>
                <a:cs typeface="Arial" panose="020B0604020202020204" pitchFamily="34" charset="0"/>
              </a:rPr>
              <a:t>Nathan </a:t>
            </a:r>
            <a:r>
              <a:rPr lang="en-US" dirty="0" err="1">
                <a:solidFill>
                  <a:srgbClr val="222222"/>
                </a:solidFill>
                <a:latin typeface="Arial" panose="020B0604020202020204" pitchFamily="34" charset="0"/>
                <a:cs typeface="Arial" panose="020B0604020202020204" pitchFamily="34" charset="0"/>
              </a:rPr>
              <a:t>LaPierre</a:t>
            </a:r>
            <a:r>
              <a:rPr lang="en-US" dirty="0">
                <a:solidFill>
                  <a:srgbClr val="222222"/>
                </a:solidFill>
                <a:latin typeface="Arial" panose="020B0604020202020204" pitchFamily="34" charset="0"/>
                <a:cs typeface="Arial" panose="020B0604020202020204" pitchFamily="34" charset="0"/>
              </a:rPr>
              <a:t>, Mohammed </a:t>
            </a:r>
            <a:r>
              <a:rPr lang="en-US" dirty="0" err="1">
                <a:solidFill>
                  <a:srgbClr val="222222"/>
                </a:solidFill>
                <a:latin typeface="Arial" panose="020B0604020202020204" pitchFamily="34" charset="0"/>
                <a:cs typeface="Arial" panose="020B0604020202020204" pitchFamily="34" charset="0"/>
              </a:rPr>
              <a:t>Alser</a:t>
            </a:r>
            <a:r>
              <a:rPr lang="en-US" dirty="0">
                <a:solidFill>
                  <a:srgbClr val="222222"/>
                </a:solidFill>
                <a:latin typeface="Arial" panose="020B0604020202020204" pitchFamily="34" charset="0"/>
                <a:cs typeface="Arial" panose="020B0604020202020204" pitchFamily="34" charset="0"/>
              </a:rPr>
              <a:t>, </a:t>
            </a:r>
            <a:r>
              <a:rPr lang="en-US" dirty="0" err="1">
                <a:solidFill>
                  <a:srgbClr val="222222"/>
                </a:solidFill>
                <a:latin typeface="Arial" panose="020B0604020202020204" pitchFamily="34" charset="0"/>
                <a:cs typeface="Arial" panose="020B0604020202020204" pitchFamily="34" charset="0"/>
              </a:rPr>
              <a:t>Eleazar</a:t>
            </a:r>
            <a:r>
              <a:rPr lang="en-US" dirty="0">
                <a:solidFill>
                  <a:srgbClr val="222222"/>
                </a:solidFill>
                <a:latin typeface="Arial" panose="020B0604020202020204" pitchFamily="34" charset="0"/>
                <a:cs typeface="Arial" panose="020B0604020202020204" pitchFamily="34" charset="0"/>
              </a:rPr>
              <a:t> </a:t>
            </a:r>
            <a:r>
              <a:rPr lang="en-US" dirty="0" err="1">
                <a:solidFill>
                  <a:srgbClr val="222222"/>
                </a:solidFill>
                <a:latin typeface="Arial" panose="020B0604020202020204" pitchFamily="34" charset="0"/>
                <a:cs typeface="Arial" panose="020B0604020202020204" pitchFamily="34" charset="0"/>
              </a:rPr>
              <a:t>Eskin</a:t>
            </a:r>
            <a:r>
              <a:rPr lang="en-US" dirty="0">
                <a:solidFill>
                  <a:srgbClr val="222222"/>
                </a:solidFill>
                <a:latin typeface="Arial" panose="020B0604020202020204" pitchFamily="34" charset="0"/>
                <a:cs typeface="Arial" panose="020B0604020202020204" pitchFamily="34" charset="0"/>
              </a:rPr>
              <a:t>, David </a:t>
            </a:r>
            <a:r>
              <a:rPr lang="en-US" dirty="0" err="1">
                <a:solidFill>
                  <a:srgbClr val="222222"/>
                </a:solidFill>
                <a:latin typeface="Arial" panose="020B0604020202020204" pitchFamily="34" charset="0"/>
                <a:cs typeface="Arial" panose="020B0604020202020204" pitchFamily="34" charset="0"/>
              </a:rPr>
              <a:t>Koslicki</a:t>
            </a:r>
            <a:r>
              <a:rPr lang="en-US" dirty="0">
                <a:solidFill>
                  <a:srgbClr val="222222"/>
                </a:solidFill>
                <a:latin typeface="Arial" panose="020B0604020202020204" pitchFamily="34" charset="0"/>
                <a:cs typeface="Arial" panose="020B0604020202020204" pitchFamily="34" charset="0"/>
              </a:rPr>
              <a:t>, </a:t>
            </a:r>
            <a:r>
              <a:rPr lang="en-US" dirty="0" err="1">
                <a:solidFill>
                  <a:srgbClr val="222222"/>
                </a:solidFill>
                <a:latin typeface="Arial" panose="020B0604020202020204" pitchFamily="34" charset="0"/>
                <a:cs typeface="Arial" panose="020B0604020202020204" pitchFamily="34" charset="0"/>
              </a:rPr>
              <a:t>Serghei</a:t>
            </a:r>
            <a:r>
              <a:rPr lang="en-US" dirty="0">
                <a:solidFill>
                  <a:srgbClr val="222222"/>
                </a:solidFill>
                <a:latin typeface="Arial" panose="020B0604020202020204" pitchFamily="34" charset="0"/>
                <a:cs typeface="Arial" panose="020B0604020202020204" pitchFamily="34" charset="0"/>
              </a:rPr>
              <a:t> </a:t>
            </a:r>
            <a:r>
              <a:rPr lang="en-US" dirty="0" err="1">
                <a:solidFill>
                  <a:srgbClr val="222222"/>
                </a:solidFill>
                <a:latin typeface="Arial" panose="020B0604020202020204" pitchFamily="34" charset="0"/>
                <a:cs typeface="Arial" panose="020B0604020202020204" pitchFamily="34" charset="0"/>
              </a:rPr>
              <a:t>Mangul</a:t>
            </a:r>
            <a:endParaRPr lang="en-US" dirty="0">
              <a:solidFill>
                <a:srgbClr val="222222"/>
              </a:solidFill>
              <a:latin typeface="Arial" panose="020B0604020202020204" pitchFamily="34" charset="0"/>
              <a:cs typeface="Arial" panose="020B0604020202020204" pitchFamily="34" charset="0"/>
            </a:endParaRPr>
          </a:p>
          <a:p>
            <a:r>
              <a:rPr lang="en-US" b="1" dirty="0">
                <a:solidFill>
                  <a:srgbClr val="222222"/>
                </a:solidFill>
                <a:latin typeface="Arial" panose="020B0604020202020204" pitchFamily="34" charset="0"/>
                <a:cs typeface="Arial" panose="020B0604020202020204" pitchFamily="34" charset="0"/>
              </a:rPr>
              <a:t>“</a:t>
            </a:r>
            <a:r>
              <a:rPr lang="en-US" b="1" dirty="0">
                <a:solidFill>
                  <a:srgbClr val="222222"/>
                </a:solidFill>
                <a:latin typeface="Arial" panose="020B0604020202020204" pitchFamily="34" charset="0"/>
                <a:cs typeface="Arial" panose="020B0604020202020204" pitchFamily="34" charset="0"/>
                <a:hlinkClick r:id="rId3"/>
              </a:rPr>
              <a:t>Metalign: efficient alignment-based metagenomic profiling via containment min hash</a:t>
            </a:r>
            <a:r>
              <a:rPr lang="en-US" b="1" dirty="0">
                <a:solidFill>
                  <a:srgbClr val="222222"/>
                </a:solidFill>
                <a:latin typeface="Arial" panose="020B0604020202020204" pitchFamily="34" charset="0"/>
                <a:cs typeface="Arial" panose="020B0604020202020204" pitchFamily="34" charset="0"/>
              </a:rPr>
              <a:t>” Genome Biology</a:t>
            </a:r>
            <a:r>
              <a:rPr lang="en-US" dirty="0">
                <a:solidFill>
                  <a:srgbClr val="222222"/>
                </a:solidFill>
                <a:latin typeface="Arial" panose="020B0604020202020204" pitchFamily="34" charset="0"/>
                <a:cs typeface="Arial" panose="020B0604020202020204" pitchFamily="34" charset="0"/>
              </a:rPr>
              <a:t>, September 2020.</a:t>
            </a:r>
            <a:endParaRPr lang="en-US" dirty="0">
              <a:solidFill>
                <a:srgbClr val="006FB7"/>
              </a:solidFill>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hlinkClick r:id="rId4"/>
              </a:rPr>
              <a:t>Talk Video </a:t>
            </a:r>
            <a:r>
              <a:rPr lang="en-US" dirty="0">
                <a:latin typeface="Arial" panose="020B0604020202020204" pitchFamily="34" charset="0"/>
                <a:cs typeface="Arial" panose="020B0604020202020204" pitchFamily="34" charset="0"/>
              </a:rPr>
              <a:t>(7 minutes) at ISMB 2020]</a:t>
            </a:r>
          </a:p>
          <a:p>
            <a:r>
              <a:rPr lang="en-US"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hlinkClick r:id="rId5"/>
              </a:rPr>
              <a:t>Source code</a:t>
            </a:r>
            <a:r>
              <a:rPr lang="en-US"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183843806"/>
      </p:ext>
    </p:extLst>
  </p:cSld>
  <p:clrMapOvr>
    <a:masterClrMapping/>
  </p:clrMapOvr>
  <p:transition/>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4C5DF-5F3C-4885-A189-23EDC600DCD5}"/>
              </a:ext>
            </a:extLst>
          </p:cNvPr>
          <p:cNvSpPr>
            <a:spLocks noGrp="1"/>
          </p:cNvSpPr>
          <p:nvPr>
            <p:ph type="title"/>
          </p:nvPr>
        </p:nvSpPr>
        <p:spPr/>
        <p:txBody>
          <a:bodyPr/>
          <a:lstStyle/>
          <a:p>
            <a:r>
              <a:rPr lang="en-US" dirty="0" err="1"/>
              <a:t>Metalign</a:t>
            </a:r>
            <a:endParaRPr lang="en-US" dirty="0"/>
          </a:p>
        </p:txBody>
      </p:sp>
      <p:sp>
        <p:nvSpPr>
          <p:cNvPr id="4" name="Slide Number Placeholder 3">
            <a:extLst>
              <a:ext uri="{FF2B5EF4-FFF2-40B4-BE49-F238E27FC236}">
                <a16:creationId xmlns:a16="http://schemas.microsoft.com/office/drawing/2014/main" id="{D694AEB0-7C3E-4373-B84A-1A6BBDEFCADD}"/>
              </a:ext>
            </a:extLst>
          </p:cNvPr>
          <p:cNvSpPr>
            <a:spLocks noGrp="1"/>
          </p:cNvSpPr>
          <p:nvPr>
            <p:ph type="sldNum" sz="quarter" idx="11"/>
          </p:nvPr>
        </p:nvSpPr>
        <p:spPr/>
        <p:txBody>
          <a:bodyPr/>
          <a:lstStyle/>
          <a:p>
            <a:fld id="{323594FA-E141-4234-AE05-360401972BE7}" type="slidenum">
              <a:rPr lang="en-US" altLang="en-US" smtClean="0">
                <a:solidFill>
                  <a:prstClr val="black"/>
                </a:solidFill>
              </a:rPr>
              <a:pPr/>
              <a:t>201</a:t>
            </a:fld>
            <a:endParaRPr lang="en-US" altLang="en-US">
              <a:solidFill>
                <a:prstClr val="black"/>
              </a:solidFill>
            </a:endParaRPr>
          </a:p>
        </p:txBody>
      </p:sp>
      <p:sp>
        <p:nvSpPr>
          <p:cNvPr id="5" name="Content Placeholder 2"/>
          <p:cNvSpPr txBox="1">
            <a:spLocks/>
          </p:cNvSpPr>
          <p:nvPr/>
        </p:nvSpPr>
        <p:spPr bwMode="auto">
          <a:xfrm>
            <a:off x="63710" y="908720"/>
            <a:ext cx="8972786" cy="547260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r>
              <a:rPr lang="en-US" sz="2100" b="1" kern="0" dirty="0">
                <a:solidFill>
                  <a:srgbClr val="FF0000"/>
                </a:solidFill>
              </a:rPr>
              <a:t>Key observation:</a:t>
            </a:r>
          </a:p>
          <a:p>
            <a:pPr lvl="1"/>
            <a:r>
              <a:rPr lang="en-US" sz="2100" kern="0" dirty="0"/>
              <a:t>Existing </a:t>
            </a:r>
            <a:r>
              <a:rPr lang="en-US" sz="2100" kern="0" dirty="0" err="1"/>
              <a:t>kmer</a:t>
            </a:r>
            <a:r>
              <a:rPr lang="en-US" sz="2100" kern="0" dirty="0"/>
              <a:t>-counting approaches provide </a:t>
            </a:r>
            <a:r>
              <a:rPr lang="en-US" sz="2100" kern="0" dirty="0">
                <a:solidFill>
                  <a:srgbClr val="FF0000"/>
                </a:solidFill>
              </a:rPr>
              <a:t>in</a:t>
            </a:r>
            <a:r>
              <a:rPr lang="en-US" sz="2100" dirty="0">
                <a:solidFill>
                  <a:srgbClr val="FF0000"/>
                </a:solidFill>
              </a:rPr>
              <a:t>accurate taxonomic profiles </a:t>
            </a:r>
            <a:r>
              <a:rPr lang="en-US" sz="2100" dirty="0"/>
              <a:t>(with large number of false positives).</a:t>
            </a:r>
          </a:p>
          <a:p>
            <a:pPr lvl="1"/>
            <a:r>
              <a:rPr lang="en-US" sz="2100" kern="0" dirty="0">
                <a:solidFill>
                  <a:srgbClr val="FF0000"/>
                </a:solidFill>
              </a:rPr>
              <a:t>Alignment</a:t>
            </a:r>
            <a:r>
              <a:rPr lang="en-US" sz="2100" kern="0" dirty="0"/>
              <a:t>-based approaches are often considered accurate yet </a:t>
            </a:r>
            <a:r>
              <a:rPr lang="en-US" sz="2100" kern="0" dirty="0">
                <a:solidFill>
                  <a:srgbClr val="FF0000"/>
                </a:solidFill>
              </a:rPr>
              <a:t>computationally infeasible</a:t>
            </a:r>
            <a:r>
              <a:rPr lang="en-US" sz="2100" kern="0" dirty="0"/>
              <a:t>. </a:t>
            </a:r>
          </a:p>
          <a:p>
            <a:r>
              <a:rPr lang="en-US" sz="2100" b="1" kern="0" dirty="0">
                <a:solidFill>
                  <a:srgbClr val="0000FF"/>
                </a:solidFill>
              </a:rPr>
              <a:t>Key idea:</a:t>
            </a:r>
          </a:p>
          <a:p>
            <a:pPr lvl="1"/>
            <a:r>
              <a:rPr lang="en-US" sz="2100" kern="0" dirty="0">
                <a:solidFill>
                  <a:srgbClr val="FF0000"/>
                </a:solidFill>
              </a:rPr>
              <a:t>Filter out </a:t>
            </a:r>
            <a:r>
              <a:rPr lang="en-US" sz="2100" kern="0" dirty="0"/>
              <a:t>reference genomes that </a:t>
            </a:r>
            <a:r>
              <a:rPr lang="en-US" sz="2100" kern="0" dirty="0">
                <a:solidFill>
                  <a:srgbClr val="FF0000"/>
                </a:solidFill>
              </a:rPr>
              <a:t>don’t share enough number of regions</a:t>
            </a:r>
            <a:r>
              <a:rPr lang="en-US" sz="2100" kern="0" dirty="0"/>
              <a:t> (long </a:t>
            </a:r>
            <a:r>
              <a:rPr lang="en-US" sz="2100" kern="0" dirty="0" err="1"/>
              <a:t>kmers</a:t>
            </a:r>
            <a:r>
              <a:rPr lang="en-US" sz="2100" kern="0" dirty="0"/>
              <a:t>) with the input reads.</a:t>
            </a:r>
          </a:p>
          <a:p>
            <a:pPr lvl="1"/>
            <a:r>
              <a:rPr lang="en-US" sz="2100" kern="0" dirty="0"/>
              <a:t>Perform </a:t>
            </a:r>
            <a:r>
              <a:rPr lang="en-US" sz="2100" kern="0" dirty="0">
                <a:solidFill>
                  <a:srgbClr val="FF0000"/>
                </a:solidFill>
              </a:rPr>
              <a:t>sequence alignment </a:t>
            </a:r>
            <a:r>
              <a:rPr lang="en-US" sz="2100" kern="0" dirty="0"/>
              <a:t>using the subset database.</a:t>
            </a:r>
          </a:p>
          <a:p>
            <a:r>
              <a:rPr lang="en-US" sz="2100" b="1" kern="0" dirty="0">
                <a:solidFill>
                  <a:srgbClr val="00B050"/>
                </a:solidFill>
              </a:rPr>
              <a:t>Key result:</a:t>
            </a:r>
          </a:p>
          <a:p>
            <a:pPr lvl="1"/>
            <a:r>
              <a:rPr lang="en-US" sz="2100" dirty="0"/>
              <a:t>100x </a:t>
            </a:r>
            <a:r>
              <a:rPr lang="en-US" sz="2100" dirty="0">
                <a:solidFill>
                  <a:srgbClr val="FF0000"/>
                </a:solidFill>
              </a:rPr>
              <a:t>reduction</a:t>
            </a:r>
            <a:r>
              <a:rPr lang="en-US" sz="2100" dirty="0"/>
              <a:t> in our comprehensive NCBI </a:t>
            </a:r>
            <a:r>
              <a:rPr lang="en-US" sz="2100" dirty="0">
                <a:solidFill>
                  <a:srgbClr val="FF0000"/>
                </a:solidFill>
              </a:rPr>
              <a:t>database</a:t>
            </a:r>
            <a:r>
              <a:rPr lang="en-US" sz="2100" dirty="0"/>
              <a:t> (243 GB). </a:t>
            </a:r>
          </a:p>
          <a:p>
            <a:pPr lvl="1"/>
            <a:r>
              <a:rPr lang="en-US" sz="2100" dirty="0"/>
              <a:t>271x </a:t>
            </a:r>
            <a:r>
              <a:rPr lang="en-US" sz="2100" dirty="0">
                <a:solidFill>
                  <a:srgbClr val="FF0000"/>
                </a:solidFill>
              </a:rPr>
              <a:t>reduction</a:t>
            </a:r>
            <a:r>
              <a:rPr lang="en-US" sz="2100" dirty="0"/>
              <a:t> in </a:t>
            </a:r>
            <a:r>
              <a:rPr lang="en-US" sz="2100" dirty="0">
                <a:solidFill>
                  <a:srgbClr val="FF0000"/>
                </a:solidFill>
              </a:rPr>
              <a:t>false positives </a:t>
            </a:r>
            <a:r>
              <a:rPr lang="en-US" sz="2100" dirty="0"/>
              <a:t>and showing best balance between precision and recall tradeoff compared to Kraken 2.</a:t>
            </a:r>
          </a:p>
          <a:p>
            <a:pPr lvl="1"/>
            <a:r>
              <a:rPr lang="en-US" sz="2100" dirty="0"/>
              <a:t>8x </a:t>
            </a:r>
            <a:r>
              <a:rPr lang="en-US" sz="2100" dirty="0">
                <a:solidFill>
                  <a:srgbClr val="FF0000"/>
                </a:solidFill>
              </a:rPr>
              <a:t>less memory </a:t>
            </a:r>
            <a:r>
              <a:rPr lang="en-US" sz="2100" dirty="0"/>
              <a:t>than that of Kraken 2 (325 GB) at the cost of 5x increase in execution time.</a:t>
            </a:r>
            <a:endParaRPr lang="en-US" sz="2100" kern="0" dirty="0"/>
          </a:p>
          <a:p>
            <a:pPr lvl="1"/>
            <a:endParaRPr lang="en-US" sz="2100" kern="0" dirty="0"/>
          </a:p>
        </p:txBody>
      </p:sp>
    </p:spTree>
    <p:extLst>
      <p:ext uri="{BB962C8B-B14F-4D97-AF65-F5344CB8AC3E}">
        <p14:creationId xmlns:p14="http://schemas.microsoft.com/office/powerpoint/2010/main" val="111092151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par>
                          <p:cTn id="9" fill="hold">
                            <p:stCondLst>
                              <p:cond delay="0"/>
                            </p:stCondLst>
                            <p:childTnLst>
                              <p:par>
                                <p:cTn id="10" presetID="1" presetClass="entr" presetSubtype="0" fill="hold" grpId="0" nodeType="after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5">
                                            <p:txEl>
                                              <p:pRg st="4" end="4"/>
                                            </p:txEl>
                                          </p:spTgt>
                                        </p:tgtEl>
                                        <p:attrNameLst>
                                          <p:attrName>style.visibility</p:attrName>
                                        </p:attrNameLst>
                                      </p:cBhvr>
                                      <p:to>
                                        <p:strVal val="visible"/>
                                      </p:to>
                                    </p:set>
                                  </p:childTnLst>
                                </p:cTn>
                              </p:par>
                            </p:childTnLst>
                          </p:cTn>
                        </p:par>
                        <p:par>
                          <p:cTn id="18" fill="hold">
                            <p:stCondLst>
                              <p:cond delay="0"/>
                            </p:stCondLst>
                            <p:childTnLst>
                              <p:par>
                                <p:cTn id="19" presetID="1" presetClass="entr" presetSubtype="0" fill="hold" grpId="0" nodeType="after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E2947-C3AE-8543-8F42-AEEC362E1FD5}"/>
              </a:ext>
            </a:extLst>
          </p:cNvPr>
          <p:cNvSpPr>
            <a:spLocks noGrp="1"/>
          </p:cNvSpPr>
          <p:nvPr>
            <p:ph type="title"/>
          </p:nvPr>
        </p:nvSpPr>
        <p:spPr/>
        <p:txBody>
          <a:bodyPr/>
          <a:lstStyle/>
          <a:p>
            <a:r>
              <a:rPr lang="en-US" dirty="0"/>
              <a:t>Accuracy Results of </a:t>
            </a:r>
            <a:r>
              <a:rPr lang="en-US" dirty="0" err="1"/>
              <a:t>Metalign</a:t>
            </a:r>
            <a:r>
              <a:rPr lang="en-US" dirty="0"/>
              <a:t> and Others</a:t>
            </a:r>
          </a:p>
        </p:txBody>
      </p:sp>
      <p:sp>
        <p:nvSpPr>
          <p:cNvPr id="3" name="Content Placeholder 2">
            <a:extLst>
              <a:ext uri="{FF2B5EF4-FFF2-40B4-BE49-F238E27FC236}">
                <a16:creationId xmlns:a16="http://schemas.microsoft.com/office/drawing/2014/main" id="{0053D671-083F-B64A-A908-BCBAEB613A04}"/>
              </a:ext>
            </a:extLst>
          </p:cNvPr>
          <p:cNvSpPr>
            <a:spLocks noGrp="1"/>
          </p:cNvSpPr>
          <p:nvPr>
            <p:ph idx="1"/>
          </p:nvPr>
        </p:nvSpPr>
        <p:spPr/>
        <p:txBody>
          <a:bodyPr/>
          <a:lstStyle/>
          <a:p>
            <a:endParaRPr lang="en-US" dirty="0"/>
          </a:p>
        </p:txBody>
      </p:sp>
      <p:sp>
        <p:nvSpPr>
          <p:cNvPr id="4" name="Slide Number Placeholder 3">
            <a:extLst>
              <a:ext uri="{FF2B5EF4-FFF2-40B4-BE49-F238E27FC236}">
                <a16:creationId xmlns:a16="http://schemas.microsoft.com/office/drawing/2014/main" id="{BE1AE3ED-B408-3548-99C1-1750D27341EE}"/>
              </a:ext>
            </a:extLst>
          </p:cNvPr>
          <p:cNvSpPr>
            <a:spLocks noGrp="1"/>
          </p:cNvSpPr>
          <p:nvPr>
            <p:ph type="sldNum" sz="quarter" idx="11"/>
          </p:nvPr>
        </p:nvSpPr>
        <p:spPr/>
        <p:txBody>
          <a:bodyPr/>
          <a:lstStyle/>
          <a:p>
            <a:fld id="{323594FA-E141-4234-AE05-360401972BE7}" type="slidenum">
              <a:rPr lang="en-US" altLang="en-US" smtClean="0"/>
              <a:pPr/>
              <a:t>202</a:t>
            </a:fld>
            <a:endParaRPr lang="en-US" altLang="en-US"/>
          </a:p>
        </p:txBody>
      </p:sp>
      <p:pic>
        <p:nvPicPr>
          <p:cNvPr id="5" name="Picture 4">
            <a:extLst>
              <a:ext uri="{FF2B5EF4-FFF2-40B4-BE49-F238E27FC236}">
                <a16:creationId xmlns:a16="http://schemas.microsoft.com/office/drawing/2014/main" id="{3DAD3F2A-4C3F-E54C-96CD-056F30548468}"/>
              </a:ext>
            </a:extLst>
          </p:cNvPr>
          <p:cNvPicPr>
            <a:picLocks noChangeAspect="1"/>
          </p:cNvPicPr>
          <p:nvPr/>
        </p:nvPicPr>
        <p:blipFill rotWithShape="1">
          <a:blip r:embed="rId2"/>
          <a:srcRect t="31795" b="36995"/>
          <a:stretch/>
        </p:blipFill>
        <p:spPr>
          <a:xfrm>
            <a:off x="500287" y="1403501"/>
            <a:ext cx="8168498" cy="3250157"/>
          </a:xfrm>
          <a:prstGeom prst="rect">
            <a:avLst/>
          </a:prstGeom>
        </p:spPr>
      </p:pic>
      <p:pic>
        <p:nvPicPr>
          <p:cNvPr id="6" name="Picture 5">
            <a:extLst>
              <a:ext uri="{FF2B5EF4-FFF2-40B4-BE49-F238E27FC236}">
                <a16:creationId xmlns:a16="http://schemas.microsoft.com/office/drawing/2014/main" id="{FE000EC2-66D3-204D-B04E-A963B108EA88}"/>
              </a:ext>
            </a:extLst>
          </p:cNvPr>
          <p:cNvPicPr>
            <a:picLocks noChangeAspect="1"/>
          </p:cNvPicPr>
          <p:nvPr/>
        </p:nvPicPr>
        <p:blipFill rotWithShape="1">
          <a:blip r:embed="rId2"/>
          <a:srcRect t="95327"/>
          <a:stretch/>
        </p:blipFill>
        <p:spPr>
          <a:xfrm>
            <a:off x="472578" y="4806058"/>
            <a:ext cx="7934885" cy="472728"/>
          </a:xfrm>
          <a:prstGeom prst="rect">
            <a:avLst/>
          </a:prstGeom>
        </p:spPr>
      </p:pic>
      <p:cxnSp>
        <p:nvCxnSpPr>
          <p:cNvPr id="9" name="Straight Arrow Connector 8">
            <a:extLst>
              <a:ext uri="{FF2B5EF4-FFF2-40B4-BE49-F238E27FC236}">
                <a16:creationId xmlns:a16="http://schemas.microsoft.com/office/drawing/2014/main" id="{0F3F0C24-23FB-A940-BDE9-EF66C669E7AB}"/>
              </a:ext>
            </a:extLst>
          </p:cNvPr>
          <p:cNvCxnSpPr/>
          <p:nvPr/>
        </p:nvCxnSpPr>
        <p:spPr>
          <a:xfrm>
            <a:off x="7380312" y="1844824"/>
            <a:ext cx="504056" cy="14401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5300659"/>
      </p:ext>
    </p:extLst>
  </p:cSld>
  <p:clrMapOvr>
    <a:masterClrMapping/>
  </p:clrMapOvr>
  <p:transition/>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3D96E-CA21-B247-ABBA-4E57AE4DEF41}"/>
              </a:ext>
            </a:extLst>
          </p:cNvPr>
          <p:cNvSpPr>
            <a:spLocks noGrp="1"/>
          </p:cNvSpPr>
          <p:nvPr>
            <p:ph type="title"/>
          </p:nvPr>
        </p:nvSpPr>
        <p:spPr/>
        <p:txBody>
          <a:bodyPr/>
          <a:lstStyle/>
          <a:p>
            <a:r>
              <a:rPr lang="en-US" err="1"/>
              <a:t>FastHASH</a:t>
            </a:r>
            <a:endParaRPr lang="en-US"/>
          </a:p>
        </p:txBody>
      </p:sp>
      <p:sp>
        <p:nvSpPr>
          <p:cNvPr id="3" name="Content Placeholder 2">
            <a:extLst>
              <a:ext uri="{FF2B5EF4-FFF2-40B4-BE49-F238E27FC236}">
                <a16:creationId xmlns:a16="http://schemas.microsoft.com/office/drawing/2014/main" id="{44879405-C231-C349-B472-0EDABFFC613A}"/>
              </a:ext>
            </a:extLst>
          </p:cNvPr>
          <p:cNvSpPr>
            <a:spLocks noGrp="1"/>
          </p:cNvSpPr>
          <p:nvPr>
            <p:ph idx="1"/>
          </p:nvPr>
        </p:nvSpPr>
        <p:spPr>
          <a:xfrm>
            <a:off x="228600" y="1052736"/>
            <a:ext cx="8610600" cy="5195664"/>
          </a:xfrm>
        </p:spPr>
        <p:txBody>
          <a:bodyPr/>
          <a:lstStyle/>
          <a:p>
            <a:r>
              <a:rPr lang="en-US">
                <a:solidFill>
                  <a:srgbClr val="FF0000"/>
                </a:solidFill>
              </a:rPr>
              <a:t>Goal</a:t>
            </a:r>
            <a:r>
              <a:rPr lang="en-US"/>
              <a:t>: Reducing the number of seed (k-</a:t>
            </a:r>
            <a:r>
              <a:rPr lang="en-US" err="1"/>
              <a:t>mer</a:t>
            </a:r>
            <a:r>
              <a:rPr lang="en-US"/>
              <a:t>) locations.</a:t>
            </a:r>
          </a:p>
          <a:p>
            <a:pPr lvl="1"/>
            <a:r>
              <a:rPr lang="en-US">
                <a:solidFill>
                  <a:srgbClr val="0000FF"/>
                </a:solidFill>
              </a:rPr>
              <a:t>Heuristic</a:t>
            </a:r>
            <a:r>
              <a:rPr lang="en-US"/>
              <a:t> (limits the number of mapping locations for each seed).</a:t>
            </a:r>
          </a:p>
          <a:p>
            <a:pPr lvl="1"/>
            <a:r>
              <a:rPr lang="en-US"/>
              <a:t>Supports</a:t>
            </a:r>
            <a:r>
              <a:rPr lang="en-US">
                <a:solidFill>
                  <a:srgbClr val="0070C0"/>
                </a:solidFill>
              </a:rPr>
              <a:t> </a:t>
            </a:r>
            <a:r>
              <a:rPr lang="en-US">
                <a:solidFill>
                  <a:srgbClr val="0000FF"/>
                </a:solidFill>
              </a:rPr>
              <a:t>exact</a:t>
            </a:r>
            <a:r>
              <a:rPr lang="en-US"/>
              <a:t> matches only.</a:t>
            </a:r>
          </a:p>
          <a:p>
            <a:pPr lvl="1"/>
            <a:endParaRPr lang="en-US"/>
          </a:p>
          <a:p>
            <a:pPr lvl="1"/>
            <a:endParaRPr lang="en-US"/>
          </a:p>
        </p:txBody>
      </p:sp>
      <p:sp>
        <p:nvSpPr>
          <p:cNvPr id="4" name="Slide Number Placeholder 3">
            <a:extLst>
              <a:ext uri="{FF2B5EF4-FFF2-40B4-BE49-F238E27FC236}">
                <a16:creationId xmlns:a16="http://schemas.microsoft.com/office/drawing/2014/main" id="{5C08FFFF-1FE8-6D4B-A824-03B363B973AB}"/>
              </a:ext>
            </a:extLst>
          </p:cNvPr>
          <p:cNvSpPr>
            <a:spLocks noGrp="1"/>
          </p:cNvSpPr>
          <p:nvPr>
            <p:ph type="sldNum" sz="quarter" idx="11"/>
          </p:nvPr>
        </p:nvSpPr>
        <p:spPr/>
        <p:txBody>
          <a:bodyPr/>
          <a:lstStyle/>
          <a:p>
            <a:fld id="{323594FA-E141-4234-AE05-360401972BE7}" type="slidenum">
              <a:rPr lang="en-US" altLang="en-US" smtClean="0"/>
              <a:pPr/>
              <a:t>203</a:t>
            </a:fld>
            <a:endParaRPr lang="en-US" altLang="en-US"/>
          </a:p>
        </p:txBody>
      </p:sp>
      <p:pic>
        <p:nvPicPr>
          <p:cNvPr id="5" name="Picture 4">
            <a:extLst>
              <a:ext uri="{FF2B5EF4-FFF2-40B4-BE49-F238E27FC236}">
                <a16:creationId xmlns:a16="http://schemas.microsoft.com/office/drawing/2014/main" id="{02554146-E233-5C46-8E38-9D3E670DB060}"/>
              </a:ext>
            </a:extLst>
          </p:cNvPr>
          <p:cNvPicPr>
            <a:picLocks noChangeAspect="1"/>
          </p:cNvPicPr>
          <p:nvPr/>
        </p:nvPicPr>
        <p:blipFill>
          <a:blip r:embed="rId2"/>
          <a:stretch>
            <a:fillRect/>
          </a:stretch>
        </p:blipFill>
        <p:spPr>
          <a:xfrm>
            <a:off x="0" y="3071598"/>
            <a:ext cx="9144000" cy="3237722"/>
          </a:xfrm>
          <a:prstGeom prst="rect">
            <a:avLst/>
          </a:prstGeom>
        </p:spPr>
      </p:pic>
    </p:spTree>
    <p:extLst>
      <p:ext uri="{BB962C8B-B14F-4D97-AF65-F5344CB8AC3E}">
        <p14:creationId xmlns:p14="http://schemas.microsoft.com/office/powerpoint/2010/main" val="28820866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Key Observations</a:t>
            </a:r>
            <a:endParaRPr lang="en-US" sz="2800"/>
          </a:p>
        </p:txBody>
      </p:sp>
      <p:sp>
        <p:nvSpPr>
          <p:cNvPr id="3" name="Content Placeholder 2"/>
          <p:cNvSpPr>
            <a:spLocks noGrp="1"/>
          </p:cNvSpPr>
          <p:nvPr>
            <p:ph idx="1"/>
          </p:nvPr>
        </p:nvSpPr>
        <p:spPr>
          <a:xfrm>
            <a:off x="228600" y="980728"/>
            <a:ext cx="8610600" cy="5267672"/>
          </a:xfrm>
        </p:spPr>
        <p:txBody>
          <a:bodyPr/>
          <a:lstStyle/>
          <a:p>
            <a:r>
              <a:rPr lang="en-US" b="1"/>
              <a:t>Observation 1 (Adjacent k-</a:t>
            </a:r>
            <a:r>
              <a:rPr lang="en-US" b="1" err="1"/>
              <a:t>mers</a:t>
            </a:r>
            <a:r>
              <a:rPr lang="en-US" b="1"/>
              <a:t>)</a:t>
            </a:r>
          </a:p>
          <a:p>
            <a:pPr lvl="1"/>
            <a:r>
              <a:rPr lang="en-US" b="1"/>
              <a:t>Key insight: </a:t>
            </a:r>
            <a:r>
              <a:rPr lang="en-US">
                <a:solidFill>
                  <a:srgbClr val="0000FF"/>
                </a:solidFill>
              </a:rPr>
              <a:t>Adjacent k-</a:t>
            </a:r>
            <a:r>
              <a:rPr lang="en-US" err="1">
                <a:solidFill>
                  <a:srgbClr val="0000FF"/>
                </a:solidFill>
              </a:rPr>
              <a:t>mers</a:t>
            </a:r>
            <a:r>
              <a:rPr lang="en-US">
                <a:solidFill>
                  <a:srgbClr val="0000FF"/>
                </a:solidFill>
              </a:rPr>
              <a:t> </a:t>
            </a:r>
            <a:r>
              <a:rPr lang="en-US"/>
              <a:t>in the read should also be </a:t>
            </a:r>
            <a:r>
              <a:rPr lang="en-US">
                <a:solidFill>
                  <a:srgbClr val="FF0000"/>
                </a:solidFill>
              </a:rPr>
              <a:t>adjacent in the reference genome</a:t>
            </a:r>
          </a:p>
          <a:p>
            <a:pPr lvl="1"/>
            <a:r>
              <a:rPr lang="en-US" b="1"/>
              <a:t>Key idea: </a:t>
            </a:r>
            <a:r>
              <a:rPr lang="en-US"/>
              <a:t>1) sort the location list based on their number of locations and 2) search for adjacent locations in the k-</a:t>
            </a:r>
            <a:r>
              <a:rPr lang="en-US" err="1"/>
              <a:t>mers</a:t>
            </a:r>
            <a:r>
              <a:rPr lang="en-US"/>
              <a:t>’ location lists</a:t>
            </a:r>
          </a:p>
          <a:p>
            <a:pPr lvl="1"/>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204</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Rectangle 81">
            <a:extLst>
              <a:ext uri="{FF2B5EF4-FFF2-40B4-BE49-F238E27FC236}">
                <a16:creationId xmlns:a16="http://schemas.microsoft.com/office/drawing/2014/main" id="{4E04C07F-94D1-B249-B1FC-3436A6CBA4ED}"/>
              </a:ext>
            </a:extLst>
          </p:cNvPr>
          <p:cNvSpPr/>
          <p:nvPr/>
        </p:nvSpPr>
        <p:spPr>
          <a:xfrm>
            <a:off x="1190789" y="4167664"/>
            <a:ext cx="5530120" cy="365760"/>
          </a:xfrm>
          <a:prstGeom prst="rect">
            <a:avLst/>
          </a:prstGeom>
          <a:noFill/>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C00000"/>
                </a:solidFill>
                <a:effectLst/>
                <a:uLnTx/>
                <a:uFillTx/>
                <a:latin typeface="Tahoma"/>
                <a:ea typeface="+mn-ea"/>
                <a:cs typeface="+mn-cs"/>
              </a:rPr>
              <a:t>AAAA</a:t>
            </a:r>
            <a:r>
              <a:rPr kumimoji="0" lang="en-US" altLang="zh-CN" sz="2000" b="0" i="0" u="none" strike="noStrike" kern="1200" cap="none" spc="0" normalizeH="0" baseline="0" noProof="0">
                <a:ln>
                  <a:noFill/>
                </a:ln>
                <a:solidFill>
                  <a:srgbClr val="C00000"/>
                </a:solidFill>
                <a:effectLst/>
                <a:uLnTx/>
                <a:uFillTx/>
                <a:latin typeface="Tahoma"/>
                <a:ea typeface="+mn-ea"/>
                <a:cs typeface="+mn-cs"/>
              </a:rPr>
              <a:t>AAAAAAAA</a:t>
            </a:r>
            <a:r>
              <a:rPr kumimoji="0" lang="en-US" sz="2000" b="0" i="0" u="none" strike="noStrike" kern="1200" cap="none" spc="0" normalizeH="0" baseline="0" noProof="0">
                <a:ln>
                  <a:noFill/>
                </a:ln>
                <a:solidFill>
                  <a:srgbClr val="CC9900">
                    <a:lumMod val="50000"/>
                  </a:srgbClr>
                </a:solidFill>
                <a:effectLst/>
                <a:uLnTx/>
                <a:uFillTx/>
                <a:latin typeface="Tahoma"/>
                <a:ea typeface="+mn-ea"/>
                <a:cs typeface="+mn-cs"/>
              </a:rPr>
              <a:t>CCCCCCCCCCCC</a:t>
            </a:r>
            <a:r>
              <a:rPr kumimoji="0" lang="en-US" sz="2000" b="0" i="0" u="none" strike="noStrike" kern="1200" cap="none" spc="0" normalizeH="0" baseline="0" noProof="0">
                <a:ln>
                  <a:noFill/>
                </a:ln>
                <a:solidFill>
                  <a:srgbClr val="35742A"/>
                </a:solidFill>
                <a:effectLst/>
                <a:uLnTx/>
                <a:uFillTx/>
                <a:latin typeface="Tahoma"/>
                <a:ea typeface="+mn-ea"/>
                <a:cs typeface="+mn-cs"/>
              </a:rPr>
              <a:t>TTTTTTTTTTT</a:t>
            </a:r>
            <a:endParaRPr kumimoji="0" lang="en-US" sz="2000" b="0" i="0" u="none" strike="noStrike" kern="1200" cap="none" spc="0" normalizeH="0" baseline="0" noProof="0">
              <a:ln>
                <a:solidFill>
                  <a:srgbClr val="3B812F"/>
                </a:solidFill>
              </a:ln>
              <a:solidFill>
                <a:srgbClr val="35742A"/>
              </a:solidFill>
              <a:effectLst/>
              <a:uLnTx/>
              <a:uFillTx/>
              <a:latin typeface="Tahoma"/>
              <a:ea typeface="+mn-ea"/>
              <a:cs typeface="+mn-cs"/>
            </a:endParaRPr>
          </a:p>
        </p:txBody>
      </p:sp>
      <p:sp>
        <p:nvSpPr>
          <p:cNvPr id="7" name="TextBox 6">
            <a:extLst>
              <a:ext uri="{FF2B5EF4-FFF2-40B4-BE49-F238E27FC236}">
                <a16:creationId xmlns:a16="http://schemas.microsoft.com/office/drawing/2014/main" id="{43F08D0B-B896-394C-B3C5-9AA849C7F5BD}"/>
              </a:ext>
            </a:extLst>
          </p:cNvPr>
          <p:cNvSpPr txBox="1"/>
          <p:nvPr/>
        </p:nvSpPr>
        <p:spPr>
          <a:xfrm>
            <a:off x="7137836" y="4149080"/>
            <a:ext cx="88985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Tahoma"/>
                <a:ea typeface="+mn-ea"/>
                <a:cs typeface="+mn-cs"/>
              </a:rPr>
              <a:t>read</a:t>
            </a:r>
          </a:p>
        </p:txBody>
      </p:sp>
      <p:cxnSp>
        <p:nvCxnSpPr>
          <p:cNvPr id="8" name="Straight Arrow Connector 257">
            <a:extLst>
              <a:ext uri="{FF2B5EF4-FFF2-40B4-BE49-F238E27FC236}">
                <a16:creationId xmlns:a16="http://schemas.microsoft.com/office/drawing/2014/main" id="{D5BBB9AD-50B2-9842-960D-A3A78FB26577}"/>
              </a:ext>
            </a:extLst>
          </p:cNvPr>
          <p:cNvCxnSpPr>
            <a:stCxn id="7" idx="1"/>
            <a:endCxn id="6" idx="3"/>
          </p:cNvCxnSpPr>
          <p:nvPr/>
        </p:nvCxnSpPr>
        <p:spPr>
          <a:xfrm flipH="1" flipV="1">
            <a:off x="6720909" y="4350544"/>
            <a:ext cx="416927" cy="6014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4064027F-366E-8E45-9C86-C83AABA6A370}"/>
              </a:ext>
            </a:extLst>
          </p:cNvPr>
          <p:cNvCxnSpPr/>
          <p:nvPr/>
        </p:nvCxnSpPr>
        <p:spPr>
          <a:xfrm>
            <a:off x="610871" y="5013176"/>
            <a:ext cx="7776864" cy="0"/>
          </a:xfrm>
          <a:prstGeom prst="line">
            <a:avLst/>
          </a:prstGeom>
          <a:ln w="57150" cmpd="sng">
            <a:solidFill>
              <a:schemeClr val="bg2">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547C10EB-E44E-DA49-BBA8-86D5D940F7D4}"/>
              </a:ext>
            </a:extLst>
          </p:cNvPr>
          <p:cNvSpPr txBox="1"/>
          <p:nvPr/>
        </p:nvSpPr>
        <p:spPr>
          <a:xfrm>
            <a:off x="6875567" y="5157192"/>
            <a:ext cx="208892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a:ea typeface="+mn-ea"/>
                <a:cs typeface="+mn-cs"/>
              </a:rPr>
              <a:t>Reference genome</a:t>
            </a:r>
          </a:p>
        </p:txBody>
      </p:sp>
      <p:cxnSp>
        <p:nvCxnSpPr>
          <p:cNvPr id="11" name="Straight Arrow Connector 10">
            <a:extLst>
              <a:ext uri="{FF2B5EF4-FFF2-40B4-BE49-F238E27FC236}">
                <a16:creationId xmlns:a16="http://schemas.microsoft.com/office/drawing/2014/main" id="{BD336679-5E2F-FD43-9B2B-080D58144252}"/>
              </a:ext>
            </a:extLst>
          </p:cNvPr>
          <p:cNvCxnSpPr/>
          <p:nvPr/>
        </p:nvCxnSpPr>
        <p:spPr>
          <a:xfrm flipH="1">
            <a:off x="1367970" y="4509120"/>
            <a:ext cx="899085" cy="497708"/>
          </a:xfrm>
          <a:prstGeom prst="straightConnector1">
            <a:avLst/>
          </a:prstGeom>
          <a:ln>
            <a:solidFill>
              <a:srgbClr val="8C0000"/>
            </a:solidFill>
            <a:tailEnd type="arrow"/>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1EC5433C-9795-8749-B7DD-8FB4700762C4}"/>
              </a:ext>
            </a:extLst>
          </p:cNvPr>
          <p:cNvCxnSpPr/>
          <p:nvPr/>
        </p:nvCxnSpPr>
        <p:spPr>
          <a:xfrm>
            <a:off x="2339063" y="4509120"/>
            <a:ext cx="432048" cy="504056"/>
          </a:xfrm>
          <a:prstGeom prst="straightConnector1">
            <a:avLst/>
          </a:prstGeom>
          <a:ln>
            <a:solidFill>
              <a:srgbClr val="8C0000"/>
            </a:solidFill>
            <a:tailEnd type="arrow"/>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2B90173F-C5C5-6246-8F65-3CECDDD51F8B}"/>
              </a:ext>
            </a:extLst>
          </p:cNvPr>
          <p:cNvCxnSpPr/>
          <p:nvPr/>
        </p:nvCxnSpPr>
        <p:spPr>
          <a:xfrm>
            <a:off x="2483079" y="4509120"/>
            <a:ext cx="1296144" cy="504056"/>
          </a:xfrm>
          <a:prstGeom prst="straightConnector1">
            <a:avLst/>
          </a:prstGeom>
          <a:ln>
            <a:solidFill>
              <a:srgbClr val="8C0000"/>
            </a:solidFill>
            <a:tailEnd type="arrow"/>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4CB56B2B-1CE1-E047-9BA8-58CA7EAFC897}"/>
              </a:ext>
            </a:extLst>
          </p:cNvPr>
          <p:cNvCxnSpPr/>
          <p:nvPr/>
        </p:nvCxnSpPr>
        <p:spPr>
          <a:xfrm>
            <a:off x="2771111" y="4509120"/>
            <a:ext cx="3528392" cy="504056"/>
          </a:xfrm>
          <a:prstGeom prst="straightConnector1">
            <a:avLst/>
          </a:prstGeom>
          <a:ln>
            <a:solidFill>
              <a:srgbClr val="8C0000"/>
            </a:solidFill>
            <a:tailEnd type="arrow"/>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5FBB8A80-15FC-524D-9C66-6D669E0B4DF7}"/>
              </a:ext>
            </a:extLst>
          </p:cNvPr>
          <p:cNvCxnSpPr/>
          <p:nvPr/>
        </p:nvCxnSpPr>
        <p:spPr>
          <a:xfrm flipH="1">
            <a:off x="1522184" y="4509120"/>
            <a:ext cx="2257040" cy="49317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C207B387-E59B-AB44-9DC2-B46F4F5A721C}"/>
              </a:ext>
            </a:extLst>
          </p:cNvPr>
          <p:cNvCxnSpPr>
            <a:stCxn id="6" idx="2"/>
          </p:cNvCxnSpPr>
          <p:nvPr/>
        </p:nvCxnSpPr>
        <p:spPr>
          <a:xfrm flipH="1">
            <a:off x="3059143" y="4533424"/>
            <a:ext cx="896706" cy="37150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92C04FB9-5BD3-5247-93D6-9C695207DC86}"/>
              </a:ext>
            </a:extLst>
          </p:cNvPr>
          <p:cNvCxnSpPr/>
          <p:nvPr/>
        </p:nvCxnSpPr>
        <p:spPr>
          <a:xfrm>
            <a:off x="4139263" y="4509120"/>
            <a:ext cx="936104" cy="50405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9324AB7A-F6C9-7A45-9FDB-666B58DE33F5}"/>
              </a:ext>
            </a:extLst>
          </p:cNvPr>
          <p:cNvCxnSpPr/>
          <p:nvPr/>
        </p:nvCxnSpPr>
        <p:spPr>
          <a:xfrm>
            <a:off x="4427295" y="4509120"/>
            <a:ext cx="1368152" cy="50405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D5092389-CC87-7A4C-A198-9D3A935BE514}"/>
              </a:ext>
            </a:extLst>
          </p:cNvPr>
          <p:cNvCxnSpPr/>
          <p:nvPr/>
        </p:nvCxnSpPr>
        <p:spPr>
          <a:xfrm>
            <a:off x="4787335" y="4509120"/>
            <a:ext cx="2520280" cy="50405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1DA3EE22-B28A-DC41-90F7-C67FC659E694}"/>
              </a:ext>
            </a:extLst>
          </p:cNvPr>
          <p:cNvCxnSpPr/>
          <p:nvPr/>
        </p:nvCxnSpPr>
        <p:spPr>
          <a:xfrm flipH="1">
            <a:off x="1653597" y="4509120"/>
            <a:ext cx="3997834" cy="491456"/>
          </a:xfrm>
          <a:prstGeom prst="straightConnector1">
            <a:avLst/>
          </a:prstGeom>
          <a:ln>
            <a:solidFill>
              <a:schemeClr val="accent6">
                <a:lumMod val="50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43263251-9F57-3F4D-8C36-259D6ADF402B}"/>
              </a:ext>
            </a:extLst>
          </p:cNvPr>
          <p:cNvCxnSpPr/>
          <p:nvPr/>
        </p:nvCxnSpPr>
        <p:spPr>
          <a:xfrm flipH="1">
            <a:off x="4499303" y="4509120"/>
            <a:ext cx="1296144" cy="504056"/>
          </a:xfrm>
          <a:prstGeom prst="straightConnector1">
            <a:avLst/>
          </a:prstGeom>
          <a:ln>
            <a:solidFill>
              <a:schemeClr val="accent6">
                <a:lumMod val="50000"/>
              </a:schemeClr>
            </a:solidFill>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D280A2AA-CD42-4C43-ABF7-77E8A1DCA79C}"/>
              </a:ext>
            </a:extLst>
          </p:cNvPr>
          <p:cNvCxnSpPr/>
          <p:nvPr/>
        </p:nvCxnSpPr>
        <p:spPr>
          <a:xfrm>
            <a:off x="6011471" y="4509120"/>
            <a:ext cx="504056" cy="504056"/>
          </a:xfrm>
          <a:prstGeom prst="straightConnector1">
            <a:avLst/>
          </a:prstGeom>
          <a:ln>
            <a:solidFill>
              <a:schemeClr val="accent6">
                <a:lumMod val="50000"/>
              </a:schemeClr>
            </a:solidFill>
            <a:tailEnd type="arrow"/>
          </a:ln>
        </p:spPr>
        <p:style>
          <a:lnRef idx="2">
            <a:schemeClr val="accent1"/>
          </a:lnRef>
          <a:fillRef idx="0">
            <a:schemeClr val="accent1"/>
          </a:fillRef>
          <a:effectRef idx="1">
            <a:schemeClr val="accent1"/>
          </a:effectRef>
          <a:fontRef idx="minor">
            <a:schemeClr val="tx1"/>
          </a:fontRef>
        </p:style>
      </p:cxnSp>
      <p:sp>
        <p:nvSpPr>
          <p:cNvPr id="23" name="Rectangle 22">
            <a:extLst>
              <a:ext uri="{FF2B5EF4-FFF2-40B4-BE49-F238E27FC236}">
                <a16:creationId xmlns:a16="http://schemas.microsoft.com/office/drawing/2014/main" id="{6AD4895B-DB5A-EA44-991A-06BD2E739518}"/>
              </a:ext>
            </a:extLst>
          </p:cNvPr>
          <p:cNvSpPr/>
          <p:nvPr/>
        </p:nvSpPr>
        <p:spPr>
          <a:xfrm>
            <a:off x="1114927" y="4806444"/>
            <a:ext cx="792088" cy="432048"/>
          </a:xfrm>
          <a:prstGeom prst="rect">
            <a:avLst/>
          </a:prstGeom>
          <a:noFill/>
          <a:ln w="28575" cmpd="sng">
            <a:solidFill>
              <a:srgbClr val="0000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4" name="TextBox 23">
            <a:extLst>
              <a:ext uri="{FF2B5EF4-FFF2-40B4-BE49-F238E27FC236}">
                <a16:creationId xmlns:a16="http://schemas.microsoft.com/office/drawing/2014/main" id="{563C2BF7-1F32-0244-A4A1-2A5C23DBD919}"/>
              </a:ext>
            </a:extLst>
          </p:cNvPr>
          <p:cNvSpPr txBox="1"/>
          <p:nvPr/>
        </p:nvSpPr>
        <p:spPr>
          <a:xfrm>
            <a:off x="682879" y="5310500"/>
            <a:ext cx="161767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FF"/>
                </a:solidFill>
                <a:effectLst/>
                <a:uLnTx/>
                <a:uFillTx/>
                <a:latin typeface="Tahoma"/>
                <a:ea typeface="+mn-ea"/>
                <a:cs typeface="+mn-cs"/>
              </a:rPr>
              <a:t>Valid mapping</a:t>
            </a:r>
          </a:p>
        </p:txBody>
      </p:sp>
      <p:cxnSp>
        <p:nvCxnSpPr>
          <p:cNvPr id="25" name="Straight Connector 24">
            <a:extLst>
              <a:ext uri="{FF2B5EF4-FFF2-40B4-BE49-F238E27FC236}">
                <a16:creationId xmlns:a16="http://schemas.microsoft.com/office/drawing/2014/main" id="{CAE201A7-31BC-ED45-A4CD-D845E9D44C9C}"/>
              </a:ext>
            </a:extLst>
          </p:cNvPr>
          <p:cNvCxnSpPr/>
          <p:nvPr/>
        </p:nvCxnSpPr>
        <p:spPr>
          <a:xfrm>
            <a:off x="3089961" y="5011165"/>
            <a:ext cx="144016" cy="0"/>
          </a:xfrm>
          <a:prstGeom prst="line">
            <a:avLst/>
          </a:prstGeom>
          <a:ln w="57150" cmpd="sng"/>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B035A2A9-588B-7F4B-84F1-9003E58CCD2A}"/>
              </a:ext>
            </a:extLst>
          </p:cNvPr>
          <p:cNvCxnSpPr/>
          <p:nvPr/>
        </p:nvCxnSpPr>
        <p:spPr>
          <a:xfrm>
            <a:off x="5061637" y="5011165"/>
            <a:ext cx="144016" cy="0"/>
          </a:xfrm>
          <a:prstGeom prst="line">
            <a:avLst/>
          </a:prstGeom>
          <a:ln w="57150" cmpd="sng"/>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30185F83-98B9-D346-8FC1-68CDF6E853A4}"/>
              </a:ext>
            </a:extLst>
          </p:cNvPr>
          <p:cNvCxnSpPr/>
          <p:nvPr/>
        </p:nvCxnSpPr>
        <p:spPr>
          <a:xfrm>
            <a:off x="5781717" y="5011165"/>
            <a:ext cx="144016" cy="0"/>
          </a:xfrm>
          <a:prstGeom prst="line">
            <a:avLst/>
          </a:prstGeom>
          <a:ln w="57150" cmpd="sng"/>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08E7937D-194E-E649-96CB-DE83599132DD}"/>
              </a:ext>
            </a:extLst>
          </p:cNvPr>
          <p:cNvCxnSpPr/>
          <p:nvPr/>
        </p:nvCxnSpPr>
        <p:spPr>
          <a:xfrm>
            <a:off x="7287020" y="5011165"/>
            <a:ext cx="144016" cy="0"/>
          </a:xfrm>
          <a:prstGeom prst="line">
            <a:avLst/>
          </a:prstGeom>
          <a:ln w="57150" cmpd="sng"/>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114B4E59-9038-7E4D-86DC-4C99261EA0C6}"/>
              </a:ext>
            </a:extLst>
          </p:cNvPr>
          <p:cNvCxnSpPr/>
          <p:nvPr/>
        </p:nvCxnSpPr>
        <p:spPr>
          <a:xfrm>
            <a:off x="1516157" y="5011165"/>
            <a:ext cx="144016" cy="0"/>
          </a:xfrm>
          <a:prstGeom prst="line">
            <a:avLst/>
          </a:prstGeom>
          <a:ln w="57150" cmpd="sng"/>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D2E88EC5-7A4C-6245-982B-143303216C33}"/>
              </a:ext>
            </a:extLst>
          </p:cNvPr>
          <p:cNvCxnSpPr/>
          <p:nvPr/>
        </p:nvCxnSpPr>
        <p:spPr>
          <a:xfrm>
            <a:off x="1661692" y="5011165"/>
            <a:ext cx="144016" cy="0"/>
          </a:xfrm>
          <a:prstGeom prst="line">
            <a:avLst/>
          </a:prstGeom>
          <a:ln w="57150" cmpd="sng">
            <a:solidFill>
              <a:schemeClr val="accent6">
                <a:lumMod val="50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A473985D-6DA7-8D40-B142-8A7E8007219B}"/>
              </a:ext>
            </a:extLst>
          </p:cNvPr>
          <p:cNvCxnSpPr/>
          <p:nvPr/>
        </p:nvCxnSpPr>
        <p:spPr>
          <a:xfrm>
            <a:off x="1370841" y="5011165"/>
            <a:ext cx="144016" cy="0"/>
          </a:xfrm>
          <a:prstGeom prst="line">
            <a:avLst/>
          </a:prstGeom>
          <a:ln w="57150" cmpd="sng">
            <a:solidFill>
              <a:srgbClr val="800000"/>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C6CDD040-99FD-0945-84C2-5F94099799E0}"/>
              </a:ext>
            </a:extLst>
          </p:cNvPr>
          <p:cNvCxnSpPr/>
          <p:nvPr/>
        </p:nvCxnSpPr>
        <p:spPr>
          <a:xfrm>
            <a:off x="2771111" y="5013616"/>
            <a:ext cx="144016" cy="0"/>
          </a:xfrm>
          <a:prstGeom prst="line">
            <a:avLst/>
          </a:prstGeom>
          <a:ln w="57150" cmpd="sng">
            <a:solidFill>
              <a:srgbClr val="800000"/>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E32C6C84-5510-364D-AB3E-78DF85E5A4E1}"/>
              </a:ext>
            </a:extLst>
          </p:cNvPr>
          <p:cNvCxnSpPr/>
          <p:nvPr/>
        </p:nvCxnSpPr>
        <p:spPr>
          <a:xfrm>
            <a:off x="3752007" y="5013616"/>
            <a:ext cx="144016" cy="0"/>
          </a:xfrm>
          <a:prstGeom prst="line">
            <a:avLst/>
          </a:prstGeom>
          <a:ln w="57150" cmpd="sng">
            <a:solidFill>
              <a:srgbClr val="800000"/>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D5CA58C5-098C-D24E-A013-254C7649BE18}"/>
              </a:ext>
            </a:extLst>
          </p:cNvPr>
          <p:cNvCxnSpPr/>
          <p:nvPr/>
        </p:nvCxnSpPr>
        <p:spPr>
          <a:xfrm>
            <a:off x="6267751" y="5013616"/>
            <a:ext cx="144016" cy="0"/>
          </a:xfrm>
          <a:prstGeom prst="line">
            <a:avLst/>
          </a:prstGeom>
          <a:ln w="57150" cmpd="sng">
            <a:solidFill>
              <a:srgbClr val="800000"/>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BE7E878B-095F-2C48-9FFA-9A3538449D74}"/>
              </a:ext>
            </a:extLst>
          </p:cNvPr>
          <p:cNvCxnSpPr/>
          <p:nvPr/>
        </p:nvCxnSpPr>
        <p:spPr>
          <a:xfrm>
            <a:off x="4517447" y="5013616"/>
            <a:ext cx="144016" cy="0"/>
          </a:xfrm>
          <a:prstGeom prst="line">
            <a:avLst/>
          </a:prstGeom>
          <a:ln w="57150" cmpd="sng">
            <a:solidFill>
              <a:schemeClr val="accent6">
                <a:lumMod val="50000"/>
              </a:schemeClr>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8ECBA92D-47C3-7740-B9DB-291B20D367B9}"/>
              </a:ext>
            </a:extLst>
          </p:cNvPr>
          <p:cNvCxnSpPr/>
          <p:nvPr/>
        </p:nvCxnSpPr>
        <p:spPr>
          <a:xfrm>
            <a:off x="6501919" y="5014184"/>
            <a:ext cx="144016" cy="0"/>
          </a:xfrm>
          <a:prstGeom prst="line">
            <a:avLst/>
          </a:prstGeom>
          <a:ln w="57150" cmpd="sng">
            <a:solidFill>
              <a:schemeClr val="accent6">
                <a:lumMod val="50000"/>
              </a:schemeClr>
            </a:solidFill>
          </a:ln>
        </p:spPr>
        <p:style>
          <a:lnRef idx="2">
            <a:schemeClr val="accent1"/>
          </a:lnRef>
          <a:fillRef idx="0">
            <a:schemeClr val="accent1"/>
          </a:fillRef>
          <a:effectRef idx="1">
            <a:schemeClr val="accent1"/>
          </a:effectRef>
          <a:fontRef idx="minor">
            <a:schemeClr val="tx1"/>
          </a:fontRef>
        </p:style>
      </p:cxnSp>
      <p:sp>
        <p:nvSpPr>
          <p:cNvPr id="37" name="Rectangle 36">
            <a:extLst>
              <a:ext uri="{FF2B5EF4-FFF2-40B4-BE49-F238E27FC236}">
                <a16:creationId xmlns:a16="http://schemas.microsoft.com/office/drawing/2014/main" id="{E0757813-5C22-5A42-8045-DC702E08C911}"/>
              </a:ext>
            </a:extLst>
          </p:cNvPr>
          <p:cNvSpPr/>
          <p:nvPr/>
        </p:nvSpPr>
        <p:spPr>
          <a:xfrm>
            <a:off x="2593596" y="4815736"/>
            <a:ext cx="792088" cy="432048"/>
          </a:xfrm>
          <a:prstGeom prst="rect">
            <a:avLst/>
          </a:prstGeom>
          <a:noFill/>
          <a:ln w="28575"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0000"/>
              </a:solidFill>
              <a:effectLst/>
              <a:uLnTx/>
              <a:uFillTx/>
              <a:latin typeface="Tahoma"/>
              <a:ea typeface="+mn-ea"/>
              <a:cs typeface="+mn-cs"/>
            </a:endParaRPr>
          </a:p>
        </p:txBody>
      </p:sp>
      <p:sp>
        <p:nvSpPr>
          <p:cNvPr id="38" name="TextBox 37">
            <a:extLst>
              <a:ext uri="{FF2B5EF4-FFF2-40B4-BE49-F238E27FC236}">
                <a16:creationId xmlns:a16="http://schemas.microsoft.com/office/drawing/2014/main" id="{F61B3765-0B94-6946-A94B-20EA89CDC826}"/>
              </a:ext>
            </a:extLst>
          </p:cNvPr>
          <p:cNvSpPr txBox="1"/>
          <p:nvPr/>
        </p:nvSpPr>
        <p:spPr>
          <a:xfrm>
            <a:off x="3622629" y="5305681"/>
            <a:ext cx="181277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0000"/>
                </a:solidFill>
                <a:effectLst/>
                <a:uLnTx/>
                <a:uFillTx/>
                <a:latin typeface="Tahoma"/>
                <a:ea typeface="+mn-ea"/>
                <a:cs typeface="+mn-cs"/>
              </a:rPr>
              <a:t>Invalid mapping</a:t>
            </a:r>
          </a:p>
        </p:txBody>
      </p:sp>
      <p:sp>
        <p:nvSpPr>
          <p:cNvPr id="39" name="Rectangle 38">
            <a:extLst>
              <a:ext uri="{FF2B5EF4-FFF2-40B4-BE49-F238E27FC236}">
                <a16:creationId xmlns:a16="http://schemas.microsoft.com/office/drawing/2014/main" id="{F9EF0022-0276-0942-9A13-1C92394162BA}"/>
              </a:ext>
            </a:extLst>
          </p:cNvPr>
          <p:cNvSpPr/>
          <p:nvPr/>
        </p:nvSpPr>
        <p:spPr>
          <a:xfrm>
            <a:off x="3563199" y="4815736"/>
            <a:ext cx="792088" cy="432048"/>
          </a:xfrm>
          <a:prstGeom prst="rect">
            <a:avLst/>
          </a:prstGeom>
          <a:noFill/>
          <a:ln w="28575"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0000"/>
              </a:solidFill>
              <a:effectLst/>
              <a:uLnTx/>
              <a:uFillTx/>
              <a:latin typeface="Tahoma"/>
              <a:ea typeface="+mn-ea"/>
              <a:cs typeface="+mn-cs"/>
            </a:endParaRPr>
          </a:p>
        </p:txBody>
      </p:sp>
      <p:sp>
        <p:nvSpPr>
          <p:cNvPr id="40" name="Rectangle 39">
            <a:extLst>
              <a:ext uri="{FF2B5EF4-FFF2-40B4-BE49-F238E27FC236}">
                <a16:creationId xmlns:a16="http://schemas.microsoft.com/office/drawing/2014/main" id="{9705455F-CDB7-0749-95FC-0F26D080F023}"/>
              </a:ext>
            </a:extLst>
          </p:cNvPr>
          <p:cNvSpPr/>
          <p:nvPr/>
        </p:nvSpPr>
        <p:spPr>
          <a:xfrm>
            <a:off x="4499303" y="4815736"/>
            <a:ext cx="792088" cy="432048"/>
          </a:xfrm>
          <a:prstGeom prst="rect">
            <a:avLst/>
          </a:prstGeom>
          <a:noFill/>
          <a:ln w="28575"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0000"/>
              </a:solidFill>
              <a:effectLst/>
              <a:uLnTx/>
              <a:uFillTx/>
              <a:latin typeface="Tahoma"/>
              <a:ea typeface="+mn-ea"/>
              <a:cs typeface="+mn-cs"/>
            </a:endParaRPr>
          </a:p>
        </p:txBody>
      </p:sp>
      <p:sp>
        <p:nvSpPr>
          <p:cNvPr id="41" name="Rectangle 40">
            <a:extLst>
              <a:ext uri="{FF2B5EF4-FFF2-40B4-BE49-F238E27FC236}">
                <a16:creationId xmlns:a16="http://schemas.microsoft.com/office/drawing/2014/main" id="{1CE28606-0CF9-0340-854B-62F6B6AABD9D}"/>
              </a:ext>
            </a:extLst>
          </p:cNvPr>
          <p:cNvSpPr/>
          <p:nvPr/>
        </p:nvSpPr>
        <p:spPr>
          <a:xfrm>
            <a:off x="5795447" y="4815736"/>
            <a:ext cx="792088" cy="432048"/>
          </a:xfrm>
          <a:prstGeom prst="rect">
            <a:avLst/>
          </a:prstGeom>
          <a:noFill/>
          <a:ln w="28575"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0000"/>
              </a:solidFill>
              <a:effectLst/>
              <a:uLnTx/>
              <a:uFillTx/>
              <a:latin typeface="Tahoma"/>
              <a:ea typeface="+mn-ea"/>
              <a:cs typeface="+mn-cs"/>
            </a:endParaRPr>
          </a:p>
        </p:txBody>
      </p:sp>
      <p:sp>
        <p:nvSpPr>
          <p:cNvPr id="42" name="Rectangle 41">
            <a:extLst>
              <a:ext uri="{FF2B5EF4-FFF2-40B4-BE49-F238E27FC236}">
                <a16:creationId xmlns:a16="http://schemas.microsoft.com/office/drawing/2014/main" id="{F2A11678-F7E8-0245-AD08-4133F1497484}"/>
              </a:ext>
            </a:extLst>
          </p:cNvPr>
          <p:cNvSpPr/>
          <p:nvPr/>
        </p:nvSpPr>
        <p:spPr>
          <a:xfrm>
            <a:off x="7019583" y="4815736"/>
            <a:ext cx="792088" cy="432048"/>
          </a:xfrm>
          <a:prstGeom prst="rect">
            <a:avLst/>
          </a:prstGeom>
          <a:noFill/>
          <a:ln w="28575"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0000"/>
              </a:solidFill>
              <a:effectLst/>
              <a:uLnTx/>
              <a:uFillTx/>
              <a:latin typeface="Tahoma"/>
              <a:ea typeface="+mn-ea"/>
              <a:cs typeface="+mn-cs"/>
            </a:endParaRPr>
          </a:p>
        </p:txBody>
      </p:sp>
    </p:spTree>
    <p:extLst>
      <p:ext uri="{BB962C8B-B14F-4D97-AF65-F5344CB8AC3E}">
        <p14:creationId xmlns:p14="http://schemas.microsoft.com/office/powerpoint/2010/main" val="15067593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up)">
                                      <p:cBhvr>
                                        <p:cTn id="19" dur="500"/>
                                        <p:tgtEl>
                                          <p:spTgt spid="11"/>
                                        </p:tgtEl>
                                      </p:cBhvr>
                                    </p:animEffect>
                                  </p:childTnLst>
                                </p:cTn>
                              </p:par>
                              <p:par>
                                <p:cTn id="20" presetID="22" presetClass="entr" presetSubtype="1" fill="hold"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up)">
                                      <p:cBhvr>
                                        <p:cTn id="22" dur="500"/>
                                        <p:tgtEl>
                                          <p:spTgt spid="12"/>
                                        </p:tgtEl>
                                      </p:cBhvr>
                                    </p:animEffect>
                                  </p:childTnLst>
                                </p:cTn>
                              </p:par>
                              <p:par>
                                <p:cTn id="23" presetID="22" presetClass="entr" presetSubtype="1"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wipe(up)">
                                      <p:cBhvr>
                                        <p:cTn id="25" dur="500"/>
                                        <p:tgtEl>
                                          <p:spTgt spid="13"/>
                                        </p:tgtEl>
                                      </p:cBhvr>
                                    </p:animEffect>
                                  </p:childTnLst>
                                </p:cTn>
                              </p:par>
                              <p:par>
                                <p:cTn id="26" presetID="22" presetClass="entr" presetSubtype="1" fill="hold"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wipe(up)">
                                      <p:cBhvr>
                                        <p:cTn id="28" dur="500"/>
                                        <p:tgtEl>
                                          <p:spTgt spid="14"/>
                                        </p:tgtEl>
                                      </p:cBhvr>
                                    </p:animEffect>
                                  </p:childTnLst>
                                </p:cTn>
                              </p:par>
                              <p:par>
                                <p:cTn id="29" presetID="22" presetClass="entr" presetSubtype="1"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wipe(up)">
                                      <p:cBhvr>
                                        <p:cTn id="31" dur="500"/>
                                        <p:tgtEl>
                                          <p:spTgt spid="15"/>
                                        </p:tgtEl>
                                      </p:cBhvr>
                                    </p:animEffect>
                                  </p:childTnLst>
                                </p:cTn>
                              </p:par>
                              <p:par>
                                <p:cTn id="32" presetID="22" presetClass="entr" presetSubtype="1" fill="hold"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wipe(up)">
                                      <p:cBhvr>
                                        <p:cTn id="34" dur="500"/>
                                        <p:tgtEl>
                                          <p:spTgt spid="16"/>
                                        </p:tgtEl>
                                      </p:cBhvr>
                                    </p:animEffect>
                                  </p:childTnLst>
                                </p:cTn>
                              </p:par>
                              <p:par>
                                <p:cTn id="35" presetID="22" presetClass="entr" presetSubtype="1" fill="hold" nodeType="with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wipe(up)">
                                      <p:cBhvr>
                                        <p:cTn id="37" dur="500"/>
                                        <p:tgtEl>
                                          <p:spTgt spid="17"/>
                                        </p:tgtEl>
                                      </p:cBhvr>
                                    </p:animEffect>
                                  </p:childTnLst>
                                </p:cTn>
                              </p:par>
                              <p:par>
                                <p:cTn id="38" presetID="22" presetClass="entr" presetSubtype="1" fill="hold" nodeType="with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wipe(up)">
                                      <p:cBhvr>
                                        <p:cTn id="40" dur="500"/>
                                        <p:tgtEl>
                                          <p:spTgt spid="20"/>
                                        </p:tgtEl>
                                      </p:cBhvr>
                                    </p:animEffect>
                                  </p:childTnLst>
                                </p:cTn>
                              </p:par>
                              <p:par>
                                <p:cTn id="41" presetID="22" presetClass="entr" presetSubtype="1" fill="hold" nodeType="with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wipe(up)">
                                      <p:cBhvr>
                                        <p:cTn id="43" dur="500"/>
                                        <p:tgtEl>
                                          <p:spTgt spid="18"/>
                                        </p:tgtEl>
                                      </p:cBhvr>
                                    </p:animEffect>
                                  </p:childTnLst>
                                </p:cTn>
                              </p:par>
                              <p:par>
                                <p:cTn id="44" presetID="22" presetClass="entr" presetSubtype="1" fill="hold" nodeType="withEffect">
                                  <p:stCondLst>
                                    <p:cond delay="0"/>
                                  </p:stCondLst>
                                  <p:childTnLst>
                                    <p:set>
                                      <p:cBhvr>
                                        <p:cTn id="45" dur="1" fill="hold">
                                          <p:stCondLst>
                                            <p:cond delay="0"/>
                                          </p:stCondLst>
                                        </p:cTn>
                                        <p:tgtEl>
                                          <p:spTgt spid="21"/>
                                        </p:tgtEl>
                                        <p:attrNameLst>
                                          <p:attrName>style.visibility</p:attrName>
                                        </p:attrNameLst>
                                      </p:cBhvr>
                                      <p:to>
                                        <p:strVal val="visible"/>
                                      </p:to>
                                    </p:set>
                                    <p:animEffect transition="in" filter="wipe(up)">
                                      <p:cBhvr>
                                        <p:cTn id="46" dur="500"/>
                                        <p:tgtEl>
                                          <p:spTgt spid="21"/>
                                        </p:tgtEl>
                                      </p:cBhvr>
                                    </p:animEffect>
                                  </p:childTnLst>
                                </p:cTn>
                              </p:par>
                              <p:par>
                                <p:cTn id="47" presetID="22" presetClass="entr" presetSubtype="1" fill="hold" nodeType="withEffect">
                                  <p:stCondLst>
                                    <p:cond delay="0"/>
                                  </p:stCondLst>
                                  <p:childTnLst>
                                    <p:set>
                                      <p:cBhvr>
                                        <p:cTn id="48" dur="1" fill="hold">
                                          <p:stCondLst>
                                            <p:cond delay="0"/>
                                          </p:stCondLst>
                                        </p:cTn>
                                        <p:tgtEl>
                                          <p:spTgt spid="19"/>
                                        </p:tgtEl>
                                        <p:attrNameLst>
                                          <p:attrName>style.visibility</p:attrName>
                                        </p:attrNameLst>
                                      </p:cBhvr>
                                      <p:to>
                                        <p:strVal val="visible"/>
                                      </p:to>
                                    </p:set>
                                    <p:animEffect transition="in" filter="wipe(up)">
                                      <p:cBhvr>
                                        <p:cTn id="49" dur="500"/>
                                        <p:tgtEl>
                                          <p:spTgt spid="19"/>
                                        </p:tgtEl>
                                      </p:cBhvr>
                                    </p:animEffect>
                                  </p:childTnLst>
                                </p:cTn>
                              </p:par>
                              <p:par>
                                <p:cTn id="50" presetID="22" presetClass="entr" presetSubtype="1" fill="hold" nodeType="withEffect">
                                  <p:stCondLst>
                                    <p:cond delay="0"/>
                                  </p:stCondLst>
                                  <p:childTnLst>
                                    <p:set>
                                      <p:cBhvr>
                                        <p:cTn id="51" dur="1" fill="hold">
                                          <p:stCondLst>
                                            <p:cond delay="0"/>
                                          </p:stCondLst>
                                        </p:cTn>
                                        <p:tgtEl>
                                          <p:spTgt spid="22"/>
                                        </p:tgtEl>
                                        <p:attrNameLst>
                                          <p:attrName>style.visibility</p:attrName>
                                        </p:attrNameLst>
                                      </p:cBhvr>
                                      <p:to>
                                        <p:strVal val="visible"/>
                                      </p:to>
                                    </p:set>
                                    <p:animEffect transition="in" filter="wipe(up)">
                                      <p:cBhvr>
                                        <p:cTn id="52" dur="500"/>
                                        <p:tgtEl>
                                          <p:spTgt spid="22"/>
                                        </p:tgtEl>
                                      </p:cBhvr>
                                    </p:animEffec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31"/>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29"/>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30"/>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32"/>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25"/>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33"/>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35"/>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26"/>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27"/>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34"/>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36"/>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28"/>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5" presetClass="entr" presetSubtype="10" fill="hold" grpId="0" nodeType="clickEffect">
                                  <p:stCondLst>
                                    <p:cond delay="0"/>
                                  </p:stCondLst>
                                  <p:childTnLst>
                                    <p:set>
                                      <p:cBhvr>
                                        <p:cTn id="82" dur="1" fill="hold">
                                          <p:stCondLst>
                                            <p:cond delay="0"/>
                                          </p:stCondLst>
                                        </p:cTn>
                                        <p:tgtEl>
                                          <p:spTgt spid="23"/>
                                        </p:tgtEl>
                                        <p:attrNameLst>
                                          <p:attrName>style.visibility</p:attrName>
                                        </p:attrNameLst>
                                      </p:cBhvr>
                                      <p:to>
                                        <p:strVal val="visible"/>
                                      </p:to>
                                    </p:set>
                                    <p:animEffect transition="in" filter="checkerboard(across)">
                                      <p:cBhvr>
                                        <p:cTn id="83" dur="500"/>
                                        <p:tgtEl>
                                          <p:spTgt spid="23"/>
                                        </p:tgtEl>
                                      </p:cBhvr>
                                    </p:animEffect>
                                  </p:childTnLst>
                                </p:cTn>
                              </p:par>
                            </p:childTnLst>
                          </p:cTn>
                        </p:par>
                        <p:par>
                          <p:cTn id="84" fill="hold">
                            <p:stCondLst>
                              <p:cond delay="500"/>
                            </p:stCondLst>
                            <p:childTnLst>
                              <p:par>
                                <p:cTn id="85" presetID="1" presetClass="entr" presetSubtype="0" fill="hold" grpId="0" nodeType="afterEffect">
                                  <p:stCondLst>
                                    <p:cond delay="0"/>
                                  </p:stCondLst>
                                  <p:childTnLst>
                                    <p:set>
                                      <p:cBhvr>
                                        <p:cTn id="86" dur="1" fill="hold">
                                          <p:stCondLst>
                                            <p:cond delay="0"/>
                                          </p:stCondLst>
                                        </p:cTn>
                                        <p:tgtEl>
                                          <p:spTgt spid="24"/>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5" presetClass="entr" presetSubtype="10" fill="hold" grpId="0" nodeType="clickEffect">
                                  <p:stCondLst>
                                    <p:cond delay="0"/>
                                  </p:stCondLst>
                                  <p:childTnLst>
                                    <p:set>
                                      <p:cBhvr>
                                        <p:cTn id="90" dur="1" fill="hold">
                                          <p:stCondLst>
                                            <p:cond delay="0"/>
                                          </p:stCondLst>
                                        </p:cTn>
                                        <p:tgtEl>
                                          <p:spTgt spid="37"/>
                                        </p:tgtEl>
                                        <p:attrNameLst>
                                          <p:attrName>style.visibility</p:attrName>
                                        </p:attrNameLst>
                                      </p:cBhvr>
                                      <p:to>
                                        <p:strVal val="visible"/>
                                      </p:to>
                                    </p:set>
                                    <p:animEffect transition="in" filter="checkerboard(across)">
                                      <p:cBhvr>
                                        <p:cTn id="91" dur="500"/>
                                        <p:tgtEl>
                                          <p:spTgt spid="37"/>
                                        </p:tgtEl>
                                      </p:cBhvr>
                                    </p:animEffect>
                                  </p:childTnLst>
                                </p:cTn>
                              </p:par>
                              <p:par>
                                <p:cTn id="92" presetID="5" presetClass="entr" presetSubtype="10" fill="hold" grpId="0" nodeType="withEffect">
                                  <p:stCondLst>
                                    <p:cond delay="0"/>
                                  </p:stCondLst>
                                  <p:childTnLst>
                                    <p:set>
                                      <p:cBhvr>
                                        <p:cTn id="93" dur="1" fill="hold">
                                          <p:stCondLst>
                                            <p:cond delay="0"/>
                                          </p:stCondLst>
                                        </p:cTn>
                                        <p:tgtEl>
                                          <p:spTgt spid="39"/>
                                        </p:tgtEl>
                                        <p:attrNameLst>
                                          <p:attrName>style.visibility</p:attrName>
                                        </p:attrNameLst>
                                      </p:cBhvr>
                                      <p:to>
                                        <p:strVal val="visible"/>
                                      </p:to>
                                    </p:set>
                                    <p:animEffect transition="in" filter="checkerboard(across)">
                                      <p:cBhvr>
                                        <p:cTn id="94" dur="500"/>
                                        <p:tgtEl>
                                          <p:spTgt spid="39"/>
                                        </p:tgtEl>
                                      </p:cBhvr>
                                    </p:animEffect>
                                  </p:childTnLst>
                                </p:cTn>
                              </p:par>
                              <p:par>
                                <p:cTn id="95" presetID="5" presetClass="entr" presetSubtype="10" fill="hold" grpId="0" nodeType="withEffect">
                                  <p:stCondLst>
                                    <p:cond delay="0"/>
                                  </p:stCondLst>
                                  <p:childTnLst>
                                    <p:set>
                                      <p:cBhvr>
                                        <p:cTn id="96" dur="1" fill="hold">
                                          <p:stCondLst>
                                            <p:cond delay="0"/>
                                          </p:stCondLst>
                                        </p:cTn>
                                        <p:tgtEl>
                                          <p:spTgt spid="40"/>
                                        </p:tgtEl>
                                        <p:attrNameLst>
                                          <p:attrName>style.visibility</p:attrName>
                                        </p:attrNameLst>
                                      </p:cBhvr>
                                      <p:to>
                                        <p:strVal val="visible"/>
                                      </p:to>
                                    </p:set>
                                    <p:animEffect transition="in" filter="checkerboard(across)">
                                      <p:cBhvr>
                                        <p:cTn id="97" dur="500"/>
                                        <p:tgtEl>
                                          <p:spTgt spid="40"/>
                                        </p:tgtEl>
                                      </p:cBhvr>
                                    </p:animEffect>
                                  </p:childTnLst>
                                </p:cTn>
                              </p:par>
                              <p:par>
                                <p:cTn id="98" presetID="5" presetClass="entr" presetSubtype="10" fill="hold" grpId="0" nodeType="withEffect">
                                  <p:stCondLst>
                                    <p:cond delay="0"/>
                                  </p:stCondLst>
                                  <p:childTnLst>
                                    <p:set>
                                      <p:cBhvr>
                                        <p:cTn id="99" dur="1" fill="hold">
                                          <p:stCondLst>
                                            <p:cond delay="0"/>
                                          </p:stCondLst>
                                        </p:cTn>
                                        <p:tgtEl>
                                          <p:spTgt spid="41"/>
                                        </p:tgtEl>
                                        <p:attrNameLst>
                                          <p:attrName>style.visibility</p:attrName>
                                        </p:attrNameLst>
                                      </p:cBhvr>
                                      <p:to>
                                        <p:strVal val="visible"/>
                                      </p:to>
                                    </p:set>
                                    <p:animEffect transition="in" filter="checkerboard(across)">
                                      <p:cBhvr>
                                        <p:cTn id="100" dur="500"/>
                                        <p:tgtEl>
                                          <p:spTgt spid="41"/>
                                        </p:tgtEl>
                                      </p:cBhvr>
                                    </p:animEffect>
                                  </p:childTnLst>
                                </p:cTn>
                              </p:par>
                              <p:par>
                                <p:cTn id="101" presetID="5" presetClass="entr" presetSubtype="10" fill="hold" grpId="0" nodeType="withEffect">
                                  <p:stCondLst>
                                    <p:cond delay="0"/>
                                  </p:stCondLst>
                                  <p:childTnLst>
                                    <p:set>
                                      <p:cBhvr>
                                        <p:cTn id="102" dur="1" fill="hold">
                                          <p:stCondLst>
                                            <p:cond delay="0"/>
                                          </p:stCondLst>
                                        </p:cTn>
                                        <p:tgtEl>
                                          <p:spTgt spid="42"/>
                                        </p:tgtEl>
                                        <p:attrNameLst>
                                          <p:attrName>style.visibility</p:attrName>
                                        </p:attrNameLst>
                                      </p:cBhvr>
                                      <p:to>
                                        <p:strVal val="visible"/>
                                      </p:to>
                                    </p:set>
                                    <p:animEffect transition="in" filter="checkerboard(across)">
                                      <p:cBhvr>
                                        <p:cTn id="103" dur="500"/>
                                        <p:tgtEl>
                                          <p:spTgt spid="42"/>
                                        </p:tgtEl>
                                      </p:cBhvr>
                                    </p:animEffect>
                                  </p:childTnLst>
                                </p:cTn>
                              </p:par>
                            </p:childTnLst>
                          </p:cTn>
                        </p:par>
                        <p:par>
                          <p:cTn id="104" fill="hold">
                            <p:stCondLst>
                              <p:cond delay="500"/>
                            </p:stCondLst>
                            <p:childTnLst>
                              <p:par>
                                <p:cTn id="105" presetID="1" presetClass="entr" presetSubtype="0" fill="hold" grpId="0" nodeType="afterEffect">
                                  <p:stCondLst>
                                    <p:cond delay="0"/>
                                  </p:stCondLst>
                                  <p:childTnLst>
                                    <p:set>
                                      <p:cBhvr>
                                        <p:cTn id="106"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10" grpId="0"/>
      <p:bldP spid="23" grpId="0" animBg="1"/>
      <p:bldP spid="24" grpId="0"/>
      <p:bldP spid="37" grpId="0" animBg="1"/>
      <p:bldP spid="38" grpId="0"/>
      <p:bldP spid="39" grpId="0" animBg="1"/>
      <p:bldP spid="40" grpId="0" animBg="1"/>
      <p:bldP spid="41" grpId="0" animBg="1"/>
      <p:bldP spid="42" grpId="0" animBg="1"/>
    </p:bld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Key Observations</a:t>
            </a:r>
            <a:endParaRPr lang="en-US" sz="2800"/>
          </a:p>
        </p:txBody>
      </p:sp>
      <p:sp>
        <p:nvSpPr>
          <p:cNvPr id="3" name="Content Placeholder 2"/>
          <p:cNvSpPr>
            <a:spLocks noGrp="1"/>
          </p:cNvSpPr>
          <p:nvPr>
            <p:ph idx="1"/>
          </p:nvPr>
        </p:nvSpPr>
        <p:spPr>
          <a:xfrm>
            <a:off x="228600" y="980728"/>
            <a:ext cx="8610600" cy="5267672"/>
          </a:xfrm>
        </p:spPr>
        <p:txBody>
          <a:bodyPr/>
          <a:lstStyle/>
          <a:p>
            <a:r>
              <a:rPr lang="en-US" b="1"/>
              <a:t>Observation 1 (Adjacent k-</a:t>
            </a:r>
            <a:r>
              <a:rPr lang="en-US" b="1" err="1"/>
              <a:t>mers</a:t>
            </a:r>
            <a:r>
              <a:rPr lang="en-US" b="1"/>
              <a:t>)</a:t>
            </a:r>
          </a:p>
          <a:p>
            <a:pPr lvl="1"/>
            <a:r>
              <a:rPr lang="en-US" b="1"/>
              <a:t>Key insight: </a:t>
            </a:r>
            <a:r>
              <a:rPr lang="en-US">
                <a:solidFill>
                  <a:srgbClr val="0000FF"/>
                </a:solidFill>
              </a:rPr>
              <a:t>Adjacent k-</a:t>
            </a:r>
            <a:r>
              <a:rPr lang="en-US" err="1">
                <a:solidFill>
                  <a:srgbClr val="0000FF"/>
                </a:solidFill>
              </a:rPr>
              <a:t>mers</a:t>
            </a:r>
            <a:r>
              <a:rPr lang="en-US">
                <a:solidFill>
                  <a:srgbClr val="0000FF"/>
                </a:solidFill>
              </a:rPr>
              <a:t> </a:t>
            </a:r>
            <a:r>
              <a:rPr lang="en-US"/>
              <a:t>in the read should also be </a:t>
            </a:r>
            <a:r>
              <a:rPr lang="en-US">
                <a:solidFill>
                  <a:srgbClr val="FF0000"/>
                </a:solidFill>
              </a:rPr>
              <a:t>adjacent in the reference genome</a:t>
            </a:r>
          </a:p>
          <a:p>
            <a:pPr lvl="1"/>
            <a:r>
              <a:rPr lang="en-US" b="1"/>
              <a:t>Key idea: </a:t>
            </a:r>
            <a:r>
              <a:rPr lang="en-US"/>
              <a:t>1) sort the location list based on their number of locations and 2) search for adjacent locations in the k-</a:t>
            </a:r>
            <a:r>
              <a:rPr lang="en-US" err="1"/>
              <a:t>mers</a:t>
            </a:r>
            <a:r>
              <a:rPr lang="en-US"/>
              <a:t>’ location lists</a:t>
            </a:r>
          </a:p>
          <a:p>
            <a:pPr lvl="1"/>
            <a:endParaRPr lang="en-US"/>
          </a:p>
          <a:p>
            <a:r>
              <a:rPr lang="en-US" b="1"/>
              <a:t>Observation 2 (Cheap k-</a:t>
            </a:r>
            <a:r>
              <a:rPr lang="en-US" b="1" err="1"/>
              <a:t>mers</a:t>
            </a:r>
            <a:r>
              <a:rPr lang="en-US" b="1"/>
              <a:t>)</a:t>
            </a:r>
          </a:p>
          <a:p>
            <a:pPr lvl="1"/>
            <a:r>
              <a:rPr lang="en-US" b="1"/>
              <a:t>Key insight:</a:t>
            </a:r>
            <a:r>
              <a:rPr lang="en-US"/>
              <a:t> Some k-</a:t>
            </a:r>
            <a:r>
              <a:rPr lang="en-US" err="1"/>
              <a:t>mers</a:t>
            </a:r>
            <a:r>
              <a:rPr lang="en-US"/>
              <a:t> are </a:t>
            </a:r>
            <a:r>
              <a:rPr lang="en-US">
                <a:solidFill>
                  <a:srgbClr val="0000FF"/>
                </a:solidFill>
              </a:rPr>
              <a:t>cheaper</a:t>
            </a:r>
            <a:r>
              <a:rPr lang="en-US"/>
              <a:t> to verify than others because they have </a:t>
            </a:r>
            <a:r>
              <a:rPr lang="en-US">
                <a:solidFill>
                  <a:srgbClr val="0000FF"/>
                </a:solidFill>
              </a:rPr>
              <a:t>shorter location lists </a:t>
            </a:r>
            <a:r>
              <a:rPr lang="en-US"/>
              <a:t>(they occur less frequently in the reference genome)</a:t>
            </a:r>
            <a:r>
              <a:rPr lang="en-US">
                <a:solidFill>
                  <a:srgbClr val="0000FF"/>
                </a:solidFill>
              </a:rPr>
              <a:t>	</a:t>
            </a:r>
          </a:p>
          <a:p>
            <a:pPr lvl="1"/>
            <a:r>
              <a:rPr lang="en-US" b="1"/>
              <a:t>Key Idea: </a:t>
            </a:r>
            <a:r>
              <a:rPr lang="en-US"/>
              <a:t>Read mapper can choose the </a:t>
            </a:r>
            <a:r>
              <a:rPr lang="en-US">
                <a:solidFill>
                  <a:srgbClr val="FF0000"/>
                </a:solidFill>
              </a:rPr>
              <a:t>cheapest</a:t>
            </a:r>
            <a:r>
              <a:rPr lang="en-US"/>
              <a:t> k-</a:t>
            </a:r>
            <a:r>
              <a:rPr lang="en-US" err="1"/>
              <a:t>mers</a:t>
            </a:r>
            <a:r>
              <a:rPr lang="en-US"/>
              <a:t> and </a:t>
            </a:r>
            <a:r>
              <a:rPr lang="en-US">
                <a:solidFill>
                  <a:srgbClr val="FF0000"/>
                </a:solidFill>
              </a:rPr>
              <a:t>verify</a:t>
            </a:r>
            <a:r>
              <a:rPr lang="en-US"/>
              <a:t> their locations</a:t>
            </a:r>
          </a:p>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22150187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Cheap K-</a:t>
            </a:r>
            <a:r>
              <a:rPr lang="en-US" err="1"/>
              <a:t>mer</a:t>
            </a:r>
            <a:r>
              <a:rPr lang="en-US"/>
              <a:t> Selection</a:t>
            </a:r>
          </a:p>
        </p:txBody>
      </p:sp>
      <p:sp>
        <p:nvSpPr>
          <p:cNvPr id="3" name="Content Placeholder 2"/>
          <p:cNvSpPr>
            <a:spLocks noGrp="1"/>
          </p:cNvSpPr>
          <p:nvPr>
            <p:ph idx="1"/>
          </p:nvPr>
        </p:nvSpPr>
        <p:spPr>
          <a:xfrm>
            <a:off x="228600" y="848916"/>
            <a:ext cx="8610600" cy="5399484"/>
          </a:xfrm>
        </p:spPr>
        <p:txBody>
          <a:bodyPr/>
          <a:lstStyle/>
          <a:p>
            <a:r>
              <a:rPr lang="en-US"/>
              <a:t>occurrence threshold = 500</a:t>
            </a:r>
            <a:endParaRPr lang="en-US" i="1"/>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206</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5" name="Rectangle 81"/>
          <p:cNvSpPr/>
          <p:nvPr/>
        </p:nvSpPr>
        <p:spPr>
          <a:xfrm>
            <a:off x="539552" y="1444145"/>
            <a:ext cx="8208912" cy="288031"/>
          </a:xfrm>
          <a:prstGeom prst="rect">
            <a:avLst/>
          </a:prstGeom>
          <a:noFill/>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C00000"/>
                </a:solidFill>
                <a:effectLst/>
                <a:uLnTx/>
                <a:uFillTx/>
                <a:latin typeface="Tahoma"/>
                <a:ea typeface="+mn-ea"/>
                <a:cs typeface="+mn-cs"/>
              </a:rPr>
              <a:t>AA</a:t>
            </a:r>
            <a:r>
              <a:rPr kumimoji="0" lang="en-US" sz="1400" b="0" i="0" u="none" strike="noStrike" kern="1200" cap="none" spc="0" normalizeH="0" baseline="0" noProof="0">
                <a:ln>
                  <a:noFill/>
                </a:ln>
                <a:solidFill>
                  <a:srgbClr val="660066"/>
                </a:solidFill>
                <a:effectLst/>
                <a:uLnTx/>
                <a:uFillTx/>
                <a:latin typeface="Tahoma"/>
                <a:ea typeface="+mn-ea"/>
                <a:cs typeface="+mn-cs"/>
              </a:rPr>
              <a:t>G</a:t>
            </a:r>
            <a:r>
              <a:rPr kumimoji="0" lang="en-US" sz="1400" b="0" i="0" u="none" strike="noStrike" kern="1200" cap="none" spc="0" normalizeH="0" baseline="0" noProof="0">
                <a:ln>
                  <a:noFill/>
                </a:ln>
                <a:solidFill>
                  <a:srgbClr val="664D00"/>
                </a:solidFill>
                <a:effectLst/>
                <a:uLnTx/>
                <a:uFillTx/>
                <a:latin typeface="Tahoma"/>
                <a:ea typeface="+mn-ea"/>
                <a:cs typeface="+mn-cs"/>
              </a:rPr>
              <a:t>C</a:t>
            </a:r>
            <a:r>
              <a:rPr kumimoji="0" lang="en-US" sz="1400" b="0" i="0" u="none" strike="noStrike" kern="1200" cap="none" spc="0" normalizeH="0" baseline="0" noProof="0">
                <a:ln>
                  <a:noFill/>
                </a:ln>
                <a:solidFill>
                  <a:srgbClr val="35742A"/>
                </a:solidFill>
                <a:effectLst/>
                <a:uLnTx/>
                <a:uFillTx/>
                <a:latin typeface="Tahoma"/>
                <a:ea typeface="+mn-ea"/>
                <a:cs typeface="+mn-cs"/>
              </a:rPr>
              <a:t>T</a:t>
            </a:r>
            <a:r>
              <a:rPr kumimoji="0" lang="en-US" sz="1400" b="0" i="0" u="none" strike="noStrike" kern="1200" cap="none" spc="0" normalizeH="0" baseline="0" noProof="0">
                <a:ln>
                  <a:noFill/>
                </a:ln>
                <a:solidFill>
                  <a:srgbClr val="664D00"/>
                </a:solidFill>
                <a:effectLst/>
                <a:uLnTx/>
                <a:uFillTx/>
                <a:latin typeface="Tahoma"/>
                <a:ea typeface="+mn-ea"/>
                <a:cs typeface="+mn-cs"/>
              </a:rPr>
              <a:t>C</a:t>
            </a:r>
            <a:r>
              <a:rPr kumimoji="0" lang="en-US" sz="1400" b="0" i="0" u="none" strike="noStrike" kern="1200" cap="none" spc="0" normalizeH="0" baseline="0" noProof="0">
                <a:ln>
                  <a:noFill/>
                </a:ln>
                <a:solidFill>
                  <a:srgbClr val="C00000"/>
                </a:solidFill>
                <a:effectLst/>
                <a:uLnTx/>
                <a:uFillTx/>
                <a:latin typeface="Tahoma"/>
                <a:ea typeface="+mn-ea"/>
                <a:cs typeface="+mn-cs"/>
              </a:rPr>
              <a:t>AA</a:t>
            </a:r>
            <a:r>
              <a:rPr kumimoji="0" lang="en-US" sz="1400" b="0" i="0" u="none" strike="noStrike" kern="1200" cap="none" spc="0" normalizeH="0" baseline="0" noProof="0">
                <a:ln>
                  <a:noFill/>
                </a:ln>
                <a:solidFill>
                  <a:srgbClr val="35742A"/>
                </a:solidFill>
                <a:effectLst/>
                <a:uLnTx/>
                <a:uFillTx/>
                <a:latin typeface="Tahoma"/>
                <a:ea typeface="+mn-ea"/>
                <a:cs typeface="+mn-cs"/>
              </a:rPr>
              <a:t>TTT</a:t>
            </a:r>
            <a:r>
              <a:rPr kumimoji="0" lang="en-US" sz="1400" b="0" i="0" u="none" strike="noStrike" kern="1200" cap="none" spc="0" normalizeH="0" baseline="0" noProof="0">
                <a:ln>
                  <a:noFill/>
                </a:ln>
                <a:solidFill>
                  <a:srgbClr val="664D00"/>
                </a:solidFill>
                <a:effectLst/>
                <a:uLnTx/>
                <a:uFillTx/>
                <a:latin typeface="Tahoma"/>
                <a:ea typeface="+mn-ea"/>
                <a:cs typeface="+mn-cs"/>
              </a:rPr>
              <a:t>C</a:t>
            </a:r>
            <a:r>
              <a:rPr kumimoji="0" lang="en-US" sz="1400" b="0" i="0" u="none" strike="noStrike" kern="1200" cap="none" spc="0" normalizeH="0" baseline="0" noProof="0">
                <a:ln>
                  <a:noFill/>
                </a:ln>
                <a:solidFill>
                  <a:srgbClr val="C00000"/>
                </a:solidFill>
                <a:effectLst/>
                <a:uLnTx/>
                <a:uFillTx/>
                <a:latin typeface="Tahoma"/>
                <a:ea typeface="+mn-ea"/>
                <a:cs typeface="+mn-cs"/>
              </a:rPr>
              <a:t> </a:t>
            </a:r>
            <a:r>
              <a:rPr kumimoji="0" lang="en-US" sz="1400" b="0" i="0" u="none" strike="noStrike" kern="1200" cap="none" spc="0" normalizeH="0" baseline="0" noProof="0">
                <a:ln>
                  <a:noFill/>
                </a:ln>
                <a:solidFill>
                  <a:srgbClr val="664D00"/>
                </a:solidFill>
                <a:effectLst/>
                <a:uLnTx/>
                <a:uFillTx/>
                <a:latin typeface="Tahoma"/>
                <a:ea typeface="+mn-ea"/>
                <a:cs typeface="+mn-cs"/>
              </a:rPr>
              <a:t>CC</a:t>
            </a:r>
            <a:r>
              <a:rPr kumimoji="0" lang="en-US" sz="1400" b="0" i="0" u="none" strike="noStrike" kern="1200" cap="none" spc="0" normalizeH="0" baseline="0" noProof="0">
                <a:ln>
                  <a:noFill/>
                </a:ln>
                <a:solidFill>
                  <a:srgbClr val="35742A"/>
                </a:solidFill>
                <a:effectLst/>
                <a:uLnTx/>
                <a:uFillTx/>
                <a:latin typeface="Tahoma"/>
                <a:ea typeface="+mn-ea"/>
                <a:cs typeface="+mn-cs"/>
              </a:rPr>
              <a:t>T</a:t>
            </a:r>
            <a:r>
              <a:rPr kumimoji="0" lang="en-US" sz="1400" b="0" i="0" u="none" strike="noStrike" kern="1200" cap="none" spc="0" normalizeH="0" baseline="0" noProof="0">
                <a:ln>
                  <a:noFill/>
                </a:ln>
                <a:solidFill>
                  <a:srgbClr val="664D00"/>
                </a:solidFill>
                <a:effectLst/>
                <a:uLnTx/>
                <a:uFillTx/>
                <a:latin typeface="Tahoma"/>
                <a:ea typeface="+mn-ea"/>
                <a:cs typeface="+mn-cs"/>
              </a:rPr>
              <a:t>CC</a:t>
            </a:r>
            <a:r>
              <a:rPr kumimoji="0" lang="en-US" sz="1400" b="0" i="0" u="none" strike="noStrike" kern="1200" cap="none" spc="0" normalizeH="0" baseline="0" noProof="0">
                <a:ln>
                  <a:noFill/>
                </a:ln>
                <a:solidFill>
                  <a:srgbClr val="35742A"/>
                </a:solidFill>
                <a:effectLst/>
                <a:uLnTx/>
                <a:uFillTx/>
                <a:latin typeface="Tahoma"/>
                <a:ea typeface="+mn-ea"/>
                <a:cs typeface="+mn-cs"/>
              </a:rPr>
              <a:t>TT</a:t>
            </a:r>
            <a:r>
              <a:rPr kumimoji="0" lang="en-US" sz="1400" b="0" i="0" u="none" strike="noStrike" kern="1200" cap="none" spc="0" normalizeH="0" baseline="0" noProof="0">
                <a:ln>
                  <a:noFill/>
                </a:ln>
                <a:solidFill>
                  <a:srgbClr val="C00000"/>
                </a:solidFill>
                <a:effectLst/>
                <a:uLnTx/>
                <a:uFillTx/>
                <a:latin typeface="Tahoma"/>
                <a:ea typeface="+mn-ea"/>
                <a:cs typeface="+mn-cs"/>
              </a:rPr>
              <a:t>AA</a:t>
            </a:r>
            <a:r>
              <a:rPr kumimoji="0" lang="en-US" sz="1400" b="0" i="0" u="none" strike="noStrike" kern="1200" cap="none" spc="0" normalizeH="0" baseline="0" noProof="0">
                <a:ln>
                  <a:noFill/>
                </a:ln>
                <a:solidFill>
                  <a:srgbClr val="35742A"/>
                </a:solidFill>
                <a:effectLst/>
                <a:uLnTx/>
                <a:uFillTx/>
                <a:latin typeface="Tahoma"/>
                <a:ea typeface="+mn-ea"/>
                <a:cs typeface="+mn-cs"/>
              </a:rPr>
              <a:t>TTT</a:t>
            </a:r>
            <a:r>
              <a:rPr kumimoji="0" lang="en-US" sz="1400" b="0" i="0" u="none" strike="noStrike" kern="1200" cap="none" spc="0" normalizeH="0" baseline="0" noProof="0">
                <a:ln>
                  <a:noFill/>
                </a:ln>
                <a:solidFill>
                  <a:srgbClr val="C00000"/>
                </a:solidFill>
                <a:effectLst/>
                <a:uLnTx/>
                <a:uFillTx/>
                <a:latin typeface="Tahoma"/>
                <a:ea typeface="+mn-ea"/>
                <a:cs typeface="+mn-cs"/>
              </a:rPr>
              <a:t> </a:t>
            </a:r>
            <a:r>
              <a:rPr kumimoji="0" lang="en-US" sz="1400" b="0" i="0" u="none" strike="noStrike" kern="1200" cap="none" spc="0" normalizeH="0" baseline="0" noProof="0">
                <a:ln>
                  <a:noFill/>
                </a:ln>
                <a:solidFill>
                  <a:srgbClr val="35742A"/>
                </a:solidFill>
                <a:effectLst/>
                <a:uLnTx/>
                <a:uFillTx/>
                <a:latin typeface="Tahoma"/>
                <a:ea typeface="+mn-ea"/>
                <a:cs typeface="+mn-cs"/>
              </a:rPr>
              <a:t>T</a:t>
            </a:r>
            <a:r>
              <a:rPr kumimoji="0" lang="en-US" sz="1400" b="0" i="0" u="none" strike="noStrike" kern="1200" cap="none" spc="0" normalizeH="0" baseline="0" noProof="0">
                <a:ln>
                  <a:noFill/>
                </a:ln>
                <a:solidFill>
                  <a:srgbClr val="664D00"/>
                </a:solidFill>
                <a:effectLst/>
                <a:uLnTx/>
                <a:uFillTx/>
                <a:latin typeface="Tahoma"/>
                <a:ea typeface="+mn-ea"/>
                <a:cs typeface="+mn-cs"/>
              </a:rPr>
              <a:t>CC</a:t>
            </a:r>
            <a:r>
              <a:rPr kumimoji="0" lang="en-US" sz="1400" b="0" i="0" u="none" strike="noStrike" kern="1200" cap="none" spc="0" normalizeH="0" baseline="0" noProof="0">
                <a:ln>
                  <a:noFill/>
                </a:ln>
                <a:solidFill>
                  <a:srgbClr val="35742A"/>
                </a:solidFill>
                <a:effectLst/>
                <a:uLnTx/>
                <a:uFillTx/>
                <a:latin typeface="Tahoma"/>
                <a:ea typeface="+mn-ea"/>
                <a:cs typeface="+mn-cs"/>
              </a:rPr>
              <a:t>T</a:t>
            </a:r>
            <a:r>
              <a:rPr kumimoji="0" lang="en-US" sz="1400" b="0" i="0" u="none" strike="noStrike" kern="1200" cap="none" spc="0" normalizeH="0" baseline="0" noProof="0">
                <a:ln>
                  <a:noFill/>
                </a:ln>
                <a:solidFill>
                  <a:srgbClr val="664D00"/>
                </a:solidFill>
                <a:effectLst/>
                <a:uLnTx/>
                <a:uFillTx/>
                <a:latin typeface="Tahoma"/>
                <a:ea typeface="+mn-ea"/>
                <a:cs typeface="+mn-cs"/>
              </a:rPr>
              <a:t>C</a:t>
            </a:r>
            <a:r>
              <a:rPr kumimoji="0" lang="en-US" sz="1400" b="0" i="0" u="none" strike="noStrike" kern="1200" cap="none" spc="0" normalizeH="0" baseline="0" noProof="0">
                <a:ln>
                  <a:noFill/>
                </a:ln>
                <a:solidFill>
                  <a:srgbClr val="35742A"/>
                </a:solidFill>
                <a:effectLst/>
                <a:uLnTx/>
                <a:uFillTx/>
                <a:latin typeface="Tahoma"/>
                <a:ea typeface="+mn-ea"/>
                <a:cs typeface="+mn-cs"/>
              </a:rPr>
              <a:t>TT</a:t>
            </a:r>
            <a:r>
              <a:rPr kumimoji="0" lang="en-US" sz="1400" b="0" i="0" u="none" strike="noStrike" kern="1200" cap="none" spc="0" normalizeH="0" baseline="0" noProof="0">
                <a:ln>
                  <a:noFill/>
                </a:ln>
                <a:solidFill>
                  <a:srgbClr val="C00000"/>
                </a:solidFill>
                <a:effectLst/>
                <a:uLnTx/>
                <a:uFillTx/>
                <a:latin typeface="Tahoma"/>
                <a:ea typeface="+mn-ea"/>
                <a:cs typeface="+mn-cs"/>
              </a:rPr>
              <a:t>AA</a:t>
            </a:r>
            <a:r>
              <a:rPr kumimoji="0" lang="en-US" sz="1400" b="0" i="0" u="none" strike="noStrike" kern="1200" cap="none" spc="0" normalizeH="0" baseline="0" noProof="0">
                <a:ln>
                  <a:noFill/>
                </a:ln>
                <a:solidFill>
                  <a:srgbClr val="660066"/>
                </a:solidFill>
                <a:effectLst/>
                <a:uLnTx/>
                <a:uFillTx/>
                <a:latin typeface="Tahoma"/>
                <a:ea typeface="+mn-ea"/>
                <a:cs typeface="+mn-cs"/>
              </a:rPr>
              <a:t>G</a:t>
            </a:r>
            <a:r>
              <a:rPr kumimoji="0" lang="en-US" sz="1400" b="0" i="0" u="none" strike="noStrike" kern="1200" cap="none" spc="0" normalizeH="0" baseline="0" noProof="0">
                <a:ln>
                  <a:noFill/>
                </a:ln>
                <a:solidFill>
                  <a:srgbClr val="C00000"/>
                </a:solidFill>
                <a:effectLst/>
                <a:uLnTx/>
                <a:uFillTx/>
                <a:latin typeface="Tahoma"/>
                <a:ea typeface="+mn-ea"/>
                <a:cs typeface="+mn-cs"/>
              </a:rPr>
              <a:t>AA </a:t>
            </a:r>
            <a:r>
              <a:rPr kumimoji="0" lang="en-US" sz="1400" b="0" i="0" u="none" strike="noStrike" kern="1200" cap="none" spc="0" normalizeH="0" baseline="0" noProof="0">
                <a:ln>
                  <a:noFill/>
                </a:ln>
                <a:solidFill>
                  <a:srgbClr val="660066"/>
                </a:solidFill>
                <a:effectLst/>
                <a:uLnTx/>
                <a:uFillTx/>
                <a:latin typeface="Tahoma"/>
                <a:ea typeface="+mn-ea"/>
                <a:cs typeface="+mn-cs"/>
              </a:rPr>
              <a:t>GGG</a:t>
            </a:r>
            <a:r>
              <a:rPr kumimoji="0" lang="en-US" sz="1400" b="0" i="0" u="none" strike="noStrike" kern="1200" cap="none" spc="0" normalizeH="0" baseline="0" noProof="0">
                <a:ln>
                  <a:noFill/>
                </a:ln>
                <a:solidFill>
                  <a:srgbClr val="35742A"/>
                </a:solidFill>
                <a:effectLst/>
                <a:uLnTx/>
                <a:uFillTx/>
                <a:latin typeface="Tahoma"/>
                <a:ea typeface="+mn-ea"/>
                <a:cs typeface="+mn-cs"/>
              </a:rPr>
              <a:t>T</a:t>
            </a:r>
            <a:r>
              <a:rPr kumimoji="0" lang="en-US" sz="1400" b="0" i="0" u="none" strike="noStrike" kern="1200" cap="none" spc="0" normalizeH="0" baseline="0" noProof="0">
                <a:ln>
                  <a:noFill/>
                </a:ln>
                <a:solidFill>
                  <a:srgbClr val="C00000"/>
                </a:solidFill>
                <a:effectLst/>
                <a:uLnTx/>
                <a:uFillTx/>
                <a:latin typeface="Tahoma"/>
                <a:ea typeface="+mn-ea"/>
                <a:cs typeface="+mn-cs"/>
              </a:rPr>
              <a:t>A</a:t>
            </a:r>
            <a:r>
              <a:rPr kumimoji="0" lang="en-US" sz="1400" b="0" i="0" u="none" strike="noStrike" kern="1200" cap="none" spc="0" normalizeH="0" baseline="0" noProof="0">
                <a:ln>
                  <a:noFill/>
                </a:ln>
                <a:solidFill>
                  <a:srgbClr val="35742A"/>
                </a:solidFill>
                <a:effectLst/>
                <a:uLnTx/>
                <a:uFillTx/>
                <a:latin typeface="Tahoma"/>
                <a:ea typeface="+mn-ea"/>
                <a:cs typeface="+mn-cs"/>
              </a:rPr>
              <a:t>T</a:t>
            </a:r>
            <a:r>
              <a:rPr kumimoji="0" lang="en-US" sz="1400" b="0" i="0" u="none" strike="noStrike" kern="1200" cap="none" spc="0" normalizeH="0" baseline="0" noProof="0">
                <a:ln>
                  <a:noFill/>
                </a:ln>
                <a:solidFill>
                  <a:srgbClr val="660066"/>
                </a:solidFill>
                <a:effectLst/>
                <a:uLnTx/>
                <a:uFillTx/>
                <a:latin typeface="Tahoma"/>
                <a:ea typeface="+mn-ea"/>
                <a:cs typeface="+mn-cs"/>
              </a:rPr>
              <a:t>GG</a:t>
            </a:r>
            <a:r>
              <a:rPr kumimoji="0" lang="en-US" sz="1400" b="0" i="0" u="none" strike="noStrike" kern="1200" cap="none" spc="0" normalizeH="0" baseline="0" noProof="0">
                <a:ln>
                  <a:noFill/>
                </a:ln>
                <a:solidFill>
                  <a:srgbClr val="664D00"/>
                </a:solidFill>
                <a:effectLst/>
                <a:uLnTx/>
                <a:uFillTx/>
                <a:latin typeface="Tahoma"/>
                <a:ea typeface="+mn-ea"/>
                <a:cs typeface="+mn-cs"/>
              </a:rPr>
              <a:t>C</a:t>
            </a:r>
            <a:r>
              <a:rPr kumimoji="0" lang="en-US" sz="1400" b="0" i="0" u="none" strike="noStrike" kern="1200" cap="none" spc="0" normalizeH="0" baseline="0" noProof="0">
                <a:ln>
                  <a:noFill/>
                </a:ln>
                <a:solidFill>
                  <a:srgbClr val="35742A"/>
                </a:solidFill>
                <a:effectLst/>
                <a:uLnTx/>
                <a:uFillTx/>
                <a:latin typeface="Tahoma"/>
                <a:ea typeface="+mn-ea"/>
                <a:cs typeface="+mn-cs"/>
              </a:rPr>
              <a:t>T</a:t>
            </a:r>
            <a:r>
              <a:rPr kumimoji="0" lang="en-US" sz="1400" b="0" i="0" u="none" strike="noStrike" kern="1200" cap="none" spc="0" normalizeH="0" baseline="0" noProof="0">
                <a:ln>
                  <a:noFill/>
                </a:ln>
                <a:solidFill>
                  <a:srgbClr val="C00000"/>
                </a:solidFill>
                <a:effectLst/>
                <a:uLnTx/>
                <a:uFillTx/>
                <a:latin typeface="Tahoma"/>
                <a:ea typeface="+mn-ea"/>
                <a:cs typeface="+mn-cs"/>
              </a:rPr>
              <a:t>A</a:t>
            </a:r>
            <a:r>
              <a:rPr kumimoji="0" lang="en-US" sz="1400" b="0" i="0" u="none" strike="noStrike" kern="1200" cap="none" spc="0" normalizeH="0" baseline="0" noProof="0">
                <a:ln>
                  <a:noFill/>
                </a:ln>
                <a:solidFill>
                  <a:srgbClr val="660066"/>
                </a:solidFill>
                <a:effectLst/>
                <a:uLnTx/>
                <a:uFillTx/>
                <a:latin typeface="Tahoma"/>
                <a:ea typeface="+mn-ea"/>
                <a:cs typeface="+mn-cs"/>
              </a:rPr>
              <a:t>G</a:t>
            </a:r>
            <a:r>
              <a:rPr kumimoji="0" lang="en-US" sz="1400" b="0" i="0" u="none" strike="noStrike" kern="1200" cap="none" spc="0" normalizeH="0" baseline="0" noProof="0">
                <a:ln>
                  <a:noFill/>
                </a:ln>
                <a:solidFill>
                  <a:srgbClr val="C00000"/>
                </a:solidFill>
                <a:effectLst/>
                <a:uLnTx/>
                <a:uFillTx/>
                <a:latin typeface="Tahoma"/>
                <a:ea typeface="+mn-ea"/>
                <a:cs typeface="+mn-cs"/>
              </a:rPr>
              <a:t> AA</a:t>
            </a:r>
            <a:r>
              <a:rPr kumimoji="0" lang="en-US" sz="1400" b="0" i="0" u="none" strike="noStrike" kern="1200" cap="none" spc="0" normalizeH="0" baseline="0" noProof="0">
                <a:ln>
                  <a:noFill/>
                </a:ln>
                <a:solidFill>
                  <a:srgbClr val="660066"/>
                </a:solidFill>
                <a:effectLst/>
                <a:uLnTx/>
                <a:uFillTx/>
                <a:latin typeface="Tahoma"/>
                <a:ea typeface="+mn-ea"/>
                <a:cs typeface="+mn-cs"/>
              </a:rPr>
              <a:t>GG</a:t>
            </a:r>
            <a:r>
              <a:rPr kumimoji="0" lang="en-US" sz="1400" b="0" i="0" u="none" strike="noStrike" kern="1200" cap="none" spc="0" normalizeH="0" baseline="0" noProof="0">
                <a:ln>
                  <a:noFill/>
                </a:ln>
                <a:solidFill>
                  <a:srgbClr val="35742A"/>
                </a:solidFill>
                <a:effectLst/>
                <a:uLnTx/>
                <a:uFillTx/>
                <a:latin typeface="Tahoma"/>
                <a:ea typeface="+mn-ea"/>
                <a:cs typeface="+mn-cs"/>
              </a:rPr>
              <a:t>TT</a:t>
            </a:r>
            <a:r>
              <a:rPr kumimoji="0" lang="en-US" sz="1400" b="0" i="0" u="none" strike="noStrike" kern="1200" cap="none" spc="0" normalizeH="0" baseline="0" noProof="0">
                <a:ln>
                  <a:noFill/>
                </a:ln>
                <a:solidFill>
                  <a:srgbClr val="660066"/>
                </a:solidFill>
                <a:effectLst/>
                <a:uLnTx/>
                <a:uFillTx/>
                <a:latin typeface="Tahoma"/>
                <a:ea typeface="+mn-ea"/>
                <a:cs typeface="+mn-cs"/>
              </a:rPr>
              <a:t>G</a:t>
            </a:r>
            <a:r>
              <a:rPr kumimoji="0" lang="en-US" sz="1400" b="0" i="0" u="none" strike="noStrike" kern="1200" cap="none" spc="0" normalizeH="0" baseline="0" noProof="0">
                <a:ln>
                  <a:noFill/>
                </a:ln>
                <a:solidFill>
                  <a:srgbClr val="C00000"/>
                </a:solidFill>
                <a:effectLst/>
                <a:uLnTx/>
                <a:uFillTx/>
                <a:latin typeface="Tahoma"/>
                <a:ea typeface="+mn-ea"/>
                <a:cs typeface="+mn-cs"/>
              </a:rPr>
              <a:t>A</a:t>
            </a:r>
            <a:r>
              <a:rPr kumimoji="0" lang="en-US" sz="1400" b="0" i="0" u="none" strike="noStrike" kern="1200" cap="none" spc="0" normalizeH="0" baseline="0" noProof="0">
                <a:ln>
                  <a:noFill/>
                </a:ln>
                <a:solidFill>
                  <a:srgbClr val="660066"/>
                </a:solidFill>
                <a:effectLst/>
                <a:uLnTx/>
                <a:uFillTx/>
                <a:latin typeface="Tahoma"/>
                <a:ea typeface="+mn-ea"/>
                <a:cs typeface="+mn-cs"/>
              </a:rPr>
              <a:t>G</a:t>
            </a:r>
            <a:r>
              <a:rPr kumimoji="0" lang="en-US" sz="1400" b="0" i="0" u="none" strike="noStrike" kern="1200" cap="none" spc="0" normalizeH="0" baseline="0" noProof="0">
                <a:ln>
                  <a:noFill/>
                </a:ln>
                <a:solidFill>
                  <a:srgbClr val="C00000"/>
                </a:solidFill>
                <a:effectLst/>
                <a:uLnTx/>
                <a:uFillTx/>
                <a:latin typeface="Tahoma"/>
                <a:ea typeface="+mn-ea"/>
                <a:cs typeface="+mn-cs"/>
              </a:rPr>
              <a:t>A</a:t>
            </a:r>
            <a:r>
              <a:rPr kumimoji="0" lang="en-US" sz="1400" b="0" i="0" u="none" strike="noStrike" kern="1200" cap="none" spc="0" normalizeH="0" baseline="0" noProof="0">
                <a:ln>
                  <a:noFill/>
                </a:ln>
                <a:solidFill>
                  <a:srgbClr val="660066"/>
                </a:solidFill>
                <a:effectLst/>
                <a:uLnTx/>
                <a:uFillTx/>
                <a:latin typeface="Tahoma"/>
                <a:ea typeface="+mn-ea"/>
                <a:cs typeface="+mn-cs"/>
              </a:rPr>
              <a:t>G</a:t>
            </a:r>
            <a:r>
              <a:rPr kumimoji="0" lang="en-US" sz="1400" b="0" i="0" u="none" strike="noStrike" kern="1200" cap="none" spc="0" normalizeH="0" baseline="0" noProof="0">
                <a:ln>
                  <a:noFill/>
                </a:ln>
                <a:solidFill>
                  <a:srgbClr val="664D00"/>
                </a:solidFill>
                <a:effectLst/>
                <a:uLnTx/>
                <a:uFillTx/>
                <a:latin typeface="Tahoma"/>
                <a:ea typeface="+mn-ea"/>
                <a:cs typeface="+mn-cs"/>
              </a:rPr>
              <a:t>C</a:t>
            </a:r>
            <a:r>
              <a:rPr kumimoji="0" lang="en-US" sz="1400" b="0" i="0" u="none" strike="noStrike" kern="1200" cap="none" spc="0" normalizeH="0" baseline="0" noProof="0">
                <a:ln>
                  <a:noFill/>
                </a:ln>
                <a:solidFill>
                  <a:srgbClr val="C00000"/>
                </a:solidFill>
                <a:effectLst/>
                <a:uLnTx/>
                <a:uFillTx/>
                <a:latin typeface="Tahoma"/>
                <a:ea typeface="+mn-ea"/>
                <a:cs typeface="+mn-cs"/>
              </a:rPr>
              <a:t> </a:t>
            </a:r>
            <a:r>
              <a:rPr kumimoji="0" lang="en-US" sz="1400" b="0" i="0" u="none" strike="noStrike" kern="1200" cap="none" spc="0" normalizeH="0" baseline="0" noProof="0">
                <a:ln>
                  <a:noFill/>
                </a:ln>
                <a:solidFill>
                  <a:srgbClr val="664D00"/>
                </a:solidFill>
                <a:effectLst/>
                <a:uLnTx/>
                <a:uFillTx/>
                <a:latin typeface="Tahoma"/>
                <a:ea typeface="+mn-ea"/>
                <a:cs typeface="+mn-cs"/>
              </a:rPr>
              <a:t>C</a:t>
            </a:r>
            <a:r>
              <a:rPr kumimoji="0" lang="en-US" sz="1400" b="0" i="0" u="none" strike="noStrike" kern="1200" cap="none" spc="0" normalizeH="0" baseline="0" noProof="0">
                <a:ln>
                  <a:noFill/>
                </a:ln>
                <a:solidFill>
                  <a:srgbClr val="35742A"/>
                </a:solidFill>
                <a:effectLst/>
                <a:uLnTx/>
                <a:uFillTx/>
                <a:latin typeface="Tahoma"/>
                <a:ea typeface="+mn-ea"/>
                <a:cs typeface="+mn-cs"/>
              </a:rPr>
              <a:t>TT</a:t>
            </a:r>
            <a:r>
              <a:rPr kumimoji="0" lang="en-US" sz="1400" b="0" i="0" u="none" strike="noStrike" kern="1200" cap="none" spc="0" normalizeH="0" baseline="0" noProof="0">
                <a:ln>
                  <a:noFill/>
                </a:ln>
                <a:solidFill>
                  <a:srgbClr val="C00000"/>
                </a:solidFill>
                <a:effectLst/>
                <a:uLnTx/>
                <a:uFillTx/>
                <a:latin typeface="Tahoma"/>
                <a:ea typeface="+mn-ea"/>
                <a:cs typeface="+mn-cs"/>
              </a:rPr>
              <a:t>A</a:t>
            </a:r>
            <a:r>
              <a:rPr kumimoji="0" lang="en-US" sz="1400" b="0" i="0" u="none" strike="noStrike" kern="1200" cap="none" spc="0" normalizeH="0" baseline="0" noProof="0">
                <a:ln>
                  <a:noFill/>
                </a:ln>
                <a:solidFill>
                  <a:srgbClr val="660066"/>
                </a:solidFill>
                <a:effectLst/>
                <a:uLnTx/>
                <a:uFillTx/>
                <a:latin typeface="Tahoma"/>
                <a:ea typeface="+mn-ea"/>
                <a:cs typeface="+mn-cs"/>
              </a:rPr>
              <a:t>GG</a:t>
            </a:r>
            <a:r>
              <a:rPr kumimoji="0" lang="en-US" sz="1400" b="0" i="0" u="none" strike="noStrike" kern="1200" cap="none" spc="0" normalizeH="0" baseline="0" noProof="0">
                <a:ln>
                  <a:noFill/>
                </a:ln>
                <a:solidFill>
                  <a:srgbClr val="664D00"/>
                </a:solidFill>
                <a:effectLst/>
                <a:uLnTx/>
                <a:uFillTx/>
                <a:latin typeface="Tahoma"/>
                <a:ea typeface="+mn-ea"/>
                <a:cs typeface="+mn-cs"/>
              </a:rPr>
              <a:t>C</a:t>
            </a:r>
            <a:r>
              <a:rPr kumimoji="0" lang="en-US" sz="1400" b="0" i="0" u="none" strike="noStrike" kern="1200" cap="none" spc="0" normalizeH="0" baseline="0" noProof="0">
                <a:ln>
                  <a:noFill/>
                </a:ln>
                <a:solidFill>
                  <a:srgbClr val="35742A"/>
                </a:solidFill>
                <a:effectLst/>
                <a:uLnTx/>
                <a:uFillTx/>
                <a:latin typeface="Tahoma"/>
                <a:ea typeface="+mn-ea"/>
                <a:cs typeface="+mn-cs"/>
              </a:rPr>
              <a:t>TT</a:t>
            </a:r>
            <a:r>
              <a:rPr kumimoji="0" lang="en-US" sz="1400" b="0" i="0" u="none" strike="noStrike" kern="1200" cap="none" spc="0" normalizeH="0" baseline="0" noProof="0">
                <a:ln>
                  <a:noFill/>
                </a:ln>
                <a:solidFill>
                  <a:srgbClr val="C00000"/>
                </a:solidFill>
                <a:effectLst/>
                <a:uLnTx/>
                <a:uFillTx/>
                <a:latin typeface="Tahoma"/>
                <a:ea typeface="+mn-ea"/>
                <a:cs typeface="+mn-cs"/>
              </a:rPr>
              <a:t>A</a:t>
            </a:r>
            <a:r>
              <a:rPr kumimoji="0" lang="en-US" sz="1400" b="0" i="0" u="none" strike="noStrike" kern="1200" cap="none" spc="0" normalizeH="0" baseline="0" noProof="0">
                <a:ln>
                  <a:noFill/>
                </a:ln>
                <a:solidFill>
                  <a:srgbClr val="CC9900">
                    <a:lumMod val="50000"/>
                  </a:srgbClr>
                </a:solidFill>
                <a:effectLst/>
                <a:uLnTx/>
                <a:uFillTx/>
                <a:latin typeface="Tahoma"/>
                <a:ea typeface="+mn-ea"/>
                <a:cs typeface="+mn-cs"/>
              </a:rPr>
              <a:t>CC</a:t>
            </a:r>
            <a:endParaRPr kumimoji="0" lang="en-US" sz="1400" b="0" i="0" u="none" strike="noStrike" kern="1200" cap="none" spc="0" normalizeH="0" baseline="0" noProof="0">
              <a:ln>
                <a:solidFill>
                  <a:srgbClr val="3B812F"/>
                </a:solidFill>
              </a:ln>
              <a:solidFill>
                <a:srgbClr val="CC9900">
                  <a:lumMod val="50000"/>
                </a:srgbClr>
              </a:solidFill>
              <a:effectLst/>
              <a:uLnTx/>
              <a:uFillTx/>
              <a:latin typeface="Tahoma"/>
              <a:ea typeface="+mn-ea"/>
              <a:cs typeface="+mn-cs"/>
            </a:endParaRPr>
          </a:p>
        </p:txBody>
      </p:sp>
      <p:sp>
        <p:nvSpPr>
          <p:cNvPr id="6" name="TextBox 5"/>
          <p:cNvSpPr txBox="1"/>
          <p:nvPr/>
        </p:nvSpPr>
        <p:spPr>
          <a:xfrm>
            <a:off x="7858605" y="848916"/>
            <a:ext cx="88985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Tahoma"/>
                <a:ea typeface="+mn-ea"/>
                <a:cs typeface="+mn-cs"/>
              </a:rPr>
              <a:t>read</a:t>
            </a:r>
          </a:p>
        </p:txBody>
      </p:sp>
      <p:graphicFrame>
        <p:nvGraphicFramePr>
          <p:cNvPr id="12" name="Table 11"/>
          <p:cNvGraphicFramePr>
            <a:graphicFrameLocks noGrp="1"/>
          </p:cNvGraphicFramePr>
          <p:nvPr/>
        </p:nvGraphicFramePr>
        <p:xfrm>
          <a:off x="899592" y="1916832"/>
          <a:ext cx="720080" cy="1524000"/>
        </p:xfrm>
        <a:graphic>
          <a:graphicData uri="http://schemas.openxmlformats.org/drawingml/2006/table">
            <a:tbl>
              <a:tblPr firstRow="1" bandRow="1">
                <a:tableStyleId>{F2DE63D5-997A-4646-A377-4702673A728D}</a:tableStyleId>
              </a:tblPr>
              <a:tblGrid>
                <a:gridCol w="720080">
                  <a:extLst>
                    <a:ext uri="{9D8B030D-6E8A-4147-A177-3AD203B41FA5}">
                      <a16:colId xmlns:a16="http://schemas.microsoft.com/office/drawing/2014/main" val="20000"/>
                    </a:ext>
                  </a:extLst>
                </a:gridCol>
              </a:tblGrid>
              <a:tr h="201622">
                <a:tc>
                  <a:txBody>
                    <a:bodyPr/>
                    <a:lstStyle/>
                    <a:p>
                      <a:pPr algn="ctr"/>
                      <a:r>
                        <a:rPr lang="en-US" sz="1400" b="0">
                          <a:solidFill>
                            <a:srgbClr val="0000FF"/>
                          </a:solidFill>
                        </a:rPr>
                        <a:t>314</a:t>
                      </a:r>
                    </a:p>
                  </a:txBody>
                  <a:tcPr marL="45720" marR="45720">
                    <a:lnL w="38100" cap="flat" cmpd="sng" algn="ctr">
                      <a:solidFill>
                        <a:srgbClr val="0000FF"/>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38100" cap="flat" cmpd="sng" algn="ctr">
                      <a:solidFill>
                        <a:srgbClr val="0000FF"/>
                      </a:solidFill>
                      <a:prstDash val="solid"/>
                      <a:round/>
                      <a:headEnd type="none" w="med" len="med"/>
                      <a:tailEnd type="none" w="med" len="med"/>
                    </a:lnB>
                  </a:tcPr>
                </a:tc>
                <a:extLst>
                  <a:ext uri="{0D108BD9-81ED-4DB2-BD59-A6C34878D82A}">
                    <a16:rowId xmlns:a16="http://schemas.microsoft.com/office/drawing/2014/main" val="10000"/>
                  </a:ext>
                </a:extLst>
              </a:tr>
              <a:tr h="201622">
                <a:tc>
                  <a:txBody>
                    <a:bodyPr/>
                    <a:lstStyle/>
                    <a:p>
                      <a:pPr algn="ctr"/>
                      <a:r>
                        <a:rPr lang="en-US" sz="1400" b="0">
                          <a:solidFill>
                            <a:srgbClr val="0000FF"/>
                          </a:solidFill>
                        </a:rPr>
                        <a:t>1231</a:t>
                      </a:r>
                    </a:p>
                  </a:txBody>
                  <a:tcPr marL="45720" marR="45720">
                    <a:lnL w="38100" cap="flat" cmpd="sng" algn="ctr">
                      <a:solidFill>
                        <a:srgbClr val="0000FF"/>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38100" cap="flat" cmpd="sng" algn="ctr">
                      <a:solidFill>
                        <a:srgbClr val="0000FF"/>
                      </a:solidFill>
                      <a:prstDash val="solid"/>
                      <a:round/>
                      <a:headEnd type="none" w="med" len="med"/>
                      <a:tailEnd type="none" w="med" len="med"/>
                    </a:lnB>
                  </a:tcPr>
                </a:tc>
                <a:extLst>
                  <a:ext uri="{0D108BD9-81ED-4DB2-BD59-A6C34878D82A}">
                    <a16:rowId xmlns:a16="http://schemas.microsoft.com/office/drawing/2014/main" val="10001"/>
                  </a:ext>
                </a:extLst>
              </a:tr>
              <a:tr h="201622">
                <a:tc>
                  <a:txBody>
                    <a:bodyPr/>
                    <a:lstStyle/>
                    <a:p>
                      <a:pPr algn="ctr"/>
                      <a:r>
                        <a:rPr lang="en-US" sz="1400" b="0">
                          <a:solidFill>
                            <a:srgbClr val="0000FF"/>
                          </a:solidFill>
                        </a:rPr>
                        <a:t>4414</a:t>
                      </a:r>
                    </a:p>
                  </a:txBody>
                  <a:tcPr marL="45720" marR="45720">
                    <a:lnL w="38100" cap="flat" cmpd="sng" algn="ctr">
                      <a:solidFill>
                        <a:srgbClr val="0000FF"/>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38100" cap="flat" cmpd="sng" algn="ctr">
                      <a:solidFill>
                        <a:srgbClr val="0000FF"/>
                      </a:solidFill>
                      <a:prstDash val="solid"/>
                      <a:round/>
                      <a:headEnd type="none" w="med" len="med"/>
                      <a:tailEnd type="none" w="med" len="med"/>
                    </a:lnB>
                  </a:tcPr>
                </a:tc>
                <a:extLst>
                  <a:ext uri="{0D108BD9-81ED-4DB2-BD59-A6C34878D82A}">
                    <a16:rowId xmlns:a16="http://schemas.microsoft.com/office/drawing/2014/main" val="10002"/>
                  </a:ext>
                </a:extLst>
              </a:tr>
              <a:tr h="201622">
                <a:tc>
                  <a:txBody>
                    <a:bodyPr/>
                    <a:lstStyle/>
                    <a:p>
                      <a:pPr algn="ctr"/>
                      <a:r>
                        <a:rPr lang="en-US" sz="1400" b="0">
                          <a:solidFill>
                            <a:srgbClr val="0000FF"/>
                          </a:solidFill>
                        </a:rPr>
                        <a:t>9219</a:t>
                      </a:r>
                    </a:p>
                  </a:txBody>
                  <a:tcPr marL="45720" marR="45720">
                    <a:lnL w="38100" cap="flat" cmpd="sng" algn="ctr">
                      <a:solidFill>
                        <a:srgbClr val="0000FF"/>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38100" cap="flat" cmpd="sng" algn="ctr">
                      <a:solidFill>
                        <a:srgbClr val="0000FF"/>
                      </a:solidFill>
                      <a:prstDash val="solid"/>
                      <a:round/>
                      <a:headEnd type="none" w="med" len="med"/>
                      <a:tailEnd type="none" w="med" len="med"/>
                    </a:lnB>
                  </a:tcPr>
                </a:tc>
                <a:extLst>
                  <a:ext uri="{0D108BD9-81ED-4DB2-BD59-A6C34878D82A}">
                    <a16:rowId xmlns:a16="http://schemas.microsoft.com/office/drawing/2014/main" val="10003"/>
                  </a:ext>
                </a:extLst>
              </a:tr>
              <a:tr h="201622">
                <a:tc>
                  <a:txBody>
                    <a:bodyPr/>
                    <a:lstStyle/>
                    <a:p>
                      <a:pPr algn="ctr"/>
                      <a:r>
                        <a:rPr lang="en-US" sz="1400" b="0">
                          <a:solidFill>
                            <a:srgbClr val="0000FF"/>
                          </a:solidFill>
                        </a:rPr>
                        <a:t>4</a:t>
                      </a:r>
                      <a:r>
                        <a:rPr lang="en-US" sz="1400" b="0" baseline="0">
                          <a:solidFill>
                            <a:srgbClr val="0000FF"/>
                          </a:solidFill>
                        </a:rPr>
                        <a:t> loc.</a:t>
                      </a:r>
                      <a:endParaRPr lang="en-US" sz="1400" b="0">
                        <a:solidFill>
                          <a:srgbClr val="0000FF"/>
                        </a:solidFill>
                      </a:endParaRPr>
                    </a:p>
                  </a:txBody>
                  <a:tcPr marL="45720" marR="45720">
                    <a:lnL w="38100" cap="flat" cmpd="sng" algn="ctr">
                      <a:solidFill>
                        <a:srgbClr val="0000FF"/>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38100" cap="flat" cmpd="sng" algn="ctr">
                      <a:solidFill>
                        <a:srgbClr val="0000FF"/>
                      </a:solidFill>
                      <a:prstDash val="solid"/>
                      <a:round/>
                      <a:headEnd type="none" w="med" len="med"/>
                      <a:tailEnd type="none" w="med" len="med"/>
                    </a:lnB>
                    <a:solidFill>
                      <a:srgbClr val="BFBFBF"/>
                    </a:solidFill>
                  </a:tcPr>
                </a:tc>
                <a:extLst>
                  <a:ext uri="{0D108BD9-81ED-4DB2-BD59-A6C34878D82A}">
                    <a16:rowId xmlns:a16="http://schemas.microsoft.com/office/drawing/2014/main" val="10004"/>
                  </a:ext>
                </a:extLst>
              </a:tr>
            </a:tbl>
          </a:graphicData>
        </a:graphic>
      </p:graphicFrame>
      <p:graphicFrame>
        <p:nvGraphicFramePr>
          <p:cNvPr id="13" name="Table 12"/>
          <p:cNvGraphicFramePr>
            <a:graphicFrameLocks noGrp="1"/>
          </p:cNvGraphicFramePr>
          <p:nvPr/>
        </p:nvGraphicFramePr>
        <p:xfrm>
          <a:off x="3522360" y="1916832"/>
          <a:ext cx="815752" cy="2104008"/>
        </p:xfrm>
        <a:graphic>
          <a:graphicData uri="http://schemas.openxmlformats.org/drawingml/2006/table">
            <a:tbl>
              <a:tblPr firstRow="1" bandRow="1">
                <a:tableStyleId>{1FECB4D8-DB02-4DC6-A0A2-4F2EBAE1DC90}</a:tableStyleId>
              </a:tblPr>
              <a:tblGrid>
                <a:gridCol w="815752">
                  <a:extLst>
                    <a:ext uri="{9D8B030D-6E8A-4147-A177-3AD203B41FA5}">
                      <a16:colId xmlns:a16="http://schemas.microsoft.com/office/drawing/2014/main" val="20000"/>
                    </a:ext>
                  </a:extLst>
                </a:gridCol>
              </a:tblGrid>
              <a:tr h="350668">
                <a:tc>
                  <a:txBody>
                    <a:bodyPr/>
                    <a:lstStyle/>
                    <a:p>
                      <a:pPr algn="ctr"/>
                      <a:r>
                        <a:rPr lang="en-US" sz="1400" b="0">
                          <a:solidFill>
                            <a:srgbClr val="000000"/>
                          </a:solidFill>
                        </a:rPr>
                        <a:t>338</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0"/>
                  </a:ext>
                </a:extLst>
              </a:tr>
              <a:tr h="350668">
                <a:tc>
                  <a:txBody>
                    <a:bodyPr/>
                    <a:lstStyle/>
                    <a:p>
                      <a:pPr algn="ctr"/>
                      <a:r>
                        <a:rPr lang="en-US" sz="1400" b="0">
                          <a:solidFill>
                            <a:srgbClr val="000000"/>
                          </a:solidFill>
                        </a:rPr>
                        <a:t>…</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1"/>
                  </a:ext>
                </a:extLst>
              </a:tr>
              <a:tr h="350668">
                <a:tc>
                  <a:txBody>
                    <a:bodyPr/>
                    <a:lstStyle/>
                    <a:p>
                      <a:pPr algn="ctr"/>
                      <a:r>
                        <a:rPr lang="en-US" sz="1400" b="0">
                          <a:solidFill>
                            <a:srgbClr val="000000"/>
                          </a:solidFill>
                        </a:rPr>
                        <a:t>…</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2"/>
                  </a:ext>
                </a:extLst>
              </a:tr>
              <a:tr h="350668">
                <a:tc>
                  <a:txBody>
                    <a:bodyPr/>
                    <a:lstStyle/>
                    <a:p>
                      <a:pPr algn="ctr"/>
                      <a:r>
                        <a:rPr lang="en-US" sz="1400" b="0">
                          <a:solidFill>
                            <a:srgbClr val="000000"/>
                          </a:solidFill>
                        </a:rPr>
                        <a:t>…</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3"/>
                  </a:ext>
                </a:extLst>
              </a:tr>
              <a:tr h="350668">
                <a:tc>
                  <a:txBody>
                    <a:bodyPr/>
                    <a:lstStyle/>
                    <a:p>
                      <a:pPr algn="ctr"/>
                      <a:r>
                        <a:rPr lang="en-US" sz="1400" b="0">
                          <a:solidFill>
                            <a:srgbClr val="000000"/>
                          </a:solidFill>
                        </a:rPr>
                        <a:t>…</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4"/>
                  </a:ext>
                </a:extLst>
              </a:tr>
              <a:tr h="350668">
                <a:tc>
                  <a:txBody>
                    <a:bodyPr/>
                    <a:lstStyle/>
                    <a:p>
                      <a:pPr algn="ctr"/>
                      <a:r>
                        <a:rPr lang="en-US" sz="1400" b="0">
                          <a:solidFill>
                            <a:srgbClr val="FF1919"/>
                          </a:solidFill>
                        </a:rPr>
                        <a:t>1K</a:t>
                      </a:r>
                      <a:r>
                        <a:rPr lang="en-US" sz="1400" b="0" baseline="0">
                          <a:solidFill>
                            <a:srgbClr val="FF1919"/>
                          </a:solidFill>
                        </a:rPr>
                        <a:t> loc.</a:t>
                      </a:r>
                      <a:endParaRPr lang="en-US" sz="1400" b="0">
                        <a:solidFill>
                          <a:srgbClr val="FF1919"/>
                        </a:solidFill>
                      </a:endParaRP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solidFill>
                      <a:srgbClr val="BFBFBF"/>
                    </a:solidFill>
                  </a:tcPr>
                </a:tc>
                <a:extLst>
                  <a:ext uri="{0D108BD9-81ED-4DB2-BD59-A6C34878D82A}">
                    <a16:rowId xmlns:a16="http://schemas.microsoft.com/office/drawing/2014/main" val="10005"/>
                  </a:ext>
                </a:extLst>
              </a:tr>
            </a:tbl>
          </a:graphicData>
        </a:graphic>
      </p:graphicFrame>
      <p:graphicFrame>
        <p:nvGraphicFramePr>
          <p:cNvPr id="15" name="Table 14"/>
          <p:cNvGraphicFramePr>
            <a:graphicFrameLocks noGrp="1"/>
          </p:cNvGraphicFramePr>
          <p:nvPr/>
        </p:nvGraphicFramePr>
        <p:xfrm>
          <a:off x="6300192" y="1916832"/>
          <a:ext cx="815752" cy="2104008"/>
        </p:xfrm>
        <a:graphic>
          <a:graphicData uri="http://schemas.openxmlformats.org/drawingml/2006/table">
            <a:tbl>
              <a:tblPr firstRow="1" bandRow="1">
                <a:tableStyleId>{F5AB1C69-6EDB-4FF4-983F-18BD219EF322}</a:tableStyleId>
              </a:tblPr>
              <a:tblGrid>
                <a:gridCol w="815752">
                  <a:extLst>
                    <a:ext uri="{9D8B030D-6E8A-4147-A177-3AD203B41FA5}">
                      <a16:colId xmlns:a16="http://schemas.microsoft.com/office/drawing/2014/main" val="20000"/>
                    </a:ext>
                  </a:extLst>
                </a:gridCol>
              </a:tblGrid>
              <a:tr h="350668">
                <a:tc>
                  <a:txBody>
                    <a:bodyPr/>
                    <a:lstStyle/>
                    <a:p>
                      <a:pPr algn="ctr"/>
                      <a:r>
                        <a:rPr lang="en-US" sz="1400" b="0">
                          <a:solidFill>
                            <a:srgbClr val="000000"/>
                          </a:solidFill>
                        </a:rPr>
                        <a:t>376</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0"/>
                  </a:ext>
                </a:extLst>
              </a:tr>
              <a:tr h="350668">
                <a:tc>
                  <a:txBody>
                    <a:bodyPr/>
                    <a:lstStyle/>
                    <a:p>
                      <a:pPr algn="ctr"/>
                      <a:r>
                        <a:rPr lang="en-US" sz="1400" b="0">
                          <a:solidFill>
                            <a:srgbClr val="000000"/>
                          </a:solidFill>
                        </a:rPr>
                        <a:t>…</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1"/>
                  </a:ext>
                </a:extLst>
              </a:tr>
              <a:tr h="350668">
                <a:tc>
                  <a:txBody>
                    <a:bodyPr/>
                    <a:lstStyle/>
                    <a:p>
                      <a:pPr algn="ctr"/>
                      <a:r>
                        <a:rPr lang="en-US" sz="1400" b="0">
                          <a:solidFill>
                            <a:srgbClr val="000000"/>
                          </a:solidFill>
                        </a:rPr>
                        <a:t>…</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2"/>
                  </a:ext>
                </a:extLst>
              </a:tr>
              <a:tr h="350668">
                <a:tc>
                  <a:txBody>
                    <a:bodyPr/>
                    <a:lstStyle/>
                    <a:p>
                      <a:pPr algn="ctr"/>
                      <a:r>
                        <a:rPr lang="en-US" sz="1400" b="0">
                          <a:solidFill>
                            <a:srgbClr val="000000"/>
                          </a:solidFill>
                        </a:rPr>
                        <a:t>…</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3"/>
                  </a:ext>
                </a:extLst>
              </a:tr>
              <a:tr h="350668">
                <a:tc>
                  <a:txBody>
                    <a:bodyPr/>
                    <a:lstStyle/>
                    <a:p>
                      <a:pPr algn="ctr"/>
                      <a:r>
                        <a:rPr lang="en-US" sz="1400" b="0">
                          <a:solidFill>
                            <a:srgbClr val="000000"/>
                          </a:solidFill>
                        </a:rPr>
                        <a:t>…</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4"/>
                  </a:ext>
                </a:extLst>
              </a:tr>
              <a:tr h="350668">
                <a:tc>
                  <a:txBody>
                    <a:bodyPr/>
                    <a:lstStyle/>
                    <a:p>
                      <a:pPr algn="ctr"/>
                      <a:r>
                        <a:rPr lang="en-US" sz="1400" b="0">
                          <a:solidFill>
                            <a:srgbClr val="FF1919"/>
                          </a:solidFill>
                        </a:rPr>
                        <a:t>2K loc.</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solidFill>
                      <a:srgbClr val="BFBFBF"/>
                    </a:solidFill>
                  </a:tcPr>
                </a:tc>
                <a:extLst>
                  <a:ext uri="{0D108BD9-81ED-4DB2-BD59-A6C34878D82A}">
                    <a16:rowId xmlns:a16="http://schemas.microsoft.com/office/drawing/2014/main" val="10005"/>
                  </a:ext>
                </a:extLst>
              </a:tr>
            </a:tbl>
          </a:graphicData>
        </a:graphic>
      </p:graphicFrame>
      <p:graphicFrame>
        <p:nvGraphicFramePr>
          <p:cNvPr id="17" name="Table 16"/>
          <p:cNvGraphicFramePr>
            <a:graphicFrameLocks noGrp="1"/>
          </p:cNvGraphicFramePr>
          <p:nvPr/>
        </p:nvGraphicFramePr>
        <p:xfrm>
          <a:off x="2191504" y="1916832"/>
          <a:ext cx="815752" cy="1003176"/>
        </p:xfrm>
        <a:graphic>
          <a:graphicData uri="http://schemas.openxmlformats.org/drawingml/2006/table">
            <a:tbl>
              <a:tblPr firstRow="1" bandRow="1">
                <a:tableStyleId>{1FECB4D8-DB02-4DC6-A0A2-4F2EBAE1DC90}</a:tableStyleId>
              </a:tblPr>
              <a:tblGrid>
                <a:gridCol w="815752">
                  <a:extLst>
                    <a:ext uri="{9D8B030D-6E8A-4147-A177-3AD203B41FA5}">
                      <a16:colId xmlns:a16="http://schemas.microsoft.com/office/drawing/2014/main" val="20000"/>
                    </a:ext>
                  </a:extLst>
                </a:gridCol>
              </a:tblGrid>
              <a:tr h="334392">
                <a:tc>
                  <a:txBody>
                    <a:bodyPr/>
                    <a:lstStyle/>
                    <a:p>
                      <a:pPr algn="ctr"/>
                      <a:r>
                        <a:rPr lang="en-US" sz="1400" b="0">
                          <a:solidFill>
                            <a:srgbClr val="000000"/>
                          </a:solidFill>
                        </a:rPr>
                        <a:t>326</a:t>
                      </a:r>
                    </a:p>
                  </a:txBody>
                  <a:tcPr marL="45720" marR="45720">
                    <a:lnL w="38100" cap="flat" cmpd="sng" algn="ctr">
                      <a:solidFill>
                        <a:srgbClr val="0000FF"/>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38100" cap="flat" cmpd="sng" algn="ctr">
                      <a:solidFill>
                        <a:srgbClr val="0000FF"/>
                      </a:solidFill>
                      <a:prstDash val="solid"/>
                      <a:round/>
                      <a:headEnd type="none" w="med" len="med"/>
                      <a:tailEnd type="none" w="med" len="med"/>
                    </a:lnB>
                  </a:tcPr>
                </a:tc>
                <a:extLst>
                  <a:ext uri="{0D108BD9-81ED-4DB2-BD59-A6C34878D82A}">
                    <a16:rowId xmlns:a16="http://schemas.microsoft.com/office/drawing/2014/main" val="10000"/>
                  </a:ext>
                </a:extLst>
              </a:tr>
              <a:tr h="334392">
                <a:tc>
                  <a:txBody>
                    <a:bodyPr/>
                    <a:lstStyle/>
                    <a:p>
                      <a:pPr algn="ctr"/>
                      <a:r>
                        <a:rPr lang="en-US" sz="1400" b="0">
                          <a:solidFill>
                            <a:srgbClr val="000000"/>
                          </a:solidFill>
                        </a:rPr>
                        <a:t>1451</a:t>
                      </a:r>
                    </a:p>
                  </a:txBody>
                  <a:tcPr marL="45720" marR="45720">
                    <a:lnL w="38100" cap="flat" cmpd="sng" algn="ctr">
                      <a:solidFill>
                        <a:srgbClr val="0000FF"/>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38100" cap="flat" cmpd="sng" algn="ctr">
                      <a:solidFill>
                        <a:srgbClr val="0000FF"/>
                      </a:solidFill>
                      <a:prstDash val="solid"/>
                      <a:round/>
                      <a:headEnd type="none" w="med" len="med"/>
                      <a:tailEnd type="none" w="med" len="med"/>
                    </a:lnB>
                  </a:tcPr>
                </a:tc>
                <a:extLst>
                  <a:ext uri="{0D108BD9-81ED-4DB2-BD59-A6C34878D82A}">
                    <a16:rowId xmlns:a16="http://schemas.microsoft.com/office/drawing/2014/main" val="10001"/>
                  </a:ext>
                </a:extLst>
              </a:tr>
              <a:tr h="334392">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0" baseline="0">
                          <a:solidFill>
                            <a:srgbClr val="0000FF"/>
                          </a:solidFill>
                        </a:rPr>
                        <a:t>2 loc.</a:t>
                      </a:r>
                      <a:endParaRPr lang="en-US" sz="1400" b="0">
                        <a:solidFill>
                          <a:srgbClr val="0000FF"/>
                        </a:solidFill>
                      </a:endParaRPr>
                    </a:p>
                  </a:txBody>
                  <a:tcPr marL="45720" marR="45720">
                    <a:lnL w="38100" cap="flat" cmpd="sng" algn="ctr">
                      <a:solidFill>
                        <a:srgbClr val="0000FF"/>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38100" cap="flat" cmpd="sng" algn="ctr">
                      <a:solidFill>
                        <a:srgbClr val="0000FF"/>
                      </a:solidFill>
                      <a:prstDash val="solid"/>
                      <a:round/>
                      <a:headEnd type="none" w="med" len="med"/>
                      <a:tailEnd type="none" w="med" len="med"/>
                    </a:lnB>
                    <a:solidFill>
                      <a:srgbClr val="BFBFBF"/>
                    </a:solidFill>
                  </a:tcPr>
                </a:tc>
                <a:extLst>
                  <a:ext uri="{0D108BD9-81ED-4DB2-BD59-A6C34878D82A}">
                    <a16:rowId xmlns:a16="http://schemas.microsoft.com/office/drawing/2014/main" val="10002"/>
                  </a:ext>
                </a:extLst>
              </a:tr>
            </a:tbl>
          </a:graphicData>
        </a:graphic>
      </p:graphicFrame>
      <p:graphicFrame>
        <p:nvGraphicFramePr>
          <p:cNvPr id="18" name="Table 17"/>
          <p:cNvGraphicFramePr>
            <a:graphicFrameLocks noGrp="1"/>
          </p:cNvGraphicFramePr>
          <p:nvPr/>
        </p:nvGraphicFramePr>
        <p:xfrm>
          <a:off x="4908376" y="1916832"/>
          <a:ext cx="815752" cy="1003176"/>
        </p:xfrm>
        <a:graphic>
          <a:graphicData uri="http://schemas.openxmlformats.org/drawingml/2006/table">
            <a:tbl>
              <a:tblPr firstRow="1" bandRow="1">
                <a:tableStyleId>{F5AB1C69-6EDB-4FF4-983F-18BD219EF322}</a:tableStyleId>
              </a:tblPr>
              <a:tblGrid>
                <a:gridCol w="815752">
                  <a:extLst>
                    <a:ext uri="{9D8B030D-6E8A-4147-A177-3AD203B41FA5}">
                      <a16:colId xmlns:a16="http://schemas.microsoft.com/office/drawing/2014/main" val="20000"/>
                    </a:ext>
                  </a:extLst>
                </a:gridCol>
              </a:tblGrid>
              <a:tr h="334392">
                <a:tc>
                  <a:txBody>
                    <a:bodyPr/>
                    <a:lstStyle/>
                    <a:p>
                      <a:pPr algn="ctr"/>
                      <a:r>
                        <a:rPr lang="en-US" sz="1400" b="0">
                          <a:solidFill>
                            <a:srgbClr val="000000"/>
                          </a:solidFill>
                        </a:rPr>
                        <a:t>350</a:t>
                      </a:r>
                    </a:p>
                  </a:txBody>
                  <a:tcPr marL="45720" marR="45720">
                    <a:lnL w="38100" cap="flat" cmpd="sng" algn="ctr">
                      <a:solidFill>
                        <a:srgbClr val="0000FF"/>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38100" cap="flat" cmpd="sng" algn="ctr">
                      <a:solidFill>
                        <a:srgbClr val="0000FF"/>
                      </a:solidFill>
                      <a:prstDash val="solid"/>
                      <a:round/>
                      <a:headEnd type="none" w="med" len="med"/>
                      <a:tailEnd type="none" w="med" len="med"/>
                    </a:lnB>
                  </a:tcPr>
                </a:tc>
                <a:extLst>
                  <a:ext uri="{0D108BD9-81ED-4DB2-BD59-A6C34878D82A}">
                    <a16:rowId xmlns:a16="http://schemas.microsoft.com/office/drawing/2014/main" val="10000"/>
                  </a:ext>
                </a:extLst>
              </a:tr>
              <a:tr h="334392">
                <a:tc>
                  <a:txBody>
                    <a:bodyPr/>
                    <a:lstStyle/>
                    <a:p>
                      <a:pPr algn="ctr"/>
                      <a:r>
                        <a:rPr lang="en-US" sz="1400" b="0">
                          <a:solidFill>
                            <a:srgbClr val="000000"/>
                          </a:solidFill>
                        </a:rPr>
                        <a:t>1470</a:t>
                      </a:r>
                    </a:p>
                  </a:txBody>
                  <a:tcPr marL="45720" marR="45720">
                    <a:lnL w="38100" cap="flat" cmpd="sng" algn="ctr">
                      <a:solidFill>
                        <a:srgbClr val="0000FF"/>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38100" cap="flat" cmpd="sng" algn="ctr">
                      <a:solidFill>
                        <a:srgbClr val="0000FF"/>
                      </a:solidFill>
                      <a:prstDash val="solid"/>
                      <a:round/>
                      <a:headEnd type="none" w="med" len="med"/>
                      <a:tailEnd type="none" w="med" len="med"/>
                    </a:lnB>
                  </a:tcPr>
                </a:tc>
                <a:extLst>
                  <a:ext uri="{0D108BD9-81ED-4DB2-BD59-A6C34878D82A}">
                    <a16:rowId xmlns:a16="http://schemas.microsoft.com/office/drawing/2014/main" val="10001"/>
                  </a:ext>
                </a:extLst>
              </a:tr>
              <a:tr h="334392">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0" baseline="0">
                          <a:solidFill>
                            <a:srgbClr val="0000FF"/>
                          </a:solidFill>
                        </a:rPr>
                        <a:t>2 loc.</a:t>
                      </a:r>
                      <a:endParaRPr lang="en-US" sz="1400" b="0">
                        <a:solidFill>
                          <a:srgbClr val="0000FF"/>
                        </a:solidFill>
                      </a:endParaRPr>
                    </a:p>
                  </a:txBody>
                  <a:tcPr marL="45720" marR="45720">
                    <a:lnL w="38100" cap="flat" cmpd="sng" algn="ctr">
                      <a:solidFill>
                        <a:srgbClr val="0000FF"/>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38100" cap="flat" cmpd="sng" algn="ctr">
                      <a:solidFill>
                        <a:srgbClr val="0000FF"/>
                      </a:solidFill>
                      <a:prstDash val="solid"/>
                      <a:round/>
                      <a:headEnd type="none" w="med" len="med"/>
                      <a:tailEnd type="none" w="med" len="med"/>
                    </a:lnB>
                    <a:solidFill>
                      <a:srgbClr val="BFBFBF"/>
                    </a:solidFill>
                  </a:tcPr>
                </a:tc>
                <a:extLst>
                  <a:ext uri="{0D108BD9-81ED-4DB2-BD59-A6C34878D82A}">
                    <a16:rowId xmlns:a16="http://schemas.microsoft.com/office/drawing/2014/main" val="10002"/>
                  </a:ext>
                </a:extLst>
              </a:tr>
            </a:tbl>
          </a:graphicData>
        </a:graphic>
      </p:graphicFrame>
      <p:graphicFrame>
        <p:nvGraphicFramePr>
          <p:cNvPr id="19" name="Table 18"/>
          <p:cNvGraphicFramePr>
            <a:graphicFrameLocks noGrp="1"/>
          </p:cNvGraphicFramePr>
          <p:nvPr/>
        </p:nvGraphicFramePr>
        <p:xfrm>
          <a:off x="7668344" y="1916832"/>
          <a:ext cx="815752" cy="2104008"/>
        </p:xfrm>
        <a:graphic>
          <a:graphicData uri="http://schemas.openxmlformats.org/drawingml/2006/table">
            <a:tbl>
              <a:tblPr firstRow="1" bandRow="1">
                <a:tableStyleId>{F5AB1C69-6EDB-4FF4-983F-18BD219EF322}</a:tableStyleId>
              </a:tblPr>
              <a:tblGrid>
                <a:gridCol w="815752">
                  <a:extLst>
                    <a:ext uri="{9D8B030D-6E8A-4147-A177-3AD203B41FA5}">
                      <a16:colId xmlns:a16="http://schemas.microsoft.com/office/drawing/2014/main" val="20000"/>
                    </a:ext>
                  </a:extLst>
                </a:gridCol>
              </a:tblGrid>
              <a:tr h="350668">
                <a:tc>
                  <a:txBody>
                    <a:bodyPr/>
                    <a:lstStyle/>
                    <a:p>
                      <a:pPr algn="ctr"/>
                      <a:r>
                        <a:rPr lang="en-US" sz="1400" b="0">
                          <a:solidFill>
                            <a:srgbClr val="000000"/>
                          </a:solidFill>
                        </a:rPr>
                        <a:t>388</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0"/>
                  </a:ext>
                </a:extLst>
              </a:tr>
              <a:tr h="350668">
                <a:tc>
                  <a:txBody>
                    <a:bodyPr/>
                    <a:lstStyle/>
                    <a:p>
                      <a:pPr algn="ctr"/>
                      <a:r>
                        <a:rPr lang="en-US" sz="1400" b="0">
                          <a:solidFill>
                            <a:srgbClr val="000000"/>
                          </a:solidFill>
                        </a:rPr>
                        <a:t>…</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1"/>
                  </a:ext>
                </a:extLst>
              </a:tr>
              <a:tr h="350668">
                <a:tc>
                  <a:txBody>
                    <a:bodyPr/>
                    <a:lstStyle/>
                    <a:p>
                      <a:pPr algn="ctr"/>
                      <a:r>
                        <a:rPr lang="en-US" sz="1400" b="0">
                          <a:solidFill>
                            <a:srgbClr val="000000"/>
                          </a:solidFill>
                        </a:rPr>
                        <a:t>…</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2"/>
                  </a:ext>
                </a:extLst>
              </a:tr>
              <a:tr h="350668">
                <a:tc>
                  <a:txBody>
                    <a:bodyPr/>
                    <a:lstStyle/>
                    <a:p>
                      <a:pPr algn="ctr"/>
                      <a:r>
                        <a:rPr lang="en-US" sz="1400" b="0">
                          <a:solidFill>
                            <a:srgbClr val="000000"/>
                          </a:solidFill>
                        </a:rPr>
                        <a:t>…</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3"/>
                  </a:ext>
                </a:extLst>
              </a:tr>
              <a:tr h="350668">
                <a:tc>
                  <a:txBody>
                    <a:bodyPr/>
                    <a:lstStyle/>
                    <a:p>
                      <a:pPr algn="ctr"/>
                      <a:r>
                        <a:rPr lang="en-US" sz="1400" b="0">
                          <a:solidFill>
                            <a:srgbClr val="000000"/>
                          </a:solidFill>
                        </a:rPr>
                        <a:t>…</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tcPr>
                </a:tc>
                <a:extLst>
                  <a:ext uri="{0D108BD9-81ED-4DB2-BD59-A6C34878D82A}">
                    <a16:rowId xmlns:a16="http://schemas.microsoft.com/office/drawing/2014/main" val="10004"/>
                  </a:ext>
                </a:extLst>
              </a:tr>
              <a:tr h="350668">
                <a:tc>
                  <a:txBody>
                    <a:bodyPr/>
                    <a:lstStyle/>
                    <a:p>
                      <a:pPr algn="ctr"/>
                      <a:r>
                        <a:rPr lang="en-US" sz="1400" b="0">
                          <a:solidFill>
                            <a:srgbClr val="FF1919"/>
                          </a:solidFill>
                        </a:rPr>
                        <a:t>1K loc.</a:t>
                      </a:r>
                    </a:p>
                  </a:txBody>
                  <a:tcPr marL="45720" marR="45720">
                    <a:lnL w="38100" cap="flat" cmpd="sng" algn="ctr">
                      <a:solidFill>
                        <a:srgbClr val="FF0000"/>
                      </a:solidFill>
                      <a:prstDash val="solid"/>
                      <a:round/>
                      <a:headEnd type="none" w="med" len="med"/>
                      <a:tailEnd type="none" w="med" len="med"/>
                    </a:lnL>
                    <a:lnR w="38100" cap="flat" cmpd="sng" algn="ctr">
                      <a:solidFill>
                        <a:srgbClr val="FF0000"/>
                      </a:solidFill>
                      <a:prstDash val="solid"/>
                      <a:round/>
                      <a:headEnd type="none" w="med" len="med"/>
                      <a:tailEnd type="none" w="med" len="med"/>
                    </a:lnR>
                    <a:lnT w="38100" cap="flat" cmpd="sng" algn="ctr">
                      <a:solidFill>
                        <a:srgbClr val="FF0000"/>
                      </a:solidFill>
                      <a:prstDash val="solid"/>
                      <a:round/>
                      <a:headEnd type="none" w="med" len="med"/>
                      <a:tailEnd type="none" w="med" len="med"/>
                    </a:lnT>
                    <a:lnB w="38100" cap="flat" cmpd="sng" algn="ctr">
                      <a:solidFill>
                        <a:srgbClr val="FF0000"/>
                      </a:solidFill>
                      <a:prstDash val="solid"/>
                      <a:round/>
                      <a:headEnd type="none" w="med" len="med"/>
                      <a:tailEnd type="none" w="med" len="med"/>
                    </a:lnB>
                    <a:solidFill>
                      <a:schemeClr val="bg1">
                        <a:lumMod val="75000"/>
                      </a:schemeClr>
                    </a:solidFill>
                  </a:tcPr>
                </a:tc>
                <a:extLst>
                  <a:ext uri="{0D108BD9-81ED-4DB2-BD59-A6C34878D82A}">
                    <a16:rowId xmlns:a16="http://schemas.microsoft.com/office/drawing/2014/main" val="10005"/>
                  </a:ext>
                </a:extLst>
              </a:tr>
            </a:tbl>
          </a:graphicData>
        </a:graphic>
      </p:graphicFrame>
      <p:sp>
        <p:nvSpPr>
          <p:cNvPr id="20" name="Rectangle 19"/>
          <p:cNvSpPr/>
          <p:nvPr/>
        </p:nvSpPr>
        <p:spPr>
          <a:xfrm>
            <a:off x="683568" y="1484784"/>
            <a:ext cx="1296144" cy="268447"/>
          </a:xfrm>
          <a:prstGeom prst="rect">
            <a:avLst/>
          </a:prstGeom>
          <a:solidFill>
            <a:srgbClr val="0000FF">
              <a:alpha val="5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1" name="Rectangle 20"/>
          <p:cNvSpPr/>
          <p:nvPr/>
        </p:nvSpPr>
        <p:spPr>
          <a:xfrm>
            <a:off x="1979712" y="1484784"/>
            <a:ext cx="1296144" cy="268447"/>
          </a:xfrm>
          <a:prstGeom prst="rect">
            <a:avLst/>
          </a:prstGeom>
          <a:solidFill>
            <a:srgbClr val="0000FF">
              <a:alpha val="5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2" name="Rectangle 21"/>
          <p:cNvSpPr/>
          <p:nvPr/>
        </p:nvSpPr>
        <p:spPr>
          <a:xfrm>
            <a:off x="4606653" y="1484784"/>
            <a:ext cx="1296144" cy="268447"/>
          </a:xfrm>
          <a:prstGeom prst="rect">
            <a:avLst/>
          </a:prstGeom>
          <a:solidFill>
            <a:srgbClr val="0000FF">
              <a:alpha val="5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3" name="Rectangle 22"/>
          <p:cNvSpPr/>
          <p:nvPr/>
        </p:nvSpPr>
        <p:spPr>
          <a:xfrm>
            <a:off x="3275856" y="1484784"/>
            <a:ext cx="1296144" cy="268447"/>
          </a:xfrm>
          <a:prstGeom prst="rect">
            <a:avLst/>
          </a:prstGeom>
          <a:solidFill>
            <a:srgbClr val="FF1919">
              <a:alpha val="5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0000"/>
              </a:solidFill>
              <a:effectLst/>
              <a:uLnTx/>
              <a:uFillTx/>
              <a:latin typeface="Tahoma"/>
              <a:ea typeface="+mn-ea"/>
              <a:cs typeface="+mn-cs"/>
            </a:endParaRPr>
          </a:p>
        </p:txBody>
      </p:sp>
      <p:sp>
        <p:nvSpPr>
          <p:cNvPr id="24" name="Rectangle 23"/>
          <p:cNvSpPr/>
          <p:nvPr/>
        </p:nvSpPr>
        <p:spPr>
          <a:xfrm>
            <a:off x="5940152" y="1484785"/>
            <a:ext cx="1343672" cy="278274"/>
          </a:xfrm>
          <a:prstGeom prst="rect">
            <a:avLst/>
          </a:prstGeom>
          <a:solidFill>
            <a:srgbClr val="FF1919">
              <a:alpha val="5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0000"/>
              </a:solidFill>
              <a:effectLst/>
              <a:uLnTx/>
              <a:uFillTx/>
              <a:latin typeface="Tahoma"/>
              <a:ea typeface="+mn-ea"/>
              <a:cs typeface="+mn-cs"/>
            </a:endParaRPr>
          </a:p>
        </p:txBody>
      </p:sp>
      <p:sp>
        <p:nvSpPr>
          <p:cNvPr id="25" name="Rectangle 24"/>
          <p:cNvSpPr/>
          <p:nvPr/>
        </p:nvSpPr>
        <p:spPr>
          <a:xfrm>
            <a:off x="7308304" y="1484784"/>
            <a:ext cx="1296144" cy="268447"/>
          </a:xfrm>
          <a:prstGeom prst="rect">
            <a:avLst/>
          </a:prstGeom>
          <a:solidFill>
            <a:srgbClr val="FF1919">
              <a:alpha val="5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0000"/>
              </a:solidFill>
              <a:effectLst/>
              <a:uLnTx/>
              <a:uFillTx/>
              <a:latin typeface="Tahoma"/>
              <a:ea typeface="+mn-ea"/>
              <a:cs typeface="+mn-cs"/>
            </a:endParaRPr>
          </a:p>
        </p:txBody>
      </p:sp>
      <p:sp>
        <p:nvSpPr>
          <p:cNvPr id="26" name="Rectangle 25"/>
          <p:cNvSpPr/>
          <p:nvPr/>
        </p:nvSpPr>
        <p:spPr>
          <a:xfrm>
            <a:off x="755576" y="4437112"/>
            <a:ext cx="2664296" cy="1728192"/>
          </a:xfrm>
          <a:prstGeom prst="rect">
            <a:avLst/>
          </a:prstGeom>
          <a:noFill/>
          <a:ln w="28575" cmpd="sng">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7" name="Rectangle 26"/>
          <p:cNvSpPr/>
          <p:nvPr/>
        </p:nvSpPr>
        <p:spPr>
          <a:xfrm>
            <a:off x="395536" y="1412776"/>
            <a:ext cx="1584176" cy="2160240"/>
          </a:xfrm>
          <a:prstGeom prst="rect">
            <a:avLst/>
          </a:prstGeom>
          <a:noFill/>
          <a:ln w="28575" cmpd="sng">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28" name="Rectangle 27"/>
          <p:cNvSpPr/>
          <p:nvPr/>
        </p:nvSpPr>
        <p:spPr>
          <a:xfrm>
            <a:off x="3131840" y="1412776"/>
            <a:ext cx="1584176" cy="2736304"/>
          </a:xfrm>
          <a:prstGeom prst="rect">
            <a:avLst/>
          </a:prstGeom>
          <a:noFill/>
          <a:ln w="28575" cmpd="sng">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0" name="Rectangle 29"/>
          <p:cNvSpPr/>
          <p:nvPr/>
        </p:nvSpPr>
        <p:spPr>
          <a:xfrm>
            <a:off x="5796136" y="1412776"/>
            <a:ext cx="1584176" cy="2736304"/>
          </a:xfrm>
          <a:prstGeom prst="rect">
            <a:avLst/>
          </a:prstGeom>
          <a:noFill/>
          <a:ln w="28575" cmpd="sng">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1" name="TextBox 30"/>
          <p:cNvSpPr txBox="1"/>
          <p:nvPr/>
        </p:nvSpPr>
        <p:spPr>
          <a:xfrm>
            <a:off x="899592" y="4653136"/>
            <a:ext cx="2304256"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Tahoma"/>
                <a:ea typeface="+mn-ea"/>
                <a:cs typeface="+mn-cs"/>
              </a:rPr>
              <a:t>Previous work needs to verify: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0000"/>
                </a:solidFill>
                <a:effectLst/>
                <a:uLnTx/>
                <a:uFillTx/>
                <a:latin typeface="Tahoma"/>
                <a:ea typeface="+mn-ea"/>
                <a:cs typeface="+mn-cs"/>
              </a:rPr>
              <a:t>3004 locations</a:t>
            </a:r>
          </a:p>
        </p:txBody>
      </p:sp>
      <p:sp>
        <p:nvSpPr>
          <p:cNvPr id="32" name="Rectangle 31"/>
          <p:cNvSpPr/>
          <p:nvPr/>
        </p:nvSpPr>
        <p:spPr>
          <a:xfrm>
            <a:off x="1835696" y="1412776"/>
            <a:ext cx="1584176" cy="1656184"/>
          </a:xfrm>
          <a:prstGeom prst="rect">
            <a:avLst/>
          </a:prstGeom>
          <a:noFill/>
          <a:ln w="28575" cmpd="sng">
            <a:solidFill>
              <a:srgbClr val="0000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3" name="Rectangle 32"/>
          <p:cNvSpPr/>
          <p:nvPr/>
        </p:nvSpPr>
        <p:spPr>
          <a:xfrm>
            <a:off x="4499992" y="1412776"/>
            <a:ext cx="1584176" cy="1656184"/>
          </a:xfrm>
          <a:prstGeom prst="rect">
            <a:avLst/>
          </a:prstGeom>
          <a:noFill/>
          <a:ln w="28575" cmpd="sng">
            <a:solidFill>
              <a:srgbClr val="0000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5" name="Rectangle 34"/>
          <p:cNvSpPr/>
          <p:nvPr/>
        </p:nvSpPr>
        <p:spPr>
          <a:xfrm>
            <a:off x="395536" y="1412776"/>
            <a:ext cx="1584176" cy="2160240"/>
          </a:xfrm>
          <a:prstGeom prst="rect">
            <a:avLst/>
          </a:prstGeom>
          <a:noFill/>
          <a:ln w="28575" cmpd="sng">
            <a:solidFill>
              <a:srgbClr val="0000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36" name="Rectangle 35"/>
          <p:cNvSpPr/>
          <p:nvPr/>
        </p:nvSpPr>
        <p:spPr>
          <a:xfrm>
            <a:off x="5508104" y="4437112"/>
            <a:ext cx="2664296" cy="1728192"/>
          </a:xfrm>
          <a:prstGeom prst="rect">
            <a:avLst/>
          </a:prstGeom>
          <a:noFill/>
          <a:ln w="28575" cmpd="sng">
            <a:solidFill>
              <a:srgbClr val="0000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37" name="TextBox 36"/>
          <p:cNvSpPr txBox="1"/>
          <p:nvPr/>
        </p:nvSpPr>
        <p:spPr>
          <a:xfrm>
            <a:off x="5652120" y="4653136"/>
            <a:ext cx="2543597"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srgbClr val="0000FF"/>
                </a:solidFill>
                <a:effectLst/>
                <a:uLnTx/>
                <a:uFillTx/>
                <a:latin typeface="Tahoma"/>
                <a:ea typeface="+mn-ea"/>
                <a:cs typeface="+mn-cs"/>
              </a:rPr>
              <a:t>FastHASH</a:t>
            </a:r>
            <a:r>
              <a:rPr kumimoji="0" lang="en-US" sz="1800" b="0" i="0" u="none" strike="noStrike" kern="1200" cap="none" spc="0" normalizeH="0" baseline="0" noProof="0">
                <a:ln>
                  <a:noFill/>
                </a:ln>
                <a:solidFill>
                  <a:srgbClr val="0000FF"/>
                </a:solidFill>
                <a:effectLst/>
                <a:uLnTx/>
                <a:uFillTx/>
                <a:latin typeface="Tahoma"/>
                <a:ea typeface="+mn-ea"/>
                <a:cs typeface="+mn-cs"/>
              </a:rPr>
              <a:t> verifies only: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FF"/>
                </a:solidFill>
                <a:effectLst/>
                <a:uLnTx/>
                <a:uFillTx/>
                <a:latin typeface="Tahoma"/>
                <a:ea typeface="+mn-ea"/>
                <a:cs typeface="+mn-cs"/>
              </a:rPr>
              <a:t>8 locations</a:t>
            </a:r>
          </a:p>
        </p:txBody>
      </p:sp>
      <p:sp>
        <p:nvSpPr>
          <p:cNvPr id="39" name="Rectangle 38"/>
          <p:cNvSpPr/>
          <p:nvPr/>
        </p:nvSpPr>
        <p:spPr>
          <a:xfrm>
            <a:off x="899592" y="1916832"/>
            <a:ext cx="720080" cy="1224136"/>
          </a:xfrm>
          <a:prstGeom prst="rect">
            <a:avLst/>
          </a:prstGeom>
          <a:solidFill>
            <a:srgbClr val="0000FF">
              <a:alpha val="5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ahoma"/>
              <a:ea typeface="+mn-ea"/>
              <a:cs typeface="+mn-cs"/>
            </a:endParaRPr>
          </a:p>
        </p:txBody>
      </p:sp>
      <p:sp>
        <p:nvSpPr>
          <p:cNvPr id="40" name="TextBox 39"/>
          <p:cNvSpPr txBox="1"/>
          <p:nvPr/>
        </p:nvSpPr>
        <p:spPr>
          <a:xfrm>
            <a:off x="1619672" y="2204864"/>
            <a:ext cx="113955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FF"/>
                </a:solidFill>
                <a:effectLst/>
                <a:uLnTx/>
                <a:uFillTx/>
                <a:latin typeface="Tahoma"/>
                <a:ea typeface="+mn-ea"/>
                <a:cs typeface="+mn-cs"/>
              </a:rPr>
              <a:t>Locations</a:t>
            </a:r>
          </a:p>
        </p:txBody>
      </p:sp>
      <p:sp>
        <p:nvSpPr>
          <p:cNvPr id="41" name="TextBox 40"/>
          <p:cNvSpPr txBox="1"/>
          <p:nvPr/>
        </p:nvSpPr>
        <p:spPr>
          <a:xfrm>
            <a:off x="1619672" y="3068960"/>
            <a:ext cx="229157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1919"/>
                </a:solidFill>
                <a:effectLst/>
                <a:uLnTx/>
                <a:uFillTx/>
                <a:latin typeface="Tahoma"/>
                <a:ea typeface="+mn-ea"/>
                <a:cs typeface="+mn-cs"/>
              </a:rPr>
              <a:t>Number of Locations</a:t>
            </a:r>
          </a:p>
        </p:txBody>
      </p:sp>
      <p:sp>
        <p:nvSpPr>
          <p:cNvPr id="42" name="Rectangle 41"/>
          <p:cNvSpPr/>
          <p:nvPr/>
        </p:nvSpPr>
        <p:spPr>
          <a:xfrm>
            <a:off x="899592" y="3151128"/>
            <a:ext cx="720080" cy="288032"/>
          </a:xfrm>
          <a:prstGeom prst="rect">
            <a:avLst/>
          </a:prstGeom>
          <a:solidFill>
            <a:srgbClr val="FF1919">
              <a:alpha val="5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0000"/>
              </a:solidFill>
              <a:effectLst/>
              <a:uLnTx/>
              <a:uFillTx/>
              <a:latin typeface="Tahoma"/>
              <a:ea typeface="+mn-ea"/>
              <a:cs typeface="+mn-cs"/>
            </a:endParaRPr>
          </a:p>
        </p:txBody>
      </p:sp>
      <p:sp>
        <p:nvSpPr>
          <p:cNvPr id="7" name="TextBox 6"/>
          <p:cNvSpPr txBox="1"/>
          <p:nvPr/>
        </p:nvSpPr>
        <p:spPr>
          <a:xfrm>
            <a:off x="330141" y="3620048"/>
            <a:ext cx="208407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0000FF"/>
                </a:solidFill>
                <a:effectLst/>
                <a:uLnTx/>
                <a:uFillTx/>
                <a:latin typeface="Tahoma"/>
                <a:ea typeface="+mn-ea"/>
                <a:cs typeface="+mn-cs"/>
              </a:rPr>
              <a:t>Cheapest 3 k-</a:t>
            </a:r>
            <a:r>
              <a:rPr kumimoji="0" lang="en-US" sz="1800" b="0" i="0" u="none" strike="noStrike" kern="1200" cap="none" spc="0" normalizeH="0" baseline="0" noProof="0" err="1">
                <a:ln>
                  <a:noFill/>
                </a:ln>
                <a:solidFill>
                  <a:srgbClr val="0000FF"/>
                </a:solidFill>
                <a:effectLst/>
                <a:uLnTx/>
                <a:uFillTx/>
                <a:latin typeface="Tahoma"/>
                <a:ea typeface="+mn-ea"/>
                <a:cs typeface="+mn-cs"/>
              </a:rPr>
              <a:t>mers</a:t>
            </a:r>
            <a:endParaRPr kumimoji="0" lang="en-US" sz="1800" b="0" i="0" u="none" strike="noStrike" kern="1200" cap="none" spc="0" normalizeH="0" baseline="0" noProof="0">
              <a:ln>
                <a:noFill/>
              </a:ln>
              <a:solidFill>
                <a:srgbClr val="0000FF"/>
              </a:solidFill>
              <a:effectLst/>
              <a:uLnTx/>
              <a:uFillTx/>
              <a:latin typeface="Tahoma"/>
              <a:ea typeface="+mn-ea"/>
              <a:cs typeface="+mn-cs"/>
            </a:endParaRPr>
          </a:p>
        </p:txBody>
      </p:sp>
      <p:sp>
        <p:nvSpPr>
          <p:cNvPr id="34" name="TextBox 33"/>
          <p:cNvSpPr txBox="1"/>
          <p:nvPr/>
        </p:nvSpPr>
        <p:spPr>
          <a:xfrm>
            <a:off x="323528" y="3933056"/>
            <a:ext cx="215677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FF0000"/>
                </a:solidFill>
                <a:effectLst/>
                <a:uLnTx/>
                <a:uFillTx/>
                <a:latin typeface="Tahoma"/>
                <a:ea typeface="+mn-ea"/>
                <a:cs typeface="+mn-cs"/>
              </a:rPr>
              <a:t>Expensive 3 k-</a:t>
            </a:r>
            <a:r>
              <a:rPr kumimoji="0" lang="en-US" sz="1800" b="0" i="0" u="none" strike="noStrike" kern="1200" cap="none" spc="0" normalizeH="0" baseline="0" noProof="0" err="1">
                <a:ln>
                  <a:noFill/>
                </a:ln>
                <a:solidFill>
                  <a:srgbClr val="FF0000"/>
                </a:solidFill>
                <a:effectLst/>
                <a:uLnTx/>
                <a:uFillTx/>
                <a:latin typeface="Tahoma"/>
                <a:ea typeface="+mn-ea"/>
                <a:cs typeface="+mn-cs"/>
              </a:rPr>
              <a:t>mers</a:t>
            </a:r>
            <a:endParaRPr kumimoji="0" lang="en-US" sz="1800" b="0" i="0" u="none" strike="noStrike" kern="1200" cap="none" spc="0" normalizeH="0" baseline="0" noProof="0">
              <a:ln>
                <a:noFill/>
              </a:ln>
              <a:solidFill>
                <a:srgbClr val="FF0000"/>
              </a:solidFill>
              <a:effectLst/>
              <a:uLnTx/>
              <a:uFillTx/>
              <a:latin typeface="Tahoma"/>
              <a:ea typeface="+mn-ea"/>
              <a:cs typeface="+mn-cs"/>
            </a:endParaRPr>
          </a:p>
        </p:txBody>
      </p:sp>
      <p:sp>
        <p:nvSpPr>
          <p:cNvPr id="8" name="Right Arrow 7"/>
          <p:cNvSpPr/>
          <p:nvPr/>
        </p:nvSpPr>
        <p:spPr>
          <a:xfrm>
            <a:off x="4139952" y="5114801"/>
            <a:ext cx="588745" cy="46166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1630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1" nodeType="clickEffect">
                                  <p:stCondLst>
                                    <p:cond delay="0"/>
                                  </p:stCondLst>
                                  <p:childTnLst>
                                    <p:set>
                                      <p:cBhvr>
                                        <p:cTn id="16" dur="1" fill="hold">
                                          <p:stCondLst>
                                            <p:cond delay="0"/>
                                          </p:stCondLst>
                                        </p:cTn>
                                        <p:tgtEl>
                                          <p:spTgt spid="39"/>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40"/>
                                        </p:tgtEl>
                                        <p:attrNameLst>
                                          <p:attrName>style.visibility</p:attrName>
                                        </p:attrNameLst>
                                      </p:cBhvr>
                                      <p:to>
                                        <p:strVal val="hidden"/>
                                      </p:to>
                                    </p:set>
                                  </p:childTnLst>
                                </p:cTn>
                              </p:par>
                              <p:par>
                                <p:cTn id="19" presetID="1" presetClass="entr" presetSubtype="0" fill="hold" grpId="0" nodeType="withEffect">
                                  <p:stCondLst>
                                    <p:cond delay="0"/>
                                  </p:stCondLst>
                                  <p:childTnLst>
                                    <p:set>
                                      <p:cBhvr>
                                        <p:cTn id="20" dur="1" fill="hold">
                                          <p:stCondLst>
                                            <p:cond delay="0"/>
                                          </p:stCondLst>
                                        </p:cTn>
                                        <p:tgtEl>
                                          <p:spTgt spid="4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41"/>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42"/>
                                        </p:tgtEl>
                                        <p:attrNameLst>
                                          <p:attrName>style.visibility</p:attrName>
                                        </p:attrNameLst>
                                      </p:cBhvr>
                                      <p:to>
                                        <p:strVal val="hidden"/>
                                      </p:to>
                                    </p:set>
                                  </p:childTnLst>
                                </p:cTn>
                              </p:par>
                              <p:par>
                                <p:cTn id="29" presetID="1" presetClass="entr" presetSubtype="0" fill="hold" nodeType="with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3"/>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4"/>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25"/>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34"/>
                                        </p:tgtEl>
                                        <p:attrNameLst>
                                          <p:attrName>style.visibility</p:attrName>
                                        </p:attrNameLst>
                                      </p:cBhvr>
                                      <p:to>
                                        <p:strVal val="visible"/>
                                      </p:to>
                                    </p:set>
                                  </p:childTnLst>
                                </p:cTn>
                              </p:par>
                              <p:par>
                                <p:cTn id="59" presetID="1" presetClass="exit" presetSubtype="0" fill="hold" grpId="1" nodeType="withEffect">
                                  <p:stCondLst>
                                    <p:cond delay="0"/>
                                  </p:stCondLst>
                                  <p:childTnLst>
                                    <p:set>
                                      <p:cBhvr>
                                        <p:cTn id="60" dur="1" fill="hold">
                                          <p:stCondLst>
                                            <p:cond delay="0"/>
                                          </p:stCondLst>
                                        </p:cTn>
                                        <p:tgtEl>
                                          <p:spTgt spid="7"/>
                                        </p:tgtEl>
                                        <p:attrNameLst>
                                          <p:attrName>style.visibility</p:attrName>
                                        </p:attrNameLst>
                                      </p:cBhvr>
                                      <p:to>
                                        <p:strVal val="hidden"/>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27"/>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28"/>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30"/>
                                        </p:tgtEl>
                                        <p:attrNameLst>
                                          <p:attrName>style.visibility</p:attrName>
                                        </p:attrNameLst>
                                      </p:cBhvr>
                                      <p:to>
                                        <p:strVal val="visible"/>
                                      </p:to>
                                    </p:set>
                                  </p:childTnLst>
                                </p:cTn>
                              </p:par>
                              <p:par>
                                <p:cTn id="69" presetID="1" presetClass="exit" presetSubtype="0" fill="hold" grpId="1" nodeType="withEffect">
                                  <p:stCondLst>
                                    <p:cond delay="0"/>
                                  </p:stCondLst>
                                  <p:childTnLst>
                                    <p:set>
                                      <p:cBhvr>
                                        <p:cTn id="70" dur="1" fill="hold">
                                          <p:stCondLst>
                                            <p:cond delay="0"/>
                                          </p:stCondLst>
                                        </p:cTn>
                                        <p:tgtEl>
                                          <p:spTgt spid="34"/>
                                        </p:tgtEl>
                                        <p:attrNameLst>
                                          <p:attrName>style.visibility</p:attrName>
                                        </p:attrNameLst>
                                      </p:cBhvr>
                                      <p:to>
                                        <p:strVal val="hidden"/>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6"/>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31"/>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grpId="0" nodeType="clickEffect">
                                  <p:stCondLst>
                                    <p:cond delay="0"/>
                                  </p:stCondLst>
                                  <p:childTnLst>
                                    <p:set>
                                      <p:cBhvr>
                                        <p:cTn id="80" dur="1" fill="hold">
                                          <p:stCondLst>
                                            <p:cond delay="0"/>
                                          </p:stCondLst>
                                        </p:cTn>
                                        <p:tgtEl>
                                          <p:spTgt spid="35"/>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32"/>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33"/>
                                        </p:tgtEl>
                                        <p:attrNameLst>
                                          <p:attrName>style.visibility</p:attrName>
                                        </p:attrNameLst>
                                      </p:cBhvr>
                                      <p:to>
                                        <p:strVal val="visible"/>
                                      </p:to>
                                    </p:set>
                                  </p:childTnLst>
                                </p:cTn>
                              </p:par>
                              <p:par>
                                <p:cTn id="85" presetID="1" presetClass="exit" presetSubtype="0" fill="hold" grpId="1" nodeType="withEffect">
                                  <p:stCondLst>
                                    <p:cond delay="0"/>
                                  </p:stCondLst>
                                  <p:childTnLst>
                                    <p:set>
                                      <p:cBhvr>
                                        <p:cTn id="86" dur="1" fill="hold">
                                          <p:stCondLst>
                                            <p:cond delay="0"/>
                                          </p:stCondLst>
                                        </p:cTn>
                                        <p:tgtEl>
                                          <p:spTgt spid="27"/>
                                        </p:tgtEl>
                                        <p:attrNameLst>
                                          <p:attrName>style.visibility</p:attrName>
                                        </p:attrNameLst>
                                      </p:cBhvr>
                                      <p:to>
                                        <p:strVal val="hidden"/>
                                      </p:to>
                                    </p:set>
                                  </p:childTnLst>
                                </p:cTn>
                              </p:par>
                              <p:par>
                                <p:cTn id="87" presetID="1" presetClass="exit" presetSubtype="0" fill="hold" grpId="1" nodeType="withEffect">
                                  <p:stCondLst>
                                    <p:cond delay="0"/>
                                  </p:stCondLst>
                                  <p:childTnLst>
                                    <p:set>
                                      <p:cBhvr>
                                        <p:cTn id="88" dur="1" fill="hold">
                                          <p:stCondLst>
                                            <p:cond delay="0"/>
                                          </p:stCondLst>
                                        </p:cTn>
                                        <p:tgtEl>
                                          <p:spTgt spid="28"/>
                                        </p:tgtEl>
                                        <p:attrNameLst>
                                          <p:attrName>style.visibility</p:attrName>
                                        </p:attrNameLst>
                                      </p:cBhvr>
                                      <p:to>
                                        <p:strVal val="hidden"/>
                                      </p:to>
                                    </p:set>
                                  </p:childTnLst>
                                </p:cTn>
                              </p:par>
                              <p:par>
                                <p:cTn id="89" presetID="1" presetClass="exit" presetSubtype="0" fill="hold" grpId="1" nodeType="withEffect">
                                  <p:stCondLst>
                                    <p:cond delay="0"/>
                                  </p:stCondLst>
                                  <p:childTnLst>
                                    <p:set>
                                      <p:cBhvr>
                                        <p:cTn id="90" dur="1" fill="hold">
                                          <p:stCondLst>
                                            <p:cond delay="0"/>
                                          </p:stCondLst>
                                        </p:cTn>
                                        <p:tgtEl>
                                          <p:spTgt spid="30"/>
                                        </p:tgtEl>
                                        <p:attrNameLst>
                                          <p:attrName>style.visibility</p:attrName>
                                        </p:attrNameLst>
                                      </p:cBhvr>
                                      <p:to>
                                        <p:strVal val="hidden"/>
                                      </p:to>
                                    </p:set>
                                  </p:childTnLst>
                                </p:cTn>
                              </p:par>
                            </p:childTnLst>
                          </p:cTn>
                        </p:par>
                      </p:childTnLst>
                    </p:cTn>
                  </p:par>
                  <p:par>
                    <p:cTn id="91" fill="hold">
                      <p:stCondLst>
                        <p:cond delay="indefinite"/>
                      </p:stCondLst>
                      <p:childTnLst>
                        <p:par>
                          <p:cTn id="92" fill="hold">
                            <p:stCondLst>
                              <p:cond delay="0"/>
                            </p:stCondLst>
                            <p:childTnLst>
                              <p:par>
                                <p:cTn id="93" presetID="22" presetClass="entr" presetSubtype="8" fill="hold" grpId="0" nodeType="clickEffect">
                                  <p:stCondLst>
                                    <p:cond delay="0"/>
                                  </p:stCondLst>
                                  <p:childTnLst>
                                    <p:set>
                                      <p:cBhvr>
                                        <p:cTn id="94" dur="1" fill="hold">
                                          <p:stCondLst>
                                            <p:cond delay="0"/>
                                          </p:stCondLst>
                                        </p:cTn>
                                        <p:tgtEl>
                                          <p:spTgt spid="8"/>
                                        </p:tgtEl>
                                        <p:attrNameLst>
                                          <p:attrName>style.visibility</p:attrName>
                                        </p:attrNameLst>
                                      </p:cBhvr>
                                      <p:to>
                                        <p:strVal val="visible"/>
                                      </p:to>
                                    </p:set>
                                    <p:animEffect transition="in" filter="wipe(left)">
                                      <p:cBhvr>
                                        <p:cTn id="95" dur="500"/>
                                        <p:tgtEl>
                                          <p:spTgt spid="8"/>
                                        </p:tgtEl>
                                      </p:cBhvr>
                                    </p:animEffect>
                                  </p:childTnLst>
                                </p:cTn>
                              </p:par>
                            </p:childTnLst>
                          </p:cTn>
                        </p:par>
                        <p:par>
                          <p:cTn id="96" fill="hold">
                            <p:stCondLst>
                              <p:cond delay="500"/>
                            </p:stCondLst>
                            <p:childTnLst>
                              <p:par>
                                <p:cTn id="97" presetID="1" presetClass="entr" presetSubtype="0" fill="hold" grpId="0" nodeType="afterEffect">
                                  <p:stCondLst>
                                    <p:cond delay="0"/>
                                  </p:stCondLst>
                                  <p:childTnLst>
                                    <p:set>
                                      <p:cBhvr>
                                        <p:cTn id="98" dur="1" fill="hold">
                                          <p:stCondLst>
                                            <p:cond delay="0"/>
                                          </p:stCondLst>
                                        </p:cTn>
                                        <p:tgtEl>
                                          <p:spTgt spid="36"/>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P spid="25" grpId="0" animBg="1"/>
      <p:bldP spid="26" grpId="0" animBg="1"/>
      <p:bldP spid="27" grpId="0" animBg="1"/>
      <p:bldP spid="27" grpId="1" animBg="1"/>
      <p:bldP spid="28" grpId="0" animBg="1"/>
      <p:bldP spid="28" grpId="1" animBg="1"/>
      <p:bldP spid="30" grpId="0" animBg="1"/>
      <p:bldP spid="30" grpId="1" animBg="1"/>
      <p:bldP spid="31" grpId="0"/>
      <p:bldP spid="32" grpId="0" animBg="1"/>
      <p:bldP spid="33" grpId="0" animBg="1"/>
      <p:bldP spid="35" grpId="0" animBg="1"/>
      <p:bldP spid="36" grpId="0" animBg="1"/>
      <p:bldP spid="37" grpId="0"/>
      <p:bldP spid="39" grpId="0" animBg="1"/>
      <p:bldP spid="39" grpId="1" animBg="1"/>
      <p:bldP spid="40" grpId="0"/>
      <p:bldP spid="40" grpId="1"/>
      <p:bldP spid="41" grpId="0"/>
      <p:bldP spid="41" grpId="1"/>
      <p:bldP spid="42" grpId="0" animBg="1"/>
      <p:bldP spid="42" grpId="1" animBg="1"/>
      <p:bldP spid="7" grpId="0"/>
      <p:bldP spid="7" grpId="1"/>
      <p:bldP spid="34" grpId="0"/>
      <p:bldP spid="34" grpId="1"/>
      <p:bldP spid="8" grpId="0" animBg="1"/>
    </p:bld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err="1"/>
              <a:t>FastHASH</a:t>
            </a:r>
            <a:r>
              <a:rPr lang="en-US"/>
              <a:t> Conclusion</a:t>
            </a:r>
          </a:p>
        </p:txBody>
      </p:sp>
      <p:sp>
        <p:nvSpPr>
          <p:cNvPr id="3" name="Content Placeholder 2"/>
          <p:cNvSpPr>
            <a:spLocks noGrp="1"/>
          </p:cNvSpPr>
          <p:nvPr>
            <p:ph idx="1"/>
          </p:nvPr>
        </p:nvSpPr>
        <p:spPr>
          <a:xfrm>
            <a:off x="228600" y="980728"/>
            <a:ext cx="8610600" cy="5267672"/>
          </a:xfrm>
        </p:spPr>
        <p:txBody>
          <a:bodyPr/>
          <a:lstStyle/>
          <a:p>
            <a:r>
              <a:rPr lang="en-US">
                <a:solidFill>
                  <a:srgbClr val="FF0000"/>
                </a:solidFill>
              </a:rPr>
              <a:t>Problem: </a:t>
            </a:r>
            <a:r>
              <a:rPr lang="en-US"/>
              <a:t>Existing </a:t>
            </a:r>
            <a:r>
              <a:rPr lang="en-US">
                <a:solidFill>
                  <a:srgbClr val="0000FF"/>
                </a:solidFill>
              </a:rPr>
              <a:t>read mappers </a:t>
            </a:r>
            <a:r>
              <a:rPr lang="en-US"/>
              <a:t>perform </a:t>
            </a:r>
            <a:r>
              <a:rPr lang="en-US">
                <a:solidFill>
                  <a:srgbClr val="0000FF"/>
                </a:solidFill>
              </a:rPr>
              <a:t>poorly</a:t>
            </a:r>
            <a:r>
              <a:rPr lang="en-US"/>
              <a:t> in mapping billions of short reads to the reference genome, in the presence of errors</a:t>
            </a:r>
          </a:p>
          <a:p>
            <a:pPr lvl="3"/>
            <a:endParaRPr lang="en-US"/>
          </a:p>
          <a:p>
            <a:r>
              <a:rPr lang="en-US">
                <a:solidFill>
                  <a:srgbClr val="FF0000"/>
                </a:solidFill>
              </a:rPr>
              <a:t>Observation: </a:t>
            </a:r>
            <a:r>
              <a:rPr lang="en-US"/>
              <a:t>Most of the </a:t>
            </a:r>
            <a:r>
              <a:rPr lang="en-US">
                <a:solidFill>
                  <a:srgbClr val="0000FF"/>
                </a:solidFill>
              </a:rPr>
              <a:t>verification</a:t>
            </a:r>
            <a:r>
              <a:rPr lang="en-US"/>
              <a:t> calculations are unnecessary </a:t>
            </a:r>
            <a:r>
              <a:rPr lang="en-US">
                <a:sym typeface="Wingdings" pitchFamily="2" charset="2"/>
              </a:rPr>
              <a:t> filter them out</a:t>
            </a:r>
            <a:endParaRPr lang="en-US"/>
          </a:p>
          <a:p>
            <a:pPr lvl="3"/>
            <a:endParaRPr lang="en-US"/>
          </a:p>
          <a:p>
            <a:r>
              <a:rPr lang="en-US">
                <a:solidFill>
                  <a:srgbClr val="FF0000"/>
                </a:solidFill>
              </a:rPr>
              <a:t>Key Idea: </a:t>
            </a:r>
            <a:r>
              <a:rPr lang="en-US"/>
              <a:t>To reduce the cost of unnecessary verification</a:t>
            </a:r>
          </a:p>
          <a:p>
            <a:pPr lvl="1"/>
            <a:r>
              <a:rPr lang="en-US"/>
              <a:t>Select </a:t>
            </a:r>
            <a:r>
              <a:rPr lang="en-US">
                <a:solidFill>
                  <a:srgbClr val="0000FF"/>
                </a:solidFill>
              </a:rPr>
              <a:t>Cheap</a:t>
            </a:r>
            <a:r>
              <a:rPr lang="en-US"/>
              <a:t> and </a:t>
            </a:r>
            <a:r>
              <a:rPr lang="en-US">
                <a:solidFill>
                  <a:srgbClr val="0000FF"/>
                </a:solidFill>
              </a:rPr>
              <a:t>Adjacent</a:t>
            </a:r>
            <a:r>
              <a:rPr lang="en-US"/>
              <a:t> k-</a:t>
            </a:r>
            <a:r>
              <a:rPr lang="en-US" err="1"/>
              <a:t>mers</a:t>
            </a:r>
            <a:r>
              <a:rPr lang="en-US"/>
              <a:t>.</a:t>
            </a:r>
          </a:p>
          <a:p>
            <a:pPr lvl="3"/>
            <a:endParaRPr lang="en-US"/>
          </a:p>
          <a:p>
            <a:r>
              <a:rPr lang="en-US">
                <a:solidFill>
                  <a:srgbClr val="FF0000"/>
                </a:solidFill>
              </a:rPr>
              <a:t>Key Result: </a:t>
            </a:r>
            <a:r>
              <a:rPr lang="en-US" err="1"/>
              <a:t>FastHASH</a:t>
            </a:r>
            <a:r>
              <a:rPr lang="en-US"/>
              <a:t> obtains up to </a:t>
            </a:r>
            <a:r>
              <a:rPr lang="en-US">
                <a:solidFill>
                  <a:srgbClr val="0000FF"/>
                </a:solidFill>
              </a:rPr>
              <a:t>19x</a:t>
            </a:r>
            <a:r>
              <a:rPr lang="en-US"/>
              <a:t> speedup over the state-of-the-art mapper without losing valid mappings</a:t>
            </a:r>
          </a:p>
          <a:p>
            <a:endParaRPr lang="en-US"/>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207</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Tree>
    <p:extLst>
      <p:ext uri="{BB962C8B-B14F-4D97-AF65-F5344CB8AC3E}">
        <p14:creationId xmlns:p14="http://schemas.microsoft.com/office/powerpoint/2010/main" val="3252564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3D96E-CA21-B247-ABBA-4E57AE4DEF41}"/>
              </a:ext>
            </a:extLst>
          </p:cNvPr>
          <p:cNvSpPr>
            <a:spLocks noGrp="1"/>
          </p:cNvSpPr>
          <p:nvPr>
            <p:ph type="title"/>
          </p:nvPr>
        </p:nvSpPr>
        <p:spPr/>
        <p:txBody>
          <a:bodyPr/>
          <a:lstStyle/>
          <a:p>
            <a:r>
              <a:rPr lang="en-US"/>
              <a:t>More on </a:t>
            </a:r>
            <a:r>
              <a:rPr lang="en-US" err="1"/>
              <a:t>FastHASH</a:t>
            </a:r>
            <a:endParaRPr lang="en-US"/>
          </a:p>
        </p:txBody>
      </p:sp>
      <p:sp>
        <p:nvSpPr>
          <p:cNvPr id="3" name="Content Placeholder 2">
            <a:extLst>
              <a:ext uri="{FF2B5EF4-FFF2-40B4-BE49-F238E27FC236}">
                <a16:creationId xmlns:a16="http://schemas.microsoft.com/office/drawing/2014/main" id="{44879405-C231-C349-B472-0EDABFFC613A}"/>
              </a:ext>
            </a:extLst>
          </p:cNvPr>
          <p:cNvSpPr>
            <a:spLocks noGrp="1"/>
          </p:cNvSpPr>
          <p:nvPr>
            <p:ph idx="1"/>
          </p:nvPr>
        </p:nvSpPr>
        <p:spPr/>
        <p:txBody>
          <a:bodyPr/>
          <a:lstStyle/>
          <a:p>
            <a:r>
              <a:rPr lang="en-US" dirty="0"/>
              <a:t>Download source code and try for yourself</a:t>
            </a:r>
          </a:p>
          <a:p>
            <a:pPr lvl="1"/>
            <a:r>
              <a:rPr lang="en-US" dirty="0">
                <a:solidFill>
                  <a:srgbClr val="0000FF"/>
                </a:solidFill>
                <a:hlinkClick r:id="rId2">
                  <a:extLst>
                    <a:ext uri="{A12FA001-AC4F-418D-AE19-62706E023703}">
                      <ahyp:hlinkClr xmlns:ahyp="http://schemas.microsoft.com/office/drawing/2018/hyperlinkcolor" val="tx"/>
                    </a:ext>
                  </a:extLst>
                </a:hlinkClick>
              </a:rPr>
              <a:t>Download link to FastHASH</a:t>
            </a:r>
            <a:endParaRPr lang="en-US" dirty="0">
              <a:solidFill>
                <a:srgbClr val="0000FF"/>
              </a:solidFill>
            </a:endParaRPr>
          </a:p>
          <a:p>
            <a:pPr lvl="1"/>
            <a:endParaRPr lang="en-US" dirty="0"/>
          </a:p>
          <a:p>
            <a:pPr lvl="1"/>
            <a:endParaRPr lang="en-US" dirty="0"/>
          </a:p>
        </p:txBody>
      </p:sp>
      <p:sp>
        <p:nvSpPr>
          <p:cNvPr id="4" name="Slide Number Placeholder 3">
            <a:extLst>
              <a:ext uri="{FF2B5EF4-FFF2-40B4-BE49-F238E27FC236}">
                <a16:creationId xmlns:a16="http://schemas.microsoft.com/office/drawing/2014/main" id="{5C08FFFF-1FE8-6D4B-A824-03B363B973AB}"/>
              </a:ext>
            </a:extLst>
          </p:cNvPr>
          <p:cNvSpPr>
            <a:spLocks noGrp="1"/>
          </p:cNvSpPr>
          <p:nvPr>
            <p:ph type="sldNum" sz="quarter" idx="11"/>
          </p:nvPr>
        </p:nvSpPr>
        <p:spPr/>
        <p:txBody>
          <a:bodyPr/>
          <a:lstStyle/>
          <a:p>
            <a:fld id="{323594FA-E141-4234-AE05-360401972BE7}" type="slidenum">
              <a:rPr lang="en-US" altLang="en-US" smtClean="0"/>
              <a:pPr/>
              <a:t>208</a:t>
            </a:fld>
            <a:endParaRPr lang="en-US" altLang="en-US"/>
          </a:p>
        </p:txBody>
      </p:sp>
      <p:pic>
        <p:nvPicPr>
          <p:cNvPr id="5" name="Picture 4">
            <a:extLst>
              <a:ext uri="{FF2B5EF4-FFF2-40B4-BE49-F238E27FC236}">
                <a16:creationId xmlns:a16="http://schemas.microsoft.com/office/drawing/2014/main" id="{02554146-E233-5C46-8E38-9D3E670DB060}"/>
              </a:ext>
            </a:extLst>
          </p:cNvPr>
          <p:cNvPicPr>
            <a:picLocks noChangeAspect="1"/>
          </p:cNvPicPr>
          <p:nvPr/>
        </p:nvPicPr>
        <p:blipFill>
          <a:blip r:embed="rId3"/>
          <a:stretch>
            <a:fillRect/>
          </a:stretch>
        </p:blipFill>
        <p:spPr>
          <a:xfrm>
            <a:off x="0" y="2780928"/>
            <a:ext cx="9144000" cy="3237722"/>
          </a:xfrm>
          <a:prstGeom prst="rect">
            <a:avLst/>
          </a:prstGeom>
        </p:spPr>
      </p:pic>
    </p:spTree>
    <p:extLst>
      <p:ext uri="{BB962C8B-B14F-4D97-AF65-F5344CB8AC3E}">
        <p14:creationId xmlns:p14="http://schemas.microsoft.com/office/powerpoint/2010/main" val="26889707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err="1"/>
              <a:t>GateKeeper</a:t>
            </a:r>
            <a:r>
              <a:rPr lang="en-US"/>
              <a:t> Conclusions</a:t>
            </a:r>
          </a:p>
        </p:txBody>
      </p:sp>
      <p:sp>
        <p:nvSpPr>
          <p:cNvPr id="3" name="Content Placeholder 2"/>
          <p:cNvSpPr>
            <a:spLocks noGrp="1"/>
          </p:cNvSpPr>
          <p:nvPr>
            <p:ph idx="1"/>
          </p:nvPr>
        </p:nvSpPr>
        <p:spPr>
          <a:xfrm>
            <a:off x="228600" y="1268760"/>
            <a:ext cx="8735888" cy="4876800"/>
          </a:xfrm>
        </p:spPr>
        <p:txBody>
          <a:bodyPr/>
          <a:lstStyle/>
          <a:p>
            <a:r>
              <a:rPr lang="en-US">
                <a:solidFill>
                  <a:srgbClr val="FF0000"/>
                </a:solidFill>
              </a:rPr>
              <a:t>FPGA-based </a:t>
            </a:r>
            <a:r>
              <a:rPr lang="en-US"/>
              <a:t>pre-alignment </a:t>
            </a:r>
            <a:r>
              <a:rPr lang="en-US">
                <a:solidFill>
                  <a:srgbClr val="0000FF"/>
                </a:solidFill>
              </a:rPr>
              <a:t>greatly</a:t>
            </a:r>
            <a:r>
              <a:rPr lang="en-US"/>
              <a:t> speeds up read mapping</a:t>
            </a:r>
          </a:p>
          <a:p>
            <a:pPr lvl="1"/>
            <a:r>
              <a:rPr lang="en-US">
                <a:solidFill>
                  <a:srgbClr val="FF0000"/>
                </a:solidFill>
              </a:rPr>
              <a:t>10x speedup </a:t>
            </a:r>
            <a:r>
              <a:rPr lang="en-US"/>
              <a:t>of a state-of-the-art mapper (</a:t>
            </a:r>
            <a:r>
              <a:rPr lang="en-US" err="1"/>
              <a:t>mrFAST</a:t>
            </a:r>
            <a:r>
              <a:rPr lang="en-US"/>
              <a:t>)</a:t>
            </a:r>
          </a:p>
          <a:p>
            <a:pPr>
              <a:buFont typeface="Wingdings" panose="05000000000000000000" pitchFamily="2" charset="2"/>
              <a:buChar char="§"/>
            </a:pPr>
            <a:endParaRPr lang="en-US"/>
          </a:p>
          <a:p>
            <a:pPr>
              <a:buFont typeface="Wingdings" panose="05000000000000000000" pitchFamily="2" charset="2"/>
              <a:buChar char="§"/>
            </a:pPr>
            <a:endParaRPr lang="en-US"/>
          </a:p>
          <a:p>
            <a:r>
              <a:rPr lang="en-US"/>
              <a:t>FPGA-based pre-alignment can be </a:t>
            </a:r>
            <a:r>
              <a:rPr lang="en-US">
                <a:solidFill>
                  <a:srgbClr val="FF0000"/>
                </a:solidFill>
              </a:rPr>
              <a:t>integrated</a:t>
            </a:r>
            <a:r>
              <a:rPr lang="en-US"/>
              <a:t> with the </a:t>
            </a:r>
            <a:r>
              <a:rPr lang="en-US">
                <a:solidFill>
                  <a:srgbClr val="FF0000"/>
                </a:solidFill>
              </a:rPr>
              <a:t>sequencer</a:t>
            </a:r>
          </a:p>
          <a:p>
            <a:pPr lvl="1"/>
            <a:r>
              <a:rPr lang="en-US"/>
              <a:t>It can help to hide the complexity and details of the FPGA</a:t>
            </a:r>
          </a:p>
          <a:p>
            <a:pPr lvl="1"/>
            <a:r>
              <a:rPr lang="en-US">
                <a:solidFill>
                  <a:srgbClr val="0000FF"/>
                </a:solidFill>
              </a:rPr>
              <a:t>Enables real-time filtering while sequencing</a:t>
            </a:r>
            <a:endParaRPr lang="en-US"/>
          </a:p>
          <a:p>
            <a:pPr marL="0" indent="0">
              <a:buNone/>
            </a:pPr>
            <a:endParaRPr lang="en-US" sz="2800"/>
          </a:p>
          <a:p>
            <a:endParaRPr lang="en-US" sz="1600"/>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prstClr val="black"/>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209</a:t>
            </a:fld>
            <a:endParaRPr kumimoji="0" lang="en-US" altLang="en-US" sz="1600" b="0" i="0" u="none" strike="noStrike" kern="1200" cap="none" spc="0" normalizeH="0" baseline="0" noProof="0">
              <a:ln>
                <a:noFill/>
              </a:ln>
              <a:solidFill>
                <a:prstClr val="black"/>
              </a:solidFill>
              <a:effectLst/>
              <a:uLnTx/>
              <a:uFillTx/>
              <a:latin typeface="Garamond" pitchFamily="18" charset="0"/>
              <a:ea typeface="+mn-ea"/>
              <a:cs typeface="+mn-cs"/>
            </a:endParaRPr>
          </a:p>
        </p:txBody>
      </p:sp>
    </p:spTree>
    <p:extLst>
      <p:ext uri="{BB962C8B-B14F-4D97-AF65-F5344CB8AC3E}">
        <p14:creationId xmlns:p14="http://schemas.microsoft.com/office/powerpoint/2010/main" val="86201276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2CB505B-9552-504F-BD2A-C6CE08747682}"/>
              </a:ext>
            </a:extLst>
          </p:cNvPr>
          <p:cNvSpPr>
            <a:spLocks noGrp="1"/>
          </p:cNvSpPr>
          <p:nvPr>
            <p:ph type="sldNum" sz="quarter" idx="11"/>
          </p:nvPr>
        </p:nvSpPr>
        <p:spPr/>
        <p:txBody>
          <a:bodyPr/>
          <a:lstStyle/>
          <a:p>
            <a:fld id="{323594FA-E141-4234-AE05-360401972BE7}" type="slidenum">
              <a:rPr lang="en-US" altLang="en-US" smtClean="0"/>
              <a:pPr/>
              <a:t>210</a:t>
            </a:fld>
            <a:endParaRPr lang="en-US" altLang="en-US"/>
          </a:p>
        </p:txBody>
      </p:sp>
      <p:sp>
        <p:nvSpPr>
          <p:cNvPr id="2" name="Rectangle 1">
            <a:extLst>
              <a:ext uri="{FF2B5EF4-FFF2-40B4-BE49-F238E27FC236}">
                <a16:creationId xmlns:a16="http://schemas.microsoft.com/office/drawing/2014/main" id="{3B045D73-EA74-5142-829E-6E0DFB6F011B}"/>
              </a:ext>
            </a:extLst>
          </p:cNvPr>
          <p:cNvSpPr/>
          <p:nvPr/>
        </p:nvSpPr>
        <p:spPr>
          <a:xfrm>
            <a:off x="251520" y="2924944"/>
            <a:ext cx="8551252" cy="830997"/>
          </a:xfrm>
          <a:prstGeom prst="rect">
            <a:avLst/>
          </a:prstGeom>
        </p:spPr>
        <p:txBody>
          <a:bodyPr wrap="none">
            <a:spAutoFit/>
          </a:bodyPr>
          <a:lstStyle/>
          <a:p>
            <a:r>
              <a:rPr lang="en-US" sz="4800" dirty="0"/>
              <a:t>Can we improve the </a:t>
            </a:r>
            <a:r>
              <a:rPr lang="en-US" sz="4800" dirty="0">
                <a:solidFill>
                  <a:srgbClr val="FF0000"/>
                </a:solidFill>
              </a:rPr>
              <a:t>accuracy</a:t>
            </a:r>
            <a:r>
              <a:rPr lang="en-US" sz="4800" dirty="0"/>
              <a:t>?</a:t>
            </a:r>
          </a:p>
        </p:txBody>
      </p:sp>
    </p:spTree>
    <p:extLst>
      <p:ext uri="{BB962C8B-B14F-4D97-AF65-F5344CB8AC3E}">
        <p14:creationId xmlns:p14="http://schemas.microsoft.com/office/powerpoint/2010/main" val="462089561"/>
      </p:ext>
    </p:extLst>
  </p:cSld>
  <p:clrMapOvr>
    <a:masterClrMapping/>
  </p:clrMapOvr>
  <p:transition/>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4C5DF-5F3C-4885-A189-23EDC600DCD5}"/>
              </a:ext>
            </a:extLst>
          </p:cNvPr>
          <p:cNvSpPr>
            <a:spLocks noGrp="1"/>
          </p:cNvSpPr>
          <p:nvPr>
            <p:ph type="title"/>
          </p:nvPr>
        </p:nvSpPr>
        <p:spPr/>
        <p:txBody>
          <a:bodyPr/>
          <a:lstStyle/>
          <a:p>
            <a:r>
              <a:rPr lang="en-US"/>
              <a:t>MAGNET (AACBB 2018, TIR 2017)</a:t>
            </a:r>
          </a:p>
        </p:txBody>
      </p:sp>
      <p:sp>
        <p:nvSpPr>
          <p:cNvPr id="4" name="Slide Number Placeholder 3">
            <a:extLst>
              <a:ext uri="{FF2B5EF4-FFF2-40B4-BE49-F238E27FC236}">
                <a16:creationId xmlns:a16="http://schemas.microsoft.com/office/drawing/2014/main" id="{D694AEB0-7C3E-4373-B84A-1A6BBDEFCADD}"/>
              </a:ext>
            </a:extLst>
          </p:cNvPr>
          <p:cNvSpPr>
            <a:spLocks noGrp="1"/>
          </p:cNvSpPr>
          <p:nvPr>
            <p:ph type="sldNum" sz="quarter" idx="11"/>
          </p:nvPr>
        </p:nvSpPr>
        <p:spPr/>
        <p:txBody>
          <a:bodyPr/>
          <a:lstStyle/>
          <a:p>
            <a:fld id="{323594FA-E141-4234-AE05-360401972BE7}" type="slidenum">
              <a:rPr lang="en-US" altLang="en-US" smtClean="0">
                <a:solidFill>
                  <a:prstClr val="black"/>
                </a:solidFill>
              </a:rPr>
              <a:pPr/>
              <a:t>211</a:t>
            </a:fld>
            <a:endParaRPr lang="en-US" altLang="en-US">
              <a:solidFill>
                <a:prstClr val="black"/>
              </a:solidFill>
            </a:endParaRPr>
          </a:p>
        </p:txBody>
      </p:sp>
      <p:sp>
        <p:nvSpPr>
          <p:cNvPr id="7" name="Content Placeholder 2"/>
          <p:cNvSpPr txBox="1">
            <a:spLocks/>
          </p:cNvSpPr>
          <p:nvPr/>
        </p:nvSpPr>
        <p:spPr bwMode="auto">
          <a:xfrm>
            <a:off x="228600" y="836712"/>
            <a:ext cx="8720528"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r>
              <a:rPr lang="en-US" sz="2200" kern="0">
                <a:solidFill>
                  <a:srgbClr val="FF0000"/>
                </a:solidFill>
              </a:rPr>
              <a:t>Key observation:</a:t>
            </a:r>
          </a:p>
          <a:p>
            <a:pPr lvl="1"/>
            <a:r>
              <a:rPr lang="en-US" kern="0"/>
              <a:t>Correct alignment always includes </a:t>
            </a:r>
            <a:r>
              <a:rPr lang="en-US" kern="0">
                <a:solidFill>
                  <a:srgbClr val="FF0000"/>
                </a:solidFill>
              </a:rPr>
              <a:t>non-overlapping long </a:t>
            </a:r>
            <a:r>
              <a:rPr lang="en-US" kern="0"/>
              <a:t>identical subsequences. </a:t>
            </a:r>
          </a:p>
          <a:p>
            <a:r>
              <a:rPr lang="en-US" sz="2200" kern="0">
                <a:solidFill>
                  <a:srgbClr val="0070C0"/>
                </a:solidFill>
              </a:rPr>
              <a:t>Key idea:</a:t>
            </a:r>
          </a:p>
          <a:p>
            <a:pPr lvl="1"/>
            <a:r>
              <a:rPr lang="en-US"/>
              <a:t>count the </a:t>
            </a:r>
            <a:r>
              <a:rPr lang="en-US" b="1"/>
              <a:t>consecutive zeros </a:t>
            </a:r>
            <a:r>
              <a:rPr lang="en-US"/>
              <a:t>in each mask and select the longest in a divide-and-conquer approach.</a:t>
            </a:r>
            <a:endParaRPr lang="en-US" b="1">
              <a:solidFill>
                <a:srgbClr val="FF0000"/>
              </a:solidFill>
            </a:endParaRPr>
          </a:p>
          <a:p>
            <a:r>
              <a:rPr lang="en-US" sz="2200" kern="0">
                <a:solidFill>
                  <a:srgbClr val="00B050"/>
                </a:solidFill>
              </a:rPr>
              <a:t>Key result:</a:t>
            </a:r>
          </a:p>
          <a:p>
            <a:pPr lvl="1"/>
            <a:r>
              <a:rPr lang="en-US" kern="0"/>
              <a:t>MAGNET is 74x - 460x </a:t>
            </a:r>
            <a:r>
              <a:rPr lang="en-US" b="1" kern="0"/>
              <a:t>faster</a:t>
            </a:r>
            <a:r>
              <a:rPr lang="en-US" kern="0"/>
              <a:t> than its CPU implementation.</a:t>
            </a:r>
          </a:p>
          <a:p>
            <a:pPr lvl="1"/>
            <a:r>
              <a:rPr lang="en-US" kern="0"/>
              <a:t>Contains up to </a:t>
            </a:r>
            <a:r>
              <a:rPr lang="en-US" b="1" kern="0"/>
              <a:t>2 or 8 filtering units</a:t>
            </a:r>
            <a:r>
              <a:rPr lang="en-US" kern="0"/>
              <a:t>, each of which has </a:t>
            </a:r>
            <a:r>
              <a:rPr lang="en-US" b="1" kern="0"/>
              <a:t>10 folds the footprint </a:t>
            </a:r>
            <a:r>
              <a:rPr lang="en-US" kern="0"/>
              <a:t>of that of GateKeeper on the FPGA.</a:t>
            </a:r>
          </a:p>
          <a:p>
            <a:pPr lvl="1"/>
            <a:r>
              <a:rPr lang="en-US"/>
              <a:t>MAGNET is 3.5x to 25552x (as they stop filtering after E=4%[250bp] or 8%[100bp]) </a:t>
            </a:r>
            <a:r>
              <a:rPr lang="en-US" b="1"/>
              <a:t>more accurate </a:t>
            </a:r>
            <a:r>
              <a:rPr lang="en-US"/>
              <a:t>than </a:t>
            </a:r>
            <a:r>
              <a:rPr lang="en-US" err="1"/>
              <a:t>GateKeeper</a:t>
            </a:r>
            <a:r>
              <a:rPr lang="en-US"/>
              <a:t> and SHD. </a:t>
            </a:r>
          </a:p>
          <a:p>
            <a:r>
              <a:rPr lang="en-US" sz="2200" kern="0">
                <a:solidFill>
                  <a:schemeClr val="accent6">
                    <a:lumMod val="75000"/>
                  </a:schemeClr>
                </a:solidFill>
              </a:rPr>
              <a:t>Weaknesses: </a:t>
            </a:r>
            <a:r>
              <a:rPr lang="en-US" sz="2200" kern="0"/>
              <a:t>Challenging to be implemented on FPGA due to random search.</a:t>
            </a:r>
          </a:p>
        </p:txBody>
      </p:sp>
    </p:spTree>
    <p:extLst>
      <p:ext uri="{BB962C8B-B14F-4D97-AF65-F5344CB8AC3E}">
        <p14:creationId xmlns:p14="http://schemas.microsoft.com/office/powerpoint/2010/main" val="32284072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wipe(left)">
                                      <p:cBhvr>
                                        <p:cTn id="10" dur="500"/>
                                        <p:tgtEl>
                                          <p:spTgt spid="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wipe(left)">
                                      <p:cBhvr>
                                        <p:cTn id="15" dur="500"/>
                                        <p:tgtEl>
                                          <p:spTgt spid="7">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7">
                                            <p:txEl>
                                              <p:pRg st="3" end="3"/>
                                            </p:txEl>
                                          </p:spTgt>
                                        </p:tgtEl>
                                        <p:attrNameLst>
                                          <p:attrName>style.visibility</p:attrName>
                                        </p:attrNameLst>
                                      </p:cBhvr>
                                      <p:to>
                                        <p:strVal val="visible"/>
                                      </p:to>
                                    </p:set>
                                    <p:animEffect transition="in" filter="wipe(left)">
                                      <p:cBhvr>
                                        <p:cTn id="18" dur="500"/>
                                        <p:tgtEl>
                                          <p:spTgt spid="7">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animEffect transition="in" filter="wipe(left)">
                                      <p:cBhvr>
                                        <p:cTn id="23" dur="500"/>
                                        <p:tgtEl>
                                          <p:spTgt spid="7">
                                            <p:txEl>
                                              <p:pRg st="4" end="4"/>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7">
                                            <p:txEl>
                                              <p:pRg st="5" end="5"/>
                                            </p:txEl>
                                          </p:spTgt>
                                        </p:tgtEl>
                                        <p:attrNameLst>
                                          <p:attrName>style.visibility</p:attrName>
                                        </p:attrNameLst>
                                      </p:cBhvr>
                                      <p:to>
                                        <p:strVal val="visible"/>
                                      </p:to>
                                    </p:set>
                                    <p:animEffect transition="in" filter="wipe(left)">
                                      <p:cBhvr>
                                        <p:cTn id="26" dur="500"/>
                                        <p:tgtEl>
                                          <p:spTgt spid="7">
                                            <p:txEl>
                                              <p:pRg st="5" end="5"/>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7">
                                            <p:txEl>
                                              <p:pRg st="6" end="6"/>
                                            </p:txEl>
                                          </p:spTgt>
                                        </p:tgtEl>
                                        <p:attrNameLst>
                                          <p:attrName>style.visibility</p:attrName>
                                        </p:attrNameLst>
                                      </p:cBhvr>
                                      <p:to>
                                        <p:strVal val="visible"/>
                                      </p:to>
                                    </p:set>
                                    <p:animEffect transition="in" filter="wipe(left)">
                                      <p:cBhvr>
                                        <p:cTn id="29" dur="500"/>
                                        <p:tgtEl>
                                          <p:spTgt spid="7">
                                            <p:txEl>
                                              <p:pRg st="6" end="6"/>
                                            </p:tx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7">
                                            <p:txEl>
                                              <p:pRg st="7" end="7"/>
                                            </p:txEl>
                                          </p:spTgt>
                                        </p:tgtEl>
                                        <p:attrNameLst>
                                          <p:attrName>style.visibility</p:attrName>
                                        </p:attrNameLst>
                                      </p:cBhvr>
                                      <p:to>
                                        <p:strVal val="visible"/>
                                      </p:to>
                                    </p:set>
                                    <p:animEffect transition="in" filter="wipe(left)">
                                      <p:cBhvr>
                                        <p:cTn id="32" dur="500"/>
                                        <p:tgtEl>
                                          <p:spTgt spid="7">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7">
                                            <p:txEl>
                                              <p:pRg st="8" end="8"/>
                                            </p:txEl>
                                          </p:spTgt>
                                        </p:tgtEl>
                                        <p:attrNameLst>
                                          <p:attrName>style.visibility</p:attrName>
                                        </p:attrNameLst>
                                      </p:cBhvr>
                                      <p:to>
                                        <p:strVal val="visible"/>
                                      </p:to>
                                    </p:set>
                                    <p:animEffect transition="in" filter="wipe(left)">
                                      <p:cBhvr>
                                        <p:cTn id="37" dur="500"/>
                                        <p:tgtEl>
                                          <p:spTgt spid="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MAGNET Walkthrough</a:t>
            </a:r>
          </a:p>
        </p:txBody>
      </p:sp>
      <p:sp>
        <p:nvSpPr>
          <p:cNvPr id="3" name="Slide Number Placeholder 2"/>
          <p:cNvSpPr>
            <a:spLocks noGrp="1"/>
          </p:cNvSpPr>
          <p:nvPr>
            <p:ph type="sldNum" sz="quarter" idx="11"/>
          </p:nvPr>
        </p:nvSpPr>
        <p:spPr/>
        <p:txBody>
          <a:bodyPr/>
          <a:lstStyle/>
          <a:p>
            <a:fld id="{018A7077-2B78-4FB5-8F56-24239751AEF0}" type="slidenum">
              <a:rPr lang="en-US" altLang="en-US" smtClean="0">
                <a:solidFill>
                  <a:prstClr val="black"/>
                </a:solidFill>
              </a:rPr>
              <a:pPr/>
              <a:t>212</a:t>
            </a:fld>
            <a:endParaRPr lang="en-US" altLang="en-US">
              <a:solidFill>
                <a:prstClr val="black"/>
              </a:solidFill>
            </a:endParaRPr>
          </a:p>
        </p:txBody>
      </p:sp>
      <p:graphicFrame>
        <p:nvGraphicFramePr>
          <p:cNvPr id="4" name="Diagram 3"/>
          <p:cNvGraphicFramePr/>
          <p:nvPr/>
        </p:nvGraphicFramePr>
        <p:xfrm>
          <a:off x="39756" y="979729"/>
          <a:ext cx="8988287" cy="4789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Object 5"/>
          <p:cNvGraphicFramePr>
            <a:graphicFrameLocks noChangeAspect="1"/>
          </p:cNvGraphicFramePr>
          <p:nvPr/>
        </p:nvGraphicFramePr>
        <p:xfrm>
          <a:off x="-22652" y="1641794"/>
          <a:ext cx="9189305" cy="2165708"/>
        </p:xfrm>
        <a:graphic>
          <a:graphicData uri="http://schemas.openxmlformats.org/presentationml/2006/ole">
            <mc:AlternateContent xmlns:mc="http://schemas.openxmlformats.org/markup-compatibility/2006">
              <mc:Choice xmlns:v="urn:schemas-microsoft-com:vml" Requires="v">
                <p:oleObj name="Visio" r:id="rId8" imgW="9250442" imgH="2181260" progId="Visio.Drawing.11">
                  <p:embed/>
                </p:oleObj>
              </mc:Choice>
              <mc:Fallback>
                <p:oleObj name="Visio" r:id="rId8" imgW="9250442" imgH="2181260" progId="Visio.Drawing.11">
                  <p:embed/>
                  <p:pic>
                    <p:nvPicPr>
                      <p:cNvPr id="6" name="Object 5"/>
                      <p:cNvPicPr/>
                      <p:nvPr/>
                    </p:nvPicPr>
                    <p:blipFill>
                      <a:blip r:embed="rId9"/>
                      <a:stretch>
                        <a:fillRect/>
                      </a:stretch>
                    </p:blipFill>
                    <p:spPr>
                      <a:xfrm>
                        <a:off x="-22652" y="1641794"/>
                        <a:ext cx="9189305" cy="2165708"/>
                      </a:xfrm>
                      <a:prstGeom prst="rect">
                        <a:avLst/>
                      </a:prstGeom>
                    </p:spPr>
                  </p:pic>
                </p:oleObj>
              </mc:Fallback>
            </mc:AlternateContent>
          </a:graphicData>
        </a:graphic>
      </p:graphicFrame>
      <p:sp>
        <p:nvSpPr>
          <p:cNvPr id="7" name="Rounded Rectangle 6"/>
          <p:cNvSpPr/>
          <p:nvPr/>
        </p:nvSpPr>
        <p:spPr>
          <a:xfrm>
            <a:off x="3347864" y="1996725"/>
            <a:ext cx="4877113" cy="1554480"/>
          </a:xfrm>
          <a:prstGeom prst="roundRect">
            <a:avLst>
              <a:gd name="adj" fmla="val 5975"/>
            </a:avLst>
          </a:prstGeom>
          <a:noFill/>
          <a:ln w="53975">
            <a:solidFill>
              <a:srgbClr val="FF0000"/>
            </a:solidFill>
          </a:ln>
        </p:spPr>
        <p:txBody>
          <a:bodyPr wrap="square" rtlCol="0" anchor="ctr">
            <a:spAutoFit/>
          </a:bodyPr>
          <a:lstStyle/>
          <a:p>
            <a:pPr algn="just"/>
            <a:endParaRPr lang="en-US" sz="400" b="1">
              <a:solidFill>
                <a:schemeClr val="bg2"/>
              </a:solidFill>
              <a:latin typeface="europa"/>
            </a:endParaRPr>
          </a:p>
        </p:txBody>
      </p:sp>
      <p:sp>
        <p:nvSpPr>
          <p:cNvPr id="8" name="Rounded Rectangle 7"/>
          <p:cNvSpPr/>
          <p:nvPr/>
        </p:nvSpPr>
        <p:spPr>
          <a:xfrm>
            <a:off x="3275856" y="1999225"/>
            <a:ext cx="91440" cy="1554480"/>
          </a:xfrm>
          <a:prstGeom prst="roundRect">
            <a:avLst>
              <a:gd name="adj" fmla="val 5975"/>
            </a:avLst>
          </a:prstGeom>
          <a:solidFill>
            <a:srgbClr val="FFFF00"/>
          </a:solidFill>
          <a:ln w="53975">
            <a:solidFill>
              <a:srgbClr val="FF0000"/>
            </a:solidFill>
          </a:ln>
        </p:spPr>
        <p:txBody>
          <a:bodyPr wrap="square" rtlCol="0" anchor="ctr">
            <a:spAutoFit/>
          </a:bodyPr>
          <a:lstStyle/>
          <a:p>
            <a:pPr algn="just"/>
            <a:endParaRPr lang="en-US" sz="400" b="1">
              <a:solidFill>
                <a:schemeClr val="bg2"/>
              </a:solidFill>
              <a:latin typeface="europa"/>
            </a:endParaRPr>
          </a:p>
        </p:txBody>
      </p:sp>
      <p:sp>
        <p:nvSpPr>
          <p:cNvPr id="9" name="Rounded Rectangle 8"/>
          <p:cNvSpPr/>
          <p:nvPr/>
        </p:nvSpPr>
        <p:spPr>
          <a:xfrm>
            <a:off x="8244408" y="1986735"/>
            <a:ext cx="91440" cy="1554480"/>
          </a:xfrm>
          <a:prstGeom prst="roundRect">
            <a:avLst>
              <a:gd name="adj" fmla="val 5975"/>
            </a:avLst>
          </a:prstGeom>
          <a:solidFill>
            <a:srgbClr val="FFFF00"/>
          </a:solidFill>
          <a:ln w="53975">
            <a:solidFill>
              <a:srgbClr val="FF0000"/>
            </a:solidFill>
          </a:ln>
        </p:spPr>
        <p:txBody>
          <a:bodyPr wrap="square" rtlCol="0" anchor="ctr">
            <a:spAutoFit/>
          </a:bodyPr>
          <a:lstStyle/>
          <a:p>
            <a:pPr algn="just"/>
            <a:endParaRPr lang="en-US" sz="400" b="1">
              <a:solidFill>
                <a:schemeClr val="bg2"/>
              </a:solidFill>
              <a:latin typeface="europa"/>
            </a:endParaRPr>
          </a:p>
        </p:txBody>
      </p:sp>
      <p:sp>
        <p:nvSpPr>
          <p:cNvPr id="10" name="Rectangle 9"/>
          <p:cNvSpPr/>
          <p:nvPr/>
        </p:nvSpPr>
        <p:spPr>
          <a:xfrm>
            <a:off x="755576" y="4620904"/>
            <a:ext cx="6516216" cy="461665"/>
          </a:xfrm>
          <a:prstGeom prst="rect">
            <a:avLst/>
          </a:prstGeom>
          <a:solidFill>
            <a:srgbClr val="FFFF00"/>
          </a:solidFill>
        </p:spPr>
        <p:txBody>
          <a:bodyPr wrap="square" anchor="ctr">
            <a:spAutoFit/>
          </a:bodyPr>
          <a:lstStyle/>
          <a:p>
            <a:r>
              <a:rPr lang="en-US" sz="2400"/>
              <a:t>Exclude the errors from the search space</a:t>
            </a:r>
          </a:p>
        </p:txBody>
      </p:sp>
      <p:sp>
        <p:nvSpPr>
          <p:cNvPr id="5" name="Up Arrow 4"/>
          <p:cNvSpPr/>
          <p:nvPr/>
        </p:nvSpPr>
        <p:spPr>
          <a:xfrm>
            <a:off x="3184416" y="3650133"/>
            <a:ext cx="307464" cy="354931"/>
          </a:xfrm>
          <a:prstGeom prst="upArrow">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Up Arrow 10"/>
          <p:cNvSpPr/>
          <p:nvPr/>
        </p:nvSpPr>
        <p:spPr>
          <a:xfrm>
            <a:off x="8152968" y="3631671"/>
            <a:ext cx="307464" cy="354931"/>
          </a:xfrm>
          <a:prstGeom prst="upArrow">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5576" y="5169606"/>
            <a:ext cx="7272808" cy="461665"/>
          </a:xfrm>
          <a:prstGeom prst="rect">
            <a:avLst/>
          </a:prstGeom>
          <a:solidFill>
            <a:srgbClr val="FFFF00"/>
          </a:solidFill>
        </p:spPr>
        <p:txBody>
          <a:bodyPr wrap="square" anchor="ctr">
            <a:spAutoFit/>
          </a:bodyPr>
          <a:lstStyle/>
          <a:p>
            <a:r>
              <a:rPr lang="en-US" sz="2400"/>
              <a:t>Divide the problem into two </a:t>
            </a:r>
            <a:r>
              <a:rPr lang="en-US" sz="2400" err="1"/>
              <a:t>subproblems</a:t>
            </a:r>
            <a:r>
              <a:rPr lang="en-US" sz="2400"/>
              <a:t> and repeat</a:t>
            </a:r>
          </a:p>
        </p:txBody>
      </p:sp>
      <p:sp>
        <p:nvSpPr>
          <p:cNvPr id="14" name="Rounded Rectangle 13"/>
          <p:cNvSpPr/>
          <p:nvPr/>
        </p:nvSpPr>
        <p:spPr>
          <a:xfrm>
            <a:off x="3093458" y="2001642"/>
            <a:ext cx="55107" cy="1554480"/>
          </a:xfrm>
          <a:prstGeom prst="roundRect">
            <a:avLst>
              <a:gd name="adj" fmla="val 5975"/>
            </a:avLst>
          </a:prstGeom>
          <a:solidFill>
            <a:srgbClr val="FFFF00"/>
          </a:solidFill>
          <a:ln w="9525">
            <a:solidFill>
              <a:srgbClr val="FF0000"/>
            </a:solidFill>
          </a:ln>
        </p:spPr>
        <p:txBody>
          <a:bodyPr wrap="square" rtlCol="0" anchor="ctr">
            <a:spAutoFit/>
          </a:bodyPr>
          <a:lstStyle/>
          <a:p>
            <a:pPr algn="just"/>
            <a:endParaRPr lang="en-US" sz="400" b="1">
              <a:solidFill>
                <a:schemeClr val="bg2"/>
              </a:solidFill>
              <a:latin typeface="europa"/>
            </a:endParaRPr>
          </a:p>
        </p:txBody>
      </p:sp>
      <p:sp>
        <p:nvSpPr>
          <p:cNvPr id="16" name="Rounded Rectangle 15"/>
          <p:cNvSpPr/>
          <p:nvPr/>
        </p:nvSpPr>
        <p:spPr>
          <a:xfrm>
            <a:off x="8630910" y="1986735"/>
            <a:ext cx="423595" cy="1554480"/>
          </a:xfrm>
          <a:prstGeom prst="roundRect">
            <a:avLst>
              <a:gd name="adj" fmla="val 5975"/>
            </a:avLst>
          </a:prstGeom>
          <a:noFill/>
          <a:ln w="53975">
            <a:solidFill>
              <a:srgbClr val="FF0000"/>
            </a:solidFill>
          </a:ln>
        </p:spPr>
        <p:txBody>
          <a:bodyPr wrap="square" rtlCol="0" anchor="ctr">
            <a:spAutoFit/>
          </a:bodyPr>
          <a:lstStyle/>
          <a:p>
            <a:pPr algn="just"/>
            <a:endParaRPr lang="en-US" sz="400" b="1">
              <a:solidFill>
                <a:schemeClr val="bg2"/>
              </a:solidFill>
              <a:latin typeface="europa"/>
            </a:endParaRPr>
          </a:p>
        </p:txBody>
      </p:sp>
      <p:sp>
        <p:nvSpPr>
          <p:cNvPr id="17" name="Rounded Rectangle 16"/>
          <p:cNvSpPr/>
          <p:nvPr/>
        </p:nvSpPr>
        <p:spPr>
          <a:xfrm>
            <a:off x="1493263" y="2018536"/>
            <a:ext cx="1583294" cy="1554480"/>
          </a:xfrm>
          <a:prstGeom prst="roundRect">
            <a:avLst>
              <a:gd name="adj" fmla="val 5975"/>
            </a:avLst>
          </a:prstGeom>
          <a:noFill/>
          <a:ln w="53975">
            <a:solidFill>
              <a:srgbClr val="FF0000"/>
            </a:solidFill>
          </a:ln>
        </p:spPr>
        <p:txBody>
          <a:bodyPr wrap="square" rtlCol="0" anchor="ctr">
            <a:spAutoFit/>
          </a:bodyPr>
          <a:lstStyle/>
          <a:p>
            <a:pPr algn="just"/>
            <a:endParaRPr lang="en-US" sz="400" b="1">
              <a:solidFill>
                <a:schemeClr val="bg2"/>
              </a:solidFill>
              <a:latin typeface="europa"/>
            </a:endParaRPr>
          </a:p>
        </p:txBody>
      </p:sp>
      <p:sp>
        <p:nvSpPr>
          <p:cNvPr id="23" name="Rounded Rectangle 22"/>
          <p:cNvSpPr/>
          <p:nvPr/>
        </p:nvSpPr>
        <p:spPr>
          <a:xfrm>
            <a:off x="8571955" y="1971408"/>
            <a:ext cx="55107" cy="1554480"/>
          </a:xfrm>
          <a:prstGeom prst="roundRect">
            <a:avLst>
              <a:gd name="adj" fmla="val 5975"/>
            </a:avLst>
          </a:prstGeom>
          <a:solidFill>
            <a:srgbClr val="FFFF00"/>
          </a:solidFill>
          <a:ln w="9525">
            <a:solidFill>
              <a:srgbClr val="FF0000"/>
            </a:solidFill>
          </a:ln>
        </p:spPr>
        <p:txBody>
          <a:bodyPr wrap="square" rtlCol="0" anchor="ctr">
            <a:spAutoFit/>
          </a:bodyPr>
          <a:lstStyle/>
          <a:p>
            <a:pPr algn="just"/>
            <a:endParaRPr lang="en-US" sz="400" b="1">
              <a:solidFill>
                <a:schemeClr val="bg2"/>
              </a:solidFill>
              <a:latin typeface="europa"/>
            </a:endParaRPr>
          </a:p>
        </p:txBody>
      </p:sp>
      <p:sp>
        <p:nvSpPr>
          <p:cNvPr id="24" name="Rounded Rectangle 23"/>
          <p:cNvSpPr/>
          <p:nvPr/>
        </p:nvSpPr>
        <p:spPr>
          <a:xfrm>
            <a:off x="8387710" y="1986735"/>
            <a:ext cx="180397" cy="1554480"/>
          </a:xfrm>
          <a:prstGeom prst="roundRect">
            <a:avLst>
              <a:gd name="adj" fmla="val 5975"/>
            </a:avLst>
          </a:prstGeom>
          <a:noFill/>
          <a:ln w="53975">
            <a:solidFill>
              <a:srgbClr val="FF0000"/>
            </a:solidFill>
          </a:ln>
        </p:spPr>
        <p:txBody>
          <a:bodyPr wrap="square" rtlCol="0" anchor="ctr">
            <a:spAutoFit/>
          </a:bodyPr>
          <a:lstStyle/>
          <a:p>
            <a:pPr algn="just"/>
            <a:endParaRPr lang="en-US" sz="400" b="1">
              <a:solidFill>
                <a:schemeClr val="bg2"/>
              </a:solidFill>
              <a:latin typeface="europa"/>
            </a:endParaRPr>
          </a:p>
        </p:txBody>
      </p:sp>
      <p:sp>
        <p:nvSpPr>
          <p:cNvPr id="25" name="Rounded Rectangle 24"/>
          <p:cNvSpPr/>
          <p:nvPr/>
        </p:nvSpPr>
        <p:spPr>
          <a:xfrm>
            <a:off x="3167467" y="1971424"/>
            <a:ext cx="104541" cy="1554480"/>
          </a:xfrm>
          <a:prstGeom prst="roundRect">
            <a:avLst>
              <a:gd name="adj" fmla="val 5975"/>
            </a:avLst>
          </a:prstGeom>
          <a:noFill/>
          <a:ln w="53975">
            <a:solidFill>
              <a:srgbClr val="FF0000"/>
            </a:solidFill>
          </a:ln>
        </p:spPr>
        <p:txBody>
          <a:bodyPr wrap="square" rtlCol="0" anchor="ctr">
            <a:spAutoFit/>
          </a:bodyPr>
          <a:lstStyle/>
          <a:p>
            <a:pPr algn="just"/>
            <a:endParaRPr lang="en-US" sz="400" b="1">
              <a:solidFill>
                <a:schemeClr val="bg2"/>
              </a:solidFill>
              <a:latin typeface="europa"/>
            </a:endParaRPr>
          </a:p>
        </p:txBody>
      </p:sp>
      <p:sp>
        <p:nvSpPr>
          <p:cNvPr id="26" name="Rectangle 25"/>
          <p:cNvSpPr/>
          <p:nvPr/>
        </p:nvSpPr>
        <p:spPr>
          <a:xfrm>
            <a:off x="755576" y="4077072"/>
            <a:ext cx="6516216" cy="461665"/>
          </a:xfrm>
          <a:prstGeom prst="rect">
            <a:avLst/>
          </a:prstGeom>
          <a:solidFill>
            <a:srgbClr val="FFFF00"/>
          </a:solidFill>
        </p:spPr>
        <p:txBody>
          <a:bodyPr wrap="square" anchor="ctr">
            <a:spAutoFit/>
          </a:bodyPr>
          <a:lstStyle/>
          <a:p>
            <a:r>
              <a:rPr lang="en-US" sz="2400"/>
              <a:t>Find the longest segment of consecutive zeros</a:t>
            </a:r>
          </a:p>
        </p:txBody>
      </p:sp>
      <p:sp>
        <p:nvSpPr>
          <p:cNvPr id="21" name="Rectangle 20">
            <a:extLst>
              <a:ext uri="{FF2B5EF4-FFF2-40B4-BE49-F238E27FC236}">
                <a16:creationId xmlns:a16="http://schemas.microsoft.com/office/drawing/2014/main" id="{5AA19DFB-6035-A74B-9453-D12CB149BC98}"/>
              </a:ext>
            </a:extLst>
          </p:cNvPr>
          <p:cNvSpPr/>
          <p:nvPr/>
        </p:nvSpPr>
        <p:spPr>
          <a:xfrm>
            <a:off x="755575" y="5733256"/>
            <a:ext cx="8272467" cy="461665"/>
          </a:xfrm>
          <a:prstGeom prst="rect">
            <a:avLst/>
          </a:prstGeom>
          <a:solidFill>
            <a:srgbClr val="FFFF00"/>
          </a:solidFill>
        </p:spPr>
        <p:txBody>
          <a:bodyPr wrap="square" anchor="ctr">
            <a:spAutoFit/>
          </a:bodyPr>
          <a:lstStyle/>
          <a:p>
            <a:r>
              <a:rPr lang="en-US" sz="2400"/>
              <a:t>Total number of edits = number of 1’s in MAGNET bit-vector </a:t>
            </a:r>
          </a:p>
        </p:txBody>
      </p:sp>
      <p:sp>
        <p:nvSpPr>
          <p:cNvPr id="15" name="Rectangle 14">
            <a:extLst>
              <a:ext uri="{FF2B5EF4-FFF2-40B4-BE49-F238E27FC236}">
                <a16:creationId xmlns:a16="http://schemas.microsoft.com/office/drawing/2014/main" id="{60FB6658-1ECB-BA46-AC19-812F7EF906DB}"/>
              </a:ext>
            </a:extLst>
          </p:cNvPr>
          <p:cNvSpPr/>
          <p:nvPr/>
        </p:nvSpPr>
        <p:spPr>
          <a:xfrm>
            <a:off x="1457767" y="3573016"/>
            <a:ext cx="7650737" cy="234486"/>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182846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left)">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mph" presetSubtype="2" fill="hold" nodeType="clickEffect">
                                  <p:stCondLst>
                                    <p:cond delay="0"/>
                                  </p:stCondLst>
                                  <p:childTnLst>
                                    <p:animClr clrSpc="rgb" dir="cw">
                                      <p:cBhvr>
                                        <p:cTn id="16" dur="2000" fill="hold"/>
                                        <p:tgtEl>
                                          <p:spTgt spid="7"/>
                                        </p:tgtEl>
                                        <p:attrNameLst>
                                          <p:attrName>fillcolor</p:attrName>
                                        </p:attrNameLst>
                                      </p:cBhvr>
                                      <p:to>
                                        <a:srgbClr val="606060"/>
                                      </p:to>
                                    </p:animClr>
                                    <p:set>
                                      <p:cBhvr>
                                        <p:cTn id="17" dur="2000" fill="hold"/>
                                        <p:tgtEl>
                                          <p:spTgt spid="7"/>
                                        </p:tgtEl>
                                        <p:attrNameLst>
                                          <p:attrName>fill.type</p:attrName>
                                        </p:attrNameLst>
                                      </p:cBhvr>
                                      <p:to>
                                        <p:strVal val="solid"/>
                                      </p:to>
                                    </p:set>
                                    <p:set>
                                      <p:cBhvr>
                                        <p:cTn id="18" dur="2000" fill="hold"/>
                                        <p:tgtEl>
                                          <p:spTgt spid="7"/>
                                        </p:tgtEl>
                                        <p:attrNameLst>
                                          <p:attrName>fill.on</p:attrName>
                                        </p:attrNameLst>
                                      </p:cBhvr>
                                      <p:to>
                                        <p:strVal val="tru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ppt_x"/>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500" fill="hold"/>
                                        <p:tgtEl>
                                          <p:spTgt spid="8"/>
                                        </p:tgtEl>
                                        <p:attrNameLst>
                                          <p:attrName>ppt_x</p:attrName>
                                        </p:attrNameLst>
                                      </p:cBhvr>
                                      <p:tavLst>
                                        <p:tav tm="0">
                                          <p:val>
                                            <p:strVal val="#ppt_x"/>
                                          </p:val>
                                        </p:tav>
                                        <p:tav tm="100000">
                                          <p:val>
                                            <p:strVal val="#ppt_x"/>
                                          </p:val>
                                        </p:tav>
                                      </p:tavLst>
                                    </p:anim>
                                    <p:anim calcmode="lin" valueType="num">
                                      <p:cBhvr additive="base">
                                        <p:cTn id="2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wipe(down)">
                                      <p:cBhvr>
                                        <p:cTn id="33" dur="500"/>
                                        <p:tgtEl>
                                          <p:spTgt spid="5"/>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wipe(down)">
                                      <p:cBhvr>
                                        <p:cTn id="36" dur="500"/>
                                        <p:tgtEl>
                                          <p:spTgt spid="11"/>
                                        </p:tgtEl>
                                      </p:cBhvr>
                                    </p:animEffect>
                                  </p:childTnLst>
                                </p:cTn>
                              </p:par>
                            </p:childTnLst>
                          </p:cTn>
                        </p:par>
                        <p:par>
                          <p:cTn id="37" fill="hold">
                            <p:stCondLst>
                              <p:cond delay="500"/>
                            </p:stCondLst>
                            <p:childTnLst>
                              <p:par>
                                <p:cTn id="38" presetID="26" presetClass="emph" presetSubtype="0" fill="hold" grpId="1" nodeType="afterEffect">
                                  <p:stCondLst>
                                    <p:cond delay="0"/>
                                  </p:stCondLst>
                                  <p:childTnLst>
                                    <p:animEffect transition="out" filter="fade">
                                      <p:cBhvr>
                                        <p:cTn id="39" dur="500" tmFilter="0, 0; .2, .5; .8, .5; 1, 0"/>
                                        <p:tgtEl>
                                          <p:spTgt spid="5"/>
                                        </p:tgtEl>
                                      </p:cBhvr>
                                    </p:animEffect>
                                    <p:animScale>
                                      <p:cBhvr>
                                        <p:cTn id="40" dur="250" autoRev="1" fill="hold"/>
                                        <p:tgtEl>
                                          <p:spTgt spid="5"/>
                                        </p:tgtEl>
                                      </p:cBhvr>
                                      <p:by x="105000" y="105000"/>
                                    </p:animScale>
                                  </p:childTnLst>
                                </p:cTn>
                              </p:par>
                            </p:childTnLst>
                          </p:cTn>
                        </p:par>
                        <p:par>
                          <p:cTn id="41" fill="hold">
                            <p:stCondLst>
                              <p:cond delay="1000"/>
                            </p:stCondLst>
                            <p:childTnLst>
                              <p:par>
                                <p:cTn id="42" presetID="26" presetClass="emph" presetSubtype="0" fill="hold" grpId="1" nodeType="afterEffect">
                                  <p:stCondLst>
                                    <p:cond delay="0"/>
                                  </p:stCondLst>
                                  <p:childTnLst>
                                    <p:animEffect transition="out" filter="fade">
                                      <p:cBhvr>
                                        <p:cTn id="43" dur="500" tmFilter="0, 0; .2, .5; .8, .5; 1, 0"/>
                                        <p:tgtEl>
                                          <p:spTgt spid="11"/>
                                        </p:tgtEl>
                                      </p:cBhvr>
                                    </p:animEffect>
                                    <p:animScale>
                                      <p:cBhvr>
                                        <p:cTn id="44" dur="250" autoRev="1" fill="hold"/>
                                        <p:tgtEl>
                                          <p:spTgt spid="11"/>
                                        </p:tgtEl>
                                      </p:cBhvr>
                                      <p:by x="105000" y="105000"/>
                                    </p:animScale>
                                  </p:childTnLst>
                                </p:cTn>
                              </p:par>
                            </p:childTnLst>
                          </p:cTn>
                        </p:par>
                        <p:par>
                          <p:cTn id="45" fill="hold">
                            <p:stCondLst>
                              <p:cond delay="1500"/>
                            </p:stCondLst>
                            <p:childTnLst>
                              <p:par>
                                <p:cTn id="46" presetID="10" presetClass="entr" presetSubtype="0" fill="hold" grpId="0" nodeType="afterEffect">
                                  <p:stCondLst>
                                    <p:cond delay="0"/>
                                  </p:stCondLst>
                                  <p:childTnLst>
                                    <p:set>
                                      <p:cBhvr>
                                        <p:cTn id="47" dur="1" fill="hold">
                                          <p:stCondLst>
                                            <p:cond delay="0"/>
                                          </p:stCondLst>
                                        </p:cTn>
                                        <p:tgtEl>
                                          <p:spTgt spid="10"/>
                                        </p:tgtEl>
                                        <p:attrNameLst>
                                          <p:attrName>style.visibility</p:attrName>
                                        </p:attrNameLst>
                                      </p:cBhvr>
                                      <p:to>
                                        <p:strVal val="visible"/>
                                      </p:to>
                                    </p:set>
                                    <p:animEffect transition="in" filter="fade">
                                      <p:cBhvr>
                                        <p:cTn id="48" dur="500"/>
                                        <p:tgtEl>
                                          <p:spTgt spid="10"/>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12"/>
                                        </p:tgtEl>
                                        <p:attrNameLst>
                                          <p:attrName>style.visibility</p:attrName>
                                        </p:attrNameLst>
                                      </p:cBhvr>
                                      <p:to>
                                        <p:strVal val="visible"/>
                                      </p:to>
                                    </p:set>
                                    <p:animEffect transition="in" filter="fade">
                                      <p:cBhvr>
                                        <p:cTn id="53" dur="500"/>
                                        <p:tgtEl>
                                          <p:spTgt spid="12"/>
                                        </p:tgtEl>
                                      </p:cBhvr>
                                    </p:animEffect>
                                  </p:childTnLst>
                                </p:cTn>
                              </p:par>
                            </p:childTnLst>
                          </p:cTn>
                        </p:par>
                      </p:childTnLst>
                    </p:cTn>
                  </p:par>
                  <p:par>
                    <p:cTn id="54" fill="hold">
                      <p:stCondLst>
                        <p:cond delay="indefinite"/>
                      </p:stCondLst>
                      <p:childTnLst>
                        <p:par>
                          <p:cTn id="55" fill="hold">
                            <p:stCondLst>
                              <p:cond delay="0"/>
                            </p:stCondLst>
                            <p:childTnLst>
                              <p:par>
                                <p:cTn id="56" presetID="53" presetClass="entr" presetSubtype="16" fill="hold" grpId="0" nodeType="clickEffect">
                                  <p:stCondLst>
                                    <p:cond delay="0"/>
                                  </p:stCondLst>
                                  <p:childTnLst>
                                    <p:set>
                                      <p:cBhvr>
                                        <p:cTn id="57" dur="1" fill="hold">
                                          <p:stCondLst>
                                            <p:cond delay="0"/>
                                          </p:stCondLst>
                                        </p:cTn>
                                        <p:tgtEl>
                                          <p:spTgt spid="17"/>
                                        </p:tgtEl>
                                        <p:attrNameLst>
                                          <p:attrName>style.visibility</p:attrName>
                                        </p:attrNameLst>
                                      </p:cBhvr>
                                      <p:to>
                                        <p:strVal val="visible"/>
                                      </p:to>
                                    </p:set>
                                    <p:anim calcmode="lin" valueType="num">
                                      <p:cBhvr>
                                        <p:cTn id="58" dur="500" fill="hold"/>
                                        <p:tgtEl>
                                          <p:spTgt spid="17"/>
                                        </p:tgtEl>
                                        <p:attrNameLst>
                                          <p:attrName>ppt_w</p:attrName>
                                        </p:attrNameLst>
                                      </p:cBhvr>
                                      <p:tavLst>
                                        <p:tav tm="0">
                                          <p:val>
                                            <p:fltVal val="0"/>
                                          </p:val>
                                        </p:tav>
                                        <p:tav tm="100000">
                                          <p:val>
                                            <p:strVal val="#ppt_w"/>
                                          </p:val>
                                        </p:tav>
                                      </p:tavLst>
                                    </p:anim>
                                    <p:anim calcmode="lin" valueType="num">
                                      <p:cBhvr>
                                        <p:cTn id="59" dur="500" fill="hold"/>
                                        <p:tgtEl>
                                          <p:spTgt spid="17"/>
                                        </p:tgtEl>
                                        <p:attrNameLst>
                                          <p:attrName>ppt_h</p:attrName>
                                        </p:attrNameLst>
                                      </p:cBhvr>
                                      <p:tavLst>
                                        <p:tav tm="0">
                                          <p:val>
                                            <p:fltVal val="0"/>
                                          </p:val>
                                        </p:tav>
                                        <p:tav tm="100000">
                                          <p:val>
                                            <p:strVal val="#ppt_h"/>
                                          </p:val>
                                        </p:tav>
                                      </p:tavLst>
                                    </p:anim>
                                    <p:animEffect transition="in" filter="fade">
                                      <p:cBhvr>
                                        <p:cTn id="60" dur="500"/>
                                        <p:tgtEl>
                                          <p:spTgt spid="17"/>
                                        </p:tgtEl>
                                      </p:cBhvr>
                                    </p:animEffect>
                                  </p:childTnLst>
                                </p:cTn>
                              </p:par>
                              <p:par>
                                <p:cTn id="61" presetID="53" presetClass="entr" presetSubtype="16" fill="hold" grpId="0" nodeType="withEffect">
                                  <p:stCondLst>
                                    <p:cond delay="0"/>
                                  </p:stCondLst>
                                  <p:childTnLst>
                                    <p:set>
                                      <p:cBhvr>
                                        <p:cTn id="62" dur="1" fill="hold">
                                          <p:stCondLst>
                                            <p:cond delay="0"/>
                                          </p:stCondLst>
                                        </p:cTn>
                                        <p:tgtEl>
                                          <p:spTgt spid="16"/>
                                        </p:tgtEl>
                                        <p:attrNameLst>
                                          <p:attrName>style.visibility</p:attrName>
                                        </p:attrNameLst>
                                      </p:cBhvr>
                                      <p:to>
                                        <p:strVal val="visible"/>
                                      </p:to>
                                    </p:set>
                                    <p:anim calcmode="lin" valueType="num">
                                      <p:cBhvr>
                                        <p:cTn id="63" dur="500" fill="hold"/>
                                        <p:tgtEl>
                                          <p:spTgt spid="16"/>
                                        </p:tgtEl>
                                        <p:attrNameLst>
                                          <p:attrName>ppt_w</p:attrName>
                                        </p:attrNameLst>
                                      </p:cBhvr>
                                      <p:tavLst>
                                        <p:tav tm="0">
                                          <p:val>
                                            <p:fltVal val="0"/>
                                          </p:val>
                                        </p:tav>
                                        <p:tav tm="100000">
                                          <p:val>
                                            <p:strVal val="#ppt_w"/>
                                          </p:val>
                                        </p:tav>
                                      </p:tavLst>
                                    </p:anim>
                                    <p:anim calcmode="lin" valueType="num">
                                      <p:cBhvr>
                                        <p:cTn id="64" dur="500" fill="hold"/>
                                        <p:tgtEl>
                                          <p:spTgt spid="16"/>
                                        </p:tgtEl>
                                        <p:attrNameLst>
                                          <p:attrName>ppt_h</p:attrName>
                                        </p:attrNameLst>
                                      </p:cBhvr>
                                      <p:tavLst>
                                        <p:tav tm="0">
                                          <p:val>
                                            <p:fltVal val="0"/>
                                          </p:val>
                                        </p:tav>
                                        <p:tav tm="100000">
                                          <p:val>
                                            <p:strVal val="#ppt_h"/>
                                          </p:val>
                                        </p:tav>
                                      </p:tavLst>
                                    </p:anim>
                                    <p:animEffect transition="in" filter="fade">
                                      <p:cBhvr>
                                        <p:cTn id="65" dur="500"/>
                                        <p:tgtEl>
                                          <p:spTgt spid="16"/>
                                        </p:tgtEl>
                                      </p:cBhvr>
                                    </p:animEffect>
                                  </p:childTnLst>
                                </p:cTn>
                              </p:par>
                            </p:childTnLst>
                          </p:cTn>
                        </p:par>
                      </p:childTnLst>
                    </p:cTn>
                  </p:par>
                  <p:par>
                    <p:cTn id="66" fill="hold">
                      <p:stCondLst>
                        <p:cond delay="indefinite"/>
                      </p:stCondLst>
                      <p:childTnLst>
                        <p:par>
                          <p:cTn id="67" fill="hold">
                            <p:stCondLst>
                              <p:cond delay="0"/>
                            </p:stCondLst>
                            <p:childTnLst>
                              <p:par>
                                <p:cTn id="68" presetID="1" presetClass="emph" presetSubtype="2" fill="hold" nodeType="clickEffect">
                                  <p:stCondLst>
                                    <p:cond delay="0"/>
                                  </p:stCondLst>
                                  <p:childTnLst>
                                    <p:animClr clrSpc="rgb" dir="cw">
                                      <p:cBhvr>
                                        <p:cTn id="69" dur="2000" fill="hold"/>
                                        <p:tgtEl>
                                          <p:spTgt spid="17"/>
                                        </p:tgtEl>
                                        <p:attrNameLst>
                                          <p:attrName>fillcolor</p:attrName>
                                        </p:attrNameLst>
                                      </p:cBhvr>
                                      <p:to>
                                        <a:srgbClr val="606060"/>
                                      </p:to>
                                    </p:animClr>
                                    <p:set>
                                      <p:cBhvr>
                                        <p:cTn id="70" dur="2000" fill="hold"/>
                                        <p:tgtEl>
                                          <p:spTgt spid="17"/>
                                        </p:tgtEl>
                                        <p:attrNameLst>
                                          <p:attrName>fill.type</p:attrName>
                                        </p:attrNameLst>
                                      </p:cBhvr>
                                      <p:to>
                                        <p:strVal val="solid"/>
                                      </p:to>
                                    </p:set>
                                    <p:set>
                                      <p:cBhvr>
                                        <p:cTn id="71" dur="2000" fill="hold"/>
                                        <p:tgtEl>
                                          <p:spTgt spid="17"/>
                                        </p:tgtEl>
                                        <p:attrNameLst>
                                          <p:attrName>fill.on</p:attrName>
                                        </p:attrNameLst>
                                      </p:cBhvr>
                                      <p:to>
                                        <p:strVal val="true"/>
                                      </p:to>
                                    </p:set>
                                  </p:childTnLst>
                                </p:cTn>
                              </p:par>
                              <p:par>
                                <p:cTn id="72" presetID="1" presetClass="emph" presetSubtype="2" fill="hold" nodeType="withEffect">
                                  <p:stCondLst>
                                    <p:cond delay="0"/>
                                  </p:stCondLst>
                                  <p:childTnLst>
                                    <p:animClr clrSpc="rgb" dir="cw">
                                      <p:cBhvr>
                                        <p:cTn id="73" dur="2000" fill="hold"/>
                                        <p:tgtEl>
                                          <p:spTgt spid="16"/>
                                        </p:tgtEl>
                                        <p:attrNameLst>
                                          <p:attrName>fillcolor</p:attrName>
                                        </p:attrNameLst>
                                      </p:cBhvr>
                                      <p:to>
                                        <a:srgbClr val="606060"/>
                                      </p:to>
                                    </p:animClr>
                                    <p:set>
                                      <p:cBhvr>
                                        <p:cTn id="74" dur="2000" fill="hold"/>
                                        <p:tgtEl>
                                          <p:spTgt spid="16"/>
                                        </p:tgtEl>
                                        <p:attrNameLst>
                                          <p:attrName>fill.type</p:attrName>
                                        </p:attrNameLst>
                                      </p:cBhvr>
                                      <p:to>
                                        <p:strVal val="solid"/>
                                      </p:to>
                                    </p:set>
                                    <p:set>
                                      <p:cBhvr>
                                        <p:cTn id="75" dur="2000" fill="hold"/>
                                        <p:tgtEl>
                                          <p:spTgt spid="16"/>
                                        </p:tgtEl>
                                        <p:attrNameLst>
                                          <p:attrName>fill.on</p:attrName>
                                        </p:attrNameLst>
                                      </p:cBhvr>
                                      <p:to>
                                        <p:strVal val="true"/>
                                      </p:to>
                                    </p:set>
                                  </p:childTnLst>
                                </p:cTn>
                              </p:par>
                            </p:childTnLst>
                          </p:cTn>
                        </p:par>
                      </p:childTnLst>
                    </p:cTn>
                  </p:par>
                  <p:par>
                    <p:cTn id="76" fill="hold">
                      <p:stCondLst>
                        <p:cond delay="indefinite"/>
                      </p:stCondLst>
                      <p:childTnLst>
                        <p:par>
                          <p:cTn id="77" fill="hold">
                            <p:stCondLst>
                              <p:cond delay="0"/>
                            </p:stCondLst>
                            <p:childTnLst>
                              <p:par>
                                <p:cTn id="78" presetID="22" presetClass="entr" presetSubtype="4" fill="hold" grpId="0" nodeType="clickEffect">
                                  <p:stCondLst>
                                    <p:cond delay="0"/>
                                  </p:stCondLst>
                                  <p:childTnLst>
                                    <p:set>
                                      <p:cBhvr>
                                        <p:cTn id="79" dur="1" fill="hold">
                                          <p:stCondLst>
                                            <p:cond delay="0"/>
                                          </p:stCondLst>
                                        </p:cTn>
                                        <p:tgtEl>
                                          <p:spTgt spid="14"/>
                                        </p:tgtEl>
                                        <p:attrNameLst>
                                          <p:attrName>style.visibility</p:attrName>
                                        </p:attrNameLst>
                                      </p:cBhvr>
                                      <p:to>
                                        <p:strVal val="visible"/>
                                      </p:to>
                                    </p:set>
                                    <p:animEffect transition="in" filter="wipe(down)">
                                      <p:cBhvr>
                                        <p:cTn id="80" dur="500"/>
                                        <p:tgtEl>
                                          <p:spTgt spid="14"/>
                                        </p:tgtEl>
                                      </p:cBhvr>
                                    </p:animEffect>
                                  </p:childTnLst>
                                </p:cTn>
                              </p:par>
                              <p:par>
                                <p:cTn id="81" presetID="22" presetClass="entr" presetSubtype="4" fill="hold" grpId="0" nodeType="withEffect">
                                  <p:stCondLst>
                                    <p:cond delay="0"/>
                                  </p:stCondLst>
                                  <p:childTnLst>
                                    <p:set>
                                      <p:cBhvr>
                                        <p:cTn id="82" dur="1" fill="hold">
                                          <p:stCondLst>
                                            <p:cond delay="0"/>
                                          </p:stCondLst>
                                        </p:cTn>
                                        <p:tgtEl>
                                          <p:spTgt spid="23"/>
                                        </p:tgtEl>
                                        <p:attrNameLst>
                                          <p:attrName>style.visibility</p:attrName>
                                        </p:attrNameLst>
                                      </p:cBhvr>
                                      <p:to>
                                        <p:strVal val="visible"/>
                                      </p:to>
                                    </p:set>
                                    <p:animEffect transition="in" filter="wipe(down)">
                                      <p:cBhvr>
                                        <p:cTn id="83" dur="500"/>
                                        <p:tgtEl>
                                          <p:spTgt spid="23"/>
                                        </p:tgtEl>
                                      </p:cBhvr>
                                    </p:animEffect>
                                  </p:childTnLst>
                                </p:cTn>
                              </p:par>
                              <p:par>
                                <p:cTn id="84" presetID="53" presetClass="entr" presetSubtype="16" fill="hold" grpId="0" nodeType="withEffect">
                                  <p:stCondLst>
                                    <p:cond delay="0"/>
                                  </p:stCondLst>
                                  <p:childTnLst>
                                    <p:set>
                                      <p:cBhvr>
                                        <p:cTn id="85" dur="1" fill="hold">
                                          <p:stCondLst>
                                            <p:cond delay="0"/>
                                          </p:stCondLst>
                                        </p:cTn>
                                        <p:tgtEl>
                                          <p:spTgt spid="24"/>
                                        </p:tgtEl>
                                        <p:attrNameLst>
                                          <p:attrName>style.visibility</p:attrName>
                                        </p:attrNameLst>
                                      </p:cBhvr>
                                      <p:to>
                                        <p:strVal val="visible"/>
                                      </p:to>
                                    </p:set>
                                    <p:anim calcmode="lin" valueType="num">
                                      <p:cBhvr>
                                        <p:cTn id="86" dur="500" fill="hold"/>
                                        <p:tgtEl>
                                          <p:spTgt spid="24"/>
                                        </p:tgtEl>
                                        <p:attrNameLst>
                                          <p:attrName>ppt_w</p:attrName>
                                        </p:attrNameLst>
                                      </p:cBhvr>
                                      <p:tavLst>
                                        <p:tav tm="0">
                                          <p:val>
                                            <p:fltVal val="0"/>
                                          </p:val>
                                        </p:tav>
                                        <p:tav tm="100000">
                                          <p:val>
                                            <p:strVal val="#ppt_w"/>
                                          </p:val>
                                        </p:tav>
                                      </p:tavLst>
                                    </p:anim>
                                    <p:anim calcmode="lin" valueType="num">
                                      <p:cBhvr>
                                        <p:cTn id="87" dur="500" fill="hold"/>
                                        <p:tgtEl>
                                          <p:spTgt spid="24"/>
                                        </p:tgtEl>
                                        <p:attrNameLst>
                                          <p:attrName>ppt_h</p:attrName>
                                        </p:attrNameLst>
                                      </p:cBhvr>
                                      <p:tavLst>
                                        <p:tav tm="0">
                                          <p:val>
                                            <p:fltVal val="0"/>
                                          </p:val>
                                        </p:tav>
                                        <p:tav tm="100000">
                                          <p:val>
                                            <p:strVal val="#ppt_h"/>
                                          </p:val>
                                        </p:tav>
                                      </p:tavLst>
                                    </p:anim>
                                    <p:animEffect transition="in" filter="fade">
                                      <p:cBhvr>
                                        <p:cTn id="88" dur="500"/>
                                        <p:tgtEl>
                                          <p:spTgt spid="24"/>
                                        </p:tgtEl>
                                      </p:cBhvr>
                                    </p:animEffect>
                                  </p:childTnLst>
                                </p:cTn>
                              </p:par>
                              <p:par>
                                <p:cTn id="89" presetID="1" presetClass="emph" presetSubtype="2" fill="hold" nodeType="withEffect">
                                  <p:stCondLst>
                                    <p:cond delay="0"/>
                                  </p:stCondLst>
                                  <p:childTnLst>
                                    <p:animClr clrSpc="rgb" dir="cw">
                                      <p:cBhvr>
                                        <p:cTn id="90" dur="2000" fill="hold"/>
                                        <p:tgtEl>
                                          <p:spTgt spid="24"/>
                                        </p:tgtEl>
                                        <p:attrNameLst>
                                          <p:attrName>fillcolor</p:attrName>
                                        </p:attrNameLst>
                                      </p:cBhvr>
                                      <p:to>
                                        <a:srgbClr val="606060"/>
                                      </p:to>
                                    </p:animClr>
                                    <p:set>
                                      <p:cBhvr>
                                        <p:cTn id="91" dur="2000" fill="hold"/>
                                        <p:tgtEl>
                                          <p:spTgt spid="24"/>
                                        </p:tgtEl>
                                        <p:attrNameLst>
                                          <p:attrName>fill.type</p:attrName>
                                        </p:attrNameLst>
                                      </p:cBhvr>
                                      <p:to>
                                        <p:strVal val="solid"/>
                                      </p:to>
                                    </p:set>
                                    <p:set>
                                      <p:cBhvr>
                                        <p:cTn id="92" dur="2000" fill="hold"/>
                                        <p:tgtEl>
                                          <p:spTgt spid="24"/>
                                        </p:tgtEl>
                                        <p:attrNameLst>
                                          <p:attrName>fill.on</p:attrName>
                                        </p:attrNameLst>
                                      </p:cBhvr>
                                      <p:to>
                                        <p:strVal val="true"/>
                                      </p:to>
                                    </p:set>
                                  </p:childTnLst>
                                </p:cTn>
                              </p:par>
                              <p:par>
                                <p:cTn id="93" presetID="53" presetClass="entr" presetSubtype="16" fill="hold" grpId="0" nodeType="withEffect">
                                  <p:stCondLst>
                                    <p:cond delay="0"/>
                                  </p:stCondLst>
                                  <p:childTnLst>
                                    <p:set>
                                      <p:cBhvr>
                                        <p:cTn id="94" dur="1" fill="hold">
                                          <p:stCondLst>
                                            <p:cond delay="0"/>
                                          </p:stCondLst>
                                        </p:cTn>
                                        <p:tgtEl>
                                          <p:spTgt spid="25"/>
                                        </p:tgtEl>
                                        <p:attrNameLst>
                                          <p:attrName>style.visibility</p:attrName>
                                        </p:attrNameLst>
                                      </p:cBhvr>
                                      <p:to>
                                        <p:strVal val="visible"/>
                                      </p:to>
                                    </p:set>
                                    <p:anim calcmode="lin" valueType="num">
                                      <p:cBhvr>
                                        <p:cTn id="95" dur="500" fill="hold"/>
                                        <p:tgtEl>
                                          <p:spTgt spid="25"/>
                                        </p:tgtEl>
                                        <p:attrNameLst>
                                          <p:attrName>ppt_w</p:attrName>
                                        </p:attrNameLst>
                                      </p:cBhvr>
                                      <p:tavLst>
                                        <p:tav tm="0">
                                          <p:val>
                                            <p:fltVal val="0"/>
                                          </p:val>
                                        </p:tav>
                                        <p:tav tm="100000">
                                          <p:val>
                                            <p:strVal val="#ppt_w"/>
                                          </p:val>
                                        </p:tav>
                                      </p:tavLst>
                                    </p:anim>
                                    <p:anim calcmode="lin" valueType="num">
                                      <p:cBhvr>
                                        <p:cTn id="96" dur="500" fill="hold"/>
                                        <p:tgtEl>
                                          <p:spTgt spid="25"/>
                                        </p:tgtEl>
                                        <p:attrNameLst>
                                          <p:attrName>ppt_h</p:attrName>
                                        </p:attrNameLst>
                                      </p:cBhvr>
                                      <p:tavLst>
                                        <p:tav tm="0">
                                          <p:val>
                                            <p:fltVal val="0"/>
                                          </p:val>
                                        </p:tav>
                                        <p:tav tm="100000">
                                          <p:val>
                                            <p:strVal val="#ppt_h"/>
                                          </p:val>
                                        </p:tav>
                                      </p:tavLst>
                                    </p:anim>
                                    <p:animEffect transition="in" filter="fade">
                                      <p:cBhvr>
                                        <p:cTn id="97" dur="500"/>
                                        <p:tgtEl>
                                          <p:spTgt spid="25"/>
                                        </p:tgtEl>
                                      </p:cBhvr>
                                    </p:animEffect>
                                  </p:childTnLst>
                                </p:cTn>
                              </p:par>
                              <p:par>
                                <p:cTn id="98" presetID="1" presetClass="emph" presetSubtype="2" fill="hold" nodeType="withEffect">
                                  <p:stCondLst>
                                    <p:cond delay="0"/>
                                  </p:stCondLst>
                                  <p:childTnLst>
                                    <p:animClr clrSpc="rgb" dir="cw">
                                      <p:cBhvr>
                                        <p:cTn id="99" dur="2000" fill="hold"/>
                                        <p:tgtEl>
                                          <p:spTgt spid="25"/>
                                        </p:tgtEl>
                                        <p:attrNameLst>
                                          <p:attrName>fillcolor</p:attrName>
                                        </p:attrNameLst>
                                      </p:cBhvr>
                                      <p:to>
                                        <a:srgbClr val="606060"/>
                                      </p:to>
                                    </p:animClr>
                                    <p:set>
                                      <p:cBhvr>
                                        <p:cTn id="100" dur="2000" fill="hold"/>
                                        <p:tgtEl>
                                          <p:spTgt spid="25"/>
                                        </p:tgtEl>
                                        <p:attrNameLst>
                                          <p:attrName>fill.type</p:attrName>
                                        </p:attrNameLst>
                                      </p:cBhvr>
                                      <p:to>
                                        <p:strVal val="solid"/>
                                      </p:to>
                                    </p:set>
                                    <p:set>
                                      <p:cBhvr>
                                        <p:cTn id="101" dur="2000" fill="hold"/>
                                        <p:tgtEl>
                                          <p:spTgt spid="25"/>
                                        </p:tgtEl>
                                        <p:attrNameLst>
                                          <p:attrName>fill.on</p:attrName>
                                        </p:attrNameLst>
                                      </p:cBhvr>
                                      <p:to>
                                        <p:strVal val="true"/>
                                      </p:to>
                                    </p:set>
                                  </p:childTnLst>
                                </p:cTn>
                              </p:par>
                            </p:childTnLst>
                          </p:cTn>
                        </p:par>
                      </p:childTnLst>
                    </p:cTn>
                  </p:par>
                  <p:par>
                    <p:cTn id="102" fill="hold">
                      <p:stCondLst>
                        <p:cond delay="indefinite"/>
                      </p:stCondLst>
                      <p:childTnLst>
                        <p:par>
                          <p:cTn id="103" fill="hold">
                            <p:stCondLst>
                              <p:cond delay="0"/>
                            </p:stCondLst>
                            <p:childTnLst>
                              <p:par>
                                <p:cTn id="104" presetID="10" presetClass="entr" presetSubtype="0" fill="hold" grpId="0" nodeType="clickEffect">
                                  <p:stCondLst>
                                    <p:cond delay="0"/>
                                  </p:stCondLst>
                                  <p:childTnLst>
                                    <p:set>
                                      <p:cBhvr>
                                        <p:cTn id="105" dur="1" fill="hold">
                                          <p:stCondLst>
                                            <p:cond delay="0"/>
                                          </p:stCondLst>
                                        </p:cTn>
                                        <p:tgtEl>
                                          <p:spTgt spid="21"/>
                                        </p:tgtEl>
                                        <p:attrNameLst>
                                          <p:attrName>style.visibility</p:attrName>
                                        </p:attrNameLst>
                                      </p:cBhvr>
                                      <p:to>
                                        <p:strVal val="visible"/>
                                      </p:to>
                                    </p:set>
                                    <p:animEffect transition="in" filter="fade">
                                      <p:cBhvr>
                                        <p:cTn id="106" dur="500"/>
                                        <p:tgtEl>
                                          <p:spTgt spid="21"/>
                                        </p:tgtEl>
                                      </p:cBhvr>
                                    </p:animEffect>
                                  </p:childTnLst>
                                </p:cTn>
                              </p:par>
                              <p:par>
                                <p:cTn id="107" presetID="9" presetClass="exit" presetSubtype="0" fill="hold" grpId="2" nodeType="withEffect">
                                  <p:stCondLst>
                                    <p:cond delay="0"/>
                                  </p:stCondLst>
                                  <p:childTnLst>
                                    <p:animEffect transition="out" filter="dissolve">
                                      <p:cBhvr>
                                        <p:cTn id="108" dur="500"/>
                                        <p:tgtEl>
                                          <p:spTgt spid="11"/>
                                        </p:tgtEl>
                                      </p:cBhvr>
                                    </p:animEffect>
                                    <p:set>
                                      <p:cBhvr>
                                        <p:cTn id="109" dur="1" fill="hold">
                                          <p:stCondLst>
                                            <p:cond delay="499"/>
                                          </p:stCondLst>
                                        </p:cTn>
                                        <p:tgtEl>
                                          <p:spTgt spid="11"/>
                                        </p:tgtEl>
                                        <p:attrNameLst>
                                          <p:attrName>style.visibility</p:attrName>
                                        </p:attrNameLst>
                                      </p:cBhvr>
                                      <p:to>
                                        <p:strVal val="hidden"/>
                                      </p:to>
                                    </p:set>
                                  </p:childTnLst>
                                </p:cTn>
                              </p:par>
                              <p:par>
                                <p:cTn id="110" presetID="9" presetClass="exit" presetSubtype="0" fill="hold" grpId="2" nodeType="withEffect">
                                  <p:stCondLst>
                                    <p:cond delay="0"/>
                                  </p:stCondLst>
                                  <p:childTnLst>
                                    <p:animEffect transition="out" filter="dissolve">
                                      <p:cBhvr>
                                        <p:cTn id="111" dur="500"/>
                                        <p:tgtEl>
                                          <p:spTgt spid="5"/>
                                        </p:tgtEl>
                                      </p:cBhvr>
                                    </p:animEffect>
                                    <p:set>
                                      <p:cBhvr>
                                        <p:cTn id="112" dur="1" fill="hold">
                                          <p:stCondLst>
                                            <p:cond delay="499"/>
                                          </p:stCondLst>
                                        </p:cTn>
                                        <p:tgtEl>
                                          <p:spTgt spid="5"/>
                                        </p:tgtEl>
                                        <p:attrNameLst>
                                          <p:attrName>style.visibility</p:attrName>
                                        </p:attrNameLst>
                                      </p:cBhvr>
                                      <p:to>
                                        <p:strVal val="hidden"/>
                                      </p:to>
                                    </p:set>
                                  </p:childTnLst>
                                </p:cTn>
                              </p:par>
                            </p:childTnLst>
                          </p:cTn>
                        </p:par>
                        <p:par>
                          <p:cTn id="113" fill="hold">
                            <p:stCondLst>
                              <p:cond delay="500"/>
                            </p:stCondLst>
                            <p:childTnLst>
                              <p:par>
                                <p:cTn id="114" presetID="9" presetClass="entr" presetSubtype="0" fill="hold" grpId="0" nodeType="afterEffect">
                                  <p:stCondLst>
                                    <p:cond delay="0"/>
                                  </p:stCondLst>
                                  <p:childTnLst>
                                    <p:set>
                                      <p:cBhvr>
                                        <p:cTn id="115" dur="1" fill="hold">
                                          <p:stCondLst>
                                            <p:cond delay="0"/>
                                          </p:stCondLst>
                                        </p:cTn>
                                        <p:tgtEl>
                                          <p:spTgt spid="15"/>
                                        </p:tgtEl>
                                        <p:attrNameLst>
                                          <p:attrName>style.visibility</p:attrName>
                                        </p:attrNameLst>
                                      </p:cBhvr>
                                      <p:to>
                                        <p:strVal val="visible"/>
                                      </p:to>
                                    </p:set>
                                    <p:animEffect transition="in" filter="dissolve">
                                      <p:cBhvr>
                                        <p:cTn id="11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5" grpId="0" animBg="1"/>
      <p:bldP spid="5" grpId="1" animBg="1"/>
      <p:bldP spid="5" grpId="2" animBg="1"/>
      <p:bldP spid="11" grpId="0" animBg="1"/>
      <p:bldP spid="11" grpId="1" animBg="1"/>
      <p:bldP spid="11" grpId="2" animBg="1"/>
      <p:bldP spid="12" grpId="0" animBg="1"/>
      <p:bldP spid="14" grpId="0" animBg="1"/>
      <p:bldP spid="16" grpId="0" animBg="1"/>
      <p:bldP spid="17" grpId="0" animBg="1"/>
      <p:bldP spid="23" grpId="0" animBg="1"/>
      <p:bldP spid="24" grpId="0" animBg="1"/>
      <p:bldP spid="25" grpId="0" animBg="1"/>
      <p:bldP spid="26" grpId="0" animBg="1"/>
      <p:bldP spid="21" grpId="0" animBg="1"/>
      <p:bldP spid="15" grpId="0" animBg="1"/>
    </p:bldLst>
  </p:timing>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Object 13"/>
          <p:cNvGraphicFramePr>
            <a:graphicFrameLocks noChangeAspect="1"/>
          </p:cNvGraphicFramePr>
          <p:nvPr/>
        </p:nvGraphicFramePr>
        <p:xfrm>
          <a:off x="-22652" y="1641794"/>
          <a:ext cx="9189305" cy="2165708"/>
        </p:xfrm>
        <a:graphic>
          <a:graphicData uri="http://schemas.openxmlformats.org/presentationml/2006/ole">
            <mc:AlternateContent xmlns:mc="http://schemas.openxmlformats.org/markup-compatibility/2006">
              <mc:Choice xmlns:v="urn:schemas-microsoft-com:vml" Requires="v">
                <p:oleObj name="Visio" r:id="rId3" imgW="9250442" imgH="2181260" progId="Visio.Drawing.11">
                  <p:embed/>
                </p:oleObj>
              </mc:Choice>
              <mc:Fallback>
                <p:oleObj name="Visio" r:id="rId3" imgW="9250442" imgH="2181260" progId="Visio.Drawing.11">
                  <p:embed/>
                  <p:pic>
                    <p:nvPicPr>
                      <p:cNvPr id="14" name="Object 13"/>
                      <p:cNvPicPr/>
                      <p:nvPr/>
                    </p:nvPicPr>
                    <p:blipFill>
                      <a:blip r:embed="rId4"/>
                      <a:stretch>
                        <a:fillRect/>
                      </a:stretch>
                    </p:blipFill>
                    <p:spPr>
                      <a:xfrm>
                        <a:off x="-22652" y="1641794"/>
                        <a:ext cx="9189305" cy="2165708"/>
                      </a:xfrm>
                      <a:prstGeom prst="rect">
                        <a:avLst/>
                      </a:prstGeom>
                    </p:spPr>
                  </p:pic>
                </p:oleObj>
              </mc:Fallback>
            </mc:AlternateContent>
          </a:graphicData>
        </a:graphic>
      </p:graphicFrame>
      <p:sp>
        <p:nvSpPr>
          <p:cNvPr id="2" name="Title 1"/>
          <p:cNvSpPr>
            <a:spLocks noGrp="1"/>
          </p:cNvSpPr>
          <p:nvPr>
            <p:ph type="title"/>
          </p:nvPr>
        </p:nvSpPr>
        <p:spPr/>
        <p:txBody>
          <a:bodyPr/>
          <a:lstStyle/>
          <a:p>
            <a:r>
              <a:rPr lang="en-US"/>
              <a:t>MAGNET Walkthrough</a:t>
            </a:r>
          </a:p>
        </p:txBody>
      </p:sp>
      <p:sp>
        <p:nvSpPr>
          <p:cNvPr id="3" name="Slide Number Placeholder 2"/>
          <p:cNvSpPr>
            <a:spLocks noGrp="1"/>
          </p:cNvSpPr>
          <p:nvPr>
            <p:ph type="sldNum" sz="quarter" idx="11"/>
          </p:nvPr>
        </p:nvSpPr>
        <p:spPr/>
        <p:txBody>
          <a:bodyPr/>
          <a:lstStyle/>
          <a:p>
            <a:fld id="{018A7077-2B78-4FB5-8F56-24239751AEF0}" type="slidenum">
              <a:rPr lang="en-US" altLang="en-US" smtClean="0">
                <a:solidFill>
                  <a:prstClr val="black"/>
                </a:solidFill>
              </a:rPr>
              <a:pPr/>
              <a:t>213</a:t>
            </a:fld>
            <a:endParaRPr lang="en-US" altLang="en-US">
              <a:solidFill>
                <a:prstClr val="black"/>
              </a:solidFill>
            </a:endParaRPr>
          </a:p>
        </p:txBody>
      </p:sp>
      <p:sp>
        <p:nvSpPr>
          <p:cNvPr id="6" name="Rectangle 5"/>
          <p:cNvSpPr/>
          <p:nvPr/>
        </p:nvSpPr>
        <p:spPr>
          <a:xfrm>
            <a:off x="-344771" y="1309490"/>
            <a:ext cx="9627541" cy="4997858"/>
          </a:xfrm>
          <a:prstGeom prst="rect">
            <a:avLst/>
          </a:prstGeom>
          <a:solidFill>
            <a:schemeClr val="bg1">
              <a:alpha val="80000"/>
            </a:schemeClr>
          </a:solidFill>
        </p:spPr>
        <p:txBody>
          <a:bodyPr wrap="square" rtlCol="0" anchor="ctr">
            <a:spAutoFit/>
          </a:bodyPr>
          <a:lstStyle/>
          <a:p>
            <a:pPr algn="just"/>
            <a:endParaRPr lang="en-US" sz="400" b="1">
              <a:solidFill>
                <a:srgbClr val="EEECE1"/>
              </a:solidFill>
              <a:latin typeface="europa"/>
            </a:endParaRPr>
          </a:p>
        </p:txBody>
      </p:sp>
      <p:graphicFrame>
        <p:nvGraphicFramePr>
          <p:cNvPr id="4" name="Diagram 3"/>
          <p:cNvGraphicFramePr/>
          <p:nvPr/>
        </p:nvGraphicFramePr>
        <p:xfrm>
          <a:off x="39756" y="979729"/>
          <a:ext cx="8988287" cy="47894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Line Callout 2 (Border and Accent Bar) 6"/>
          <p:cNvSpPr/>
          <p:nvPr/>
        </p:nvSpPr>
        <p:spPr>
          <a:xfrm>
            <a:off x="2060716" y="2862326"/>
            <a:ext cx="6778484" cy="3017520"/>
          </a:xfrm>
          <a:prstGeom prst="accentBorderCallout2">
            <a:avLst>
              <a:gd name="adj1" fmla="val 12079"/>
              <a:gd name="adj2" fmla="val -2186"/>
              <a:gd name="adj3" fmla="val -1571"/>
              <a:gd name="adj4" fmla="val -2375"/>
              <a:gd name="adj5" fmla="val -45475"/>
              <a:gd name="adj6" fmla="val 2396"/>
            </a:avLst>
          </a:prstGeom>
          <a:solidFill>
            <a:schemeClr val="bg1"/>
          </a:solidFill>
          <a:ln w="38100">
            <a:solidFill>
              <a:srgbClr val="3DBF22"/>
            </a:solidFill>
            <a:headEnd type="oval" w="med" len="med"/>
            <a:tailEnd type="oval" w="med" len="med"/>
          </a:ln>
          <a:effectLst>
            <a:outerShdw blurRad="50800" dist="38100" dir="2700000" algn="tl" rotWithShape="0">
              <a:prstClr val="black">
                <a:alpha val="40000"/>
              </a:prstClr>
            </a:outerShdw>
          </a:effectLst>
        </p:spPr>
        <p:txBody>
          <a:bodyPr wrap="square" rtlCol="0" anchor="ctr">
            <a:spAutoFit/>
          </a:bodyPr>
          <a:lstStyle/>
          <a:p>
            <a:pPr algn="just"/>
            <a:endParaRPr lang="en-US" sz="400" b="1">
              <a:solidFill>
                <a:srgbClr val="EEECE1"/>
              </a:solidFill>
              <a:latin typeface="europa"/>
            </a:endParaRPr>
          </a:p>
        </p:txBody>
      </p:sp>
      <p:sp>
        <p:nvSpPr>
          <p:cNvPr id="10" name="Line Callout 2 (Border and Accent Bar) 9"/>
          <p:cNvSpPr/>
          <p:nvPr/>
        </p:nvSpPr>
        <p:spPr>
          <a:xfrm>
            <a:off x="523458" y="1659321"/>
            <a:ext cx="4777412" cy="1005840"/>
          </a:xfrm>
          <a:prstGeom prst="accentBorderCallout2">
            <a:avLst>
              <a:gd name="adj1" fmla="val 20068"/>
              <a:gd name="adj2" fmla="val -2536"/>
              <a:gd name="adj3" fmla="val 18750"/>
              <a:gd name="adj4" fmla="val -7181"/>
              <a:gd name="adj5" fmla="val -15978"/>
              <a:gd name="adj6" fmla="val -7004"/>
            </a:avLst>
          </a:prstGeom>
          <a:solidFill>
            <a:schemeClr val="bg1"/>
          </a:solidFill>
          <a:ln w="38100">
            <a:solidFill>
              <a:srgbClr val="2B92AD"/>
            </a:solidFill>
            <a:headEnd type="oval" w="med" len="med"/>
            <a:tailEnd type="oval" w="med" len="med"/>
          </a:ln>
          <a:effectLst>
            <a:outerShdw blurRad="50800" dist="38100" dir="2700000" algn="tl" rotWithShape="0">
              <a:prstClr val="black">
                <a:alpha val="40000"/>
              </a:prstClr>
            </a:outerShdw>
          </a:effectLst>
        </p:spPr>
        <p:txBody>
          <a:bodyPr wrap="square" rtlCol="0" anchor="ctr">
            <a:spAutoFit/>
          </a:bodyPr>
          <a:lstStyle/>
          <a:p>
            <a:pPr algn="just"/>
            <a:endParaRPr lang="en-US" sz="400" b="1">
              <a:solidFill>
                <a:srgbClr val="EEECE1"/>
              </a:solidFill>
              <a:latin typeface="europa"/>
            </a:endParaRPr>
          </a:p>
        </p:txBody>
      </p:sp>
      <p:sp>
        <p:nvSpPr>
          <p:cNvPr id="11" name="TextBox 10"/>
          <p:cNvSpPr txBox="1"/>
          <p:nvPr/>
        </p:nvSpPr>
        <p:spPr>
          <a:xfrm>
            <a:off x="523456" y="1700480"/>
            <a:ext cx="4882719" cy="923330"/>
          </a:xfrm>
          <a:prstGeom prst="rect">
            <a:avLst/>
          </a:prstGeom>
          <a:noFill/>
        </p:spPr>
        <p:txBody>
          <a:bodyPr wrap="square" rtlCol="0">
            <a:spAutoFit/>
          </a:bodyPr>
          <a:lstStyle/>
          <a:p>
            <a:pPr marL="285750" indent="-285750">
              <a:buFont typeface="Arial" panose="020B0604020202020204" pitchFamily="34" charset="0"/>
              <a:buChar char="•"/>
            </a:pPr>
            <a:r>
              <a:rPr lang="en-US" i="1">
                <a:solidFill>
                  <a:prstClr val="black"/>
                </a:solidFill>
              </a:rPr>
              <a:t>E</a:t>
            </a:r>
            <a:r>
              <a:rPr lang="en-US">
                <a:solidFill>
                  <a:prstClr val="black"/>
                </a:solidFill>
              </a:rPr>
              <a:t> right-shift registers (length=</a:t>
            </a:r>
            <a:r>
              <a:rPr lang="en-US" err="1">
                <a:solidFill>
                  <a:prstClr val="black"/>
                </a:solidFill>
              </a:rPr>
              <a:t>ReadLength</a:t>
            </a:r>
            <a:r>
              <a:rPr lang="en-US">
                <a:solidFill>
                  <a:prstClr val="black"/>
                </a:solidFill>
              </a:rPr>
              <a:t>)</a:t>
            </a:r>
          </a:p>
          <a:p>
            <a:pPr marL="285750" indent="-285750">
              <a:buFont typeface="Arial" panose="020B0604020202020204" pitchFamily="34" charset="0"/>
              <a:buChar char="•"/>
            </a:pPr>
            <a:r>
              <a:rPr lang="en-US" i="1">
                <a:solidFill>
                  <a:prstClr val="black"/>
                </a:solidFill>
              </a:rPr>
              <a:t>E</a:t>
            </a:r>
            <a:r>
              <a:rPr lang="en-US">
                <a:solidFill>
                  <a:prstClr val="black"/>
                </a:solidFill>
              </a:rPr>
              <a:t> left-shift registers (length=</a:t>
            </a:r>
            <a:r>
              <a:rPr lang="en-US" err="1">
                <a:solidFill>
                  <a:prstClr val="black"/>
                </a:solidFill>
              </a:rPr>
              <a:t>ReadLength</a:t>
            </a:r>
            <a:r>
              <a:rPr lang="en-US">
                <a:solidFill>
                  <a:prstClr val="black"/>
                </a:solidFill>
              </a:rPr>
              <a:t>)</a:t>
            </a:r>
          </a:p>
          <a:p>
            <a:pPr marL="285750" indent="-285750">
              <a:buFont typeface="Arial" panose="020B0604020202020204" pitchFamily="34" charset="0"/>
              <a:buChar char="•"/>
            </a:pPr>
            <a:r>
              <a:rPr lang="en-US">
                <a:solidFill>
                  <a:prstClr val="black"/>
                </a:solidFill>
              </a:rPr>
              <a:t>(2</a:t>
            </a:r>
            <a:r>
              <a:rPr lang="en-US" i="1">
                <a:solidFill>
                  <a:prstClr val="black"/>
                </a:solidFill>
              </a:rPr>
              <a:t>E</a:t>
            </a:r>
            <a:r>
              <a:rPr lang="en-US">
                <a:solidFill>
                  <a:prstClr val="black"/>
                </a:solidFill>
              </a:rPr>
              <a:t>+1) * (</a:t>
            </a:r>
            <a:r>
              <a:rPr lang="en-US" err="1">
                <a:solidFill>
                  <a:prstClr val="black"/>
                </a:solidFill>
              </a:rPr>
              <a:t>ReadLength</a:t>
            </a:r>
            <a:r>
              <a:rPr lang="en-US">
                <a:solidFill>
                  <a:prstClr val="black"/>
                </a:solidFill>
              </a:rPr>
              <a:t>) 2-XOR operations.</a:t>
            </a:r>
          </a:p>
        </p:txBody>
      </p:sp>
      <p:sp>
        <p:nvSpPr>
          <p:cNvPr id="12" name="Line Callout 2 (Border and Accent Bar) 11"/>
          <p:cNvSpPr/>
          <p:nvPr/>
        </p:nvSpPr>
        <p:spPr>
          <a:xfrm>
            <a:off x="5618922" y="1546679"/>
            <a:ext cx="3405810" cy="457200"/>
          </a:xfrm>
          <a:prstGeom prst="accentBorderCallout2">
            <a:avLst>
              <a:gd name="adj1" fmla="val 20068"/>
              <a:gd name="adj2" fmla="val -3362"/>
              <a:gd name="adj3" fmla="val 18750"/>
              <a:gd name="adj4" fmla="val -7181"/>
              <a:gd name="adj5" fmla="val -3715"/>
              <a:gd name="adj6" fmla="val -7004"/>
            </a:avLst>
          </a:prstGeom>
          <a:solidFill>
            <a:schemeClr val="bg1"/>
          </a:solidFill>
          <a:ln w="38100">
            <a:solidFill>
              <a:srgbClr val="D1701F"/>
            </a:solidFill>
            <a:headEnd type="oval" w="med" len="med"/>
            <a:tailEnd type="oval" w="med" len="med"/>
          </a:ln>
          <a:effectLst>
            <a:outerShdw blurRad="50800" dist="38100" dir="2700000" algn="tl" rotWithShape="0">
              <a:prstClr val="black">
                <a:alpha val="40000"/>
              </a:prstClr>
            </a:outerShdw>
          </a:effectLst>
        </p:spPr>
        <p:txBody>
          <a:bodyPr wrap="square" rtlCol="0" anchor="ctr">
            <a:spAutoFit/>
          </a:bodyPr>
          <a:lstStyle/>
          <a:p>
            <a:pPr algn="just"/>
            <a:endParaRPr lang="en-US" sz="400" b="1">
              <a:solidFill>
                <a:srgbClr val="EEECE1"/>
              </a:solidFill>
              <a:latin typeface="europa"/>
            </a:endParaRPr>
          </a:p>
        </p:txBody>
      </p:sp>
      <mc:AlternateContent xmlns:mc="http://schemas.openxmlformats.org/markup-compatibility/2006" xmlns:a14="http://schemas.microsoft.com/office/drawing/2010/main">
        <mc:Choice Requires="a14">
          <p:sp>
            <p:nvSpPr>
              <p:cNvPr id="13" name="TextBox 12"/>
              <p:cNvSpPr txBox="1"/>
              <p:nvPr/>
            </p:nvSpPr>
            <p:spPr>
              <a:xfrm>
                <a:off x="5658681" y="1548082"/>
                <a:ext cx="3366051" cy="369332"/>
              </a:xfrm>
              <a:prstGeom prst="rect">
                <a:avLst/>
              </a:prstGeom>
              <a:noFill/>
            </p:spPr>
            <p:txBody>
              <a:bodyPr wrap="square" rtlCol="0">
                <a:spAutoFit/>
              </a:bodyPr>
              <a:lstStyle/>
              <a:p>
                <a:pPr marL="285750" indent="-285750">
                  <a:buFont typeface="Arial" panose="020B0604020202020204" pitchFamily="34" charset="0"/>
                  <a:buChar char="•"/>
                </a:pPr>
                <a14:m>
                  <m:oMath xmlns:m="http://schemas.openxmlformats.org/officeDocument/2006/math">
                    <m:sSub>
                      <m:sSubPr>
                        <m:ctrlPr>
                          <a:rPr lang="en-US" i="1" smtClean="0">
                            <a:solidFill>
                              <a:prstClr val="black"/>
                            </a:solidFill>
                            <a:latin typeface="Cambria Math" panose="02040503050406030204" pitchFamily="18" charset="0"/>
                          </a:rPr>
                        </m:ctrlPr>
                      </m:sSubPr>
                      <m:e>
                        <m:r>
                          <a:rPr lang="en-US" i="1" smtClean="0">
                            <a:solidFill>
                              <a:prstClr val="black"/>
                            </a:solidFill>
                            <a:latin typeface="Cambria Math" panose="02040503050406030204" pitchFamily="18" charset="0"/>
                          </a:rPr>
                          <m:t>𝑙𝑜𝑔</m:t>
                        </m:r>
                      </m:e>
                      <m:sub>
                        <m:r>
                          <a:rPr lang="en-US" i="1" smtClean="0">
                            <a:solidFill>
                              <a:prstClr val="black"/>
                            </a:solidFill>
                            <a:latin typeface="Cambria Math" panose="02040503050406030204" pitchFamily="18" charset="0"/>
                          </a:rPr>
                          <m:t>2</m:t>
                        </m:r>
                      </m:sub>
                    </m:sSub>
                  </m:oMath>
                </a14:m>
                <a:r>
                  <a:rPr lang="en-US">
                    <a:solidFill>
                      <a:prstClr val="black"/>
                    </a:solidFill>
                  </a:rPr>
                  <a:t>ReadLength-bit counter.</a:t>
                </a:r>
              </a:p>
            </p:txBody>
          </p:sp>
        </mc:Choice>
        <mc:Fallback xmlns="">
          <p:sp>
            <p:nvSpPr>
              <p:cNvPr id="13" name="TextBox 12"/>
              <p:cNvSpPr txBox="1">
                <a:spLocks noRot="1" noChangeAspect="1" noMove="1" noResize="1" noEditPoints="1" noAdjustHandles="1" noChangeArrowheads="1" noChangeShapeType="1" noTextEdit="1"/>
              </p:cNvSpPr>
              <p:nvPr/>
            </p:nvSpPr>
            <p:spPr>
              <a:xfrm>
                <a:off x="5658681" y="1548082"/>
                <a:ext cx="3366051" cy="369332"/>
              </a:xfrm>
              <a:prstGeom prst="rect">
                <a:avLst/>
              </a:prstGeom>
              <a:blipFill rotWithShape="0">
                <a:blip r:embed="rId11"/>
                <a:stretch>
                  <a:fillRect l="-1087" t="-9836" r="-543" b="-24590"/>
                </a:stretch>
              </a:blipFill>
            </p:spPr>
            <p:txBody>
              <a:bodyPr/>
              <a:lstStyle/>
              <a:p>
                <a:r>
                  <a:rPr lang="en-US">
                    <a:noFill/>
                  </a:rPr>
                  <a:t> </a:t>
                </a:r>
              </a:p>
            </p:txBody>
          </p:sp>
        </mc:Fallback>
      </mc:AlternateContent>
      <p:graphicFrame>
        <p:nvGraphicFramePr>
          <p:cNvPr id="15" name="Object 14"/>
          <p:cNvGraphicFramePr>
            <a:graphicFrameLocks noChangeAspect="1"/>
          </p:cNvGraphicFramePr>
          <p:nvPr/>
        </p:nvGraphicFramePr>
        <p:xfrm>
          <a:off x="2040977" y="2982338"/>
          <a:ext cx="6756843" cy="2658739"/>
        </p:xfrm>
        <a:graphic>
          <a:graphicData uri="http://schemas.openxmlformats.org/presentationml/2006/ole">
            <mc:AlternateContent xmlns:mc="http://schemas.openxmlformats.org/markup-compatibility/2006">
              <mc:Choice xmlns:v="urn:schemas-microsoft-com:vml" Requires="v">
                <p:oleObj name="Visio" r:id="rId12" imgW="3478246" imgH="1334896" progId="Visio.Drawing.11">
                  <p:embed/>
                </p:oleObj>
              </mc:Choice>
              <mc:Fallback>
                <p:oleObj name="Visio" r:id="rId12" imgW="3478246" imgH="1334896" progId="Visio.Drawing.11">
                  <p:embed/>
                  <p:pic>
                    <p:nvPicPr>
                      <p:cNvPr id="15" name="Object 14"/>
                      <p:cNvPicPr/>
                      <p:nvPr/>
                    </p:nvPicPr>
                    <p:blipFill>
                      <a:blip r:embed="rId13"/>
                      <a:stretch>
                        <a:fillRect/>
                      </a:stretch>
                    </p:blipFill>
                    <p:spPr>
                      <a:xfrm>
                        <a:off x="2040977" y="2982338"/>
                        <a:ext cx="6756843" cy="2658739"/>
                      </a:xfrm>
                      <a:prstGeom prst="rect">
                        <a:avLst/>
                      </a:prstGeom>
                    </p:spPr>
                  </p:pic>
                </p:oleObj>
              </mc:Fallback>
            </mc:AlternateContent>
          </a:graphicData>
        </a:graphic>
      </p:graphicFrame>
    </p:spTree>
    <p:extLst>
      <p:ext uri="{BB962C8B-B14F-4D97-AF65-F5344CB8AC3E}">
        <p14:creationId xmlns:p14="http://schemas.microsoft.com/office/powerpoint/2010/main" val="17278525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1000"/>
                                        <p:tgtEl>
                                          <p:spTgt spid="12"/>
                                        </p:tgtEl>
                                      </p:cBhvr>
                                    </p:animEffect>
                                    <p:anim calcmode="lin" valueType="num">
                                      <p:cBhvr>
                                        <p:cTn id="25" dur="1000" fill="hold"/>
                                        <p:tgtEl>
                                          <p:spTgt spid="12"/>
                                        </p:tgtEl>
                                        <p:attrNameLst>
                                          <p:attrName>ppt_x</p:attrName>
                                        </p:attrNameLst>
                                      </p:cBhvr>
                                      <p:tavLst>
                                        <p:tav tm="0">
                                          <p:val>
                                            <p:strVal val="#ppt_x"/>
                                          </p:val>
                                        </p:tav>
                                        <p:tav tm="100000">
                                          <p:val>
                                            <p:strVal val="#ppt_x"/>
                                          </p:val>
                                        </p:tav>
                                      </p:tavLst>
                                    </p:anim>
                                    <p:anim calcmode="lin" valueType="num">
                                      <p:cBhvr>
                                        <p:cTn id="2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3" grpId="0"/>
    </p:bldLst>
  </p:timing>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MAGNET Accelerator</a:t>
            </a:r>
          </a:p>
        </p:txBody>
      </p:sp>
      <p:sp>
        <p:nvSpPr>
          <p:cNvPr id="4" name="Slide Number Placeholder 3"/>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prstClr val="black"/>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214</a:t>
            </a:fld>
            <a:endParaRPr kumimoji="0" lang="en-US" altLang="en-US" sz="1600" b="0" i="0" u="none" strike="noStrike" kern="1200" cap="none" spc="0" normalizeH="0" baseline="0" noProof="0">
              <a:ln>
                <a:noFill/>
              </a:ln>
              <a:solidFill>
                <a:prstClr val="black"/>
              </a:solidFill>
              <a:effectLst/>
              <a:uLnTx/>
              <a:uFillTx/>
              <a:latin typeface="Garamond" pitchFamily="18" charset="0"/>
              <a:ea typeface="+mn-ea"/>
              <a:cs typeface="+mn-cs"/>
            </a:endParaRPr>
          </a:p>
        </p:txBody>
      </p:sp>
      <p:graphicFrame>
        <p:nvGraphicFramePr>
          <p:cNvPr id="6" name="Object 5"/>
          <p:cNvGraphicFramePr>
            <a:graphicFrameLocks noChangeAspect="1"/>
          </p:cNvGraphicFramePr>
          <p:nvPr/>
        </p:nvGraphicFramePr>
        <p:xfrm>
          <a:off x="912836" y="1296593"/>
          <a:ext cx="7318329" cy="4758305"/>
        </p:xfrm>
        <a:graphic>
          <a:graphicData uri="http://schemas.openxmlformats.org/presentationml/2006/ole">
            <mc:AlternateContent xmlns:mc="http://schemas.openxmlformats.org/markup-compatibility/2006">
              <mc:Choice xmlns:v="urn:schemas-microsoft-com:vml" Requires="v">
                <p:oleObj name="Visio" r:id="rId3" imgW="3218681" imgH="2095192" progId="Visio.Drawing.11">
                  <p:embed/>
                </p:oleObj>
              </mc:Choice>
              <mc:Fallback>
                <p:oleObj name="Visio" r:id="rId3" imgW="3218681" imgH="2095192" progId="Visio.Drawing.11">
                  <p:embed/>
                  <p:pic>
                    <p:nvPicPr>
                      <p:cNvPr id="6" name="Object 5"/>
                      <p:cNvPicPr>
                        <a:picLocks noChangeAspect="1" noChangeArrowheads="1"/>
                      </p:cNvPicPr>
                      <p:nvPr/>
                    </p:nvPicPr>
                    <p:blipFill>
                      <a:blip r:embed="rId4"/>
                      <a:srcRect/>
                      <a:stretch>
                        <a:fillRect/>
                      </a:stretch>
                    </p:blipFill>
                    <p:spPr bwMode="auto">
                      <a:xfrm>
                        <a:off x="912836" y="1296593"/>
                        <a:ext cx="7318329" cy="4758305"/>
                      </a:xfrm>
                      <a:prstGeom prst="rect">
                        <a:avLst/>
                      </a:prstGeom>
                      <a:noFill/>
                    </p:spPr>
                  </p:pic>
                </p:oleObj>
              </mc:Fallback>
            </mc:AlternateContent>
          </a:graphicData>
        </a:graphic>
      </p:graphicFrame>
    </p:spTree>
    <p:extLst>
      <p:ext uri="{BB962C8B-B14F-4D97-AF65-F5344CB8AC3E}">
        <p14:creationId xmlns:p14="http://schemas.microsoft.com/office/powerpoint/2010/main" val="651334687"/>
      </p:ext>
    </p:extLst>
  </p:cSld>
  <p:clrMapOvr>
    <a:masterClrMapping/>
  </p:clrMapOvr>
  <p:transition/>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2780E-AA6F-1D4D-89A4-66E4EFAA9306}"/>
              </a:ext>
            </a:extLst>
          </p:cNvPr>
          <p:cNvSpPr>
            <a:spLocks noGrp="1"/>
          </p:cNvSpPr>
          <p:nvPr>
            <p:ph type="title"/>
          </p:nvPr>
        </p:nvSpPr>
        <p:spPr/>
        <p:txBody>
          <a:bodyPr/>
          <a:lstStyle/>
          <a:p>
            <a:r>
              <a:rPr lang="en-US"/>
              <a:t>More on MAGNET</a:t>
            </a:r>
          </a:p>
        </p:txBody>
      </p:sp>
      <p:sp>
        <p:nvSpPr>
          <p:cNvPr id="3" name="Content Placeholder 2">
            <a:extLst>
              <a:ext uri="{FF2B5EF4-FFF2-40B4-BE49-F238E27FC236}">
                <a16:creationId xmlns:a16="http://schemas.microsoft.com/office/drawing/2014/main" id="{448D89A7-3EA4-7748-93B1-E872851C444C}"/>
              </a:ext>
            </a:extLst>
          </p:cNvPr>
          <p:cNvSpPr>
            <a:spLocks noGrp="1"/>
          </p:cNvSpPr>
          <p:nvPr>
            <p:ph idx="1"/>
          </p:nvPr>
        </p:nvSpPr>
        <p:spPr>
          <a:xfrm>
            <a:off x="228600" y="1052736"/>
            <a:ext cx="8610600" cy="5040560"/>
          </a:xfrm>
        </p:spPr>
        <p:txBody>
          <a:bodyPr/>
          <a:lstStyle/>
          <a:p>
            <a:r>
              <a:rPr lang="en-US"/>
              <a:t>Download and test for yourself </a:t>
            </a:r>
            <a:r>
              <a:rPr lang="en-US">
                <a:hlinkClick r:id="rId2"/>
              </a:rPr>
              <a:t>https://github.com/BilkentCompGen/MAGNET</a:t>
            </a:r>
            <a:r>
              <a:rPr lang="en-US"/>
              <a:t>  </a:t>
            </a:r>
          </a:p>
        </p:txBody>
      </p:sp>
      <p:sp>
        <p:nvSpPr>
          <p:cNvPr id="4" name="Slide Number Placeholder 3">
            <a:extLst>
              <a:ext uri="{FF2B5EF4-FFF2-40B4-BE49-F238E27FC236}">
                <a16:creationId xmlns:a16="http://schemas.microsoft.com/office/drawing/2014/main" id="{6778F938-82BC-664D-80ED-92478DC2F58F}"/>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3594FA-E141-4234-AE05-360401972BE7}" type="slidenum">
              <a:rPr kumimoji="0" lang="en-US" altLang="en-US" sz="1600" b="0" i="0" u="none" strike="noStrike" kern="1200" cap="none" spc="0" normalizeH="0" baseline="0" noProof="0" smtClean="0">
                <a:ln>
                  <a:noFill/>
                </a:ln>
                <a:solidFill>
                  <a:srgbClr val="000000"/>
                </a:solidFill>
                <a:effectLst/>
                <a:uLnTx/>
                <a:uFillTx/>
                <a:latin typeface="Garamond"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215</a:t>
            </a:fld>
            <a:endParaRPr kumimoji="0" lang="en-US" altLang="en-US" sz="1600" b="0" i="0" u="none" strike="noStrike" kern="1200" cap="none" spc="0" normalizeH="0" baseline="0" noProof="0">
              <a:ln>
                <a:noFill/>
              </a:ln>
              <a:solidFill>
                <a:srgbClr val="000000"/>
              </a:solidFill>
              <a:effectLst/>
              <a:uLnTx/>
              <a:uFillTx/>
              <a:latin typeface="Garamond" pitchFamily="18" charset="0"/>
              <a:ea typeface="+mn-ea"/>
              <a:cs typeface="+mn-cs"/>
            </a:endParaRPr>
          </a:p>
        </p:txBody>
      </p:sp>
      <p:sp>
        <p:nvSpPr>
          <p:cNvPr id="6" name="TextBox 5">
            <a:extLst>
              <a:ext uri="{FF2B5EF4-FFF2-40B4-BE49-F238E27FC236}">
                <a16:creationId xmlns:a16="http://schemas.microsoft.com/office/drawing/2014/main" id="{31C43C0B-A607-C142-8D8E-5599158E3857}"/>
              </a:ext>
            </a:extLst>
          </p:cNvPr>
          <p:cNvSpPr txBox="1"/>
          <p:nvPr/>
        </p:nvSpPr>
        <p:spPr>
          <a:xfrm>
            <a:off x="512618" y="2361654"/>
            <a:ext cx="7587774" cy="923330"/>
          </a:xfrm>
          <a:prstGeom prst="rect">
            <a:avLst/>
          </a:prstGeom>
          <a:noFill/>
        </p:spPr>
        <p:txBody>
          <a:bodyPr wrap="square" rtlCol="0">
            <a:spAutoFit/>
          </a:bodyPr>
          <a:lstStyle/>
          <a:p>
            <a:r>
              <a:rPr lang="en-US" dirty="0" err="1"/>
              <a:t>Alser</a:t>
            </a:r>
            <a:r>
              <a:rPr lang="en-US" dirty="0"/>
              <a:t>, Mohammed, </a:t>
            </a:r>
            <a:r>
              <a:rPr lang="en-US" dirty="0" err="1"/>
              <a:t>Onur</a:t>
            </a:r>
            <a:r>
              <a:rPr lang="en-US" dirty="0"/>
              <a:t> </a:t>
            </a:r>
            <a:r>
              <a:rPr lang="en-US" dirty="0" err="1"/>
              <a:t>Mutlu</a:t>
            </a:r>
            <a:r>
              <a:rPr lang="en-US" dirty="0"/>
              <a:t>, and Can </a:t>
            </a:r>
            <a:r>
              <a:rPr lang="en-US" dirty="0" err="1"/>
              <a:t>Alkan</a:t>
            </a:r>
            <a:r>
              <a:rPr lang="en-US" dirty="0"/>
              <a:t>. "MAGNET: understanding and improving the accuracy of genome pre-alignment filtering." </a:t>
            </a:r>
            <a:r>
              <a:rPr lang="en-US" i="1" dirty="0"/>
              <a:t>IPSI Transaction</a:t>
            </a:r>
            <a:r>
              <a:rPr lang="en-US" dirty="0"/>
              <a:t> (2017).</a:t>
            </a:r>
            <a:endParaRPr lang="en-US" b="1" dirty="0"/>
          </a:p>
        </p:txBody>
      </p:sp>
    </p:spTree>
    <p:extLst>
      <p:ext uri="{BB962C8B-B14F-4D97-AF65-F5344CB8AC3E}">
        <p14:creationId xmlns:p14="http://schemas.microsoft.com/office/powerpoint/2010/main" val="2516143633"/>
      </p:ext>
    </p:extLst>
  </p:cSld>
  <p:clrMapOvr>
    <a:masterClrMapping/>
  </p:clrMapOvr>
  <p:transition/>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err="1"/>
              <a:t>Shouji</a:t>
            </a:r>
            <a:r>
              <a:rPr lang="en-US"/>
              <a:t> (</a:t>
            </a:r>
            <a:r>
              <a:rPr lang="ja-JP" altLang="en-US"/>
              <a:t>障子</a:t>
            </a:r>
            <a:r>
              <a:rPr lang="en-US" altLang="ja-JP"/>
              <a:t>)</a:t>
            </a:r>
            <a:endParaRPr lang="en-US"/>
          </a:p>
        </p:txBody>
      </p:sp>
      <p:pic>
        <p:nvPicPr>
          <p:cNvPr id="7" name="Content Placeholder 6">
            <a:extLst>
              <a:ext uri="{FF2B5EF4-FFF2-40B4-BE49-F238E27FC236}">
                <a16:creationId xmlns:a16="http://schemas.microsoft.com/office/drawing/2014/main" id="{B4B2A96C-30FF-114A-9994-B69E4AA50358}"/>
              </a:ext>
            </a:extLst>
          </p:cNvPr>
          <p:cNvPicPr>
            <a:picLocks noGrp="1" noChangeAspect="1"/>
          </p:cNvPicPr>
          <p:nvPr>
            <p:ph idx="1"/>
          </p:nvPr>
        </p:nvPicPr>
        <p:blipFill rotWithShape="1">
          <a:blip r:embed="rId2">
            <a:extLst>
              <a:ext uri="{28A0092B-C50C-407E-A947-70E740481C1C}">
                <a14:useLocalDpi xmlns:a14="http://schemas.microsoft.com/office/drawing/2010/main"/>
              </a:ext>
            </a:extLst>
          </a:blip>
          <a:srcRect/>
          <a:stretch/>
        </p:blipFill>
        <p:spPr>
          <a:xfrm>
            <a:off x="1115616" y="1124744"/>
            <a:ext cx="7262274" cy="4104764"/>
          </a:xfrm>
        </p:spPr>
      </p:pic>
      <p:sp>
        <p:nvSpPr>
          <p:cNvPr id="4" name="Slide Number Placeholder 3"/>
          <p:cNvSpPr>
            <a:spLocks noGrp="1"/>
          </p:cNvSpPr>
          <p:nvPr>
            <p:ph type="sldNum" sz="quarter" idx="11"/>
          </p:nvPr>
        </p:nvSpPr>
        <p:spPr/>
        <p:txBody>
          <a:bodyPr/>
          <a:lstStyle/>
          <a:p>
            <a:fld id="{323594FA-E141-4234-AE05-360401972BE7}" type="slidenum">
              <a:rPr lang="en-US" altLang="en-US" smtClean="0">
                <a:solidFill>
                  <a:srgbClr val="000000"/>
                </a:solidFill>
              </a:rPr>
              <a:pPr/>
              <a:t>216</a:t>
            </a:fld>
            <a:endParaRPr lang="en-US" altLang="en-US">
              <a:solidFill>
                <a:srgbClr val="000000"/>
              </a:solidFill>
            </a:endParaRPr>
          </a:p>
        </p:txBody>
      </p:sp>
      <p:sp>
        <p:nvSpPr>
          <p:cNvPr id="5" name="Rectangle 4"/>
          <p:cNvSpPr/>
          <p:nvPr/>
        </p:nvSpPr>
        <p:spPr>
          <a:xfrm>
            <a:off x="200218" y="5445224"/>
            <a:ext cx="8476676" cy="923330"/>
          </a:xfrm>
          <a:prstGeom prst="rect">
            <a:avLst/>
          </a:prstGeom>
        </p:spPr>
        <p:txBody>
          <a:bodyPr wrap="square">
            <a:spAutoFit/>
          </a:bodyPr>
          <a:lstStyle/>
          <a:p>
            <a:r>
              <a:rPr lang="en-US" dirty="0" err="1">
                <a:solidFill>
                  <a:srgbClr val="000000"/>
                </a:solidFill>
              </a:rPr>
              <a:t>Alser</a:t>
            </a:r>
            <a:r>
              <a:rPr lang="en-US" dirty="0">
                <a:solidFill>
                  <a:srgbClr val="000000"/>
                </a:solidFill>
              </a:rPr>
              <a:t>+, </a:t>
            </a:r>
            <a:r>
              <a:rPr lang="en-US" dirty="0">
                <a:solidFill>
                  <a:srgbClr val="000000"/>
                </a:solidFill>
                <a:hlinkClick r:id="rId3"/>
              </a:rPr>
              <a:t>“</a:t>
            </a:r>
            <a:r>
              <a:rPr lang="en-US" u="sng" dirty="0">
                <a:solidFill>
                  <a:srgbClr val="000000"/>
                </a:solidFill>
                <a:hlinkClick r:id="rId3"/>
              </a:rPr>
              <a:t>Shouji: a fast and efficient pre-alignment filter for sequence alignment”</a:t>
            </a:r>
            <a:r>
              <a:rPr lang="en-US" dirty="0"/>
              <a:t>, </a:t>
            </a:r>
          </a:p>
          <a:p>
            <a:r>
              <a:rPr lang="en-US" i="1" dirty="0"/>
              <a:t>Bioinformatics</a:t>
            </a:r>
            <a:r>
              <a:rPr lang="en-US" dirty="0"/>
              <a:t> 2019, </a:t>
            </a:r>
          </a:p>
          <a:p>
            <a:r>
              <a:rPr lang="en-US" dirty="0"/>
              <a:t> </a:t>
            </a:r>
            <a:r>
              <a:rPr lang="en-US" dirty="0">
                <a:hlinkClick r:id="rId3"/>
              </a:rPr>
              <a:t>https://doi.org/10.1093/bioinformatics/btz234</a:t>
            </a:r>
            <a:endParaRPr lang="en-US" dirty="0">
              <a:solidFill>
                <a:srgbClr val="000000"/>
              </a:solidFill>
            </a:endParaRPr>
          </a:p>
        </p:txBody>
      </p:sp>
    </p:spTree>
    <p:extLst>
      <p:ext uri="{BB962C8B-B14F-4D97-AF65-F5344CB8AC3E}">
        <p14:creationId xmlns:p14="http://schemas.microsoft.com/office/powerpoint/2010/main" val="1556193822"/>
      </p:ext>
    </p:extLst>
  </p:cSld>
  <p:clrMapOvr>
    <a:masterClrMapping/>
  </p:clrMapOvr>
  <p:transition/>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4C5DF-5F3C-4885-A189-23EDC600DCD5}"/>
              </a:ext>
            </a:extLst>
          </p:cNvPr>
          <p:cNvSpPr>
            <a:spLocks noGrp="1"/>
          </p:cNvSpPr>
          <p:nvPr>
            <p:ph type="title"/>
          </p:nvPr>
        </p:nvSpPr>
        <p:spPr/>
        <p:txBody>
          <a:bodyPr/>
          <a:lstStyle/>
          <a:p>
            <a:r>
              <a:rPr lang="en-US"/>
              <a:t>Shouji</a:t>
            </a:r>
          </a:p>
        </p:txBody>
      </p:sp>
      <p:sp>
        <p:nvSpPr>
          <p:cNvPr id="4" name="Slide Number Placeholder 3">
            <a:extLst>
              <a:ext uri="{FF2B5EF4-FFF2-40B4-BE49-F238E27FC236}">
                <a16:creationId xmlns:a16="http://schemas.microsoft.com/office/drawing/2014/main" id="{D694AEB0-7C3E-4373-B84A-1A6BBDEFCADD}"/>
              </a:ext>
            </a:extLst>
          </p:cNvPr>
          <p:cNvSpPr>
            <a:spLocks noGrp="1"/>
          </p:cNvSpPr>
          <p:nvPr>
            <p:ph type="sldNum" sz="quarter" idx="11"/>
          </p:nvPr>
        </p:nvSpPr>
        <p:spPr/>
        <p:txBody>
          <a:bodyPr/>
          <a:lstStyle/>
          <a:p>
            <a:fld id="{323594FA-E141-4234-AE05-360401972BE7}" type="slidenum">
              <a:rPr lang="en-US" altLang="en-US" smtClean="0">
                <a:solidFill>
                  <a:prstClr val="black"/>
                </a:solidFill>
              </a:rPr>
              <a:pPr/>
              <a:t>217</a:t>
            </a:fld>
            <a:endParaRPr lang="en-US" altLang="en-US">
              <a:solidFill>
                <a:prstClr val="black"/>
              </a:solidFill>
            </a:endParaRPr>
          </a:p>
        </p:txBody>
      </p:sp>
      <p:sp>
        <p:nvSpPr>
          <p:cNvPr id="7" name="Content Placeholder 2"/>
          <p:cNvSpPr txBox="1">
            <a:spLocks/>
          </p:cNvSpPr>
          <p:nvPr/>
        </p:nvSpPr>
        <p:spPr bwMode="auto">
          <a:xfrm>
            <a:off x="35496" y="896319"/>
            <a:ext cx="9108504" cy="548500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65000"/>
              <a:buFont typeface="Wingdings" pitchFamily="2" charset="2"/>
              <a:buChar char="n"/>
              <a:defRPr sz="24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2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0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16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1600">
                <a:solidFill>
                  <a:schemeClr val="tx1"/>
                </a:solidFill>
                <a:latin typeface="+mn-lt"/>
              </a:defRPr>
            </a:lvl9pPr>
          </a:lstStyle>
          <a:p>
            <a:r>
              <a:rPr lang="en-US" sz="2200" b="1" kern="0" dirty="0">
                <a:solidFill>
                  <a:srgbClr val="FF0000"/>
                </a:solidFill>
              </a:rPr>
              <a:t>Key observation:</a:t>
            </a:r>
          </a:p>
          <a:p>
            <a:pPr lvl="1"/>
            <a:r>
              <a:rPr lang="en-US" sz="2100" kern="0" dirty="0"/>
              <a:t>Correct alignment always includes </a:t>
            </a:r>
            <a:r>
              <a:rPr lang="en-US" sz="2100" kern="0" dirty="0">
                <a:solidFill>
                  <a:srgbClr val="FF0000"/>
                </a:solidFill>
              </a:rPr>
              <a:t>long identical subsequences</a:t>
            </a:r>
            <a:r>
              <a:rPr lang="en-US" sz="2100" kern="0" dirty="0"/>
              <a:t>. </a:t>
            </a:r>
          </a:p>
          <a:p>
            <a:pPr lvl="1"/>
            <a:r>
              <a:rPr lang="en-US" sz="2100" kern="0" dirty="0"/>
              <a:t>Processing the entire mapping at once is ineffective for hardware design.</a:t>
            </a:r>
          </a:p>
          <a:p>
            <a:r>
              <a:rPr lang="en-US" sz="2200" b="1" kern="0" dirty="0">
                <a:solidFill>
                  <a:srgbClr val="0000FF"/>
                </a:solidFill>
              </a:rPr>
              <a:t>Key idea:</a:t>
            </a:r>
          </a:p>
          <a:p>
            <a:pPr lvl="1"/>
            <a:r>
              <a:rPr lang="en-US" sz="2100" kern="0" dirty="0"/>
              <a:t>Use overlapping </a:t>
            </a:r>
            <a:r>
              <a:rPr lang="en-US" sz="2100" kern="0" dirty="0">
                <a:solidFill>
                  <a:srgbClr val="FF0000"/>
                </a:solidFill>
              </a:rPr>
              <a:t>sliding window </a:t>
            </a:r>
            <a:r>
              <a:rPr lang="en-US" sz="2100" kern="0" dirty="0"/>
              <a:t>approach to quickly and accurately find all long segments of </a:t>
            </a:r>
            <a:r>
              <a:rPr lang="en-US" sz="2100" kern="0" dirty="0">
                <a:solidFill>
                  <a:srgbClr val="FF0000"/>
                </a:solidFill>
              </a:rPr>
              <a:t>consecutive zeros</a:t>
            </a:r>
            <a:r>
              <a:rPr lang="en-US" sz="2100" kern="0" dirty="0"/>
              <a:t>.</a:t>
            </a:r>
          </a:p>
          <a:p>
            <a:r>
              <a:rPr lang="en-US" sz="2200" b="1" kern="0" dirty="0">
                <a:solidFill>
                  <a:schemeClr val="tx2"/>
                </a:solidFill>
              </a:rPr>
              <a:t>Key result:</a:t>
            </a:r>
          </a:p>
          <a:p>
            <a:pPr lvl="1"/>
            <a:r>
              <a:rPr lang="en-US" sz="2100" kern="0" dirty="0"/>
              <a:t>Shouji on FPGA is </a:t>
            </a:r>
            <a:r>
              <a:rPr lang="en-US" sz="2100" kern="0" dirty="0">
                <a:solidFill>
                  <a:srgbClr val="FF0000"/>
                </a:solidFill>
              </a:rPr>
              <a:t>up to three orders of magnitude faster </a:t>
            </a:r>
            <a:r>
              <a:rPr lang="en-US" sz="2100" kern="0" dirty="0"/>
              <a:t>than its CPU implementation.</a:t>
            </a:r>
          </a:p>
          <a:p>
            <a:pPr lvl="1"/>
            <a:r>
              <a:rPr lang="en-US" sz="2100" kern="0" dirty="0"/>
              <a:t>Shouji accelerates best-performing CPU read aligner </a:t>
            </a:r>
            <a:r>
              <a:rPr lang="en-US" sz="2100" kern="0" dirty="0">
                <a:solidFill>
                  <a:srgbClr val="0000FF"/>
                </a:solidFill>
              </a:rPr>
              <a:t>Edlib </a:t>
            </a:r>
            <a:r>
              <a:rPr lang="en-US" sz="2100" kern="0" dirty="0"/>
              <a:t>(Bioinformatics 2017) by </a:t>
            </a:r>
            <a:r>
              <a:rPr lang="en-US" sz="2100" kern="0" dirty="0">
                <a:solidFill>
                  <a:srgbClr val="FF0000"/>
                </a:solidFill>
              </a:rPr>
              <a:t>up to 18.8x </a:t>
            </a:r>
            <a:r>
              <a:rPr lang="en-US" sz="2100" kern="0" dirty="0"/>
              <a:t>using 16 filtering units that work in parallel.</a:t>
            </a:r>
          </a:p>
          <a:p>
            <a:pPr lvl="1"/>
            <a:r>
              <a:rPr lang="en-US" sz="2100" kern="0" dirty="0"/>
              <a:t>Shouji is </a:t>
            </a:r>
            <a:r>
              <a:rPr lang="en-US" sz="2100" kern="0" dirty="0">
                <a:solidFill>
                  <a:srgbClr val="FF0000"/>
                </a:solidFill>
              </a:rPr>
              <a:t>2.4x to 467x more accurate </a:t>
            </a:r>
            <a:r>
              <a:rPr lang="en-US" sz="2100" kern="0" dirty="0"/>
              <a:t>than GateKeeper (Bioinformatics 2017) and SHD (Bioinformatics 2015).</a:t>
            </a:r>
          </a:p>
        </p:txBody>
      </p:sp>
    </p:spTree>
    <p:extLst>
      <p:ext uri="{BB962C8B-B14F-4D97-AF65-F5344CB8AC3E}">
        <p14:creationId xmlns:p14="http://schemas.microsoft.com/office/powerpoint/2010/main" val="1505064848"/>
      </p:ext>
    </p:extLst>
  </p:cSld>
  <p:clrMapOvr>
    <a:masterClrMapping/>
  </p:clrMapOvr>
  <p:transition/>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323594FA-E141-4234-AE05-360401972BE7}" type="slidenum">
              <a:rPr lang="en-US" altLang="en-US" smtClean="0">
                <a:solidFill>
                  <a:srgbClr val="000000"/>
                </a:solidFill>
              </a:rPr>
              <a:pPr/>
              <a:t>218</a:t>
            </a:fld>
            <a:endParaRPr lang="en-US" altLang="en-US">
              <a:solidFill>
                <a:srgbClr val="000000"/>
              </a:solidFill>
            </a:endParaRPr>
          </a:p>
        </p:txBody>
      </p:sp>
      <p:graphicFrame>
        <p:nvGraphicFramePr>
          <p:cNvPr id="6" name="Object 5"/>
          <p:cNvGraphicFramePr>
            <a:graphicFrameLocks noChangeAspect="1"/>
          </p:cNvGraphicFramePr>
          <p:nvPr/>
        </p:nvGraphicFramePr>
        <p:xfrm>
          <a:off x="3279735" y="980728"/>
          <a:ext cx="4687019" cy="3943270"/>
        </p:xfrm>
        <a:graphic>
          <a:graphicData uri="http://schemas.openxmlformats.org/presentationml/2006/ole">
            <mc:AlternateContent xmlns:mc="http://schemas.openxmlformats.org/markup-compatibility/2006">
              <mc:Choice xmlns:v="urn:schemas-microsoft-com:vml" Requires="v">
                <p:oleObj name="Worksheet" r:id="rId2" imgW="3181335" imgH="2676525" progId="Excel.Sheet.12">
                  <p:embed/>
                </p:oleObj>
              </mc:Choice>
              <mc:Fallback>
                <p:oleObj name="Worksheet" r:id="rId2" imgW="3181335" imgH="2676525" progId="Excel.Sheet.12">
                  <p:embed/>
                  <p:pic>
                    <p:nvPicPr>
                      <p:cNvPr id="6" name="Object 5"/>
                      <p:cNvPicPr/>
                      <p:nvPr/>
                    </p:nvPicPr>
                    <p:blipFill>
                      <a:blip r:embed="rId3"/>
                      <a:stretch>
                        <a:fillRect/>
                      </a:stretch>
                    </p:blipFill>
                    <p:spPr>
                      <a:xfrm>
                        <a:off x="3279735" y="980728"/>
                        <a:ext cx="4687019" cy="3943270"/>
                      </a:xfrm>
                      <a:prstGeom prst="rect">
                        <a:avLst/>
                      </a:prstGeom>
                    </p:spPr>
                  </p:pic>
                </p:oleObj>
              </mc:Fallback>
            </mc:AlternateContent>
          </a:graphicData>
        </a:graphic>
      </p:graphicFrame>
      <p:sp>
        <p:nvSpPr>
          <p:cNvPr id="7" name="Title 1"/>
          <p:cNvSpPr txBox="1">
            <a:spLocks/>
          </p:cNvSpPr>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r>
              <a:rPr lang="en-US" kern="0">
                <a:solidFill>
                  <a:srgbClr val="006633"/>
                </a:solidFill>
              </a:rPr>
              <a:t>Shouji Walkthrough</a:t>
            </a:r>
          </a:p>
        </p:txBody>
      </p:sp>
      <p:sp>
        <p:nvSpPr>
          <p:cNvPr id="9" name="Rectangle 8"/>
          <p:cNvSpPr/>
          <p:nvPr/>
        </p:nvSpPr>
        <p:spPr>
          <a:xfrm>
            <a:off x="3934306" y="1556792"/>
            <a:ext cx="1296144" cy="208823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cxnSp>
        <p:nvCxnSpPr>
          <p:cNvPr id="10" name="Straight Arrow Connector 9"/>
          <p:cNvCxnSpPr/>
          <p:nvPr/>
        </p:nvCxnSpPr>
        <p:spPr>
          <a:xfrm>
            <a:off x="4942418" y="1556792"/>
            <a:ext cx="216024" cy="216024"/>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4653854" y="1564396"/>
            <a:ext cx="504588" cy="496452"/>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4353264" y="1572000"/>
            <a:ext cx="820486" cy="776880"/>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4076887" y="1593554"/>
            <a:ext cx="1081555" cy="1006373"/>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4020187" y="1845693"/>
            <a:ext cx="1138255" cy="1007243"/>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027841" y="2158475"/>
            <a:ext cx="1138255" cy="1007243"/>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013993" y="2409087"/>
            <a:ext cx="1138255" cy="1007243"/>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5191420" y="1659540"/>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1</a:t>
            </a:r>
          </a:p>
        </p:txBody>
      </p:sp>
      <p:sp>
        <p:nvSpPr>
          <p:cNvPr id="18" name="TextBox 17"/>
          <p:cNvSpPr txBox="1"/>
          <p:nvPr/>
        </p:nvSpPr>
        <p:spPr>
          <a:xfrm>
            <a:off x="5193011" y="1945511"/>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1</a:t>
            </a:r>
          </a:p>
        </p:txBody>
      </p:sp>
      <p:sp>
        <p:nvSpPr>
          <p:cNvPr id="19" name="TextBox 18"/>
          <p:cNvSpPr txBox="1"/>
          <p:nvPr/>
        </p:nvSpPr>
        <p:spPr>
          <a:xfrm>
            <a:off x="5179163" y="2243846"/>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1</a:t>
            </a:r>
          </a:p>
        </p:txBody>
      </p:sp>
      <p:sp>
        <p:nvSpPr>
          <p:cNvPr id="20" name="TextBox 19"/>
          <p:cNvSpPr txBox="1"/>
          <p:nvPr/>
        </p:nvSpPr>
        <p:spPr>
          <a:xfrm>
            <a:off x="5184066" y="2542181"/>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4</a:t>
            </a:r>
          </a:p>
        </p:txBody>
      </p:sp>
      <p:sp>
        <p:nvSpPr>
          <p:cNvPr id="21" name="TextBox 20"/>
          <p:cNvSpPr txBox="1"/>
          <p:nvPr/>
        </p:nvSpPr>
        <p:spPr>
          <a:xfrm>
            <a:off x="5178731" y="2837874"/>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1</a:t>
            </a:r>
          </a:p>
        </p:txBody>
      </p:sp>
      <p:sp>
        <p:nvSpPr>
          <p:cNvPr id="22" name="TextBox 21"/>
          <p:cNvSpPr txBox="1"/>
          <p:nvPr/>
        </p:nvSpPr>
        <p:spPr>
          <a:xfrm>
            <a:off x="5166096" y="3122187"/>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2</a:t>
            </a:r>
          </a:p>
        </p:txBody>
      </p:sp>
      <p:sp>
        <p:nvSpPr>
          <p:cNvPr id="23" name="TextBox 22"/>
          <p:cNvSpPr txBox="1"/>
          <p:nvPr/>
        </p:nvSpPr>
        <p:spPr>
          <a:xfrm>
            <a:off x="5178731" y="3406500"/>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1</a:t>
            </a:r>
          </a:p>
        </p:txBody>
      </p:sp>
      <p:graphicFrame>
        <p:nvGraphicFramePr>
          <p:cNvPr id="24" name="Object 23"/>
          <p:cNvGraphicFramePr>
            <a:graphicFrameLocks noChangeAspect="1"/>
          </p:cNvGraphicFramePr>
          <p:nvPr/>
        </p:nvGraphicFramePr>
        <p:xfrm>
          <a:off x="3934307" y="5227217"/>
          <a:ext cx="4032448" cy="290015"/>
        </p:xfrm>
        <a:graphic>
          <a:graphicData uri="http://schemas.openxmlformats.org/presentationml/2006/ole">
            <mc:AlternateContent xmlns:mc="http://schemas.openxmlformats.org/markup-compatibility/2006">
              <mc:Choice xmlns:v="urn:schemas-microsoft-com:vml" Requires="v">
                <p:oleObj name="Worksheet" r:id="rId4" imgW="2724135" imgH="200025" progId="Excel.Sheet.12">
                  <p:embed/>
                </p:oleObj>
              </mc:Choice>
              <mc:Fallback>
                <p:oleObj name="Worksheet" r:id="rId4" imgW="2724135" imgH="200025" progId="Excel.Sheet.12">
                  <p:embed/>
                  <p:pic>
                    <p:nvPicPr>
                      <p:cNvPr id="24" name="Object 23"/>
                      <p:cNvPicPr/>
                      <p:nvPr/>
                    </p:nvPicPr>
                    <p:blipFill>
                      <a:blip r:embed="rId5"/>
                      <a:stretch>
                        <a:fillRect/>
                      </a:stretch>
                    </p:blipFill>
                    <p:spPr>
                      <a:xfrm>
                        <a:off x="3934307" y="5227217"/>
                        <a:ext cx="4032448" cy="290015"/>
                      </a:xfrm>
                      <a:prstGeom prst="rect">
                        <a:avLst/>
                      </a:prstGeom>
                    </p:spPr>
                  </p:pic>
                </p:oleObj>
              </mc:Fallback>
            </mc:AlternateContent>
          </a:graphicData>
        </a:graphic>
      </p:graphicFrame>
      <p:sp>
        <p:nvSpPr>
          <p:cNvPr id="25" name="Rectangle 24"/>
          <p:cNvSpPr/>
          <p:nvPr/>
        </p:nvSpPr>
        <p:spPr>
          <a:xfrm>
            <a:off x="3921934" y="1528752"/>
            <a:ext cx="360040" cy="290015"/>
          </a:xfrm>
          <a:prstGeom prst="rect">
            <a:avLst/>
          </a:pr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rgbClr val="000000"/>
                </a:solidFill>
              </a:rPr>
              <a:t>0</a:t>
            </a:r>
          </a:p>
        </p:txBody>
      </p:sp>
      <p:sp>
        <p:nvSpPr>
          <p:cNvPr id="26" name="Rectangle 25"/>
          <p:cNvSpPr/>
          <p:nvPr/>
        </p:nvSpPr>
        <p:spPr>
          <a:xfrm>
            <a:off x="4269963" y="1819646"/>
            <a:ext cx="323318" cy="290015"/>
          </a:xfrm>
          <a:prstGeom prst="rect">
            <a:avLst/>
          </a:pr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rgbClr val="000000"/>
                </a:solidFill>
              </a:rPr>
              <a:t>0</a:t>
            </a:r>
          </a:p>
        </p:txBody>
      </p:sp>
      <p:sp>
        <p:nvSpPr>
          <p:cNvPr id="27" name="Rectangle 26"/>
          <p:cNvSpPr/>
          <p:nvPr/>
        </p:nvSpPr>
        <p:spPr>
          <a:xfrm>
            <a:off x="4596968" y="2101342"/>
            <a:ext cx="323318" cy="290015"/>
          </a:xfrm>
          <a:prstGeom prst="rect">
            <a:avLst/>
          </a:pr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rgbClr val="000000"/>
                </a:solidFill>
              </a:rPr>
              <a:t>0</a:t>
            </a:r>
          </a:p>
        </p:txBody>
      </p:sp>
      <p:sp>
        <p:nvSpPr>
          <p:cNvPr id="28" name="Rectangle 27"/>
          <p:cNvSpPr/>
          <p:nvPr/>
        </p:nvSpPr>
        <p:spPr>
          <a:xfrm>
            <a:off x="4916371" y="2394423"/>
            <a:ext cx="323318" cy="290015"/>
          </a:xfrm>
          <a:prstGeom prst="rect">
            <a:avLst/>
          </a:pr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rgbClr val="000000"/>
                </a:solidFill>
              </a:rPr>
              <a:t>0</a:t>
            </a:r>
          </a:p>
        </p:txBody>
      </p:sp>
      <p:sp>
        <p:nvSpPr>
          <p:cNvPr id="29" name="TextBox 28"/>
          <p:cNvSpPr txBox="1"/>
          <p:nvPr/>
        </p:nvSpPr>
        <p:spPr>
          <a:xfrm>
            <a:off x="481136" y="1211487"/>
            <a:ext cx="2736304" cy="646331"/>
          </a:xfrm>
          <a:prstGeom prst="rect">
            <a:avLst/>
          </a:prstGeom>
          <a:solidFill>
            <a:srgbClr val="FFFF00"/>
          </a:solidFill>
        </p:spPr>
        <p:txBody>
          <a:bodyPr wrap="square" rtlCol="0">
            <a:spAutoFit/>
          </a:bodyPr>
          <a:lstStyle/>
          <a:p>
            <a:r>
              <a:rPr lang="en-US">
                <a:solidFill>
                  <a:srgbClr val="000000"/>
                </a:solidFill>
              </a:rPr>
              <a:t>Building the Neighborhood Map</a:t>
            </a:r>
          </a:p>
        </p:txBody>
      </p:sp>
      <p:sp>
        <p:nvSpPr>
          <p:cNvPr id="30" name="TextBox 29"/>
          <p:cNvSpPr txBox="1"/>
          <p:nvPr/>
        </p:nvSpPr>
        <p:spPr>
          <a:xfrm>
            <a:off x="528123" y="5187558"/>
            <a:ext cx="3190160" cy="369332"/>
          </a:xfrm>
          <a:prstGeom prst="rect">
            <a:avLst/>
          </a:prstGeom>
          <a:solidFill>
            <a:srgbClr val="FFFF00"/>
          </a:solidFill>
        </p:spPr>
        <p:txBody>
          <a:bodyPr wrap="square" rtlCol="0">
            <a:spAutoFit/>
          </a:bodyPr>
          <a:lstStyle/>
          <a:p>
            <a:r>
              <a:rPr lang="en-US">
                <a:solidFill>
                  <a:srgbClr val="000000"/>
                </a:solidFill>
              </a:rPr>
              <a:t>Storing it @ Shouji Bit-vector</a:t>
            </a:r>
          </a:p>
        </p:txBody>
      </p:sp>
      <p:sp>
        <p:nvSpPr>
          <p:cNvPr id="31" name="Rectangle 30"/>
          <p:cNvSpPr/>
          <p:nvPr/>
        </p:nvSpPr>
        <p:spPr>
          <a:xfrm>
            <a:off x="4316478" y="1529866"/>
            <a:ext cx="1296144" cy="2259174"/>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cxnSp>
        <p:nvCxnSpPr>
          <p:cNvPr id="32" name="Straight Arrow Connector 31"/>
          <p:cNvCxnSpPr/>
          <p:nvPr/>
        </p:nvCxnSpPr>
        <p:spPr>
          <a:xfrm>
            <a:off x="5036026" y="1537470"/>
            <a:ext cx="504588" cy="496452"/>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4735436" y="1545074"/>
            <a:ext cx="820486" cy="776880"/>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4459059" y="1844824"/>
            <a:ext cx="1081555" cy="1006373"/>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4338674" y="1484784"/>
            <a:ext cx="1138255" cy="1007243"/>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a:off x="4410013" y="2131549"/>
            <a:ext cx="1138255" cy="1007243"/>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a:off x="4396165" y="2382161"/>
            <a:ext cx="1138255" cy="1007243"/>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5575183" y="1918585"/>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1</a:t>
            </a:r>
          </a:p>
        </p:txBody>
      </p:sp>
      <p:sp>
        <p:nvSpPr>
          <p:cNvPr id="39" name="TextBox 38"/>
          <p:cNvSpPr txBox="1"/>
          <p:nvPr/>
        </p:nvSpPr>
        <p:spPr>
          <a:xfrm>
            <a:off x="5561335" y="2216920"/>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1</a:t>
            </a:r>
          </a:p>
        </p:txBody>
      </p:sp>
      <p:sp>
        <p:nvSpPr>
          <p:cNvPr id="40" name="TextBox 39"/>
          <p:cNvSpPr txBox="1"/>
          <p:nvPr/>
        </p:nvSpPr>
        <p:spPr>
          <a:xfrm>
            <a:off x="5574668" y="2807631"/>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3</a:t>
            </a:r>
          </a:p>
        </p:txBody>
      </p:sp>
      <p:sp>
        <p:nvSpPr>
          <p:cNvPr id="41" name="TextBox 40"/>
          <p:cNvSpPr txBox="1"/>
          <p:nvPr/>
        </p:nvSpPr>
        <p:spPr>
          <a:xfrm>
            <a:off x="5560903" y="2527913"/>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1</a:t>
            </a:r>
          </a:p>
        </p:txBody>
      </p:sp>
      <p:sp>
        <p:nvSpPr>
          <p:cNvPr id="42" name="TextBox 41"/>
          <p:cNvSpPr txBox="1"/>
          <p:nvPr/>
        </p:nvSpPr>
        <p:spPr>
          <a:xfrm>
            <a:off x="5548268" y="3095261"/>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0</a:t>
            </a:r>
          </a:p>
        </p:txBody>
      </p:sp>
      <p:sp>
        <p:nvSpPr>
          <p:cNvPr id="43" name="TextBox 42"/>
          <p:cNvSpPr txBox="1"/>
          <p:nvPr/>
        </p:nvSpPr>
        <p:spPr>
          <a:xfrm>
            <a:off x="5560903" y="3379574"/>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2</a:t>
            </a:r>
          </a:p>
        </p:txBody>
      </p:sp>
      <p:sp>
        <p:nvSpPr>
          <p:cNvPr id="44" name="Rectangle 43"/>
          <p:cNvSpPr/>
          <p:nvPr/>
        </p:nvSpPr>
        <p:spPr>
          <a:xfrm>
            <a:off x="4289628" y="1809186"/>
            <a:ext cx="360040" cy="290015"/>
          </a:xfrm>
          <a:prstGeom prst="rect">
            <a:avLst/>
          </a:pr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rgbClr val="000000"/>
                </a:solidFill>
              </a:rPr>
              <a:t>0</a:t>
            </a:r>
          </a:p>
        </p:txBody>
      </p:sp>
      <p:sp>
        <p:nvSpPr>
          <p:cNvPr id="45" name="Rectangle 44"/>
          <p:cNvSpPr/>
          <p:nvPr/>
        </p:nvSpPr>
        <p:spPr>
          <a:xfrm>
            <a:off x="4637657" y="2100080"/>
            <a:ext cx="323318" cy="290015"/>
          </a:xfrm>
          <a:prstGeom prst="rect">
            <a:avLst/>
          </a:pr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rgbClr val="000000"/>
                </a:solidFill>
              </a:rPr>
              <a:t>0</a:t>
            </a:r>
          </a:p>
        </p:txBody>
      </p:sp>
      <p:sp>
        <p:nvSpPr>
          <p:cNvPr id="46" name="Rectangle 45"/>
          <p:cNvSpPr/>
          <p:nvPr/>
        </p:nvSpPr>
        <p:spPr>
          <a:xfrm>
            <a:off x="4964662" y="2381776"/>
            <a:ext cx="323318" cy="290015"/>
          </a:xfrm>
          <a:prstGeom prst="rect">
            <a:avLst/>
          </a:pr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rgbClr val="000000"/>
                </a:solidFill>
              </a:rPr>
              <a:t>0</a:t>
            </a:r>
          </a:p>
        </p:txBody>
      </p:sp>
      <p:sp>
        <p:nvSpPr>
          <p:cNvPr id="47" name="Rectangle 46"/>
          <p:cNvSpPr/>
          <p:nvPr/>
        </p:nvSpPr>
        <p:spPr>
          <a:xfrm>
            <a:off x="5284065" y="2674857"/>
            <a:ext cx="323318" cy="290015"/>
          </a:xfrm>
          <a:prstGeom prst="rect">
            <a:avLst/>
          </a:pr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rgbClr val="000000"/>
                </a:solidFill>
              </a:rPr>
              <a:t>1</a:t>
            </a:r>
          </a:p>
        </p:txBody>
      </p:sp>
      <p:cxnSp>
        <p:nvCxnSpPr>
          <p:cNvPr id="48" name="Straight Arrow Connector 47"/>
          <p:cNvCxnSpPr/>
          <p:nvPr/>
        </p:nvCxnSpPr>
        <p:spPr>
          <a:xfrm>
            <a:off x="4410445" y="2742201"/>
            <a:ext cx="1138255" cy="1007243"/>
          </a:xfrm>
          <a:prstGeom prst="straightConnector1">
            <a:avLst/>
          </a:prstGeom>
          <a:ln w="28575">
            <a:solidFill>
              <a:schemeClr val="tx2"/>
            </a:solidFill>
            <a:prstDash val="dashDot"/>
            <a:tailEnd type="triangle"/>
          </a:ln>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a:off x="5575183" y="3667606"/>
            <a:ext cx="231332" cy="265450"/>
          </a:xfrm>
          <a:prstGeom prst="roundRect">
            <a:avLst>
              <a:gd name="adj" fmla="val 36937"/>
            </a:avLst>
          </a:prstGeom>
          <a:solidFill>
            <a:srgbClr val="FF0000"/>
          </a:solidFill>
        </p:spPr>
        <p:txBody>
          <a:bodyPr wrap="square" lIns="0" tIns="0" rIns="0" bIns="0" rtlCol="0" anchor="ctr" anchorCtr="0">
            <a:spAutoFit/>
          </a:bodyPr>
          <a:lstStyle/>
          <a:p>
            <a:pPr algn="ctr"/>
            <a:r>
              <a:rPr lang="en-US" sz="1400" b="1">
                <a:solidFill>
                  <a:srgbClr val="FFFFFF"/>
                </a:solidFill>
              </a:rPr>
              <a:t>0</a:t>
            </a:r>
          </a:p>
        </p:txBody>
      </p:sp>
      <p:graphicFrame>
        <p:nvGraphicFramePr>
          <p:cNvPr id="50" name="Table 49"/>
          <p:cNvGraphicFramePr>
            <a:graphicFrameLocks noGrp="1"/>
          </p:cNvGraphicFramePr>
          <p:nvPr/>
        </p:nvGraphicFramePr>
        <p:xfrm>
          <a:off x="3941960" y="5223748"/>
          <a:ext cx="4017141" cy="275419"/>
        </p:xfrm>
        <a:graphic>
          <a:graphicData uri="http://schemas.openxmlformats.org/drawingml/2006/table">
            <a:tbl>
              <a:tblPr>
                <a:tableStyleId>{5C22544A-7EE6-4342-B048-85BDC9FD1C3A}</a:tableStyleId>
              </a:tblPr>
              <a:tblGrid>
                <a:gridCol w="321931">
                  <a:extLst>
                    <a:ext uri="{9D8B030D-6E8A-4147-A177-3AD203B41FA5}">
                      <a16:colId xmlns:a16="http://schemas.microsoft.com/office/drawing/2014/main" val="20000"/>
                    </a:ext>
                  </a:extLst>
                </a:gridCol>
                <a:gridCol w="321931">
                  <a:extLst>
                    <a:ext uri="{9D8B030D-6E8A-4147-A177-3AD203B41FA5}">
                      <a16:colId xmlns:a16="http://schemas.microsoft.com/office/drawing/2014/main" val="20001"/>
                    </a:ext>
                  </a:extLst>
                </a:gridCol>
                <a:gridCol w="321931">
                  <a:extLst>
                    <a:ext uri="{9D8B030D-6E8A-4147-A177-3AD203B41FA5}">
                      <a16:colId xmlns:a16="http://schemas.microsoft.com/office/drawing/2014/main" val="20002"/>
                    </a:ext>
                  </a:extLst>
                </a:gridCol>
                <a:gridCol w="321931">
                  <a:extLst>
                    <a:ext uri="{9D8B030D-6E8A-4147-A177-3AD203B41FA5}">
                      <a16:colId xmlns:a16="http://schemas.microsoft.com/office/drawing/2014/main" val="20003"/>
                    </a:ext>
                  </a:extLst>
                </a:gridCol>
                <a:gridCol w="321931">
                  <a:extLst>
                    <a:ext uri="{9D8B030D-6E8A-4147-A177-3AD203B41FA5}">
                      <a16:colId xmlns:a16="http://schemas.microsoft.com/office/drawing/2014/main" val="20004"/>
                    </a:ext>
                  </a:extLst>
                </a:gridCol>
                <a:gridCol w="321931">
                  <a:extLst>
                    <a:ext uri="{9D8B030D-6E8A-4147-A177-3AD203B41FA5}">
                      <a16:colId xmlns:a16="http://schemas.microsoft.com/office/drawing/2014/main" val="20005"/>
                    </a:ext>
                  </a:extLst>
                </a:gridCol>
                <a:gridCol w="321931">
                  <a:extLst>
                    <a:ext uri="{9D8B030D-6E8A-4147-A177-3AD203B41FA5}">
                      <a16:colId xmlns:a16="http://schemas.microsoft.com/office/drawing/2014/main" val="20006"/>
                    </a:ext>
                  </a:extLst>
                </a:gridCol>
                <a:gridCol w="321931">
                  <a:extLst>
                    <a:ext uri="{9D8B030D-6E8A-4147-A177-3AD203B41FA5}">
                      <a16:colId xmlns:a16="http://schemas.microsoft.com/office/drawing/2014/main" val="20007"/>
                    </a:ext>
                  </a:extLst>
                </a:gridCol>
                <a:gridCol w="321931">
                  <a:extLst>
                    <a:ext uri="{9D8B030D-6E8A-4147-A177-3AD203B41FA5}">
                      <a16:colId xmlns:a16="http://schemas.microsoft.com/office/drawing/2014/main" val="20008"/>
                    </a:ext>
                  </a:extLst>
                </a:gridCol>
                <a:gridCol w="373254">
                  <a:extLst>
                    <a:ext uri="{9D8B030D-6E8A-4147-A177-3AD203B41FA5}">
                      <a16:colId xmlns:a16="http://schemas.microsoft.com/office/drawing/2014/main" val="20009"/>
                    </a:ext>
                  </a:extLst>
                </a:gridCol>
                <a:gridCol w="373254">
                  <a:extLst>
                    <a:ext uri="{9D8B030D-6E8A-4147-A177-3AD203B41FA5}">
                      <a16:colId xmlns:a16="http://schemas.microsoft.com/office/drawing/2014/main" val="20010"/>
                    </a:ext>
                  </a:extLst>
                </a:gridCol>
                <a:gridCol w="373254">
                  <a:extLst>
                    <a:ext uri="{9D8B030D-6E8A-4147-A177-3AD203B41FA5}">
                      <a16:colId xmlns:a16="http://schemas.microsoft.com/office/drawing/2014/main" val="20011"/>
                    </a:ext>
                  </a:extLst>
                </a:gridCol>
              </a:tblGrid>
              <a:tr h="275419">
                <a:tc>
                  <a:txBody>
                    <a:bodyPr/>
                    <a:lstStyle/>
                    <a:p>
                      <a:pPr algn="ctr" fontAlgn="b"/>
                      <a:r>
                        <a:rPr lang="en-US" sz="1200" u="none" strike="noStrike">
                          <a:effectLst/>
                        </a:rPr>
                        <a:t>0</a:t>
                      </a:r>
                      <a:endParaRPr lang="en-US" sz="1600" b="0" i="0" u="none" strike="noStrike">
                        <a:solidFill>
                          <a:srgbClr val="000000"/>
                        </a:solidFill>
                        <a:effectLst/>
                        <a:latin typeface="Calibri" panose="020F05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b="1" u="none" strike="noStrike">
                          <a:effectLst>
                            <a:outerShdw blurRad="38100" dist="38100" dir="2700000" algn="tl">
                              <a:srgbClr val="000000">
                                <a:alpha val="43137"/>
                              </a:srgbClr>
                            </a:outerShdw>
                          </a:effectLst>
                        </a:rPr>
                        <a:t>1</a:t>
                      </a:r>
                      <a:endParaRPr lang="en-US" sz="1200" b="1" i="0" u="none" strike="noStrike">
                        <a:solidFill>
                          <a:srgbClr val="000000"/>
                        </a:solidFill>
                        <a:effectLst>
                          <a:outerShdw blurRad="38100" dist="38100" dir="2700000" algn="tl">
                            <a:srgbClr val="000000">
                              <a:alpha val="43137"/>
                            </a:srgbClr>
                          </a:outerShdw>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b="1" u="none" strike="noStrike">
                          <a:effectLst>
                            <a:outerShdw blurRad="38100" dist="38100" dir="2700000" algn="tl">
                              <a:srgbClr val="000000">
                                <a:alpha val="43137"/>
                              </a:srgbClr>
                            </a:outerShdw>
                          </a:effectLst>
                        </a:rPr>
                        <a:t>1</a:t>
                      </a:r>
                      <a:endParaRPr lang="en-US" sz="1200" b="1" i="0" u="none" strike="noStrike">
                        <a:solidFill>
                          <a:srgbClr val="000000"/>
                        </a:solidFill>
                        <a:effectLst>
                          <a:outerShdw blurRad="38100" dist="38100" dir="2700000" algn="tl">
                            <a:srgbClr val="000000">
                              <a:alpha val="43137"/>
                            </a:srgbClr>
                          </a:outerShdw>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b="1" u="none" strike="noStrike">
                          <a:effectLst>
                            <a:outerShdw blurRad="38100" dist="38100" dir="2700000" algn="tl">
                              <a:srgbClr val="000000">
                                <a:alpha val="43137"/>
                              </a:srgbClr>
                            </a:outerShdw>
                          </a:effectLst>
                        </a:rPr>
                        <a:t>1</a:t>
                      </a:r>
                      <a:endParaRPr lang="en-US" sz="1200" b="1" i="0" u="none" strike="noStrike">
                        <a:solidFill>
                          <a:srgbClr val="000000"/>
                        </a:solidFill>
                        <a:effectLst>
                          <a:outerShdw blurRad="38100" dist="38100" dir="2700000" algn="tl">
                            <a:srgbClr val="000000">
                              <a:alpha val="43137"/>
                            </a:srgbClr>
                          </a:outerShdw>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extLst>
                  <a:ext uri="{0D108BD9-81ED-4DB2-BD59-A6C34878D82A}">
                    <a16:rowId xmlns:a16="http://schemas.microsoft.com/office/drawing/2014/main" val="10000"/>
                  </a:ext>
                </a:extLst>
              </a:tr>
            </a:tbl>
          </a:graphicData>
        </a:graphic>
      </p:graphicFrame>
      <p:sp>
        <p:nvSpPr>
          <p:cNvPr id="51" name="Rectangle 50"/>
          <p:cNvSpPr/>
          <p:nvPr/>
        </p:nvSpPr>
        <p:spPr>
          <a:xfrm>
            <a:off x="621939" y="2819864"/>
            <a:ext cx="1368152" cy="8251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2" name="Rectangle 51"/>
          <p:cNvSpPr/>
          <p:nvPr/>
        </p:nvSpPr>
        <p:spPr>
          <a:xfrm>
            <a:off x="511732" y="2539430"/>
            <a:ext cx="2585717" cy="1754326"/>
          </a:xfrm>
          <a:prstGeom prst="rect">
            <a:avLst/>
          </a:prstGeom>
          <a:solidFill>
            <a:srgbClr val="FFFF00"/>
          </a:solidFill>
        </p:spPr>
        <p:txBody>
          <a:bodyPr wrap="square">
            <a:spAutoFit/>
          </a:bodyPr>
          <a:lstStyle/>
          <a:p>
            <a:r>
              <a:rPr lang="en-US">
                <a:solidFill>
                  <a:srgbClr val="000000"/>
                </a:solidFill>
              </a:rPr>
              <a:t>Finding all common subsequences (diagonal segments of consecutive zeros) shared between two given sequences.</a:t>
            </a:r>
          </a:p>
        </p:txBody>
      </p:sp>
      <p:sp>
        <p:nvSpPr>
          <p:cNvPr id="53" name="Rectangle 52"/>
          <p:cNvSpPr/>
          <p:nvPr/>
        </p:nvSpPr>
        <p:spPr>
          <a:xfrm>
            <a:off x="4355976" y="5517232"/>
            <a:ext cx="3999108" cy="369332"/>
          </a:xfrm>
          <a:prstGeom prst="rect">
            <a:avLst/>
          </a:prstGeom>
          <a:solidFill>
            <a:srgbClr val="FFFF00"/>
          </a:solidFill>
        </p:spPr>
        <p:txBody>
          <a:bodyPr wrap="none">
            <a:spAutoFit/>
          </a:bodyPr>
          <a:lstStyle/>
          <a:p>
            <a:r>
              <a:rPr lang="en-US">
                <a:solidFill>
                  <a:srgbClr val="000000"/>
                </a:solidFill>
              </a:rPr>
              <a:t>ACCEPT </a:t>
            </a:r>
            <a:r>
              <a:rPr lang="en-US" err="1">
                <a:solidFill>
                  <a:srgbClr val="000000"/>
                </a:solidFill>
              </a:rPr>
              <a:t>iff</a:t>
            </a:r>
            <a:r>
              <a:rPr lang="en-US">
                <a:solidFill>
                  <a:srgbClr val="000000"/>
                </a:solidFill>
              </a:rPr>
              <a:t> number of ‘1’ </a:t>
            </a:r>
            <a:r>
              <a:rPr lang="en-US">
                <a:solidFill>
                  <a:srgbClr val="000000"/>
                </a:solidFill>
                <a:cs typeface="Consolas" panose="020B0609020204030204" pitchFamily="49" charset="0"/>
              </a:rPr>
              <a:t>≤ Threshold</a:t>
            </a:r>
            <a:endParaRPr lang="en-US">
              <a:solidFill>
                <a:srgbClr val="000000"/>
              </a:solidFill>
            </a:endParaRPr>
          </a:p>
        </p:txBody>
      </p:sp>
      <p:sp>
        <p:nvSpPr>
          <p:cNvPr id="54" name="Rectangle 53"/>
          <p:cNvSpPr/>
          <p:nvPr/>
        </p:nvSpPr>
        <p:spPr>
          <a:xfrm>
            <a:off x="164239" y="5868561"/>
            <a:ext cx="8589640" cy="584775"/>
          </a:xfrm>
          <a:prstGeom prst="rect">
            <a:avLst/>
          </a:prstGeom>
        </p:spPr>
        <p:txBody>
          <a:bodyPr wrap="square">
            <a:spAutoFit/>
          </a:bodyPr>
          <a:lstStyle/>
          <a:p>
            <a:r>
              <a:rPr lang="en-US" sz="1600" u="sng">
                <a:solidFill>
                  <a:srgbClr val="000000"/>
                </a:solidFill>
                <a:hlinkClick r:id="rId6"/>
              </a:rPr>
              <a:t>Shouji: a fast and efficient pre-alignment filter for sequence alignment</a:t>
            </a:r>
            <a:r>
              <a:rPr lang="en-US" sz="1600"/>
              <a:t>, </a:t>
            </a:r>
            <a:r>
              <a:rPr lang="en-US" sz="1600" i="1"/>
              <a:t>Bioinformatics</a:t>
            </a:r>
            <a:r>
              <a:rPr lang="en-US" sz="1600"/>
              <a:t> 2019, </a:t>
            </a:r>
          </a:p>
          <a:p>
            <a:r>
              <a:rPr lang="en-US" sz="1600"/>
              <a:t> </a:t>
            </a:r>
            <a:r>
              <a:rPr lang="en-US" sz="1600">
                <a:hlinkClick r:id="rId6"/>
              </a:rPr>
              <a:t>https://doi.org/10.1093/bioinformatics/btz234</a:t>
            </a:r>
            <a:endParaRPr lang="en-US" sz="1600">
              <a:solidFill>
                <a:srgbClr val="000000"/>
              </a:solidFill>
            </a:endParaRPr>
          </a:p>
        </p:txBody>
      </p:sp>
    </p:spTree>
    <p:extLst>
      <p:ext uri="{BB962C8B-B14F-4D97-AF65-F5344CB8AC3E}">
        <p14:creationId xmlns:p14="http://schemas.microsoft.com/office/powerpoint/2010/main" val="9812075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wipe(left)">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up)">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1" nodeType="clickEffect">
                                  <p:stCondLst>
                                    <p:cond delay="0"/>
                                  </p:stCondLst>
                                  <p:childTnLst>
                                    <p:animEffect transition="out" filter="fade">
                                      <p:cBhvr>
                                        <p:cTn id="21" dur="500" tmFilter="0, 0; .2, .5; .8, .5; 1, 0"/>
                                        <p:tgtEl>
                                          <p:spTgt spid="9"/>
                                        </p:tgtEl>
                                      </p:cBhvr>
                                    </p:animEffect>
                                    <p:animScale>
                                      <p:cBhvr>
                                        <p:cTn id="22" dur="250" autoRev="1" fill="hold"/>
                                        <p:tgtEl>
                                          <p:spTgt spid="9"/>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52"/>
                                        </p:tgtEl>
                                        <p:attrNameLst>
                                          <p:attrName>style.visibility</p:attrName>
                                        </p:attrNameLst>
                                      </p:cBhvr>
                                      <p:to>
                                        <p:strVal val="visible"/>
                                      </p:to>
                                    </p:set>
                                    <p:animEffect transition="in" filter="wipe(left)">
                                      <p:cBhvr>
                                        <p:cTn id="27" dur="500"/>
                                        <p:tgtEl>
                                          <p:spTgt spid="5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ipe(up)">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wipe(left)">
                                      <p:cBhvr>
                                        <p:cTn id="37" dur="500"/>
                                        <p:tgtEl>
                                          <p:spTgt spid="17"/>
                                        </p:tgtEl>
                                      </p:cBhvr>
                                    </p:animEffect>
                                  </p:childTnLst>
                                </p:cTn>
                              </p:par>
                            </p:childTnLst>
                          </p:cTn>
                        </p:par>
                        <p:par>
                          <p:cTn id="38" fill="hold">
                            <p:stCondLst>
                              <p:cond delay="500"/>
                            </p:stCondLst>
                            <p:childTnLst>
                              <p:par>
                                <p:cTn id="39" presetID="22" presetClass="entr" presetSubtype="1" fill="hold" nodeType="after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wipe(up)">
                                      <p:cBhvr>
                                        <p:cTn id="41" dur="500"/>
                                        <p:tgtEl>
                                          <p:spTgt spid="11"/>
                                        </p:tgtEl>
                                      </p:cBhvr>
                                    </p:animEffect>
                                  </p:childTnLst>
                                </p:cTn>
                              </p:par>
                              <p:par>
                                <p:cTn id="42" presetID="22" presetClass="entr" presetSubtype="8" fill="hold" grpId="0" nodeType="with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wipe(left)">
                                      <p:cBhvr>
                                        <p:cTn id="44" dur="500"/>
                                        <p:tgtEl>
                                          <p:spTgt spid="18"/>
                                        </p:tgtEl>
                                      </p:cBhvr>
                                    </p:animEffect>
                                  </p:childTnLst>
                                </p:cTn>
                              </p:par>
                            </p:childTnLst>
                          </p:cTn>
                        </p:par>
                        <p:par>
                          <p:cTn id="45" fill="hold">
                            <p:stCondLst>
                              <p:cond delay="1000"/>
                            </p:stCondLst>
                            <p:childTnLst>
                              <p:par>
                                <p:cTn id="46" presetID="22" presetClass="entr" presetSubtype="1" fill="hold" nodeType="after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wipe(up)">
                                      <p:cBhvr>
                                        <p:cTn id="48" dur="500"/>
                                        <p:tgtEl>
                                          <p:spTgt spid="12"/>
                                        </p:tgtEl>
                                      </p:cBhvr>
                                    </p:animEffect>
                                  </p:childTnLst>
                                </p:cTn>
                              </p:par>
                              <p:par>
                                <p:cTn id="49" presetID="22" presetClass="entr" presetSubtype="8" fill="hold" grpId="0" nodeType="withEffect">
                                  <p:stCondLst>
                                    <p:cond delay="0"/>
                                  </p:stCondLst>
                                  <p:childTnLst>
                                    <p:set>
                                      <p:cBhvr>
                                        <p:cTn id="50" dur="1" fill="hold">
                                          <p:stCondLst>
                                            <p:cond delay="0"/>
                                          </p:stCondLst>
                                        </p:cTn>
                                        <p:tgtEl>
                                          <p:spTgt spid="19"/>
                                        </p:tgtEl>
                                        <p:attrNameLst>
                                          <p:attrName>style.visibility</p:attrName>
                                        </p:attrNameLst>
                                      </p:cBhvr>
                                      <p:to>
                                        <p:strVal val="visible"/>
                                      </p:to>
                                    </p:set>
                                    <p:animEffect transition="in" filter="wipe(left)">
                                      <p:cBhvr>
                                        <p:cTn id="51" dur="500"/>
                                        <p:tgtEl>
                                          <p:spTgt spid="19"/>
                                        </p:tgtEl>
                                      </p:cBhvr>
                                    </p:animEffect>
                                  </p:childTnLst>
                                </p:cTn>
                              </p:par>
                            </p:childTnLst>
                          </p:cTn>
                        </p:par>
                        <p:par>
                          <p:cTn id="52" fill="hold">
                            <p:stCondLst>
                              <p:cond delay="1500"/>
                            </p:stCondLst>
                            <p:childTnLst>
                              <p:par>
                                <p:cTn id="53" presetID="22" presetClass="entr" presetSubtype="1" fill="hold" nodeType="afterEffect">
                                  <p:stCondLst>
                                    <p:cond delay="0"/>
                                  </p:stCondLst>
                                  <p:childTnLst>
                                    <p:set>
                                      <p:cBhvr>
                                        <p:cTn id="54" dur="1" fill="hold">
                                          <p:stCondLst>
                                            <p:cond delay="0"/>
                                          </p:stCondLst>
                                        </p:cTn>
                                        <p:tgtEl>
                                          <p:spTgt spid="13"/>
                                        </p:tgtEl>
                                        <p:attrNameLst>
                                          <p:attrName>style.visibility</p:attrName>
                                        </p:attrNameLst>
                                      </p:cBhvr>
                                      <p:to>
                                        <p:strVal val="visible"/>
                                      </p:to>
                                    </p:set>
                                    <p:animEffect transition="in" filter="wipe(up)">
                                      <p:cBhvr>
                                        <p:cTn id="55" dur="500"/>
                                        <p:tgtEl>
                                          <p:spTgt spid="13"/>
                                        </p:tgtEl>
                                      </p:cBhvr>
                                    </p:animEffect>
                                  </p:childTnLst>
                                </p:cTn>
                              </p:par>
                              <p:par>
                                <p:cTn id="56" presetID="22" presetClass="entr" presetSubtype="8" fill="hold" grpId="0" nodeType="withEffect">
                                  <p:stCondLst>
                                    <p:cond delay="0"/>
                                  </p:stCondLst>
                                  <p:childTnLst>
                                    <p:set>
                                      <p:cBhvr>
                                        <p:cTn id="57" dur="1" fill="hold">
                                          <p:stCondLst>
                                            <p:cond delay="0"/>
                                          </p:stCondLst>
                                        </p:cTn>
                                        <p:tgtEl>
                                          <p:spTgt spid="20"/>
                                        </p:tgtEl>
                                        <p:attrNameLst>
                                          <p:attrName>style.visibility</p:attrName>
                                        </p:attrNameLst>
                                      </p:cBhvr>
                                      <p:to>
                                        <p:strVal val="visible"/>
                                      </p:to>
                                    </p:set>
                                    <p:animEffect transition="in" filter="wipe(left)">
                                      <p:cBhvr>
                                        <p:cTn id="58" dur="500"/>
                                        <p:tgtEl>
                                          <p:spTgt spid="20"/>
                                        </p:tgtEl>
                                      </p:cBhvr>
                                    </p:animEffect>
                                  </p:childTnLst>
                                </p:cTn>
                              </p:par>
                            </p:childTnLst>
                          </p:cTn>
                        </p:par>
                        <p:par>
                          <p:cTn id="59" fill="hold">
                            <p:stCondLst>
                              <p:cond delay="2000"/>
                            </p:stCondLst>
                            <p:childTnLst>
                              <p:par>
                                <p:cTn id="60" presetID="22" presetClass="entr" presetSubtype="1" fill="hold" nodeType="after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wipe(up)">
                                      <p:cBhvr>
                                        <p:cTn id="62" dur="500"/>
                                        <p:tgtEl>
                                          <p:spTgt spid="14"/>
                                        </p:tgtEl>
                                      </p:cBhvr>
                                    </p:animEffect>
                                  </p:childTnLst>
                                </p:cTn>
                              </p:par>
                              <p:par>
                                <p:cTn id="63" presetID="22" presetClass="entr" presetSubtype="8" fill="hold" grpId="0" nodeType="withEffect">
                                  <p:stCondLst>
                                    <p:cond delay="0"/>
                                  </p:stCondLst>
                                  <p:childTnLst>
                                    <p:set>
                                      <p:cBhvr>
                                        <p:cTn id="64" dur="1" fill="hold">
                                          <p:stCondLst>
                                            <p:cond delay="0"/>
                                          </p:stCondLst>
                                        </p:cTn>
                                        <p:tgtEl>
                                          <p:spTgt spid="21"/>
                                        </p:tgtEl>
                                        <p:attrNameLst>
                                          <p:attrName>style.visibility</p:attrName>
                                        </p:attrNameLst>
                                      </p:cBhvr>
                                      <p:to>
                                        <p:strVal val="visible"/>
                                      </p:to>
                                    </p:set>
                                    <p:animEffect transition="in" filter="wipe(left)">
                                      <p:cBhvr>
                                        <p:cTn id="65" dur="500"/>
                                        <p:tgtEl>
                                          <p:spTgt spid="21"/>
                                        </p:tgtEl>
                                      </p:cBhvr>
                                    </p:animEffect>
                                  </p:childTnLst>
                                </p:cTn>
                              </p:par>
                            </p:childTnLst>
                          </p:cTn>
                        </p:par>
                        <p:par>
                          <p:cTn id="66" fill="hold">
                            <p:stCondLst>
                              <p:cond delay="2500"/>
                            </p:stCondLst>
                            <p:childTnLst>
                              <p:par>
                                <p:cTn id="67" presetID="22" presetClass="entr" presetSubtype="1" fill="hold" nodeType="afterEffect">
                                  <p:stCondLst>
                                    <p:cond delay="0"/>
                                  </p:stCondLst>
                                  <p:childTnLst>
                                    <p:set>
                                      <p:cBhvr>
                                        <p:cTn id="68" dur="1" fill="hold">
                                          <p:stCondLst>
                                            <p:cond delay="0"/>
                                          </p:stCondLst>
                                        </p:cTn>
                                        <p:tgtEl>
                                          <p:spTgt spid="15"/>
                                        </p:tgtEl>
                                        <p:attrNameLst>
                                          <p:attrName>style.visibility</p:attrName>
                                        </p:attrNameLst>
                                      </p:cBhvr>
                                      <p:to>
                                        <p:strVal val="visible"/>
                                      </p:to>
                                    </p:set>
                                    <p:animEffect transition="in" filter="wipe(up)">
                                      <p:cBhvr>
                                        <p:cTn id="69" dur="500"/>
                                        <p:tgtEl>
                                          <p:spTgt spid="15"/>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22"/>
                                        </p:tgtEl>
                                        <p:attrNameLst>
                                          <p:attrName>style.visibility</p:attrName>
                                        </p:attrNameLst>
                                      </p:cBhvr>
                                      <p:to>
                                        <p:strVal val="visible"/>
                                      </p:to>
                                    </p:set>
                                    <p:animEffect transition="in" filter="wipe(left)">
                                      <p:cBhvr>
                                        <p:cTn id="72" dur="500"/>
                                        <p:tgtEl>
                                          <p:spTgt spid="22"/>
                                        </p:tgtEl>
                                      </p:cBhvr>
                                    </p:animEffect>
                                  </p:childTnLst>
                                </p:cTn>
                              </p:par>
                            </p:childTnLst>
                          </p:cTn>
                        </p:par>
                        <p:par>
                          <p:cTn id="73" fill="hold">
                            <p:stCondLst>
                              <p:cond delay="3000"/>
                            </p:stCondLst>
                            <p:childTnLst>
                              <p:par>
                                <p:cTn id="74" presetID="22" presetClass="entr" presetSubtype="1" fill="hold" nodeType="afterEffect">
                                  <p:stCondLst>
                                    <p:cond delay="0"/>
                                  </p:stCondLst>
                                  <p:childTnLst>
                                    <p:set>
                                      <p:cBhvr>
                                        <p:cTn id="75" dur="1" fill="hold">
                                          <p:stCondLst>
                                            <p:cond delay="0"/>
                                          </p:stCondLst>
                                        </p:cTn>
                                        <p:tgtEl>
                                          <p:spTgt spid="16"/>
                                        </p:tgtEl>
                                        <p:attrNameLst>
                                          <p:attrName>style.visibility</p:attrName>
                                        </p:attrNameLst>
                                      </p:cBhvr>
                                      <p:to>
                                        <p:strVal val="visible"/>
                                      </p:to>
                                    </p:set>
                                    <p:animEffect transition="in" filter="wipe(up)">
                                      <p:cBhvr>
                                        <p:cTn id="76" dur="500"/>
                                        <p:tgtEl>
                                          <p:spTgt spid="16"/>
                                        </p:tgtEl>
                                      </p:cBhvr>
                                    </p:animEffect>
                                  </p:childTnLst>
                                </p:cTn>
                              </p:par>
                              <p:par>
                                <p:cTn id="77" presetID="22" presetClass="entr" presetSubtype="8" fill="hold" grpId="0" nodeType="withEffect">
                                  <p:stCondLst>
                                    <p:cond delay="0"/>
                                  </p:stCondLst>
                                  <p:childTnLst>
                                    <p:set>
                                      <p:cBhvr>
                                        <p:cTn id="78" dur="1" fill="hold">
                                          <p:stCondLst>
                                            <p:cond delay="0"/>
                                          </p:stCondLst>
                                        </p:cTn>
                                        <p:tgtEl>
                                          <p:spTgt spid="23"/>
                                        </p:tgtEl>
                                        <p:attrNameLst>
                                          <p:attrName>style.visibility</p:attrName>
                                        </p:attrNameLst>
                                      </p:cBhvr>
                                      <p:to>
                                        <p:strVal val="visible"/>
                                      </p:to>
                                    </p:set>
                                    <p:animEffect transition="in" filter="wipe(left)">
                                      <p:cBhvr>
                                        <p:cTn id="79" dur="500"/>
                                        <p:tgtEl>
                                          <p:spTgt spid="23"/>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xit" presetSubtype="0" fill="hold" nodeType="clickEffect">
                                  <p:stCondLst>
                                    <p:cond delay="0"/>
                                  </p:stCondLst>
                                  <p:childTnLst>
                                    <p:animEffect transition="out" filter="fade">
                                      <p:cBhvr>
                                        <p:cTn id="83" dur="500"/>
                                        <p:tgtEl>
                                          <p:spTgt spid="10"/>
                                        </p:tgtEl>
                                      </p:cBhvr>
                                    </p:animEffect>
                                    <p:set>
                                      <p:cBhvr>
                                        <p:cTn id="84" dur="1" fill="hold">
                                          <p:stCondLst>
                                            <p:cond delay="499"/>
                                          </p:stCondLst>
                                        </p:cTn>
                                        <p:tgtEl>
                                          <p:spTgt spid="10"/>
                                        </p:tgtEl>
                                        <p:attrNameLst>
                                          <p:attrName>style.visibility</p:attrName>
                                        </p:attrNameLst>
                                      </p:cBhvr>
                                      <p:to>
                                        <p:strVal val="hidden"/>
                                      </p:to>
                                    </p:set>
                                  </p:childTnLst>
                                </p:cTn>
                              </p:par>
                              <p:par>
                                <p:cTn id="85" presetID="10" presetClass="exit" presetSubtype="0" fill="hold" grpId="1" nodeType="withEffect">
                                  <p:stCondLst>
                                    <p:cond delay="0"/>
                                  </p:stCondLst>
                                  <p:childTnLst>
                                    <p:animEffect transition="out" filter="fade">
                                      <p:cBhvr>
                                        <p:cTn id="86" dur="500"/>
                                        <p:tgtEl>
                                          <p:spTgt spid="17"/>
                                        </p:tgtEl>
                                      </p:cBhvr>
                                    </p:animEffect>
                                    <p:set>
                                      <p:cBhvr>
                                        <p:cTn id="87" dur="1" fill="hold">
                                          <p:stCondLst>
                                            <p:cond delay="499"/>
                                          </p:stCondLst>
                                        </p:cTn>
                                        <p:tgtEl>
                                          <p:spTgt spid="17"/>
                                        </p:tgtEl>
                                        <p:attrNameLst>
                                          <p:attrName>style.visibility</p:attrName>
                                        </p:attrNameLst>
                                      </p:cBhvr>
                                      <p:to>
                                        <p:strVal val="hidden"/>
                                      </p:to>
                                    </p:set>
                                  </p:childTnLst>
                                </p:cTn>
                              </p:par>
                              <p:par>
                                <p:cTn id="88" presetID="10" presetClass="exit" presetSubtype="0" fill="hold" nodeType="withEffect">
                                  <p:stCondLst>
                                    <p:cond delay="0"/>
                                  </p:stCondLst>
                                  <p:childTnLst>
                                    <p:animEffect transition="out" filter="fade">
                                      <p:cBhvr>
                                        <p:cTn id="89" dur="500"/>
                                        <p:tgtEl>
                                          <p:spTgt spid="11"/>
                                        </p:tgtEl>
                                      </p:cBhvr>
                                    </p:animEffect>
                                    <p:set>
                                      <p:cBhvr>
                                        <p:cTn id="90" dur="1" fill="hold">
                                          <p:stCondLst>
                                            <p:cond delay="499"/>
                                          </p:stCondLst>
                                        </p:cTn>
                                        <p:tgtEl>
                                          <p:spTgt spid="11"/>
                                        </p:tgtEl>
                                        <p:attrNameLst>
                                          <p:attrName>style.visibility</p:attrName>
                                        </p:attrNameLst>
                                      </p:cBhvr>
                                      <p:to>
                                        <p:strVal val="hidden"/>
                                      </p:to>
                                    </p:set>
                                  </p:childTnLst>
                                </p:cTn>
                              </p:par>
                              <p:par>
                                <p:cTn id="91" presetID="10" presetClass="exit" presetSubtype="0" fill="hold" grpId="1" nodeType="withEffect">
                                  <p:stCondLst>
                                    <p:cond delay="0"/>
                                  </p:stCondLst>
                                  <p:childTnLst>
                                    <p:animEffect transition="out" filter="fade">
                                      <p:cBhvr>
                                        <p:cTn id="92" dur="500"/>
                                        <p:tgtEl>
                                          <p:spTgt spid="18"/>
                                        </p:tgtEl>
                                      </p:cBhvr>
                                    </p:animEffect>
                                    <p:set>
                                      <p:cBhvr>
                                        <p:cTn id="93" dur="1" fill="hold">
                                          <p:stCondLst>
                                            <p:cond delay="499"/>
                                          </p:stCondLst>
                                        </p:cTn>
                                        <p:tgtEl>
                                          <p:spTgt spid="18"/>
                                        </p:tgtEl>
                                        <p:attrNameLst>
                                          <p:attrName>style.visibility</p:attrName>
                                        </p:attrNameLst>
                                      </p:cBhvr>
                                      <p:to>
                                        <p:strVal val="hidden"/>
                                      </p:to>
                                    </p:set>
                                  </p:childTnLst>
                                </p:cTn>
                              </p:par>
                              <p:par>
                                <p:cTn id="94" presetID="10" presetClass="exit" presetSubtype="0" fill="hold" nodeType="withEffect">
                                  <p:stCondLst>
                                    <p:cond delay="0"/>
                                  </p:stCondLst>
                                  <p:childTnLst>
                                    <p:animEffect transition="out" filter="fade">
                                      <p:cBhvr>
                                        <p:cTn id="95" dur="500"/>
                                        <p:tgtEl>
                                          <p:spTgt spid="12"/>
                                        </p:tgtEl>
                                      </p:cBhvr>
                                    </p:animEffect>
                                    <p:set>
                                      <p:cBhvr>
                                        <p:cTn id="96" dur="1" fill="hold">
                                          <p:stCondLst>
                                            <p:cond delay="499"/>
                                          </p:stCondLst>
                                        </p:cTn>
                                        <p:tgtEl>
                                          <p:spTgt spid="12"/>
                                        </p:tgtEl>
                                        <p:attrNameLst>
                                          <p:attrName>style.visibility</p:attrName>
                                        </p:attrNameLst>
                                      </p:cBhvr>
                                      <p:to>
                                        <p:strVal val="hidden"/>
                                      </p:to>
                                    </p:set>
                                  </p:childTnLst>
                                </p:cTn>
                              </p:par>
                              <p:par>
                                <p:cTn id="97" presetID="10" presetClass="exit" presetSubtype="0" fill="hold" grpId="1" nodeType="withEffect">
                                  <p:stCondLst>
                                    <p:cond delay="0"/>
                                  </p:stCondLst>
                                  <p:childTnLst>
                                    <p:animEffect transition="out" filter="fade">
                                      <p:cBhvr>
                                        <p:cTn id="98" dur="500"/>
                                        <p:tgtEl>
                                          <p:spTgt spid="19"/>
                                        </p:tgtEl>
                                      </p:cBhvr>
                                    </p:animEffect>
                                    <p:set>
                                      <p:cBhvr>
                                        <p:cTn id="99" dur="1" fill="hold">
                                          <p:stCondLst>
                                            <p:cond delay="499"/>
                                          </p:stCondLst>
                                        </p:cTn>
                                        <p:tgtEl>
                                          <p:spTgt spid="19"/>
                                        </p:tgtEl>
                                        <p:attrNameLst>
                                          <p:attrName>style.visibility</p:attrName>
                                        </p:attrNameLst>
                                      </p:cBhvr>
                                      <p:to>
                                        <p:strVal val="hidden"/>
                                      </p:to>
                                    </p:set>
                                  </p:childTnLst>
                                </p:cTn>
                              </p:par>
                              <p:par>
                                <p:cTn id="100" presetID="10" presetClass="exit" presetSubtype="0" fill="hold" nodeType="withEffect">
                                  <p:stCondLst>
                                    <p:cond delay="0"/>
                                  </p:stCondLst>
                                  <p:childTnLst>
                                    <p:animEffect transition="out" filter="fade">
                                      <p:cBhvr>
                                        <p:cTn id="101" dur="500"/>
                                        <p:tgtEl>
                                          <p:spTgt spid="14"/>
                                        </p:tgtEl>
                                      </p:cBhvr>
                                    </p:animEffect>
                                    <p:set>
                                      <p:cBhvr>
                                        <p:cTn id="102" dur="1" fill="hold">
                                          <p:stCondLst>
                                            <p:cond delay="499"/>
                                          </p:stCondLst>
                                        </p:cTn>
                                        <p:tgtEl>
                                          <p:spTgt spid="14"/>
                                        </p:tgtEl>
                                        <p:attrNameLst>
                                          <p:attrName>style.visibility</p:attrName>
                                        </p:attrNameLst>
                                      </p:cBhvr>
                                      <p:to>
                                        <p:strVal val="hidden"/>
                                      </p:to>
                                    </p:set>
                                  </p:childTnLst>
                                </p:cTn>
                              </p:par>
                              <p:par>
                                <p:cTn id="103" presetID="10" presetClass="exit" presetSubtype="0" fill="hold" grpId="1" nodeType="withEffect">
                                  <p:stCondLst>
                                    <p:cond delay="0"/>
                                  </p:stCondLst>
                                  <p:childTnLst>
                                    <p:animEffect transition="out" filter="fade">
                                      <p:cBhvr>
                                        <p:cTn id="104" dur="500"/>
                                        <p:tgtEl>
                                          <p:spTgt spid="21"/>
                                        </p:tgtEl>
                                      </p:cBhvr>
                                    </p:animEffect>
                                    <p:set>
                                      <p:cBhvr>
                                        <p:cTn id="105" dur="1" fill="hold">
                                          <p:stCondLst>
                                            <p:cond delay="499"/>
                                          </p:stCondLst>
                                        </p:cTn>
                                        <p:tgtEl>
                                          <p:spTgt spid="21"/>
                                        </p:tgtEl>
                                        <p:attrNameLst>
                                          <p:attrName>style.visibility</p:attrName>
                                        </p:attrNameLst>
                                      </p:cBhvr>
                                      <p:to>
                                        <p:strVal val="hidden"/>
                                      </p:to>
                                    </p:set>
                                  </p:childTnLst>
                                </p:cTn>
                              </p:par>
                              <p:par>
                                <p:cTn id="106" presetID="10" presetClass="exit" presetSubtype="0" fill="hold" nodeType="withEffect">
                                  <p:stCondLst>
                                    <p:cond delay="0"/>
                                  </p:stCondLst>
                                  <p:childTnLst>
                                    <p:animEffect transition="out" filter="fade">
                                      <p:cBhvr>
                                        <p:cTn id="107" dur="500"/>
                                        <p:tgtEl>
                                          <p:spTgt spid="15"/>
                                        </p:tgtEl>
                                      </p:cBhvr>
                                    </p:animEffect>
                                    <p:set>
                                      <p:cBhvr>
                                        <p:cTn id="108" dur="1" fill="hold">
                                          <p:stCondLst>
                                            <p:cond delay="499"/>
                                          </p:stCondLst>
                                        </p:cTn>
                                        <p:tgtEl>
                                          <p:spTgt spid="15"/>
                                        </p:tgtEl>
                                        <p:attrNameLst>
                                          <p:attrName>style.visibility</p:attrName>
                                        </p:attrNameLst>
                                      </p:cBhvr>
                                      <p:to>
                                        <p:strVal val="hidden"/>
                                      </p:to>
                                    </p:set>
                                  </p:childTnLst>
                                </p:cTn>
                              </p:par>
                              <p:par>
                                <p:cTn id="109" presetID="10" presetClass="exit" presetSubtype="0" fill="hold" grpId="1" nodeType="withEffect">
                                  <p:stCondLst>
                                    <p:cond delay="0"/>
                                  </p:stCondLst>
                                  <p:childTnLst>
                                    <p:animEffect transition="out" filter="fade">
                                      <p:cBhvr>
                                        <p:cTn id="110" dur="500"/>
                                        <p:tgtEl>
                                          <p:spTgt spid="22"/>
                                        </p:tgtEl>
                                      </p:cBhvr>
                                    </p:animEffect>
                                    <p:set>
                                      <p:cBhvr>
                                        <p:cTn id="111" dur="1" fill="hold">
                                          <p:stCondLst>
                                            <p:cond delay="499"/>
                                          </p:stCondLst>
                                        </p:cTn>
                                        <p:tgtEl>
                                          <p:spTgt spid="22"/>
                                        </p:tgtEl>
                                        <p:attrNameLst>
                                          <p:attrName>style.visibility</p:attrName>
                                        </p:attrNameLst>
                                      </p:cBhvr>
                                      <p:to>
                                        <p:strVal val="hidden"/>
                                      </p:to>
                                    </p:set>
                                  </p:childTnLst>
                                </p:cTn>
                              </p:par>
                              <p:par>
                                <p:cTn id="112" presetID="10" presetClass="exit" presetSubtype="0" fill="hold" nodeType="withEffect">
                                  <p:stCondLst>
                                    <p:cond delay="0"/>
                                  </p:stCondLst>
                                  <p:childTnLst>
                                    <p:animEffect transition="out" filter="fade">
                                      <p:cBhvr>
                                        <p:cTn id="113" dur="500"/>
                                        <p:tgtEl>
                                          <p:spTgt spid="16"/>
                                        </p:tgtEl>
                                      </p:cBhvr>
                                    </p:animEffect>
                                    <p:set>
                                      <p:cBhvr>
                                        <p:cTn id="114" dur="1" fill="hold">
                                          <p:stCondLst>
                                            <p:cond delay="499"/>
                                          </p:stCondLst>
                                        </p:cTn>
                                        <p:tgtEl>
                                          <p:spTgt spid="16"/>
                                        </p:tgtEl>
                                        <p:attrNameLst>
                                          <p:attrName>style.visibility</p:attrName>
                                        </p:attrNameLst>
                                      </p:cBhvr>
                                      <p:to>
                                        <p:strVal val="hidden"/>
                                      </p:to>
                                    </p:set>
                                  </p:childTnLst>
                                </p:cTn>
                              </p:par>
                              <p:par>
                                <p:cTn id="115" presetID="10" presetClass="exit" presetSubtype="0" fill="hold" grpId="1" nodeType="withEffect">
                                  <p:stCondLst>
                                    <p:cond delay="0"/>
                                  </p:stCondLst>
                                  <p:childTnLst>
                                    <p:animEffect transition="out" filter="fade">
                                      <p:cBhvr>
                                        <p:cTn id="116" dur="500"/>
                                        <p:tgtEl>
                                          <p:spTgt spid="23"/>
                                        </p:tgtEl>
                                      </p:cBhvr>
                                    </p:animEffect>
                                    <p:set>
                                      <p:cBhvr>
                                        <p:cTn id="117" dur="1" fill="hold">
                                          <p:stCondLst>
                                            <p:cond delay="499"/>
                                          </p:stCondLst>
                                        </p:cTn>
                                        <p:tgtEl>
                                          <p:spTgt spid="23"/>
                                        </p:tgtEl>
                                        <p:attrNameLst>
                                          <p:attrName>style.visibility</p:attrName>
                                        </p:attrNameLst>
                                      </p:cBhvr>
                                      <p:to>
                                        <p:strVal val="hidden"/>
                                      </p:to>
                                    </p:set>
                                  </p:childTnLst>
                                </p:cTn>
                              </p:par>
                            </p:childTnLst>
                          </p:cTn>
                        </p:par>
                      </p:childTnLst>
                    </p:cTn>
                  </p:par>
                  <p:par>
                    <p:cTn id="118" fill="hold">
                      <p:stCondLst>
                        <p:cond delay="indefinite"/>
                      </p:stCondLst>
                      <p:childTnLst>
                        <p:par>
                          <p:cTn id="119" fill="hold">
                            <p:stCondLst>
                              <p:cond delay="0"/>
                            </p:stCondLst>
                            <p:childTnLst>
                              <p:par>
                                <p:cTn id="120" presetID="22" presetClass="entr" presetSubtype="8" fill="hold" nodeType="clickEffect">
                                  <p:stCondLst>
                                    <p:cond delay="0"/>
                                  </p:stCondLst>
                                  <p:childTnLst>
                                    <p:set>
                                      <p:cBhvr>
                                        <p:cTn id="121" dur="1" fill="hold">
                                          <p:stCondLst>
                                            <p:cond delay="0"/>
                                          </p:stCondLst>
                                        </p:cTn>
                                        <p:tgtEl>
                                          <p:spTgt spid="24"/>
                                        </p:tgtEl>
                                        <p:attrNameLst>
                                          <p:attrName>style.visibility</p:attrName>
                                        </p:attrNameLst>
                                      </p:cBhvr>
                                      <p:to>
                                        <p:strVal val="visible"/>
                                      </p:to>
                                    </p:set>
                                    <p:animEffect transition="in" filter="wipe(left)">
                                      <p:cBhvr>
                                        <p:cTn id="122" dur="500"/>
                                        <p:tgtEl>
                                          <p:spTgt spid="24"/>
                                        </p:tgtEl>
                                      </p:cBhvr>
                                    </p:animEffect>
                                  </p:childTnLst>
                                </p:cTn>
                              </p:par>
                              <p:par>
                                <p:cTn id="123" presetID="22" presetClass="entr" presetSubtype="8" fill="hold" grpId="0" nodeType="withEffect">
                                  <p:stCondLst>
                                    <p:cond delay="0"/>
                                  </p:stCondLst>
                                  <p:childTnLst>
                                    <p:set>
                                      <p:cBhvr>
                                        <p:cTn id="124" dur="1" fill="hold">
                                          <p:stCondLst>
                                            <p:cond delay="0"/>
                                          </p:stCondLst>
                                        </p:cTn>
                                        <p:tgtEl>
                                          <p:spTgt spid="30"/>
                                        </p:tgtEl>
                                        <p:attrNameLst>
                                          <p:attrName>style.visibility</p:attrName>
                                        </p:attrNameLst>
                                      </p:cBhvr>
                                      <p:to>
                                        <p:strVal val="visible"/>
                                      </p:to>
                                    </p:set>
                                    <p:animEffect transition="in" filter="wipe(left)">
                                      <p:cBhvr>
                                        <p:cTn id="125" dur="500"/>
                                        <p:tgtEl>
                                          <p:spTgt spid="30"/>
                                        </p:tgtEl>
                                      </p:cBhvr>
                                    </p:animEffect>
                                  </p:childTnLst>
                                </p:cTn>
                              </p:par>
                            </p:childTnLst>
                          </p:cTn>
                        </p:par>
                      </p:childTnLst>
                    </p:cTn>
                  </p:par>
                  <p:par>
                    <p:cTn id="126" fill="hold">
                      <p:stCondLst>
                        <p:cond delay="indefinite"/>
                      </p:stCondLst>
                      <p:childTnLst>
                        <p:par>
                          <p:cTn id="127" fill="hold">
                            <p:stCondLst>
                              <p:cond delay="0"/>
                            </p:stCondLst>
                            <p:childTnLst>
                              <p:par>
                                <p:cTn id="128" presetID="10" presetClass="entr" presetSubtype="0" fill="hold" grpId="0" nodeType="clickEffect">
                                  <p:stCondLst>
                                    <p:cond delay="0"/>
                                  </p:stCondLst>
                                  <p:childTnLst>
                                    <p:set>
                                      <p:cBhvr>
                                        <p:cTn id="129" dur="1" fill="hold">
                                          <p:stCondLst>
                                            <p:cond delay="0"/>
                                          </p:stCondLst>
                                        </p:cTn>
                                        <p:tgtEl>
                                          <p:spTgt spid="25"/>
                                        </p:tgtEl>
                                        <p:attrNameLst>
                                          <p:attrName>style.visibility</p:attrName>
                                        </p:attrNameLst>
                                      </p:cBhvr>
                                      <p:to>
                                        <p:strVal val="visible"/>
                                      </p:to>
                                    </p:set>
                                    <p:animEffect transition="in" filter="fade">
                                      <p:cBhvr>
                                        <p:cTn id="130" dur="500"/>
                                        <p:tgtEl>
                                          <p:spTgt spid="25"/>
                                        </p:tgtEl>
                                      </p:cBhvr>
                                    </p:animEffect>
                                  </p:childTnLst>
                                </p:cTn>
                              </p:par>
                              <p:par>
                                <p:cTn id="131" presetID="42" presetClass="path" presetSubtype="0" accel="50000" decel="50000" fill="hold" grpId="1" nodeType="withEffect">
                                  <p:stCondLst>
                                    <p:cond delay="0"/>
                                  </p:stCondLst>
                                  <p:childTnLst>
                                    <p:animMotion origin="layout" path="M -2.22222E-6 2.22222E-6 L -2.22222E-6 0.53958 " pathEditMode="relative" rAng="0" ptsTypes="AA">
                                      <p:cBhvr>
                                        <p:cTn id="132" dur="1000" fill="hold"/>
                                        <p:tgtEl>
                                          <p:spTgt spid="25"/>
                                        </p:tgtEl>
                                        <p:attrNameLst>
                                          <p:attrName>ppt_x</p:attrName>
                                          <p:attrName>ppt_y</p:attrName>
                                        </p:attrNameLst>
                                      </p:cBhvr>
                                      <p:rCtr x="0" y="26968"/>
                                    </p:animMotion>
                                  </p:childTnLst>
                                </p:cTn>
                              </p:par>
                              <p:par>
                                <p:cTn id="133" presetID="10" presetClass="entr" presetSubtype="0" fill="hold" grpId="0" nodeType="withEffect">
                                  <p:stCondLst>
                                    <p:cond delay="0"/>
                                  </p:stCondLst>
                                  <p:childTnLst>
                                    <p:set>
                                      <p:cBhvr>
                                        <p:cTn id="134" dur="1" fill="hold">
                                          <p:stCondLst>
                                            <p:cond delay="0"/>
                                          </p:stCondLst>
                                        </p:cTn>
                                        <p:tgtEl>
                                          <p:spTgt spid="26"/>
                                        </p:tgtEl>
                                        <p:attrNameLst>
                                          <p:attrName>style.visibility</p:attrName>
                                        </p:attrNameLst>
                                      </p:cBhvr>
                                      <p:to>
                                        <p:strVal val="visible"/>
                                      </p:to>
                                    </p:set>
                                    <p:animEffect transition="in" filter="fade">
                                      <p:cBhvr>
                                        <p:cTn id="135" dur="500"/>
                                        <p:tgtEl>
                                          <p:spTgt spid="26"/>
                                        </p:tgtEl>
                                      </p:cBhvr>
                                    </p:animEffect>
                                  </p:childTnLst>
                                </p:cTn>
                              </p:par>
                              <p:par>
                                <p:cTn id="136" presetID="42" presetClass="path" presetSubtype="0" accel="50000" decel="50000" fill="hold" grpId="1" nodeType="withEffect">
                                  <p:stCondLst>
                                    <p:cond delay="0"/>
                                  </p:stCondLst>
                                  <p:childTnLst>
                                    <p:animMotion origin="layout" path="M 2.77778E-7 1.11111E-6 L 2.77778E-7 0.49722 " pathEditMode="relative" rAng="0" ptsTypes="AA">
                                      <p:cBhvr>
                                        <p:cTn id="137" dur="1000" fill="hold"/>
                                        <p:tgtEl>
                                          <p:spTgt spid="26"/>
                                        </p:tgtEl>
                                        <p:attrNameLst>
                                          <p:attrName>ppt_x</p:attrName>
                                          <p:attrName>ppt_y</p:attrName>
                                        </p:attrNameLst>
                                      </p:cBhvr>
                                      <p:rCtr x="0" y="24861"/>
                                    </p:animMotion>
                                  </p:childTnLst>
                                </p:cTn>
                              </p:par>
                              <p:par>
                                <p:cTn id="138" presetID="10" presetClass="entr" presetSubtype="0" fill="hold" grpId="0" nodeType="withEffect">
                                  <p:stCondLst>
                                    <p:cond delay="0"/>
                                  </p:stCondLst>
                                  <p:childTnLst>
                                    <p:set>
                                      <p:cBhvr>
                                        <p:cTn id="139" dur="1" fill="hold">
                                          <p:stCondLst>
                                            <p:cond delay="0"/>
                                          </p:stCondLst>
                                        </p:cTn>
                                        <p:tgtEl>
                                          <p:spTgt spid="27"/>
                                        </p:tgtEl>
                                        <p:attrNameLst>
                                          <p:attrName>style.visibility</p:attrName>
                                        </p:attrNameLst>
                                      </p:cBhvr>
                                      <p:to>
                                        <p:strVal val="visible"/>
                                      </p:to>
                                    </p:set>
                                    <p:animEffect transition="in" filter="fade">
                                      <p:cBhvr>
                                        <p:cTn id="140" dur="500"/>
                                        <p:tgtEl>
                                          <p:spTgt spid="27"/>
                                        </p:tgtEl>
                                      </p:cBhvr>
                                    </p:animEffect>
                                  </p:childTnLst>
                                </p:cTn>
                              </p:par>
                              <p:par>
                                <p:cTn id="141" presetID="42" presetClass="path" presetSubtype="0" accel="50000" decel="50000" fill="hold" grpId="1" nodeType="withEffect">
                                  <p:stCondLst>
                                    <p:cond delay="0"/>
                                  </p:stCondLst>
                                  <p:childTnLst>
                                    <p:animMotion origin="layout" path="M -3.61111E-6 -1.11111E-6 L -3.61111E-6 0.45602 " pathEditMode="relative" rAng="0" ptsTypes="AA">
                                      <p:cBhvr>
                                        <p:cTn id="142" dur="1000" fill="hold"/>
                                        <p:tgtEl>
                                          <p:spTgt spid="27"/>
                                        </p:tgtEl>
                                        <p:attrNameLst>
                                          <p:attrName>ppt_x</p:attrName>
                                          <p:attrName>ppt_y</p:attrName>
                                        </p:attrNameLst>
                                      </p:cBhvr>
                                      <p:rCtr x="0" y="22801"/>
                                    </p:animMotion>
                                  </p:childTnLst>
                                </p:cTn>
                              </p:par>
                              <p:par>
                                <p:cTn id="143" presetID="10" presetClass="entr" presetSubtype="0" fill="hold" grpId="0" nodeType="withEffect">
                                  <p:stCondLst>
                                    <p:cond delay="0"/>
                                  </p:stCondLst>
                                  <p:childTnLst>
                                    <p:set>
                                      <p:cBhvr>
                                        <p:cTn id="144" dur="1" fill="hold">
                                          <p:stCondLst>
                                            <p:cond delay="0"/>
                                          </p:stCondLst>
                                        </p:cTn>
                                        <p:tgtEl>
                                          <p:spTgt spid="28"/>
                                        </p:tgtEl>
                                        <p:attrNameLst>
                                          <p:attrName>style.visibility</p:attrName>
                                        </p:attrNameLst>
                                      </p:cBhvr>
                                      <p:to>
                                        <p:strVal val="visible"/>
                                      </p:to>
                                    </p:set>
                                    <p:animEffect transition="in" filter="fade">
                                      <p:cBhvr>
                                        <p:cTn id="145" dur="500"/>
                                        <p:tgtEl>
                                          <p:spTgt spid="28"/>
                                        </p:tgtEl>
                                      </p:cBhvr>
                                    </p:animEffect>
                                  </p:childTnLst>
                                </p:cTn>
                              </p:par>
                              <p:par>
                                <p:cTn id="146" presetID="42" presetClass="path" presetSubtype="0" accel="50000" decel="50000" fill="hold" grpId="1" nodeType="withEffect">
                                  <p:stCondLst>
                                    <p:cond delay="0"/>
                                  </p:stCondLst>
                                  <p:childTnLst>
                                    <p:animMotion origin="layout" path="M -3.05556E-6 4.81481E-6 L -3.05556E-6 0.41319 " pathEditMode="relative" rAng="0" ptsTypes="AA">
                                      <p:cBhvr>
                                        <p:cTn id="147" dur="1000" fill="hold"/>
                                        <p:tgtEl>
                                          <p:spTgt spid="28"/>
                                        </p:tgtEl>
                                        <p:attrNameLst>
                                          <p:attrName>ppt_x</p:attrName>
                                          <p:attrName>ppt_y</p:attrName>
                                        </p:attrNameLst>
                                      </p:cBhvr>
                                      <p:rCtr x="0" y="20648"/>
                                    </p:animMotion>
                                  </p:childTnLst>
                                </p:cTn>
                              </p:par>
                            </p:childTnLst>
                          </p:cTn>
                        </p:par>
                      </p:childTnLst>
                    </p:cTn>
                  </p:par>
                  <p:par>
                    <p:cTn id="148" fill="hold">
                      <p:stCondLst>
                        <p:cond delay="indefinite"/>
                      </p:stCondLst>
                      <p:childTnLst>
                        <p:par>
                          <p:cTn id="149" fill="hold">
                            <p:stCondLst>
                              <p:cond delay="0"/>
                            </p:stCondLst>
                            <p:childTnLst>
                              <p:par>
                                <p:cTn id="150" presetID="10" presetClass="exit" presetSubtype="0" fill="hold" nodeType="clickEffect">
                                  <p:stCondLst>
                                    <p:cond delay="0"/>
                                  </p:stCondLst>
                                  <p:childTnLst>
                                    <p:animEffect transition="out" filter="fade">
                                      <p:cBhvr>
                                        <p:cTn id="151" dur="500"/>
                                        <p:tgtEl>
                                          <p:spTgt spid="13"/>
                                        </p:tgtEl>
                                      </p:cBhvr>
                                    </p:animEffect>
                                    <p:set>
                                      <p:cBhvr>
                                        <p:cTn id="152" dur="1" fill="hold">
                                          <p:stCondLst>
                                            <p:cond delay="499"/>
                                          </p:stCondLst>
                                        </p:cTn>
                                        <p:tgtEl>
                                          <p:spTgt spid="13"/>
                                        </p:tgtEl>
                                        <p:attrNameLst>
                                          <p:attrName>style.visibility</p:attrName>
                                        </p:attrNameLst>
                                      </p:cBhvr>
                                      <p:to>
                                        <p:strVal val="hidden"/>
                                      </p:to>
                                    </p:set>
                                  </p:childTnLst>
                                </p:cTn>
                              </p:par>
                              <p:par>
                                <p:cTn id="153" presetID="10" presetClass="exit" presetSubtype="0" fill="hold" grpId="1" nodeType="withEffect">
                                  <p:stCondLst>
                                    <p:cond delay="0"/>
                                  </p:stCondLst>
                                  <p:childTnLst>
                                    <p:animEffect transition="out" filter="fade">
                                      <p:cBhvr>
                                        <p:cTn id="154" dur="500"/>
                                        <p:tgtEl>
                                          <p:spTgt spid="20"/>
                                        </p:tgtEl>
                                      </p:cBhvr>
                                    </p:animEffect>
                                    <p:set>
                                      <p:cBhvr>
                                        <p:cTn id="155" dur="1" fill="hold">
                                          <p:stCondLst>
                                            <p:cond delay="499"/>
                                          </p:stCondLst>
                                        </p:cTn>
                                        <p:tgtEl>
                                          <p:spTgt spid="20"/>
                                        </p:tgtEl>
                                        <p:attrNameLst>
                                          <p:attrName>style.visibility</p:attrName>
                                        </p:attrNameLst>
                                      </p:cBhvr>
                                      <p:to>
                                        <p:strVal val="hidden"/>
                                      </p:to>
                                    </p:set>
                                  </p:childTnLst>
                                </p:cTn>
                              </p:par>
                              <p:par>
                                <p:cTn id="156" presetID="10" presetClass="exit" presetSubtype="0" fill="hold" grpId="2" nodeType="withEffect">
                                  <p:stCondLst>
                                    <p:cond delay="0"/>
                                  </p:stCondLst>
                                  <p:childTnLst>
                                    <p:animEffect transition="out" filter="fade">
                                      <p:cBhvr>
                                        <p:cTn id="157" dur="500"/>
                                        <p:tgtEl>
                                          <p:spTgt spid="9"/>
                                        </p:tgtEl>
                                      </p:cBhvr>
                                    </p:animEffect>
                                    <p:set>
                                      <p:cBhvr>
                                        <p:cTn id="158" dur="1" fill="hold">
                                          <p:stCondLst>
                                            <p:cond delay="499"/>
                                          </p:stCondLst>
                                        </p:cTn>
                                        <p:tgtEl>
                                          <p:spTgt spid="9"/>
                                        </p:tgtEl>
                                        <p:attrNameLst>
                                          <p:attrName>style.visibility</p:attrName>
                                        </p:attrNameLst>
                                      </p:cBhvr>
                                      <p:to>
                                        <p:strVal val="hidden"/>
                                      </p:to>
                                    </p:set>
                                  </p:childTnLst>
                                </p:cTn>
                              </p:par>
                            </p:childTnLst>
                          </p:cTn>
                        </p:par>
                      </p:childTnLst>
                    </p:cTn>
                  </p:par>
                  <p:par>
                    <p:cTn id="159" fill="hold">
                      <p:stCondLst>
                        <p:cond delay="indefinite"/>
                      </p:stCondLst>
                      <p:childTnLst>
                        <p:par>
                          <p:cTn id="160" fill="hold">
                            <p:stCondLst>
                              <p:cond delay="0"/>
                            </p:stCondLst>
                            <p:childTnLst>
                              <p:par>
                                <p:cTn id="161" presetID="22" presetClass="entr" presetSubtype="8" fill="hold" grpId="0" nodeType="clickEffect">
                                  <p:stCondLst>
                                    <p:cond delay="0"/>
                                  </p:stCondLst>
                                  <p:childTnLst>
                                    <p:set>
                                      <p:cBhvr>
                                        <p:cTn id="162" dur="1" fill="hold">
                                          <p:stCondLst>
                                            <p:cond delay="0"/>
                                          </p:stCondLst>
                                        </p:cTn>
                                        <p:tgtEl>
                                          <p:spTgt spid="31"/>
                                        </p:tgtEl>
                                        <p:attrNameLst>
                                          <p:attrName>style.visibility</p:attrName>
                                        </p:attrNameLst>
                                      </p:cBhvr>
                                      <p:to>
                                        <p:strVal val="visible"/>
                                      </p:to>
                                    </p:set>
                                    <p:animEffect transition="in" filter="wipe(left)">
                                      <p:cBhvr>
                                        <p:cTn id="163" dur="500"/>
                                        <p:tgtEl>
                                          <p:spTgt spid="31"/>
                                        </p:tgtEl>
                                      </p:cBhvr>
                                    </p:animEffect>
                                  </p:childTnLst>
                                </p:cTn>
                              </p:par>
                            </p:childTnLst>
                          </p:cTn>
                        </p:par>
                        <p:par>
                          <p:cTn id="164" fill="hold">
                            <p:stCondLst>
                              <p:cond delay="500"/>
                            </p:stCondLst>
                            <p:childTnLst>
                              <p:par>
                                <p:cTn id="165" presetID="26" presetClass="emph" presetSubtype="0" fill="hold" grpId="1" nodeType="afterEffect">
                                  <p:stCondLst>
                                    <p:cond delay="0"/>
                                  </p:stCondLst>
                                  <p:childTnLst>
                                    <p:animEffect transition="out" filter="fade">
                                      <p:cBhvr>
                                        <p:cTn id="166" dur="500" tmFilter="0, 0; .2, .5; .8, .5; 1, 0"/>
                                        <p:tgtEl>
                                          <p:spTgt spid="31"/>
                                        </p:tgtEl>
                                      </p:cBhvr>
                                    </p:animEffect>
                                    <p:animScale>
                                      <p:cBhvr>
                                        <p:cTn id="167" dur="250" autoRev="1" fill="hold"/>
                                        <p:tgtEl>
                                          <p:spTgt spid="31"/>
                                        </p:tgtEl>
                                      </p:cBhvr>
                                      <p:by x="105000" y="105000"/>
                                    </p:animScale>
                                  </p:childTnLst>
                                </p:cTn>
                              </p:par>
                            </p:childTnLst>
                          </p:cTn>
                        </p:par>
                        <p:par>
                          <p:cTn id="168" fill="hold">
                            <p:stCondLst>
                              <p:cond delay="1000"/>
                            </p:stCondLst>
                            <p:childTnLst>
                              <p:par>
                                <p:cTn id="169" presetID="22" presetClass="entr" presetSubtype="1" fill="hold" nodeType="afterEffect">
                                  <p:stCondLst>
                                    <p:cond delay="0"/>
                                  </p:stCondLst>
                                  <p:childTnLst>
                                    <p:set>
                                      <p:cBhvr>
                                        <p:cTn id="170" dur="1" fill="hold">
                                          <p:stCondLst>
                                            <p:cond delay="0"/>
                                          </p:stCondLst>
                                        </p:cTn>
                                        <p:tgtEl>
                                          <p:spTgt spid="32"/>
                                        </p:tgtEl>
                                        <p:attrNameLst>
                                          <p:attrName>style.visibility</p:attrName>
                                        </p:attrNameLst>
                                      </p:cBhvr>
                                      <p:to>
                                        <p:strVal val="visible"/>
                                      </p:to>
                                    </p:set>
                                    <p:animEffect transition="in" filter="wipe(up)">
                                      <p:cBhvr>
                                        <p:cTn id="171" dur="10"/>
                                        <p:tgtEl>
                                          <p:spTgt spid="32"/>
                                        </p:tgtEl>
                                      </p:cBhvr>
                                    </p:animEffect>
                                  </p:childTnLst>
                                </p:cTn>
                              </p:par>
                              <p:par>
                                <p:cTn id="172" presetID="22" presetClass="entr" presetSubtype="8" fill="hold" grpId="0" nodeType="withEffect">
                                  <p:stCondLst>
                                    <p:cond delay="0"/>
                                  </p:stCondLst>
                                  <p:childTnLst>
                                    <p:set>
                                      <p:cBhvr>
                                        <p:cTn id="173" dur="1" fill="hold">
                                          <p:stCondLst>
                                            <p:cond delay="0"/>
                                          </p:stCondLst>
                                        </p:cTn>
                                        <p:tgtEl>
                                          <p:spTgt spid="38"/>
                                        </p:tgtEl>
                                        <p:attrNameLst>
                                          <p:attrName>style.visibility</p:attrName>
                                        </p:attrNameLst>
                                      </p:cBhvr>
                                      <p:to>
                                        <p:strVal val="visible"/>
                                      </p:to>
                                    </p:set>
                                    <p:animEffect transition="in" filter="wipe(left)">
                                      <p:cBhvr>
                                        <p:cTn id="174" dur="10"/>
                                        <p:tgtEl>
                                          <p:spTgt spid="38"/>
                                        </p:tgtEl>
                                      </p:cBhvr>
                                    </p:animEffect>
                                  </p:childTnLst>
                                </p:cTn>
                              </p:par>
                            </p:childTnLst>
                          </p:cTn>
                        </p:par>
                        <p:par>
                          <p:cTn id="175" fill="hold">
                            <p:stCondLst>
                              <p:cond delay="1010"/>
                            </p:stCondLst>
                            <p:childTnLst>
                              <p:par>
                                <p:cTn id="176" presetID="22" presetClass="entr" presetSubtype="1" fill="hold" nodeType="afterEffect">
                                  <p:stCondLst>
                                    <p:cond delay="0"/>
                                  </p:stCondLst>
                                  <p:childTnLst>
                                    <p:set>
                                      <p:cBhvr>
                                        <p:cTn id="177" dur="1" fill="hold">
                                          <p:stCondLst>
                                            <p:cond delay="0"/>
                                          </p:stCondLst>
                                        </p:cTn>
                                        <p:tgtEl>
                                          <p:spTgt spid="33"/>
                                        </p:tgtEl>
                                        <p:attrNameLst>
                                          <p:attrName>style.visibility</p:attrName>
                                        </p:attrNameLst>
                                      </p:cBhvr>
                                      <p:to>
                                        <p:strVal val="visible"/>
                                      </p:to>
                                    </p:set>
                                    <p:animEffect transition="in" filter="wipe(up)">
                                      <p:cBhvr>
                                        <p:cTn id="178" dur="10"/>
                                        <p:tgtEl>
                                          <p:spTgt spid="33"/>
                                        </p:tgtEl>
                                      </p:cBhvr>
                                    </p:animEffect>
                                  </p:childTnLst>
                                </p:cTn>
                              </p:par>
                              <p:par>
                                <p:cTn id="179" presetID="22" presetClass="entr" presetSubtype="8" fill="hold" grpId="0" nodeType="withEffect">
                                  <p:stCondLst>
                                    <p:cond delay="0"/>
                                  </p:stCondLst>
                                  <p:childTnLst>
                                    <p:set>
                                      <p:cBhvr>
                                        <p:cTn id="180" dur="1" fill="hold">
                                          <p:stCondLst>
                                            <p:cond delay="0"/>
                                          </p:stCondLst>
                                        </p:cTn>
                                        <p:tgtEl>
                                          <p:spTgt spid="39"/>
                                        </p:tgtEl>
                                        <p:attrNameLst>
                                          <p:attrName>style.visibility</p:attrName>
                                        </p:attrNameLst>
                                      </p:cBhvr>
                                      <p:to>
                                        <p:strVal val="visible"/>
                                      </p:to>
                                    </p:set>
                                    <p:animEffect transition="in" filter="wipe(left)">
                                      <p:cBhvr>
                                        <p:cTn id="181" dur="10"/>
                                        <p:tgtEl>
                                          <p:spTgt spid="39"/>
                                        </p:tgtEl>
                                      </p:cBhvr>
                                    </p:animEffect>
                                  </p:childTnLst>
                                </p:cTn>
                              </p:par>
                            </p:childTnLst>
                          </p:cTn>
                        </p:par>
                        <p:par>
                          <p:cTn id="182" fill="hold">
                            <p:stCondLst>
                              <p:cond delay="1020"/>
                            </p:stCondLst>
                            <p:childTnLst>
                              <p:par>
                                <p:cTn id="183" presetID="22" presetClass="entr" presetSubtype="1" fill="hold" nodeType="afterEffect">
                                  <p:stCondLst>
                                    <p:cond delay="0"/>
                                  </p:stCondLst>
                                  <p:childTnLst>
                                    <p:set>
                                      <p:cBhvr>
                                        <p:cTn id="184" dur="1" fill="hold">
                                          <p:stCondLst>
                                            <p:cond delay="0"/>
                                          </p:stCondLst>
                                        </p:cTn>
                                        <p:tgtEl>
                                          <p:spTgt spid="35"/>
                                        </p:tgtEl>
                                        <p:attrNameLst>
                                          <p:attrName>style.visibility</p:attrName>
                                        </p:attrNameLst>
                                      </p:cBhvr>
                                      <p:to>
                                        <p:strVal val="visible"/>
                                      </p:to>
                                    </p:set>
                                    <p:animEffect transition="in" filter="wipe(up)">
                                      <p:cBhvr>
                                        <p:cTn id="185" dur="10"/>
                                        <p:tgtEl>
                                          <p:spTgt spid="35"/>
                                        </p:tgtEl>
                                      </p:cBhvr>
                                    </p:animEffect>
                                  </p:childTnLst>
                                </p:cTn>
                              </p:par>
                              <p:par>
                                <p:cTn id="186" presetID="22" presetClass="entr" presetSubtype="8" fill="hold" grpId="0" nodeType="withEffect">
                                  <p:stCondLst>
                                    <p:cond delay="0"/>
                                  </p:stCondLst>
                                  <p:childTnLst>
                                    <p:set>
                                      <p:cBhvr>
                                        <p:cTn id="187" dur="1" fill="hold">
                                          <p:stCondLst>
                                            <p:cond delay="0"/>
                                          </p:stCondLst>
                                        </p:cTn>
                                        <p:tgtEl>
                                          <p:spTgt spid="41"/>
                                        </p:tgtEl>
                                        <p:attrNameLst>
                                          <p:attrName>style.visibility</p:attrName>
                                        </p:attrNameLst>
                                      </p:cBhvr>
                                      <p:to>
                                        <p:strVal val="visible"/>
                                      </p:to>
                                    </p:set>
                                    <p:animEffect transition="in" filter="wipe(left)">
                                      <p:cBhvr>
                                        <p:cTn id="188" dur="10"/>
                                        <p:tgtEl>
                                          <p:spTgt spid="41"/>
                                        </p:tgtEl>
                                      </p:cBhvr>
                                    </p:animEffect>
                                  </p:childTnLst>
                                </p:cTn>
                              </p:par>
                            </p:childTnLst>
                          </p:cTn>
                        </p:par>
                        <p:par>
                          <p:cTn id="189" fill="hold">
                            <p:stCondLst>
                              <p:cond delay="1030"/>
                            </p:stCondLst>
                            <p:childTnLst>
                              <p:par>
                                <p:cTn id="190" presetID="22" presetClass="entr" presetSubtype="1" fill="hold" nodeType="afterEffect">
                                  <p:stCondLst>
                                    <p:cond delay="0"/>
                                  </p:stCondLst>
                                  <p:childTnLst>
                                    <p:set>
                                      <p:cBhvr>
                                        <p:cTn id="191" dur="1" fill="hold">
                                          <p:stCondLst>
                                            <p:cond delay="0"/>
                                          </p:stCondLst>
                                        </p:cTn>
                                        <p:tgtEl>
                                          <p:spTgt spid="34"/>
                                        </p:tgtEl>
                                        <p:attrNameLst>
                                          <p:attrName>style.visibility</p:attrName>
                                        </p:attrNameLst>
                                      </p:cBhvr>
                                      <p:to>
                                        <p:strVal val="visible"/>
                                      </p:to>
                                    </p:set>
                                    <p:animEffect transition="in" filter="wipe(up)">
                                      <p:cBhvr>
                                        <p:cTn id="192" dur="10"/>
                                        <p:tgtEl>
                                          <p:spTgt spid="34"/>
                                        </p:tgtEl>
                                      </p:cBhvr>
                                    </p:animEffect>
                                  </p:childTnLst>
                                </p:cTn>
                              </p:par>
                              <p:par>
                                <p:cTn id="193" presetID="22" presetClass="entr" presetSubtype="8" fill="hold" grpId="0" nodeType="withEffect">
                                  <p:stCondLst>
                                    <p:cond delay="0"/>
                                  </p:stCondLst>
                                  <p:childTnLst>
                                    <p:set>
                                      <p:cBhvr>
                                        <p:cTn id="194" dur="1" fill="hold">
                                          <p:stCondLst>
                                            <p:cond delay="0"/>
                                          </p:stCondLst>
                                        </p:cTn>
                                        <p:tgtEl>
                                          <p:spTgt spid="40"/>
                                        </p:tgtEl>
                                        <p:attrNameLst>
                                          <p:attrName>style.visibility</p:attrName>
                                        </p:attrNameLst>
                                      </p:cBhvr>
                                      <p:to>
                                        <p:strVal val="visible"/>
                                      </p:to>
                                    </p:set>
                                    <p:animEffect transition="in" filter="wipe(left)">
                                      <p:cBhvr>
                                        <p:cTn id="195" dur="10"/>
                                        <p:tgtEl>
                                          <p:spTgt spid="40"/>
                                        </p:tgtEl>
                                      </p:cBhvr>
                                    </p:animEffect>
                                  </p:childTnLst>
                                </p:cTn>
                              </p:par>
                            </p:childTnLst>
                          </p:cTn>
                        </p:par>
                        <p:par>
                          <p:cTn id="196" fill="hold">
                            <p:stCondLst>
                              <p:cond delay="1040"/>
                            </p:stCondLst>
                            <p:childTnLst>
                              <p:par>
                                <p:cTn id="197" presetID="22" presetClass="entr" presetSubtype="1" fill="hold" nodeType="afterEffect">
                                  <p:stCondLst>
                                    <p:cond delay="0"/>
                                  </p:stCondLst>
                                  <p:childTnLst>
                                    <p:set>
                                      <p:cBhvr>
                                        <p:cTn id="198" dur="1" fill="hold">
                                          <p:stCondLst>
                                            <p:cond delay="0"/>
                                          </p:stCondLst>
                                        </p:cTn>
                                        <p:tgtEl>
                                          <p:spTgt spid="36"/>
                                        </p:tgtEl>
                                        <p:attrNameLst>
                                          <p:attrName>style.visibility</p:attrName>
                                        </p:attrNameLst>
                                      </p:cBhvr>
                                      <p:to>
                                        <p:strVal val="visible"/>
                                      </p:to>
                                    </p:set>
                                    <p:animEffect transition="in" filter="wipe(up)">
                                      <p:cBhvr>
                                        <p:cTn id="199" dur="10"/>
                                        <p:tgtEl>
                                          <p:spTgt spid="36"/>
                                        </p:tgtEl>
                                      </p:cBhvr>
                                    </p:animEffect>
                                  </p:childTnLst>
                                </p:cTn>
                              </p:par>
                              <p:par>
                                <p:cTn id="200" presetID="22" presetClass="entr" presetSubtype="8" fill="hold" grpId="0" nodeType="withEffect">
                                  <p:stCondLst>
                                    <p:cond delay="0"/>
                                  </p:stCondLst>
                                  <p:childTnLst>
                                    <p:set>
                                      <p:cBhvr>
                                        <p:cTn id="201" dur="1" fill="hold">
                                          <p:stCondLst>
                                            <p:cond delay="0"/>
                                          </p:stCondLst>
                                        </p:cTn>
                                        <p:tgtEl>
                                          <p:spTgt spid="42"/>
                                        </p:tgtEl>
                                        <p:attrNameLst>
                                          <p:attrName>style.visibility</p:attrName>
                                        </p:attrNameLst>
                                      </p:cBhvr>
                                      <p:to>
                                        <p:strVal val="visible"/>
                                      </p:to>
                                    </p:set>
                                    <p:animEffect transition="in" filter="wipe(left)">
                                      <p:cBhvr>
                                        <p:cTn id="202" dur="10"/>
                                        <p:tgtEl>
                                          <p:spTgt spid="42"/>
                                        </p:tgtEl>
                                      </p:cBhvr>
                                    </p:animEffect>
                                  </p:childTnLst>
                                </p:cTn>
                              </p:par>
                            </p:childTnLst>
                          </p:cTn>
                        </p:par>
                        <p:par>
                          <p:cTn id="203" fill="hold">
                            <p:stCondLst>
                              <p:cond delay="1050"/>
                            </p:stCondLst>
                            <p:childTnLst>
                              <p:par>
                                <p:cTn id="204" presetID="22" presetClass="entr" presetSubtype="1" fill="hold" nodeType="afterEffect">
                                  <p:stCondLst>
                                    <p:cond delay="0"/>
                                  </p:stCondLst>
                                  <p:childTnLst>
                                    <p:set>
                                      <p:cBhvr>
                                        <p:cTn id="205" dur="1" fill="hold">
                                          <p:stCondLst>
                                            <p:cond delay="0"/>
                                          </p:stCondLst>
                                        </p:cTn>
                                        <p:tgtEl>
                                          <p:spTgt spid="37"/>
                                        </p:tgtEl>
                                        <p:attrNameLst>
                                          <p:attrName>style.visibility</p:attrName>
                                        </p:attrNameLst>
                                      </p:cBhvr>
                                      <p:to>
                                        <p:strVal val="visible"/>
                                      </p:to>
                                    </p:set>
                                    <p:animEffect transition="in" filter="wipe(up)">
                                      <p:cBhvr>
                                        <p:cTn id="206" dur="10"/>
                                        <p:tgtEl>
                                          <p:spTgt spid="37"/>
                                        </p:tgtEl>
                                      </p:cBhvr>
                                    </p:animEffect>
                                  </p:childTnLst>
                                </p:cTn>
                              </p:par>
                              <p:par>
                                <p:cTn id="207" presetID="22" presetClass="entr" presetSubtype="8" fill="hold" grpId="0" nodeType="withEffect">
                                  <p:stCondLst>
                                    <p:cond delay="0"/>
                                  </p:stCondLst>
                                  <p:childTnLst>
                                    <p:set>
                                      <p:cBhvr>
                                        <p:cTn id="208" dur="1" fill="hold">
                                          <p:stCondLst>
                                            <p:cond delay="0"/>
                                          </p:stCondLst>
                                        </p:cTn>
                                        <p:tgtEl>
                                          <p:spTgt spid="43"/>
                                        </p:tgtEl>
                                        <p:attrNameLst>
                                          <p:attrName>style.visibility</p:attrName>
                                        </p:attrNameLst>
                                      </p:cBhvr>
                                      <p:to>
                                        <p:strVal val="visible"/>
                                      </p:to>
                                    </p:set>
                                    <p:animEffect transition="in" filter="wipe(left)">
                                      <p:cBhvr>
                                        <p:cTn id="209" dur="10"/>
                                        <p:tgtEl>
                                          <p:spTgt spid="43"/>
                                        </p:tgtEl>
                                      </p:cBhvr>
                                    </p:animEffect>
                                  </p:childTnLst>
                                </p:cTn>
                              </p:par>
                            </p:childTnLst>
                          </p:cTn>
                        </p:par>
                        <p:par>
                          <p:cTn id="210" fill="hold">
                            <p:stCondLst>
                              <p:cond delay="1060"/>
                            </p:stCondLst>
                            <p:childTnLst>
                              <p:par>
                                <p:cTn id="211" presetID="22" presetClass="entr" presetSubtype="1" fill="hold" nodeType="afterEffect">
                                  <p:stCondLst>
                                    <p:cond delay="0"/>
                                  </p:stCondLst>
                                  <p:childTnLst>
                                    <p:set>
                                      <p:cBhvr>
                                        <p:cTn id="212" dur="1" fill="hold">
                                          <p:stCondLst>
                                            <p:cond delay="0"/>
                                          </p:stCondLst>
                                        </p:cTn>
                                        <p:tgtEl>
                                          <p:spTgt spid="48"/>
                                        </p:tgtEl>
                                        <p:attrNameLst>
                                          <p:attrName>style.visibility</p:attrName>
                                        </p:attrNameLst>
                                      </p:cBhvr>
                                      <p:to>
                                        <p:strVal val="visible"/>
                                      </p:to>
                                    </p:set>
                                    <p:animEffect transition="in" filter="wipe(up)">
                                      <p:cBhvr>
                                        <p:cTn id="213" dur="10"/>
                                        <p:tgtEl>
                                          <p:spTgt spid="48"/>
                                        </p:tgtEl>
                                      </p:cBhvr>
                                    </p:animEffect>
                                  </p:childTnLst>
                                </p:cTn>
                              </p:par>
                              <p:par>
                                <p:cTn id="214" presetID="22" presetClass="entr" presetSubtype="8" fill="hold" grpId="0" nodeType="withEffect">
                                  <p:stCondLst>
                                    <p:cond delay="0"/>
                                  </p:stCondLst>
                                  <p:childTnLst>
                                    <p:set>
                                      <p:cBhvr>
                                        <p:cTn id="215" dur="1" fill="hold">
                                          <p:stCondLst>
                                            <p:cond delay="0"/>
                                          </p:stCondLst>
                                        </p:cTn>
                                        <p:tgtEl>
                                          <p:spTgt spid="49"/>
                                        </p:tgtEl>
                                        <p:attrNameLst>
                                          <p:attrName>style.visibility</p:attrName>
                                        </p:attrNameLst>
                                      </p:cBhvr>
                                      <p:to>
                                        <p:strVal val="visible"/>
                                      </p:to>
                                    </p:set>
                                    <p:animEffect transition="in" filter="wipe(left)">
                                      <p:cBhvr>
                                        <p:cTn id="216" dur="10"/>
                                        <p:tgtEl>
                                          <p:spTgt spid="49"/>
                                        </p:tgtEl>
                                      </p:cBhvr>
                                    </p:animEffect>
                                  </p:childTnLst>
                                </p:cTn>
                              </p:par>
                            </p:childTnLst>
                          </p:cTn>
                        </p:par>
                      </p:childTnLst>
                    </p:cTn>
                  </p:par>
                  <p:par>
                    <p:cTn id="217" fill="hold">
                      <p:stCondLst>
                        <p:cond delay="indefinite"/>
                      </p:stCondLst>
                      <p:childTnLst>
                        <p:par>
                          <p:cTn id="218" fill="hold">
                            <p:stCondLst>
                              <p:cond delay="0"/>
                            </p:stCondLst>
                            <p:childTnLst>
                              <p:par>
                                <p:cTn id="219" presetID="10" presetClass="exit" presetSubtype="0" fill="hold" nodeType="clickEffect">
                                  <p:stCondLst>
                                    <p:cond delay="0"/>
                                  </p:stCondLst>
                                  <p:childTnLst>
                                    <p:animEffect transition="out" filter="fade">
                                      <p:cBhvr>
                                        <p:cTn id="220" dur="500"/>
                                        <p:tgtEl>
                                          <p:spTgt spid="32"/>
                                        </p:tgtEl>
                                      </p:cBhvr>
                                    </p:animEffect>
                                    <p:set>
                                      <p:cBhvr>
                                        <p:cTn id="221" dur="1" fill="hold">
                                          <p:stCondLst>
                                            <p:cond delay="499"/>
                                          </p:stCondLst>
                                        </p:cTn>
                                        <p:tgtEl>
                                          <p:spTgt spid="32"/>
                                        </p:tgtEl>
                                        <p:attrNameLst>
                                          <p:attrName>style.visibility</p:attrName>
                                        </p:attrNameLst>
                                      </p:cBhvr>
                                      <p:to>
                                        <p:strVal val="hidden"/>
                                      </p:to>
                                    </p:set>
                                  </p:childTnLst>
                                </p:cTn>
                              </p:par>
                              <p:par>
                                <p:cTn id="222" presetID="10" presetClass="exit" presetSubtype="0" fill="hold" grpId="1" nodeType="withEffect">
                                  <p:stCondLst>
                                    <p:cond delay="0"/>
                                  </p:stCondLst>
                                  <p:childTnLst>
                                    <p:animEffect transition="out" filter="fade">
                                      <p:cBhvr>
                                        <p:cTn id="223" dur="500"/>
                                        <p:tgtEl>
                                          <p:spTgt spid="38"/>
                                        </p:tgtEl>
                                      </p:cBhvr>
                                    </p:animEffect>
                                    <p:set>
                                      <p:cBhvr>
                                        <p:cTn id="224" dur="1" fill="hold">
                                          <p:stCondLst>
                                            <p:cond delay="499"/>
                                          </p:stCondLst>
                                        </p:cTn>
                                        <p:tgtEl>
                                          <p:spTgt spid="38"/>
                                        </p:tgtEl>
                                        <p:attrNameLst>
                                          <p:attrName>style.visibility</p:attrName>
                                        </p:attrNameLst>
                                      </p:cBhvr>
                                      <p:to>
                                        <p:strVal val="hidden"/>
                                      </p:to>
                                    </p:set>
                                  </p:childTnLst>
                                </p:cTn>
                              </p:par>
                              <p:par>
                                <p:cTn id="225" presetID="10" presetClass="exit" presetSubtype="0" fill="hold" nodeType="withEffect">
                                  <p:stCondLst>
                                    <p:cond delay="0"/>
                                  </p:stCondLst>
                                  <p:childTnLst>
                                    <p:animEffect transition="out" filter="fade">
                                      <p:cBhvr>
                                        <p:cTn id="226" dur="500"/>
                                        <p:tgtEl>
                                          <p:spTgt spid="33"/>
                                        </p:tgtEl>
                                      </p:cBhvr>
                                    </p:animEffect>
                                    <p:set>
                                      <p:cBhvr>
                                        <p:cTn id="227" dur="1" fill="hold">
                                          <p:stCondLst>
                                            <p:cond delay="499"/>
                                          </p:stCondLst>
                                        </p:cTn>
                                        <p:tgtEl>
                                          <p:spTgt spid="33"/>
                                        </p:tgtEl>
                                        <p:attrNameLst>
                                          <p:attrName>style.visibility</p:attrName>
                                        </p:attrNameLst>
                                      </p:cBhvr>
                                      <p:to>
                                        <p:strVal val="hidden"/>
                                      </p:to>
                                    </p:set>
                                  </p:childTnLst>
                                </p:cTn>
                              </p:par>
                              <p:par>
                                <p:cTn id="228" presetID="10" presetClass="exit" presetSubtype="0" fill="hold" grpId="1" nodeType="withEffect">
                                  <p:stCondLst>
                                    <p:cond delay="0"/>
                                  </p:stCondLst>
                                  <p:childTnLst>
                                    <p:animEffect transition="out" filter="fade">
                                      <p:cBhvr>
                                        <p:cTn id="229" dur="500"/>
                                        <p:tgtEl>
                                          <p:spTgt spid="39"/>
                                        </p:tgtEl>
                                      </p:cBhvr>
                                    </p:animEffect>
                                    <p:set>
                                      <p:cBhvr>
                                        <p:cTn id="230" dur="1" fill="hold">
                                          <p:stCondLst>
                                            <p:cond delay="499"/>
                                          </p:stCondLst>
                                        </p:cTn>
                                        <p:tgtEl>
                                          <p:spTgt spid="39"/>
                                        </p:tgtEl>
                                        <p:attrNameLst>
                                          <p:attrName>style.visibility</p:attrName>
                                        </p:attrNameLst>
                                      </p:cBhvr>
                                      <p:to>
                                        <p:strVal val="hidden"/>
                                      </p:to>
                                    </p:set>
                                  </p:childTnLst>
                                </p:cTn>
                              </p:par>
                              <p:par>
                                <p:cTn id="231" presetID="10" presetClass="exit" presetSubtype="0" fill="hold" nodeType="withEffect">
                                  <p:stCondLst>
                                    <p:cond delay="0"/>
                                  </p:stCondLst>
                                  <p:childTnLst>
                                    <p:animEffect transition="out" filter="fade">
                                      <p:cBhvr>
                                        <p:cTn id="232" dur="500"/>
                                        <p:tgtEl>
                                          <p:spTgt spid="35"/>
                                        </p:tgtEl>
                                      </p:cBhvr>
                                    </p:animEffect>
                                    <p:set>
                                      <p:cBhvr>
                                        <p:cTn id="233" dur="1" fill="hold">
                                          <p:stCondLst>
                                            <p:cond delay="499"/>
                                          </p:stCondLst>
                                        </p:cTn>
                                        <p:tgtEl>
                                          <p:spTgt spid="35"/>
                                        </p:tgtEl>
                                        <p:attrNameLst>
                                          <p:attrName>style.visibility</p:attrName>
                                        </p:attrNameLst>
                                      </p:cBhvr>
                                      <p:to>
                                        <p:strVal val="hidden"/>
                                      </p:to>
                                    </p:set>
                                  </p:childTnLst>
                                </p:cTn>
                              </p:par>
                              <p:par>
                                <p:cTn id="234" presetID="10" presetClass="exit" presetSubtype="0" fill="hold" grpId="1" nodeType="withEffect">
                                  <p:stCondLst>
                                    <p:cond delay="0"/>
                                  </p:stCondLst>
                                  <p:childTnLst>
                                    <p:animEffect transition="out" filter="fade">
                                      <p:cBhvr>
                                        <p:cTn id="235" dur="500"/>
                                        <p:tgtEl>
                                          <p:spTgt spid="41"/>
                                        </p:tgtEl>
                                      </p:cBhvr>
                                    </p:animEffect>
                                    <p:set>
                                      <p:cBhvr>
                                        <p:cTn id="236" dur="1" fill="hold">
                                          <p:stCondLst>
                                            <p:cond delay="499"/>
                                          </p:stCondLst>
                                        </p:cTn>
                                        <p:tgtEl>
                                          <p:spTgt spid="41"/>
                                        </p:tgtEl>
                                        <p:attrNameLst>
                                          <p:attrName>style.visibility</p:attrName>
                                        </p:attrNameLst>
                                      </p:cBhvr>
                                      <p:to>
                                        <p:strVal val="hidden"/>
                                      </p:to>
                                    </p:set>
                                  </p:childTnLst>
                                </p:cTn>
                              </p:par>
                              <p:par>
                                <p:cTn id="237" presetID="10" presetClass="exit" presetSubtype="0" fill="hold" nodeType="withEffect">
                                  <p:stCondLst>
                                    <p:cond delay="0"/>
                                  </p:stCondLst>
                                  <p:childTnLst>
                                    <p:animEffect transition="out" filter="fade">
                                      <p:cBhvr>
                                        <p:cTn id="238" dur="500"/>
                                        <p:tgtEl>
                                          <p:spTgt spid="36"/>
                                        </p:tgtEl>
                                      </p:cBhvr>
                                    </p:animEffect>
                                    <p:set>
                                      <p:cBhvr>
                                        <p:cTn id="239" dur="1" fill="hold">
                                          <p:stCondLst>
                                            <p:cond delay="499"/>
                                          </p:stCondLst>
                                        </p:cTn>
                                        <p:tgtEl>
                                          <p:spTgt spid="36"/>
                                        </p:tgtEl>
                                        <p:attrNameLst>
                                          <p:attrName>style.visibility</p:attrName>
                                        </p:attrNameLst>
                                      </p:cBhvr>
                                      <p:to>
                                        <p:strVal val="hidden"/>
                                      </p:to>
                                    </p:set>
                                  </p:childTnLst>
                                </p:cTn>
                              </p:par>
                              <p:par>
                                <p:cTn id="240" presetID="10" presetClass="exit" presetSubtype="0" fill="hold" grpId="1" nodeType="withEffect">
                                  <p:stCondLst>
                                    <p:cond delay="0"/>
                                  </p:stCondLst>
                                  <p:childTnLst>
                                    <p:animEffect transition="out" filter="fade">
                                      <p:cBhvr>
                                        <p:cTn id="241" dur="500"/>
                                        <p:tgtEl>
                                          <p:spTgt spid="42"/>
                                        </p:tgtEl>
                                      </p:cBhvr>
                                    </p:animEffect>
                                    <p:set>
                                      <p:cBhvr>
                                        <p:cTn id="242" dur="1" fill="hold">
                                          <p:stCondLst>
                                            <p:cond delay="499"/>
                                          </p:stCondLst>
                                        </p:cTn>
                                        <p:tgtEl>
                                          <p:spTgt spid="42"/>
                                        </p:tgtEl>
                                        <p:attrNameLst>
                                          <p:attrName>style.visibility</p:attrName>
                                        </p:attrNameLst>
                                      </p:cBhvr>
                                      <p:to>
                                        <p:strVal val="hidden"/>
                                      </p:to>
                                    </p:set>
                                  </p:childTnLst>
                                </p:cTn>
                              </p:par>
                              <p:par>
                                <p:cTn id="243" presetID="10" presetClass="exit" presetSubtype="0" fill="hold" nodeType="withEffect">
                                  <p:stCondLst>
                                    <p:cond delay="0"/>
                                  </p:stCondLst>
                                  <p:childTnLst>
                                    <p:animEffect transition="out" filter="fade">
                                      <p:cBhvr>
                                        <p:cTn id="244" dur="500"/>
                                        <p:tgtEl>
                                          <p:spTgt spid="37"/>
                                        </p:tgtEl>
                                      </p:cBhvr>
                                    </p:animEffect>
                                    <p:set>
                                      <p:cBhvr>
                                        <p:cTn id="245" dur="1" fill="hold">
                                          <p:stCondLst>
                                            <p:cond delay="499"/>
                                          </p:stCondLst>
                                        </p:cTn>
                                        <p:tgtEl>
                                          <p:spTgt spid="37"/>
                                        </p:tgtEl>
                                        <p:attrNameLst>
                                          <p:attrName>style.visibility</p:attrName>
                                        </p:attrNameLst>
                                      </p:cBhvr>
                                      <p:to>
                                        <p:strVal val="hidden"/>
                                      </p:to>
                                    </p:set>
                                  </p:childTnLst>
                                </p:cTn>
                              </p:par>
                              <p:par>
                                <p:cTn id="246" presetID="10" presetClass="exit" presetSubtype="0" fill="hold" grpId="1" nodeType="withEffect">
                                  <p:stCondLst>
                                    <p:cond delay="0"/>
                                  </p:stCondLst>
                                  <p:childTnLst>
                                    <p:animEffect transition="out" filter="fade">
                                      <p:cBhvr>
                                        <p:cTn id="247" dur="500"/>
                                        <p:tgtEl>
                                          <p:spTgt spid="43"/>
                                        </p:tgtEl>
                                      </p:cBhvr>
                                    </p:animEffect>
                                    <p:set>
                                      <p:cBhvr>
                                        <p:cTn id="248" dur="1" fill="hold">
                                          <p:stCondLst>
                                            <p:cond delay="499"/>
                                          </p:stCondLst>
                                        </p:cTn>
                                        <p:tgtEl>
                                          <p:spTgt spid="43"/>
                                        </p:tgtEl>
                                        <p:attrNameLst>
                                          <p:attrName>style.visibility</p:attrName>
                                        </p:attrNameLst>
                                      </p:cBhvr>
                                      <p:to>
                                        <p:strVal val="hidden"/>
                                      </p:to>
                                    </p:set>
                                  </p:childTnLst>
                                </p:cTn>
                              </p:par>
                              <p:par>
                                <p:cTn id="249" presetID="10" presetClass="exit" presetSubtype="0" fill="hold" nodeType="withEffect">
                                  <p:stCondLst>
                                    <p:cond delay="0"/>
                                  </p:stCondLst>
                                  <p:childTnLst>
                                    <p:animEffect transition="out" filter="fade">
                                      <p:cBhvr>
                                        <p:cTn id="250" dur="500"/>
                                        <p:tgtEl>
                                          <p:spTgt spid="48"/>
                                        </p:tgtEl>
                                      </p:cBhvr>
                                    </p:animEffect>
                                    <p:set>
                                      <p:cBhvr>
                                        <p:cTn id="251" dur="1" fill="hold">
                                          <p:stCondLst>
                                            <p:cond delay="499"/>
                                          </p:stCondLst>
                                        </p:cTn>
                                        <p:tgtEl>
                                          <p:spTgt spid="48"/>
                                        </p:tgtEl>
                                        <p:attrNameLst>
                                          <p:attrName>style.visibility</p:attrName>
                                        </p:attrNameLst>
                                      </p:cBhvr>
                                      <p:to>
                                        <p:strVal val="hidden"/>
                                      </p:to>
                                    </p:set>
                                  </p:childTnLst>
                                </p:cTn>
                              </p:par>
                              <p:par>
                                <p:cTn id="252" presetID="10" presetClass="exit" presetSubtype="0" fill="hold" grpId="1" nodeType="withEffect">
                                  <p:stCondLst>
                                    <p:cond delay="0"/>
                                  </p:stCondLst>
                                  <p:childTnLst>
                                    <p:animEffect transition="out" filter="fade">
                                      <p:cBhvr>
                                        <p:cTn id="253" dur="500"/>
                                        <p:tgtEl>
                                          <p:spTgt spid="49"/>
                                        </p:tgtEl>
                                      </p:cBhvr>
                                    </p:animEffect>
                                    <p:set>
                                      <p:cBhvr>
                                        <p:cTn id="254" dur="1" fill="hold">
                                          <p:stCondLst>
                                            <p:cond delay="499"/>
                                          </p:stCondLst>
                                        </p:cTn>
                                        <p:tgtEl>
                                          <p:spTgt spid="49"/>
                                        </p:tgtEl>
                                        <p:attrNameLst>
                                          <p:attrName>style.visibility</p:attrName>
                                        </p:attrNameLst>
                                      </p:cBhvr>
                                      <p:to>
                                        <p:strVal val="hidden"/>
                                      </p:to>
                                    </p:set>
                                  </p:childTnLst>
                                </p:cTn>
                              </p:par>
                            </p:childTnLst>
                          </p:cTn>
                        </p:par>
                      </p:childTnLst>
                    </p:cTn>
                  </p:par>
                  <p:par>
                    <p:cTn id="255" fill="hold">
                      <p:stCondLst>
                        <p:cond delay="indefinite"/>
                      </p:stCondLst>
                      <p:childTnLst>
                        <p:par>
                          <p:cTn id="256" fill="hold">
                            <p:stCondLst>
                              <p:cond delay="0"/>
                            </p:stCondLst>
                            <p:childTnLst>
                              <p:par>
                                <p:cTn id="257" presetID="10" presetClass="entr" presetSubtype="0" fill="hold" grpId="0" nodeType="clickEffect">
                                  <p:stCondLst>
                                    <p:cond delay="0"/>
                                  </p:stCondLst>
                                  <p:childTnLst>
                                    <p:set>
                                      <p:cBhvr>
                                        <p:cTn id="258" dur="1" fill="hold">
                                          <p:stCondLst>
                                            <p:cond delay="0"/>
                                          </p:stCondLst>
                                        </p:cTn>
                                        <p:tgtEl>
                                          <p:spTgt spid="44"/>
                                        </p:tgtEl>
                                        <p:attrNameLst>
                                          <p:attrName>style.visibility</p:attrName>
                                        </p:attrNameLst>
                                      </p:cBhvr>
                                      <p:to>
                                        <p:strVal val="visible"/>
                                      </p:to>
                                    </p:set>
                                    <p:animEffect transition="in" filter="fade">
                                      <p:cBhvr>
                                        <p:cTn id="259" dur="500"/>
                                        <p:tgtEl>
                                          <p:spTgt spid="44"/>
                                        </p:tgtEl>
                                      </p:cBhvr>
                                    </p:animEffect>
                                  </p:childTnLst>
                                </p:cTn>
                              </p:par>
                              <p:par>
                                <p:cTn id="260" presetID="42" presetClass="path" presetSubtype="0" accel="50000" decel="50000" fill="hold" grpId="1" nodeType="withEffect">
                                  <p:stCondLst>
                                    <p:cond delay="0"/>
                                  </p:stCondLst>
                                  <p:childTnLst>
                                    <p:animMotion origin="layout" path="M 3.61111E-6 1.48148E-6 L -0.00313 0.49861 " pathEditMode="relative" rAng="0" ptsTypes="AA">
                                      <p:cBhvr>
                                        <p:cTn id="261" dur="1000" fill="hold"/>
                                        <p:tgtEl>
                                          <p:spTgt spid="44"/>
                                        </p:tgtEl>
                                        <p:attrNameLst>
                                          <p:attrName>ppt_x</p:attrName>
                                          <p:attrName>ppt_y</p:attrName>
                                        </p:attrNameLst>
                                      </p:cBhvr>
                                      <p:rCtr x="-156" y="24931"/>
                                    </p:animMotion>
                                  </p:childTnLst>
                                </p:cTn>
                              </p:par>
                              <p:par>
                                <p:cTn id="262" presetID="10" presetClass="entr" presetSubtype="0" fill="hold" grpId="0" nodeType="withEffect">
                                  <p:stCondLst>
                                    <p:cond delay="0"/>
                                  </p:stCondLst>
                                  <p:childTnLst>
                                    <p:set>
                                      <p:cBhvr>
                                        <p:cTn id="263" dur="1" fill="hold">
                                          <p:stCondLst>
                                            <p:cond delay="0"/>
                                          </p:stCondLst>
                                        </p:cTn>
                                        <p:tgtEl>
                                          <p:spTgt spid="45"/>
                                        </p:tgtEl>
                                        <p:attrNameLst>
                                          <p:attrName>style.visibility</p:attrName>
                                        </p:attrNameLst>
                                      </p:cBhvr>
                                      <p:to>
                                        <p:strVal val="visible"/>
                                      </p:to>
                                    </p:set>
                                    <p:animEffect transition="in" filter="fade">
                                      <p:cBhvr>
                                        <p:cTn id="264" dur="500"/>
                                        <p:tgtEl>
                                          <p:spTgt spid="45"/>
                                        </p:tgtEl>
                                      </p:cBhvr>
                                    </p:animEffect>
                                  </p:childTnLst>
                                </p:cTn>
                              </p:par>
                              <p:par>
                                <p:cTn id="265" presetID="42" presetClass="path" presetSubtype="0" accel="50000" decel="50000" fill="hold" grpId="1" nodeType="withEffect">
                                  <p:stCondLst>
                                    <p:cond delay="0"/>
                                  </p:stCondLst>
                                  <p:childTnLst>
                                    <p:animMotion origin="layout" path="M 2.5E-6 -1.11111E-6 L -0.00313 0.45602 " pathEditMode="relative" rAng="0" ptsTypes="AA">
                                      <p:cBhvr>
                                        <p:cTn id="266" dur="1000" fill="hold"/>
                                        <p:tgtEl>
                                          <p:spTgt spid="45"/>
                                        </p:tgtEl>
                                        <p:attrNameLst>
                                          <p:attrName>ppt_x</p:attrName>
                                          <p:attrName>ppt_y</p:attrName>
                                        </p:attrNameLst>
                                      </p:cBhvr>
                                      <p:rCtr x="-156" y="22801"/>
                                    </p:animMotion>
                                  </p:childTnLst>
                                </p:cTn>
                              </p:par>
                              <p:par>
                                <p:cTn id="267" presetID="10" presetClass="entr" presetSubtype="0" fill="hold" grpId="0" nodeType="withEffect">
                                  <p:stCondLst>
                                    <p:cond delay="0"/>
                                  </p:stCondLst>
                                  <p:childTnLst>
                                    <p:set>
                                      <p:cBhvr>
                                        <p:cTn id="268" dur="1" fill="hold">
                                          <p:stCondLst>
                                            <p:cond delay="0"/>
                                          </p:stCondLst>
                                        </p:cTn>
                                        <p:tgtEl>
                                          <p:spTgt spid="46"/>
                                        </p:tgtEl>
                                        <p:attrNameLst>
                                          <p:attrName>style.visibility</p:attrName>
                                        </p:attrNameLst>
                                      </p:cBhvr>
                                      <p:to>
                                        <p:strVal val="visible"/>
                                      </p:to>
                                    </p:set>
                                    <p:animEffect transition="in" filter="fade">
                                      <p:cBhvr>
                                        <p:cTn id="269" dur="500"/>
                                        <p:tgtEl>
                                          <p:spTgt spid="46"/>
                                        </p:tgtEl>
                                      </p:cBhvr>
                                    </p:animEffect>
                                  </p:childTnLst>
                                </p:cTn>
                              </p:par>
                              <p:par>
                                <p:cTn id="270" presetID="42" presetClass="path" presetSubtype="0" accel="50000" decel="50000" fill="hold" grpId="1" nodeType="withEffect">
                                  <p:stCondLst>
                                    <p:cond delay="0"/>
                                  </p:stCondLst>
                                  <p:childTnLst>
                                    <p:animMotion origin="layout" path="M -1.38889E-6 -3.33333E-6 L -0.00729 0.41505 " pathEditMode="relative" rAng="0" ptsTypes="AA">
                                      <p:cBhvr>
                                        <p:cTn id="271" dur="1000" fill="hold"/>
                                        <p:tgtEl>
                                          <p:spTgt spid="46"/>
                                        </p:tgtEl>
                                        <p:attrNameLst>
                                          <p:attrName>ppt_x</p:attrName>
                                          <p:attrName>ppt_y</p:attrName>
                                        </p:attrNameLst>
                                      </p:cBhvr>
                                      <p:rCtr x="-365" y="20741"/>
                                    </p:animMotion>
                                  </p:childTnLst>
                                </p:cTn>
                              </p:par>
                              <p:par>
                                <p:cTn id="272" presetID="10" presetClass="entr" presetSubtype="0" fill="hold" grpId="0" nodeType="withEffect">
                                  <p:stCondLst>
                                    <p:cond delay="0"/>
                                  </p:stCondLst>
                                  <p:childTnLst>
                                    <p:set>
                                      <p:cBhvr>
                                        <p:cTn id="273" dur="1" fill="hold">
                                          <p:stCondLst>
                                            <p:cond delay="0"/>
                                          </p:stCondLst>
                                        </p:cTn>
                                        <p:tgtEl>
                                          <p:spTgt spid="47"/>
                                        </p:tgtEl>
                                        <p:attrNameLst>
                                          <p:attrName>style.visibility</p:attrName>
                                        </p:attrNameLst>
                                      </p:cBhvr>
                                      <p:to>
                                        <p:strVal val="visible"/>
                                      </p:to>
                                    </p:set>
                                    <p:animEffect transition="in" filter="fade">
                                      <p:cBhvr>
                                        <p:cTn id="274" dur="500"/>
                                        <p:tgtEl>
                                          <p:spTgt spid="47"/>
                                        </p:tgtEl>
                                      </p:cBhvr>
                                    </p:animEffect>
                                  </p:childTnLst>
                                </p:cTn>
                              </p:par>
                              <p:par>
                                <p:cTn id="275" presetID="42" presetClass="path" presetSubtype="0" accel="50000" decel="50000" fill="hold" grpId="1" nodeType="withEffect">
                                  <p:stCondLst>
                                    <p:cond delay="0"/>
                                  </p:stCondLst>
                                  <p:childTnLst>
                                    <p:animMotion origin="layout" path="M 2.77778E-6 2.59259E-6 L -0.00434 0.37222 " pathEditMode="relative" rAng="0" ptsTypes="AA">
                                      <p:cBhvr>
                                        <p:cTn id="276" dur="1000" fill="hold"/>
                                        <p:tgtEl>
                                          <p:spTgt spid="47"/>
                                        </p:tgtEl>
                                        <p:attrNameLst>
                                          <p:attrName>ppt_x</p:attrName>
                                          <p:attrName>ppt_y</p:attrName>
                                        </p:attrNameLst>
                                      </p:cBhvr>
                                      <p:rCtr x="-226" y="18611"/>
                                    </p:animMotion>
                                  </p:childTnLst>
                                </p:cTn>
                              </p:par>
                            </p:childTnLst>
                          </p:cTn>
                        </p:par>
                      </p:childTnLst>
                    </p:cTn>
                  </p:par>
                  <p:par>
                    <p:cTn id="277" fill="hold">
                      <p:stCondLst>
                        <p:cond delay="indefinite"/>
                      </p:stCondLst>
                      <p:childTnLst>
                        <p:par>
                          <p:cTn id="278" fill="hold">
                            <p:stCondLst>
                              <p:cond delay="0"/>
                            </p:stCondLst>
                            <p:childTnLst>
                              <p:par>
                                <p:cTn id="279" presetID="10" presetClass="exit" presetSubtype="0" fill="hold" nodeType="clickEffect">
                                  <p:stCondLst>
                                    <p:cond delay="0"/>
                                  </p:stCondLst>
                                  <p:childTnLst>
                                    <p:animEffect transition="out" filter="fade">
                                      <p:cBhvr>
                                        <p:cTn id="280" dur="500"/>
                                        <p:tgtEl>
                                          <p:spTgt spid="34"/>
                                        </p:tgtEl>
                                      </p:cBhvr>
                                    </p:animEffect>
                                    <p:set>
                                      <p:cBhvr>
                                        <p:cTn id="281" dur="1" fill="hold">
                                          <p:stCondLst>
                                            <p:cond delay="499"/>
                                          </p:stCondLst>
                                        </p:cTn>
                                        <p:tgtEl>
                                          <p:spTgt spid="34"/>
                                        </p:tgtEl>
                                        <p:attrNameLst>
                                          <p:attrName>style.visibility</p:attrName>
                                        </p:attrNameLst>
                                      </p:cBhvr>
                                      <p:to>
                                        <p:strVal val="hidden"/>
                                      </p:to>
                                    </p:set>
                                  </p:childTnLst>
                                </p:cTn>
                              </p:par>
                              <p:par>
                                <p:cTn id="282" presetID="10" presetClass="exit" presetSubtype="0" fill="hold" grpId="1" nodeType="withEffect">
                                  <p:stCondLst>
                                    <p:cond delay="0"/>
                                  </p:stCondLst>
                                  <p:childTnLst>
                                    <p:animEffect transition="out" filter="fade">
                                      <p:cBhvr>
                                        <p:cTn id="283" dur="500"/>
                                        <p:tgtEl>
                                          <p:spTgt spid="40"/>
                                        </p:tgtEl>
                                      </p:cBhvr>
                                    </p:animEffect>
                                    <p:set>
                                      <p:cBhvr>
                                        <p:cTn id="284" dur="1" fill="hold">
                                          <p:stCondLst>
                                            <p:cond delay="499"/>
                                          </p:stCondLst>
                                        </p:cTn>
                                        <p:tgtEl>
                                          <p:spTgt spid="40"/>
                                        </p:tgtEl>
                                        <p:attrNameLst>
                                          <p:attrName>style.visibility</p:attrName>
                                        </p:attrNameLst>
                                      </p:cBhvr>
                                      <p:to>
                                        <p:strVal val="hidden"/>
                                      </p:to>
                                    </p:set>
                                  </p:childTnLst>
                                </p:cTn>
                              </p:par>
                            </p:childTnLst>
                          </p:cTn>
                        </p:par>
                      </p:childTnLst>
                    </p:cTn>
                  </p:par>
                  <p:par>
                    <p:cTn id="285" fill="hold">
                      <p:stCondLst>
                        <p:cond delay="indefinite"/>
                      </p:stCondLst>
                      <p:childTnLst>
                        <p:par>
                          <p:cTn id="286" fill="hold">
                            <p:stCondLst>
                              <p:cond delay="0"/>
                            </p:stCondLst>
                            <p:childTnLst>
                              <p:par>
                                <p:cTn id="287" presetID="22" presetClass="entr" presetSubtype="8" fill="hold" nodeType="clickEffect">
                                  <p:stCondLst>
                                    <p:cond delay="0"/>
                                  </p:stCondLst>
                                  <p:childTnLst>
                                    <p:set>
                                      <p:cBhvr>
                                        <p:cTn id="288" dur="1" fill="hold">
                                          <p:stCondLst>
                                            <p:cond delay="0"/>
                                          </p:stCondLst>
                                        </p:cTn>
                                        <p:tgtEl>
                                          <p:spTgt spid="50"/>
                                        </p:tgtEl>
                                        <p:attrNameLst>
                                          <p:attrName>style.visibility</p:attrName>
                                        </p:attrNameLst>
                                      </p:cBhvr>
                                      <p:to>
                                        <p:strVal val="visible"/>
                                      </p:to>
                                    </p:set>
                                    <p:animEffect transition="in" filter="wipe(left)">
                                      <p:cBhvr>
                                        <p:cTn id="289" dur="500"/>
                                        <p:tgtEl>
                                          <p:spTgt spid="50"/>
                                        </p:tgtEl>
                                      </p:cBhvr>
                                    </p:animEffect>
                                  </p:childTnLst>
                                </p:cTn>
                              </p:par>
                            </p:childTnLst>
                          </p:cTn>
                        </p:par>
                      </p:childTnLst>
                    </p:cTn>
                  </p:par>
                  <p:par>
                    <p:cTn id="290" fill="hold">
                      <p:stCondLst>
                        <p:cond delay="indefinite"/>
                      </p:stCondLst>
                      <p:childTnLst>
                        <p:par>
                          <p:cTn id="291" fill="hold">
                            <p:stCondLst>
                              <p:cond delay="0"/>
                            </p:stCondLst>
                            <p:childTnLst>
                              <p:par>
                                <p:cTn id="292" presetID="22" presetClass="entr" presetSubtype="8" fill="hold" grpId="0" nodeType="clickEffect">
                                  <p:stCondLst>
                                    <p:cond delay="0"/>
                                  </p:stCondLst>
                                  <p:childTnLst>
                                    <p:set>
                                      <p:cBhvr>
                                        <p:cTn id="293" dur="1" fill="hold">
                                          <p:stCondLst>
                                            <p:cond delay="0"/>
                                          </p:stCondLst>
                                        </p:cTn>
                                        <p:tgtEl>
                                          <p:spTgt spid="53"/>
                                        </p:tgtEl>
                                        <p:attrNameLst>
                                          <p:attrName>style.visibility</p:attrName>
                                        </p:attrNameLst>
                                      </p:cBhvr>
                                      <p:to>
                                        <p:strVal val="visible"/>
                                      </p:to>
                                    </p:set>
                                    <p:animEffect transition="in" filter="wipe(left)">
                                      <p:cBhvr>
                                        <p:cTn id="294" dur="500"/>
                                        <p:tgtEl>
                                          <p:spTgt spid="53"/>
                                        </p:tgtEl>
                                      </p:cBhvr>
                                    </p:animEffect>
                                  </p:childTnLst>
                                </p:cTn>
                              </p:par>
                              <p:par>
                                <p:cTn id="295" presetID="26" presetClass="emph" presetSubtype="0" fill="hold" grpId="1" nodeType="withEffect">
                                  <p:stCondLst>
                                    <p:cond delay="0"/>
                                  </p:stCondLst>
                                  <p:childTnLst>
                                    <p:animEffect transition="out" filter="fade">
                                      <p:cBhvr>
                                        <p:cTn id="296" dur="500" tmFilter="0, 0; .2, .5; .8, .5; 1, 0"/>
                                        <p:tgtEl>
                                          <p:spTgt spid="53"/>
                                        </p:tgtEl>
                                      </p:cBhvr>
                                    </p:animEffect>
                                    <p:animScale>
                                      <p:cBhvr>
                                        <p:cTn id="297" dur="250" autoRev="1" fill="hold"/>
                                        <p:tgtEl>
                                          <p:spTgt spid="5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9" grpId="2" animBg="1"/>
      <p:bldP spid="17" grpId="0" animBg="1"/>
      <p:bldP spid="17" grpId="1" animBg="1"/>
      <p:bldP spid="18" grpId="0" animBg="1"/>
      <p:bldP spid="18" grpId="1" animBg="1"/>
      <p:bldP spid="19" grpId="0" animBg="1"/>
      <p:bldP spid="19" grpId="1" animBg="1"/>
      <p:bldP spid="20" grpId="0" animBg="1"/>
      <p:bldP spid="20" grpId="1" animBg="1"/>
      <p:bldP spid="21" grpId="0" animBg="1"/>
      <p:bldP spid="21" grpId="1" animBg="1"/>
      <p:bldP spid="22" grpId="0" animBg="1"/>
      <p:bldP spid="22" grpId="1" animBg="1"/>
      <p:bldP spid="23" grpId="0" animBg="1"/>
      <p:bldP spid="23" grpId="1" animBg="1"/>
      <p:bldP spid="25" grpId="0" animBg="1"/>
      <p:bldP spid="25" grpId="1" animBg="1"/>
      <p:bldP spid="26" grpId="0" animBg="1"/>
      <p:bldP spid="26" grpId="1" animBg="1"/>
      <p:bldP spid="27" grpId="0" animBg="1"/>
      <p:bldP spid="27" grpId="1" animBg="1"/>
      <p:bldP spid="28" grpId="0" animBg="1"/>
      <p:bldP spid="28" grpId="1" animBg="1"/>
      <p:bldP spid="29" grpId="0" animBg="1"/>
      <p:bldP spid="30" grpId="0" animBg="1"/>
      <p:bldP spid="31" grpId="0" animBg="1"/>
      <p:bldP spid="31" grpId="1" animBg="1"/>
      <p:bldP spid="38" grpId="0" animBg="1"/>
      <p:bldP spid="38" grpId="1" animBg="1"/>
      <p:bldP spid="39" grpId="0" animBg="1"/>
      <p:bldP spid="39" grpId="1" animBg="1"/>
      <p:bldP spid="40" grpId="0" animBg="1"/>
      <p:bldP spid="40" grpId="1" animBg="1"/>
      <p:bldP spid="41" grpId="0" animBg="1"/>
      <p:bldP spid="41" grpId="1" animBg="1"/>
      <p:bldP spid="42" grpId="0" animBg="1"/>
      <p:bldP spid="42" grpId="1" animBg="1"/>
      <p:bldP spid="43" grpId="0" animBg="1"/>
      <p:bldP spid="43" grpId="1" animBg="1"/>
      <p:bldP spid="44" grpId="0" animBg="1"/>
      <p:bldP spid="44" grpId="1" animBg="1"/>
      <p:bldP spid="45" grpId="0" animBg="1"/>
      <p:bldP spid="45" grpId="1" animBg="1"/>
      <p:bldP spid="46" grpId="0" animBg="1"/>
      <p:bldP spid="46" grpId="1" animBg="1"/>
      <p:bldP spid="47" grpId="0" animBg="1"/>
      <p:bldP spid="47" grpId="1" animBg="1"/>
      <p:bldP spid="49" grpId="0" animBg="1"/>
      <p:bldP spid="49" grpId="1" animBg="1"/>
      <p:bldP spid="52" grpId="0" animBg="1"/>
      <p:bldP spid="53" grpId="0" animBg="1"/>
      <p:bldP spid="53" grpId="1" animBg="1"/>
    </p:bldLst>
  </p:timing>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323594FA-E141-4234-AE05-360401972BE7}" type="slidenum">
              <a:rPr lang="en-US" altLang="en-US" smtClean="0">
                <a:solidFill>
                  <a:srgbClr val="000000"/>
                </a:solidFill>
              </a:rPr>
              <a:pPr/>
              <a:t>219</a:t>
            </a:fld>
            <a:endParaRPr lang="en-US" altLang="en-US">
              <a:solidFill>
                <a:srgbClr val="000000"/>
              </a:solidFill>
            </a:endParaRPr>
          </a:p>
        </p:txBody>
      </p:sp>
      <p:graphicFrame>
        <p:nvGraphicFramePr>
          <p:cNvPr id="6" name="Object 5"/>
          <p:cNvGraphicFramePr>
            <a:graphicFrameLocks noChangeAspect="1"/>
          </p:cNvGraphicFramePr>
          <p:nvPr/>
        </p:nvGraphicFramePr>
        <p:xfrm>
          <a:off x="3279735" y="980728"/>
          <a:ext cx="4687019" cy="3943270"/>
        </p:xfrm>
        <a:graphic>
          <a:graphicData uri="http://schemas.openxmlformats.org/presentationml/2006/ole">
            <mc:AlternateContent xmlns:mc="http://schemas.openxmlformats.org/markup-compatibility/2006">
              <mc:Choice xmlns:v="urn:schemas-microsoft-com:vml" Requires="v">
                <p:oleObj name="Worksheet" r:id="rId2" imgW="3181335" imgH="2676525" progId="Excel.Sheet.12">
                  <p:embed/>
                </p:oleObj>
              </mc:Choice>
              <mc:Fallback>
                <p:oleObj name="Worksheet" r:id="rId2" imgW="3181335" imgH="2676525" progId="Excel.Sheet.12">
                  <p:embed/>
                  <p:pic>
                    <p:nvPicPr>
                      <p:cNvPr id="6" name="Object 5"/>
                      <p:cNvPicPr/>
                      <p:nvPr/>
                    </p:nvPicPr>
                    <p:blipFill>
                      <a:blip r:embed="rId3"/>
                      <a:stretch>
                        <a:fillRect/>
                      </a:stretch>
                    </p:blipFill>
                    <p:spPr>
                      <a:xfrm>
                        <a:off x="3279735" y="980728"/>
                        <a:ext cx="4687019" cy="3943270"/>
                      </a:xfrm>
                      <a:prstGeom prst="rect">
                        <a:avLst/>
                      </a:prstGeom>
                    </p:spPr>
                  </p:pic>
                </p:oleObj>
              </mc:Fallback>
            </mc:AlternateContent>
          </a:graphicData>
        </a:graphic>
      </p:graphicFrame>
      <p:sp>
        <p:nvSpPr>
          <p:cNvPr id="7" name="Title 1"/>
          <p:cNvSpPr txBox="1">
            <a:spLocks/>
          </p:cNvSpPr>
          <p:nvPr/>
        </p:nvSpPr>
        <p:spPr bwMode="auto">
          <a:xfrm>
            <a:off x="228600" y="152400"/>
            <a:ext cx="8610600" cy="106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Garamond" pitchFamily="18" charset="0"/>
              </a:defRPr>
            </a:lvl2pPr>
            <a:lvl3pPr algn="l" rtl="0" eaLnBrk="0" fontAlgn="base" hangingPunct="0">
              <a:spcBef>
                <a:spcPct val="0"/>
              </a:spcBef>
              <a:spcAft>
                <a:spcPct val="0"/>
              </a:spcAft>
              <a:defRPr sz="4000">
                <a:solidFill>
                  <a:schemeClr val="tx2"/>
                </a:solidFill>
                <a:latin typeface="Garamond" pitchFamily="18" charset="0"/>
              </a:defRPr>
            </a:lvl3pPr>
            <a:lvl4pPr algn="l" rtl="0" eaLnBrk="0" fontAlgn="base" hangingPunct="0">
              <a:spcBef>
                <a:spcPct val="0"/>
              </a:spcBef>
              <a:spcAft>
                <a:spcPct val="0"/>
              </a:spcAft>
              <a:defRPr sz="4000">
                <a:solidFill>
                  <a:schemeClr val="tx2"/>
                </a:solidFill>
                <a:latin typeface="Garamond" pitchFamily="18" charset="0"/>
              </a:defRPr>
            </a:lvl4pPr>
            <a:lvl5pPr algn="l" rtl="0" eaLnBrk="0" fontAlgn="base" hangingPunct="0">
              <a:spcBef>
                <a:spcPct val="0"/>
              </a:spcBef>
              <a:spcAft>
                <a:spcPct val="0"/>
              </a:spcAft>
              <a:defRPr sz="4000">
                <a:solidFill>
                  <a:schemeClr val="tx2"/>
                </a:solidFill>
                <a:latin typeface="Garamond" pitchFamily="18" charset="0"/>
              </a:defRPr>
            </a:lvl5pPr>
            <a:lvl6pPr marL="457200" algn="l" rtl="0" fontAlgn="base">
              <a:spcBef>
                <a:spcPct val="0"/>
              </a:spcBef>
              <a:spcAft>
                <a:spcPct val="0"/>
              </a:spcAft>
              <a:defRPr sz="4000">
                <a:solidFill>
                  <a:schemeClr val="tx2"/>
                </a:solidFill>
                <a:latin typeface="Garamond" pitchFamily="18" charset="0"/>
              </a:defRPr>
            </a:lvl6pPr>
            <a:lvl7pPr marL="914400" algn="l" rtl="0" fontAlgn="base">
              <a:spcBef>
                <a:spcPct val="0"/>
              </a:spcBef>
              <a:spcAft>
                <a:spcPct val="0"/>
              </a:spcAft>
              <a:defRPr sz="4000">
                <a:solidFill>
                  <a:schemeClr val="tx2"/>
                </a:solidFill>
                <a:latin typeface="Garamond" pitchFamily="18" charset="0"/>
              </a:defRPr>
            </a:lvl7pPr>
            <a:lvl8pPr marL="1371600" algn="l" rtl="0" fontAlgn="base">
              <a:spcBef>
                <a:spcPct val="0"/>
              </a:spcBef>
              <a:spcAft>
                <a:spcPct val="0"/>
              </a:spcAft>
              <a:defRPr sz="4000">
                <a:solidFill>
                  <a:schemeClr val="tx2"/>
                </a:solidFill>
                <a:latin typeface="Garamond" pitchFamily="18" charset="0"/>
              </a:defRPr>
            </a:lvl8pPr>
            <a:lvl9pPr marL="1828800" algn="l" rtl="0" fontAlgn="base">
              <a:spcBef>
                <a:spcPct val="0"/>
              </a:spcBef>
              <a:spcAft>
                <a:spcPct val="0"/>
              </a:spcAft>
              <a:defRPr sz="4000">
                <a:solidFill>
                  <a:schemeClr val="tx2"/>
                </a:solidFill>
                <a:latin typeface="Garamond" pitchFamily="18" charset="0"/>
              </a:defRPr>
            </a:lvl9pPr>
          </a:lstStyle>
          <a:p>
            <a:r>
              <a:rPr lang="en-US" kern="0">
                <a:solidFill>
                  <a:srgbClr val="006633"/>
                </a:solidFill>
              </a:rPr>
              <a:t>Shouji Walkthrough</a:t>
            </a:r>
          </a:p>
        </p:txBody>
      </p:sp>
      <p:graphicFrame>
        <p:nvGraphicFramePr>
          <p:cNvPr id="24" name="Object 23"/>
          <p:cNvGraphicFramePr>
            <a:graphicFrameLocks noChangeAspect="1"/>
          </p:cNvGraphicFramePr>
          <p:nvPr/>
        </p:nvGraphicFramePr>
        <p:xfrm>
          <a:off x="3934307" y="5227217"/>
          <a:ext cx="4032448" cy="290015"/>
        </p:xfrm>
        <a:graphic>
          <a:graphicData uri="http://schemas.openxmlformats.org/presentationml/2006/ole">
            <mc:AlternateContent xmlns:mc="http://schemas.openxmlformats.org/markup-compatibility/2006">
              <mc:Choice xmlns:v="urn:schemas-microsoft-com:vml" Requires="v">
                <p:oleObj name="Worksheet" r:id="rId4" imgW="2724135" imgH="200025" progId="Excel.Sheet.12">
                  <p:embed/>
                </p:oleObj>
              </mc:Choice>
              <mc:Fallback>
                <p:oleObj name="Worksheet" r:id="rId4" imgW="2724135" imgH="200025" progId="Excel.Sheet.12">
                  <p:embed/>
                  <p:pic>
                    <p:nvPicPr>
                      <p:cNvPr id="24" name="Object 23"/>
                      <p:cNvPicPr/>
                      <p:nvPr/>
                    </p:nvPicPr>
                    <p:blipFill>
                      <a:blip r:embed="rId5"/>
                      <a:stretch>
                        <a:fillRect/>
                      </a:stretch>
                    </p:blipFill>
                    <p:spPr>
                      <a:xfrm>
                        <a:off x="3934307" y="5227217"/>
                        <a:ext cx="4032448" cy="290015"/>
                      </a:xfrm>
                      <a:prstGeom prst="rect">
                        <a:avLst/>
                      </a:prstGeom>
                    </p:spPr>
                  </p:pic>
                </p:oleObj>
              </mc:Fallback>
            </mc:AlternateContent>
          </a:graphicData>
        </a:graphic>
      </p:graphicFrame>
      <p:sp>
        <p:nvSpPr>
          <p:cNvPr id="29" name="TextBox 28"/>
          <p:cNvSpPr txBox="1"/>
          <p:nvPr/>
        </p:nvSpPr>
        <p:spPr>
          <a:xfrm>
            <a:off x="481136" y="1211487"/>
            <a:ext cx="2736304" cy="646331"/>
          </a:xfrm>
          <a:prstGeom prst="rect">
            <a:avLst/>
          </a:prstGeom>
          <a:solidFill>
            <a:srgbClr val="FFFF00"/>
          </a:solidFill>
        </p:spPr>
        <p:txBody>
          <a:bodyPr wrap="square" rtlCol="0">
            <a:spAutoFit/>
          </a:bodyPr>
          <a:lstStyle/>
          <a:p>
            <a:r>
              <a:rPr lang="en-US">
                <a:solidFill>
                  <a:srgbClr val="000000"/>
                </a:solidFill>
              </a:rPr>
              <a:t>Building the Neighborhood Map</a:t>
            </a:r>
          </a:p>
        </p:txBody>
      </p:sp>
      <p:sp>
        <p:nvSpPr>
          <p:cNvPr id="30" name="TextBox 29"/>
          <p:cNvSpPr txBox="1"/>
          <p:nvPr/>
        </p:nvSpPr>
        <p:spPr>
          <a:xfrm>
            <a:off x="528123" y="5187558"/>
            <a:ext cx="3190160" cy="369332"/>
          </a:xfrm>
          <a:prstGeom prst="rect">
            <a:avLst/>
          </a:prstGeom>
          <a:solidFill>
            <a:srgbClr val="FFFF00"/>
          </a:solidFill>
        </p:spPr>
        <p:txBody>
          <a:bodyPr wrap="square" rtlCol="0">
            <a:spAutoFit/>
          </a:bodyPr>
          <a:lstStyle/>
          <a:p>
            <a:r>
              <a:rPr lang="en-US">
                <a:solidFill>
                  <a:srgbClr val="000000"/>
                </a:solidFill>
              </a:rPr>
              <a:t>Storing it @ Shouji Bit-vector</a:t>
            </a:r>
          </a:p>
        </p:txBody>
      </p:sp>
      <p:sp>
        <p:nvSpPr>
          <p:cNvPr id="31" name="Rectangle 30"/>
          <p:cNvSpPr/>
          <p:nvPr/>
        </p:nvSpPr>
        <p:spPr>
          <a:xfrm>
            <a:off x="4316478" y="1529866"/>
            <a:ext cx="1296144" cy="2259174"/>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aphicFrame>
        <p:nvGraphicFramePr>
          <p:cNvPr id="50" name="Table 49"/>
          <p:cNvGraphicFramePr>
            <a:graphicFrameLocks noGrp="1"/>
          </p:cNvGraphicFramePr>
          <p:nvPr/>
        </p:nvGraphicFramePr>
        <p:xfrm>
          <a:off x="3941960" y="5223748"/>
          <a:ext cx="4017141" cy="275419"/>
        </p:xfrm>
        <a:graphic>
          <a:graphicData uri="http://schemas.openxmlformats.org/drawingml/2006/table">
            <a:tbl>
              <a:tblPr>
                <a:tableStyleId>{5C22544A-7EE6-4342-B048-85BDC9FD1C3A}</a:tableStyleId>
              </a:tblPr>
              <a:tblGrid>
                <a:gridCol w="321931">
                  <a:extLst>
                    <a:ext uri="{9D8B030D-6E8A-4147-A177-3AD203B41FA5}">
                      <a16:colId xmlns:a16="http://schemas.microsoft.com/office/drawing/2014/main" val="20000"/>
                    </a:ext>
                  </a:extLst>
                </a:gridCol>
                <a:gridCol w="321931">
                  <a:extLst>
                    <a:ext uri="{9D8B030D-6E8A-4147-A177-3AD203B41FA5}">
                      <a16:colId xmlns:a16="http://schemas.microsoft.com/office/drawing/2014/main" val="20001"/>
                    </a:ext>
                  </a:extLst>
                </a:gridCol>
                <a:gridCol w="321931">
                  <a:extLst>
                    <a:ext uri="{9D8B030D-6E8A-4147-A177-3AD203B41FA5}">
                      <a16:colId xmlns:a16="http://schemas.microsoft.com/office/drawing/2014/main" val="20002"/>
                    </a:ext>
                  </a:extLst>
                </a:gridCol>
                <a:gridCol w="321931">
                  <a:extLst>
                    <a:ext uri="{9D8B030D-6E8A-4147-A177-3AD203B41FA5}">
                      <a16:colId xmlns:a16="http://schemas.microsoft.com/office/drawing/2014/main" val="20003"/>
                    </a:ext>
                  </a:extLst>
                </a:gridCol>
                <a:gridCol w="321931">
                  <a:extLst>
                    <a:ext uri="{9D8B030D-6E8A-4147-A177-3AD203B41FA5}">
                      <a16:colId xmlns:a16="http://schemas.microsoft.com/office/drawing/2014/main" val="20004"/>
                    </a:ext>
                  </a:extLst>
                </a:gridCol>
                <a:gridCol w="321931">
                  <a:extLst>
                    <a:ext uri="{9D8B030D-6E8A-4147-A177-3AD203B41FA5}">
                      <a16:colId xmlns:a16="http://schemas.microsoft.com/office/drawing/2014/main" val="20005"/>
                    </a:ext>
                  </a:extLst>
                </a:gridCol>
                <a:gridCol w="321931">
                  <a:extLst>
                    <a:ext uri="{9D8B030D-6E8A-4147-A177-3AD203B41FA5}">
                      <a16:colId xmlns:a16="http://schemas.microsoft.com/office/drawing/2014/main" val="20006"/>
                    </a:ext>
                  </a:extLst>
                </a:gridCol>
                <a:gridCol w="321931">
                  <a:extLst>
                    <a:ext uri="{9D8B030D-6E8A-4147-A177-3AD203B41FA5}">
                      <a16:colId xmlns:a16="http://schemas.microsoft.com/office/drawing/2014/main" val="20007"/>
                    </a:ext>
                  </a:extLst>
                </a:gridCol>
                <a:gridCol w="321931">
                  <a:extLst>
                    <a:ext uri="{9D8B030D-6E8A-4147-A177-3AD203B41FA5}">
                      <a16:colId xmlns:a16="http://schemas.microsoft.com/office/drawing/2014/main" val="20008"/>
                    </a:ext>
                  </a:extLst>
                </a:gridCol>
                <a:gridCol w="373254">
                  <a:extLst>
                    <a:ext uri="{9D8B030D-6E8A-4147-A177-3AD203B41FA5}">
                      <a16:colId xmlns:a16="http://schemas.microsoft.com/office/drawing/2014/main" val="20009"/>
                    </a:ext>
                  </a:extLst>
                </a:gridCol>
                <a:gridCol w="373254">
                  <a:extLst>
                    <a:ext uri="{9D8B030D-6E8A-4147-A177-3AD203B41FA5}">
                      <a16:colId xmlns:a16="http://schemas.microsoft.com/office/drawing/2014/main" val="20010"/>
                    </a:ext>
                  </a:extLst>
                </a:gridCol>
                <a:gridCol w="373254">
                  <a:extLst>
                    <a:ext uri="{9D8B030D-6E8A-4147-A177-3AD203B41FA5}">
                      <a16:colId xmlns:a16="http://schemas.microsoft.com/office/drawing/2014/main" val="20011"/>
                    </a:ext>
                  </a:extLst>
                </a:gridCol>
              </a:tblGrid>
              <a:tr h="275419">
                <a:tc>
                  <a:txBody>
                    <a:bodyPr/>
                    <a:lstStyle/>
                    <a:p>
                      <a:pPr algn="ctr" fontAlgn="b"/>
                      <a:r>
                        <a:rPr lang="en-US" sz="1200" u="none" strike="noStrike">
                          <a:effectLst/>
                        </a:rPr>
                        <a:t>0</a:t>
                      </a:r>
                      <a:endParaRPr lang="en-US" sz="1600" b="0" i="0" u="none" strike="noStrike">
                        <a:solidFill>
                          <a:srgbClr val="000000"/>
                        </a:solidFill>
                        <a:effectLst/>
                        <a:latin typeface="Calibri" panose="020F05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b="1" u="none" strike="noStrike">
                          <a:effectLst>
                            <a:outerShdw blurRad="38100" dist="38100" dir="2700000" algn="tl">
                              <a:srgbClr val="000000">
                                <a:alpha val="43137"/>
                              </a:srgbClr>
                            </a:outerShdw>
                          </a:effectLst>
                        </a:rPr>
                        <a:t>1</a:t>
                      </a:r>
                      <a:endParaRPr lang="en-US" sz="1200" b="1" i="0" u="none" strike="noStrike">
                        <a:solidFill>
                          <a:srgbClr val="000000"/>
                        </a:solidFill>
                        <a:effectLst>
                          <a:outerShdw blurRad="38100" dist="38100" dir="2700000" algn="tl">
                            <a:srgbClr val="000000">
                              <a:alpha val="43137"/>
                            </a:srgbClr>
                          </a:outerShdw>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b="1" u="none" strike="noStrike">
                          <a:effectLst>
                            <a:outerShdw blurRad="38100" dist="38100" dir="2700000" algn="tl">
                              <a:srgbClr val="000000">
                                <a:alpha val="43137"/>
                              </a:srgbClr>
                            </a:outerShdw>
                          </a:effectLst>
                        </a:rPr>
                        <a:t>1</a:t>
                      </a:r>
                      <a:endParaRPr lang="en-US" sz="1200" b="1" i="0" u="none" strike="noStrike">
                        <a:solidFill>
                          <a:srgbClr val="000000"/>
                        </a:solidFill>
                        <a:effectLst>
                          <a:outerShdw blurRad="38100" dist="38100" dir="2700000" algn="tl">
                            <a:srgbClr val="000000">
                              <a:alpha val="43137"/>
                            </a:srgbClr>
                          </a:outerShdw>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u="none" strike="noStrike">
                          <a:effectLst/>
                        </a:rPr>
                        <a:t>0</a:t>
                      </a:r>
                      <a:endParaRPr lang="en-US" sz="1200" b="0" i="0" u="none" strike="noStrike">
                        <a:solidFill>
                          <a:srgbClr val="000000"/>
                        </a:solidFill>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tc>
                  <a:txBody>
                    <a:bodyPr/>
                    <a:lstStyle/>
                    <a:p>
                      <a:pPr algn="ctr" fontAlgn="ctr"/>
                      <a:r>
                        <a:rPr lang="en-US" sz="1200" b="1" u="none" strike="noStrike">
                          <a:effectLst>
                            <a:outerShdw blurRad="38100" dist="38100" dir="2700000" algn="tl">
                              <a:srgbClr val="000000">
                                <a:alpha val="43137"/>
                              </a:srgbClr>
                            </a:outerShdw>
                          </a:effectLst>
                        </a:rPr>
                        <a:t>1</a:t>
                      </a:r>
                      <a:endParaRPr lang="en-US" sz="1200" b="1" i="0" u="none" strike="noStrike">
                        <a:solidFill>
                          <a:srgbClr val="000000"/>
                        </a:solidFill>
                        <a:effectLst>
                          <a:outerShdw blurRad="38100" dist="38100" dir="2700000" algn="tl">
                            <a:srgbClr val="000000">
                              <a:alpha val="43137"/>
                            </a:srgbClr>
                          </a:outerShdw>
                        </a:effectLst>
                        <a:latin typeface="Calibri Light" panose="020F030202020403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966"/>
                    </a:solidFill>
                  </a:tcPr>
                </a:tc>
                <a:extLst>
                  <a:ext uri="{0D108BD9-81ED-4DB2-BD59-A6C34878D82A}">
                    <a16:rowId xmlns:a16="http://schemas.microsoft.com/office/drawing/2014/main" val="10000"/>
                  </a:ext>
                </a:extLst>
              </a:tr>
            </a:tbl>
          </a:graphicData>
        </a:graphic>
      </p:graphicFrame>
      <p:sp>
        <p:nvSpPr>
          <p:cNvPr id="51" name="Rectangle 50"/>
          <p:cNvSpPr/>
          <p:nvPr/>
        </p:nvSpPr>
        <p:spPr>
          <a:xfrm>
            <a:off x="621939" y="2819864"/>
            <a:ext cx="1368152" cy="8251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2" name="Rectangle 51"/>
          <p:cNvSpPr/>
          <p:nvPr/>
        </p:nvSpPr>
        <p:spPr>
          <a:xfrm>
            <a:off x="511732" y="2539430"/>
            <a:ext cx="2585717" cy="1754326"/>
          </a:xfrm>
          <a:prstGeom prst="rect">
            <a:avLst/>
          </a:prstGeom>
          <a:solidFill>
            <a:srgbClr val="FFFF00"/>
          </a:solidFill>
        </p:spPr>
        <p:txBody>
          <a:bodyPr wrap="square">
            <a:spAutoFit/>
          </a:bodyPr>
          <a:lstStyle/>
          <a:p>
            <a:r>
              <a:rPr lang="en-US">
                <a:solidFill>
                  <a:srgbClr val="000000"/>
                </a:solidFill>
              </a:rPr>
              <a:t>Finding all common subsequences (diagonal segments of consecutive zeros) shared between two given sequences.</a:t>
            </a:r>
          </a:p>
        </p:txBody>
      </p:sp>
      <p:sp>
        <p:nvSpPr>
          <p:cNvPr id="53" name="Rectangle 52"/>
          <p:cNvSpPr/>
          <p:nvPr/>
        </p:nvSpPr>
        <p:spPr>
          <a:xfrm>
            <a:off x="4355976" y="5517232"/>
            <a:ext cx="3999108" cy="369332"/>
          </a:xfrm>
          <a:prstGeom prst="rect">
            <a:avLst/>
          </a:prstGeom>
          <a:solidFill>
            <a:srgbClr val="FFFF00"/>
          </a:solidFill>
        </p:spPr>
        <p:txBody>
          <a:bodyPr wrap="none">
            <a:spAutoFit/>
          </a:bodyPr>
          <a:lstStyle/>
          <a:p>
            <a:r>
              <a:rPr lang="en-US">
                <a:solidFill>
                  <a:srgbClr val="000000"/>
                </a:solidFill>
              </a:rPr>
              <a:t>ACCEPT </a:t>
            </a:r>
            <a:r>
              <a:rPr lang="en-US" err="1">
                <a:solidFill>
                  <a:srgbClr val="000000"/>
                </a:solidFill>
              </a:rPr>
              <a:t>iff</a:t>
            </a:r>
            <a:r>
              <a:rPr lang="en-US">
                <a:solidFill>
                  <a:srgbClr val="000000"/>
                </a:solidFill>
              </a:rPr>
              <a:t> number of ‘1’ </a:t>
            </a:r>
            <a:r>
              <a:rPr lang="en-US">
                <a:solidFill>
                  <a:srgbClr val="000000"/>
                </a:solidFill>
                <a:cs typeface="Consolas" panose="020B0609020204030204" pitchFamily="49" charset="0"/>
              </a:rPr>
              <a:t>≤ Threshold</a:t>
            </a:r>
            <a:endParaRPr lang="en-US">
              <a:solidFill>
                <a:srgbClr val="000000"/>
              </a:solidFill>
            </a:endParaRPr>
          </a:p>
        </p:txBody>
      </p:sp>
      <p:sp>
        <p:nvSpPr>
          <p:cNvPr id="54" name="Rectangle 53"/>
          <p:cNvSpPr/>
          <p:nvPr/>
        </p:nvSpPr>
        <p:spPr>
          <a:xfrm>
            <a:off x="164239" y="5868561"/>
            <a:ext cx="8589640" cy="584775"/>
          </a:xfrm>
          <a:prstGeom prst="rect">
            <a:avLst/>
          </a:prstGeom>
        </p:spPr>
        <p:txBody>
          <a:bodyPr wrap="square">
            <a:spAutoFit/>
          </a:bodyPr>
          <a:lstStyle/>
          <a:p>
            <a:r>
              <a:rPr lang="en-US" sz="1600" u="sng">
                <a:solidFill>
                  <a:srgbClr val="000000"/>
                </a:solidFill>
                <a:hlinkClick r:id="rId6"/>
              </a:rPr>
              <a:t>Shouji: a fast and efficient pre-alignment filter for sequence alignment</a:t>
            </a:r>
            <a:r>
              <a:rPr lang="en-US" sz="1600"/>
              <a:t>, </a:t>
            </a:r>
            <a:r>
              <a:rPr lang="en-US" sz="1600" i="1"/>
              <a:t>Bioinformatics</a:t>
            </a:r>
            <a:r>
              <a:rPr lang="en-US" sz="1600"/>
              <a:t> 2019, </a:t>
            </a:r>
          </a:p>
          <a:p>
            <a:r>
              <a:rPr lang="en-US" sz="1600"/>
              <a:t> </a:t>
            </a:r>
            <a:r>
              <a:rPr lang="en-US" sz="1600">
                <a:hlinkClick r:id="rId6"/>
              </a:rPr>
              <a:t>https://doi.org/10.1093/bioinformatics/btz234</a:t>
            </a:r>
            <a:endParaRPr lang="en-US" sz="1600">
              <a:solidFill>
                <a:srgbClr val="000000"/>
              </a:solidFill>
            </a:endParaRPr>
          </a:p>
        </p:txBody>
      </p:sp>
      <p:pic>
        <p:nvPicPr>
          <p:cNvPr id="55" name="Picture 54">
            <a:extLst>
              <a:ext uri="{FF2B5EF4-FFF2-40B4-BE49-F238E27FC236}">
                <a16:creationId xmlns:a16="http://schemas.microsoft.com/office/drawing/2014/main" id="{4AABFBFE-4265-C14C-BC9E-45CC732F1430}"/>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497187" y="1187374"/>
            <a:ext cx="4473874" cy="4473874"/>
          </a:xfrm>
          <a:prstGeom prst="rect">
            <a:avLst/>
          </a:prstGeom>
        </p:spPr>
      </p:pic>
    </p:spTree>
    <p:extLst>
      <p:ext uri="{BB962C8B-B14F-4D97-AF65-F5344CB8AC3E}">
        <p14:creationId xmlns:p14="http://schemas.microsoft.com/office/powerpoint/2010/main" val="4027617877"/>
      </p:ext>
    </p:extLst>
  </p:cSld>
  <p:clrMapOvr>
    <a:masterClrMapping/>
  </p:clrMapOvr>
  <p:transition/>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Sliding Window Size</a:t>
            </a:r>
          </a:p>
        </p:txBody>
      </p:sp>
      <p:sp>
        <p:nvSpPr>
          <p:cNvPr id="3" name="Content Placeholder 2"/>
          <p:cNvSpPr>
            <a:spLocks noGrp="1"/>
          </p:cNvSpPr>
          <p:nvPr>
            <p:ph idx="1"/>
          </p:nvPr>
        </p:nvSpPr>
        <p:spPr>
          <a:xfrm>
            <a:off x="228600" y="959370"/>
            <a:ext cx="8610600" cy="5289030"/>
          </a:xfrm>
        </p:spPr>
        <p:txBody>
          <a:bodyPr/>
          <a:lstStyle/>
          <a:p>
            <a:r>
              <a:rPr lang="en-US"/>
              <a:t>The reason behind the selection of the window size is due to the minimal possible length of the identical subsequence that is a single match (e.g., such as `101').</a:t>
            </a:r>
          </a:p>
        </p:txBody>
      </p:sp>
      <p:sp>
        <p:nvSpPr>
          <p:cNvPr id="4" name="Slide Number Placeholder 3"/>
          <p:cNvSpPr>
            <a:spLocks noGrp="1"/>
          </p:cNvSpPr>
          <p:nvPr>
            <p:ph type="sldNum" sz="quarter" idx="11"/>
          </p:nvPr>
        </p:nvSpPr>
        <p:spPr/>
        <p:txBody>
          <a:bodyPr/>
          <a:lstStyle/>
          <a:p>
            <a:fld id="{323594FA-E141-4234-AE05-360401972BE7}" type="slidenum">
              <a:rPr lang="en-US" altLang="en-US" smtClean="0">
                <a:solidFill>
                  <a:prstClr val="black"/>
                </a:solidFill>
              </a:rPr>
              <a:pPr/>
              <a:t>220</a:t>
            </a:fld>
            <a:endParaRPr lang="en-US" altLang="en-US">
              <a:solidFill>
                <a:prstClr val="black"/>
              </a:solidFill>
            </a:endParaRPr>
          </a:p>
        </p:txBody>
      </p:sp>
      <p:graphicFrame>
        <p:nvGraphicFramePr>
          <p:cNvPr id="5" name="Chart 4"/>
          <p:cNvGraphicFramePr>
            <a:graphicFrameLocks/>
          </p:cNvGraphicFramePr>
          <p:nvPr/>
        </p:nvGraphicFramePr>
        <p:xfrm>
          <a:off x="922862" y="2211499"/>
          <a:ext cx="6952252" cy="410724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0736619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5">
                                            <p:graphicEl>
                                              <a:chart seriesIdx="-3" categoryIdx="-3" bldStep="gridLegend"/>
                                            </p:graphicEl>
                                          </p:spTgt>
                                        </p:tgtEl>
                                        <p:attrNameLst>
                                          <p:attrName>style.visibility</p:attrName>
                                        </p:attrNameLst>
                                      </p:cBhvr>
                                      <p:to>
                                        <p:strVal val="visible"/>
                                      </p:to>
                                    </p:set>
                                    <p:animEffect transition="in" filter="wipe(up)">
                                      <p:cBhvr>
                                        <p:cTn id="7" dur="500"/>
                                        <p:tgtEl>
                                          <p:spTgt spid="5">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5">
                                            <p:graphicEl>
                                              <a:chart seriesIdx="-4" categoryIdx="0" bldStep="category"/>
                                            </p:graphicEl>
                                          </p:spTgt>
                                        </p:tgtEl>
                                        <p:attrNameLst>
                                          <p:attrName>style.visibility</p:attrName>
                                        </p:attrNameLst>
                                      </p:cBhvr>
                                      <p:to>
                                        <p:strVal val="visible"/>
                                      </p:to>
                                    </p:set>
                                    <p:animEffect transition="in" filter="wipe(up)">
                                      <p:cBhvr>
                                        <p:cTn id="12" dur="500"/>
                                        <p:tgtEl>
                                          <p:spTgt spid="5">
                                            <p:graphicEl>
                                              <a:chart seriesIdx="-4" categoryIdx="0" bldStep="category"/>
                                            </p:graphicEl>
                                          </p:spTgt>
                                        </p:tgtEl>
                                      </p:cBhvr>
                                    </p:animEffect>
                                  </p:childTnLst>
                                </p:cTn>
                              </p:par>
                            </p:childTnLst>
                          </p:cTn>
                        </p:par>
                        <p:par>
                          <p:cTn id="13" fill="hold">
                            <p:stCondLst>
                              <p:cond delay="500"/>
                            </p:stCondLst>
                            <p:childTnLst>
                              <p:par>
                                <p:cTn id="14" presetID="22" presetClass="entr" presetSubtype="1" fill="hold" grpId="0" nodeType="afterEffect">
                                  <p:stCondLst>
                                    <p:cond delay="0"/>
                                  </p:stCondLst>
                                  <p:childTnLst>
                                    <p:set>
                                      <p:cBhvr>
                                        <p:cTn id="15" dur="1" fill="hold">
                                          <p:stCondLst>
                                            <p:cond delay="0"/>
                                          </p:stCondLst>
                                        </p:cTn>
                                        <p:tgtEl>
                                          <p:spTgt spid="5">
                                            <p:graphicEl>
                                              <a:chart seriesIdx="-4" categoryIdx="1" bldStep="category"/>
                                            </p:graphicEl>
                                          </p:spTgt>
                                        </p:tgtEl>
                                        <p:attrNameLst>
                                          <p:attrName>style.visibility</p:attrName>
                                        </p:attrNameLst>
                                      </p:cBhvr>
                                      <p:to>
                                        <p:strVal val="visible"/>
                                      </p:to>
                                    </p:set>
                                    <p:animEffect transition="in" filter="wipe(up)">
                                      <p:cBhvr>
                                        <p:cTn id="16" dur="500"/>
                                        <p:tgtEl>
                                          <p:spTgt spid="5">
                                            <p:graphicEl>
                                              <a:chart seriesIdx="-4" categoryIdx="1" bldStep="category"/>
                                            </p:graphicEl>
                                          </p:spTgt>
                                        </p:tgtEl>
                                      </p:cBhvr>
                                    </p:animEffect>
                                  </p:childTnLst>
                                </p:cTn>
                              </p:par>
                            </p:childTnLst>
                          </p:cTn>
                        </p:par>
                        <p:par>
                          <p:cTn id="17" fill="hold">
                            <p:stCondLst>
                              <p:cond delay="1000"/>
                            </p:stCondLst>
                            <p:childTnLst>
                              <p:par>
                                <p:cTn id="18" presetID="22" presetClass="entr" presetSubtype="1" fill="hold" grpId="0" nodeType="afterEffect">
                                  <p:stCondLst>
                                    <p:cond delay="0"/>
                                  </p:stCondLst>
                                  <p:childTnLst>
                                    <p:set>
                                      <p:cBhvr>
                                        <p:cTn id="19" dur="1" fill="hold">
                                          <p:stCondLst>
                                            <p:cond delay="0"/>
                                          </p:stCondLst>
                                        </p:cTn>
                                        <p:tgtEl>
                                          <p:spTgt spid="5">
                                            <p:graphicEl>
                                              <a:chart seriesIdx="-4" categoryIdx="2" bldStep="category"/>
                                            </p:graphicEl>
                                          </p:spTgt>
                                        </p:tgtEl>
                                        <p:attrNameLst>
                                          <p:attrName>style.visibility</p:attrName>
                                        </p:attrNameLst>
                                      </p:cBhvr>
                                      <p:to>
                                        <p:strVal val="visible"/>
                                      </p:to>
                                    </p:set>
                                    <p:animEffect transition="in" filter="wipe(up)">
                                      <p:cBhvr>
                                        <p:cTn id="20" dur="500"/>
                                        <p:tgtEl>
                                          <p:spTgt spid="5">
                                            <p:graphicEl>
                                              <a:chart seriesIdx="-4" categoryIdx="2" bldStep="category"/>
                                            </p:graphicEl>
                                          </p:spTgt>
                                        </p:tgtEl>
                                      </p:cBhvr>
                                    </p:animEffect>
                                  </p:childTnLst>
                                </p:cTn>
                              </p:par>
                            </p:childTnLst>
                          </p:cTn>
                        </p:par>
                        <p:par>
                          <p:cTn id="21" fill="hold">
                            <p:stCondLst>
                              <p:cond delay="1500"/>
                            </p:stCondLst>
                            <p:childTnLst>
                              <p:par>
                                <p:cTn id="22" presetID="22" presetClass="entr" presetSubtype="1" fill="hold" grpId="0" nodeType="afterEffect">
                                  <p:stCondLst>
                                    <p:cond delay="0"/>
                                  </p:stCondLst>
                                  <p:childTnLst>
                                    <p:set>
                                      <p:cBhvr>
                                        <p:cTn id="23" dur="1" fill="hold">
                                          <p:stCondLst>
                                            <p:cond delay="0"/>
                                          </p:stCondLst>
                                        </p:cTn>
                                        <p:tgtEl>
                                          <p:spTgt spid="5">
                                            <p:graphicEl>
                                              <a:chart seriesIdx="-4" categoryIdx="3" bldStep="category"/>
                                            </p:graphicEl>
                                          </p:spTgt>
                                        </p:tgtEl>
                                        <p:attrNameLst>
                                          <p:attrName>style.visibility</p:attrName>
                                        </p:attrNameLst>
                                      </p:cBhvr>
                                      <p:to>
                                        <p:strVal val="visible"/>
                                      </p:to>
                                    </p:set>
                                    <p:animEffect transition="in" filter="wipe(up)">
                                      <p:cBhvr>
                                        <p:cTn id="24" dur="500"/>
                                        <p:tgtEl>
                                          <p:spTgt spid="5">
                                            <p:graphicEl>
                                              <a:chart seriesIdx="-4" categoryIdx="3" bldStep="category"/>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Chart bld="category"/>
        </p:bldSub>
      </p:bldGraphic>
    </p:bldLst>
  </p:timing>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Hardware Implementation</a:t>
            </a:r>
          </a:p>
        </p:txBody>
      </p:sp>
      <p:sp>
        <p:nvSpPr>
          <p:cNvPr id="3" name="Content Placeholder 2"/>
          <p:cNvSpPr>
            <a:spLocks noGrp="1"/>
          </p:cNvSpPr>
          <p:nvPr>
            <p:ph idx="1"/>
          </p:nvPr>
        </p:nvSpPr>
        <p:spPr/>
        <p:txBody>
          <a:bodyPr/>
          <a:lstStyle/>
          <a:p>
            <a:endParaRPr lang="en-US"/>
          </a:p>
        </p:txBody>
      </p:sp>
      <p:sp>
        <p:nvSpPr>
          <p:cNvPr id="4" name="Slide Number Placeholder 3"/>
          <p:cNvSpPr>
            <a:spLocks noGrp="1"/>
          </p:cNvSpPr>
          <p:nvPr>
            <p:ph type="sldNum" sz="quarter" idx="11"/>
          </p:nvPr>
        </p:nvSpPr>
        <p:spPr/>
        <p:txBody>
          <a:bodyPr/>
          <a:lstStyle/>
          <a:p>
            <a:fld id="{323594FA-E141-4234-AE05-360401972BE7}" type="slidenum">
              <a:rPr lang="en-US" altLang="en-US" smtClean="0"/>
              <a:pPr/>
              <a:t>221</a:t>
            </a:fld>
            <a:endParaRPr lang="en-US" altLang="en-US"/>
          </a:p>
        </p:txBody>
      </p:sp>
      <p:graphicFrame>
        <p:nvGraphicFramePr>
          <p:cNvPr id="5" name="Object 4"/>
          <p:cNvGraphicFramePr>
            <a:graphicFrameLocks noChangeAspect="1"/>
          </p:cNvGraphicFramePr>
          <p:nvPr/>
        </p:nvGraphicFramePr>
        <p:xfrm>
          <a:off x="1049723" y="908720"/>
          <a:ext cx="7044555" cy="5391271"/>
        </p:xfrm>
        <a:graphic>
          <a:graphicData uri="http://schemas.openxmlformats.org/presentationml/2006/ole">
            <mc:AlternateContent xmlns:mc="http://schemas.openxmlformats.org/markup-compatibility/2006">
              <mc:Choice xmlns:v="urn:schemas-microsoft-com:vml" Requires="v">
                <p:oleObj name="Visio" r:id="rId2" imgW="3862369" imgH="2955572" progId="Visio.Drawing.11">
                  <p:embed/>
                </p:oleObj>
              </mc:Choice>
              <mc:Fallback>
                <p:oleObj name="Visio" r:id="rId2" imgW="3862369" imgH="2955572" progId="Visio.Drawing.11">
                  <p:embed/>
                  <p:pic>
                    <p:nvPicPr>
                      <p:cNvPr id="5" name="Object 4"/>
                      <p:cNvPicPr/>
                      <p:nvPr/>
                    </p:nvPicPr>
                    <p:blipFill>
                      <a:blip r:embed="rId3"/>
                      <a:stretch>
                        <a:fillRect/>
                      </a:stretch>
                    </p:blipFill>
                    <p:spPr>
                      <a:xfrm>
                        <a:off x="1049723" y="908720"/>
                        <a:ext cx="7044555" cy="5391271"/>
                      </a:xfrm>
                      <a:prstGeom prst="rect">
                        <a:avLst/>
                      </a:prstGeom>
                    </p:spPr>
                  </p:pic>
                </p:oleObj>
              </mc:Fallback>
            </mc:AlternateContent>
          </a:graphicData>
        </a:graphic>
      </p:graphicFrame>
      <p:sp>
        <p:nvSpPr>
          <p:cNvPr id="6" name="TextBox 5"/>
          <p:cNvSpPr txBox="1"/>
          <p:nvPr/>
        </p:nvSpPr>
        <p:spPr>
          <a:xfrm>
            <a:off x="6553200" y="1719323"/>
            <a:ext cx="936104" cy="4524315"/>
          </a:xfrm>
          <a:prstGeom prst="rect">
            <a:avLst/>
          </a:prstGeom>
          <a:solidFill>
            <a:schemeClr val="bg1"/>
          </a:solidFill>
          <a:ln w="57150">
            <a:solidFill>
              <a:srgbClr val="FF0000"/>
            </a:solidFill>
          </a:ln>
        </p:spPr>
        <p:txBody>
          <a:bodyPr wrap="square" rtlCol="0">
            <a:spAutoFit/>
          </a:bodyPr>
          <a:lstStyle/>
          <a:p>
            <a:pPr algn="ctr"/>
            <a:r>
              <a:rPr lang="en-US"/>
              <a:t>0000</a:t>
            </a:r>
          </a:p>
          <a:p>
            <a:pPr algn="ctr"/>
            <a:r>
              <a:rPr lang="en-US"/>
              <a:t>0001</a:t>
            </a:r>
          </a:p>
          <a:p>
            <a:pPr algn="ctr"/>
            <a:r>
              <a:rPr lang="en-US"/>
              <a:t>0010</a:t>
            </a:r>
          </a:p>
          <a:p>
            <a:pPr algn="ctr"/>
            <a:r>
              <a:rPr lang="en-US"/>
              <a:t>0011</a:t>
            </a:r>
          </a:p>
          <a:p>
            <a:pPr algn="ctr"/>
            <a:r>
              <a:rPr lang="en-US"/>
              <a:t>0100</a:t>
            </a:r>
          </a:p>
          <a:p>
            <a:pPr algn="ctr"/>
            <a:r>
              <a:rPr lang="en-US"/>
              <a:t>0101</a:t>
            </a:r>
          </a:p>
          <a:p>
            <a:pPr algn="ctr"/>
            <a:r>
              <a:rPr lang="en-US"/>
              <a:t>0110</a:t>
            </a:r>
          </a:p>
          <a:p>
            <a:pPr algn="ctr"/>
            <a:r>
              <a:rPr lang="en-US"/>
              <a:t>0111</a:t>
            </a:r>
          </a:p>
          <a:p>
            <a:pPr algn="ctr"/>
            <a:r>
              <a:rPr lang="en-US"/>
              <a:t>1000</a:t>
            </a:r>
          </a:p>
          <a:p>
            <a:pPr algn="ctr"/>
            <a:r>
              <a:rPr lang="en-US"/>
              <a:t>1001</a:t>
            </a:r>
          </a:p>
          <a:p>
            <a:pPr algn="ctr"/>
            <a:r>
              <a:rPr lang="en-US"/>
              <a:t>1010</a:t>
            </a:r>
          </a:p>
          <a:p>
            <a:pPr algn="ctr"/>
            <a:r>
              <a:rPr lang="en-US"/>
              <a:t>1011</a:t>
            </a:r>
          </a:p>
          <a:p>
            <a:pPr algn="ctr"/>
            <a:r>
              <a:rPr lang="en-US"/>
              <a:t>1100</a:t>
            </a:r>
          </a:p>
          <a:p>
            <a:pPr algn="ctr"/>
            <a:r>
              <a:rPr lang="en-US"/>
              <a:t>1101</a:t>
            </a:r>
          </a:p>
          <a:p>
            <a:pPr algn="ctr"/>
            <a:r>
              <a:rPr lang="en-US"/>
              <a:t>1110</a:t>
            </a:r>
          </a:p>
          <a:p>
            <a:pPr algn="ctr"/>
            <a:r>
              <a:rPr lang="en-US"/>
              <a:t>1111</a:t>
            </a:r>
          </a:p>
        </p:txBody>
      </p:sp>
      <p:sp>
        <p:nvSpPr>
          <p:cNvPr id="7" name="Left Arrow 6"/>
          <p:cNvSpPr/>
          <p:nvPr/>
        </p:nvSpPr>
        <p:spPr>
          <a:xfrm>
            <a:off x="5148064" y="4001834"/>
            <a:ext cx="1296144" cy="445491"/>
          </a:xfrm>
          <a:prstGeom prst="leftArrow">
            <a:avLst>
              <a:gd name="adj1" fmla="val 50000"/>
              <a:gd name="adj2" fmla="val 55598"/>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1DA912E-7E42-4040-ACD3-0908CAFD4A7E}"/>
              </a:ext>
            </a:extLst>
          </p:cNvPr>
          <p:cNvSpPr txBox="1"/>
          <p:nvPr/>
        </p:nvSpPr>
        <p:spPr>
          <a:xfrm>
            <a:off x="1075501" y="1163223"/>
            <a:ext cx="7315038" cy="1015663"/>
          </a:xfrm>
          <a:prstGeom prst="rect">
            <a:avLst/>
          </a:prstGeom>
          <a:solidFill>
            <a:schemeClr val="accent5">
              <a:lumMod val="60000"/>
              <a:lumOff val="40000"/>
            </a:schemeClr>
          </a:solidFill>
        </p:spPr>
        <p:txBody>
          <a:bodyPr wrap="square" rtlCol="0" anchor="ctr">
            <a:spAutoFit/>
          </a:bodyPr>
          <a:lstStyle/>
          <a:p>
            <a:pPr marL="285750" indent="-285750">
              <a:buFont typeface="Arial" panose="020B0604020202020204" pitchFamily="34" charset="0"/>
              <a:buChar char="•"/>
            </a:pPr>
            <a:r>
              <a:rPr lang="en-US" sz="2000"/>
              <a:t>Counting is performed </a:t>
            </a:r>
            <a:r>
              <a:rPr lang="en-US" sz="2000">
                <a:solidFill>
                  <a:srgbClr val="0000FF"/>
                </a:solidFill>
              </a:rPr>
              <a:t>concurrently</a:t>
            </a:r>
            <a:r>
              <a:rPr lang="en-US" sz="2000"/>
              <a:t> for </a:t>
            </a:r>
            <a:r>
              <a:rPr lang="en-US" sz="2000" i="1">
                <a:solidFill>
                  <a:srgbClr val="0000FF"/>
                </a:solidFill>
              </a:rPr>
              <a:t>all</a:t>
            </a:r>
            <a:r>
              <a:rPr lang="en-US" sz="2000"/>
              <a:t> bit-vectors and all sliding windows in a single clock cycle using </a:t>
            </a:r>
            <a:r>
              <a:rPr lang="en-US" sz="2000">
                <a:solidFill>
                  <a:srgbClr val="FF0000"/>
                </a:solidFill>
              </a:rPr>
              <a:t>multiple 4-input LUTs</a:t>
            </a:r>
            <a:r>
              <a:rPr lang="en-US" sz="2000"/>
              <a:t>.</a:t>
            </a:r>
          </a:p>
        </p:txBody>
      </p:sp>
    </p:spTree>
    <p:extLst>
      <p:ext uri="{BB962C8B-B14F-4D97-AF65-F5344CB8AC3E}">
        <p14:creationId xmlns:p14="http://schemas.microsoft.com/office/powerpoint/2010/main" val="27404741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wipe(up)">
                                      <p:cBhvr>
                                        <p:cTn id="7" dur="250"/>
                                        <p:tgtEl>
                                          <p:spTgt spid="6">
                                            <p:bg/>
                                          </p:spTgt>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wipe(up)">
                                      <p:cBhvr>
                                        <p:cTn id="10" dur="250"/>
                                        <p:tgtEl>
                                          <p:spTgt spid="6">
                                            <p:txEl>
                                              <p:pRg st="0" end="0"/>
                                            </p:txEl>
                                          </p:spTgt>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wipe(up)">
                                      <p:cBhvr>
                                        <p:cTn id="13" dur="250"/>
                                        <p:tgtEl>
                                          <p:spTgt spid="6">
                                            <p:txEl>
                                              <p:pRg st="1" end="1"/>
                                            </p:txEl>
                                          </p:spTgt>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6">
                                            <p:txEl>
                                              <p:pRg st="2" end="2"/>
                                            </p:txEl>
                                          </p:spTgt>
                                        </p:tgtEl>
                                        <p:attrNameLst>
                                          <p:attrName>style.visibility</p:attrName>
                                        </p:attrNameLst>
                                      </p:cBhvr>
                                      <p:to>
                                        <p:strVal val="visible"/>
                                      </p:to>
                                    </p:set>
                                    <p:animEffect transition="in" filter="wipe(up)">
                                      <p:cBhvr>
                                        <p:cTn id="16" dur="250"/>
                                        <p:tgtEl>
                                          <p:spTgt spid="6">
                                            <p:txEl>
                                              <p:pRg st="2" end="2"/>
                                            </p:txEl>
                                          </p:spTgt>
                                        </p:tgtEl>
                                      </p:cBhvr>
                                    </p:animEffect>
                                  </p:childTnLst>
                                </p:cTn>
                              </p:par>
                              <p:par>
                                <p:cTn id="17" presetID="22" presetClass="entr" presetSubtype="1" fill="hold" grpId="0"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Effect transition="in" filter="wipe(up)">
                                      <p:cBhvr>
                                        <p:cTn id="19" dur="250"/>
                                        <p:tgtEl>
                                          <p:spTgt spid="6">
                                            <p:txEl>
                                              <p:pRg st="3" end="3"/>
                                            </p:txEl>
                                          </p:spTgt>
                                        </p:tgtEl>
                                      </p:cBhvr>
                                    </p:animEffect>
                                  </p:childTnLst>
                                </p:cTn>
                              </p:par>
                              <p:par>
                                <p:cTn id="20" presetID="22" presetClass="entr" presetSubtype="1" fill="hold" grpId="0" nodeType="with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wipe(up)">
                                      <p:cBhvr>
                                        <p:cTn id="22" dur="250"/>
                                        <p:tgtEl>
                                          <p:spTgt spid="6">
                                            <p:txEl>
                                              <p:pRg st="4" end="4"/>
                                            </p:txEl>
                                          </p:spTgt>
                                        </p:tgtEl>
                                      </p:cBhvr>
                                    </p:animEffect>
                                  </p:childTnLst>
                                </p:cTn>
                              </p:par>
                              <p:par>
                                <p:cTn id="23" presetID="22" presetClass="entr" presetSubtype="1" fill="hold" grpId="0" nodeType="with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Effect transition="in" filter="wipe(up)">
                                      <p:cBhvr>
                                        <p:cTn id="25" dur="250"/>
                                        <p:tgtEl>
                                          <p:spTgt spid="6">
                                            <p:txEl>
                                              <p:pRg st="5" end="5"/>
                                            </p:txEl>
                                          </p:spTgt>
                                        </p:tgtEl>
                                      </p:cBhvr>
                                    </p:animEffect>
                                  </p:childTnLst>
                                </p:cTn>
                              </p:par>
                              <p:par>
                                <p:cTn id="26" presetID="22" presetClass="entr" presetSubtype="1" fill="hold" grpId="0" nodeType="withEffect">
                                  <p:stCondLst>
                                    <p:cond delay="0"/>
                                  </p:stCondLst>
                                  <p:childTnLst>
                                    <p:set>
                                      <p:cBhvr>
                                        <p:cTn id="27" dur="1" fill="hold">
                                          <p:stCondLst>
                                            <p:cond delay="0"/>
                                          </p:stCondLst>
                                        </p:cTn>
                                        <p:tgtEl>
                                          <p:spTgt spid="6">
                                            <p:txEl>
                                              <p:pRg st="6" end="6"/>
                                            </p:txEl>
                                          </p:spTgt>
                                        </p:tgtEl>
                                        <p:attrNameLst>
                                          <p:attrName>style.visibility</p:attrName>
                                        </p:attrNameLst>
                                      </p:cBhvr>
                                      <p:to>
                                        <p:strVal val="visible"/>
                                      </p:to>
                                    </p:set>
                                    <p:animEffect transition="in" filter="wipe(up)">
                                      <p:cBhvr>
                                        <p:cTn id="28" dur="250"/>
                                        <p:tgtEl>
                                          <p:spTgt spid="6">
                                            <p:txEl>
                                              <p:pRg st="6" end="6"/>
                                            </p:txEl>
                                          </p:spTgt>
                                        </p:tgtEl>
                                      </p:cBhvr>
                                    </p:animEffect>
                                  </p:childTnLst>
                                </p:cTn>
                              </p:par>
                              <p:par>
                                <p:cTn id="29" presetID="22" presetClass="entr" presetSubtype="1" fill="hold" grpId="0" nodeType="withEffect">
                                  <p:stCondLst>
                                    <p:cond delay="0"/>
                                  </p:stCondLst>
                                  <p:childTnLst>
                                    <p:set>
                                      <p:cBhvr>
                                        <p:cTn id="30" dur="1" fill="hold">
                                          <p:stCondLst>
                                            <p:cond delay="0"/>
                                          </p:stCondLst>
                                        </p:cTn>
                                        <p:tgtEl>
                                          <p:spTgt spid="6">
                                            <p:txEl>
                                              <p:pRg st="7" end="7"/>
                                            </p:txEl>
                                          </p:spTgt>
                                        </p:tgtEl>
                                        <p:attrNameLst>
                                          <p:attrName>style.visibility</p:attrName>
                                        </p:attrNameLst>
                                      </p:cBhvr>
                                      <p:to>
                                        <p:strVal val="visible"/>
                                      </p:to>
                                    </p:set>
                                    <p:animEffect transition="in" filter="wipe(up)">
                                      <p:cBhvr>
                                        <p:cTn id="31" dur="250"/>
                                        <p:tgtEl>
                                          <p:spTgt spid="6">
                                            <p:txEl>
                                              <p:pRg st="7" end="7"/>
                                            </p:txEl>
                                          </p:spTgt>
                                        </p:tgtEl>
                                      </p:cBhvr>
                                    </p:animEffect>
                                  </p:childTnLst>
                                </p:cTn>
                              </p:par>
                              <p:par>
                                <p:cTn id="32" presetID="22" presetClass="entr" presetSubtype="1" fill="hold" grpId="0" nodeType="withEffect">
                                  <p:stCondLst>
                                    <p:cond delay="0"/>
                                  </p:stCondLst>
                                  <p:childTnLst>
                                    <p:set>
                                      <p:cBhvr>
                                        <p:cTn id="33" dur="1" fill="hold">
                                          <p:stCondLst>
                                            <p:cond delay="0"/>
                                          </p:stCondLst>
                                        </p:cTn>
                                        <p:tgtEl>
                                          <p:spTgt spid="6">
                                            <p:txEl>
                                              <p:pRg st="8" end="8"/>
                                            </p:txEl>
                                          </p:spTgt>
                                        </p:tgtEl>
                                        <p:attrNameLst>
                                          <p:attrName>style.visibility</p:attrName>
                                        </p:attrNameLst>
                                      </p:cBhvr>
                                      <p:to>
                                        <p:strVal val="visible"/>
                                      </p:to>
                                    </p:set>
                                    <p:animEffect transition="in" filter="wipe(up)">
                                      <p:cBhvr>
                                        <p:cTn id="34" dur="250"/>
                                        <p:tgtEl>
                                          <p:spTgt spid="6">
                                            <p:txEl>
                                              <p:pRg st="8" end="8"/>
                                            </p:txEl>
                                          </p:spTgt>
                                        </p:tgtEl>
                                      </p:cBhvr>
                                    </p:animEffect>
                                  </p:childTnLst>
                                </p:cTn>
                              </p:par>
                              <p:par>
                                <p:cTn id="35" presetID="22" presetClass="entr" presetSubtype="1" fill="hold" grpId="0" nodeType="withEffect">
                                  <p:stCondLst>
                                    <p:cond delay="0"/>
                                  </p:stCondLst>
                                  <p:childTnLst>
                                    <p:set>
                                      <p:cBhvr>
                                        <p:cTn id="36" dur="1" fill="hold">
                                          <p:stCondLst>
                                            <p:cond delay="0"/>
                                          </p:stCondLst>
                                        </p:cTn>
                                        <p:tgtEl>
                                          <p:spTgt spid="6">
                                            <p:txEl>
                                              <p:pRg st="9" end="9"/>
                                            </p:txEl>
                                          </p:spTgt>
                                        </p:tgtEl>
                                        <p:attrNameLst>
                                          <p:attrName>style.visibility</p:attrName>
                                        </p:attrNameLst>
                                      </p:cBhvr>
                                      <p:to>
                                        <p:strVal val="visible"/>
                                      </p:to>
                                    </p:set>
                                    <p:animEffect transition="in" filter="wipe(up)">
                                      <p:cBhvr>
                                        <p:cTn id="37" dur="250"/>
                                        <p:tgtEl>
                                          <p:spTgt spid="6">
                                            <p:txEl>
                                              <p:pRg st="9" end="9"/>
                                            </p:txEl>
                                          </p:spTgt>
                                        </p:tgtEl>
                                      </p:cBhvr>
                                    </p:animEffect>
                                  </p:childTnLst>
                                </p:cTn>
                              </p:par>
                              <p:par>
                                <p:cTn id="38" presetID="22" presetClass="entr" presetSubtype="1" fill="hold" grpId="0" nodeType="withEffect">
                                  <p:stCondLst>
                                    <p:cond delay="0"/>
                                  </p:stCondLst>
                                  <p:childTnLst>
                                    <p:set>
                                      <p:cBhvr>
                                        <p:cTn id="39" dur="1" fill="hold">
                                          <p:stCondLst>
                                            <p:cond delay="0"/>
                                          </p:stCondLst>
                                        </p:cTn>
                                        <p:tgtEl>
                                          <p:spTgt spid="6">
                                            <p:txEl>
                                              <p:pRg st="10" end="10"/>
                                            </p:txEl>
                                          </p:spTgt>
                                        </p:tgtEl>
                                        <p:attrNameLst>
                                          <p:attrName>style.visibility</p:attrName>
                                        </p:attrNameLst>
                                      </p:cBhvr>
                                      <p:to>
                                        <p:strVal val="visible"/>
                                      </p:to>
                                    </p:set>
                                    <p:animEffect transition="in" filter="wipe(up)">
                                      <p:cBhvr>
                                        <p:cTn id="40" dur="250"/>
                                        <p:tgtEl>
                                          <p:spTgt spid="6">
                                            <p:txEl>
                                              <p:pRg st="10" end="10"/>
                                            </p:txEl>
                                          </p:spTgt>
                                        </p:tgtEl>
                                      </p:cBhvr>
                                    </p:animEffect>
                                  </p:childTnLst>
                                </p:cTn>
                              </p:par>
                              <p:par>
                                <p:cTn id="41" presetID="22" presetClass="entr" presetSubtype="1" fill="hold" grpId="0" nodeType="withEffect">
                                  <p:stCondLst>
                                    <p:cond delay="0"/>
                                  </p:stCondLst>
                                  <p:childTnLst>
                                    <p:set>
                                      <p:cBhvr>
                                        <p:cTn id="42" dur="1" fill="hold">
                                          <p:stCondLst>
                                            <p:cond delay="0"/>
                                          </p:stCondLst>
                                        </p:cTn>
                                        <p:tgtEl>
                                          <p:spTgt spid="6">
                                            <p:txEl>
                                              <p:pRg st="11" end="11"/>
                                            </p:txEl>
                                          </p:spTgt>
                                        </p:tgtEl>
                                        <p:attrNameLst>
                                          <p:attrName>style.visibility</p:attrName>
                                        </p:attrNameLst>
                                      </p:cBhvr>
                                      <p:to>
                                        <p:strVal val="visible"/>
                                      </p:to>
                                    </p:set>
                                    <p:animEffect transition="in" filter="wipe(up)">
                                      <p:cBhvr>
                                        <p:cTn id="43" dur="250"/>
                                        <p:tgtEl>
                                          <p:spTgt spid="6">
                                            <p:txEl>
                                              <p:pRg st="11" end="11"/>
                                            </p:txEl>
                                          </p:spTgt>
                                        </p:tgtEl>
                                      </p:cBhvr>
                                    </p:animEffect>
                                  </p:childTnLst>
                                </p:cTn>
                              </p:par>
                              <p:par>
                                <p:cTn id="44" presetID="22" presetClass="entr" presetSubtype="1" fill="hold" grpId="0" nodeType="withEffect">
                                  <p:stCondLst>
                                    <p:cond delay="0"/>
                                  </p:stCondLst>
                                  <p:childTnLst>
                                    <p:set>
                                      <p:cBhvr>
                                        <p:cTn id="45" dur="1" fill="hold">
                                          <p:stCondLst>
                                            <p:cond delay="0"/>
                                          </p:stCondLst>
                                        </p:cTn>
                                        <p:tgtEl>
                                          <p:spTgt spid="6">
                                            <p:txEl>
                                              <p:pRg st="12" end="12"/>
                                            </p:txEl>
                                          </p:spTgt>
                                        </p:tgtEl>
                                        <p:attrNameLst>
                                          <p:attrName>style.visibility</p:attrName>
                                        </p:attrNameLst>
                                      </p:cBhvr>
                                      <p:to>
                                        <p:strVal val="visible"/>
                                      </p:to>
                                    </p:set>
                                    <p:animEffect transition="in" filter="wipe(up)">
                                      <p:cBhvr>
                                        <p:cTn id="46" dur="250"/>
                                        <p:tgtEl>
                                          <p:spTgt spid="6">
                                            <p:txEl>
                                              <p:pRg st="12" end="12"/>
                                            </p:txEl>
                                          </p:spTgt>
                                        </p:tgtEl>
                                      </p:cBhvr>
                                    </p:animEffect>
                                  </p:childTnLst>
                                </p:cTn>
                              </p:par>
                              <p:par>
                                <p:cTn id="47" presetID="22" presetClass="entr" presetSubtype="1" fill="hold" grpId="0" nodeType="withEffect">
                                  <p:stCondLst>
                                    <p:cond delay="0"/>
                                  </p:stCondLst>
                                  <p:childTnLst>
                                    <p:set>
                                      <p:cBhvr>
                                        <p:cTn id="48" dur="1" fill="hold">
                                          <p:stCondLst>
                                            <p:cond delay="0"/>
                                          </p:stCondLst>
                                        </p:cTn>
                                        <p:tgtEl>
                                          <p:spTgt spid="6">
                                            <p:txEl>
                                              <p:pRg st="13" end="13"/>
                                            </p:txEl>
                                          </p:spTgt>
                                        </p:tgtEl>
                                        <p:attrNameLst>
                                          <p:attrName>style.visibility</p:attrName>
                                        </p:attrNameLst>
                                      </p:cBhvr>
                                      <p:to>
                                        <p:strVal val="visible"/>
                                      </p:to>
                                    </p:set>
                                    <p:animEffect transition="in" filter="wipe(up)">
                                      <p:cBhvr>
                                        <p:cTn id="49" dur="250"/>
                                        <p:tgtEl>
                                          <p:spTgt spid="6">
                                            <p:txEl>
                                              <p:pRg st="13" end="13"/>
                                            </p:txEl>
                                          </p:spTgt>
                                        </p:tgtEl>
                                      </p:cBhvr>
                                    </p:animEffect>
                                  </p:childTnLst>
                                </p:cTn>
                              </p:par>
                              <p:par>
                                <p:cTn id="50" presetID="22" presetClass="entr" presetSubtype="1" fill="hold" grpId="0" nodeType="withEffect">
                                  <p:stCondLst>
                                    <p:cond delay="0"/>
                                  </p:stCondLst>
                                  <p:childTnLst>
                                    <p:set>
                                      <p:cBhvr>
                                        <p:cTn id="51" dur="1" fill="hold">
                                          <p:stCondLst>
                                            <p:cond delay="0"/>
                                          </p:stCondLst>
                                        </p:cTn>
                                        <p:tgtEl>
                                          <p:spTgt spid="6">
                                            <p:txEl>
                                              <p:pRg st="14" end="14"/>
                                            </p:txEl>
                                          </p:spTgt>
                                        </p:tgtEl>
                                        <p:attrNameLst>
                                          <p:attrName>style.visibility</p:attrName>
                                        </p:attrNameLst>
                                      </p:cBhvr>
                                      <p:to>
                                        <p:strVal val="visible"/>
                                      </p:to>
                                    </p:set>
                                    <p:animEffect transition="in" filter="wipe(up)">
                                      <p:cBhvr>
                                        <p:cTn id="52" dur="250"/>
                                        <p:tgtEl>
                                          <p:spTgt spid="6">
                                            <p:txEl>
                                              <p:pRg st="14" end="14"/>
                                            </p:txEl>
                                          </p:spTgt>
                                        </p:tgtEl>
                                      </p:cBhvr>
                                    </p:animEffect>
                                  </p:childTnLst>
                                </p:cTn>
                              </p:par>
                              <p:par>
                                <p:cTn id="53" presetID="22" presetClass="entr" presetSubtype="1" fill="hold" grpId="0" nodeType="withEffect">
                                  <p:stCondLst>
                                    <p:cond delay="0"/>
                                  </p:stCondLst>
                                  <p:childTnLst>
                                    <p:set>
                                      <p:cBhvr>
                                        <p:cTn id="54" dur="1" fill="hold">
                                          <p:stCondLst>
                                            <p:cond delay="0"/>
                                          </p:stCondLst>
                                        </p:cTn>
                                        <p:tgtEl>
                                          <p:spTgt spid="6">
                                            <p:txEl>
                                              <p:pRg st="15" end="15"/>
                                            </p:txEl>
                                          </p:spTgt>
                                        </p:tgtEl>
                                        <p:attrNameLst>
                                          <p:attrName>style.visibility</p:attrName>
                                        </p:attrNameLst>
                                      </p:cBhvr>
                                      <p:to>
                                        <p:strVal val="visible"/>
                                      </p:to>
                                    </p:set>
                                    <p:animEffect transition="in" filter="wipe(up)">
                                      <p:cBhvr>
                                        <p:cTn id="55" dur="250"/>
                                        <p:tgtEl>
                                          <p:spTgt spid="6">
                                            <p:txEl>
                                              <p:pRg st="15" end="15"/>
                                            </p:txEl>
                                          </p:spTgt>
                                        </p:tgtEl>
                                      </p:cBhvr>
                                    </p:animEffect>
                                  </p:childTnLst>
                                </p:cTn>
                              </p:par>
                              <p:par>
                                <p:cTn id="56" presetID="22" presetClass="entr" presetSubtype="2" fill="hold" grpId="0" nodeType="withEffect">
                                  <p:stCondLst>
                                    <p:cond delay="0"/>
                                  </p:stCondLst>
                                  <p:childTnLst>
                                    <p:set>
                                      <p:cBhvr>
                                        <p:cTn id="57" dur="1" fill="hold">
                                          <p:stCondLst>
                                            <p:cond delay="0"/>
                                          </p:stCondLst>
                                        </p:cTn>
                                        <p:tgtEl>
                                          <p:spTgt spid="7"/>
                                        </p:tgtEl>
                                        <p:attrNameLst>
                                          <p:attrName>style.visibility</p:attrName>
                                        </p:attrNameLst>
                                      </p:cBhvr>
                                      <p:to>
                                        <p:strVal val="visible"/>
                                      </p:to>
                                    </p:set>
                                    <p:animEffect transition="in" filter="wipe(right)">
                                      <p:cBhvr>
                                        <p:cTn id="58" dur="500"/>
                                        <p:tgtEl>
                                          <p:spTgt spid="7"/>
                                        </p:tgtEl>
                                      </p:cBhvr>
                                    </p:animEffect>
                                  </p:childTnLst>
                                </p:cTn>
                              </p:par>
                            </p:childTnLst>
                          </p:cTn>
                        </p:par>
                      </p:childTnLst>
                    </p:cTn>
                  </p:par>
                  <p:par>
                    <p:cTn id="59" fill="hold">
                      <p:stCondLst>
                        <p:cond delay="indefinite"/>
                      </p:stCondLst>
                      <p:childTnLst>
                        <p:par>
                          <p:cTn id="60" fill="hold">
                            <p:stCondLst>
                              <p:cond delay="0"/>
                            </p:stCondLst>
                            <p:childTnLst>
                              <p:par>
                                <p:cTn id="61" presetID="9" presetClass="entr" presetSubtype="0" fill="hold" grpId="0" nodeType="clickEffect">
                                  <p:stCondLst>
                                    <p:cond delay="0"/>
                                  </p:stCondLst>
                                  <p:childTnLst>
                                    <p:set>
                                      <p:cBhvr>
                                        <p:cTn id="62" dur="1" fill="hold">
                                          <p:stCondLst>
                                            <p:cond delay="0"/>
                                          </p:stCondLst>
                                        </p:cTn>
                                        <p:tgtEl>
                                          <p:spTgt spid="8"/>
                                        </p:tgtEl>
                                        <p:attrNameLst>
                                          <p:attrName>style.visibility</p:attrName>
                                        </p:attrNameLst>
                                      </p:cBhvr>
                                      <p:to>
                                        <p:strVal val="visible"/>
                                      </p:to>
                                    </p:set>
                                    <p:animEffect transition="in" filter="dissolve">
                                      <p:cBhvr>
                                        <p:cTn id="6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allAtOnce" animBg="1"/>
      <p:bldP spid="7" grpId="0" animBg="1"/>
      <p:bldP spid="8" grpId="0" animBg="1"/>
    </p:bldLst>
  </p:timing>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More on Shouji</a:t>
            </a:r>
          </a:p>
        </p:txBody>
      </p:sp>
      <p:pic>
        <p:nvPicPr>
          <p:cNvPr id="7" name="Content Placeholder 6">
            <a:extLst>
              <a:ext uri="{FF2B5EF4-FFF2-40B4-BE49-F238E27FC236}">
                <a16:creationId xmlns:a16="http://schemas.microsoft.com/office/drawing/2014/main" id="{B4B2A96C-30FF-114A-9994-B69E4AA50358}"/>
              </a:ext>
            </a:extLst>
          </p:cNvPr>
          <p:cNvPicPr>
            <a:picLocks noGrp="1" noChangeAspect="1"/>
          </p:cNvPicPr>
          <p:nvPr>
            <p:ph idx="1"/>
          </p:nvPr>
        </p:nvPicPr>
        <p:blipFill rotWithShape="1">
          <a:blip r:embed="rId2">
            <a:extLst>
              <a:ext uri="{28A0092B-C50C-407E-A947-70E740481C1C}">
                <a14:useLocalDpi xmlns:a14="http://schemas.microsoft.com/office/drawing/2010/main"/>
              </a:ext>
            </a:extLst>
          </a:blip>
          <a:srcRect/>
          <a:stretch/>
        </p:blipFill>
        <p:spPr>
          <a:xfrm>
            <a:off x="1598032" y="1340460"/>
            <a:ext cx="7262274" cy="4104764"/>
          </a:xfrm>
        </p:spPr>
      </p:pic>
      <p:sp>
        <p:nvSpPr>
          <p:cNvPr id="4" name="Slide Number Placeholder 3"/>
          <p:cNvSpPr>
            <a:spLocks noGrp="1"/>
          </p:cNvSpPr>
          <p:nvPr>
            <p:ph type="sldNum" sz="quarter" idx="11"/>
          </p:nvPr>
        </p:nvSpPr>
        <p:spPr/>
        <p:txBody>
          <a:bodyPr/>
          <a:lstStyle/>
          <a:p>
            <a:fld id="{323594FA-E141-4234-AE05-360401972BE7}" type="slidenum">
              <a:rPr lang="en-US" altLang="en-US" smtClean="0">
                <a:solidFill>
                  <a:srgbClr val="000000"/>
                </a:solidFill>
              </a:rPr>
              <a:pPr/>
              <a:t>222</a:t>
            </a:fld>
            <a:endParaRPr lang="en-US" altLang="en-US">
              <a:solidFill>
                <a:srgbClr val="000000"/>
              </a:solidFill>
            </a:endParaRPr>
          </a:p>
        </p:txBody>
      </p:sp>
      <p:sp>
        <p:nvSpPr>
          <p:cNvPr id="5" name="Rectangle 4"/>
          <p:cNvSpPr/>
          <p:nvPr/>
        </p:nvSpPr>
        <p:spPr>
          <a:xfrm>
            <a:off x="200218" y="5445224"/>
            <a:ext cx="8476676" cy="923330"/>
          </a:xfrm>
          <a:prstGeom prst="rect">
            <a:avLst/>
          </a:prstGeom>
        </p:spPr>
        <p:txBody>
          <a:bodyPr wrap="square">
            <a:spAutoFit/>
          </a:bodyPr>
          <a:lstStyle/>
          <a:p>
            <a:r>
              <a:rPr lang="en-US" dirty="0" err="1">
                <a:solidFill>
                  <a:srgbClr val="000000"/>
                </a:solidFill>
              </a:rPr>
              <a:t>Alser</a:t>
            </a:r>
            <a:r>
              <a:rPr lang="en-US" dirty="0">
                <a:solidFill>
                  <a:srgbClr val="000000"/>
                </a:solidFill>
              </a:rPr>
              <a:t>+, </a:t>
            </a:r>
            <a:r>
              <a:rPr lang="en-US" dirty="0">
                <a:solidFill>
                  <a:srgbClr val="000000"/>
                </a:solidFill>
                <a:hlinkClick r:id="rId3"/>
              </a:rPr>
              <a:t>“</a:t>
            </a:r>
            <a:r>
              <a:rPr lang="en-US" u="sng" dirty="0">
                <a:solidFill>
                  <a:srgbClr val="000000"/>
                </a:solidFill>
                <a:hlinkClick r:id="rId3"/>
              </a:rPr>
              <a:t>Shouji: a fast and efficient pre-alignment filter for sequence alignment”</a:t>
            </a:r>
            <a:r>
              <a:rPr lang="en-US" dirty="0"/>
              <a:t>, </a:t>
            </a:r>
          </a:p>
          <a:p>
            <a:r>
              <a:rPr lang="en-US" i="1" dirty="0"/>
              <a:t>Bioinformatics</a:t>
            </a:r>
            <a:r>
              <a:rPr lang="en-US" dirty="0"/>
              <a:t> 2019, </a:t>
            </a:r>
          </a:p>
          <a:p>
            <a:r>
              <a:rPr lang="en-US" dirty="0"/>
              <a:t> </a:t>
            </a:r>
            <a:r>
              <a:rPr lang="en-US" dirty="0">
                <a:hlinkClick r:id="rId3"/>
              </a:rPr>
              <a:t>https://doi.org/10.1093/bioinformatics/btz234</a:t>
            </a:r>
            <a:endParaRPr lang="en-US" dirty="0">
              <a:solidFill>
                <a:srgbClr val="000000"/>
              </a:solidFill>
            </a:endParaRPr>
          </a:p>
        </p:txBody>
      </p:sp>
      <p:sp>
        <p:nvSpPr>
          <p:cNvPr id="3" name="Rectangle 2">
            <a:extLst>
              <a:ext uri="{FF2B5EF4-FFF2-40B4-BE49-F238E27FC236}">
                <a16:creationId xmlns:a16="http://schemas.microsoft.com/office/drawing/2014/main" id="{CFD944A5-EA3B-9945-843F-E49B22EF530C}"/>
              </a:ext>
            </a:extLst>
          </p:cNvPr>
          <p:cNvSpPr/>
          <p:nvPr/>
        </p:nvSpPr>
        <p:spPr>
          <a:xfrm>
            <a:off x="235704" y="908720"/>
            <a:ext cx="7432639" cy="830997"/>
          </a:xfrm>
          <a:prstGeom prst="rect">
            <a:avLst/>
          </a:prstGeom>
        </p:spPr>
        <p:txBody>
          <a:bodyPr wrap="square">
            <a:spAutoFit/>
          </a:bodyPr>
          <a:lstStyle/>
          <a:p>
            <a:r>
              <a:rPr lang="en-US" sz="2400"/>
              <a:t>Download and test for yourself </a:t>
            </a:r>
          </a:p>
          <a:p>
            <a:pPr lvl="1"/>
            <a:r>
              <a:rPr lang="en-US" sz="2400">
                <a:hlinkClick r:id="rId4"/>
              </a:rPr>
              <a:t>https://github.com/CMU-SAFARI/Shouji</a:t>
            </a:r>
            <a:r>
              <a:rPr lang="en-US" sz="2400"/>
              <a:t> </a:t>
            </a:r>
          </a:p>
        </p:txBody>
      </p:sp>
    </p:spTree>
    <p:extLst>
      <p:ext uri="{BB962C8B-B14F-4D97-AF65-F5344CB8AC3E}">
        <p14:creationId xmlns:p14="http://schemas.microsoft.com/office/powerpoint/2010/main" val="3622540650"/>
      </p:ext>
    </p:extLst>
  </p:cSld>
  <p:clrMapOvr>
    <a:masterClrMapping/>
  </p:clrMapOvr>
  <p:transition/>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AF4FE01-5CB8-6B46-BA31-77FAA599EE9B}"/>
              </a:ext>
            </a:extLst>
          </p:cNvPr>
          <p:cNvSpPr>
            <a:spLocks noGrp="1"/>
          </p:cNvSpPr>
          <p:nvPr>
            <p:ph type="title"/>
          </p:nvPr>
        </p:nvSpPr>
        <p:spPr/>
        <p:txBody>
          <a:bodyPr/>
          <a:lstStyle/>
          <a:p>
            <a:r>
              <a:rPr lang="en-US"/>
              <a:t>Long Sequence Filtering </a:t>
            </a:r>
            <a:r>
              <a:rPr lang="en-US" sz="2800"/>
              <a:t>(SneakySnake vs Parasail)</a:t>
            </a:r>
            <a:endParaRPr lang="en-US"/>
          </a:p>
        </p:txBody>
      </p:sp>
      <p:pic>
        <p:nvPicPr>
          <p:cNvPr id="6" name="Content Placeholder 5">
            <a:extLst>
              <a:ext uri="{FF2B5EF4-FFF2-40B4-BE49-F238E27FC236}">
                <a16:creationId xmlns:a16="http://schemas.microsoft.com/office/drawing/2014/main" id="{3349E5FA-7F58-3C48-AEBC-5B429BCCC2AE}"/>
              </a:ext>
            </a:extLst>
          </p:cNvPr>
          <p:cNvPicPr>
            <a:picLocks noGrp="1" noChangeAspect="1"/>
          </p:cNvPicPr>
          <p:nvPr>
            <p:ph idx="1"/>
          </p:nvPr>
        </p:nvPicPr>
        <p:blipFill>
          <a:blip r:embed="rId2"/>
          <a:stretch>
            <a:fillRect/>
          </a:stretch>
        </p:blipFill>
        <p:spPr>
          <a:xfrm>
            <a:off x="133868" y="1340768"/>
            <a:ext cx="8902628" cy="2963896"/>
          </a:xfrm>
        </p:spPr>
      </p:pic>
      <p:sp>
        <p:nvSpPr>
          <p:cNvPr id="4" name="Slide Number Placeholder 3">
            <a:extLst>
              <a:ext uri="{FF2B5EF4-FFF2-40B4-BE49-F238E27FC236}">
                <a16:creationId xmlns:a16="http://schemas.microsoft.com/office/drawing/2014/main" id="{2F06B9A0-1698-0146-B5EB-8B4D6CE3595E}"/>
              </a:ext>
            </a:extLst>
          </p:cNvPr>
          <p:cNvSpPr>
            <a:spLocks noGrp="1"/>
          </p:cNvSpPr>
          <p:nvPr>
            <p:ph type="sldNum" sz="quarter" idx="11"/>
          </p:nvPr>
        </p:nvSpPr>
        <p:spPr/>
        <p:txBody>
          <a:bodyPr/>
          <a:lstStyle/>
          <a:p>
            <a:fld id="{323594FA-E141-4234-AE05-360401972BE7}" type="slidenum">
              <a:rPr lang="en-US" altLang="en-US" smtClean="0"/>
              <a:pPr/>
              <a:t>223</a:t>
            </a:fld>
            <a:endParaRPr lang="en-US" altLang="en-US"/>
          </a:p>
        </p:txBody>
      </p:sp>
      <p:sp>
        <p:nvSpPr>
          <p:cNvPr id="7" name="Rectangle 6">
            <a:extLst>
              <a:ext uri="{FF2B5EF4-FFF2-40B4-BE49-F238E27FC236}">
                <a16:creationId xmlns:a16="http://schemas.microsoft.com/office/drawing/2014/main" id="{A249FE58-1768-9841-8660-3DAF818D47AB}"/>
              </a:ext>
            </a:extLst>
          </p:cNvPr>
          <p:cNvSpPr/>
          <p:nvPr/>
        </p:nvSpPr>
        <p:spPr>
          <a:xfrm>
            <a:off x="210868" y="4889025"/>
            <a:ext cx="8749862" cy="1200329"/>
          </a:xfrm>
          <a:prstGeom prst="rect">
            <a:avLst/>
          </a:prstGeom>
          <a:noFill/>
        </p:spPr>
        <p:txBody>
          <a:bodyPr wrap="square">
            <a:spAutoFit/>
          </a:bodyPr>
          <a:lstStyle/>
          <a:p>
            <a:r>
              <a:rPr lang="en-US"/>
              <a:t>The execution time of </a:t>
            </a:r>
            <a:r>
              <a:rPr lang="en-US" err="1"/>
              <a:t>SneakySnake</a:t>
            </a:r>
            <a:r>
              <a:rPr lang="en-US"/>
              <a:t>, Parasail, and </a:t>
            </a:r>
            <a:r>
              <a:rPr lang="en-US" err="1"/>
              <a:t>SneakySnake</a:t>
            </a:r>
            <a:r>
              <a:rPr lang="en-US"/>
              <a:t> integrated with Parasail using long reads, (a) Set_5 and (b) Set_6, and 40 CPU threads. The y-axis is on a logarithmic scale. For each edit distance threshold value, we provide the rate of accepted pairs (out of 100,000 pairs for Set_5 and out of 74,687 pairs for Set_6) </a:t>
            </a:r>
          </a:p>
        </p:txBody>
      </p:sp>
      <p:sp>
        <p:nvSpPr>
          <p:cNvPr id="8" name="TextBox 7">
            <a:extLst>
              <a:ext uri="{FF2B5EF4-FFF2-40B4-BE49-F238E27FC236}">
                <a16:creationId xmlns:a16="http://schemas.microsoft.com/office/drawing/2014/main" id="{4F4B5B34-8E3C-F44D-A3E6-A668188B47F2}"/>
              </a:ext>
            </a:extLst>
          </p:cNvPr>
          <p:cNvSpPr txBox="1"/>
          <p:nvPr/>
        </p:nvSpPr>
        <p:spPr>
          <a:xfrm>
            <a:off x="602753" y="959032"/>
            <a:ext cx="8084047" cy="369332"/>
          </a:xfrm>
          <a:prstGeom prst="rect">
            <a:avLst/>
          </a:prstGeom>
          <a:noFill/>
        </p:spPr>
        <p:txBody>
          <a:bodyPr wrap="square" rtlCol="0">
            <a:spAutoFit/>
          </a:bodyPr>
          <a:lstStyle/>
          <a:p>
            <a:pPr algn="ctr"/>
            <a:r>
              <a:rPr lang="en-US" b="1">
                <a:solidFill>
                  <a:srgbClr val="FF0000"/>
                </a:solidFill>
              </a:rPr>
              <a:t>10K </a:t>
            </a:r>
            <a:r>
              <a:rPr lang="en-US" b="1" err="1">
                <a:solidFill>
                  <a:srgbClr val="FF0000"/>
                </a:solidFill>
              </a:rPr>
              <a:t>bp</a:t>
            </a:r>
            <a:r>
              <a:rPr lang="en-US" b="1">
                <a:solidFill>
                  <a:srgbClr val="FF0000"/>
                </a:solidFill>
              </a:rPr>
              <a:t> dataset                      		100K </a:t>
            </a:r>
            <a:r>
              <a:rPr lang="en-US" b="1" err="1">
                <a:solidFill>
                  <a:srgbClr val="FF0000"/>
                </a:solidFill>
              </a:rPr>
              <a:t>bp</a:t>
            </a:r>
            <a:r>
              <a:rPr lang="en-US" b="1">
                <a:solidFill>
                  <a:srgbClr val="FF0000"/>
                </a:solidFill>
              </a:rPr>
              <a:t> dataset</a:t>
            </a:r>
          </a:p>
        </p:txBody>
      </p:sp>
    </p:spTree>
    <p:extLst>
      <p:ext uri="{BB962C8B-B14F-4D97-AF65-F5344CB8AC3E}">
        <p14:creationId xmlns:p14="http://schemas.microsoft.com/office/powerpoint/2010/main" val="1991725149"/>
      </p:ext>
    </p:extLst>
  </p:cSld>
  <p:clrMapOvr>
    <a:masterClrMapping/>
  </p:clrMapOvr>
  <p:transition/>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2461E-2DAA-2746-A2FB-4EDA467D22A2}"/>
              </a:ext>
            </a:extLst>
          </p:cNvPr>
          <p:cNvSpPr>
            <a:spLocks noGrp="1"/>
          </p:cNvSpPr>
          <p:nvPr>
            <p:ph type="title"/>
          </p:nvPr>
        </p:nvSpPr>
        <p:spPr/>
        <p:txBody>
          <a:bodyPr/>
          <a:lstStyle/>
          <a:p>
            <a:r>
              <a:rPr lang="en-US"/>
              <a:t>Long Sequence Filtering </a:t>
            </a:r>
            <a:r>
              <a:rPr lang="en-US" sz="2800"/>
              <a:t>(SneakySnake vs KSW2)</a:t>
            </a:r>
            <a:endParaRPr lang="en-US"/>
          </a:p>
        </p:txBody>
      </p:sp>
      <p:pic>
        <p:nvPicPr>
          <p:cNvPr id="10" name="Content Placeholder 9">
            <a:extLst>
              <a:ext uri="{FF2B5EF4-FFF2-40B4-BE49-F238E27FC236}">
                <a16:creationId xmlns:a16="http://schemas.microsoft.com/office/drawing/2014/main" id="{D9752902-D1D0-2C45-A6F0-0E71A8478CAB}"/>
              </a:ext>
            </a:extLst>
          </p:cNvPr>
          <p:cNvPicPr>
            <a:picLocks noGrp="1" noChangeAspect="1"/>
          </p:cNvPicPr>
          <p:nvPr>
            <p:ph idx="1"/>
          </p:nvPr>
        </p:nvPicPr>
        <p:blipFill>
          <a:blip r:embed="rId2"/>
          <a:stretch>
            <a:fillRect/>
          </a:stretch>
        </p:blipFill>
        <p:spPr>
          <a:xfrm>
            <a:off x="107504" y="1328364"/>
            <a:ext cx="8910345" cy="2966465"/>
          </a:xfrm>
        </p:spPr>
      </p:pic>
      <p:sp>
        <p:nvSpPr>
          <p:cNvPr id="4" name="Slide Number Placeholder 3">
            <a:extLst>
              <a:ext uri="{FF2B5EF4-FFF2-40B4-BE49-F238E27FC236}">
                <a16:creationId xmlns:a16="http://schemas.microsoft.com/office/drawing/2014/main" id="{2F06B9A0-1698-0146-B5EB-8B4D6CE3595E}"/>
              </a:ext>
            </a:extLst>
          </p:cNvPr>
          <p:cNvSpPr>
            <a:spLocks noGrp="1"/>
          </p:cNvSpPr>
          <p:nvPr>
            <p:ph type="sldNum" sz="quarter" idx="11"/>
          </p:nvPr>
        </p:nvSpPr>
        <p:spPr/>
        <p:txBody>
          <a:bodyPr/>
          <a:lstStyle/>
          <a:p>
            <a:fld id="{323594FA-E141-4234-AE05-360401972BE7}" type="slidenum">
              <a:rPr lang="en-US" altLang="en-US" smtClean="0"/>
              <a:pPr/>
              <a:t>224</a:t>
            </a:fld>
            <a:endParaRPr lang="en-US" altLang="en-US"/>
          </a:p>
        </p:txBody>
      </p:sp>
      <p:sp>
        <p:nvSpPr>
          <p:cNvPr id="7" name="Rectangle 6">
            <a:extLst>
              <a:ext uri="{FF2B5EF4-FFF2-40B4-BE49-F238E27FC236}">
                <a16:creationId xmlns:a16="http://schemas.microsoft.com/office/drawing/2014/main" id="{A249FE58-1768-9841-8660-3DAF818D47AB}"/>
              </a:ext>
            </a:extLst>
          </p:cNvPr>
          <p:cNvSpPr/>
          <p:nvPr/>
        </p:nvSpPr>
        <p:spPr>
          <a:xfrm>
            <a:off x="210868" y="4889024"/>
            <a:ext cx="8749862" cy="1477328"/>
          </a:xfrm>
          <a:prstGeom prst="rect">
            <a:avLst/>
          </a:prstGeom>
          <a:noFill/>
        </p:spPr>
        <p:txBody>
          <a:bodyPr wrap="square">
            <a:spAutoFit/>
          </a:bodyPr>
          <a:lstStyle/>
          <a:p>
            <a:r>
              <a:rPr lang="en-US"/>
              <a:t>The execution time of </a:t>
            </a:r>
            <a:r>
              <a:rPr lang="en-US" err="1"/>
              <a:t>SneakySnake</a:t>
            </a:r>
            <a:r>
              <a:rPr lang="en-US"/>
              <a:t>, KSW2, and </a:t>
            </a:r>
            <a:r>
              <a:rPr lang="en-US" err="1"/>
              <a:t>SneakySnake</a:t>
            </a:r>
            <a:r>
              <a:rPr lang="en-US"/>
              <a:t> integrated with KSW2 using long reads, (a) Set_5 and (b) Set_6, and a single CPU thread. The y-axis is on a logarithmic scale. For each edit distance threshold value, we provide the rate of accepted pairs (out of 100,000 pairs for Set_5 and out of 74,687 pairs for Set_6) by </a:t>
            </a:r>
            <a:r>
              <a:rPr lang="en-US" err="1"/>
              <a:t>SneakySnake</a:t>
            </a:r>
            <a:r>
              <a:rPr lang="en-US"/>
              <a:t> that are passed to KSW2. </a:t>
            </a:r>
          </a:p>
        </p:txBody>
      </p:sp>
      <p:sp>
        <p:nvSpPr>
          <p:cNvPr id="9" name="TextBox 8">
            <a:extLst>
              <a:ext uri="{FF2B5EF4-FFF2-40B4-BE49-F238E27FC236}">
                <a16:creationId xmlns:a16="http://schemas.microsoft.com/office/drawing/2014/main" id="{6C6B1310-AE10-ED4F-B93A-8C6B13D01394}"/>
              </a:ext>
            </a:extLst>
          </p:cNvPr>
          <p:cNvSpPr txBox="1"/>
          <p:nvPr/>
        </p:nvSpPr>
        <p:spPr>
          <a:xfrm>
            <a:off x="602753" y="959032"/>
            <a:ext cx="8084047" cy="369332"/>
          </a:xfrm>
          <a:prstGeom prst="rect">
            <a:avLst/>
          </a:prstGeom>
          <a:noFill/>
        </p:spPr>
        <p:txBody>
          <a:bodyPr wrap="square" rtlCol="0">
            <a:spAutoFit/>
          </a:bodyPr>
          <a:lstStyle/>
          <a:p>
            <a:pPr algn="ctr"/>
            <a:r>
              <a:rPr lang="en-US" b="1">
                <a:solidFill>
                  <a:srgbClr val="FF0000"/>
                </a:solidFill>
              </a:rPr>
              <a:t>10K </a:t>
            </a:r>
            <a:r>
              <a:rPr lang="en-US" b="1" err="1">
                <a:solidFill>
                  <a:srgbClr val="FF0000"/>
                </a:solidFill>
              </a:rPr>
              <a:t>bp</a:t>
            </a:r>
            <a:r>
              <a:rPr lang="en-US" b="1">
                <a:solidFill>
                  <a:srgbClr val="FF0000"/>
                </a:solidFill>
              </a:rPr>
              <a:t> dataset                      		100K </a:t>
            </a:r>
            <a:r>
              <a:rPr lang="en-US" b="1" err="1">
                <a:solidFill>
                  <a:srgbClr val="FF0000"/>
                </a:solidFill>
              </a:rPr>
              <a:t>bp</a:t>
            </a:r>
            <a:r>
              <a:rPr lang="en-US" b="1">
                <a:solidFill>
                  <a:srgbClr val="FF0000"/>
                </a:solidFill>
              </a:rPr>
              <a:t> dataset</a:t>
            </a:r>
          </a:p>
        </p:txBody>
      </p:sp>
    </p:spTree>
    <p:extLst>
      <p:ext uri="{BB962C8B-B14F-4D97-AF65-F5344CB8AC3E}">
        <p14:creationId xmlns:p14="http://schemas.microsoft.com/office/powerpoint/2010/main" val="3878972782"/>
      </p:ext>
    </p:extLst>
  </p:cSld>
  <p:clrMapOvr>
    <a:masterClrMapping/>
  </p:clrMapOvr>
  <p:transition/>
</p:sld>
</file>

<file path=ppt/slides/slide2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40815-3B00-8040-9A3F-49898536D662}"/>
              </a:ext>
            </a:extLst>
          </p:cNvPr>
          <p:cNvSpPr>
            <a:spLocks noGrp="1"/>
          </p:cNvSpPr>
          <p:nvPr>
            <p:ph type="title"/>
          </p:nvPr>
        </p:nvSpPr>
        <p:spPr/>
        <p:txBody>
          <a:bodyPr/>
          <a:lstStyle/>
          <a:p>
            <a:r>
              <a:rPr lang="en-US"/>
              <a:t>Darwin</a:t>
            </a:r>
          </a:p>
        </p:txBody>
      </p:sp>
      <p:pic>
        <p:nvPicPr>
          <p:cNvPr id="6" name="Content Placeholder 5">
            <a:extLst>
              <a:ext uri="{FF2B5EF4-FFF2-40B4-BE49-F238E27FC236}">
                <a16:creationId xmlns:a16="http://schemas.microsoft.com/office/drawing/2014/main" id="{3D5133D5-B7DD-374F-AE82-9D25855A9136}"/>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266700" y="1340768"/>
            <a:ext cx="8610600" cy="2614778"/>
          </a:xfrm>
          <a:ln w="57150">
            <a:solidFill>
              <a:srgbClr val="FF0000"/>
            </a:solidFill>
          </a:ln>
        </p:spPr>
      </p:pic>
      <p:sp>
        <p:nvSpPr>
          <p:cNvPr id="4" name="Slide Number Placeholder 3">
            <a:extLst>
              <a:ext uri="{FF2B5EF4-FFF2-40B4-BE49-F238E27FC236}">
                <a16:creationId xmlns:a16="http://schemas.microsoft.com/office/drawing/2014/main" id="{4F58319C-4019-D64B-828E-CDE95570389E}"/>
              </a:ext>
            </a:extLst>
          </p:cNvPr>
          <p:cNvSpPr>
            <a:spLocks noGrp="1"/>
          </p:cNvSpPr>
          <p:nvPr>
            <p:ph type="sldNum" sz="quarter" idx="11"/>
          </p:nvPr>
        </p:nvSpPr>
        <p:spPr/>
        <p:txBody>
          <a:bodyPr/>
          <a:lstStyle/>
          <a:p>
            <a:fld id="{323594FA-E141-4234-AE05-360401972BE7}" type="slidenum">
              <a:rPr lang="en-US" altLang="en-US" smtClean="0"/>
              <a:pPr/>
              <a:t>225</a:t>
            </a:fld>
            <a:endParaRPr lang="en-US" altLang="en-US"/>
          </a:p>
        </p:txBody>
      </p:sp>
      <p:sp>
        <p:nvSpPr>
          <p:cNvPr id="7" name="Rectangle 6">
            <a:extLst>
              <a:ext uri="{FF2B5EF4-FFF2-40B4-BE49-F238E27FC236}">
                <a16:creationId xmlns:a16="http://schemas.microsoft.com/office/drawing/2014/main" id="{B2D1C7BB-0A98-A94C-8E8F-4BE1ABAD7E83}"/>
              </a:ext>
            </a:extLst>
          </p:cNvPr>
          <p:cNvSpPr/>
          <p:nvPr/>
        </p:nvSpPr>
        <p:spPr>
          <a:xfrm>
            <a:off x="249468" y="5320308"/>
            <a:ext cx="8627831" cy="923330"/>
          </a:xfrm>
          <a:prstGeom prst="rect">
            <a:avLst/>
          </a:prstGeom>
        </p:spPr>
        <p:txBody>
          <a:bodyPr wrap="square">
            <a:spAutoFit/>
          </a:bodyPr>
          <a:lstStyle/>
          <a:p>
            <a:r>
              <a:rPr lang="en-US" err="1">
                <a:solidFill>
                  <a:srgbClr val="222222"/>
                </a:solidFill>
                <a:latin typeface="Arial" panose="020B0604020202020204" pitchFamily="34" charset="0"/>
              </a:rPr>
              <a:t>Yatish</a:t>
            </a:r>
            <a:r>
              <a:rPr lang="en-US">
                <a:solidFill>
                  <a:srgbClr val="222222"/>
                </a:solidFill>
                <a:latin typeface="Arial" panose="020B0604020202020204" pitchFamily="34" charset="0"/>
              </a:rPr>
              <a:t>+ "Darwin: A genomics co-processor provides up to 15,000x acceleration on long read assembly." </a:t>
            </a:r>
            <a:r>
              <a:rPr lang="en-US" i="1">
                <a:solidFill>
                  <a:srgbClr val="222222"/>
                </a:solidFill>
                <a:latin typeface="Arial" panose="020B0604020202020204" pitchFamily="34" charset="0"/>
              </a:rPr>
              <a:t>ASPLOS </a:t>
            </a:r>
            <a:r>
              <a:rPr lang="en-US">
                <a:solidFill>
                  <a:srgbClr val="222222"/>
                </a:solidFill>
                <a:latin typeface="Arial" panose="020B0604020202020204" pitchFamily="34" charset="0"/>
              </a:rPr>
              <a:t>2018.</a:t>
            </a:r>
          </a:p>
          <a:p>
            <a:r>
              <a:rPr lang="en-US">
                <a:hlinkClick r:id="rId3"/>
              </a:rPr>
              <a:t>http://bejerano.stanford.edu/papers/p199-turakhia.pdf</a:t>
            </a:r>
            <a:endParaRPr lang="en-US"/>
          </a:p>
        </p:txBody>
      </p:sp>
      <p:sp>
        <p:nvSpPr>
          <p:cNvPr id="8" name="TextBox 7">
            <a:extLst>
              <a:ext uri="{FF2B5EF4-FFF2-40B4-BE49-F238E27FC236}">
                <a16:creationId xmlns:a16="http://schemas.microsoft.com/office/drawing/2014/main" id="{7BFBD8F8-BD24-E34C-B8E2-0F798E23A5F7}"/>
              </a:ext>
            </a:extLst>
          </p:cNvPr>
          <p:cNvSpPr txBox="1"/>
          <p:nvPr/>
        </p:nvSpPr>
        <p:spPr>
          <a:xfrm>
            <a:off x="1403648" y="4582869"/>
            <a:ext cx="7056784" cy="646331"/>
          </a:xfrm>
          <a:prstGeom prst="rect">
            <a:avLst/>
          </a:prstGeom>
          <a:noFill/>
        </p:spPr>
        <p:txBody>
          <a:bodyPr wrap="square" rtlCol="0">
            <a:spAutoFit/>
          </a:bodyPr>
          <a:lstStyle/>
          <a:p>
            <a:pPr marL="285750" indent="-285750">
              <a:buFont typeface="Arial" panose="020B0604020202020204" pitchFamily="34" charset="0"/>
              <a:buChar char="•"/>
            </a:pPr>
            <a:r>
              <a:rPr lang="en-US"/>
              <a:t>Seed filter: </a:t>
            </a:r>
            <a:r>
              <a:rPr lang="en-US">
                <a:solidFill>
                  <a:srgbClr val="FF0000"/>
                </a:solidFill>
              </a:rPr>
              <a:t>D-Soft</a:t>
            </a:r>
          </a:p>
          <a:p>
            <a:pPr marL="285750" indent="-285750">
              <a:buFont typeface="Arial" panose="020B0604020202020204" pitchFamily="34" charset="0"/>
              <a:buChar char="•"/>
            </a:pPr>
            <a:r>
              <a:rPr lang="en-US"/>
              <a:t>Read alignment accelerator: </a:t>
            </a:r>
            <a:r>
              <a:rPr lang="en-US">
                <a:solidFill>
                  <a:srgbClr val="FF0000"/>
                </a:solidFill>
              </a:rPr>
              <a:t>GACT</a:t>
            </a:r>
            <a:r>
              <a:rPr lang="en-US">
                <a:solidFill>
                  <a:srgbClr val="0000FF"/>
                </a:solidFill>
              </a:rPr>
              <a:t>   </a:t>
            </a:r>
            <a:r>
              <a:rPr lang="en-US">
                <a:solidFill>
                  <a:srgbClr val="0000FF"/>
                </a:solidFill>
                <a:sym typeface="Wingdings" pitchFamily="2" charset="2"/>
              </a:rPr>
              <a:t></a:t>
            </a:r>
            <a:r>
              <a:rPr lang="en-US">
                <a:solidFill>
                  <a:srgbClr val="0000FF"/>
                </a:solidFill>
              </a:rPr>
              <a:t> We will cover this</a:t>
            </a:r>
          </a:p>
        </p:txBody>
      </p:sp>
    </p:spTree>
    <p:extLst>
      <p:ext uri="{BB962C8B-B14F-4D97-AF65-F5344CB8AC3E}">
        <p14:creationId xmlns:p14="http://schemas.microsoft.com/office/powerpoint/2010/main" val="3748322063"/>
      </p:ext>
    </p:extLst>
  </p:cSld>
  <p:clrMapOvr>
    <a:masterClrMapping/>
  </p:clrMapOvr>
  <p:transition/>
</p:sld>
</file>

<file path=ppt/slides/slide2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0204F-4259-014F-AF07-72C788C208DE}"/>
              </a:ext>
            </a:extLst>
          </p:cNvPr>
          <p:cNvSpPr>
            <a:spLocks noGrp="1"/>
          </p:cNvSpPr>
          <p:nvPr>
            <p:ph type="title"/>
          </p:nvPr>
        </p:nvSpPr>
        <p:spPr/>
        <p:txBody>
          <a:bodyPr/>
          <a:lstStyle/>
          <a:p>
            <a:r>
              <a:rPr lang="en-US"/>
              <a:t>Darwin: GACT Hardware Acceleration</a:t>
            </a:r>
          </a:p>
        </p:txBody>
      </p:sp>
      <p:sp>
        <p:nvSpPr>
          <p:cNvPr id="3" name="Content Placeholder 2">
            <a:extLst>
              <a:ext uri="{FF2B5EF4-FFF2-40B4-BE49-F238E27FC236}">
                <a16:creationId xmlns:a16="http://schemas.microsoft.com/office/drawing/2014/main" id="{9789DDF4-614F-2D4E-A4FB-A58FC0D26EC8}"/>
              </a:ext>
            </a:extLst>
          </p:cNvPr>
          <p:cNvSpPr>
            <a:spLocks noGrp="1"/>
          </p:cNvSpPr>
          <p:nvPr>
            <p:ph idx="1"/>
          </p:nvPr>
        </p:nvSpPr>
        <p:spPr>
          <a:xfrm>
            <a:off x="156592" y="897632"/>
            <a:ext cx="8807896" cy="5267672"/>
          </a:xfrm>
        </p:spPr>
        <p:txBody>
          <a:bodyPr/>
          <a:lstStyle/>
          <a:p>
            <a:r>
              <a:rPr lang="en-US" sz="2200">
                <a:solidFill>
                  <a:srgbClr val="0000FF"/>
                </a:solidFill>
              </a:rPr>
              <a:t>Key observation:</a:t>
            </a:r>
          </a:p>
          <a:p>
            <a:pPr lvl="1"/>
            <a:r>
              <a:rPr lang="en-US" sz="2000">
                <a:solidFill>
                  <a:srgbClr val="FF0000"/>
                </a:solidFill>
              </a:rPr>
              <a:t>Data Dependencies limit</a:t>
            </a:r>
            <a:r>
              <a:rPr lang="en-US" sz="2000"/>
              <a:t> accelerating the dynamic programming table calculation. </a:t>
            </a:r>
          </a:p>
          <a:p>
            <a:r>
              <a:rPr lang="en-US" sz="2200">
                <a:solidFill>
                  <a:srgbClr val="0000FF"/>
                </a:solidFill>
              </a:rPr>
              <a:t>Key idea:</a:t>
            </a:r>
          </a:p>
          <a:p>
            <a:pPr lvl="1"/>
            <a:r>
              <a:rPr lang="en-US" sz="2000">
                <a:solidFill>
                  <a:srgbClr val="FF0000"/>
                </a:solidFill>
              </a:rPr>
              <a:t>Divide</a:t>
            </a:r>
            <a:r>
              <a:rPr lang="en-US" sz="2000"/>
              <a:t> the dynamic programming table into </a:t>
            </a:r>
            <a:r>
              <a:rPr lang="en-US" sz="2000">
                <a:solidFill>
                  <a:srgbClr val="FF0000"/>
                </a:solidFill>
              </a:rPr>
              <a:t>overlapping </a:t>
            </a:r>
            <a:r>
              <a:rPr lang="en-US" sz="2000" i="1">
                <a:solidFill>
                  <a:srgbClr val="FF0000"/>
                </a:solidFill>
              </a:rPr>
              <a:t>tiles</a:t>
            </a:r>
            <a:r>
              <a:rPr lang="en-US" sz="2000"/>
              <a:t>.</a:t>
            </a:r>
          </a:p>
          <a:p>
            <a:pPr lvl="1"/>
            <a:r>
              <a:rPr lang="en-US" sz="2000"/>
              <a:t>Calculate each tile </a:t>
            </a:r>
            <a:r>
              <a:rPr lang="en-US" sz="2000">
                <a:solidFill>
                  <a:srgbClr val="FF0000"/>
                </a:solidFill>
              </a:rPr>
              <a:t>independently</a:t>
            </a:r>
            <a:r>
              <a:rPr lang="en-US" sz="2000"/>
              <a:t> and in a </a:t>
            </a:r>
            <a:r>
              <a:rPr lang="en-US" sz="2000">
                <a:solidFill>
                  <a:srgbClr val="FF0000"/>
                </a:solidFill>
              </a:rPr>
              <a:t>systolic array </a:t>
            </a:r>
            <a:r>
              <a:rPr lang="en-US" sz="2000"/>
              <a:t>fashion.</a:t>
            </a:r>
          </a:p>
          <a:p>
            <a:pPr lvl="1"/>
            <a:r>
              <a:rPr lang="en-US" sz="2000"/>
              <a:t>Calculate </a:t>
            </a:r>
            <a:r>
              <a:rPr lang="en-US" sz="2000">
                <a:solidFill>
                  <a:srgbClr val="FF0000"/>
                </a:solidFill>
              </a:rPr>
              <a:t>many</a:t>
            </a:r>
            <a:r>
              <a:rPr lang="en-US" sz="2000"/>
              <a:t> alignments </a:t>
            </a:r>
            <a:r>
              <a:rPr lang="en-US" sz="2000">
                <a:solidFill>
                  <a:srgbClr val="FF0000"/>
                </a:solidFill>
              </a:rPr>
              <a:t>concurrently</a:t>
            </a:r>
            <a:r>
              <a:rPr lang="en-US" sz="2000"/>
              <a:t>.</a:t>
            </a:r>
          </a:p>
          <a:p>
            <a:r>
              <a:rPr lang="en-US" sz="2200">
                <a:solidFill>
                  <a:srgbClr val="0000FF"/>
                </a:solidFill>
              </a:rPr>
              <a:t>Key result:</a:t>
            </a:r>
          </a:p>
          <a:p>
            <a:pPr lvl="1"/>
            <a:r>
              <a:rPr lang="en-US" sz="2000"/>
              <a:t>It is simulated for TSMC 40nm </a:t>
            </a:r>
            <a:r>
              <a:rPr lang="en-US" sz="2000">
                <a:solidFill>
                  <a:srgbClr val="FF0000"/>
                </a:solidFill>
              </a:rPr>
              <a:t>CMOS</a:t>
            </a:r>
            <a:r>
              <a:rPr lang="en-US" sz="2000"/>
              <a:t> process.</a:t>
            </a:r>
          </a:p>
          <a:p>
            <a:pPr lvl="1"/>
            <a:r>
              <a:rPr lang="en-US" sz="2000"/>
              <a:t>It provides a </a:t>
            </a:r>
            <a:r>
              <a:rPr lang="en-US" sz="2000">
                <a:solidFill>
                  <a:srgbClr val="FF0000"/>
                </a:solidFill>
              </a:rPr>
              <a:t>speedup</a:t>
            </a:r>
            <a:r>
              <a:rPr lang="en-US" sz="2000"/>
              <a:t> of up to </a:t>
            </a:r>
            <a:r>
              <a:rPr lang="en-US" sz="2000">
                <a:solidFill>
                  <a:srgbClr val="FF0000"/>
                </a:solidFill>
              </a:rPr>
              <a:t>380x</a:t>
            </a:r>
            <a:r>
              <a:rPr lang="en-US" sz="2000"/>
              <a:t> compared to GACT </a:t>
            </a:r>
            <a:r>
              <a:rPr lang="en-US" sz="2000">
                <a:solidFill>
                  <a:srgbClr val="FF0000"/>
                </a:solidFill>
              </a:rPr>
              <a:t>software</a:t>
            </a:r>
            <a:r>
              <a:rPr lang="en-US" sz="2000"/>
              <a:t>.</a:t>
            </a:r>
          </a:p>
          <a:p>
            <a:pPr lvl="1"/>
            <a:r>
              <a:rPr lang="en-US" sz="2000"/>
              <a:t>It is </a:t>
            </a:r>
            <a:r>
              <a:rPr lang="en-US" sz="2000">
                <a:solidFill>
                  <a:srgbClr val="FF0000"/>
                </a:solidFill>
              </a:rPr>
              <a:t>three orders</a:t>
            </a:r>
            <a:r>
              <a:rPr lang="en-US" sz="2000"/>
              <a:t> of magnitude </a:t>
            </a:r>
            <a:r>
              <a:rPr lang="en-US" sz="2000">
                <a:solidFill>
                  <a:srgbClr val="FF0000"/>
                </a:solidFill>
              </a:rPr>
              <a:t>faster</a:t>
            </a:r>
            <a:r>
              <a:rPr lang="en-US" sz="2000"/>
              <a:t> than </a:t>
            </a:r>
            <a:r>
              <a:rPr lang="en-US" sz="2000">
                <a:solidFill>
                  <a:srgbClr val="FF0000"/>
                </a:solidFill>
              </a:rPr>
              <a:t>Edlib</a:t>
            </a:r>
            <a:r>
              <a:rPr lang="en-US" sz="2000"/>
              <a:t> (best-performing CPU read aligner).</a:t>
            </a:r>
          </a:p>
          <a:p>
            <a:r>
              <a:rPr lang="en-US" sz="2200">
                <a:solidFill>
                  <a:srgbClr val="0000FF"/>
                </a:solidFill>
              </a:rPr>
              <a:t>Weaknesses: </a:t>
            </a:r>
          </a:p>
          <a:p>
            <a:pPr lvl="1"/>
            <a:r>
              <a:rPr lang="en-US" sz="2000"/>
              <a:t>It is not clear if tiling </a:t>
            </a:r>
            <a:r>
              <a:rPr lang="en-US" sz="2000">
                <a:solidFill>
                  <a:srgbClr val="FF0000"/>
                </a:solidFill>
              </a:rPr>
              <a:t>maintains the same accuracy</a:t>
            </a:r>
            <a:r>
              <a:rPr lang="en-US" sz="2000"/>
              <a:t> as the original dynamic programming algorithm.</a:t>
            </a:r>
          </a:p>
          <a:p>
            <a:endParaRPr lang="en-US"/>
          </a:p>
        </p:txBody>
      </p:sp>
      <p:sp>
        <p:nvSpPr>
          <p:cNvPr id="4" name="Slide Number Placeholder 3">
            <a:extLst>
              <a:ext uri="{FF2B5EF4-FFF2-40B4-BE49-F238E27FC236}">
                <a16:creationId xmlns:a16="http://schemas.microsoft.com/office/drawing/2014/main" id="{8F356295-0E66-CD4A-B941-4347644F8FCA}"/>
              </a:ext>
            </a:extLst>
          </p:cNvPr>
          <p:cNvSpPr>
            <a:spLocks noGrp="1"/>
          </p:cNvSpPr>
          <p:nvPr>
            <p:ph type="sldNum" sz="quarter" idx="11"/>
          </p:nvPr>
        </p:nvSpPr>
        <p:spPr/>
        <p:txBody>
          <a:bodyPr/>
          <a:lstStyle/>
          <a:p>
            <a:fld id="{323594FA-E141-4234-AE05-360401972BE7}" type="slidenum">
              <a:rPr lang="en-US" altLang="en-US" smtClean="0"/>
              <a:pPr/>
              <a:t>226</a:t>
            </a:fld>
            <a:endParaRPr lang="en-US" altLang="en-US"/>
          </a:p>
        </p:txBody>
      </p:sp>
    </p:spTree>
    <p:extLst>
      <p:ext uri="{BB962C8B-B14F-4D97-AF65-F5344CB8AC3E}">
        <p14:creationId xmlns:p14="http://schemas.microsoft.com/office/powerpoint/2010/main" val="32782119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ssolv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dissolve">
                                      <p:cBhvr>
                                        <p:cTn id="15" dur="500"/>
                                        <p:tgtEl>
                                          <p:spTgt spid="3">
                                            <p:txEl>
                                              <p:pRg st="2" end="2"/>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dissolve">
                                      <p:cBhvr>
                                        <p:cTn id="18" dur="500"/>
                                        <p:tgtEl>
                                          <p:spTgt spid="3">
                                            <p:txEl>
                                              <p:pRg st="3" end="3"/>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dissolve">
                                      <p:cBhvr>
                                        <p:cTn id="21" dur="500"/>
                                        <p:tgtEl>
                                          <p:spTgt spid="3">
                                            <p:txEl>
                                              <p:pRg st="4" end="4"/>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dissolve">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dissolve">
                                      <p:cBhvr>
                                        <p:cTn id="29" dur="500"/>
                                        <p:tgtEl>
                                          <p:spTgt spid="3">
                                            <p:txEl>
                                              <p:pRg st="6" end="6"/>
                                            </p:txEl>
                                          </p:spTgt>
                                        </p:tgtEl>
                                      </p:cBhvr>
                                    </p:animEffect>
                                  </p:childTnLst>
                                </p:cTn>
                              </p:par>
                              <p:par>
                                <p:cTn id="30" presetID="9" presetClass="entr" presetSubtype="0"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dissolve">
                                      <p:cBhvr>
                                        <p:cTn id="32" dur="500"/>
                                        <p:tgtEl>
                                          <p:spTgt spid="3">
                                            <p:txEl>
                                              <p:pRg st="7" end="7"/>
                                            </p:txEl>
                                          </p:spTgt>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dissolve">
                                      <p:cBhvr>
                                        <p:cTn id="35" dur="500"/>
                                        <p:tgtEl>
                                          <p:spTgt spid="3">
                                            <p:txEl>
                                              <p:pRg st="8" end="8"/>
                                            </p:txEl>
                                          </p:spTgt>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dissolve">
                                      <p:cBhvr>
                                        <p:cTn id="38" dur="500"/>
                                        <p:tgtEl>
                                          <p:spTgt spid="3">
                                            <p:txEl>
                                              <p:pRg st="9" end="9"/>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Effect transition="in" filter="dissolve">
                                      <p:cBhvr>
                                        <p:cTn id="43" dur="500"/>
                                        <p:tgtEl>
                                          <p:spTgt spid="3">
                                            <p:txEl>
                                              <p:pRg st="10" end="10"/>
                                            </p:txEl>
                                          </p:spTgt>
                                        </p:tgtEl>
                                      </p:cBhvr>
                                    </p:animEffect>
                                  </p:childTnLst>
                                </p:cTn>
                              </p:par>
                              <p:par>
                                <p:cTn id="44" presetID="9" presetClass="entr" presetSubtype="0" fill="hold" grpId="0" nodeType="withEffect">
                                  <p:stCondLst>
                                    <p:cond delay="0"/>
                                  </p:stCondLst>
                                  <p:childTnLst>
                                    <p:set>
                                      <p:cBhvr>
                                        <p:cTn id="45" dur="1" fill="hold">
                                          <p:stCondLst>
                                            <p:cond delay="0"/>
                                          </p:stCondLst>
                                        </p:cTn>
                                        <p:tgtEl>
                                          <p:spTgt spid="3">
                                            <p:txEl>
                                              <p:pRg st="11" end="11"/>
                                            </p:txEl>
                                          </p:spTgt>
                                        </p:tgtEl>
                                        <p:attrNameLst>
                                          <p:attrName>style.visibility</p:attrName>
                                        </p:attrNameLst>
                                      </p:cBhvr>
                                      <p:to>
                                        <p:strVal val="visible"/>
                                      </p:to>
                                    </p:set>
                                    <p:animEffect transition="in" filter="dissolve">
                                      <p:cBhvr>
                                        <p:cTn id="46"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6B3C9-3B3C-2345-82BA-5C58DD557542}"/>
              </a:ext>
            </a:extLst>
          </p:cNvPr>
          <p:cNvSpPr>
            <a:spLocks noGrp="1"/>
          </p:cNvSpPr>
          <p:nvPr>
            <p:ph type="title"/>
          </p:nvPr>
        </p:nvSpPr>
        <p:spPr/>
        <p:txBody>
          <a:bodyPr/>
          <a:lstStyle/>
          <a:p>
            <a:r>
              <a:rPr lang="en-US"/>
              <a:t>Specialized Accelerator for Read Aligner</a:t>
            </a:r>
          </a:p>
        </p:txBody>
      </p:sp>
      <p:sp>
        <p:nvSpPr>
          <p:cNvPr id="4" name="Slide Number Placeholder 3">
            <a:extLst>
              <a:ext uri="{FF2B5EF4-FFF2-40B4-BE49-F238E27FC236}">
                <a16:creationId xmlns:a16="http://schemas.microsoft.com/office/drawing/2014/main" id="{253209B6-8CF1-AC48-A87D-6D94D6C35BE3}"/>
              </a:ext>
            </a:extLst>
          </p:cNvPr>
          <p:cNvSpPr>
            <a:spLocks noGrp="1"/>
          </p:cNvSpPr>
          <p:nvPr>
            <p:ph type="sldNum" sz="quarter" idx="11"/>
          </p:nvPr>
        </p:nvSpPr>
        <p:spPr/>
        <p:txBody>
          <a:bodyPr/>
          <a:lstStyle/>
          <a:p>
            <a:fld id="{323594FA-E141-4234-AE05-360401972BE7}" type="slidenum">
              <a:rPr lang="en-US" altLang="en-US" smtClean="0"/>
              <a:pPr/>
              <a:t>227</a:t>
            </a:fld>
            <a:endParaRPr lang="en-US" altLang="en-US"/>
          </a:p>
        </p:txBody>
      </p:sp>
      <p:sp>
        <p:nvSpPr>
          <p:cNvPr id="14" name="Content Placeholder 13">
            <a:extLst>
              <a:ext uri="{FF2B5EF4-FFF2-40B4-BE49-F238E27FC236}">
                <a16:creationId xmlns:a16="http://schemas.microsoft.com/office/drawing/2014/main" id="{4F436BAA-121A-4340-B75C-B0DC665C3030}"/>
              </a:ext>
            </a:extLst>
          </p:cNvPr>
          <p:cNvSpPr>
            <a:spLocks noGrp="1"/>
          </p:cNvSpPr>
          <p:nvPr>
            <p:ph idx="1"/>
          </p:nvPr>
        </p:nvSpPr>
        <p:spPr>
          <a:xfrm>
            <a:off x="-36512" y="908720"/>
            <a:ext cx="9311952" cy="5267672"/>
          </a:xfrm>
        </p:spPr>
        <p:txBody>
          <a:bodyPr/>
          <a:lstStyle/>
          <a:p>
            <a:r>
              <a:rPr lang="en-US">
                <a:solidFill>
                  <a:srgbClr val="0000FF"/>
                </a:solidFill>
              </a:rPr>
              <a:t>Accelerating</a:t>
            </a:r>
            <a:r>
              <a:rPr lang="en-US"/>
              <a:t> the read alignment algorithm as-is using </a:t>
            </a:r>
            <a:r>
              <a:rPr lang="en-US">
                <a:solidFill>
                  <a:srgbClr val="0000FF"/>
                </a:solidFill>
              </a:rPr>
              <a:t>specialized hardware</a:t>
            </a:r>
            <a:r>
              <a:rPr lang="en-US"/>
              <a:t> (40 nm CMOS) provides a </a:t>
            </a:r>
            <a:r>
              <a:rPr lang="en-US">
                <a:solidFill>
                  <a:srgbClr val="FF0000"/>
                </a:solidFill>
              </a:rPr>
              <a:t>limited speedup </a:t>
            </a:r>
            <a:r>
              <a:rPr lang="en-US"/>
              <a:t>(37x). </a:t>
            </a:r>
          </a:p>
          <a:p>
            <a:endParaRPr lang="en-US"/>
          </a:p>
        </p:txBody>
      </p:sp>
      <p:pic>
        <p:nvPicPr>
          <p:cNvPr id="15" name="Content Placeholder 9">
            <a:extLst>
              <a:ext uri="{FF2B5EF4-FFF2-40B4-BE49-F238E27FC236}">
                <a16:creationId xmlns:a16="http://schemas.microsoft.com/office/drawing/2014/main" id="{3A62B9B4-CB82-1B40-8B9F-7E7DAB5E13EF}"/>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258712" y="1844824"/>
            <a:ext cx="8610600" cy="4298015"/>
          </a:xfrm>
          <a:prstGeom prst="rect">
            <a:avLst/>
          </a:prstGeom>
          <a:noFill/>
          <a:ln w="9525">
            <a:noFill/>
            <a:miter lim="800000"/>
            <a:headEnd/>
            <a:tailEnd/>
          </a:ln>
        </p:spPr>
      </p:pic>
      <p:sp>
        <p:nvSpPr>
          <p:cNvPr id="16" name="TextBox 15">
            <a:extLst>
              <a:ext uri="{FF2B5EF4-FFF2-40B4-BE49-F238E27FC236}">
                <a16:creationId xmlns:a16="http://schemas.microsoft.com/office/drawing/2014/main" id="{E87918CE-D410-E648-983C-524160E04C9E}"/>
              </a:ext>
            </a:extLst>
          </p:cNvPr>
          <p:cNvSpPr txBox="1"/>
          <p:nvPr/>
        </p:nvSpPr>
        <p:spPr>
          <a:xfrm>
            <a:off x="432048" y="4653136"/>
            <a:ext cx="8532440" cy="369332"/>
          </a:xfrm>
          <a:prstGeom prst="rect">
            <a:avLst/>
          </a:prstGeom>
          <a:noFill/>
        </p:spPr>
        <p:txBody>
          <a:bodyPr wrap="square" rtlCol="0">
            <a:spAutoFit/>
          </a:bodyPr>
          <a:lstStyle/>
          <a:p>
            <a:r>
              <a:rPr lang="en-US" b="1">
                <a:solidFill>
                  <a:srgbClr val="FF0000"/>
                </a:solidFill>
              </a:rPr>
              <a:t>CPU-based read aligner         </a:t>
            </a:r>
            <a:r>
              <a:rPr lang="en-US">
                <a:solidFill>
                  <a:srgbClr val="FF0000"/>
                </a:solidFill>
              </a:rPr>
              <a:t>vs.        </a:t>
            </a:r>
            <a:r>
              <a:rPr lang="en-US" b="1">
                <a:solidFill>
                  <a:srgbClr val="FF0000"/>
                </a:solidFill>
              </a:rPr>
              <a:t>Hardware accelerated read aligner</a:t>
            </a:r>
          </a:p>
        </p:txBody>
      </p:sp>
      <p:sp>
        <p:nvSpPr>
          <p:cNvPr id="17" name="Rectangle 16">
            <a:extLst>
              <a:ext uri="{FF2B5EF4-FFF2-40B4-BE49-F238E27FC236}">
                <a16:creationId xmlns:a16="http://schemas.microsoft.com/office/drawing/2014/main" id="{E4EEC2C3-86F9-334D-875D-9BC7E4FAC0B5}"/>
              </a:ext>
            </a:extLst>
          </p:cNvPr>
          <p:cNvSpPr/>
          <p:nvPr/>
        </p:nvSpPr>
        <p:spPr>
          <a:xfrm>
            <a:off x="1403648" y="6433591"/>
            <a:ext cx="8928992" cy="307777"/>
          </a:xfrm>
          <a:prstGeom prst="rect">
            <a:avLst/>
          </a:prstGeom>
        </p:spPr>
        <p:txBody>
          <a:bodyPr wrap="square">
            <a:spAutoFit/>
          </a:bodyPr>
          <a:lstStyle/>
          <a:p>
            <a:r>
              <a:rPr lang="en-US" sz="1400"/>
              <a:t>Dally, "Hardware Enabled Biology", AACBB 2019, </a:t>
            </a:r>
            <a:r>
              <a:rPr lang="en-US" sz="1400">
                <a:hlinkClick r:id="rId3"/>
              </a:rPr>
              <a:t>https://aacbb-workshop.github.io</a:t>
            </a:r>
            <a:r>
              <a:rPr lang="en-US" sz="1400"/>
              <a:t> </a:t>
            </a:r>
          </a:p>
        </p:txBody>
      </p:sp>
    </p:spTree>
    <p:extLst>
      <p:ext uri="{BB962C8B-B14F-4D97-AF65-F5344CB8AC3E}">
        <p14:creationId xmlns:p14="http://schemas.microsoft.com/office/powerpoint/2010/main" val="631658055"/>
      </p:ext>
    </p:extLst>
  </p:cSld>
  <p:clrMapOvr>
    <a:masterClrMapping/>
  </p:clrMapOvr>
  <p:transition/>
</p:sld>
</file>

<file path=ppt/slides/slide2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6B3C9-3B3C-2345-82BA-5C58DD557542}"/>
              </a:ext>
            </a:extLst>
          </p:cNvPr>
          <p:cNvSpPr>
            <a:spLocks noGrp="1"/>
          </p:cNvSpPr>
          <p:nvPr>
            <p:ph type="title"/>
          </p:nvPr>
        </p:nvSpPr>
        <p:spPr/>
        <p:txBody>
          <a:bodyPr/>
          <a:lstStyle/>
          <a:p>
            <a:r>
              <a:rPr lang="en-US"/>
              <a:t>GACT Alignment </a:t>
            </a:r>
          </a:p>
        </p:txBody>
      </p:sp>
      <p:sp>
        <p:nvSpPr>
          <p:cNvPr id="4" name="Slide Number Placeholder 3">
            <a:extLst>
              <a:ext uri="{FF2B5EF4-FFF2-40B4-BE49-F238E27FC236}">
                <a16:creationId xmlns:a16="http://schemas.microsoft.com/office/drawing/2014/main" id="{253209B6-8CF1-AC48-A87D-6D94D6C35BE3}"/>
              </a:ext>
            </a:extLst>
          </p:cNvPr>
          <p:cNvSpPr>
            <a:spLocks noGrp="1"/>
          </p:cNvSpPr>
          <p:nvPr>
            <p:ph type="sldNum" sz="quarter" idx="11"/>
          </p:nvPr>
        </p:nvSpPr>
        <p:spPr/>
        <p:txBody>
          <a:bodyPr/>
          <a:lstStyle/>
          <a:p>
            <a:fld id="{323594FA-E141-4234-AE05-360401972BE7}" type="slidenum">
              <a:rPr lang="en-US" altLang="en-US" smtClean="0"/>
              <a:pPr/>
              <a:t>228</a:t>
            </a:fld>
            <a:endParaRPr lang="en-US" altLang="en-US"/>
          </a:p>
        </p:txBody>
      </p:sp>
      <p:pic>
        <p:nvPicPr>
          <p:cNvPr id="5" name="Picture 4">
            <a:extLst>
              <a:ext uri="{FF2B5EF4-FFF2-40B4-BE49-F238E27FC236}">
                <a16:creationId xmlns:a16="http://schemas.microsoft.com/office/drawing/2014/main" id="{F177B499-A52D-F04F-9120-C5C7A622BC9F}"/>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413722" y="4874282"/>
            <a:ext cx="3958478" cy="1507046"/>
          </a:xfrm>
          <a:prstGeom prst="rect">
            <a:avLst/>
          </a:prstGeom>
        </p:spPr>
      </p:pic>
      <p:pic>
        <p:nvPicPr>
          <p:cNvPr id="11" name="Picture 10">
            <a:extLst>
              <a:ext uri="{FF2B5EF4-FFF2-40B4-BE49-F238E27FC236}">
                <a16:creationId xmlns:a16="http://schemas.microsoft.com/office/drawing/2014/main" id="{CF3551B9-679C-5E45-AC66-1977EAB39562}"/>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43608" y="2150292"/>
            <a:ext cx="2880320" cy="2775140"/>
          </a:xfrm>
          <a:prstGeom prst="rect">
            <a:avLst/>
          </a:prstGeom>
        </p:spPr>
      </p:pic>
      <p:pic>
        <p:nvPicPr>
          <p:cNvPr id="12" name="Picture 11">
            <a:extLst>
              <a:ext uri="{FF2B5EF4-FFF2-40B4-BE49-F238E27FC236}">
                <a16:creationId xmlns:a16="http://schemas.microsoft.com/office/drawing/2014/main" id="{AFCE0660-99BB-0449-80E2-663F060A2977}"/>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4727821" y="1916832"/>
            <a:ext cx="3840115" cy="3053392"/>
          </a:xfrm>
          <a:prstGeom prst="rect">
            <a:avLst/>
          </a:prstGeom>
        </p:spPr>
      </p:pic>
      <p:sp>
        <p:nvSpPr>
          <p:cNvPr id="9" name="Content Placeholder 8">
            <a:extLst>
              <a:ext uri="{FF2B5EF4-FFF2-40B4-BE49-F238E27FC236}">
                <a16:creationId xmlns:a16="http://schemas.microsoft.com/office/drawing/2014/main" id="{4592F2FE-DACD-B34A-8A5F-866F3F9BA49B}"/>
              </a:ext>
            </a:extLst>
          </p:cNvPr>
          <p:cNvSpPr>
            <a:spLocks noGrp="1"/>
          </p:cNvSpPr>
          <p:nvPr>
            <p:ph idx="1"/>
          </p:nvPr>
        </p:nvSpPr>
        <p:spPr>
          <a:xfrm>
            <a:off x="272909" y="897632"/>
            <a:ext cx="8610600" cy="1595264"/>
          </a:xfrm>
        </p:spPr>
        <p:txBody>
          <a:bodyPr/>
          <a:lstStyle/>
          <a:p>
            <a:r>
              <a:rPr lang="en-US" sz="2000" b="1"/>
              <a:t>Solution</a:t>
            </a:r>
            <a:r>
              <a:rPr lang="en-US" sz="2000"/>
              <a:t>: </a:t>
            </a:r>
            <a:r>
              <a:rPr lang="en-US" sz="2000">
                <a:solidFill>
                  <a:srgbClr val="0000FF"/>
                </a:solidFill>
              </a:rPr>
              <a:t>Divide</a:t>
            </a:r>
            <a:r>
              <a:rPr lang="en-US" sz="2000"/>
              <a:t> the table into </a:t>
            </a:r>
            <a:r>
              <a:rPr lang="en-US" sz="2000">
                <a:solidFill>
                  <a:srgbClr val="0000FF"/>
                </a:solidFill>
              </a:rPr>
              <a:t>overlapping tiles </a:t>
            </a:r>
            <a:r>
              <a:rPr lang="en-US" sz="2000"/>
              <a:t>and compute them all </a:t>
            </a:r>
            <a:r>
              <a:rPr lang="en-US" sz="2000">
                <a:solidFill>
                  <a:srgbClr val="0000FF"/>
                </a:solidFill>
              </a:rPr>
              <a:t>independently </a:t>
            </a:r>
            <a:r>
              <a:rPr lang="en-US" sz="2000"/>
              <a:t>using</a:t>
            </a:r>
            <a:r>
              <a:rPr lang="en-US" sz="2000">
                <a:solidFill>
                  <a:srgbClr val="0000FF"/>
                </a:solidFill>
              </a:rPr>
              <a:t> systolic arrays</a:t>
            </a:r>
            <a:r>
              <a:rPr lang="en-US" sz="2000"/>
              <a:t>.</a:t>
            </a:r>
          </a:p>
          <a:p>
            <a:r>
              <a:rPr lang="en-US" sz="2000">
                <a:solidFill>
                  <a:srgbClr val="0000FF"/>
                </a:solidFill>
              </a:rPr>
              <a:t>Store</a:t>
            </a:r>
            <a:r>
              <a:rPr lang="en-US" sz="2000"/>
              <a:t> the </a:t>
            </a:r>
            <a:r>
              <a:rPr lang="en-US" sz="2000">
                <a:solidFill>
                  <a:srgbClr val="0000FF"/>
                </a:solidFill>
              </a:rPr>
              <a:t>trace</a:t>
            </a:r>
            <a:r>
              <a:rPr lang="en-US" sz="2000"/>
              <a:t> of each cell in an SRAM for </a:t>
            </a:r>
            <a:r>
              <a:rPr lang="en-US" sz="2000">
                <a:solidFill>
                  <a:srgbClr val="0000FF"/>
                </a:solidFill>
              </a:rPr>
              <a:t>traceback</a:t>
            </a:r>
            <a:r>
              <a:rPr lang="en-US" sz="2000"/>
              <a:t>.</a:t>
            </a:r>
          </a:p>
        </p:txBody>
      </p:sp>
    </p:spTree>
    <p:extLst>
      <p:ext uri="{BB962C8B-B14F-4D97-AF65-F5344CB8AC3E}">
        <p14:creationId xmlns:p14="http://schemas.microsoft.com/office/powerpoint/2010/main" val="1056598769"/>
      </p:ext>
    </p:extLst>
  </p:cSld>
  <p:clrMapOvr>
    <a:masterClrMapping/>
  </p:clrMapOvr>
  <p:transition/>
</p:sld>
</file>

<file path=ppt/slides/slide2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A44F44D-5190-D647-A77B-D628680CA937}"/>
              </a:ext>
            </a:extLst>
          </p:cNvPr>
          <p:cNvSpPr>
            <a:spLocks noGrp="1"/>
          </p:cNvSpPr>
          <p:nvPr>
            <p:ph type="title"/>
          </p:nvPr>
        </p:nvSpPr>
        <p:spPr/>
        <p:txBody>
          <a:bodyPr/>
          <a:lstStyle/>
          <a:p>
            <a:r>
              <a:rPr lang="en-US"/>
              <a:t>Implementation Details</a:t>
            </a:r>
          </a:p>
        </p:txBody>
      </p:sp>
      <p:sp>
        <p:nvSpPr>
          <p:cNvPr id="4" name="Slide Number Placeholder 3">
            <a:extLst>
              <a:ext uri="{FF2B5EF4-FFF2-40B4-BE49-F238E27FC236}">
                <a16:creationId xmlns:a16="http://schemas.microsoft.com/office/drawing/2014/main" id="{5D59F1CF-20B3-BC45-84DE-74DC0885C639}"/>
              </a:ext>
            </a:extLst>
          </p:cNvPr>
          <p:cNvSpPr>
            <a:spLocks noGrp="1"/>
          </p:cNvSpPr>
          <p:nvPr>
            <p:ph type="sldNum" sz="quarter" idx="11"/>
          </p:nvPr>
        </p:nvSpPr>
        <p:spPr/>
        <p:txBody>
          <a:bodyPr/>
          <a:lstStyle/>
          <a:p>
            <a:fld id="{323594FA-E141-4234-AE05-360401972BE7}" type="slidenum">
              <a:rPr lang="en-US" altLang="en-US" smtClean="0"/>
              <a:pPr/>
              <a:t>229</a:t>
            </a:fld>
            <a:endParaRPr lang="en-US" altLang="en-US"/>
          </a:p>
        </p:txBody>
      </p:sp>
      <p:sp>
        <p:nvSpPr>
          <p:cNvPr id="10" name="Content Placeholder 9">
            <a:extLst>
              <a:ext uri="{FF2B5EF4-FFF2-40B4-BE49-F238E27FC236}">
                <a16:creationId xmlns:a16="http://schemas.microsoft.com/office/drawing/2014/main" id="{2EC4101A-6D52-1A49-AA89-EE177FA8A538}"/>
              </a:ext>
            </a:extLst>
          </p:cNvPr>
          <p:cNvSpPr>
            <a:spLocks noGrp="1"/>
          </p:cNvSpPr>
          <p:nvPr>
            <p:ph idx="1"/>
          </p:nvPr>
        </p:nvSpPr>
        <p:spPr>
          <a:xfrm>
            <a:off x="228600" y="908720"/>
            <a:ext cx="8610600" cy="4876800"/>
          </a:xfrm>
        </p:spPr>
        <p:txBody>
          <a:bodyPr/>
          <a:lstStyle/>
          <a:p>
            <a:r>
              <a:rPr lang="en-US"/>
              <a:t>It is simulated for TSMC </a:t>
            </a:r>
            <a:r>
              <a:rPr lang="en-US">
                <a:solidFill>
                  <a:srgbClr val="0000FF"/>
                </a:solidFill>
              </a:rPr>
              <a:t>40 nm CMOS </a:t>
            </a:r>
            <a:r>
              <a:rPr lang="en-US"/>
              <a:t>process.</a:t>
            </a:r>
          </a:p>
          <a:p>
            <a:endParaRPr lang="en-US"/>
          </a:p>
          <a:p>
            <a:r>
              <a:rPr lang="en-US">
                <a:solidFill>
                  <a:srgbClr val="0000FF"/>
                </a:solidFill>
              </a:rPr>
              <a:t>64 systolic arrays </a:t>
            </a:r>
            <a:r>
              <a:rPr lang="en-US"/>
              <a:t>are working </a:t>
            </a:r>
            <a:r>
              <a:rPr lang="en-US" b="1"/>
              <a:t>concurrently</a:t>
            </a:r>
            <a:r>
              <a:rPr lang="en-US"/>
              <a:t>.</a:t>
            </a:r>
          </a:p>
          <a:p>
            <a:endParaRPr lang="en-US"/>
          </a:p>
          <a:p>
            <a:r>
              <a:rPr lang="en-US">
                <a:solidFill>
                  <a:srgbClr val="0000FF"/>
                </a:solidFill>
              </a:rPr>
              <a:t>64 PEs</a:t>
            </a:r>
            <a:r>
              <a:rPr lang="en-US"/>
              <a:t> (processing elements) in each systolic array.</a:t>
            </a:r>
          </a:p>
          <a:p>
            <a:endParaRPr lang="en-US"/>
          </a:p>
          <a:p>
            <a:r>
              <a:rPr lang="en-US">
                <a:solidFill>
                  <a:srgbClr val="0000FF"/>
                </a:solidFill>
              </a:rPr>
              <a:t>Each entry </a:t>
            </a:r>
            <a:r>
              <a:rPr lang="en-US"/>
              <a:t>of the dynamic programming table accommodates </a:t>
            </a:r>
            <a:r>
              <a:rPr lang="en-US">
                <a:solidFill>
                  <a:srgbClr val="0000FF"/>
                </a:solidFill>
              </a:rPr>
              <a:t>16-bit value</a:t>
            </a:r>
            <a:r>
              <a:rPr lang="en-US"/>
              <a:t>.</a:t>
            </a:r>
          </a:p>
          <a:p>
            <a:endParaRPr lang="en-US"/>
          </a:p>
          <a:p>
            <a:r>
              <a:rPr lang="en-US"/>
              <a:t>Each </a:t>
            </a:r>
            <a:r>
              <a:rPr lang="en-US">
                <a:solidFill>
                  <a:srgbClr val="0000FF"/>
                </a:solidFill>
              </a:rPr>
              <a:t>systolic array </a:t>
            </a:r>
            <a:r>
              <a:rPr lang="en-US"/>
              <a:t>requires </a:t>
            </a:r>
            <a:r>
              <a:rPr lang="en-US">
                <a:solidFill>
                  <a:srgbClr val="0000FF"/>
                </a:solidFill>
              </a:rPr>
              <a:t>128 KB SRAM </a:t>
            </a:r>
            <a:r>
              <a:rPr lang="en-US"/>
              <a:t>(each PE =2 KB SRAM bank) for traceback purposes. </a:t>
            </a:r>
          </a:p>
        </p:txBody>
      </p:sp>
    </p:spTree>
    <p:extLst>
      <p:ext uri="{BB962C8B-B14F-4D97-AF65-F5344CB8AC3E}">
        <p14:creationId xmlns:p14="http://schemas.microsoft.com/office/powerpoint/2010/main" val="1023146161"/>
      </p:ext>
    </p:extLst>
  </p:cSld>
  <p:clrMapOvr>
    <a:masterClrMapping/>
  </p:clrMapOvr>
  <p:transition/>
</p:sld>
</file>

<file path=ppt/slides/slide2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A44F44D-5190-D647-A77B-D628680CA937}"/>
              </a:ext>
            </a:extLst>
          </p:cNvPr>
          <p:cNvSpPr>
            <a:spLocks noGrp="1"/>
          </p:cNvSpPr>
          <p:nvPr>
            <p:ph type="title"/>
          </p:nvPr>
        </p:nvSpPr>
        <p:spPr/>
        <p:txBody>
          <a:bodyPr/>
          <a:lstStyle/>
          <a:p>
            <a:r>
              <a:rPr lang="en-US"/>
              <a:t>GACT Hardware vs. Software Speedup</a:t>
            </a:r>
          </a:p>
        </p:txBody>
      </p:sp>
      <p:pic>
        <p:nvPicPr>
          <p:cNvPr id="6" name="Content Placeholder 5">
            <a:extLst>
              <a:ext uri="{FF2B5EF4-FFF2-40B4-BE49-F238E27FC236}">
                <a16:creationId xmlns:a16="http://schemas.microsoft.com/office/drawing/2014/main" id="{5BB233E2-30BC-4747-8EDD-F76C026A9A82}"/>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281880" y="1124744"/>
            <a:ext cx="8610600" cy="4813000"/>
          </a:xfrm>
        </p:spPr>
      </p:pic>
      <p:sp>
        <p:nvSpPr>
          <p:cNvPr id="4" name="Slide Number Placeholder 3">
            <a:extLst>
              <a:ext uri="{FF2B5EF4-FFF2-40B4-BE49-F238E27FC236}">
                <a16:creationId xmlns:a16="http://schemas.microsoft.com/office/drawing/2014/main" id="{5D59F1CF-20B3-BC45-84DE-74DC0885C639}"/>
              </a:ext>
            </a:extLst>
          </p:cNvPr>
          <p:cNvSpPr>
            <a:spLocks noGrp="1"/>
          </p:cNvSpPr>
          <p:nvPr>
            <p:ph type="sldNum" sz="quarter" idx="11"/>
          </p:nvPr>
        </p:nvSpPr>
        <p:spPr/>
        <p:txBody>
          <a:bodyPr/>
          <a:lstStyle/>
          <a:p>
            <a:fld id="{323594FA-E141-4234-AE05-360401972BE7}" type="slidenum">
              <a:rPr lang="en-US" altLang="en-US" smtClean="0"/>
              <a:pPr/>
              <a:t>230</a:t>
            </a:fld>
            <a:endParaRPr lang="en-US" altLang="en-US"/>
          </a:p>
        </p:txBody>
      </p:sp>
      <p:sp>
        <p:nvSpPr>
          <p:cNvPr id="2" name="Rectangle 1">
            <a:extLst>
              <a:ext uri="{FF2B5EF4-FFF2-40B4-BE49-F238E27FC236}">
                <a16:creationId xmlns:a16="http://schemas.microsoft.com/office/drawing/2014/main" id="{B7B60387-6509-8B44-A751-DC55AC7A3197}"/>
              </a:ext>
            </a:extLst>
          </p:cNvPr>
          <p:cNvSpPr/>
          <p:nvPr/>
        </p:nvSpPr>
        <p:spPr>
          <a:xfrm>
            <a:off x="2699792" y="3284984"/>
            <a:ext cx="1728192" cy="504056"/>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613240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6CD76-7F98-C941-AAD5-97ED3BBF7B60}"/>
              </a:ext>
            </a:extLst>
          </p:cNvPr>
          <p:cNvSpPr>
            <a:spLocks noGrp="1"/>
          </p:cNvSpPr>
          <p:nvPr>
            <p:ph type="title"/>
          </p:nvPr>
        </p:nvSpPr>
        <p:spPr/>
        <p:txBody>
          <a:bodyPr/>
          <a:lstStyle/>
          <a:p>
            <a:r>
              <a:rPr lang="en-US"/>
              <a:t>GACT Hardware vs. Edlib</a:t>
            </a:r>
          </a:p>
        </p:txBody>
      </p:sp>
      <p:pic>
        <p:nvPicPr>
          <p:cNvPr id="6" name="Content Placeholder 5">
            <a:extLst>
              <a:ext uri="{FF2B5EF4-FFF2-40B4-BE49-F238E27FC236}">
                <a16:creationId xmlns:a16="http://schemas.microsoft.com/office/drawing/2014/main" id="{3B0EBE57-42ED-FE46-A1C3-5B82ECEA3AAC}"/>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1259632" y="980728"/>
            <a:ext cx="6228876" cy="4876800"/>
          </a:xfrm>
        </p:spPr>
      </p:pic>
      <p:sp>
        <p:nvSpPr>
          <p:cNvPr id="4" name="Slide Number Placeholder 3">
            <a:extLst>
              <a:ext uri="{FF2B5EF4-FFF2-40B4-BE49-F238E27FC236}">
                <a16:creationId xmlns:a16="http://schemas.microsoft.com/office/drawing/2014/main" id="{C64BB459-E1B3-C640-B9AD-2ABA6A46A4C1}"/>
              </a:ext>
            </a:extLst>
          </p:cNvPr>
          <p:cNvSpPr>
            <a:spLocks noGrp="1"/>
          </p:cNvSpPr>
          <p:nvPr>
            <p:ph type="sldNum" sz="quarter" idx="11"/>
          </p:nvPr>
        </p:nvSpPr>
        <p:spPr/>
        <p:txBody>
          <a:bodyPr/>
          <a:lstStyle/>
          <a:p>
            <a:fld id="{323594FA-E141-4234-AE05-360401972BE7}" type="slidenum">
              <a:rPr lang="en-US" altLang="en-US" smtClean="0"/>
              <a:pPr/>
              <a:t>231</a:t>
            </a:fld>
            <a:endParaRPr lang="en-US" altLang="en-US"/>
          </a:p>
        </p:txBody>
      </p:sp>
      <p:sp>
        <p:nvSpPr>
          <p:cNvPr id="8" name="Rectangle 7">
            <a:extLst>
              <a:ext uri="{FF2B5EF4-FFF2-40B4-BE49-F238E27FC236}">
                <a16:creationId xmlns:a16="http://schemas.microsoft.com/office/drawing/2014/main" id="{AA8BD840-7379-A44A-86A8-3CD16841B784}"/>
              </a:ext>
            </a:extLst>
          </p:cNvPr>
          <p:cNvSpPr/>
          <p:nvPr/>
        </p:nvSpPr>
        <p:spPr>
          <a:xfrm>
            <a:off x="6300192" y="2204864"/>
            <a:ext cx="935308" cy="43204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166995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40815-3B00-8040-9A3F-49898536D662}"/>
              </a:ext>
            </a:extLst>
          </p:cNvPr>
          <p:cNvSpPr>
            <a:spLocks noGrp="1"/>
          </p:cNvSpPr>
          <p:nvPr>
            <p:ph type="title"/>
          </p:nvPr>
        </p:nvSpPr>
        <p:spPr/>
        <p:txBody>
          <a:bodyPr/>
          <a:lstStyle/>
          <a:p>
            <a:r>
              <a:rPr lang="en-US"/>
              <a:t>More on Darwin</a:t>
            </a:r>
          </a:p>
        </p:txBody>
      </p:sp>
      <p:pic>
        <p:nvPicPr>
          <p:cNvPr id="6" name="Content Placeholder 5">
            <a:extLst>
              <a:ext uri="{FF2B5EF4-FFF2-40B4-BE49-F238E27FC236}">
                <a16:creationId xmlns:a16="http://schemas.microsoft.com/office/drawing/2014/main" id="{3D5133D5-B7DD-374F-AE82-9D25855A9136}"/>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266700" y="2248330"/>
            <a:ext cx="8610600" cy="2614778"/>
          </a:xfrm>
          <a:ln w="57150">
            <a:solidFill>
              <a:srgbClr val="FF0000"/>
            </a:solidFill>
          </a:ln>
        </p:spPr>
      </p:pic>
      <p:sp>
        <p:nvSpPr>
          <p:cNvPr id="4" name="Slide Number Placeholder 3">
            <a:extLst>
              <a:ext uri="{FF2B5EF4-FFF2-40B4-BE49-F238E27FC236}">
                <a16:creationId xmlns:a16="http://schemas.microsoft.com/office/drawing/2014/main" id="{4F58319C-4019-D64B-828E-CDE95570389E}"/>
              </a:ext>
            </a:extLst>
          </p:cNvPr>
          <p:cNvSpPr>
            <a:spLocks noGrp="1"/>
          </p:cNvSpPr>
          <p:nvPr>
            <p:ph type="sldNum" sz="quarter" idx="11"/>
          </p:nvPr>
        </p:nvSpPr>
        <p:spPr/>
        <p:txBody>
          <a:bodyPr/>
          <a:lstStyle/>
          <a:p>
            <a:fld id="{323594FA-E141-4234-AE05-360401972BE7}" type="slidenum">
              <a:rPr lang="en-US" altLang="en-US" smtClean="0"/>
              <a:pPr/>
              <a:t>232</a:t>
            </a:fld>
            <a:endParaRPr lang="en-US" altLang="en-US"/>
          </a:p>
        </p:txBody>
      </p:sp>
      <p:sp>
        <p:nvSpPr>
          <p:cNvPr id="7" name="Rectangle 6">
            <a:extLst>
              <a:ext uri="{FF2B5EF4-FFF2-40B4-BE49-F238E27FC236}">
                <a16:creationId xmlns:a16="http://schemas.microsoft.com/office/drawing/2014/main" id="{B2D1C7BB-0A98-A94C-8E8F-4BE1ABAD7E83}"/>
              </a:ext>
            </a:extLst>
          </p:cNvPr>
          <p:cNvSpPr/>
          <p:nvPr/>
        </p:nvSpPr>
        <p:spPr>
          <a:xfrm>
            <a:off x="249469" y="5320308"/>
            <a:ext cx="6984776" cy="923330"/>
          </a:xfrm>
          <a:prstGeom prst="rect">
            <a:avLst/>
          </a:prstGeom>
        </p:spPr>
        <p:txBody>
          <a:bodyPr wrap="square">
            <a:spAutoFit/>
          </a:bodyPr>
          <a:lstStyle/>
          <a:p>
            <a:r>
              <a:rPr lang="en-US" err="1">
                <a:solidFill>
                  <a:srgbClr val="222222"/>
                </a:solidFill>
                <a:latin typeface="Arial" panose="020B0604020202020204" pitchFamily="34" charset="0"/>
              </a:rPr>
              <a:t>Yatish</a:t>
            </a:r>
            <a:r>
              <a:rPr lang="en-US">
                <a:solidFill>
                  <a:srgbClr val="222222"/>
                </a:solidFill>
                <a:latin typeface="Arial" panose="020B0604020202020204" pitchFamily="34" charset="0"/>
              </a:rPr>
              <a:t>+ "Darwin: A genomics co-processor provides up to 15,000 x acceleration on long read assembly." </a:t>
            </a:r>
            <a:r>
              <a:rPr lang="en-US" i="1">
                <a:solidFill>
                  <a:srgbClr val="222222"/>
                </a:solidFill>
                <a:latin typeface="Arial" panose="020B0604020202020204" pitchFamily="34" charset="0"/>
              </a:rPr>
              <a:t>ASPLOS </a:t>
            </a:r>
            <a:r>
              <a:rPr lang="en-US">
                <a:solidFill>
                  <a:srgbClr val="222222"/>
                </a:solidFill>
                <a:latin typeface="Arial" panose="020B0604020202020204" pitchFamily="34" charset="0"/>
              </a:rPr>
              <a:t>2018.</a:t>
            </a:r>
          </a:p>
          <a:p>
            <a:r>
              <a:rPr lang="en-US">
                <a:hlinkClick r:id="rId3"/>
              </a:rPr>
              <a:t>http://bejerano.stanford.edu/papers/p199-turakhia.pdf</a:t>
            </a:r>
            <a:endParaRPr lang="en-US"/>
          </a:p>
        </p:txBody>
      </p:sp>
      <p:sp>
        <p:nvSpPr>
          <p:cNvPr id="3" name="Rectangle 2">
            <a:extLst>
              <a:ext uri="{FF2B5EF4-FFF2-40B4-BE49-F238E27FC236}">
                <a16:creationId xmlns:a16="http://schemas.microsoft.com/office/drawing/2014/main" id="{DBC21319-DF79-7C4C-A642-654ED7E6B70A}"/>
              </a:ext>
            </a:extLst>
          </p:cNvPr>
          <p:cNvSpPr/>
          <p:nvPr/>
        </p:nvSpPr>
        <p:spPr>
          <a:xfrm>
            <a:off x="2299936" y="1239419"/>
            <a:ext cx="4544129" cy="369332"/>
          </a:xfrm>
          <a:prstGeom prst="rect">
            <a:avLst/>
          </a:prstGeom>
        </p:spPr>
        <p:txBody>
          <a:bodyPr wrap="none">
            <a:spAutoFit/>
          </a:bodyPr>
          <a:lstStyle/>
          <a:p>
            <a:r>
              <a:rPr lang="en-US">
                <a:hlinkClick r:id="rId4"/>
              </a:rPr>
              <a:t>https://github.com/gsneha26/Darwin-WGA</a:t>
            </a:r>
            <a:endParaRPr lang="en-US"/>
          </a:p>
        </p:txBody>
      </p:sp>
    </p:spTree>
    <p:extLst>
      <p:ext uri="{BB962C8B-B14F-4D97-AF65-F5344CB8AC3E}">
        <p14:creationId xmlns:p14="http://schemas.microsoft.com/office/powerpoint/2010/main" val="2782335723"/>
      </p:ext>
    </p:extLst>
  </p:cSld>
  <p:clrMapOvr>
    <a:masterClrMapping/>
  </p:clrMapOvr>
  <p:transition/>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D95F2-F1DF-1244-86AE-041ED26F231F}"/>
              </a:ext>
            </a:extLst>
          </p:cNvPr>
          <p:cNvSpPr>
            <a:spLocks noGrp="1"/>
          </p:cNvSpPr>
          <p:nvPr>
            <p:ph type="title"/>
          </p:nvPr>
        </p:nvSpPr>
        <p:spPr/>
        <p:txBody>
          <a:bodyPr/>
          <a:lstStyle/>
          <a:p>
            <a:r>
              <a:rPr lang="en-US" err="1"/>
              <a:t>GenCache</a:t>
            </a:r>
            <a:endParaRPr lang="en-US"/>
          </a:p>
        </p:txBody>
      </p:sp>
      <p:pic>
        <p:nvPicPr>
          <p:cNvPr id="6" name="Content Placeholder 5">
            <a:extLst>
              <a:ext uri="{FF2B5EF4-FFF2-40B4-BE49-F238E27FC236}">
                <a16:creationId xmlns:a16="http://schemas.microsoft.com/office/drawing/2014/main" id="{DC22CAAF-35F1-AE4C-AEE0-9D63E2B5BFCF}"/>
              </a:ext>
            </a:extLst>
          </p:cNvPr>
          <p:cNvPicPr>
            <a:picLocks noGrp="1" noChangeAspect="1"/>
          </p:cNvPicPr>
          <p:nvPr>
            <p:ph idx="1"/>
          </p:nvPr>
        </p:nvPicPr>
        <p:blipFill rotWithShape="1">
          <a:blip r:embed="rId2">
            <a:extLst>
              <a:ext uri="{28A0092B-C50C-407E-A947-70E740481C1C}">
                <a14:useLocalDpi xmlns:a14="http://schemas.microsoft.com/office/drawing/2010/main"/>
              </a:ext>
            </a:extLst>
          </a:blip>
          <a:srcRect/>
          <a:stretch/>
        </p:blipFill>
        <p:spPr>
          <a:xfrm>
            <a:off x="827481" y="1124744"/>
            <a:ext cx="7489038" cy="3744518"/>
          </a:xfrm>
        </p:spPr>
      </p:pic>
      <p:sp>
        <p:nvSpPr>
          <p:cNvPr id="4" name="Slide Number Placeholder 3">
            <a:extLst>
              <a:ext uri="{FF2B5EF4-FFF2-40B4-BE49-F238E27FC236}">
                <a16:creationId xmlns:a16="http://schemas.microsoft.com/office/drawing/2014/main" id="{C16EA953-941A-594F-981F-9910B62DD7DD}"/>
              </a:ext>
            </a:extLst>
          </p:cNvPr>
          <p:cNvSpPr>
            <a:spLocks noGrp="1"/>
          </p:cNvSpPr>
          <p:nvPr>
            <p:ph type="sldNum" sz="quarter" idx="11"/>
          </p:nvPr>
        </p:nvSpPr>
        <p:spPr/>
        <p:txBody>
          <a:bodyPr/>
          <a:lstStyle/>
          <a:p>
            <a:fld id="{323594FA-E141-4234-AE05-360401972BE7}" type="slidenum">
              <a:rPr lang="en-US" altLang="en-US" smtClean="0"/>
              <a:pPr/>
              <a:t>233</a:t>
            </a:fld>
            <a:endParaRPr lang="en-US" altLang="en-US"/>
          </a:p>
        </p:txBody>
      </p:sp>
      <p:sp>
        <p:nvSpPr>
          <p:cNvPr id="7" name="Rectangle 6">
            <a:hlinkClick r:id="rId3"/>
            <a:extLst>
              <a:ext uri="{FF2B5EF4-FFF2-40B4-BE49-F238E27FC236}">
                <a16:creationId xmlns:a16="http://schemas.microsoft.com/office/drawing/2014/main" id="{08B107DC-24DF-EC4F-8B00-D4656779FA3D}"/>
              </a:ext>
            </a:extLst>
          </p:cNvPr>
          <p:cNvSpPr/>
          <p:nvPr/>
        </p:nvSpPr>
        <p:spPr>
          <a:xfrm>
            <a:off x="213420" y="5323385"/>
            <a:ext cx="8640960" cy="923330"/>
          </a:xfrm>
          <a:prstGeom prst="rect">
            <a:avLst/>
          </a:prstGeom>
        </p:spPr>
        <p:txBody>
          <a:bodyPr wrap="square">
            <a:spAutoFit/>
          </a:bodyPr>
          <a:lstStyle/>
          <a:p>
            <a:r>
              <a:rPr lang="en-US">
                <a:solidFill>
                  <a:srgbClr val="222222"/>
                </a:solidFill>
                <a:latin typeface="Arial" panose="020B0604020202020204" pitchFamily="34" charset="0"/>
              </a:rPr>
              <a:t>Nag, </a:t>
            </a:r>
            <a:r>
              <a:rPr lang="en-US" err="1">
                <a:solidFill>
                  <a:srgbClr val="222222"/>
                </a:solidFill>
                <a:latin typeface="Arial" panose="020B0604020202020204" pitchFamily="34" charset="0"/>
              </a:rPr>
              <a:t>Anirban</a:t>
            </a:r>
            <a:r>
              <a:rPr lang="en-US">
                <a:solidFill>
                  <a:srgbClr val="222222"/>
                </a:solidFill>
                <a:latin typeface="Arial" panose="020B0604020202020204" pitchFamily="34" charset="0"/>
              </a:rPr>
              <a:t>, et al. </a:t>
            </a:r>
            <a:r>
              <a:rPr lang="en-US">
                <a:solidFill>
                  <a:srgbClr val="222222"/>
                </a:solidFill>
                <a:latin typeface="Arial" panose="020B0604020202020204" pitchFamily="34" charset="0"/>
                <a:hlinkClick r:id="rId3"/>
              </a:rPr>
              <a:t>"</a:t>
            </a:r>
            <a:r>
              <a:rPr lang="en-US" b="1">
                <a:solidFill>
                  <a:srgbClr val="222222"/>
                </a:solidFill>
                <a:latin typeface="Arial" panose="020B0604020202020204" pitchFamily="34" charset="0"/>
                <a:hlinkClick r:id="rId3"/>
              </a:rPr>
              <a:t>GenCache: Leveraging In-Cache Operators for Efficient Sequence Alignment</a:t>
            </a:r>
            <a:r>
              <a:rPr lang="en-US">
                <a:solidFill>
                  <a:srgbClr val="222222"/>
                </a:solidFill>
                <a:latin typeface="Arial" panose="020B0604020202020204" pitchFamily="34" charset="0"/>
              </a:rPr>
              <a:t>." </a:t>
            </a:r>
            <a:r>
              <a:rPr lang="en-US" i="1">
                <a:solidFill>
                  <a:srgbClr val="222222"/>
                </a:solidFill>
                <a:latin typeface="Arial" panose="020B0604020202020204" pitchFamily="34" charset="0"/>
              </a:rPr>
              <a:t>Proceedings of the 52nd Annual IEEE/ACM International Symposium on Microarchitecture (</a:t>
            </a:r>
            <a:r>
              <a:rPr lang="en-US" b="1" i="1">
                <a:solidFill>
                  <a:srgbClr val="222222"/>
                </a:solidFill>
                <a:latin typeface="Arial" panose="020B0604020202020204" pitchFamily="34" charset="0"/>
              </a:rPr>
              <a:t>MICRO 52</a:t>
            </a:r>
            <a:r>
              <a:rPr lang="en-US" i="1">
                <a:solidFill>
                  <a:srgbClr val="222222"/>
                </a:solidFill>
                <a:latin typeface="Arial" panose="020B0604020202020204" pitchFamily="34" charset="0"/>
              </a:rPr>
              <a:t>) ,</a:t>
            </a:r>
            <a:r>
              <a:rPr lang="en-US">
                <a:solidFill>
                  <a:srgbClr val="222222"/>
                </a:solidFill>
                <a:latin typeface="Arial" panose="020B0604020202020204" pitchFamily="34" charset="0"/>
              </a:rPr>
              <a:t> ACM, 2019.</a:t>
            </a:r>
            <a:endParaRPr lang="en-US"/>
          </a:p>
        </p:txBody>
      </p:sp>
    </p:spTree>
    <p:extLst>
      <p:ext uri="{BB962C8B-B14F-4D97-AF65-F5344CB8AC3E}">
        <p14:creationId xmlns:p14="http://schemas.microsoft.com/office/powerpoint/2010/main" val="4268789489"/>
      </p:ext>
    </p:extLst>
  </p:cSld>
  <p:clrMapOvr>
    <a:masterClrMapping/>
  </p:clrMapOvr>
  <p:transition/>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DB7E6-97C1-9040-ADE4-96AD5FDA5D8C}"/>
              </a:ext>
            </a:extLst>
          </p:cNvPr>
          <p:cNvSpPr>
            <a:spLocks noGrp="1"/>
          </p:cNvSpPr>
          <p:nvPr>
            <p:ph type="title"/>
          </p:nvPr>
        </p:nvSpPr>
        <p:spPr/>
        <p:txBody>
          <a:bodyPr/>
          <a:lstStyle/>
          <a:p>
            <a:r>
              <a:rPr lang="en-US" err="1"/>
              <a:t>GenCache</a:t>
            </a:r>
            <a:endParaRPr lang="en-US"/>
          </a:p>
        </p:txBody>
      </p:sp>
      <p:sp>
        <p:nvSpPr>
          <p:cNvPr id="3" name="Content Placeholder 2">
            <a:extLst>
              <a:ext uri="{FF2B5EF4-FFF2-40B4-BE49-F238E27FC236}">
                <a16:creationId xmlns:a16="http://schemas.microsoft.com/office/drawing/2014/main" id="{E01A1C3A-16CF-DB41-BC90-5715FA11DF20}"/>
              </a:ext>
            </a:extLst>
          </p:cNvPr>
          <p:cNvSpPr>
            <a:spLocks noGrp="1"/>
          </p:cNvSpPr>
          <p:nvPr>
            <p:ph idx="1"/>
          </p:nvPr>
        </p:nvSpPr>
        <p:spPr>
          <a:xfrm>
            <a:off x="228600" y="908720"/>
            <a:ext cx="8610600" cy="5339680"/>
          </a:xfrm>
        </p:spPr>
        <p:txBody>
          <a:bodyPr/>
          <a:lstStyle/>
          <a:p>
            <a:r>
              <a:rPr lang="en-US" sz="2000" b="1">
                <a:solidFill>
                  <a:srgbClr val="0000FF"/>
                </a:solidFill>
              </a:rPr>
              <a:t>Key observation: </a:t>
            </a:r>
            <a:r>
              <a:rPr lang="en-US" sz="2000"/>
              <a:t>State-of-the-art alignment accelerators are still </a:t>
            </a:r>
            <a:r>
              <a:rPr lang="en-US" sz="2000">
                <a:solidFill>
                  <a:srgbClr val="FF0000"/>
                </a:solidFill>
              </a:rPr>
              <a:t>bottlenecked by memory</a:t>
            </a:r>
            <a:r>
              <a:rPr lang="en-US" sz="2000"/>
              <a:t>.</a:t>
            </a:r>
          </a:p>
          <a:p>
            <a:endParaRPr lang="en-US" sz="2000"/>
          </a:p>
          <a:p>
            <a:r>
              <a:rPr lang="en-US" sz="2000" b="1">
                <a:solidFill>
                  <a:srgbClr val="7030A0"/>
                </a:solidFill>
              </a:rPr>
              <a:t>Key ideas: </a:t>
            </a:r>
          </a:p>
          <a:p>
            <a:pPr lvl="1"/>
            <a:r>
              <a:rPr lang="en-US" sz="2000"/>
              <a:t>Performing </a:t>
            </a:r>
            <a:r>
              <a:rPr lang="en-US" sz="2000">
                <a:solidFill>
                  <a:srgbClr val="FF0000"/>
                </a:solidFill>
              </a:rPr>
              <a:t>in-cache alignment + pre-alignment filtering </a:t>
            </a:r>
            <a:r>
              <a:rPr lang="en-US" sz="2000"/>
              <a:t>by enabling processing-in-cache using previous proposal, </a:t>
            </a:r>
            <a:r>
              <a:rPr lang="en-US" sz="2000" err="1"/>
              <a:t>ComputeCache</a:t>
            </a:r>
            <a:r>
              <a:rPr lang="en-US" sz="2000"/>
              <a:t> (HPCA’17).</a:t>
            </a:r>
          </a:p>
          <a:p>
            <a:pPr lvl="1"/>
            <a:r>
              <a:rPr lang="en-US" sz="2000"/>
              <a:t>Using </a:t>
            </a:r>
            <a:r>
              <a:rPr lang="en-US" sz="2000">
                <a:solidFill>
                  <a:srgbClr val="FF0000"/>
                </a:solidFill>
              </a:rPr>
              <a:t>different Pre-alignment filters </a:t>
            </a:r>
            <a:r>
              <a:rPr lang="en-US" sz="2000"/>
              <a:t>depending on the selected edit distance threshold.</a:t>
            </a:r>
          </a:p>
          <a:p>
            <a:pPr lvl="1"/>
            <a:endParaRPr lang="en-US" sz="1800"/>
          </a:p>
          <a:p>
            <a:r>
              <a:rPr lang="en-US" sz="2000">
                <a:solidFill>
                  <a:schemeClr val="tx2"/>
                </a:solidFill>
              </a:rPr>
              <a:t>Results: </a:t>
            </a:r>
          </a:p>
          <a:p>
            <a:pPr lvl="1"/>
            <a:r>
              <a:rPr lang="en-US" sz="2000" err="1"/>
              <a:t>GenCache</a:t>
            </a:r>
            <a:r>
              <a:rPr lang="en-US" sz="2000"/>
              <a:t> on CPU is 1.36x faster than </a:t>
            </a:r>
            <a:r>
              <a:rPr lang="en-US" sz="2000" err="1"/>
              <a:t>GenAx</a:t>
            </a:r>
            <a:r>
              <a:rPr lang="en-US" sz="2000"/>
              <a:t> (ISCA 2018). </a:t>
            </a:r>
            <a:r>
              <a:rPr lang="en-US" sz="2000" err="1"/>
              <a:t>GenCache</a:t>
            </a:r>
            <a:r>
              <a:rPr lang="en-US" sz="2000"/>
              <a:t> in cache is 5.26x faster than </a:t>
            </a:r>
            <a:r>
              <a:rPr lang="en-US" sz="2000" err="1"/>
              <a:t>GenAx</a:t>
            </a:r>
            <a:r>
              <a:rPr lang="en-US" sz="2000"/>
              <a:t>.</a:t>
            </a:r>
          </a:p>
          <a:p>
            <a:pPr lvl="1"/>
            <a:r>
              <a:rPr lang="en-US" sz="2000" err="1"/>
              <a:t>GenCache</a:t>
            </a:r>
            <a:r>
              <a:rPr lang="en-US" sz="2000"/>
              <a:t> chip has 16.4% higher area, 34.7% higher peak power, and 15% higher average power than </a:t>
            </a:r>
            <a:r>
              <a:rPr lang="en-US" sz="2000" err="1"/>
              <a:t>GenAx</a:t>
            </a:r>
            <a:r>
              <a:rPr lang="en-US" sz="2000"/>
              <a:t>.</a:t>
            </a:r>
          </a:p>
        </p:txBody>
      </p:sp>
      <p:sp>
        <p:nvSpPr>
          <p:cNvPr id="4" name="Slide Number Placeholder 3">
            <a:extLst>
              <a:ext uri="{FF2B5EF4-FFF2-40B4-BE49-F238E27FC236}">
                <a16:creationId xmlns:a16="http://schemas.microsoft.com/office/drawing/2014/main" id="{533B778C-3581-B648-A3C6-E2E4B1DE4774}"/>
              </a:ext>
            </a:extLst>
          </p:cNvPr>
          <p:cNvSpPr>
            <a:spLocks noGrp="1"/>
          </p:cNvSpPr>
          <p:nvPr>
            <p:ph type="sldNum" sz="quarter" idx="11"/>
          </p:nvPr>
        </p:nvSpPr>
        <p:spPr/>
        <p:txBody>
          <a:bodyPr/>
          <a:lstStyle/>
          <a:p>
            <a:fld id="{323594FA-E141-4234-AE05-360401972BE7}" type="slidenum">
              <a:rPr lang="en-US" altLang="en-US" smtClean="0"/>
              <a:pPr/>
              <a:t>234</a:t>
            </a:fld>
            <a:endParaRPr lang="en-US" altLang="en-US"/>
          </a:p>
        </p:txBody>
      </p:sp>
    </p:spTree>
    <p:extLst>
      <p:ext uri="{BB962C8B-B14F-4D97-AF65-F5344CB8AC3E}">
        <p14:creationId xmlns:p14="http://schemas.microsoft.com/office/powerpoint/2010/main" val="3048903581"/>
      </p:ext>
    </p:extLst>
  </p:cSld>
  <p:clrMapOvr>
    <a:masterClrMapping/>
  </p:clrMapOvr>
  <p:transition/>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31"/>
          <p:cNvSpPr txBox="1">
            <a:spLocks noGrp="1"/>
          </p:cNvSpPr>
          <p:nvPr>
            <p:ph type="title"/>
          </p:nvPr>
        </p:nvSpPr>
        <p:spPr>
          <a:xfrm>
            <a:off x="228600" y="152400"/>
            <a:ext cx="8610600" cy="731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100"/>
              <a:buNone/>
            </a:pPr>
            <a:r>
              <a:rPr lang="en-US" err="1"/>
              <a:t>GenCache’s</a:t>
            </a:r>
            <a:r>
              <a:rPr lang="en-US"/>
              <a:t> Four Phases</a:t>
            </a:r>
            <a:endParaRPr/>
          </a:p>
        </p:txBody>
      </p:sp>
      <p:sp>
        <p:nvSpPr>
          <p:cNvPr id="208" name="Google Shape;208;p31"/>
          <p:cNvSpPr txBox="1">
            <a:spLocks noGrp="1"/>
          </p:cNvSpPr>
          <p:nvPr>
            <p:ph type="body" idx="1"/>
          </p:nvPr>
        </p:nvSpPr>
        <p:spPr>
          <a:xfrm>
            <a:off x="228600" y="1147850"/>
            <a:ext cx="8542500" cy="4876800"/>
          </a:xfrm>
          <a:prstGeom prst="rect">
            <a:avLst/>
          </a:prstGeom>
          <a:noFill/>
          <a:ln>
            <a:noFill/>
          </a:ln>
        </p:spPr>
        <p:txBody>
          <a:bodyPr spcFirstLastPara="1" wrap="square" lIns="91425" tIns="45700" rIns="91425" bIns="45700" anchor="t" anchorCtr="0">
            <a:noAutofit/>
          </a:bodyPr>
          <a:lstStyle/>
          <a:p>
            <a:pPr marL="342900" marR="0" lvl="0" indent="-342265" algn="l" rtl="0">
              <a:lnSpc>
                <a:spcPct val="100000"/>
              </a:lnSpc>
              <a:spcBef>
                <a:spcPts val="0"/>
              </a:spcBef>
              <a:spcAft>
                <a:spcPts val="0"/>
              </a:spcAft>
              <a:buSzPts val="1550"/>
              <a:buFont typeface="Cambria"/>
              <a:buChar char="■"/>
            </a:pPr>
            <a:endParaRPr>
              <a:latin typeface="Cambria"/>
              <a:ea typeface="Cambria"/>
              <a:cs typeface="Cambria"/>
              <a:sym typeface="Cambria"/>
            </a:endParaRPr>
          </a:p>
        </p:txBody>
      </p:sp>
      <p:sp>
        <p:nvSpPr>
          <p:cNvPr id="209" name="Google Shape;209;p31"/>
          <p:cNvSpPr txBox="1">
            <a:spLocks noGrp="1"/>
          </p:cNvSpPr>
          <p:nvPr>
            <p:ph type="sldNum" idx="12"/>
          </p:nvPr>
        </p:nvSpPr>
        <p:spPr>
          <a:xfrm>
            <a:off x="6553200" y="6243638"/>
            <a:ext cx="21336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600"/>
              <a:buFont typeface="Garamond"/>
              <a:buNone/>
            </a:pPr>
            <a:fld id="{00000000-1234-1234-1234-123412341234}" type="slidenum">
              <a:rPr lang="en-US" sz="1600" b="0" i="0" u="none" strike="noStrike" cap="none">
                <a:solidFill>
                  <a:srgbClr val="000000"/>
                </a:solidFill>
                <a:latin typeface="Garamond"/>
                <a:ea typeface="Garamond"/>
                <a:cs typeface="Garamond"/>
                <a:sym typeface="Garamond"/>
              </a:rPr>
              <a:t>235</a:t>
            </a:fld>
            <a:endParaRPr sz="1600" b="0" i="0" u="none" strike="noStrike" cap="none">
              <a:solidFill>
                <a:srgbClr val="000000"/>
              </a:solidFill>
              <a:latin typeface="Garamond"/>
              <a:ea typeface="Garamond"/>
              <a:cs typeface="Garamond"/>
              <a:sym typeface="Garamond"/>
            </a:endParaRPr>
          </a:p>
        </p:txBody>
      </p:sp>
      <p:pic>
        <p:nvPicPr>
          <p:cNvPr id="210" name="Google Shape;210;p31"/>
          <p:cNvPicPr preferRelativeResize="0"/>
          <p:nvPr/>
        </p:nvPicPr>
        <p:blipFill>
          <a:blip r:embed="rId3">
            <a:alphaModFix/>
          </a:blip>
          <a:stretch>
            <a:fillRect/>
          </a:stretch>
        </p:blipFill>
        <p:spPr>
          <a:xfrm>
            <a:off x="228600" y="1122364"/>
            <a:ext cx="8226600" cy="4613266"/>
          </a:xfrm>
          <a:prstGeom prst="rect">
            <a:avLst/>
          </a:prstGeom>
          <a:noFill/>
          <a:ln>
            <a:noFill/>
          </a:ln>
        </p:spPr>
      </p:pic>
    </p:spTree>
    <p:extLst>
      <p:ext uri="{BB962C8B-B14F-4D97-AF65-F5344CB8AC3E}">
        <p14:creationId xmlns:p14="http://schemas.microsoft.com/office/powerpoint/2010/main" val="2843608156"/>
      </p:ext>
    </p:extLst>
  </p:cSld>
  <p:clrMapOvr>
    <a:masterClrMapping/>
  </p:clrMapOvr>
  <p:transition/>
</p:sld>
</file>

<file path=ppt/slides/slide236.xml><?xml version="1.0" encoding="utf-8"?>
<p:sld xmlns:a="http://schemas.openxmlformats.org/drawingml/2006/main" xmlns:r="http://schemas.openxmlformats.org/officeDocument/2006/relationships" xmlns:p="http://schemas.openxmlformats.org/presentationml/2006/main" show="0">
  <p:cSld>
    <p:spTree>
      <p:nvGrpSpPr>
        <p:cNvPr id="1" name="Shape 153"/>
        <p:cNvGrpSpPr/>
        <p:nvPr/>
      </p:nvGrpSpPr>
      <p:grpSpPr>
        <a:xfrm>
          <a:off x="0" y="0"/>
          <a:ext cx="0" cy="0"/>
          <a:chOff x="0" y="0"/>
          <a:chExt cx="0" cy="0"/>
        </a:xfrm>
      </p:grpSpPr>
      <p:sp>
        <p:nvSpPr>
          <p:cNvPr id="154" name="Google Shape;154;p24"/>
          <p:cNvSpPr txBox="1">
            <a:spLocks noGrp="1"/>
          </p:cNvSpPr>
          <p:nvPr>
            <p:ph type="title"/>
          </p:nvPr>
        </p:nvSpPr>
        <p:spPr>
          <a:xfrm>
            <a:off x="228600" y="152400"/>
            <a:ext cx="8610600" cy="731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100"/>
              <a:buNone/>
            </a:pPr>
            <a:r>
              <a:rPr lang="en-US"/>
              <a:t>Architecture Overview</a:t>
            </a:r>
            <a:endParaRPr/>
          </a:p>
        </p:txBody>
      </p:sp>
      <p:sp>
        <p:nvSpPr>
          <p:cNvPr id="155" name="Google Shape;155;p24"/>
          <p:cNvSpPr txBox="1">
            <a:spLocks noGrp="1"/>
          </p:cNvSpPr>
          <p:nvPr>
            <p:ph type="body" idx="1"/>
          </p:nvPr>
        </p:nvSpPr>
        <p:spPr>
          <a:xfrm>
            <a:off x="228600" y="1147850"/>
            <a:ext cx="8542500" cy="4876800"/>
          </a:xfrm>
          <a:prstGeom prst="rect">
            <a:avLst/>
          </a:prstGeom>
          <a:noFill/>
          <a:ln>
            <a:noFill/>
          </a:ln>
        </p:spPr>
        <p:txBody>
          <a:bodyPr spcFirstLastPara="1" wrap="square" lIns="91425" tIns="45700" rIns="91425" bIns="45700" anchor="t" anchorCtr="0">
            <a:noAutofit/>
          </a:bodyPr>
          <a:lstStyle/>
          <a:p>
            <a:pPr marL="342900" marR="0" lvl="0" indent="-342265" algn="l" rtl="0">
              <a:lnSpc>
                <a:spcPct val="100000"/>
              </a:lnSpc>
              <a:spcBef>
                <a:spcPts val="0"/>
              </a:spcBef>
              <a:spcAft>
                <a:spcPts val="0"/>
              </a:spcAft>
              <a:buSzPts val="1550"/>
              <a:buFont typeface="Cambria"/>
              <a:buChar char="■"/>
            </a:pPr>
            <a:endParaRPr>
              <a:latin typeface="Cambria"/>
              <a:ea typeface="Cambria"/>
              <a:cs typeface="Cambria"/>
              <a:sym typeface="Cambria"/>
            </a:endParaRPr>
          </a:p>
        </p:txBody>
      </p:sp>
      <p:sp>
        <p:nvSpPr>
          <p:cNvPr id="156" name="Google Shape;156;p24"/>
          <p:cNvSpPr txBox="1">
            <a:spLocks noGrp="1"/>
          </p:cNvSpPr>
          <p:nvPr>
            <p:ph type="sldNum" idx="12"/>
          </p:nvPr>
        </p:nvSpPr>
        <p:spPr>
          <a:xfrm>
            <a:off x="6553200" y="6243638"/>
            <a:ext cx="21336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600"/>
              <a:buFont typeface="Garamond"/>
              <a:buNone/>
            </a:pPr>
            <a:fld id="{00000000-1234-1234-1234-123412341234}" type="slidenum">
              <a:rPr lang="en-US" sz="1600" b="0" i="0" u="none" strike="noStrike" cap="none">
                <a:solidFill>
                  <a:srgbClr val="000000"/>
                </a:solidFill>
                <a:latin typeface="Garamond"/>
                <a:ea typeface="Garamond"/>
                <a:cs typeface="Garamond"/>
                <a:sym typeface="Garamond"/>
              </a:rPr>
              <a:t>236</a:t>
            </a:fld>
            <a:endParaRPr sz="1600" b="0" i="0" u="none" strike="noStrike" cap="none">
              <a:solidFill>
                <a:srgbClr val="000000"/>
              </a:solidFill>
              <a:latin typeface="Garamond"/>
              <a:ea typeface="Garamond"/>
              <a:cs typeface="Garamond"/>
              <a:sym typeface="Garamond"/>
            </a:endParaRPr>
          </a:p>
        </p:txBody>
      </p:sp>
      <p:pic>
        <p:nvPicPr>
          <p:cNvPr id="157" name="Google Shape;157;p24"/>
          <p:cNvPicPr preferRelativeResize="0"/>
          <p:nvPr/>
        </p:nvPicPr>
        <p:blipFill>
          <a:blip r:embed="rId3">
            <a:alphaModFix/>
          </a:blip>
          <a:stretch>
            <a:fillRect/>
          </a:stretch>
        </p:blipFill>
        <p:spPr>
          <a:xfrm>
            <a:off x="0" y="1147850"/>
            <a:ext cx="9144000" cy="4783826"/>
          </a:xfrm>
          <a:prstGeom prst="rect">
            <a:avLst/>
          </a:prstGeom>
          <a:noFill/>
          <a:ln>
            <a:noFill/>
          </a:ln>
        </p:spPr>
      </p:pic>
    </p:spTree>
    <p:extLst>
      <p:ext uri="{BB962C8B-B14F-4D97-AF65-F5344CB8AC3E}">
        <p14:creationId xmlns:p14="http://schemas.microsoft.com/office/powerpoint/2010/main" val="496778649"/>
      </p:ext>
    </p:extLst>
  </p:cSld>
  <p:clrMapOvr>
    <a:masterClrMapping/>
  </p:clrMapOvr>
  <p:transition/>
</p:sld>
</file>

<file path=ppt/slides/slide237.xml><?xml version="1.0" encoding="utf-8"?>
<p:sld xmlns:a="http://schemas.openxmlformats.org/drawingml/2006/main" xmlns:r="http://schemas.openxmlformats.org/officeDocument/2006/relationships" xmlns:p="http://schemas.openxmlformats.org/presentationml/2006/main" show="0">
  <p:cSld>
    <p:spTree>
      <p:nvGrpSpPr>
        <p:cNvPr id="1" name="Shape 168"/>
        <p:cNvGrpSpPr/>
        <p:nvPr/>
      </p:nvGrpSpPr>
      <p:grpSpPr>
        <a:xfrm>
          <a:off x="0" y="0"/>
          <a:ext cx="0" cy="0"/>
          <a:chOff x="0" y="0"/>
          <a:chExt cx="0" cy="0"/>
        </a:xfrm>
      </p:grpSpPr>
      <p:sp>
        <p:nvSpPr>
          <p:cNvPr id="169" name="Google Shape;169;p26"/>
          <p:cNvSpPr txBox="1">
            <a:spLocks noGrp="1"/>
          </p:cNvSpPr>
          <p:nvPr>
            <p:ph type="title"/>
          </p:nvPr>
        </p:nvSpPr>
        <p:spPr>
          <a:xfrm>
            <a:off x="228600" y="152400"/>
            <a:ext cx="8610600" cy="731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100"/>
              <a:buNone/>
            </a:pPr>
            <a:r>
              <a:rPr lang="en-US"/>
              <a:t>Supported Operations</a:t>
            </a:r>
            <a:endParaRPr/>
          </a:p>
        </p:txBody>
      </p:sp>
      <p:sp>
        <p:nvSpPr>
          <p:cNvPr id="170" name="Google Shape;170;p26"/>
          <p:cNvSpPr txBox="1">
            <a:spLocks noGrp="1"/>
          </p:cNvSpPr>
          <p:nvPr>
            <p:ph type="body" idx="1"/>
          </p:nvPr>
        </p:nvSpPr>
        <p:spPr>
          <a:xfrm>
            <a:off x="228600" y="919250"/>
            <a:ext cx="8542500" cy="5396400"/>
          </a:xfrm>
          <a:prstGeom prst="rect">
            <a:avLst/>
          </a:prstGeom>
          <a:noFill/>
          <a:ln>
            <a:noFill/>
          </a:ln>
        </p:spPr>
        <p:txBody>
          <a:bodyPr spcFirstLastPara="1" wrap="square" lIns="91425" tIns="45700" rIns="91425" bIns="45700" anchor="t" anchorCtr="0">
            <a:noAutofit/>
          </a:bodyPr>
          <a:lstStyle/>
          <a:p>
            <a:pPr marL="342900" marR="0" lvl="0" indent="-342265" algn="l" rtl="0">
              <a:lnSpc>
                <a:spcPct val="100000"/>
              </a:lnSpc>
              <a:spcBef>
                <a:spcPts val="0"/>
              </a:spcBef>
              <a:spcAft>
                <a:spcPts val="0"/>
              </a:spcAft>
              <a:buSzPts val="1550"/>
              <a:buFont typeface="Cambria"/>
              <a:buChar char="■"/>
            </a:pPr>
            <a:r>
              <a:rPr lang="en-US" sz="2000">
                <a:latin typeface="Tahoma" panose="020B0604030504040204" pitchFamily="34" charset="0"/>
                <a:ea typeface="Tahoma" panose="020B0604030504040204" pitchFamily="34" charset="0"/>
                <a:cs typeface="Tahoma" panose="020B0604030504040204" pitchFamily="34" charset="0"/>
                <a:sym typeface="Cambria"/>
              </a:rPr>
              <a:t>Added to ones in the background (both 1-bit and 2-bit versions): </a:t>
            </a:r>
            <a:endParaRPr sz="2000">
              <a:latin typeface="Tahoma" panose="020B0604030504040204" pitchFamily="34" charset="0"/>
              <a:ea typeface="Tahoma" panose="020B0604030504040204" pitchFamily="34" charset="0"/>
              <a:cs typeface="Tahoma" panose="020B0604030504040204" pitchFamily="34" charset="0"/>
              <a:sym typeface="Cambria"/>
            </a:endParaRPr>
          </a:p>
          <a:p>
            <a:pPr marL="669925" marR="0" lvl="1" indent="-345757" algn="l" rtl="0">
              <a:lnSpc>
                <a:spcPct val="100000"/>
              </a:lnSpc>
              <a:spcBef>
                <a:spcPts val="0"/>
              </a:spcBef>
              <a:spcAft>
                <a:spcPts val="0"/>
              </a:spcAft>
              <a:buSzPts val="1400"/>
              <a:buFont typeface="Cambria"/>
              <a:buChar char="❑"/>
            </a:pPr>
            <a:r>
              <a:rPr lang="en-US" sz="2000">
                <a:latin typeface="Tahoma" panose="020B0604030504040204" pitchFamily="34" charset="0"/>
                <a:ea typeface="Tahoma" panose="020B0604030504040204" pitchFamily="34" charset="0"/>
                <a:cs typeface="Tahoma" panose="020B0604030504040204" pitchFamily="34" charset="0"/>
                <a:sym typeface="Cambria"/>
              </a:rPr>
              <a:t>Hamming Mask (HM)</a:t>
            </a:r>
            <a:endParaRPr sz="2000">
              <a:latin typeface="Tahoma" panose="020B0604030504040204" pitchFamily="34" charset="0"/>
              <a:ea typeface="Tahoma" panose="020B0604030504040204" pitchFamily="34" charset="0"/>
              <a:cs typeface="Tahoma" panose="020B0604030504040204" pitchFamily="34" charset="0"/>
              <a:sym typeface="Cambria"/>
            </a:endParaRPr>
          </a:p>
          <a:p>
            <a:pPr marL="669925" marR="0" lvl="1" indent="-345757" algn="l" rtl="0">
              <a:lnSpc>
                <a:spcPct val="100000"/>
              </a:lnSpc>
              <a:spcBef>
                <a:spcPts val="0"/>
              </a:spcBef>
              <a:spcAft>
                <a:spcPts val="0"/>
              </a:spcAft>
              <a:buSzPts val="1400"/>
              <a:buFont typeface="Cambria"/>
              <a:buChar char="❑"/>
            </a:pPr>
            <a:r>
              <a:rPr lang="en-US" sz="2000">
                <a:latin typeface="Tahoma" panose="020B0604030504040204" pitchFamily="34" charset="0"/>
                <a:ea typeface="Tahoma" panose="020B0604030504040204" pitchFamily="34" charset="0"/>
                <a:cs typeface="Tahoma" panose="020B0604030504040204" pitchFamily="34" charset="0"/>
                <a:sym typeface="Cambria"/>
              </a:rPr>
              <a:t>Hamming Distance (HD)</a:t>
            </a:r>
            <a:endParaRPr sz="2000">
              <a:latin typeface="Tahoma" panose="020B0604030504040204" pitchFamily="34" charset="0"/>
              <a:ea typeface="Tahoma" panose="020B0604030504040204" pitchFamily="34" charset="0"/>
              <a:cs typeface="Tahoma" panose="020B0604030504040204" pitchFamily="34" charset="0"/>
              <a:sym typeface="Cambria"/>
            </a:endParaRPr>
          </a:p>
          <a:p>
            <a:pPr marL="669925" marR="0" lvl="1" indent="-345757" algn="l" rtl="0">
              <a:lnSpc>
                <a:spcPct val="100000"/>
              </a:lnSpc>
              <a:spcBef>
                <a:spcPts val="0"/>
              </a:spcBef>
              <a:spcAft>
                <a:spcPts val="0"/>
              </a:spcAft>
              <a:buSzPts val="1400"/>
              <a:buFont typeface="Cambria"/>
              <a:buChar char="❑"/>
            </a:pPr>
            <a:r>
              <a:rPr lang="en-US" sz="2000">
                <a:latin typeface="Tahoma" panose="020B0604030504040204" pitchFamily="34" charset="0"/>
                <a:ea typeface="Tahoma" panose="020B0604030504040204" pitchFamily="34" charset="0"/>
                <a:cs typeface="Tahoma" panose="020B0604030504040204" pitchFamily="34" charset="0"/>
                <a:sym typeface="Cambria"/>
              </a:rPr>
              <a:t>Shift Left (SL)</a:t>
            </a:r>
            <a:endParaRPr sz="2000">
              <a:latin typeface="Tahoma" panose="020B0604030504040204" pitchFamily="34" charset="0"/>
              <a:ea typeface="Tahoma" panose="020B0604030504040204" pitchFamily="34" charset="0"/>
              <a:cs typeface="Tahoma" panose="020B0604030504040204" pitchFamily="34" charset="0"/>
              <a:sym typeface="Cambria"/>
            </a:endParaRPr>
          </a:p>
          <a:p>
            <a:pPr marL="669925" marR="0" lvl="1" indent="-345757" algn="l" rtl="0">
              <a:lnSpc>
                <a:spcPct val="100000"/>
              </a:lnSpc>
              <a:spcBef>
                <a:spcPts val="0"/>
              </a:spcBef>
              <a:spcAft>
                <a:spcPts val="0"/>
              </a:spcAft>
              <a:buSzPts val="1400"/>
              <a:buFont typeface="Cambria"/>
              <a:buChar char="❑"/>
            </a:pPr>
            <a:r>
              <a:rPr lang="en-US" sz="2000">
                <a:latin typeface="Tahoma" panose="020B0604030504040204" pitchFamily="34" charset="0"/>
                <a:ea typeface="Tahoma" panose="020B0604030504040204" pitchFamily="34" charset="0"/>
                <a:cs typeface="Tahoma" panose="020B0604030504040204" pitchFamily="34" charset="0"/>
                <a:sym typeface="Cambria"/>
              </a:rPr>
              <a:t>Shift Right (SR)</a:t>
            </a:r>
            <a:endParaRPr sz="2000">
              <a:latin typeface="Tahoma" panose="020B0604030504040204" pitchFamily="34" charset="0"/>
              <a:ea typeface="Tahoma" panose="020B0604030504040204" pitchFamily="34" charset="0"/>
              <a:cs typeface="Tahoma" panose="020B0604030504040204" pitchFamily="34" charset="0"/>
              <a:sym typeface="Cambria"/>
            </a:endParaRPr>
          </a:p>
          <a:p>
            <a:pPr marL="669925" marR="0" lvl="1" indent="-345757" algn="l" rtl="0">
              <a:lnSpc>
                <a:spcPct val="100000"/>
              </a:lnSpc>
              <a:spcBef>
                <a:spcPts val="0"/>
              </a:spcBef>
              <a:spcAft>
                <a:spcPts val="0"/>
              </a:spcAft>
              <a:buSzPts val="1400"/>
              <a:buFont typeface="Cambria"/>
              <a:buChar char="❑"/>
            </a:pPr>
            <a:r>
              <a:rPr lang="en-US" sz="2000">
                <a:latin typeface="Tahoma" panose="020B0604030504040204" pitchFamily="34" charset="0"/>
                <a:ea typeface="Tahoma" panose="020B0604030504040204" pitchFamily="34" charset="0"/>
                <a:cs typeface="Tahoma" panose="020B0604030504040204" pitchFamily="34" charset="0"/>
                <a:sym typeface="Cambria"/>
              </a:rPr>
              <a:t>32-bit addition (ADD)</a:t>
            </a:r>
          </a:p>
          <a:p>
            <a:pPr marL="669925" marR="0" lvl="1" indent="-345757" algn="l" rtl="0">
              <a:lnSpc>
                <a:spcPct val="100000"/>
              </a:lnSpc>
              <a:spcBef>
                <a:spcPts val="0"/>
              </a:spcBef>
              <a:spcAft>
                <a:spcPts val="0"/>
              </a:spcAft>
              <a:buSzPts val="1400"/>
              <a:buFont typeface="Cambria"/>
              <a:buChar char="❑"/>
            </a:pPr>
            <a:endParaRPr sz="2000">
              <a:latin typeface="Tahoma" panose="020B0604030504040204" pitchFamily="34" charset="0"/>
              <a:ea typeface="Tahoma" panose="020B0604030504040204" pitchFamily="34" charset="0"/>
              <a:cs typeface="Tahoma" panose="020B0604030504040204" pitchFamily="34" charset="0"/>
              <a:sym typeface="Cambria"/>
            </a:endParaRPr>
          </a:p>
          <a:p>
            <a:pPr marL="342900" marR="0" lvl="0" indent="-367030" algn="l" rtl="0">
              <a:lnSpc>
                <a:spcPct val="100000"/>
              </a:lnSpc>
              <a:spcBef>
                <a:spcPts val="0"/>
              </a:spcBef>
              <a:spcAft>
                <a:spcPts val="0"/>
              </a:spcAft>
              <a:buSzPts val="1550"/>
              <a:buFont typeface="Cambria"/>
              <a:buChar char="■"/>
            </a:pPr>
            <a:r>
              <a:rPr lang="en-US" sz="2000">
                <a:latin typeface="Tahoma" panose="020B0604030504040204" pitchFamily="34" charset="0"/>
                <a:ea typeface="Tahoma" panose="020B0604030504040204" pitchFamily="34" charset="0"/>
                <a:cs typeface="Tahoma" panose="020B0604030504040204" pitchFamily="34" charset="0"/>
                <a:sym typeface="Cambria"/>
              </a:rPr>
              <a:t>Additional Peripheral Logic:</a:t>
            </a:r>
            <a:endParaRPr sz="2000">
              <a:latin typeface="Tahoma" panose="020B0604030504040204" pitchFamily="34" charset="0"/>
              <a:ea typeface="Tahoma" panose="020B0604030504040204" pitchFamily="34" charset="0"/>
              <a:cs typeface="Tahoma" panose="020B0604030504040204" pitchFamily="34" charset="0"/>
              <a:sym typeface="Cambria"/>
            </a:endParaRPr>
          </a:p>
          <a:p>
            <a:pPr marL="669925" marR="0" lvl="1" indent="-345757" algn="l" rtl="0">
              <a:lnSpc>
                <a:spcPct val="100000"/>
              </a:lnSpc>
              <a:spcBef>
                <a:spcPts val="0"/>
              </a:spcBef>
              <a:spcAft>
                <a:spcPts val="0"/>
              </a:spcAft>
              <a:buSzPts val="1400"/>
              <a:buFont typeface="Cambria"/>
              <a:buChar char="❑"/>
            </a:pPr>
            <a:r>
              <a:rPr lang="en-US" sz="2000">
                <a:latin typeface="Tahoma" panose="020B0604030504040204" pitchFamily="34" charset="0"/>
                <a:ea typeface="Tahoma" panose="020B0604030504040204" pitchFamily="34" charset="0"/>
                <a:cs typeface="Tahoma" panose="020B0604030504040204" pitchFamily="34" charset="0"/>
                <a:sym typeface="Cambria"/>
              </a:rPr>
              <a:t>Extra logic adjacent to </a:t>
            </a:r>
            <a:r>
              <a:rPr lang="en-US" sz="2000" err="1">
                <a:latin typeface="Tahoma" panose="020B0604030504040204" pitchFamily="34" charset="0"/>
                <a:ea typeface="Tahoma" panose="020B0604030504040204" pitchFamily="34" charset="0"/>
                <a:cs typeface="Tahoma" panose="020B0604030504040204" pitchFamily="34" charset="0"/>
                <a:sym typeface="Cambria"/>
              </a:rPr>
              <a:t>bitline</a:t>
            </a:r>
            <a:r>
              <a:rPr lang="en-US" sz="2000">
                <a:latin typeface="Tahoma" panose="020B0604030504040204" pitchFamily="34" charset="0"/>
                <a:ea typeface="Tahoma" panose="020B0604030504040204" pitchFamily="34" charset="0"/>
                <a:cs typeface="Tahoma" panose="020B0604030504040204" pitchFamily="34" charset="0"/>
                <a:sym typeface="Cambria"/>
              </a:rPr>
              <a:t> sense-amps</a:t>
            </a:r>
            <a:endParaRPr sz="2000">
              <a:latin typeface="Tahoma" panose="020B0604030504040204" pitchFamily="34" charset="0"/>
              <a:ea typeface="Tahoma" panose="020B0604030504040204" pitchFamily="34" charset="0"/>
              <a:cs typeface="Tahoma" panose="020B0604030504040204" pitchFamily="34" charset="0"/>
              <a:sym typeface="Cambria"/>
            </a:endParaRPr>
          </a:p>
          <a:p>
            <a:pPr marL="669925" marR="0" lvl="1" indent="-345757" algn="l" rtl="0">
              <a:lnSpc>
                <a:spcPct val="100000"/>
              </a:lnSpc>
              <a:spcBef>
                <a:spcPts val="0"/>
              </a:spcBef>
              <a:spcAft>
                <a:spcPts val="0"/>
              </a:spcAft>
              <a:buSzPts val="1400"/>
              <a:buFont typeface="Cambria"/>
              <a:buChar char="❑"/>
            </a:pPr>
            <a:r>
              <a:rPr lang="en-US" sz="2000">
                <a:latin typeface="Tahoma" panose="020B0604030504040204" pitchFamily="34" charset="0"/>
                <a:ea typeface="Tahoma" panose="020B0604030504040204" pitchFamily="34" charset="0"/>
                <a:cs typeface="Tahoma" panose="020B0604030504040204" pitchFamily="34" charset="0"/>
                <a:sym typeface="Cambria"/>
              </a:rPr>
              <a:t>Connections between adjacent </a:t>
            </a:r>
            <a:r>
              <a:rPr lang="en-US" sz="2000" err="1">
                <a:latin typeface="Tahoma" panose="020B0604030504040204" pitchFamily="34" charset="0"/>
                <a:ea typeface="Tahoma" panose="020B0604030504040204" pitchFamily="34" charset="0"/>
                <a:cs typeface="Tahoma" panose="020B0604030504040204" pitchFamily="34" charset="0"/>
                <a:sym typeface="Cambria"/>
              </a:rPr>
              <a:t>bitlines</a:t>
            </a:r>
            <a:r>
              <a:rPr lang="en-US" sz="2000">
                <a:latin typeface="Tahoma" panose="020B0604030504040204" pitchFamily="34" charset="0"/>
                <a:ea typeface="Tahoma" panose="020B0604030504040204" pitchFamily="34" charset="0"/>
                <a:cs typeface="Tahoma" panose="020B0604030504040204" pitchFamily="34" charset="0"/>
                <a:sym typeface="Cambria"/>
              </a:rPr>
              <a:t> to perform shift + operations on 2-bit values.</a:t>
            </a:r>
          </a:p>
          <a:p>
            <a:pPr marL="669925" marR="0" lvl="1" indent="-345757" algn="l" rtl="0">
              <a:lnSpc>
                <a:spcPct val="100000"/>
              </a:lnSpc>
              <a:spcBef>
                <a:spcPts val="0"/>
              </a:spcBef>
              <a:spcAft>
                <a:spcPts val="0"/>
              </a:spcAft>
              <a:buSzPts val="1400"/>
              <a:buFont typeface="Cambria"/>
              <a:buChar char="❑"/>
            </a:pPr>
            <a:endParaRPr sz="2000">
              <a:latin typeface="Tahoma" panose="020B0604030504040204" pitchFamily="34" charset="0"/>
              <a:ea typeface="Tahoma" panose="020B0604030504040204" pitchFamily="34" charset="0"/>
              <a:cs typeface="Tahoma" panose="020B0604030504040204" pitchFamily="34" charset="0"/>
              <a:sym typeface="Cambria"/>
            </a:endParaRPr>
          </a:p>
          <a:p>
            <a:pPr marL="342900" marR="0" lvl="0" indent="-367030" algn="l" rtl="0">
              <a:lnSpc>
                <a:spcPct val="100000"/>
              </a:lnSpc>
              <a:spcBef>
                <a:spcPts val="0"/>
              </a:spcBef>
              <a:spcAft>
                <a:spcPts val="0"/>
              </a:spcAft>
              <a:buSzPts val="1550"/>
              <a:buFont typeface="Cambria"/>
              <a:buChar char="■"/>
            </a:pPr>
            <a:r>
              <a:rPr lang="en-US" sz="2000">
                <a:latin typeface="Tahoma" panose="020B0604030504040204" pitchFamily="34" charset="0"/>
                <a:ea typeface="Tahoma" panose="020B0604030504040204" pitchFamily="34" charset="0"/>
                <a:cs typeface="Tahoma" panose="020B0604030504040204" pitchFamily="34" charset="0"/>
                <a:sym typeface="Cambria"/>
              </a:rPr>
              <a:t>4 CISC-like operators that perform the filtration kernels mentioned (A ROM stores the sequence of 4b RISC instructions for each CISC instruction.)</a:t>
            </a:r>
            <a:endParaRPr sz="2000">
              <a:latin typeface="Tahoma" panose="020B0604030504040204" pitchFamily="34" charset="0"/>
              <a:ea typeface="Tahoma" panose="020B0604030504040204" pitchFamily="34" charset="0"/>
              <a:cs typeface="Tahoma" panose="020B0604030504040204" pitchFamily="34" charset="0"/>
              <a:sym typeface="Cambria"/>
            </a:endParaRPr>
          </a:p>
          <a:p>
            <a:pPr marL="669925" marR="0" lvl="1" indent="-345757" algn="l" rtl="0">
              <a:lnSpc>
                <a:spcPct val="100000"/>
              </a:lnSpc>
              <a:spcBef>
                <a:spcPts val="0"/>
              </a:spcBef>
              <a:spcAft>
                <a:spcPts val="0"/>
              </a:spcAft>
              <a:buSzPts val="1400"/>
              <a:buFont typeface="Cambria"/>
              <a:buChar char="❑"/>
            </a:pPr>
            <a:r>
              <a:rPr lang="en-US" sz="2000">
                <a:latin typeface="Tahoma" panose="020B0604030504040204" pitchFamily="34" charset="0"/>
                <a:ea typeface="Tahoma" panose="020B0604030504040204" pitchFamily="34" charset="0"/>
                <a:cs typeface="Tahoma" panose="020B0604030504040204" pitchFamily="34" charset="0"/>
                <a:sym typeface="Cambria"/>
              </a:rPr>
              <a:t>SHD, SHD_C, MYERS, and MYERS_B(</a:t>
            </a:r>
            <a:r>
              <a:rPr lang="en-US" sz="2000" err="1">
                <a:latin typeface="Tahoma" panose="020B0604030504040204" pitchFamily="34" charset="0"/>
                <a:ea typeface="Tahoma" panose="020B0604030504040204" pitchFamily="34" charset="0"/>
                <a:cs typeface="Tahoma" panose="020B0604030504040204" pitchFamily="34" charset="0"/>
                <a:sym typeface="Cambria"/>
              </a:rPr>
              <a:t>anded</a:t>
            </a:r>
            <a:r>
              <a:rPr lang="en-US" sz="2000">
                <a:latin typeface="Tahoma" panose="020B0604030504040204" pitchFamily="34" charset="0"/>
                <a:ea typeface="Tahoma" panose="020B0604030504040204" pitchFamily="34" charset="0"/>
                <a:cs typeface="Tahoma" panose="020B0604030504040204" pitchFamily="34" charset="0"/>
                <a:sym typeface="Cambria"/>
              </a:rPr>
              <a:t>)</a:t>
            </a:r>
            <a:endParaRPr sz="2000">
              <a:latin typeface="Tahoma" panose="020B0604030504040204" pitchFamily="34" charset="0"/>
              <a:ea typeface="Tahoma" panose="020B0604030504040204" pitchFamily="34" charset="0"/>
              <a:cs typeface="Tahoma" panose="020B0604030504040204" pitchFamily="34" charset="0"/>
              <a:sym typeface="Cambria"/>
            </a:endParaRPr>
          </a:p>
        </p:txBody>
      </p:sp>
      <p:sp>
        <p:nvSpPr>
          <p:cNvPr id="171" name="Google Shape;171;p26"/>
          <p:cNvSpPr txBox="1">
            <a:spLocks noGrp="1"/>
          </p:cNvSpPr>
          <p:nvPr>
            <p:ph type="sldNum" idx="12"/>
          </p:nvPr>
        </p:nvSpPr>
        <p:spPr>
          <a:xfrm>
            <a:off x="6553200" y="6243638"/>
            <a:ext cx="21336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600"/>
              <a:buFont typeface="Garamond"/>
              <a:buNone/>
            </a:pPr>
            <a:fld id="{00000000-1234-1234-1234-123412341234}" type="slidenum">
              <a:rPr lang="en-US" sz="1600" b="0" i="0" u="none" strike="noStrike" cap="none">
                <a:solidFill>
                  <a:srgbClr val="000000"/>
                </a:solidFill>
                <a:latin typeface="Garamond"/>
                <a:ea typeface="Garamond"/>
                <a:cs typeface="Garamond"/>
                <a:sym typeface="Garamond"/>
              </a:rPr>
              <a:t>237</a:t>
            </a:fld>
            <a:endParaRPr sz="1600" b="0" i="0" u="none" strike="noStrike" cap="none">
              <a:solidFill>
                <a:srgbClr val="000000"/>
              </a:solidFill>
              <a:latin typeface="Garamond"/>
              <a:ea typeface="Garamond"/>
              <a:cs typeface="Garamond"/>
              <a:sym typeface="Garamond"/>
            </a:endParaRPr>
          </a:p>
        </p:txBody>
      </p:sp>
    </p:spTree>
    <p:extLst>
      <p:ext uri="{BB962C8B-B14F-4D97-AF65-F5344CB8AC3E}">
        <p14:creationId xmlns:p14="http://schemas.microsoft.com/office/powerpoint/2010/main" val="2652188532"/>
      </p:ext>
    </p:extLst>
  </p:cSld>
  <p:clrMapOvr>
    <a:masterClrMapping/>
  </p:clrMapOvr>
  <p:transition/>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35"/>
          <p:cNvSpPr txBox="1">
            <a:spLocks noGrp="1"/>
          </p:cNvSpPr>
          <p:nvPr>
            <p:ph type="title"/>
          </p:nvPr>
        </p:nvSpPr>
        <p:spPr>
          <a:xfrm>
            <a:off x="228600" y="152400"/>
            <a:ext cx="8610600" cy="731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100"/>
              <a:buNone/>
            </a:pPr>
            <a:r>
              <a:rPr lang="en-US"/>
              <a:t>Throughput Results</a:t>
            </a:r>
            <a:endParaRPr/>
          </a:p>
        </p:txBody>
      </p:sp>
      <p:sp>
        <p:nvSpPr>
          <p:cNvPr id="237" name="Google Shape;237;p35"/>
          <p:cNvSpPr txBox="1">
            <a:spLocks noGrp="1"/>
          </p:cNvSpPr>
          <p:nvPr>
            <p:ph type="body" idx="1"/>
          </p:nvPr>
        </p:nvSpPr>
        <p:spPr>
          <a:xfrm>
            <a:off x="228600" y="1147850"/>
            <a:ext cx="8542500" cy="4876800"/>
          </a:xfrm>
          <a:prstGeom prst="rect">
            <a:avLst/>
          </a:prstGeom>
          <a:noFill/>
          <a:ln>
            <a:noFill/>
          </a:ln>
        </p:spPr>
        <p:txBody>
          <a:bodyPr spcFirstLastPara="1" wrap="square" lIns="91425" tIns="45700" rIns="91425" bIns="45700" anchor="t" anchorCtr="0">
            <a:noAutofit/>
          </a:bodyPr>
          <a:lstStyle/>
          <a:p>
            <a:pPr marL="342900" marR="0" lvl="0" indent="-342265" algn="l" rtl="0">
              <a:lnSpc>
                <a:spcPct val="100000"/>
              </a:lnSpc>
              <a:spcBef>
                <a:spcPts val="0"/>
              </a:spcBef>
              <a:spcAft>
                <a:spcPts val="0"/>
              </a:spcAft>
              <a:buSzPts val="1550"/>
              <a:buFont typeface="Cambria"/>
              <a:buChar char="■"/>
            </a:pPr>
            <a:endParaRPr>
              <a:latin typeface="Cambria"/>
              <a:ea typeface="Cambria"/>
              <a:cs typeface="Cambria"/>
              <a:sym typeface="Cambria"/>
            </a:endParaRPr>
          </a:p>
        </p:txBody>
      </p:sp>
      <p:sp>
        <p:nvSpPr>
          <p:cNvPr id="238" name="Google Shape;238;p35"/>
          <p:cNvSpPr txBox="1">
            <a:spLocks noGrp="1"/>
          </p:cNvSpPr>
          <p:nvPr>
            <p:ph type="sldNum" idx="12"/>
          </p:nvPr>
        </p:nvSpPr>
        <p:spPr>
          <a:xfrm>
            <a:off x="6553200" y="6243638"/>
            <a:ext cx="21336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600"/>
              <a:buFont typeface="Garamond"/>
              <a:buNone/>
            </a:pPr>
            <a:fld id="{00000000-1234-1234-1234-123412341234}" type="slidenum">
              <a:rPr lang="en-US" sz="1600" b="0" i="0" u="none" strike="noStrike" cap="none">
                <a:solidFill>
                  <a:srgbClr val="000000"/>
                </a:solidFill>
                <a:latin typeface="Garamond"/>
                <a:ea typeface="Garamond"/>
                <a:cs typeface="Garamond"/>
                <a:sym typeface="Garamond"/>
              </a:rPr>
              <a:t>238</a:t>
            </a:fld>
            <a:endParaRPr sz="1600" b="0" i="0" u="none" strike="noStrike" cap="none">
              <a:solidFill>
                <a:srgbClr val="000000"/>
              </a:solidFill>
              <a:latin typeface="Garamond"/>
              <a:ea typeface="Garamond"/>
              <a:cs typeface="Garamond"/>
              <a:sym typeface="Garamond"/>
            </a:endParaRPr>
          </a:p>
        </p:txBody>
      </p:sp>
      <p:pic>
        <p:nvPicPr>
          <p:cNvPr id="239" name="Google Shape;239;p35"/>
          <p:cNvPicPr preferRelativeResize="0"/>
          <p:nvPr/>
        </p:nvPicPr>
        <p:blipFill>
          <a:blip r:embed="rId3">
            <a:alphaModFix/>
          </a:blip>
          <a:stretch>
            <a:fillRect/>
          </a:stretch>
        </p:blipFill>
        <p:spPr>
          <a:xfrm>
            <a:off x="228600" y="1147850"/>
            <a:ext cx="8458201" cy="4492552"/>
          </a:xfrm>
          <a:prstGeom prst="rect">
            <a:avLst/>
          </a:prstGeom>
          <a:noFill/>
          <a:ln>
            <a:noFill/>
          </a:ln>
        </p:spPr>
      </p:pic>
    </p:spTree>
    <p:extLst>
      <p:ext uri="{BB962C8B-B14F-4D97-AF65-F5344CB8AC3E}">
        <p14:creationId xmlns:p14="http://schemas.microsoft.com/office/powerpoint/2010/main" val="3955122831"/>
      </p:ext>
    </p:extLst>
  </p:cSld>
  <p:clrMapOvr>
    <a:masterClrMapping/>
  </p:clrMapOvr>
  <p:transition/>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itle 1"/>
          <p:cNvSpPr>
            <a:spLocks noGrp="1"/>
          </p:cNvSpPr>
          <p:nvPr>
            <p:ph type="title"/>
          </p:nvPr>
        </p:nvSpPr>
        <p:spPr/>
        <p:txBody>
          <a:bodyPr/>
          <a:lstStyle/>
          <a:p>
            <a:r>
              <a:rPr lang="en-US" sz="3600"/>
              <a:t>Integrating GRIM-Filter into a Read Mapper</a:t>
            </a:r>
          </a:p>
        </p:txBody>
      </p:sp>
      <p:sp>
        <p:nvSpPr>
          <p:cNvPr id="67" name="Rounded Rectangle 66"/>
          <p:cNvSpPr/>
          <p:nvPr/>
        </p:nvSpPr>
        <p:spPr>
          <a:xfrm>
            <a:off x="4569612" y="1855183"/>
            <a:ext cx="3551353" cy="1295295"/>
          </a:xfrm>
          <a:prstGeom prst="roundRect">
            <a:avLst>
              <a:gd name="adj" fmla="val 11551"/>
            </a:avLst>
          </a:prstGeom>
          <a:solidFill>
            <a:srgbClr val="EFF6FB"/>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tIns="0" bIns="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CC9900"/>
                </a:solidFill>
                <a:effectLst/>
                <a:uLnTx/>
                <a:uFillTx/>
                <a:latin typeface="Tahoma"/>
                <a:ea typeface="+mn-ea"/>
                <a:cs typeface="+mn-cs"/>
              </a:rPr>
              <a:t>GRIM-Filter:</a:t>
            </a:r>
            <a:br>
              <a:rPr kumimoji="0" lang="en-US" sz="2000" b="1" i="0" u="none" strike="noStrike" kern="1200" cap="none" spc="0" normalizeH="0" baseline="0" noProof="0">
                <a:ln>
                  <a:noFill/>
                </a:ln>
                <a:solidFill>
                  <a:srgbClr val="CC9900"/>
                </a:solidFill>
                <a:effectLst/>
                <a:uLnTx/>
                <a:uFillTx/>
                <a:latin typeface="Tahoma"/>
                <a:ea typeface="+mn-ea"/>
                <a:cs typeface="+mn-cs"/>
              </a:rPr>
            </a:br>
            <a:r>
              <a:rPr kumimoji="0" lang="en-US" sz="2000" b="0" i="0" u="none" strike="noStrike" kern="1200" cap="none" spc="0" normalizeH="0" baseline="0" noProof="0">
                <a:ln>
                  <a:noFill/>
                </a:ln>
                <a:solidFill>
                  <a:srgbClr val="CC9900"/>
                </a:solidFill>
                <a:effectLst/>
                <a:uLnTx/>
                <a:uFillTx/>
                <a:latin typeface="Tahoma"/>
                <a:ea typeface="+mn-ea"/>
                <a:cs typeface="+mn-cs"/>
              </a:rPr>
              <a:t>Seed Location Checker</a:t>
            </a:r>
          </a:p>
        </p:txBody>
      </p:sp>
      <p:grpSp>
        <p:nvGrpSpPr>
          <p:cNvPr id="153" name="Group 152"/>
          <p:cNvGrpSpPr/>
          <p:nvPr/>
        </p:nvGrpSpPr>
        <p:grpSpPr>
          <a:xfrm>
            <a:off x="4716997" y="2533583"/>
            <a:ext cx="3191677" cy="595931"/>
            <a:chOff x="909473" y="3238443"/>
            <a:chExt cx="3191677" cy="595931"/>
          </a:xfrm>
        </p:grpSpPr>
        <p:sp>
          <p:nvSpPr>
            <p:cNvPr id="154" name="Rectangle 153"/>
            <p:cNvSpPr/>
            <p:nvPr/>
          </p:nvSpPr>
          <p:spPr>
            <a:xfrm>
              <a:off x="953568" y="3463945"/>
              <a:ext cx="3100088" cy="326150"/>
            </a:xfrm>
            <a:prstGeom prst="rect">
              <a:avLst/>
            </a:prstGeom>
            <a:solidFill>
              <a:schemeClr val="bg1"/>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000</a:t>
              </a:r>
              <a:r>
                <a:rPr kumimoji="0" lang="en-US" sz="1600" b="1" i="0" u="none" strike="noStrike" kern="0" cap="none" spc="20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1</a:t>
              </a: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a:t>
              </a:r>
              <a:r>
                <a:rPr kumimoji="0" lang="en-US" sz="1600" b="1" i="0" u="none" strike="noStrike" kern="0" cap="none" spc="20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1</a:t>
              </a: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0     0</a:t>
              </a:r>
              <a:r>
                <a:rPr kumimoji="0" lang="en-US" sz="1600" b="1" i="0" u="none" strike="noStrike" kern="0" cap="none" spc="20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11</a:t>
              </a: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a:t>
              </a:r>
              <a:r>
                <a:rPr kumimoji="0" lang="en-US" sz="1600" b="1" i="0" u="none" strike="noStrike" kern="0" cap="none" spc="20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1</a:t>
              </a: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a:t>
              </a:r>
              <a:endParaRPr kumimoji="0" lang="en-US" sz="1600" b="0" i="0" u="none" strike="noStrike" kern="0" cap="none" spc="20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155" name="TextBox 154"/>
            <p:cNvSpPr txBox="1"/>
            <p:nvPr/>
          </p:nvSpPr>
          <p:spPr>
            <a:xfrm>
              <a:off x="2265474" y="3249599"/>
              <a:ext cx="59884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Tahoma"/>
                  <a:ea typeface="+mn-ea"/>
                  <a:cs typeface="+mn-cs"/>
                </a:rPr>
                <a:t>...</a:t>
              </a:r>
              <a:endParaRPr kumimoji="0" lang="en-US" sz="1600" b="0" i="0" u="none" strike="noStrike" kern="1200" cap="none" spc="0" normalizeH="0" baseline="0" noProof="0">
                <a:ln>
                  <a:noFill/>
                </a:ln>
                <a:solidFill>
                  <a:srgbClr val="000000"/>
                </a:solidFill>
                <a:effectLst/>
                <a:uLnTx/>
                <a:uFillTx/>
                <a:latin typeface="Tahoma"/>
                <a:ea typeface="+mn-ea"/>
                <a:cs typeface="Arial" panose="020B0604020202020204" pitchFamily="34" charset="0"/>
              </a:endParaRPr>
            </a:p>
          </p:txBody>
        </p:sp>
        <p:sp>
          <p:nvSpPr>
            <p:cNvPr id="156" name="TextBox 155"/>
            <p:cNvSpPr txBox="1"/>
            <p:nvPr/>
          </p:nvSpPr>
          <p:spPr>
            <a:xfrm>
              <a:off x="3502310" y="3249599"/>
              <a:ext cx="59884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Tahoma"/>
                  <a:ea typeface="+mn-ea"/>
                  <a:cs typeface="+mn-cs"/>
                </a:rPr>
                <a:t>...</a:t>
              </a:r>
              <a:endParaRPr kumimoji="0" lang="en-US" sz="1600" b="0" i="0" u="none" strike="noStrike" kern="1200" cap="none" spc="0" normalizeH="0" baseline="0" noProof="0">
                <a:ln>
                  <a:noFill/>
                </a:ln>
                <a:solidFill>
                  <a:srgbClr val="000000"/>
                </a:solidFill>
                <a:effectLst/>
                <a:uLnTx/>
                <a:uFillTx/>
                <a:latin typeface="Tahoma"/>
                <a:ea typeface="+mn-ea"/>
                <a:cs typeface="Arial" panose="020B0604020202020204" pitchFamily="34" charset="0"/>
              </a:endParaRPr>
            </a:p>
          </p:txBody>
        </p:sp>
        <p:sp>
          <p:nvSpPr>
            <p:cNvPr id="157" name="TextBox 156"/>
            <p:cNvSpPr txBox="1"/>
            <p:nvPr/>
          </p:nvSpPr>
          <p:spPr>
            <a:xfrm>
              <a:off x="909473" y="3238443"/>
              <a:ext cx="59884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Tahoma"/>
                  <a:ea typeface="+mn-ea"/>
                  <a:cs typeface="+mn-cs"/>
                </a:rPr>
                <a:t>...</a:t>
              </a:r>
              <a:endParaRPr kumimoji="0" lang="en-US" sz="1600" b="0" i="0" u="none" strike="noStrike" kern="1200" cap="none" spc="0" normalizeH="0" baseline="0" noProof="0">
                <a:ln>
                  <a:noFill/>
                </a:ln>
                <a:solidFill>
                  <a:srgbClr val="000000"/>
                </a:solidFill>
                <a:effectLst/>
                <a:uLnTx/>
                <a:uFillTx/>
                <a:latin typeface="Tahoma"/>
                <a:ea typeface="+mn-ea"/>
                <a:cs typeface="Arial" panose="020B0604020202020204" pitchFamily="34" charset="0"/>
              </a:endParaRPr>
            </a:p>
          </p:txBody>
        </p:sp>
      </p:grpSp>
      <p:sp>
        <p:nvSpPr>
          <p:cNvPr id="68" name="Rectangle 67"/>
          <p:cNvSpPr/>
          <p:nvPr/>
        </p:nvSpPr>
        <p:spPr>
          <a:xfrm>
            <a:off x="6849979" y="2776327"/>
            <a:ext cx="128337" cy="299747"/>
          </a:xfrm>
          <a:prstGeom prst="rect">
            <a:avLst/>
          </a:prstGeom>
          <a:solidFill>
            <a:schemeClr val="accent2">
              <a:lumMod val="40000"/>
              <a:lumOff val="60000"/>
              <a:alpha val="73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Tahoma"/>
              <a:ea typeface="+mn-ea"/>
              <a:cs typeface="Tahoma"/>
            </a:endParaRPr>
          </a:p>
        </p:txBody>
      </p:sp>
      <p:sp>
        <p:nvSpPr>
          <p:cNvPr id="69" name="Rectangle 68"/>
          <p:cNvSpPr/>
          <p:nvPr/>
        </p:nvSpPr>
        <p:spPr>
          <a:xfrm>
            <a:off x="5892595" y="2771274"/>
            <a:ext cx="115174" cy="306545"/>
          </a:xfrm>
          <a:prstGeom prst="rect">
            <a:avLst/>
          </a:prstGeom>
          <a:solidFill>
            <a:schemeClr val="accent6">
              <a:lumMod val="40000"/>
              <a:lumOff val="60000"/>
              <a:alpha val="72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Tahoma"/>
              <a:ea typeface="+mn-ea"/>
              <a:cs typeface="Tahoma"/>
            </a:endParaRPr>
          </a:p>
        </p:txBody>
      </p:sp>
      <p:sp>
        <p:nvSpPr>
          <p:cNvPr id="70" name="Rectangle 69"/>
          <p:cNvSpPr/>
          <p:nvPr/>
        </p:nvSpPr>
        <p:spPr>
          <a:xfrm>
            <a:off x="5197642" y="2771274"/>
            <a:ext cx="124326" cy="300789"/>
          </a:xfrm>
          <a:prstGeom prst="rect">
            <a:avLst/>
          </a:prstGeom>
          <a:solidFill>
            <a:schemeClr val="accent4">
              <a:lumMod val="40000"/>
              <a:lumOff val="60000"/>
              <a:alpha val="71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FFFFFF"/>
              </a:solidFill>
              <a:effectLst/>
              <a:uLnTx/>
              <a:uFillTx/>
              <a:latin typeface="Tahoma"/>
              <a:ea typeface="+mn-ea"/>
              <a:cs typeface="Tahoma"/>
            </a:endParaRPr>
          </a:p>
        </p:txBody>
      </p:sp>
      <p:grpSp>
        <p:nvGrpSpPr>
          <p:cNvPr id="76" name="Group 75"/>
          <p:cNvGrpSpPr/>
          <p:nvPr/>
        </p:nvGrpSpPr>
        <p:grpSpPr>
          <a:xfrm>
            <a:off x="220033" y="1501587"/>
            <a:ext cx="3291793" cy="584775"/>
            <a:chOff x="963803" y="441215"/>
            <a:chExt cx="3291793" cy="584775"/>
          </a:xfrm>
        </p:grpSpPr>
        <p:sp>
          <p:nvSpPr>
            <p:cNvPr id="77" name="Rectangle 76"/>
            <p:cNvSpPr/>
            <p:nvPr/>
          </p:nvSpPr>
          <p:spPr>
            <a:xfrm>
              <a:off x="963803" y="672951"/>
              <a:ext cx="3291793" cy="320691"/>
            </a:xfrm>
            <a:prstGeom prst="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GAACTTGCGAG</a:t>
              </a: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Wingdings"/>
                  <a:cs typeface="Arial" panose="020B0604020202020204" pitchFamily="34" charset="0"/>
                  <a:sym typeface="Wingdings"/>
                </a:rPr>
                <a:t>     </a:t>
              </a: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GTATT </a:t>
              </a:r>
              <a:endParaRPr kumimoji="0" lang="en-US" sz="1600" b="0" i="0" u="none" strike="noStrike" kern="0" cap="none" spc="200" normalizeH="0" baseline="0" noProof="0">
                <a:ln>
                  <a:noFill/>
                </a:ln>
                <a:solidFill>
                  <a:srgbClr val="000000"/>
                </a:solidFill>
                <a:effectLst/>
                <a:uLnTx/>
                <a:uFillTx/>
                <a:latin typeface="Arial" panose="020B0604020202020204" pitchFamily="34" charset="0"/>
                <a:ea typeface="ＭＳ 明朝"/>
                <a:cs typeface="Arial" panose="020B0604020202020204" pitchFamily="34" charset="0"/>
              </a:endParaRPr>
            </a:p>
          </p:txBody>
        </p:sp>
        <p:sp>
          <p:nvSpPr>
            <p:cNvPr id="78" name="TextBox 77"/>
            <p:cNvSpPr txBox="1"/>
            <p:nvPr/>
          </p:nvSpPr>
          <p:spPr>
            <a:xfrm>
              <a:off x="2848822" y="441215"/>
              <a:ext cx="59884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Tahoma"/>
                  <a:ea typeface="+mn-ea"/>
                  <a:cs typeface="+mn-cs"/>
                </a:rPr>
                <a:t>...</a:t>
              </a:r>
              <a:endParaRPr kumimoji="0" lang="en-US" sz="1600" b="0" i="0" u="none" strike="noStrike" kern="1200" cap="none" spc="0" normalizeH="0" baseline="0" noProof="0">
                <a:ln>
                  <a:noFill/>
                </a:ln>
                <a:solidFill>
                  <a:srgbClr val="000000"/>
                </a:solidFill>
                <a:effectLst/>
                <a:uLnTx/>
                <a:uFillTx/>
                <a:latin typeface="Tahoma"/>
                <a:ea typeface="+mn-ea"/>
                <a:cs typeface="Arial" panose="020B0604020202020204" pitchFamily="34" charset="0"/>
              </a:endParaRPr>
            </a:p>
          </p:txBody>
        </p:sp>
      </p:grpSp>
      <p:sp>
        <p:nvSpPr>
          <p:cNvPr id="79" name="TextBox 78"/>
          <p:cNvSpPr txBox="1"/>
          <p:nvPr/>
        </p:nvSpPr>
        <p:spPr>
          <a:xfrm>
            <a:off x="93484" y="1391800"/>
            <a:ext cx="3534320"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B050"/>
                </a:solidFill>
                <a:effectLst/>
                <a:uLnTx/>
                <a:uFillTx/>
                <a:latin typeface="Tahoma"/>
                <a:ea typeface="+mn-ea"/>
                <a:cs typeface="Tahoma"/>
              </a:rPr>
              <a:t>INPUT</a:t>
            </a:r>
            <a:r>
              <a:rPr kumimoji="0" lang="en-US" sz="1800" b="1" i="0" u="none" strike="noStrike" kern="1200" cap="none" spc="0" normalizeH="0" baseline="0" noProof="0">
                <a:ln>
                  <a:noFill/>
                </a:ln>
                <a:solidFill>
                  <a:srgbClr val="000000"/>
                </a:solidFill>
                <a:effectLst/>
                <a:uLnTx/>
                <a:uFillTx/>
                <a:latin typeface="Tahoma"/>
                <a:ea typeface="+mn-ea"/>
                <a:cs typeface="Tahoma"/>
              </a:rPr>
              <a:t>: Read Sequence</a:t>
            </a:r>
          </a:p>
        </p:txBody>
      </p:sp>
      <p:sp>
        <p:nvSpPr>
          <p:cNvPr id="80" name="Rounded Rectangle 79"/>
          <p:cNvSpPr/>
          <p:nvPr/>
        </p:nvSpPr>
        <p:spPr>
          <a:xfrm>
            <a:off x="348504" y="2379616"/>
            <a:ext cx="3024279" cy="1557830"/>
          </a:xfrm>
          <a:prstGeom prst="roundRect">
            <a:avLst>
              <a:gd name="adj" fmla="val 11077"/>
            </a:avLst>
          </a:prstGeom>
          <a:solidFill>
            <a:srgbClr val="D0E6F4"/>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70C0"/>
                </a:solidFill>
                <a:effectLst/>
                <a:uLnTx/>
                <a:uFillTx/>
                <a:latin typeface="Tahoma"/>
                <a:ea typeface="+mn-ea"/>
                <a:cs typeface="+mn-cs"/>
              </a:rPr>
              <a:t>GRIM-Filter: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0070C0"/>
                </a:solidFill>
                <a:effectLst/>
                <a:uLnTx/>
                <a:uFillTx/>
                <a:latin typeface="Tahoma"/>
                <a:ea typeface="+mn-ea"/>
                <a:cs typeface="+mn-cs"/>
              </a:rPr>
              <a:t>Filter Bitmask Generator</a:t>
            </a:r>
          </a:p>
        </p:txBody>
      </p:sp>
      <p:sp>
        <p:nvSpPr>
          <p:cNvPr id="81" name="TextBox 80"/>
          <p:cNvSpPr txBox="1"/>
          <p:nvPr/>
        </p:nvSpPr>
        <p:spPr>
          <a:xfrm>
            <a:off x="-172430" y="4548148"/>
            <a:ext cx="3988237"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70C0"/>
                </a:solidFill>
                <a:effectLst/>
                <a:uLnTx/>
                <a:uFillTx/>
                <a:latin typeface="Tahoma"/>
                <a:ea typeface="+mn-ea"/>
                <a:cs typeface="Tahoma"/>
              </a:rPr>
              <a:t>Seed Location Filter Bitmask</a:t>
            </a:r>
          </a:p>
        </p:txBody>
      </p:sp>
      <p:grpSp>
        <p:nvGrpSpPr>
          <p:cNvPr id="82" name="Group 81"/>
          <p:cNvGrpSpPr/>
          <p:nvPr/>
        </p:nvGrpSpPr>
        <p:grpSpPr>
          <a:xfrm>
            <a:off x="228600" y="4004071"/>
            <a:ext cx="3191677" cy="595931"/>
            <a:chOff x="909473" y="3238443"/>
            <a:chExt cx="3191677" cy="595931"/>
          </a:xfrm>
        </p:grpSpPr>
        <p:sp>
          <p:nvSpPr>
            <p:cNvPr id="83" name="Rectangle 82"/>
            <p:cNvSpPr/>
            <p:nvPr/>
          </p:nvSpPr>
          <p:spPr>
            <a:xfrm>
              <a:off x="953568" y="3463945"/>
              <a:ext cx="3100088" cy="326150"/>
            </a:xfrm>
            <a:prstGeom prst="rect">
              <a:avLst/>
            </a:prstGeom>
            <a:solidFill>
              <a:schemeClr val="bg1"/>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000</a:t>
              </a:r>
              <a:r>
                <a:rPr kumimoji="0" lang="en-US" sz="1600" b="1" i="0" u="none" strike="noStrike" kern="0" cap="none" spc="20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1</a:t>
              </a: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a:t>
              </a:r>
              <a:r>
                <a:rPr kumimoji="0" lang="en-US" sz="1600" b="1" i="0" u="none" strike="noStrike" kern="0" cap="none" spc="20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1</a:t>
              </a: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0     0</a:t>
              </a:r>
              <a:r>
                <a:rPr kumimoji="0" lang="en-US" sz="1600" b="1" i="0" u="none" strike="noStrike" kern="0" cap="none" spc="20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11</a:t>
              </a: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a:t>
              </a:r>
              <a:r>
                <a:rPr kumimoji="0" lang="en-US" sz="1600" b="1" i="0" u="none" strike="noStrike" kern="0" cap="none" spc="20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1</a:t>
              </a:r>
              <a:r>
                <a:rPr kumimoji="0" lang="en-US" sz="1600" b="0" i="0" u="none" strike="noStrike" kern="0" cap="none" spc="20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0</a:t>
              </a:r>
              <a:endParaRPr kumimoji="0" lang="en-US" sz="1600" b="0" i="0" u="none" strike="noStrike" kern="0" cap="none" spc="20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84" name="TextBox 83"/>
            <p:cNvSpPr txBox="1"/>
            <p:nvPr/>
          </p:nvSpPr>
          <p:spPr>
            <a:xfrm>
              <a:off x="2265474" y="3249599"/>
              <a:ext cx="59884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Tahoma"/>
                  <a:ea typeface="+mn-ea"/>
                  <a:cs typeface="+mn-cs"/>
                </a:rPr>
                <a:t>...</a:t>
              </a:r>
              <a:endParaRPr kumimoji="0" lang="en-US" sz="1600" b="0" i="0" u="none" strike="noStrike" kern="1200" cap="none" spc="0" normalizeH="0" baseline="0" noProof="0">
                <a:ln>
                  <a:noFill/>
                </a:ln>
                <a:solidFill>
                  <a:srgbClr val="000000"/>
                </a:solidFill>
                <a:effectLst/>
                <a:uLnTx/>
                <a:uFillTx/>
                <a:latin typeface="Tahoma"/>
                <a:ea typeface="+mn-ea"/>
                <a:cs typeface="Arial" panose="020B0604020202020204" pitchFamily="34" charset="0"/>
              </a:endParaRPr>
            </a:p>
          </p:txBody>
        </p:sp>
        <p:sp>
          <p:nvSpPr>
            <p:cNvPr id="85" name="TextBox 84"/>
            <p:cNvSpPr txBox="1"/>
            <p:nvPr/>
          </p:nvSpPr>
          <p:spPr>
            <a:xfrm>
              <a:off x="3502310" y="3249599"/>
              <a:ext cx="59884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Tahoma"/>
                  <a:ea typeface="+mn-ea"/>
                  <a:cs typeface="+mn-cs"/>
                </a:rPr>
                <a:t>...</a:t>
              </a:r>
              <a:endParaRPr kumimoji="0" lang="en-US" sz="1600" b="0" i="0" u="none" strike="noStrike" kern="1200" cap="none" spc="0" normalizeH="0" baseline="0" noProof="0">
                <a:ln>
                  <a:noFill/>
                </a:ln>
                <a:solidFill>
                  <a:srgbClr val="000000"/>
                </a:solidFill>
                <a:effectLst/>
                <a:uLnTx/>
                <a:uFillTx/>
                <a:latin typeface="Tahoma"/>
                <a:ea typeface="+mn-ea"/>
                <a:cs typeface="Arial" panose="020B0604020202020204" pitchFamily="34" charset="0"/>
              </a:endParaRPr>
            </a:p>
          </p:txBody>
        </p:sp>
        <p:sp>
          <p:nvSpPr>
            <p:cNvPr id="86" name="TextBox 85"/>
            <p:cNvSpPr txBox="1"/>
            <p:nvPr/>
          </p:nvSpPr>
          <p:spPr>
            <a:xfrm>
              <a:off x="909473" y="3238443"/>
              <a:ext cx="59884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Tahoma"/>
                  <a:ea typeface="+mn-ea"/>
                  <a:cs typeface="+mn-cs"/>
                </a:rPr>
                <a:t>...</a:t>
              </a:r>
              <a:endParaRPr kumimoji="0" lang="en-US" sz="1600" b="0" i="0" u="none" strike="noStrike" kern="1200" cap="none" spc="0" normalizeH="0" baseline="0" noProof="0">
                <a:ln>
                  <a:noFill/>
                </a:ln>
                <a:solidFill>
                  <a:srgbClr val="000000"/>
                </a:solidFill>
                <a:effectLst/>
                <a:uLnTx/>
                <a:uFillTx/>
                <a:latin typeface="Tahoma"/>
                <a:ea typeface="+mn-ea"/>
                <a:cs typeface="Arial" panose="020B0604020202020204" pitchFamily="34" charset="0"/>
              </a:endParaRPr>
            </a:p>
          </p:txBody>
        </p:sp>
      </p:grpSp>
      <p:cxnSp>
        <p:nvCxnSpPr>
          <p:cNvPr id="87" name="Straight Arrow Connector 86"/>
          <p:cNvCxnSpPr>
            <a:stCxn id="77" idx="2"/>
            <a:endCxn id="80" idx="0"/>
          </p:cNvCxnSpPr>
          <p:nvPr/>
        </p:nvCxnSpPr>
        <p:spPr>
          <a:xfrm flipH="1">
            <a:off x="1860644" y="2054014"/>
            <a:ext cx="5286" cy="325602"/>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88" name="Straight Arrow Connector 87"/>
          <p:cNvCxnSpPr>
            <a:stCxn id="80" idx="2"/>
          </p:cNvCxnSpPr>
          <p:nvPr/>
        </p:nvCxnSpPr>
        <p:spPr>
          <a:xfrm flipH="1">
            <a:off x="1854200" y="3937446"/>
            <a:ext cx="6444" cy="304354"/>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sp>
        <p:nvSpPr>
          <p:cNvPr id="89" name="Rounded Rectangle 88"/>
          <p:cNvSpPr/>
          <p:nvPr/>
        </p:nvSpPr>
        <p:spPr>
          <a:xfrm>
            <a:off x="4778052" y="1308514"/>
            <a:ext cx="1006879" cy="320441"/>
          </a:xfrm>
          <a:prstGeom prst="roundRect">
            <a:avLst>
              <a:gd name="adj" fmla="val 31301"/>
            </a:avLst>
          </a:prstGeom>
          <a:solidFill>
            <a:schemeClr val="bg1"/>
          </a:solid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Tahoma"/>
                <a:ea typeface="+mn-ea"/>
                <a:cs typeface="+mn-cs"/>
              </a:rPr>
              <a:t>020128</a:t>
            </a:r>
          </a:p>
        </p:txBody>
      </p:sp>
      <p:sp>
        <p:nvSpPr>
          <p:cNvPr id="90" name="Rounded Rectangle 89"/>
          <p:cNvSpPr/>
          <p:nvPr/>
        </p:nvSpPr>
        <p:spPr>
          <a:xfrm>
            <a:off x="6172543" y="1308514"/>
            <a:ext cx="1006879" cy="320441"/>
          </a:xfrm>
          <a:prstGeom prst="roundRect">
            <a:avLst>
              <a:gd name="adj" fmla="val 31301"/>
            </a:avLst>
          </a:prstGeom>
          <a:solidFill>
            <a:schemeClr val="bg1"/>
          </a:solid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Tahoma"/>
                <a:ea typeface="+mn-ea"/>
                <a:cs typeface="+mn-cs"/>
              </a:rPr>
              <a:t>020131</a:t>
            </a:r>
          </a:p>
        </p:txBody>
      </p:sp>
      <p:sp>
        <p:nvSpPr>
          <p:cNvPr id="91" name="Rounded Rectangle 90"/>
          <p:cNvSpPr/>
          <p:nvPr/>
        </p:nvSpPr>
        <p:spPr>
          <a:xfrm>
            <a:off x="7590024" y="1310617"/>
            <a:ext cx="1006879" cy="320441"/>
          </a:xfrm>
          <a:prstGeom prst="roundRect">
            <a:avLst>
              <a:gd name="adj" fmla="val 31301"/>
            </a:avLst>
          </a:prstGeom>
          <a:solidFill>
            <a:schemeClr val="bg1"/>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srgbClr val="000000"/>
                </a:solidFill>
                <a:effectLst/>
                <a:uLnTx/>
                <a:uFillTx/>
                <a:latin typeface="Tahoma"/>
                <a:ea typeface="+mn-ea"/>
                <a:cs typeface="+mn-cs"/>
              </a:rPr>
              <a:t>414415</a:t>
            </a:r>
            <a:endParaRPr kumimoji="0" lang="en-US" sz="1800" b="1" i="0" u="none" strike="noStrike" kern="1200" cap="none" spc="0" normalizeH="0" baseline="0" noProof="0">
              <a:ln>
                <a:noFill/>
              </a:ln>
              <a:solidFill>
                <a:srgbClr val="000000"/>
              </a:solidFill>
              <a:effectLst/>
              <a:uLnTx/>
              <a:uFillTx/>
              <a:latin typeface="Tahoma"/>
              <a:ea typeface="+mn-ea"/>
              <a:cs typeface="+mn-cs"/>
            </a:endParaRPr>
          </a:p>
        </p:txBody>
      </p:sp>
      <p:cxnSp>
        <p:nvCxnSpPr>
          <p:cNvPr id="92" name="Straight Arrow Connector 91"/>
          <p:cNvCxnSpPr>
            <a:stCxn id="89" idx="2"/>
          </p:cNvCxnSpPr>
          <p:nvPr/>
        </p:nvCxnSpPr>
        <p:spPr>
          <a:xfrm flipH="1">
            <a:off x="5265269" y="1628955"/>
            <a:ext cx="16223" cy="1118726"/>
          </a:xfrm>
          <a:prstGeom prst="straightConnector1">
            <a:avLst/>
          </a:prstGeom>
          <a:ln w="38100">
            <a:solidFill>
              <a:srgbClr val="FFC000"/>
            </a:solidFill>
            <a:prstDash val="sysDot"/>
            <a:tailEnd type="stealth" w="lg" len="lg"/>
          </a:ln>
        </p:spPr>
        <p:style>
          <a:lnRef idx="1">
            <a:schemeClr val="accent1"/>
          </a:lnRef>
          <a:fillRef idx="0">
            <a:schemeClr val="accent1"/>
          </a:fillRef>
          <a:effectRef idx="0">
            <a:schemeClr val="accent1"/>
          </a:effectRef>
          <a:fontRef idx="minor">
            <a:schemeClr val="tx1"/>
          </a:fontRef>
        </p:style>
      </p:cxnSp>
      <p:cxnSp>
        <p:nvCxnSpPr>
          <p:cNvPr id="93" name="Straight Arrow Connector 92"/>
          <p:cNvCxnSpPr/>
          <p:nvPr/>
        </p:nvCxnSpPr>
        <p:spPr>
          <a:xfrm flipH="1">
            <a:off x="5960252" y="1626454"/>
            <a:ext cx="706669" cy="1155637"/>
          </a:xfrm>
          <a:prstGeom prst="straightConnector1">
            <a:avLst/>
          </a:prstGeom>
          <a:ln w="38100">
            <a:solidFill>
              <a:schemeClr val="accent6"/>
            </a:solidFill>
            <a:prstDash val="sysDot"/>
            <a:tailEnd type="stealth" w="lg" len="lg"/>
          </a:ln>
        </p:spPr>
        <p:style>
          <a:lnRef idx="1">
            <a:schemeClr val="accent1"/>
          </a:lnRef>
          <a:fillRef idx="0">
            <a:schemeClr val="accent1"/>
          </a:fillRef>
          <a:effectRef idx="0">
            <a:schemeClr val="accent1"/>
          </a:effectRef>
          <a:fontRef idx="minor">
            <a:schemeClr val="tx1"/>
          </a:fontRef>
        </p:style>
      </p:cxnSp>
      <p:cxnSp>
        <p:nvCxnSpPr>
          <p:cNvPr id="94" name="Straight Arrow Connector 93"/>
          <p:cNvCxnSpPr>
            <a:endCxn id="68" idx="0"/>
          </p:cNvCxnSpPr>
          <p:nvPr/>
        </p:nvCxnSpPr>
        <p:spPr>
          <a:xfrm flipH="1">
            <a:off x="6914148" y="1627263"/>
            <a:ext cx="1191447" cy="1149064"/>
          </a:xfrm>
          <a:prstGeom prst="straightConnector1">
            <a:avLst/>
          </a:prstGeom>
          <a:ln w="38100">
            <a:solidFill>
              <a:schemeClr val="accent2"/>
            </a:solidFill>
            <a:prstDash val="sysDot"/>
            <a:tailEnd type="stealth" w="lg" len="lg"/>
          </a:ln>
        </p:spPr>
        <p:style>
          <a:lnRef idx="1">
            <a:schemeClr val="accent1"/>
          </a:lnRef>
          <a:fillRef idx="0">
            <a:schemeClr val="accent1"/>
          </a:fillRef>
          <a:effectRef idx="0">
            <a:schemeClr val="accent1"/>
          </a:effectRef>
          <a:fontRef idx="minor">
            <a:schemeClr val="tx1"/>
          </a:fontRef>
        </p:style>
      </p:cxnSp>
      <p:sp>
        <p:nvSpPr>
          <p:cNvPr id="95" name="TextBox 94"/>
          <p:cNvSpPr txBox="1"/>
          <p:nvPr/>
        </p:nvSpPr>
        <p:spPr>
          <a:xfrm>
            <a:off x="4253862" y="1089739"/>
            <a:ext cx="59884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Tahoma"/>
                <a:ea typeface="+mn-ea"/>
                <a:cs typeface="+mn-cs"/>
              </a:rPr>
              <a:t>...</a:t>
            </a:r>
            <a:endParaRPr kumimoji="0" lang="en-US" sz="1600" b="0" i="0" u="none" strike="noStrike" kern="1200" cap="none" spc="0" normalizeH="0" baseline="0" noProof="0">
              <a:ln>
                <a:noFill/>
              </a:ln>
              <a:solidFill>
                <a:srgbClr val="000000"/>
              </a:solidFill>
              <a:effectLst/>
              <a:uLnTx/>
              <a:uFillTx/>
              <a:latin typeface="Tahoma"/>
              <a:ea typeface="+mn-ea"/>
              <a:cs typeface="Arial" panose="020B0604020202020204" pitchFamily="34" charset="0"/>
            </a:endParaRPr>
          </a:p>
        </p:txBody>
      </p:sp>
      <p:sp>
        <p:nvSpPr>
          <p:cNvPr id="96" name="TextBox 95"/>
          <p:cNvSpPr txBox="1"/>
          <p:nvPr/>
        </p:nvSpPr>
        <p:spPr>
          <a:xfrm>
            <a:off x="5684543" y="1089739"/>
            <a:ext cx="59884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Tahoma"/>
                <a:ea typeface="+mn-ea"/>
                <a:cs typeface="+mn-cs"/>
              </a:rPr>
              <a:t>...</a:t>
            </a:r>
            <a:endParaRPr kumimoji="0" lang="en-US" sz="1600" b="0" i="0" u="none" strike="noStrike" kern="1200" cap="none" spc="0" normalizeH="0" baseline="0" noProof="0">
              <a:ln>
                <a:noFill/>
              </a:ln>
              <a:solidFill>
                <a:srgbClr val="000000"/>
              </a:solidFill>
              <a:effectLst/>
              <a:uLnTx/>
              <a:uFillTx/>
              <a:latin typeface="Tahoma"/>
              <a:ea typeface="+mn-ea"/>
              <a:cs typeface="Arial" panose="020B0604020202020204" pitchFamily="34" charset="0"/>
            </a:endParaRPr>
          </a:p>
        </p:txBody>
      </p:sp>
      <p:sp>
        <p:nvSpPr>
          <p:cNvPr id="97" name="TextBox 96"/>
          <p:cNvSpPr txBox="1"/>
          <p:nvPr/>
        </p:nvSpPr>
        <p:spPr>
          <a:xfrm>
            <a:off x="6770174" y="1089739"/>
            <a:ext cx="121511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Tahoma"/>
                <a:ea typeface="+mn-ea"/>
                <a:cs typeface="+mn-cs"/>
              </a:rPr>
              <a:t>...</a:t>
            </a:r>
            <a:endParaRPr kumimoji="0" lang="en-US" sz="1600" b="0" i="0" u="none" strike="noStrike" kern="1200" cap="none" spc="0" normalizeH="0" baseline="0" noProof="0">
              <a:ln>
                <a:noFill/>
              </a:ln>
              <a:solidFill>
                <a:srgbClr val="000000"/>
              </a:solidFill>
              <a:effectLst/>
              <a:uLnTx/>
              <a:uFillTx/>
              <a:latin typeface="Tahoma"/>
              <a:ea typeface="+mn-ea"/>
              <a:cs typeface="Arial" panose="020B0604020202020204" pitchFamily="34" charset="0"/>
            </a:endParaRPr>
          </a:p>
        </p:txBody>
      </p:sp>
      <p:sp>
        <p:nvSpPr>
          <p:cNvPr id="98" name="TextBox 97"/>
          <p:cNvSpPr txBox="1"/>
          <p:nvPr/>
        </p:nvSpPr>
        <p:spPr>
          <a:xfrm>
            <a:off x="8528615" y="1104089"/>
            <a:ext cx="59884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Tahoma"/>
                <a:ea typeface="+mn-ea"/>
                <a:cs typeface="+mn-cs"/>
              </a:rPr>
              <a:t>...</a:t>
            </a:r>
            <a:endParaRPr kumimoji="0" lang="en-US" sz="1600" b="0" i="0" u="none" strike="noStrike" kern="1200" cap="none" spc="0" normalizeH="0" baseline="0" noProof="0">
              <a:ln>
                <a:noFill/>
              </a:ln>
              <a:solidFill>
                <a:srgbClr val="000000"/>
              </a:solidFill>
              <a:effectLst/>
              <a:uLnTx/>
              <a:uFillTx/>
              <a:latin typeface="Tahoma"/>
              <a:ea typeface="+mn-ea"/>
              <a:cs typeface="Arial" panose="020B0604020202020204" pitchFamily="34" charset="0"/>
            </a:endParaRPr>
          </a:p>
        </p:txBody>
      </p:sp>
      <p:cxnSp>
        <p:nvCxnSpPr>
          <p:cNvPr id="100" name="Straight Arrow Connector 99"/>
          <p:cNvCxnSpPr/>
          <p:nvPr/>
        </p:nvCxnSpPr>
        <p:spPr>
          <a:xfrm>
            <a:off x="5250597" y="3090220"/>
            <a:ext cx="0" cy="617686"/>
          </a:xfrm>
          <a:prstGeom prst="straightConnector1">
            <a:avLst/>
          </a:prstGeom>
          <a:ln w="38100">
            <a:solidFill>
              <a:srgbClr val="C00000"/>
            </a:solidFill>
            <a:tailEnd type="triangle" w="lg" len="lg"/>
          </a:ln>
        </p:spPr>
        <p:style>
          <a:lnRef idx="1">
            <a:schemeClr val="accent1"/>
          </a:lnRef>
          <a:fillRef idx="0">
            <a:schemeClr val="accent1"/>
          </a:fillRef>
          <a:effectRef idx="0">
            <a:schemeClr val="accent1"/>
          </a:effectRef>
          <a:fontRef idx="minor">
            <a:schemeClr val="tx1"/>
          </a:fontRef>
        </p:style>
      </p:cxnSp>
      <p:sp>
        <p:nvSpPr>
          <p:cNvPr id="101" name="TextBox 100"/>
          <p:cNvSpPr txBox="1"/>
          <p:nvPr/>
        </p:nvSpPr>
        <p:spPr>
          <a:xfrm>
            <a:off x="7052166" y="2414227"/>
            <a:ext cx="865223"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a:ln>
                  <a:noFill/>
                </a:ln>
                <a:solidFill>
                  <a:srgbClr val="35742A">
                    <a:lumMod val="75000"/>
                  </a:srgbClr>
                </a:solidFill>
                <a:effectLst/>
                <a:uLnTx/>
                <a:uFillTx/>
                <a:latin typeface="Tahoma"/>
                <a:ea typeface="+mn-ea"/>
                <a:cs typeface="Tahoma"/>
              </a:rPr>
              <a:t>KEEP</a:t>
            </a:r>
            <a:endParaRPr kumimoji="0" lang="en-US" sz="2000" b="0" i="1" u="none" strike="noStrike" kern="1200" cap="none" spc="0" normalizeH="0" baseline="0" noProof="0">
              <a:ln>
                <a:noFill/>
              </a:ln>
              <a:solidFill>
                <a:srgbClr val="35742A">
                  <a:lumMod val="75000"/>
                </a:srgbClr>
              </a:solidFill>
              <a:effectLst/>
              <a:uLnTx/>
              <a:uFillTx/>
              <a:latin typeface="Tahoma"/>
              <a:ea typeface="+mn-ea"/>
              <a:cs typeface="Tahoma"/>
            </a:endParaRPr>
          </a:p>
        </p:txBody>
      </p:sp>
      <p:grpSp>
        <p:nvGrpSpPr>
          <p:cNvPr id="102" name="Group 101"/>
          <p:cNvGrpSpPr/>
          <p:nvPr/>
        </p:nvGrpSpPr>
        <p:grpSpPr>
          <a:xfrm>
            <a:off x="5945759" y="3064959"/>
            <a:ext cx="972249" cy="1028545"/>
            <a:chOff x="9377879" y="2431554"/>
            <a:chExt cx="972249" cy="1357143"/>
          </a:xfrm>
        </p:grpSpPr>
        <p:cxnSp>
          <p:nvCxnSpPr>
            <p:cNvPr id="103" name="Straight Arrow Connector 102"/>
            <p:cNvCxnSpPr/>
            <p:nvPr/>
          </p:nvCxnSpPr>
          <p:spPr>
            <a:xfrm>
              <a:off x="10342406" y="2431554"/>
              <a:ext cx="7722" cy="1353384"/>
            </a:xfrm>
            <a:prstGeom prst="straightConnector1">
              <a:avLst/>
            </a:prstGeom>
            <a:ln w="38100">
              <a:solidFill>
                <a:schemeClr val="accent6"/>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04" name="Straight Arrow Connector 103"/>
            <p:cNvCxnSpPr/>
            <p:nvPr/>
          </p:nvCxnSpPr>
          <p:spPr>
            <a:xfrm flipH="1">
              <a:off x="9377879" y="2434923"/>
              <a:ext cx="2520" cy="1353774"/>
            </a:xfrm>
            <a:prstGeom prst="straightConnector1">
              <a:avLst/>
            </a:prstGeom>
            <a:ln w="38100">
              <a:solidFill>
                <a:schemeClr val="accent6"/>
              </a:solidFill>
              <a:tailEnd type="triangle" w="lg" len="lg"/>
            </a:ln>
          </p:spPr>
          <p:style>
            <a:lnRef idx="1">
              <a:schemeClr val="accent1"/>
            </a:lnRef>
            <a:fillRef idx="0">
              <a:schemeClr val="accent1"/>
            </a:fillRef>
            <a:effectRef idx="0">
              <a:schemeClr val="accent1"/>
            </a:effectRef>
            <a:fontRef idx="minor">
              <a:schemeClr val="tx1"/>
            </a:fontRef>
          </p:style>
        </p:cxnSp>
      </p:grpSp>
      <p:sp>
        <p:nvSpPr>
          <p:cNvPr id="105" name="TextBox 104"/>
          <p:cNvSpPr txBox="1"/>
          <p:nvPr/>
        </p:nvSpPr>
        <p:spPr>
          <a:xfrm>
            <a:off x="5083718" y="3441975"/>
            <a:ext cx="350649" cy="70788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srgbClr val="C00000"/>
                </a:solidFill>
                <a:effectLst/>
                <a:uLnTx/>
                <a:uFillTx/>
                <a:latin typeface="Tahoma"/>
                <a:ea typeface="+mn-ea"/>
                <a:cs typeface="Tahoma"/>
              </a:rPr>
              <a:t>x</a:t>
            </a:r>
          </a:p>
        </p:txBody>
      </p:sp>
      <p:sp>
        <p:nvSpPr>
          <p:cNvPr id="106" name="TextBox 105"/>
          <p:cNvSpPr txBox="1"/>
          <p:nvPr/>
        </p:nvSpPr>
        <p:spPr>
          <a:xfrm>
            <a:off x="4154073" y="3093728"/>
            <a:ext cx="1131884"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a:ln>
                  <a:noFill/>
                </a:ln>
                <a:solidFill>
                  <a:srgbClr val="C00000"/>
                </a:solidFill>
                <a:effectLst/>
                <a:uLnTx/>
                <a:uFillTx/>
                <a:latin typeface="Tahoma"/>
                <a:ea typeface="+mn-ea"/>
                <a:cs typeface="Tahoma"/>
              </a:rPr>
              <a:t>DISCARD</a:t>
            </a:r>
          </a:p>
        </p:txBody>
      </p:sp>
      <p:sp>
        <p:nvSpPr>
          <p:cNvPr id="107" name="TextBox 106"/>
          <p:cNvSpPr txBox="1"/>
          <p:nvPr/>
        </p:nvSpPr>
        <p:spPr>
          <a:xfrm>
            <a:off x="5973150" y="2406193"/>
            <a:ext cx="865223"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a:ln>
                  <a:noFill/>
                </a:ln>
                <a:solidFill>
                  <a:srgbClr val="35742A">
                    <a:lumMod val="75000"/>
                  </a:srgbClr>
                </a:solidFill>
                <a:effectLst/>
                <a:uLnTx/>
                <a:uFillTx/>
                <a:latin typeface="Tahoma"/>
                <a:ea typeface="+mn-ea"/>
                <a:cs typeface="Tahoma"/>
              </a:rPr>
              <a:t>KEEP</a:t>
            </a:r>
          </a:p>
        </p:txBody>
      </p:sp>
      <p:sp>
        <p:nvSpPr>
          <p:cNvPr id="108" name="TextBox 107"/>
          <p:cNvSpPr txBox="1"/>
          <p:nvPr/>
        </p:nvSpPr>
        <p:spPr>
          <a:xfrm>
            <a:off x="4198069" y="898551"/>
            <a:ext cx="5235193"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00B050"/>
                </a:solidFill>
                <a:effectLst/>
                <a:uLnTx/>
                <a:uFillTx/>
                <a:latin typeface="Tahoma"/>
                <a:ea typeface="+mn-ea"/>
                <a:cs typeface="Tahoma"/>
              </a:rPr>
              <a:t>INPUT</a:t>
            </a:r>
            <a:r>
              <a:rPr kumimoji="0" lang="en-US" sz="1800" b="1" i="0" u="none" strike="noStrike" kern="1200" cap="none" spc="0" normalizeH="0" baseline="0" noProof="0">
                <a:ln>
                  <a:noFill/>
                </a:ln>
                <a:solidFill>
                  <a:srgbClr val="000000"/>
                </a:solidFill>
                <a:effectLst/>
                <a:uLnTx/>
                <a:uFillTx/>
                <a:latin typeface="Tahoma"/>
                <a:ea typeface="+mn-ea"/>
                <a:cs typeface="Tahoma"/>
              </a:rPr>
              <a:t>: All Potential Seed Locations</a:t>
            </a:r>
          </a:p>
        </p:txBody>
      </p:sp>
      <p:sp>
        <p:nvSpPr>
          <p:cNvPr id="109" name="Rounded Rectangle 108"/>
          <p:cNvSpPr/>
          <p:nvPr/>
        </p:nvSpPr>
        <p:spPr>
          <a:xfrm>
            <a:off x="2666519" y="5417690"/>
            <a:ext cx="6299681" cy="816123"/>
          </a:xfrm>
          <a:prstGeom prst="roundRect">
            <a:avLst>
              <a:gd name="adj" fmla="val 14960"/>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tab pos="1371600" algn="ctr"/>
              </a:tabLst>
              <a:defRPr/>
            </a:pPr>
            <a:r>
              <a:rPr kumimoji="0" lang="en-US" sz="2000" b="1" i="0" u="none" strike="noStrike" kern="1200" cap="none" spc="0" normalizeH="0" baseline="0" noProof="0">
                <a:ln>
                  <a:noFill/>
                </a:ln>
                <a:solidFill>
                  <a:srgbClr val="3B812F">
                    <a:lumMod val="75000"/>
                  </a:srgbClr>
                </a:solidFill>
                <a:effectLst/>
                <a:uLnTx/>
                <a:uFillTx/>
                <a:latin typeface="Tahoma"/>
                <a:ea typeface="+mn-ea"/>
                <a:cs typeface="+mn-cs"/>
              </a:rPr>
              <a:t>	Read Mapper:</a:t>
            </a:r>
            <a:br>
              <a:rPr kumimoji="0" lang="en-US" sz="2000" b="1" i="0" u="none" strike="noStrike" kern="1200" cap="none" spc="0" normalizeH="0" baseline="0" noProof="0">
                <a:ln>
                  <a:noFill/>
                </a:ln>
                <a:solidFill>
                  <a:srgbClr val="3B812F">
                    <a:lumMod val="75000"/>
                  </a:srgbClr>
                </a:solidFill>
                <a:effectLst/>
                <a:uLnTx/>
                <a:uFillTx/>
                <a:latin typeface="Tahoma"/>
                <a:ea typeface="+mn-ea"/>
                <a:cs typeface="+mn-cs"/>
              </a:rPr>
            </a:br>
            <a:r>
              <a:rPr kumimoji="0" lang="en-US" sz="2000" b="1" i="0" u="none" strike="noStrike" kern="1200" cap="none" spc="0" normalizeH="0" baseline="0" noProof="0">
                <a:ln>
                  <a:noFill/>
                </a:ln>
                <a:solidFill>
                  <a:srgbClr val="3B812F">
                    <a:lumMod val="75000"/>
                  </a:srgbClr>
                </a:solidFill>
                <a:effectLst/>
                <a:uLnTx/>
                <a:uFillTx/>
                <a:latin typeface="Tahoma"/>
                <a:ea typeface="+mn-ea"/>
                <a:cs typeface="+mn-cs"/>
              </a:rPr>
              <a:t>	</a:t>
            </a:r>
            <a:r>
              <a:rPr kumimoji="0" lang="en-US" sz="2000" b="0" i="0" u="none" strike="noStrike" kern="1200" cap="none" spc="0" normalizeH="0" baseline="0" noProof="0">
                <a:ln>
                  <a:noFill/>
                </a:ln>
                <a:solidFill>
                  <a:srgbClr val="3B812F">
                    <a:lumMod val="75000"/>
                  </a:srgbClr>
                </a:solidFill>
                <a:effectLst/>
                <a:uLnTx/>
                <a:uFillTx/>
                <a:latin typeface="Tahoma"/>
                <a:ea typeface="+mn-ea"/>
                <a:cs typeface="+mn-cs"/>
              </a:rPr>
              <a:t>Sequence Alignment</a:t>
            </a:r>
          </a:p>
        </p:txBody>
      </p:sp>
      <p:sp>
        <p:nvSpPr>
          <p:cNvPr id="110" name="Rectangle 109"/>
          <p:cNvSpPr/>
          <p:nvPr/>
        </p:nvSpPr>
        <p:spPr>
          <a:xfrm>
            <a:off x="4058274" y="4093504"/>
            <a:ext cx="4470342" cy="593714"/>
          </a:xfrm>
          <a:prstGeom prst="rect">
            <a:avLst/>
          </a:prstGeom>
          <a:solidFill>
            <a:schemeClr val="bg1">
              <a:lumMod val="95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1" u="none" strike="noStrike" kern="1200" cap="none" spc="0" normalizeH="0" baseline="0" noProof="0">
                <a:ln>
                  <a:noFill/>
                </a:ln>
                <a:solidFill>
                  <a:srgbClr val="000000"/>
                </a:solidFill>
                <a:effectLst/>
                <a:uLnTx/>
                <a:uFillTx/>
                <a:latin typeface="Tahoma"/>
                <a:ea typeface="+mn-ea"/>
                <a:cs typeface="Tahoma"/>
              </a:rPr>
              <a:t>  Reference Segment Storage</a:t>
            </a:r>
          </a:p>
        </p:txBody>
      </p:sp>
      <p:sp>
        <p:nvSpPr>
          <p:cNvPr id="111" name="Rectangle 110"/>
          <p:cNvSpPr/>
          <p:nvPr/>
        </p:nvSpPr>
        <p:spPr>
          <a:xfrm>
            <a:off x="5503344" y="5461557"/>
            <a:ext cx="3085811" cy="632421"/>
          </a:xfrm>
          <a:prstGeom prst="rect">
            <a:avLst/>
          </a:prstGeom>
          <a:solidFill>
            <a:schemeClr val="accent2">
              <a:lumMod val="40000"/>
              <a:lumOff val="60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a:ln>
                  <a:noFill/>
                </a:ln>
                <a:solidFill>
                  <a:srgbClr val="000000"/>
                </a:solidFill>
                <a:effectLst/>
                <a:uLnTx/>
                <a:uFillTx/>
                <a:latin typeface="Tahoma"/>
                <a:ea typeface="+mn-ea"/>
                <a:cs typeface="Tahoma"/>
              </a:rPr>
              <a:t>Edit-Distance Calculation</a:t>
            </a:r>
          </a:p>
        </p:txBody>
      </p:sp>
      <p:sp>
        <p:nvSpPr>
          <p:cNvPr id="112" name="TextBox 111"/>
          <p:cNvSpPr txBox="1"/>
          <p:nvPr/>
        </p:nvSpPr>
        <p:spPr>
          <a:xfrm>
            <a:off x="5010735" y="4698156"/>
            <a:ext cx="1076233" cy="757130"/>
          </a:xfrm>
          <a:prstGeom prst="rect">
            <a:avLst/>
          </a:prstGeom>
          <a:noFill/>
        </p:spPr>
        <p:txBody>
          <a:bodyPr wrap="square" lIns="0" rIns="0"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800" b="0" i="1" u="none" strike="noStrike" kern="1200" cap="none" spc="0" normalizeH="0" baseline="0" noProof="0">
                <a:ln>
                  <a:noFill/>
                </a:ln>
                <a:solidFill>
                  <a:srgbClr val="000000"/>
                </a:solidFill>
                <a:effectLst/>
                <a:uLnTx/>
                <a:uFillTx/>
                <a:latin typeface="Tahoma"/>
                <a:ea typeface="+mn-ea"/>
                <a:cs typeface="Tahoma"/>
              </a:rPr>
              <a:t>reference segment</a:t>
            </a:r>
            <a:br>
              <a:rPr kumimoji="0" lang="en-US" sz="1800" b="0" i="1" u="none" strike="noStrike" kern="1200" cap="none" spc="0" normalizeH="0" baseline="0" noProof="0">
                <a:ln>
                  <a:noFill/>
                </a:ln>
                <a:solidFill>
                  <a:srgbClr val="000000"/>
                </a:solidFill>
                <a:effectLst/>
                <a:uLnTx/>
                <a:uFillTx/>
                <a:latin typeface="Tahoma"/>
                <a:ea typeface="+mn-ea"/>
                <a:cs typeface="Tahoma"/>
              </a:rPr>
            </a:br>
            <a:r>
              <a:rPr kumimoji="0" lang="en-US" sz="1800" b="0" i="1" u="none" strike="noStrike" kern="1200" cap="none" spc="0" normalizeH="0" baseline="0" noProof="0">
                <a:ln>
                  <a:noFill/>
                </a:ln>
                <a:solidFill>
                  <a:srgbClr val="000000"/>
                </a:solidFill>
                <a:effectLst/>
                <a:uLnTx/>
                <a:uFillTx/>
                <a:latin typeface="Tahoma"/>
                <a:ea typeface="+mn-ea"/>
                <a:cs typeface="Tahoma"/>
              </a:rPr>
              <a:t>@ 020131</a:t>
            </a:r>
          </a:p>
        </p:txBody>
      </p:sp>
      <p:sp>
        <p:nvSpPr>
          <p:cNvPr id="113" name="TextBox 112"/>
          <p:cNvSpPr txBox="1"/>
          <p:nvPr/>
        </p:nvSpPr>
        <p:spPr>
          <a:xfrm>
            <a:off x="7761477" y="4698156"/>
            <a:ext cx="1076233" cy="757130"/>
          </a:xfrm>
          <a:prstGeom prst="rect">
            <a:avLst/>
          </a:prstGeom>
          <a:noFill/>
        </p:spPr>
        <p:txBody>
          <a:bodyPr wrap="square" lIns="0" rIns="0"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80000"/>
              </a:lnSpc>
              <a:spcBef>
                <a:spcPts val="0"/>
              </a:spcBef>
              <a:spcAft>
                <a:spcPts val="0"/>
              </a:spcAft>
              <a:buClrTx/>
              <a:buSzTx/>
              <a:buFontTx/>
              <a:buNone/>
              <a:tabLst/>
              <a:defRPr/>
            </a:pPr>
            <a:r>
              <a:rPr kumimoji="0" lang="en-US" sz="1800" b="0" i="1" u="none" strike="noStrike" kern="1200" cap="none" spc="0" normalizeH="0" baseline="0" noProof="0">
                <a:ln>
                  <a:noFill/>
                </a:ln>
                <a:solidFill>
                  <a:srgbClr val="000000"/>
                </a:solidFill>
                <a:effectLst/>
                <a:uLnTx/>
                <a:uFillTx/>
                <a:latin typeface="Tahoma"/>
                <a:ea typeface="+mn-ea"/>
                <a:cs typeface="Tahoma"/>
              </a:rPr>
              <a:t>reference segment</a:t>
            </a:r>
            <a:br>
              <a:rPr kumimoji="0" lang="en-US" sz="1800" b="0" i="1" u="none" strike="noStrike" kern="1200" cap="none" spc="0" normalizeH="0" baseline="0" noProof="0">
                <a:ln>
                  <a:noFill/>
                </a:ln>
                <a:solidFill>
                  <a:srgbClr val="000000"/>
                </a:solidFill>
                <a:effectLst/>
                <a:uLnTx/>
                <a:uFillTx/>
                <a:latin typeface="Tahoma"/>
                <a:ea typeface="+mn-ea"/>
                <a:cs typeface="Tahoma"/>
              </a:rPr>
            </a:br>
            <a:r>
              <a:rPr kumimoji="0" lang="en-US" sz="1800" b="0" i="1" u="none" strike="noStrike" kern="1200" cap="none" spc="0" normalizeH="0" baseline="0" noProof="0">
                <a:ln>
                  <a:noFill/>
                </a:ln>
                <a:solidFill>
                  <a:srgbClr val="000000"/>
                </a:solidFill>
                <a:effectLst/>
                <a:uLnTx/>
                <a:uFillTx/>
                <a:latin typeface="Tahoma"/>
                <a:ea typeface="+mn-ea"/>
                <a:cs typeface="Tahoma"/>
              </a:rPr>
              <a:t>@ 414415</a:t>
            </a:r>
          </a:p>
        </p:txBody>
      </p:sp>
      <p:grpSp>
        <p:nvGrpSpPr>
          <p:cNvPr id="114" name="Group 113"/>
          <p:cNvGrpSpPr/>
          <p:nvPr/>
        </p:nvGrpSpPr>
        <p:grpSpPr>
          <a:xfrm>
            <a:off x="6190265" y="4679210"/>
            <a:ext cx="1490603" cy="782347"/>
            <a:chOff x="9376185" y="4053381"/>
            <a:chExt cx="1490603" cy="1383683"/>
          </a:xfrm>
        </p:grpSpPr>
        <p:cxnSp>
          <p:nvCxnSpPr>
            <p:cNvPr id="116" name="Straight Arrow Connector 115"/>
            <p:cNvCxnSpPr/>
            <p:nvPr/>
          </p:nvCxnSpPr>
          <p:spPr>
            <a:xfrm flipH="1">
              <a:off x="9376185" y="4056448"/>
              <a:ext cx="2520" cy="1376975"/>
            </a:xfrm>
            <a:prstGeom prst="straightConnector1">
              <a:avLst/>
            </a:prstGeom>
            <a:ln w="381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17" name="Straight Arrow Connector 116"/>
            <p:cNvCxnSpPr/>
            <p:nvPr/>
          </p:nvCxnSpPr>
          <p:spPr>
            <a:xfrm flipH="1">
              <a:off x="10380105" y="4053381"/>
              <a:ext cx="2520" cy="1376975"/>
            </a:xfrm>
            <a:prstGeom prst="straightConnector1">
              <a:avLst/>
            </a:prstGeom>
            <a:ln w="381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18" name="Straight Arrow Connector 117"/>
            <p:cNvCxnSpPr/>
            <p:nvPr/>
          </p:nvCxnSpPr>
          <p:spPr>
            <a:xfrm flipH="1">
              <a:off x="10864268" y="4060089"/>
              <a:ext cx="2520" cy="1376975"/>
            </a:xfrm>
            <a:prstGeom prst="straightConnector1">
              <a:avLst/>
            </a:prstGeom>
            <a:ln w="381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grpSp>
      <p:sp>
        <p:nvSpPr>
          <p:cNvPr id="119" name="TextBox 118"/>
          <p:cNvSpPr txBox="1"/>
          <p:nvPr/>
        </p:nvSpPr>
        <p:spPr>
          <a:xfrm>
            <a:off x="6224168" y="4742184"/>
            <a:ext cx="938633"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srgbClr val="000000"/>
                </a:solidFill>
                <a:effectLst/>
                <a:uLnTx/>
                <a:uFillTx/>
                <a:latin typeface="Tahoma"/>
                <a:ea typeface="+mn-ea"/>
                <a:cs typeface="+mn-cs"/>
              </a:rPr>
              <a:t>. . .</a:t>
            </a:r>
            <a:endParaRPr kumimoji="0" lang="en-US" sz="1600" b="0" i="0" u="none" strike="noStrike" kern="1200" cap="none" spc="0" normalizeH="0" baseline="0" noProof="0">
              <a:ln>
                <a:noFill/>
              </a:ln>
              <a:solidFill>
                <a:srgbClr val="000000"/>
              </a:solidFill>
              <a:effectLst/>
              <a:uLnTx/>
              <a:uFillTx/>
              <a:latin typeface="Tahoma"/>
              <a:ea typeface="+mn-ea"/>
              <a:cs typeface="Arial" panose="020B0604020202020204" pitchFamily="34" charset="0"/>
            </a:endParaRPr>
          </a:p>
        </p:txBody>
      </p:sp>
      <p:sp>
        <p:nvSpPr>
          <p:cNvPr id="121" name="Rectangle 120"/>
          <p:cNvSpPr/>
          <p:nvPr/>
        </p:nvSpPr>
        <p:spPr>
          <a:xfrm>
            <a:off x="5006264" y="6411644"/>
            <a:ext cx="3823960" cy="433306"/>
          </a:xfrm>
          <a:prstGeom prst="rect">
            <a:avLst/>
          </a:prstGeom>
          <a:no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0B050"/>
                </a:solidFill>
                <a:effectLst/>
                <a:uLnTx/>
                <a:uFillTx/>
                <a:latin typeface="Tahoma"/>
                <a:ea typeface="+mn-ea"/>
                <a:cs typeface="Tahoma"/>
              </a:rPr>
              <a:t>OUTPUT</a:t>
            </a:r>
            <a:r>
              <a:rPr kumimoji="0" lang="en-US" sz="2000" b="1" i="0" u="none" strike="noStrike" kern="1200" cap="none" spc="0" normalizeH="0" baseline="0" noProof="0">
                <a:ln>
                  <a:noFill/>
                </a:ln>
                <a:solidFill>
                  <a:srgbClr val="000000"/>
                </a:solidFill>
                <a:effectLst/>
                <a:uLnTx/>
                <a:uFillTx/>
                <a:latin typeface="Tahoma"/>
                <a:ea typeface="+mn-ea"/>
                <a:cs typeface="Tahoma"/>
              </a:rPr>
              <a:t>: Correct Mappings</a:t>
            </a:r>
          </a:p>
        </p:txBody>
      </p:sp>
      <p:cxnSp>
        <p:nvCxnSpPr>
          <p:cNvPr id="122" name="Straight Arrow Connector 121"/>
          <p:cNvCxnSpPr/>
          <p:nvPr/>
        </p:nvCxnSpPr>
        <p:spPr>
          <a:xfrm>
            <a:off x="7091736" y="6078958"/>
            <a:ext cx="3934" cy="372441"/>
          </a:xfrm>
          <a:prstGeom prst="straightConnector1">
            <a:avLst/>
          </a:prstGeom>
          <a:ln w="381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123" name="TextBox 122"/>
          <p:cNvSpPr txBox="1"/>
          <p:nvPr/>
        </p:nvSpPr>
        <p:spPr>
          <a:xfrm>
            <a:off x="461680" y="2510100"/>
            <a:ext cx="365760" cy="365760"/>
          </a:xfrm>
          <a:prstGeom prst="ellipse">
            <a:avLst/>
          </a:prstGeom>
          <a:solidFill>
            <a:schemeClr val="tx1"/>
          </a:solidFill>
          <a:ln w="28575" cmpd="sng">
            <a:noFill/>
          </a:ln>
        </p:spPr>
        <p:txBody>
          <a:bodyPr wrap="none" lIns="0" tIns="0" rIns="0" bIns="0" rtlCol="0" anchor="ctr" anchorCtr="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Palatino Linotype" panose="02040502050505030304" pitchFamily="18" charset="0"/>
                <a:ea typeface="Tahoma" charset="0"/>
                <a:cs typeface="Tahoma" charset="0"/>
              </a:rPr>
              <a:t>1</a:t>
            </a:r>
          </a:p>
        </p:txBody>
      </p:sp>
      <p:sp>
        <p:nvSpPr>
          <p:cNvPr id="124" name="TextBox 123"/>
          <p:cNvSpPr txBox="1"/>
          <p:nvPr/>
        </p:nvSpPr>
        <p:spPr>
          <a:xfrm>
            <a:off x="4663393" y="1964621"/>
            <a:ext cx="365760" cy="365760"/>
          </a:xfrm>
          <a:prstGeom prst="ellipse">
            <a:avLst/>
          </a:prstGeom>
          <a:solidFill>
            <a:schemeClr val="tx1"/>
          </a:solidFill>
          <a:ln w="28575" cmpd="sng">
            <a:noFill/>
          </a:ln>
        </p:spPr>
        <p:txBody>
          <a:bodyPr wrap="none" lIns="0" tIns="0" rIns="0" bIns="0" rtlCol="0" anchor="ctr" anchorCtr="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Palatino Linotype" panose="02040502050505030304" pitchFamily="18" charset="0"/>
                <a:ea typeface="Tahoma" charset="0"/>
                <a:cs typeface="Tahoma" charset="0"/>
              </a:rPr>
              <a:t>2</a:t>
            </a:r>
          </a:p>
        </p:txBody>
      </p:sp>
      <p:sp>
        <p:nvSpPr>
          <p:cNvPr id="126" name="TextBox 125"/>
          <p:cNvSpPr txBox="1"/>
          <p:nvPr/>
        </p:nvSpPr>
        <p:spPr>
          <a:xfrm>
            <a:off x="2731229" y="5490922"/>
            <a:ext cx="365760" cy="365760"/>
          </a:xfrm>
          <a:prstGeom prst="ellipse">
            <a:avLst/>
          </a:prstGeom>
          <a:solidFill>
            <a:schemeClr val="tx1"/>
          </a:solidFill>
          <a:ln w="28575" cmpd="sng">
            <a:noFill/>
          </a:ln>
        </p:spPr>
        <p:txBody>
          <a:bodyPr wrap="none" lIns="0" tIns="0" rIns="0" bIns="0" rtlCol="0" anchor="ctr" anchorCtr="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Palatino Linotype" panose="02040502050505030304" pitchFamily="18" charset="0"/>
                <a:ea typeface="Tahoma" charset="0"/>
                <a:cs typeface="Tahoma" charset="0"/>
              </a:rPr>
              <a:t>4</a:t>
            </a:r>
          </a:p>
        </p:txBody>
      </p:sp>
      <p:cxnSp>
        <p:nvCxnSpPr>
          <p:cNvPr id="127" name="Curved Connector 126"/>
          <p:cNvCxnSpPr/>
          <p:nvPr/>
        </p:nvCxnSpPr>
        <p:spPr>
          <a:xfrm rot="10800000" flipV="1">
            <a:off x="3308588" y="1543118"/>
            <a:ext cx="1075637" cy="1043752"/>
          </a:xfrm>
          <a:prstGeom prst="curvedConnector3">
            <a:avLst>
              <a:gd name="adj1" fmla="val 50000"/>
            </a:avLst>
          </a:prstGeom>
          <a:ln w="38100">
            <a:tailEnd type="triangle" w="lg" len="lg"/>
          </a:ln>
        </p:spPr>
        <p:style>
          <a:lnRef idx="1">
            <a:schemeClr val="accent1"/>
          </a:lnRef>
          <a:fillRef idx="0">
            <a:schemeClr val="accent1"/>
          </a:fillRef>
          <a:effectRef idx="0">
            <a:schemeClr val="accent1"/>
          </a:effectRef>
          <a:fontRef idx="minor">
            <a:schemeClr val="tx1"/>
          </a:fontRef>
        </p:style>
      </p:cxnSp>
      <p:sp>
        <p:nvSpPr>
          <p:cNvPr id="163" name="TextBox 162"/>
          <p:cNvSpPr txBox="1"/>
          <p:nvPr/>
        </p:nvSpPr>
        <p:spPr>
          <a:xfrm>
            <a:off x="4130791" y="4200909"/>
            <a:ext cx="365760" cy="365760"/>
          </a:xfrm>
          <a:prstGeom prst="ellipse">
            <a:avLst/>
          </a:prstGeom>
          <a:solidFill>
            <a:schemeClr val="tx1"/>
          </a:solidFill>
          <a:ln w="28575" cmpd="sng">
            <a:noFill/>
          </a:ln>
        </p:spPr>
        <p:txBody>
          <a:bodyPr wrap="none" lIns="0" tIns="0" rIns="0" bIns="0" rtlCol="0" anchor="ctr" anchorCtr="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Palatino Linotype" panose="02040502050505030304" pitchFamily="18" charset="0"/>
                <a:ea typeface="Tahoma" charset="0"/>
                <a:cs typeface="Tahoma" charset="0"/>
              </a:rPr>
              <a:t>3</a:t>
            </a:r>
          </a:p>
        </p:txBody>
      </p:sp>
      <p:sp>
        <p:nvSpPr>
          <p:cNvPr id="2" name="Slide Number Placeholder 1"/>
          <p:cNvSpPr>
            <a:spLocks noGrp="1"/>
          </p:cNvSpPr>
          <p:nvPr>
            <p:ph type="sldNum" sz="quarter" idx="11"/>
          </p:nvPr>
        </p:nvSpPr>
        <p:spPr/>
        <p:txBody>
          <a:bodyPr/>
          <a:lstStyle/>
          <a:p>
            <a:fld id="{323594FA-E141-4234-AE05-360401972BE7}" type="slidenum">
              <a:rPr lang="en-US" altLang="en-US" smtClean="0">
                <a:solidFill>
                  <a:srgbClr val="000000"/>
                </a:solidFill>
              </a:rPr>
              <a:pPr/>
              <a:t>239</a:t>
            </a:fld>
            <a:endParaRPr lang="en-US" altLang="en-US">
              <a:solidFill>
                <a:srgbClr val="000000"/>
              </a:solidFill>
            </a:endParaRPr>
          </a:p>
        </p:txBody>
      </p:sp>
    </p:spTree>
    <p:extLst>
      <p:ext uri="{BB962C8B-B14F-4D97-AF65-F5344CB8AC3E}">
        <p14:creationId xmlns:p14="http://schemas.microsoft.com/office/powerpoint/2010/main" val="8393195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up)">
                                      <p:cBhvr>
                                        <p:cTn id="7" dur="1000"/>
                                        <p:tgtEl>
                                          <p:spTgt spid="87"/>
                                        </p:tgtEl>
                                      </p:cBhvr>
                                    </p:animEffect>
                                  </p:childTnLst>
                                </p:cTn>
                              </p:par>
                              <p:par>
                                <p:cTn id="8" presetID="22" presetClass="entr" presetSubtype="2" fill="hold" nodeType="withEffect">
                                  <p:stCondLst>
                                    <p:cond delay="0"/>
                                  </p:stCondLst>
                                  <p:childTnLst>
                                    <p:set>
                                      <p:cBhvr>
                                        <p:cTn id="9" dur="1" fill="hold">
                                          <p:stCondLst>
                                            <p:cond delay="0"/>
                                          </p:stCondLst>
                                        </p:cTn>
                                        <p:tgtEl>
                                          <p:spTgt spid="127"/>
                                        </p:tgtEl>
                                        <p:attrNameLst>
                                          <p:attrName>style.visibility</p:attrName>
                                        </p:attrNameLst>
                                      </p:cBhvr>
                                      <p:to>
                                        <p:strVal val="visible"/>
                                      </p:to>
                                    </p:set>
                                    <p:animEffect transition="in" filter="wipe(right)">
                                      <p:cBhvr>
                                        <p:cTn id="10" dur="1000"/>
                                        <p:tgtEl>
                                          <p:spTgt spid="127"/>
                                        </p:tgtEl>
                                      </p:cBhvr>
                                    </p:animEffect>
                                  </p:childTnLst>
                                </p:cTn>
                              </p:par>
                            </p:childTnLst>
                          </p:cTn>
                        </p:par>
                        <p:par>
                          <p:cTn id="11" fill="hold">
                            <p:stCondLst>
                              <p:cond delay="1000"/>
                            </p:stCondLst>
                            <p:childTnLst>
                              <p:par>
                                <p:cTn id="12" presetID="22" presetClass="entr" presetSubtype="1" fill="hold" nodeType="afterEffect">
                                  <p:stCondLst>
                                    <p:cond delay="0"/>
                                  </p:stCondLst>
                                  <p:childTnLst>
                                    <p:set>
                                      <p:cBhvr>
                                        <p:cTn id="13" dur="1" fill="hold">
                                          <p:stCondLst>
                                            <p:cond delay="0"/>
                                          </p:stCondLst>
                                        </p:cTn>
                                        <p:tgtEl>
                                          <p:spTgt spid="88"/>
                                        </p:tgtEl>
                                        <p:attrNameLst>
                                          <p:attrName>style.visibility</p:attrName>
                                        </p:attrNameLst>
                                      </p:cBhvr>
                                      <p:to>
                                        <p:strVal val="visible"/>
                                      </p:to>
                                    </p:set>
                                    <p:animEffect transition="in" filter="wipe(up)">
                                      <p:cBhvr>
                                        <p:cTn id="14" dur="1000"/>
                                        <p:tgtEl>
                                          <p:spTgt spid="88"/>
                                        </p:tgtEl>
                                      </p:cBhvr>
                                    </p:animEffect>
                                  </p:childTnLst>
                                </p:cTn>
                              </p:par>
                            </p:childTnLst>
                          </p:cTn>
                        </p:par>
                        <p:par>
                          <p:cTn id="15" fill="hold">
                            <p:stCondLst>
                              <p:cond delay="2000"/>
                            </p:stCondLst>
                            <p:childTnLst>
                              <p:par>
                                <p:cTn id="16" presetID="1" presetClass="entr" presetSubtype="0" fill="hold" nodeType="afterEffect">
                                  <p:stCondLst>
                                    <p:cond delay="0"/>
                                  </p:stCondLst>
                                  <p:childTnLst>
                                    <p:set>
                                      <p:cBhvr>
                                        <p:cTn id="17" dur="1" fill="hold">
                                          <p:stCondLst>
                                            <p:cond delay="0"/>
                                          </p:stCondLst>
                                        </p:cTn>
                                        <p:tgtEl>
                                          <p:spTgt spid="82"/>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81"/>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0" presetClass="path" presetSubtype="0" accel="50000" decel="50000" fill="hold" nodeType="clickEffect">
                                  <p:stCondLst>
                                    <p:cond delay="0"/>
                                  </p:stCondLst>
                                  <p:childTnLst>
                                    <p:animMotion origin="layout" path="M 0.0033 0.00996 L 0.48889 -0.21365 " pathEditMode="relative" rAng="0" ptsTypes="AA">
                                      <p:cBhvr>
                                        <p:cTn id="23" dur="2000" fill="hold"/>
                                        <p:tgtEl>
                                          <p:spTgt spid="82"/>
                                        </p:tgtEl>
                                        <p:attrNameLst>
                                          <p:attrName>ppt_x</p:attrName>
                                          <p:attrName>ppt_y</p:attrName>
                                        </p:attrNameLst>
                                      </p:cBhvr>
                                      <p:rCtr x="24271" y="-11181"/>
                                    </p:animMotion>
                                  </p:childTnLst>
                                </p:cTn>
                              </p:par>
                              <p:par>
                                <p:cTn id="24" presetID="1" presetClass="entr" presetSubtype="0" fill="hold" grpId="0" nodeType="withEffect">
                                  <p:stCondLst>
                                    <p:cond delay="0"/>
                                  </p:stCondLst>
                                  <p:childTnLst>
                                    <p:set>
                                      <p:cBhvr>
                                        <p:cTn id="25" dur="1" fill="hold">
                                          <p:stCondLst>
                                            <p:cond delay="0"/>
                                          </p:stCondLst>
                                        </p:cTn>
                                        <p:tgtEl>
                                          <p:spTgt spid="67"/>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124"/>
                                        </p:tgtEl>
                                        <p:attrNameLst>
                                          <p:attrName>style.visibility</p:attrName>
                                        </p:attrNameLst>
                                      </p:cBhvr>
                                      <p:to>
                                        <p:strVal val="visible"/>
                                      </p:to>
                                    </p:set>
                                  </p:childTnLst>
                                </p:cTn>
                              </p:par>
                            </p:childTnLst>
                          </p:cTn>
                        </p:par>
                        <p:par>
                          <p:cTn id="28" fill="hold">
                            <p:stCondLst>
                              <p:cond delay="2000"/>
                            </p:stCondLst>
                            <p:childTnLst>
                              <p:par>
                                <p:cTn id="29" presetID="1" presetClass="exit" presetSubtype="0" fill="hold" nodeType="afterEffect">
                                  <p:stCondLst>
                                    <p:cond delay="0"/>
                                  </p:stCondLst>
                                  <p:childTnLst>
                                    <p:set>
                                      <p:cBhvr>
                                        <p:cTn id="30" dur="1" fill="hold">
                                          <p:stCondLst>
                                            <p:cond delay="0"/>
                                          </p:stCondLst>
                                        </p:cTn>
                                        <p:tgtEl>
                                          <p:spTgt spid="82"/>
                                        </p:tgtEl>
                                        <p:attrNameLst>
                                          <p:attrName>style.visibility</p:attrName>
                                        </p:attrNameLst>
                                      </p:cBhvr>
                                      <p:to>
                                        <p:strVal val="hidden"/>
                                      </p:to>
                                    </p:set>
                                  </p:childTnLst>
                                </p:cTn>
                              </p:par>
                              <p:par>
                                <p:cTn id="31" presetID="1" presetClass="entr" presetSubtype="0" fill="hold" nodeType="withEffect">
                                  <p:stCondLst>
                                    <p:cond delay="0"/>
                                  </p:stCondLst>
                                  <p:childTnLst>
                                    <p:set>
                                      <p:cBhvr>
                                        <p:cTn id="32" dur="1" fill="hold">
                                          <p:stCondLst>
                                            <p:cond delay="0"/>
                                          </p:stCondLst>
                                        </p:cTn>
                                        <p:tgtEl>
                                          <p:spTgt spid="15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nodeType="clickEffect">
                                  <p:stCondLst>
                                    <p:cond delay="0"/>
                                  </p:stCondLst>
                                  <p:childTnLst>
                                    <p:set>
                                      <p:cBhvr>
                                        <p:cTn id="36" dur="1" fill="hold">
                                          <p:stCondLst>
                                            <p:cond delay="0"/>
                                          </p:stCondLst>
                                        </p:cTn>
                                        <p:tgtEl>
                                          <p:spTgt spid="92"/>
                                        </p:tgtEl>
                                        <p:attrNameLst>
                                          <p:attrName>style.visibility</p:attrName>
                                        </p:attrNameLst>
                                      </p:cBhvr>
                                      <p:to>
                                        <p:strVal val="visible"/>
                                      </p:to>
                                    </p:set>
                                    <p:animEffect transition="in" filter="wipe(up)">
                                      <p:cBhvr>
                                        <p:cTn id="37" dur="1000"/>
                                        <p:tgtEl>
                                          <p:spTgt spid="92"/>
                                        </p:tgtEl>
                                      </p:cBhvr>
                                    </p:animEffect>
                                  </p:childTnLst>
                                </p:cTn>
                              </p:par>
                              <p:par>
                                <p:cTn id="38" presetID="22" presetClass="entr" presetSubtype="1" fill="hold" nodeType="withEffect">
                                  <p:stCondLst>
                                    <p:cond delay="0"/>
                                  </p:stCondLst>
                                  <p:childTnLst>
                                    <p:set>
                                      <p:cBhvr>
                                        <p:cTn id="39" dur="1" fill="hold">
                                          <p:stCondLst>
                                            <p:cond delay="0"/>
                                          </p:stCondLst>
                                        </p:cTn>
                                        <p:tgtEl>
                                          <p:spTgt spid="93"/>
                                        </p:tgtEl>
                                        <p:attrNameLst>
                                          <p:attrName>style.visibility</p:attrName>
                                        </p:attrNameLst>
                                      </p:cBhvr>
                                      <p:to>
                                        <p:strVal val="visible"/>
                                      </p:to>
                                    </p:set>
                                    <p:animEffect transition="in" filter="wipe(up)">
                                      <p:cBhvr>
                                        <p:cTn id="40" dur="1000"/>
                                        <p:tgtEl>
                                          <p:spTgt spid="93"/>
                                        </p:tgtEl>
                                      </p:cBhvr>
                                    </p:animEffect>
                                  </p:childTnLst>
                                </p:cTn>
                              </p:par>
                              <p:par>
                                <p:cTn id="41" presetID="22" presetClass="entr" presetSubtype="1" fill="hold" nodeType="withEffect">
                                  <p:stCondLst>
                                    <p:cond delay="0"/>
                                  </p:stCondLst>
                                  <p:childTnLst>
                                    <p:set>
                                      <p:cBhvr>
                                        <p:cTn id="42" dur="1" fill="hold">
                                          <p:stCondLst>
                                            <p:cond delay="0"/>
                                          </p:stCondLst>
                                        </p:cTn>
                                        <p:tgtEl>
                                          <p:spTgt spid="94"/>
                                        </p:tgtEl>
                                        <p:attrNameLst>
                                          <p:attrName>style.visibility</p:attrName>
                                        </p:attrNameLst>
                                      </p:cBhvr>
                                      <p:to>
                                        <p:strVal val="visible"/>
                                      </p:to>
                                    </p:set>
                                    <p:animEffect transition="in" filter="wipe(up)">
                                      <p:cBhvr>
                                        <p:cTn id="43" dur="1000"/>
                                        <p:tgtEl>
                                          <p:spTgt spid="94"/>
                                        </p:tgtEl>
                                      </p:cBhvr>
                                    </p:animEffect>
                                  </p:childTnLst>
                                </p:cTn>
                              </p:par>
                            </p:childTnLst>
                          </p:cTn>
                        </p:par>
                        <p:par>
                          <p:cTn id="44" fill="hold">
                            <p:stCondLst>
                              <p:cond delay="1000"/>
                            </p:stCondLst>
                            <p:childTnLst>
                              <p:par>
                                <p:cTn id="45" presetID="1" presetClass="entr" presetSubtype="0" fill="hold" grpId="0" nodeType="afterEffect">
                                  <p:stCondLst>
                                    <p:cond delay="0"/>
                                  </p:stCondLst>
                                  <p:childTnLst>
                                    <p:set>
                                      <p:cBhvr>
                                        <p:cTn id="46" dur="1" fill="hold">
                                          <p:stCondLst>
                                            <p:cond delay="0"/>
                                          </p:stCondLst>
                                        </p:cTn>
                                        <p:tgtEl>
                                          <p:spTgt spid="6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68"/>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06"/>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07"/>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01"/>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22" presetClass="entr" presetSubtype="1" fill="hold" nodeType="clickEffect">
                                  <p:stCondLst>
                                    <p:cond delay="0"/>
                                  </p:stCondLst>
                                  <p:childTnLst>
                                    <p:set>
                                      <p:cBhvr>
                                        <p:cTn id="60" dur="1" fill="hold">
                                          <p:stCondLst>
                                            <p:cond delay="0"/>
                                          </p:stCondLst>
                                        </p:cTn>
                                        <p:tgtEl>
                                          <p:spTgt spid="100"/>
                                        </p:tgtEl>
                                        <p:attrNameLst>
                                          <p:attrName>style.visibility</p:attrName>
                                        </p:attrNameLst>
                                      </p:cBhvr>
                                      <p:to>
                                        <p:strVal val="visible"/>
                                      </p:to>
                                    </p:set>
                                    <p:animEffect transition="in" filter="wipe(up)">
                                      <p:cBhvr>
                                        <p:cTn id="61" dur="1000"/>
                                        <p:tgtEl>
                                          <p:spTgt spid="100"/>
                                        </p:tgtEl>
                                      </p:cBhvr>
                                    </p:animEffect>
                                  </p:childTnLst>
                                </p:cTn>
                              </p:par>
                              <p:par>
                                <p:cTn id="62" presetID="22" presetClass="entr" presetSubtype="1" fill="hold" nodeType="withEffect">
                                  <p:stCondLst>
                                    <p:cond delay="0"/>
                                  </p:stCondLst>
                                  <p:childTnLst>
                                    <p:set>
                                      <p:cBhvr>
                                        <p:cTn id="63" dur="1" fill="hold">
                                          <p:stCondLst>
                                            <p:cond delay="0"/>
                                          </p:stCondLst>
                                        </p:cTn>
                                        <p:tgtEl>
                                          <p:spTgt spid="102"/>
                                        </p:tgtEl>
                                        <p:attrNameLst>
                                          <p:attrName>style.visibility</p:attrName>
                                        </p:attrNameLst>
                                      </p:cBhvr>
                                      <p:to>
                                        <p:strVal val="visible"/>
                                      </p:to>
                                    </p:set>
                                    <p:animEffect transition="in" filter="wipe(up)">
                                      <p:cBhvr>
                                        <p:cTn id="64" dur="1000"/>
                                        <p:tgtEl>
                                          <p:spTgt spid="102"/>
                                        </p:tgtEl>
                                      </p:cBhvr>
                                    </p:animEffect>
                                  </p:childTnLst>
                                </p:cTn>
                              </p:par>
                              <p:par>
                                <p:cTn id="65" presetID="1" presetClass="entr" presetSubtype="0" fill="hold" grpId="0" nodeType="withEffect">
                                  <p:stCondLst>
                                    <p:cond delay="0"/>
                                  </p:stCondLst>
                                  <p:childTnLst>
                                    <p:set>
                                      <p:cBhvr>
                                        <p:cTn id="66" dur="1" fill="hold">
                                          <p:stCondLst>
                                            <p:cond delay="0"/>
                                          </p:stCondLst>
                                        </p:cTn>
                                        <p:tgtEl>
                                          <p:spTgt spid="110"/>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163"/>
                                        </p:tgtEl>
                                        <p:attrNameLst>
                                          <p:attrName>style.visibility</p:attrName>
                                        </p:attrNameLst>
                                      </p:cBhvr>
                                      <p:to>
                                        <p:strVal val="visible"/>
                                      </p:to>
                                    </p:set>
                                  </p:childTnLst>
                                </p:cTn>
                              </p:par>
                            </p:childTnLst>
                          </p:cTn>
                        </p:par>
                        <p:par>
                          <p:cTn id="69" fill="hold">
                            <p:stCondLst>
                              <p:cond delay="1000"/>
                            </p:stCondLst>
                            <p:childTnLst>
                              <p:par>
                                <p:cTn id="70" presetID="1" presetClass="entr" presetSubtype="0" fill="hold" grpId="0" nodeType="afterEffect">
                                  <p:stCondLst>
                                    <p:cond delay="0"/>
                                  </p:stCondLst>
                                  <p:childTnLst>
                                    <p:set>
                                      <p:cBhvr>
                                        <p:cTn id="71" dur="1" fill="hold">
                                          <p:stCondLst>
                                            <p:cond delay="0"/>
                                          </p:stCondLst>
                                        </p:cTn>
                                        <p:tgtEl>
                                          <p:spTgt spid="105"/>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22" presetClass="entr" presetSubtype="1" fill="hold" nodeType="clickEffect">
                                  <p:stCondLst>
                                    <p:cond delay="0"/>
                                  </p:stCondLst>
                                  <p:childTnLst>
                                    <p:set>
                                      <p:cBhvr>
                                        <p:cTn id="75" dur="1" fill="hold">
                                          <p:stCondLst>
                                            <p:cond delay="0"/>
                                          </p:stCondLst>
                                        </p:cTn>
                                        <p:tgtEl>
                                          <p:spTgt spid="114"/>
                                        </p:tgtEl>
                                        <p:attrNameLst>
                                          <p:attrName>style.visibility</p:attrName>
                                        </p:attrNameLst>
                                      </p:cBhvr>
                                      <p:to>
                                        <p:strVal val="visible"/>
                                      </p:to>
                                    </p:set>
                                    <p:animEffect transition="in" filter="wipe(up)">
                                      <p:cBhvr>
                                        <p:cTn id="76" dur="1000"/>
                                        <p:tgtEl>
                                          <p:spTgt spid="114"/>
                                        </p:tgtEl>
                                      </p:cBhvr>
                                    </p:animEffect>
                                  </p:childTnLst>
                                </p:cTn>
                              </p:par>
                              <p:par>
                                <p:cTn id="77" presetID="1" presetClass="entr" presetSubtype="0" fill="hold" grpId="0" nodeType="withEffect">
                                  <p:stCondLst>
                                    <p:cond delay="0"/>
                                  </p:stCondLst>
                                  <p:childTnLst>
                                    <p:set>
                                      <p:cBhvr>
                                        <p:cTn id="78" dur="1" fill="hold">
                                          <p:stCondLst>
                                            <p:cond delay="0"/>
                                          </p:stCondLst>
                                        </p:cTn>
                                        <p:tgtEl>
                                          <p:spTgt spid="119"/>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112"/>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113"/>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111"/>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109"/>
                                        </p:tgtEl>
                                        <p:attrNameLst>
                                          <p:attrName>style.visibility</p:attrName>
                                        </p:attrNameLst>
                                      </p:cBhvr>
                                      <p:to>
                                        <p:strVal val="visible"/>
                                      </p:to>
                                    </p:set>
                                  </p:childTnLst>
                                </p:cTn>
                              </p:par>
                              <p:par>
                                <p:cTn id="87" presetID="1" presetClass="entr" presetSubtype="0" fill="hold" grpId="0" nodeType="withEffect">
                                  <p:stCondLst>
                                    <p:cond delay="0"/>
                                  </p:stCondLst>
                                  <p:childTnLst>
                                    <p:set>
                                      <p:cBhvr>
                                        <p:cTn id="88" dur="1" fill="hold">
                                          <p:stCondLst>
                                            <p:cond delay="0"/>
                                          </p:stCondLst>
                                        </p:cTn>
                                        <p:tgtEl>
                                          <p:spTgt spid="126"/>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22" presetClass="entr" presetSubtype="1" fill="hold" nodeType="clickEffect">
                                  <p:stCondLst>
                                    <p:cond delay="0"/>
                                  </p:stCondLst>
                                  <p:childTnLst>
                                    <p:set>
                                      <p:cBhvr>
                                        <p:cTn id="92" dur="1" fill="hold">
                                          <p:stCondLst>
                                            <p:cond delay="0"/>
                                          </p:stCondLst>
                                        </p:cTn>
                                        <p:tgtEl>
                                          <p:spTgt spid="122"/>
                                        </p:tgtEl>
                                        <p:attrNameLst>
                                          <p:attrName>style.visibility</p:attrName>
                                        </p:attrNameLst>
                                      </p:cBhvr>
                                      <p:to>
                                        <p:strVal val="visible"/>
                                      </p:to>
                                    </p:set>
                                    <p:animEffect transition="in" filter="wipe(up)">
                                      <p:cBhvr>
                                        <p:cTn id="93" dur="1000"/>
                                        <p:tgtEl>
                                          <p:spTgt spid="122"/>
                                        </p:tgtEl>
                                      </p:cBhvr>
                                    </p:animEffect>
                                  </p:childTnLst>
                                </p:cTn>
                              </p:par>
                            </p:childTnLst>
                          </p:cTn>
                        </p:par>
                        <p:par>
                          <p:cTn id="94" fill="hold">
                            <p:stCondLst>
                              <p:cond delay="1000"/>
                            </p:stCondLst>
                            <p:childTnLst>
                              <p:par>
                                <p:cTn id="95" presetID="1" presetClass="entr" presetSubtype="0" fill="hold" grpId="0" nodeType="afterEffect">
                                  <p:stCondLst>
                                    <p:cond delay="0"/>
                                  </p:stCondLst>
                                  <p:childTnLst>
                                    <p:set>
                                      <p:cBhvr>
                                        <p:cTn id="96" dur="1" fill="hold">
                                          <p:stCondLst>
                                            <p:cond delay="0"/>
                                          </p:stCondLst>
                                        </p:cTn>
                                        <p:tgtEl>
                                          <p:spTgt spid="1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animBg="1"/>
      <p:bldP spid="68" grpId="0" animBg="1"/>
      <p:bldP spid="69" grpId="0" animBg="1"/>
      <p:bldP spid="70" grpId="0" animBg="1"/>
      <p:bldP spid="81" grpId="0"/>
      <p:bldP spid="101" grpId="0"/>
      <p:bldP spid="105" grpId="0"/>
      <p:bldP spid="106" grpId="0"/>
      <p:bldP spid="107" grpId="0"/>
      <p:bldP spid="109" grpId="0" animBg="1"/>
      <p:bldP spid="110" grpId="0" animBg="1"/>
      <p:bldP spid="111" grpId="0" animBg="1"/>
      <p:bldP spid="112" grpId="0"/>
      <p:bldP spid="113" grpId="0"/>
      <p:bldP spid="119" grpId="0"/>
      <p:bldP spid="121" grpId="0"/>
      <p:bldP spid="124" grpId="0" animBg="1"/>
      <p:bldP spid="126" grpId="0" animBg="1"/>
      <p:bldP spid="163"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TIMING" val="|3.4|-3.4|0|0|4.3|3.6"/>
</p:tagLst>
</file>

<file path=ppt/tags/tag2.xml><?xml version="1.0" encoding="utf-8"?>
<p:tagLst xmlns:a="http://schemas.openxmlformats.org/drawingml/2006/main" xmlns:r="http://schemas.openxmlformats.org/officeDocument/2006/relationships" xmlns:p="http://schemas.openxmlformats.org/presentationml/2006/main">
  <p:tag name="TIMING" val="|3.4|-3.4|0|0|4.3|3.6"/>
</p:tagLst>
</file>

<file path=ppt/tags/tag3.xml><?xml version="1.0" encoding="utf-8"?>
<p:tagLst xmlns:a="http://schemas.openxmlformats.org/drawingml/2006/main" xmlns:r="http://schemas.openxmlformats.org/officeDocument/2006/relationships" xmlns:p="http://schemas.openxmlformats.org/presentationml/2006/main">
  <p:tag name="TIMING" val="|3.4|-3.4|0|0|4.3|3.6"/>
</p:tagLst>
</file>

<file path=ppt/tags/tag4.xml><?xml version="1.0" encoding="utf-8"?>
<p:tagLst xmlns:a="http://schemas.openxmlformats.org/drawingml/2006/main" xmlns:r="http://schemas.openxmlformats.org/officeDocument/2006/relationships" xmlns:p="http://schemas.openxmlformats.org/presentationml/2006/main">
  <p:tag name="TIMING" val="|3.4|-3.4|0|0|4.3|3.6"/>
</p:tagLst>
</file>

<file path=ppt/tags/tag5.xml><?xml version="1.0" encoding="utf-8"?>
<p:tagLst xmlns:a="http://schemas.openxmlformats.org/drawingml/2006/main" xmlns:r="http://schemas.openxmlformats.org/officeDocument/2006/relationships" xmlns:p="http://schemas.openxmlformats.org/presentationml/2006/main">
  <p:tag name="TIMING" val="|3.4|-3.4|0|0|4.3|3.6"/>
</p:tagLst>
</file>

<file path=ppt/tags/tag6.xml><?xml version="1.0" encoding="utf-8"?>
<p:tagLst xmlns:a="http://schemas.openxmlformats.org/drawingml/2006/main" xmlns:r="http://schemas.openxmlformats.org/officeDocument/2006/relationships" xmlns:p="http://schemas.openxmlformats.org/presentationml/2006/main">
  <p:tag name="TIMING" val="|0|0|0|1.5|1.8|2.9|4.8"/>
</p:tagLst>
</file>

<file path=ppt/tags/tag7.xml><?xml version="1.0" encoding="utf-8"?>
<p:tagLst xmlns:a="http://schemas.openxmlformats.org/drawingml/2006/main" xmlns:r="http://schemas.openxmlformats.org/officeDocument/2006/relationships" xmlns:p="http://schemas.openxmlformats.org/presentationml/2006/main">
  <p:tag name="TIMING" val="|0|0|0|1.5|1.8|2.9|4.8"/>
</p:tagLst>
</file>

<file path=ppt/tags/tag8.xml><?xml version="1.0" encoding="utf-8"?>
<p:tagLst xmlns:a="http://schemas.openxmlformats.org/drawingml/2006/main" xmlns:r="http://schemas.openxmlformats.org/officeDocument/2006/relationships" xmlns:p="http://schemas.openxmlformats.org/presentationml/2006/main">
  <p:tag name="TIMING" val="|0|0|0|1.5|1.8|2.9|4.8"/>
</p:tagLst>
</file>

<file path=ppt/tags/tag9.xml><?xml version="1.0" encoding="utf-8"?>
<p:tagLst xmlns:a="http://schemas.openxmlformats.org/drawingml/2006/main" xmlns:r="http://schemas.openxmlformats.org/officeDocument/2006/relationships" xmlns:p="http://schemas.openxmlformats.org/presentationml/2006/main">
  <p:tag name="TIMING" val="|3.4|-3.4|0|0|4.3|3.6"/>
</p:tagLst>
</file>

<file path=ppt/tags/tag10.xml><?xml version="1.0" encoding="utf-8"?>
<p:tagLst xmlns:a="http://schemas.openxmlformats.org/drawingml/2006/main" xmlns:r="http://schemas.openxmlformats.org/officeDocument/2006/relationships" xmlns:p="http://schemas.openxmlformats.org/presentationml/2006/main">
  <p:tag name="TIMING" val="|3.4|-3.4|0|0|4.3|3.6"/>
</p:tagLst>
</file>

<file path=ppt/tags/tag11.xml><?xml version="1.0" encoding="utf-8"?>
<p:tagLst xmlns:a="http://schemas.openxmlformats.org/drawingml/2006/main" xmlns:r="http://schemas.openxmlformats.org/officeDocument/2006/relationships" xmlns:p="http://schemas.openxmlformats.org/presentationml/2006/main">
  <p:tag name="TIMING" val="|0|0|0|1.5|1.8|2.9|4.8"/>
</p:tagLst>
</file>

<file path=ppt/tags/tag12.xml><?xml version="1.0" encoding="utf-8"?>
<p:tagLst xmlns:a="http://schemas.openxmlformats.org/drawingml/2006/main" xmlns:r="http://schemas.openxmlformats.org/officeDocument/2006/relationships" xmlns:p="http://schemas.openxmlformats.org/presentationml/2006/main">
  <p:tag name="TIMING" val="|0|0|0|1.5|1.8|2.9|4.8"/>
</p:tagLst>
</file>

<file path=ppt/tags/tag13.xml><?xml version="1.0" encoding="utf-8"?>
<p:tagLst xmlns:a="http://schemas.openxmlformats.org/drawingml/2006/main" xmlns:r="http://schemas.openxmlformats.org/officeDocument/2006/relationships" xmlns:p="http://schemas.openxmlformats.org/presentationml/2006/main">
  <p:tag name="TIMING" val="|0|0|0|1.5|1.8|2.9|4.8"/>
</p:tagLst>
</file>

<file path=ppt/tags/tag14.xml><?xml version="1.0" encoding="utf-8"?>
<p:tagLst xmlns:a="http://schemas.openxmlformats.org/drawingml/2006/main" xmlns:r="http://schemas.openxmlformats.org/officeDocument/2006/relationships" xmlns:p="http://schemas.openxmlformats.org/presentationml/2006/main">
  <p:tag name="TIMING" val="|0|0|0|1.5|1.8|2.9|4.8"/>
</p:tagLst>
</file>

<file path=ppt/tags/tag15.xml><?xml version="1.0" encoding="utf-8"?>
<p:tagLst xmlns:a="http://schemas.openxmlformats.org/drawingml/2006/main" xmlns:r="http://schemas.openxmlformats.org/officeDocument/2006/relationships" xmlns:p="http://schemas.openxmlformats.org/presentationml/2006/main">
  <p:tag name="TIMING" val="|0|0|0|1.5|1.8|2.9|4.8"/>
</p:tagLst>
</file>

<file path=ppt/tags/tag16.xml><?xml version="1.0" encoding="utf-8"?>
<p:tagLst xmlns:a="http://schemas.openxmlformats.org/drawingml/2006/main" xmlns:r="http://schemas.openxmlformats.org/officeDocument/2006/relationships" xmlns:p="http://schemas.openxmlformats.org/presentationml/2006/main">
  <p:tag name="TIMING" val="|0|0|0|1.5|1.8|2.9|4.8"/>
</p:tagLst>
</file>

<file path=ppt/tags/tag17.xml><?xml version="1.0" encoding="utf-8"?>
<p:tagLst xmlns:a="http://schemas.openxmlformats.org/drawingml/2006/main" xmlns:r="http://schemas.openxmlformats.org/officeDocument/2006/relationships" xmlns:p="http://schemas.openxmlformats.org/presentationml/2006/main">
  <p:tag name="TIMING" val="|0|0|0|1.5|1.8|2.9|4.8"/>
</p:tagLst>
</file>

<file path=ppt/tags/tag18.xml><?xml version="1.0" encoding="utf-8"?>
<p:tagLst xmlns:a="http://schemas.openxmlformats.org/drawingml/2006/main" xmlns:r="http://schemas.openxmlformats.org/officeDocument/2006/relationships" xmlns:p="http://schemas.openxmlformats.org/presentationml/2006/main">
  <p:tag name="TIMING" val="|0|0|0|1.5|1.8|2.9|4.8"/>
</p:tagLst>
</file>

<file path=ppt/tags/tag19.xml><?xml version="1.0" encoding="utf-8"?>
<p:tagLst xmlns:a="http://schemas.openxmlformats.org/drawingml/2006/main" xmlns:r="http://schemas.openxmlformats.org/officeDocument/2006/relationships" xmlns:p="http://schemas.openxmlformats.org/presentationml/2006/main">
  <p:tag name="TIMING" val="|0|0|0|1.5|1.8|2.9|4.8"/>
</p:tagLst>
</file>

<file path=ppt/tags/tag20.xml><?xml version="1.0" encoding="utf-8"?>
<p:tagLst xmlns:a="http://schemas.openxmlformats.org/drawingml/2006/main" xmlns:r="http://schemas.openxmlformats.org/officeDocument/2006/relationships" xmlns:p="http://schemas.openxmlformats.org/presentationml/2006/main">
  <p:tag name="TIMING" val="|0|0|0|1.5|1.8|2.9|4.8"/>
</p:tagLst>
</file>

<file path=ppt/tags/tag21.xml><?xml version="1.0" encoding="utf-8"?>
<p:tagLst xmlns:a="http://schemas.openxmlformats.org/drawingml/2006/main" xmlns:r="http://schemas.openxmlformats.org/officeDocument/2006/relationships" xmlns:p="http://schemas.openxmlformats.org/presentationml/2006/main">
  <p:tag name="TIMING" val="|0|0|0|1.5|1.8|2.9|4.8"/>
</p:tagLst>
</file>

<file path=ppt/tags/tag22.xml><?xml version="1.0" encoding="utf-8"?>
<p:tagLst xmlns:a="http://schemas.openxmlformats.org/drawingml/2006/main" xmlns:r="http://schemas.openxmlformats.org/officeDocument/2006/relationships" xmlns:p="http://schemas.openxmlformats.org/presentationml/2006/main">
  <p:tag name="TIMING" val="|0|0|0|1.5|1.8|2.9|4.8"/>
</p:tagLst>
</file>

<file path=ppt/tags/tag23.xml><?xml version="1.0" encoding="utf-8"?>
<p:tagLst xmlns:a="http://schemas.openxmlformats.org/drawingml/2006/main" xmlns:r="http://schemas.openxmlformats.org/officeDocument/2006/relationships" xmlns:p="http://schemas.openxmlformats.org/presentationml/2006/main">
  <p:tag name="TIMING" val="|0|0|0|1.5|1.8|2.9|4.8"/>
</p:tagLst>
</file>

<file path=ppt/tags/tag24.xml><?xml version="1.0" encoding="utf-8"?>
<p:tagLst xmlns:a="http://schemas.openxmlformats.org/drawingml/2006/main" xmlns:r="http://schemas.openxmlformats.org/officeDocument/2006/relationships" xmlns:p="http://schemas.openxmlformats.org/presentationml/2006/main">
  <p:tag name="TIMING" val="|0|0|0|1.5|1.8|2.9|4.8"/>
</p:tagLst>
</file>

<file path=ppt/tags/tag25.xml><?xml version="1.0" encoding="utf-8"?>
<p:tagLst xmlns:a="http://schemas.openxmlformats.org/drawingml/2006/main" xmlns:r="http://schemas.openxmlformats.org/officeDocument/2006/relationships" xmlns:p="http://schemas.openxmlformats.org/presentationml/2006/main">
  <p:tag name="TIMING" val="|0|0|0|1.5|1.8|2.9|4.8"/>
</p:tagLst>
</file>

<file path=ppt/tags/tag26.xml><?xml version="1.0" encoding="utf-8"?>
<p:tagLst xmlns:a="http://schemas.openxmlformats.org/drawingml/2006/main" xmlns:r="http://schemas.openxmlformats.org/officeDocument/2006/relationships" xmlns:p="http://schemas.openxmlformats.org/presentationml/2006/main">
  <p:tag name="TIMING" val="|0|0|0|1.5|1.8|2.9|4.8"/>
</p:tagLst>
</file>

<file path=ppt/tags/tag27.xml><?xml version="1.0" encoding="utf-8"?>
<p:tagLst xmlns:a="http://schemas.openxmlformats.org/drawingml/2006/main" xmlns:r="http://schemas.openxmlformats.org/officeDocument/2006/relationships" xmlns:p="http://schemas.openxmlformats.org/presentationml/2006/main">
  <p:tag name="TIMING" val="|0|0|0|1.5|1.8|2.9|4.8"/>
</p:tagLst>
</file>

<file path=ppt/tags/tag28.xml><?xml version="1.0" encoding="utf-8"?>
<p:tagLst xmlns:a="http://schemas.openxmlformats.org/drawingml/2006/main" xmlns:r="http://schemas.openxmlformats.org/officeDocument/2006/relationships" xmlns:p="http://schemas.openxmlformats.org/presentationml/2006/main">
  <p:tag name="TIMING" val="|0|0|0|1.5|1.8|2.9|4.8"/>
</p:tagLst>
</file>

<file path=ppt/tags/tag29.xml><?xml version="1.0" encoding="utf-8"?>
<p:tagLst xmlns:a="http://schemas.openxmlformats.org/drawingml/2006/main" xmlns:r="http://schemas.openxmlformats.org/officeDocument/2006/relationships" xmlns:p="http://schemas.openxmlformats.org/presentationml/2006/main">
  <p:tag name="TIMING" val="|0|0|0|1.5|1.8|2.9|4.8"/>
</p:tagLst>
</file>

<file path=ppt/tags/tag30.xml><?xml version="1.0" encoding="utf-8"?>
<p:tagLst xmlns:a="http://schemas.openxmlformats.org/drawingml/2006/main" xmlns:r="http://schemas.openxmlformats.org/officeDocument/2006/relationships" xmlns:p="http://schemas.openxmlformats.org/presentationml/2006/main">
  <p:tag name="TIMING" val="|0|0|0|1.5|1.8|2.9|4.8"/>
</p:tagLst>
</file>

<file path=ppt/tags/tag31.xml><?xml version="1.0" encoding="utf-8"?>
<p:tagLst xmlns:a="http://schemas.openxmlformats.org/drawingml/2006/main" xmlns:r="http://schemas.openxmlformats.org/officeDocument/2006/relationships" xmlns:p="http://schemas.openxmlformats.org/presentationml/2006/main">
  <p:tag name="TIMING" val="|0|0|0|1.5|1.8|2.9|4.8"/>
</p:tagLst>
</file>

<file path=ppt/tags/tag32.xml><?xml version="1.0" encoding="utf-8"?>
<p:tagLst xmlns:a="http://schemas.openxmlformats.org/drawingml/2006/main" xmlns:r="http://schemas.openxmlformats.org/officeDocument/2006/relationships" xmlns:p="http://schemas.openxmlformats.org/presentationml/2006/main">
  <p:tag name="TIMING" val="|3.4|-3.4|0|0|4.3|3.6"/>
</p:tagLst>
</file>

<file path=ppt/tags/tag33.xml><?xml version="1.0" encoding="utf-8"?>
<p:tagLst xmlns:a="http://schemas.openxmlformats.org/drawingml/2006/main" xmlns:r="http://schemas.openxmlformats.org/officeDocument/2006/relationships" xmlns:p="http://schemas.openxmlformats.org/presentationml/2006/main">
  <p:tag name="TIMING" val="|3.4|-3.4|0|0|4.3|3.6"/>
</p:tagLst>
</file>

<file path=ppt/tags/tag34.xml><?xml version="1.0" encoding="utf-8"?>
<p:tagLst xmlns:a="http://schemas.openxmlformats.org/drawingml/2006/main" xmlns:r="http://schemas.openxmlformats.org/officeDocument/2006/relationships" xmlns:p="http://schemas.openxmlformats.org/presentationml/2006/main">
  <p:tag name="TIMING" val="|3.4|-3.4|0|0|4.3|3.6"/>
</p:tagLst>
</file>

<file path=ppt/tags/tag35.xml><?xml version="1.0" encoding="utf-8"?>
<p:tagLst xmlns:a="http://schemas.openxmlformats.org/drawingml/2006/main" xmlns:r="http://schemas.openxmlformats.org/officeDocument/2006/relationships" xmlns:p="http://schemas.openxmlformats.org/presentationml/2006/main">
  <p:tag name="TIMING" val="|3.4|-3.4|0|0|4.3|3.6"/>
</p:tagLst>
</file>

<file path=ppt/tags/tag36.xml><?xml version="1.0" encoding="utf-8"?>
<p:tagLst xmlns:a="http://schemas.openxmlformats.org/drawingml/2006/main" xmlns:r="http://schemas.openxmlformats.org/officeDocument/2006/relationships" xmlns:p="http://schemas.openxmlformats.org/presentationml/2006/main">
  <p:tag name="TIMING" val="|3.4|-3.4|0|0|4.3|3.6"/>
</p:tagLst>
</file>

<file path=ppt/tags/tag37.xml><?xml version="1.0" encoding="utf-8"?>
<p:tagLst xmlns:a="http://schemas.openxmlformats.org/drawingml/2006/main" xmlns:r="http://schemas.openxmlformats.org/officeDocument/2006/relationships" xmlns:p="http://schemas.openxmlformats.org/presentationml/2006/main">
  <p:tag name="TIMING" val="|3.4|-3.4|0|0|4.3|3.6"/>
</p:tagLst>
</file>

<file path=ppt/tags/tag38.xml><?xml version="1.0" encoding="utf-8"?>
<p:tagLst xmlns:a="http://schemas.openxmlformats.org/drawingml/2006/main" xmlns:r="http://schemas.openxmlformats.org/officeDocument/2006/relationships" xmlns:p="http://schemas.openxmlformats.org/presentationml/2006/main">
  <p:tag name="TIMING" val="|3.4|-3.4|0|0|4.3|3.6"/>
</p:tagLst>
</file>

<file path=ppt/tags/tag39.xml><?xml version="1.0" encoding="utf-8"?>
<p:tagLst xmlns:a="http://schemas.openxmlformats.org/drawingml/2006/main" xmlns:r="http://schemas.openxmlformats.org/officeDocument/2006/relationships" xmlns:p="http://schemas.openxmlformats.org/presentationml/2006/main">
  <p:tag name="TIMING" val="|3.4|-3.4|0|0|4.3|3.6"/>
</p:tagLst>
</file>

<file path=ppt/tags/tag40.xml><?xml version="1.0" encoding="utf-8"?>
<p:tagLst xmlns:a="http://schemas.openxmlformats.org/drawingml/2006/main" xmlns:r="http://schemas.openxmlformats.org/officeDocument/2006/relationships" xmlns:p="http://schemas.openxmlformats.org/presentationml/2006/main">
  <p:tag name="TIMING" val="|3.4|-3.4|0|0|4.3|3.6"/>
</p:tagLst>
</file>

<file path=ppt/tags/tag41.xml><?xml version="1.0" encoding="utf-8"?>
<p:tagLst xmlns:a="http://schemas.openxmlformats.org/drawingml/2006/main" xmlns:r="http://schemas.openxmlformats.org/officeDocument/2006/relationships" xmlns:p="http://schemas.openxmlformats.org/presentationml/2006/main">
  <p:tag name="TIMING" val="|3.4|-3.4|0|0|4.3|3.6"/>
</p:tagLst>
</file>

<file path=ppt/tags/tag42.xml><?xml version="1.0" encoding="utf-8"?>
<p:tagLst xmlns:a="http://schemas.openxmlformats.org/drawingml/2006/main" xmlns:r="http://schemas.openxmlformats.org/officeDocument/2006/relationships" xmlns:p="http://schemas.openxmlformats.org/presentationml/2006/main">
  <p:tag name="TIMING" val="|3.4|-3.4|0|0|4.3|3.6"/>
</p:tagLst>
</file>

<file path=ppt/tags/tag43.xml><?xml version="1.0" encoding="utf-8"?>
<p:tagLst xmlns:a="http://schemas.openxmlformats.org/drawingml/2006/main" xmlns:r="http://schemas.openxmlformats.org/officeDocument/2006/relationships" xmlns:p="http://schemas.openxmlformats.org/presentationml/2006/main">
  <p:tag name="TIMING" val="|3.4|-3.4|0|0|4.3|3.6"/>
</p:tagLst>
</file>

<file path=ppt/tags/tag44.xml><?xml version="1.0" encoding="utf-8"?>
<p:tagLst xmlns:a="http://schemas.openxmlformats.org/drawingml/2006/main" xmlns:r="http://schemas.openxmlformats.org/officeDocument/2006/relationships" xmlns:p="http://schemas.openxmlformats.org/presentationml/2006/main">
  <p:tag name="TIMING" val="|3.4|-3.4|0|0|4.3|3.6"/>
</p:tagLst>
</file>

<file path=ppt/tags/tag45.xml><?xml version="1.0" encoding="utf-8"?>
<p:tagLst xmlns:a="http://schemas.openxmlformats.org/drawingml/2006/main" xmlns:r="http://schemas.openxmlformats.org/officeDocument/2006/relationships" xmlns:p="http://schemas.openxmlformats.org/presentationml/2006/main">
  <p:tag name="TIMING" val="|3.4|-3.4|0|0|4.3|3.6"/>
</p:tagLst>
</file>

<file path=ppt/tags/tag46.xml><?xml version="1.0" encoding="utf-8"?>
<p:tagLst xmlns:a="http://schemas.openxmlformats.org/drawingml/2006/main" xmlns:r="http://schemas.openxmlformats.org/officeDocument/2006/relationships" xmlns:p="http://schemas.openxmlformats.org/presentationml/2006/main">
  <p:tag name="TIMING" val="|3.4|-3.4|0|0|4.3|3.6"/>
</p:tagLst>
</file>

<file path=ppt/tags/tag47.xml><?xml version="1.0" encoding="utf-8"?>
<p:tagLst xmlns:a="http://schemas.openxmlformats.org/drawingml/2006/main" xmlns:r="http://schemas.openxmlformats.org/officeDocument/2006/relationships" xmlns:p="http://schemas.openxmlformats.org/presentationml/2006/main">
  <p:tag name="TIMING" val="|3.4|-3.4|0|0|4.3|3.6"/>
</p:tagLst>
</file>

<file path=ppt/tags/tag48.xml><?xml version="1.0" encoding="utf-8"?>
<p:tagLst xmlns:a="http://schemas.openxmlformats.org/drawingml/2006/main" xmlns:r="http://schemas.openxmlformats.org/officeDocument/2006/relationships" xmlns:p="http://schemas.openxmlformats.org/presentationml/2006/main">
  <p:tag name="TIMING" val="|3.4|-3.4|0|0|4.3|3.6"/>
</p:tagLst>
</file>

<file path=ppt/tags/tag49.xml><?xml version="1.0" encoding="utf-8"?>
<p:tagLst xmlns:a="http://schemas.openxmlformats.org/drawingml/2006/main" xmlns:r="http://schemas.openxmlformats.org/officeDocument/2006/relationships" xmlns:p="http://schemas.openxmlformats.org/presentationml/2006/main">
  <p:tag name="TIMING" val="|3.4|-3.4|0|0|4.3|3.6"/>
</p:tagLst>
</file>

<file path=ppt/tags/tag50.xml><?xml version="1.0" encoding="utf-8"?>
<p:tagLst xmlns:a="http://schemas.openxmlformats.org/drawingml/2006/main" xmlns:r="http://schemas.openxmlformats.org/officeDocument/2006/relationships" xmlns:p="http://schemas.openxmlformats.org/presentationml/2006/main">
  <p:tag name="TIMING" val="|3.4|-3.4|0|0|4.3|3.6"/>
</p:tagLst>
</file>

<file path=ppt/tags/tag51.xml><?xml version="1.0" encoding="utf-8"?>
<p:tagLst xmlns:a="http://schemas.openxmlformats.org/drawingml/2006/main" xmlns:r="http://schemas.openxmlformats.org/officeDocument/2006/relationships" xmlns:p="http://schemas.openxmlformats.org/presentationml/2006/main">
  <p:tag name="TIMING" val="|3.4|-3.4|0|0|4.3|3.6"/>
</p:tagLst>
</file>

<file path=ppt/tags/tag52.xml><?xml version="1.0" encoding="utf-8"?>
<p:tagLst xmlns:a="http://schemas.openxmlformats.org/drawingml/2006/main" xmlns:r="http://schemas.openxmlformats.org/officeDocument/2006/relationships" xmlns:p="http://schemas.openxmlformats.org/presentationml/2006/main">
  <p:tag name="TIMING" val="|3.4|-3.4|0|0|4.3|3.6"/>
</p:tagLst>
</file>

<file path=ppt/tags/tag53.xml><?xml version="1.0" encoding="utf-8"?>
<p:tagLst xmlns:a="http://schemas.openxmlformats.org/drawingml/2006/main" xmlns:r="http://schemas.openxmlformats.org/officeDocument/2006/relationships" xmlns:p="http://schemas.openxmlformats.org/presentationml/2006/main">
  <p:tag name="TIMING" val="|3.4|-3.4|0|0|4.3|3.6"/>
</p:tagLst>
</file>

<file path=ppt/tags/tag54.xml><?xml version="1.0" encoding="utf-8"?>
<p:tagLst xmlns:a="http://schemas.openxmlformats.org/drawingml/2006/main" xmlns:r="http://schemas.openxmlformats.org/officeDocument/2006/relationships" xmlns:p="http://schemas.openxmlformats.org/presentationml/2006/main">
  <p:tag name="TIMING" val="|0|0|0|1.5|1.8|2.9|4.8"/>
</p:tagLst>
</file>

<file path=ppt/tags/tag55.xml><?xml version="1.0" encoding="utf-8"?>
<p:tagLst xmlns:a="http://schemas.openxmlformats.org/drawingml/2006/main" xmlns:r="http://schemas.openxmlformats.org/officeDocument/2006/relationships" xmlns:p="http://schemas.openxmlformats.org/presentationml/2006/main">
  <p:tag name="TIMING" val="|0|0|0|1.5|1.8|2.9|4.8"/>
</p:tagLst>
</file>

<file path=ppt/tags/tag56.xml><?xml version="1.0" encoding="utf-8"?>
<p:tagLst xmlns:a="http://schemas.openxmlformats.org/drawingml/2006/main" xmlns:r="http://schemas.openxmlformats.org/officeDocument/2006/relationships" xmlns:p="http://schemas.openxmlformats.org/presentationml/2006/main">
  <p:tag name="TIMING" val="|3.4|-3.4|0|0|4.3|3.6"/>
</p:tagLst>
</file>

<file path=ppt/tags/tag57.xml><?xml version="1.0" encoding="utf-8"?>
<p:tagLst xmlns:a="http://schemas.openxmlformats.org/drawingml/2006/main" xmlns:r="http://schemas.openxmlformats.org/officeDocument/2006/relationships" xmlns:p="http://schemas.openxmlformats.org/presentationml/2006/main">
  <p:tag name="TIMING" val="|3.4|-3.4|0|0|4.3|3.6"/>
</p:tagLst>
</file>

<file path=ppt/tags/tag58.xml><?xml version="1.0" encoding="utf-8"?>
<p:tagLst xmlns:a="http://schemas.openxmlformats.org/drawingml/2006/main" xmlns:r="http://schemas.openxmlformats.org/officeDocument/2006/relationships" xmlns:p="http://schemas.openxmlformats.org/presentationml/2006/main">
  <p:tag name="TIMING" val="|3.4|-3.4|0|0|4.3|3.6"/>
</p:tagLst>
</file>

<file path=ppt/tags/tag59.xml><?xml version="1.0" encoding="utf-8"?>
<p:tagLst xmlns:a="http://schemas.openxmlformats.org/drawingml/2006/main" xmlns:r="http://schemas.openxmlformats.org/officeDocument/2006/relationships" xmlns:p="http://schemas.openxmlformats.org/presentationml/2006/main">
  <p:tag name="TIMING" val="|3.4|-3.4|0|0|4.3|3.6"/>
</p:tagLst>
</file>

<file path=ppt/tags/tag60.xml><?xml version="1.0" encoding="utf-8"?>
<p:tagLst xmlns:a="http://schemas.openxmlformats.org/drawingml/2006/main" xmlns:r="http://schemas.openxmlformats.org/officeDocument/2006/relationships" xmlns:p="http://schemas.openxmlformats.org/presentationml/2006/main">
  <p:tag name="TIMING" val="|3.4|-3.4|0|0|4.3|3.6"/>
</p:tagLst>
</file>

<file path=ppt/tags/tag61.xml><?xml version="1.0" encoding="utf-8"?>
<p:tagLst xmlns:a="http://schemas.openxmlformats.org/drawingml/2006/main" xmlns:r="http://schemas.openxmlformats.org/officeDocument/2006/relationships" xmlns:p="http://schemas.openxmlformats.org/presentationml/2006/main">
  <p:tag name="TIMING" val="|3.4|-3.4|0|0|4.3|3.6"/>
</p:tagLst>
</file>

<file path=ppt/tags/tag62.xml><?xml version="1.0" encoding="utf-8"?>
<p:tagLst xmlns:a="http://schemas.openxmlformats.org/drawingml/2006/main" xmlns:r="http://schemas.openxmlformats.org/officeDocument/2006/relationships" xmlns:p="http://schemas.openxmlformats.org/presentationml/2006/main">
  <p:tag name="TIMING" val="|3.4|-3.4|0|0|4.3|3.6"/>
</p:tagLst>
</file>

<file path=ppt/tags/tag63.xml><?xml version="1.0" encoding="utf-8"?>
<p:tagLst xmlns:a="http://schemas.openxmlformats.org/drawingml/2006/main" xmlns:r="http://schemas.openxmlformats.org/officeDocument/2006/relationships" xmlns:p="http://schemas.openxmlformats.org/presentationml/2006/main">
  <p:tag name="TIMING" val="|3.4|-3.4|0|0|4.3|3.6"/>
</p:tagLst>
</file>

<file path=ppt/tags/tag64.xml><?xml version="1.0" encoding="utf-8"?>
<p:tagLst xmlns:a="http://schemas.openxmlformats.org/drawingml/2006/main" xmlns:r="http://schemas.openxmlformats.org/officeDocument/2006/relationships" xmlns:p="http://schemas.openxmlformats.org/presentationml/2006/main">
  <p:tag name="TIMING" val="|3.4|-3.4|0|0|4.3|3.6"/>
</p:tagLst>
</file>

<file path=ppt/tags/tag65.xml><?xml version="1.0" encoding="utf-8"?>
<p:tagLst xmlns:a="http://schemas.openxmlformats.org/drawingml/2006/main" xmlns:r="http://schemas.openxmlformats.org/officeDocument/2006/relationships" xmlns:p="http://schemas.openxmlformats.org/presentationml/2006/main">
  <p:tag name="TIMING" val="|3.4|-3.4|0|0|4.3|3.6"/>
</p:tagLst>
</file>

<file path=ppt/tags/tag66.xml><?xml version="1.0" encoding="utf-8"?>
<p:tagLst xmlns:a="http://schemas.openxmlformats.org/drawingml/2006/main" xmlns:r="http://schemas.openxmlformats.org/officeDocument/2006/relationships" xmlns:p="http://schemas.openxmlformats.org/presentationml/2006/main">
  <p:tag name="TIMING" val="|3.4|-3.4|0|0|4.3|3.6"/>
</p:tagLst>
</file>

<file path=ppt/tags/tag67.xml><?xml version="1.0" encoding="utf-8"?>
<p:tagLst xmlns:a="http://schemas.openxmlformats.org/drawingml/2006/main" xmlns:r="http://schemas.openxmlformats.org/officeDocument/2006/relationships" xmlns:p="http://schemas.openxmlformats.org/presentationml/2006/main">
  <p:tag name="TIMING" val="|3.4|-3.4|0|0|4.3|3.6"/>
</p:tagLst>
</file>

<file path=ppt/tags/tag68.xml><?xml version="1.0" encoding="utf-8"?>
<p:tagLst xmlns:a="http://schemas.openxmlformats.org/drawingml/2006/main" xmlns:r="http://schemas.openxmlformats.org/officeDocument/2006/relationships" xmlns:p="http://schemas.openxmlformats.org/presentationml/2006/main">
  <p:tag name="TIMING" val="|3.4|-3.4|0|0|4.3|3.6"/>
</p:tagLst>
</file>

<file path=ppt/tags/tag69.xml><?xml version="1.0" encoding="utf-8"?>
<p:tagLst xmlns:a="http://schemas.openxmlformats.org/drawingml/2006/main" xmlns:r="http://schemas.openxmlformats.org/officeDocument/2006/relationships" xmlns:p="http://schemas.openxmlformats.org/presentationml/2006/main">
  <p:tag name="TIMING" val="|3.4|-3.4|0|0|4.3|3.6"/>
</p:tagLst>
</file>

<file path=ppt/tags/tag70.xml><?xml version="1.0" encoding="utf-8"?>
<p:tagLst xmlns:a="http://schemas.openxmlformats.org/drawingml/2006/main" xmlns:r="http://schemas.openxmlformats.org/officeDocument/2006/relationships" xmlns:p="http://schemas.openxmlformats.org/presentationml/2006/main">
  <p:tag name="TIMING" val="|3.4|-3.4|0|0|4.3|3.6"/>
</p:tagLst>
</file>

<file path=ppt/tags/tag71.xml><?xml version="1.0" encoding="utf-8"?>
<p:tagLst xmlns:a="http://schemas.openxmlformats.org/drawingml/2006/main" xmlns:r="http://schemas.openxmlformats.org/officeDocument/2006/relationships" xmlns:p="http://schemas.openxmlformats.org/presentationml/2006/main">
  <p:tag name="TIMING" val="|3.4|-3.4|0|0|4.3|3.6"/>
</p:tagLst>
</file>

<file path=ppt/tags/tag72.xml><?xml version="1.0" encoding="utf-8"?>
<p:tagLst xmlns:a="http://schemas.openxmlformats.org/drawingml/2006/main" xmlns:r="http://schemas.openxmlformats.org/officeDocument/2006/relationships" xmlns:p="http://schemas.openxmlformats.org/presentationml/2006/main">
  <p:tag name="TIMING" val="|3.4|-3.4|0|0|4.3|3.6"/>
</p:tagLst>
</file>

<file path=ppt/tags/tag73.xml><?xml version="1.0" encoding="utf-8"?>
<p:tagLst xmlns:a="http://schemas.openxmlformats.org/drawingml/2006/main" xmlns:r="http://schemas.openxmlformats.org/officeDocument/2006/relationships" xmlns:p="http://schemas.openxmlformats.org/presentationml/2006/main">
  <p:tag name="TIMING" val="|3.4|-3.4|0|0|4.3|3.6"/>
</p:tagLst>
</file>

<file path=ppt/tags/tag74.xml><?xml version="1.0" encoding="utf-8"?>
<p:tagLst xmlns:a="http://schemas.openxmlformats.org/drawingml/2006/main" xmlns:r="http://schemas.openxmlformats.org/officeDocument/2006/relationships" xmlns:p="http://schemas.openxmlformats.org/presentationml/2006/main">
  <p:tag name="TIMING" val="|3.4|-3.4|0|0|4.3|3.6"/>
</p:tagLst>
</file>

<file path=ppt/tags/tag75.xml><?xml version="1.0" encoding="utf-8"?>
<p:tagLst xmlns:a="http://schemas.openxmlformats.org/drawingml/2006/main" xmlns:r="http://schemas.openxmlformats.org/officeDocument/2006/relationships" xmlns:p="http://schemas.openxmlformats.org/presentationml/2006/main">
  <p:tag name="TIMING" val="|3.4|-3.4|0|0|4.3|3.6"/>
</p:tagLst>
</file>

<file path=ppt/tags/tag76.xml><?xml version="1.0" encoding="utf-8"?>
<p:tagLst xmlns:a="http://schemas.openxmlformats.org/drawingml/2006/main" xmlns:r="http://schemas.openxmlformats.org/officeDocument/2006/relationships" xmlns:p="http://schemas.openxmlformats.org/presentationml/2006/main">
  <p:tag name="TIMING" val="|0|0|0|1.5|1.8|2.9|4.8"/>
</p:tagLst>
</file>

<file path=ppt/theme/theme1.xml><?xml version="1.0" encoding="utf-8"?>
<a:theme xmlns:a="http://schemas.openxmlformats.org/drawingml/2006/main" name="Edge">
  <a:themeElements>
    <a:clrScheme name="Custom 8">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0432FF"/>
      </a:hlink>
      <a:folHlink>
        <a:srgbClr val="0432FF"/>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8_Edg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Office Theme">
  <a:themeElements>
    <a:clrScheme name="Custom 7">
      <a:dk1>
        <a:srgbClr val="990000"/>
      </a:dk1>
      <a:lt1>
        <a:srgbClr val="FFFFFF"/>
      </a:lt1>
      <a:dk2>
        <a:srgbClr val="FFFFFF"/>
      </a:dk2>
      <a:lt2>
        <a:srgbClr val="FFFFFF"/>
      </a:lt2>
      <a:accent1>
        <a:srgbClr val="606060"/>
      </a:accent1>
      <a:accent2>
        <a:srgbClr val="A9A9A9"/>
      </a:accent2>
      <a:accent3>
        <a:srgbClr val="CCCCCC"/>
      </a:accent3>
      <a:accent4>
        <a:srgbClr val="990000"/>
      </a:accent4>
      <a:accent5>
        <a:srgbClr val="000000"/>
      </a:accent5>
      <a:accent6>
        <a:srgbClr val="969696"/>
      </a:accent6>
      <a:hlink>
        <a:srgbClr val="990000"/>
      </a:hlink>
      <a:folHlink>
        <a:srgbClr val="AEAEA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23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3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3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4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5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5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64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85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90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9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1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24.xml><?xml version="1.0" encoding="utf-8"?>
<a:theme xmlns:a="http://schemas.openxmlformats.org/drawingml/2006/main" name="98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5.xml><?xml version="1.0" encoding="utf-8"?>
<a:theme xmlns:a="http://schemas.openxmlformats.org/drawingml/2006/main" name="1_Office 테마">
  <a:themeElements>
    <a:clrScheme name="기본">
      <a:dk1>
        <a:sysClr val="windowText" lastClr="000000"/>
      </a:dk1>
      <a:lt1>
        <a:sysClr val="window" lastClr="FFFFFF"/>
      </a:lt1>
      <a:dk2>
        <a:srgbClr val="1B6AA3"/>
      </a:dk2>
      <a:lt2>
        <a:srgbClr val="FFFFFF"/>
      </a:lt2>
      <a:accent1>
        <a:srgbClr val="5DA5DA"/>
      </a:accent1>
      <a:accent2>
        <a:srgbClr val="FAA43A"/>
      </a:accent2>
      <a:accent3>
        <a:srgbClr val="60BD68"/>
      </a:accent3>
      <a:accent4>
        <a:srgbClr val="F17CB0"/>
      </a:accent4>
      <a:accent5>
        <a:srgbClr val="B2912F"/>
      </a:accent5>
      <a:accent6>
        <a:srgbClr val="307D99"/>
      </a:accent6>
      <a:hlink>
        <a:srgbClr val="0563C1"/>
      </a:hlink>
      <a:folHlink>
        <a:srgbClr val="954F72"/>
      </a:folHlink>
    </a:clrScheme>
    <a:fontScheme name="Calibri - 나눔고딕">
      <a:majorFont>
        <a:latin typeface="Calibri"/>
        <a:ea typeface="나눔고딕"/>
        <a:cs typeface=""/>
      </a:majorFont>
      <a:minorFont>
        <a:latin typeface="Calibri"/>
        <a:ea typeface="나눔고딕"/>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6.xml><?xml version="1.0" encoding="utf-8"?>
<a:theme xmlns:a="http://schemas.openxmlformats.org/drawingml/2006/main" name="13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7.xml><?xml version="1.0" encoding="utf-8"?>
<a:theme xmlns:a="http://schemas.openxmlformats.org/drawingml/2006/main" name="14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8.xml><?xml version="1.0" encoding="utf-8"?>
<a:theme xmlns:a="http://schemas.openxmlformats.org/drawingml/2006/main" name="148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9.xml><?xml version="1.0" encoding="utf-8"?>
<a:theme xmlns:a="http://schemas.openxmlformats.org/drawingml/2006/main" name="3_Metropolitan_bul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Presentation1" id="{A8ACA0D9-A384-4858-9FCC-2505F264A948}" vid="{6AE8C0EA-499D-4586-A497-DF22E9D58294}"/>
    </a:ext>
  </a:extLst>
</a:theme>
</file>

<file path=ppt/theme/theme30.xml><?xml version="1.0" encoding="utf-8"?>
<a:theme xmlns:a="http://schemas.openxmlformats.org/drawingml/2006/main" name="15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1.xml><?xml version="1.0" encoding="utf-8"?>
<a:theme xmlns:a="http://schemas.openxmlformats.org/drawingml/2006/main" name="15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2.xml><?xml version="1.0" encoding="utf-8"?>
<a:theme xmlns:a="http://schemas.openxmlformats.org/drawingml/2006/main" name="154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3.xml><?xml version="1.0" encoding="utf-8"?>
<a:theme xmlns:a="http://schemas.openxmlformats.org/drawingml/2006/main" name="156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4.xml><?xml version="1.0" encoding="utf-8"?>
<a:theme xmlns:a="http://schemas.openxmlformats.org/drawingml/2006/main" name="159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5.xml><?xml version="1.0" encoding="utf-8"?>
<a:theme xmlns:a="http://schemas.openxmlformats.org/drawingml/2006/main" name="safar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safari" id="{1E4A3212-A6D8-EB49-8049-412E3186FEB9}" vid="{93387931-C767-9D4F-BD0F-4952975219FD}"/>
    </a:ext>
  </a:extLst>
</a:theme>
</file>

<file path=ppt/theme/theme36.xml><?xml version="1.0" encoding="utf-8"?>
<a:theme xmlns:a="http://schemas.openxmlformats.org/drawingml/2006/main" name="5_Edg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a:spAutoFit/>
      </a:bodyPr>
      <a:lstStyle>
        <a:defPPr algn="just">
          <a:defRPr sz="400" b="1" dirty="0">
            <a:solidFill>
              <a:schemeClr val="bg2"/>
            </a:solidFill>
            <a:latin typeface="europa"/>
          </a:defRPr>
        </a:defPPr>
      </a:lstStyle>
    </a:sp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7.xml><?xml version="1.0" encoding="utf-8"?>
<a:theme xmlns:a="http://schemas.openxmlformats.org/drawingml/2006/main" name="7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8.xml><?xml version="1.0" encoding="utf-8"?>
<a:theme xmlns:a="http://schemas.openxmlformats.org/drawingml/2006/main" name="1_safar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safari" id="{1E4A3212-A6D8-EB49-8049-412E3186FEB9}" vid="{93387931-C767-9D4F-BD0F-4952975219FD}"/>
    </a:ext>
  </a:extLst>
</a:theme>
</file>

<file path=ppt/theme/theme39.xml><?xml version="1.0" encoding="utf-8"?>
<a:theme xmlns:a="http://schemas.openxmlformats.org/drawingml/2006/main" name="8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mutlu_memory-scaling_memcon13_talk (1).pptx" id="{1D09C5EE-DC30-4F85-84AA-519B89166748}" vid="{5DED0AF8-637D-490F-B56E-C8CE9BE1B1E6}"/>
    </a:ext>
  </a:extLst>
</a:theme>
</file>

<file path=ppt/theme/theme40.xml><?xml version="1.0" encoding="utf-8"?>
<a:theme xmlns:a="http://schemas.openxmlformats.org/drawingml/2006/main" name="2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1.xml><?xml version="1.0" encoding="utf-8"?>
<a:theme xmlns:a="http://schemas.openxmlformats.org/drawingml/2006/main" name="1_Theme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orbel">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heme1" id="{A5489879-DDF1-3B47-B3F5-DB6F6D612493}" vid="{33DDE609-D0E8-C249-A9C7-B34B636B08CB}"/>
    </a:ext>
  </a:extLst>
</a:theme>
</file>

<file path=ppt/theme/theme42.xml><?xml version="1.0" encoding="utf-8"?>
<a:theme xmlns:a="http://schemas.openxmlformats.org/drawingml/2006/main" name="Theme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orbel">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heme1" id="{A5489879-DDF1-3B47-B3F5-DB6F6D612493}" vid="{33DDE609-D0E8-C249-A9C7-B34B636B08CB}"/>
    </a:ext>
  </a:extLst>
</a:theme>
</file>

<file path=ppt/theme/theme4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306083</TotalTime>
  <Words>16442</Words>
  <Application>Microsoft Macintosh PowerPoint</Application>
  <PresentationFormat>On-screen Show (4:3)</PresentationFormat>
  <Paragraphs>3559</Paragraphs>
  <Slides>239</Slides>
  <Notes>165</Notes>
  <HiddenSlides>20</HiddenSlides>
  <MMClips>0</MMClips>
  <ScaleCrop>false</ScaleCrop>
  <HeadingPairs>
    <vt:vector size="8" baseType="variant">
      <vt:variant>
        <vt:lpstr>Fonts Used</vt:lpstr>
      </vt:variant>
      <vt:variant>
        <vt:i4>26</vt:i4>
      </vt:variant>
      <vt:variant>
        <vt:lpstr>Theme</vt:lpstr>
      </vt:variant>
      <vt:variant>
        <vt:i4>43</vt:i4>
      </vt:variant>
      <vt:variant>
        <vt:lpstr>Embedded OLE Servers</vt:lpstr>
      </vt:variant>
      <vt:variant>
        <vt:i4>2</vt:i4>
      </vt:variant>
      <vt:variant>
        <vt:lpstr>Slide Titles</vt:lpstr>
      </vt:variant>
      <vt:variant>
        <vt:i4>239</vt:i4>
      </vt:variant>
    </vt:vector>
  </HeadingPairs>
  <TitlesOfParts>
    <vt:vector size="310" baseType="lpstr">
      <vt:lpstr>ＭＳ Ｐゴシック</vt:lpstr>
      <vt:lpstr>Adobe Garamond Pro</vt:lpstr>
      <vt:lpstr>Arial</vt:lpstr>
      <vt:lpstr>Arial</vt:lpstr>
      <vt:lpstr>Arial Narrow</vt:lpstr>
      <vt:lpstr>Arimo</vt:lpstr>
      <vt:lpstr>Calibri</vt:lpstr>
      <vt:lpstr>Calibri Light</vt:lpstr>
      <vt:lpstr>Cambria</vt:lpstr>
      <vt:lpstr>Cambria Math</vt:lpstr>
      <vt:lpstr>Chalkduster</vt:lpstr>
      <vt:lpstr>Comic Sans MS</vt:lpstr>
      <vt:lpstr>Consolas</vt:lpstr>
      <vt:lpstr>Corbel</vt:lpstr>
      <vt:lpstr>europa</vt:lpstr>
      <vt:lpstr>Futura Medium</vt:lpstr>
      <vt:lpstr>Garamond</vt:lpstr>
      <vt:lpstr>Gill Sans MT</vt:lpstr>
      <vt:lpstr>Helvetica Neue</vt:lpstr>
      <vt:lpstr>medium-content-sans-serif-font</vt:lpstr>
      <vt:lpstr>Palatino Linotype</vt:lpstr>
      <vt:lpstr>Söhne</vt:lpstr>
      <vt:lpstr>Tahoma</vt:lpstr>
      <vt:lpstr>Times New Roman</vt:lpstr>
      <vt:lpstr>Verdana</vt:lpstr>
      <vt:lpstr>Wingdings</vt:lpstr>
      <vt:lpstr>Edge</vt:lpstr>
      <vt:lpstr>1_Edge</vt:lpstr>
      <vt:lpstr>3_Edge</vt:lpstr>
      <vt:lpstr>4_Edge</vt:lpstr>
      <vt:lpstr>6_Edge</vt:lpstr>
      <vt:lpstr>8_Edge</vt:lpstr>
      <vt:lpstr>2_Office Theme</vt:lpstr>
      <vt:lpstr>9_Edge</vt:lpstr>
      <vt:lpstr>17_Edge</vt:lpstr>
      <vt:lpstr>13_Edge</vt:lpstr>
      <vt:lpstr>23_Edge</vt:lpstr>
      <vt:lpstr>35_Edge</vt:lpstr>
      <vt:lpstr>39_Edge</vt:lpstr>
      <vt:lpstr>49_Edge</vt:lpstr>
      <vt:lpstr>56_Edge</vt:lpstr>
      <vt:lpstr>57_Edge</vt:lpstr>
      <vt:lpstr>58_Edge</vt:lpstr>
      <vt:lpstr>59_Edge</vt:lpstr>
      <vt:lpstr>64_Edge</vt:lpstr>
      <vt:lpstr>85_Edge</vt:lpstr>
      <vt:lpstr>90_Edge</vt:lpstr>
      <vt:lpstr>91_Edge</vt:lpstr>
      <vt:lpstr>1_Metropolitan_bullet</vt:lpstr>
      <vt:lpstr>98_Edge</vt:lpstr>
      <vt:lpstr>1_Office 테마</vt:lpstr>
      <vt:lpstr>136_Edge</vt:lpstr>
      <vt:lpstr>144_Edge</vt:lpstr>
      <vt:lpstr>148_Edge</vt:lpstr>
      <vt:lpstr>3_Metropolitan_bullet</vt:lpstr>
      <vt:lpstr>151_Edge</vt:lpstr>
      <vt:lpstr>152_Edge</vt:lpstr>
      <vt:lpstr>154_Edge</vt:lpstr>
      <vt:lpstr>156_Edge</vt:lpstr>
      <vt:lpstr>159_Edge</vt:lpstr>
      <vt:lpstr>safari</vt:lpstr>
      <vt:lpstr>5_Edge</vt:lpstr>
      <vt:lpstr>7_Edge</vt:lpstr>
      <vt:lpstr>1_safari</vt:lpstr>
      <vt:lpstr>8_Office Theme</vt:lpstr>
      <vt:lpstr>2_Edge</vt:lpstr>
      <vt:lpstr>1_Theme1</vt:lpstr>
      <vt:lpstr>Theme1</vt:lpstr>
      <vt:lpstr>Office Theme</vt:lpstr>
      <vt:lpstr>Visio</vt:lpstr>
      <vt:lpstr>Worksheet</vt:lpstr>
      <vt:lpstr>Enabling Fast, Accurate &amp; Efficient Real-Time Genome Analysis via New Algorithms and Architectures</vt:lpstr>
      <vt:lpstr>Brief Self Introduction</vt:lpstr>
      <vt:lpstr>Professor Mutlu</vt:lpstr>
      <vt:lpstr>PowerPoint Presentation</vt:lpstr>
      <vt:lpstr>Current Research Mission</vt:lpstr>
      <vt:lpstr>Four Key Current Directions</vt:lpstr>
      <vt:lpstr>Agenda for Today</vt:lpstr>
      <vt:lpstr>The Goal of Computing: Beyond Numbers</vt:lpstr>
      <vt:lpstr>PowerPoint Presentation</vt:lpstr>
      <vt:lpstr>Big Data is Everywhere</vt:lpstr>
      <vt:lpstr>Angstrom (10-10m) Era of Semiconductors</vt:lpstr>
      <vt:lpstr> Problems with Data Analysis Today</vt:lpstr>
      <vt:lpstr>Data Movement Dominates Performance</vt:lpstr>
      <vt:lpstr>New Genome Sequencing Technologies</vt:lpstr>
      <vt:lpstr>New Genome Sequencing Technologies</vt:lpstr>
      <vt:lpstr>PowerPoint Presentation</vt:lpstr>
      <vt:lpstr>PowerPoint Presentation</vt:lpstr>
      <vt:lpstr>Intelligent Genome Analysis</vt:lpstr>
      <vt:lpstr>Pushing Towards New Architectures</vt:lpstr>
      <vt:lpstr>Pushing Towards New Architectures</vt:lpstr>
      <vt:lpstr>Fast Genome Analysis</vt:lpstr>
      <vt:lpstr>Accurate Genome Analysis</vt:lpstr>
      <vt:lpstr>Faster, Scalable &amp; Accurate Genome Analysis</vt:lpstr>
      <vt:lpstr>Personalized Medicine in UK</vt:lpstr>
      <vt:lpstr>Rapid Surveillance of Disease Outbreaks</vt:lpstr>
      <vt:lpstr>Scalable SARS-CoV-2 Testing</vt:lpstr>
      <vt:lpstr>Large Scale Analysis</vt:lpstr>
      <vt:lpstr>Genome Analysis – How?</vt:lpstr>
      <vt:lpstr>Sequence Comparison is Essential</vt:lpstr>
      <vt:lpstr>PowerPoint Presentation</vt:lpstr>
      <vt:lpstr>Genome Editing</vt:lpstr>
      <vt:lpstr>DNA Computing</vt:lpstr>
      <vt:lpstr>A Bright Future for Intelligent Genome Analysis</vt:lpstr>
      <vt:lpstr>Algorithm-Arch-Device Co-Design is Critical</vt:lpstr>
      <vt:lpstr>Accelerating Genome Analysis [DAC 2023]</vt:lpstr>
      <vt:lpstr>PowerPoint Presentation</vt:lpstr>
      <vt:lpstr>New Frontiers: Raw Signal Analysis [ISMB 2023]</vt:lpstr>
      <vt:lpstr>Fast and Accurate Real-Time Genome Analysis</vt:lpstr>
      <vt:lpstr>Accelerating ML &amp; Genome Graphs [ACM TACO ‘23]</vt:lpstr>
      <vt:lpstr>Genome Similarity Identification [NARGAB 2023]</vt:lpstr>
      <vt:lpstr>New Applications: Frequent Database Updates</vt:lpstr>
      <vt:lpstr>Error Correction using ML [Bioinform. 2020]</vt:lpstr>
      <vt:lpstr>Accelerating String Matching [MICRO 2020]</vt:lpstr>
      <vt:lpstr>Accelerating Genome Graphs [ISCA 2022]</vt:lpstr>
      <vt:lpstr>In-Storage Genome Filtering [ASPLOS 2022] </vt:lpstr>
      <vt:lpstr>Genome Analysis via PIM [MICRO 2022]</vt:lpstr>
      <vt:lpstr>Food Microbiome Profiling using PIM</vt:lpstr>
      <vt:lpstr>Fast and Accurate Real-Time Genome Analysis</vt:lpstr>
      <vt:lpstr>Machine Learning in Genomics</vt:lpstr>
      <vt:lpstr>Agenda for Today</vt:lpstr>
      <vt:lpstr>  </vt:lpstr>
      <vt:lpstr>Nanopore Sequencing</vt:lpstr>
      <vt:lpstr>Real-Time Analysis with Nanopore Sequencing</vt:lpstr>
      <vt:lpstr>Benefits of Real-Time Genome Analysis</vt:lpstr>
      <vt:lpstr>Challenges in Real-Time Genome Analysis</vt:lpstr>
      <vt:lpstr>Executive Summary</vt:lpstr>
      <vt:lpstr>Existing Solutions</vt:lpstr>
      <vt:lpstr>The Problem – Mapping Raw Signals</vt:lpstr>
      <vt:lpstr>The Problem – Mapping Raw Signals</vt:lpstr>
      <vt:lpstr>Outline</vt:lpstr>
      <vt:lpstr>Goal</vt:lpstr>
      <vt:lpstr>PowerPoint Presentation</vt:lpstr>
      <vt:lpstr>PowerPoint Presentation</vt:lpstr>
      <vt:lpstr>RawHash – Key Idea</vt:lpstr>
      <vt:lpstr>RawHash Overview</vt:lpstr>
      <vt:lpstr>RawHash Overview</vt:lpstr>
      <vt:lpstr>Events in Raw Nanopore Signals</vt:lpstr>
      <vt:lpstr>Reference-to-Event Conversion</vt:lpstr>
      <vt:lpstr>Signal-to-Event Conversion</vt:lpstr>
      <vt:lpstr>Signal-to-Event Conversion</vt:lpstr>
      <vt:lpstr>RawHash Overview</vt:lpstr>
      <vt:lpstr>Quantizing the Event Values</vt:lpstr>
      <vt:lpstr>RawHash Overview</vt:lpstr>
      <vt:lpstr>Hashing for Fast Similarity Search</vt:lpstr>
      <vt:lpstr>RawHash Overview</vt:lpstr>
      <vt:lpstr>Real-Time Mapping using Hash-based Indexing</vt:lpstr>
      <vt:lpstr>PowerPoint Presentation</vt:lpstr>
      <vt:lpstr>PowerPoint Presentation</vt:lpstr>
      <vt:lpstr>The Sequence Until Mechanism</vt:lpstr>
      <vt:lpstr>The Sequence Until Mechanism</vt:lpstr>
      <vt:lpstr>Outline</vt:lpstr>
      <vt:lpstr>Evaluation Methodology</vt:lpstr>
      <vt:lpstr>Evaluation Methodology</vt:lpstr>
      <vt:lpstr>Throughput</vt:lpstr>
      <vt:lpstr>Sequencing Time</vt:lpstr>
      <vt:lpstr>Mapping Accuracy</vt:lpstr>
      <vt:lpstr>Relative Abundance Estimation Accuracy</vt:lpstr>
      <vt:lpstr>Real Implementation of Sequence Until</vt:lpstr>
      <vt:lpstr>Simulating Sequence Until</vt:lpstr>
      <vt:lpstr>Simulating Sequence Until</vt:lpstr>
      <vt:lpstr>More in the Paper</vt:lpstr>
      <vt:lpstr>RawHash</vt:lpstr>
      <vt:lpstr>RawHash Source Code</vt:lpstr>
      <vt:lpstr>Sketching with Hash-based Indexing</vt:lpstr>
      <vt:lpstr>Outline</vt:lpstr>
      <vt:lpstr>Conclusion</vt:lpstr>
      <vt:lpstr>  </vt:lpstr>
      <vt:lpstr>Fast and Accurate Real-Time Genome Analysis</vt:lpstr>
      <vt:lpstr>Optimizations in RawHash2 (1)</vt:lpstr>
      <vt:lpstr>Optimizations in RawHash2 (2)</vt:lpstr>
      <vt:lpstr>Results – Throughput</vt:lpstr>
      <vt:lpstr>Results – Accuracy</vt:lpstr>
      <vt:lpstr>Results – Average Sequencing Length</vt:lpstr>
      <vt:lpstr>Fast and Accurate Real-Time Genome Analysis</vt:lpstr>
      <vt:lpstr>The Future is Bright for Genome Analysis</vt:lpstr>
      <vt:lpstr>Agenda for Today</vt:lpstr>
      <vt:lpstr>  </vt:lpstr>
      <vt:lpstr>Executive Summary</vt:lpstr>
      <vt:lpstr>Outline</vt:lpstr>
      <vt:lpstr>Genome Analysis – Why?</vt:lpstr>
      <vt:lpstr>Genome Analysis – How?</vt:lpstr>
      <vt:lpstr>Sequence Comparison is Essential</vt:lpstr>
      <vt:lpstr>Graphs for Sequence Comparisons</vt:lpstr>
      <vt:lpstr>Profile Hidden Markov Models</vt:lpstr>
      <vt:lpstr>Profile Hidden Markov Models</vt:lpstr>
      <vt:lpstr>Profile Hidden Markov Models</vt:lpstr>
      <vt:lpstr>Profile Hidden Markov Models</vt:lpstr>
      <vt:lpstr>Profile Hidden Markov Models</vt:lpstr>
      <vt:lpstr>Probabilities in pHMMs</vt:lpstr>
      <vt:lpstr>Utilizing Probabilities in pHMMs</vt:lpstr>
      <vt:lpstr>Utilizing Probabilities in pHMMs</vt:lpstr>
      <vt:lpstr>Utilizing Probabilities in pHMMs</vt:lpstr>
      <vt:lpstr>Forward &amp; Backward Calculations</vt:lpstr>
      <vt:lpstr>Inference using pHMMs</vt:lpstr>
      <vt:lpstr>Training using pHMMs</vt:lpstr>
      <vt:lpstr>pHMMs in Genomics Workloads</vt:lpstr>
      <vt:lpstr>The Baum-Welch Algorithm is Costly</vt:lpstr>
      <vt:lpstr>Existing Solutions are Ineffective</vt:lpstr>
      <vt:lpstr>Existing Solutions are Inflexible</vt:lpstr>
      <vt:lpstr>Existing Solutions are Inefficient</vt:lpstr>
      <vt:lpstr>The Problem</vt:lpstr>
      <vt:lpstr>Outline</vt:lpstr>
      <vt:lpstr>Goal</vt:lpstr>
      <vt:lpstr>PowerPoint Presentation</vt:lpstr>
      <vt:lpstr>Key Software &amp; Hardware Optimizations</vt:lpstr>
      <vt:lpstr>Key Software &amp; Hardware Optimizations</vt:lpstr>
      <vt:lpstr>SW: Minimizing Redundant Storage</vt:lpstr>
      <vt:lpstr>SW: Minimizing Redundant Storage</vt:lpstr>
      <vt:lpstr>SW: Minimizing Redundant Storage</vt:lpstr>
      <vt:lpstr>SW: Minimizing Redundant Storage</vt:lpstr>
      <vt:lpstr>SW: Minimizing Redundant Storage</vt:lpstr>
      <vt:lpstr>SW: Reducing Unnecessary Computations</vt:lpstr>
      <vt:lpstr>SW: Reducing Unnecessary Computations</vt:lpstr>
      <vt:lpstr>SW: Avoiding Repeated Operations</vt:lpstr>
      <vt:lpstr>SW: Avoiding Repeated Operations</vt:lpstr>
      <vt:lpstr>Key Software &amp; Hardware Optimizations</vt:lpstr>
      <vt:lpstr>Overview of ApHMM Design</vt:lpstr>
      <vt:lpstr>Computing the Baum-Welch in ApHMM</vt:lpstr>
      <vt:lpstr>Outline</vt:lpstr>
      <vt:lpstr>Evaluation Methodology</vt:lpstr>
      <vt:lpstr>Evaluation Methodology</vt:lpstr>
      <vt:lpstr>Performance: The Baum-Welch Algorithm</vt:lpstr>
      <vt:lpstr>Performance: Workload Acceleration</vt:lpstr>
      <vt:lpstr>Energy: Overall Comparisons</vt:lpstr>
      <vt:lpstr>Speedup of Each Optimization</vt:lpstr>
      <vt:lpstr>Area and Power</vt:lpstr>
      <vt:lpstr>More in the Paper</vt:lpstr>
      <vt:lpstr>ApHMM</vt:lpstr>
      <vt:lpstr>ApHMM-GPU Source Code</vt:lpstr>
      <vt:lpstr>Outline</vt:lpstr>
      <vt:lpstr>Conclusion</vt:lpstr>
      <vt:lpstr>  </vt:lpstr>
      <vt:lpstr>Agenda for Today</vt:lpstr>
      <vt:lpstr>Things Are Happening In Industry</vt:lpstr>
      <vt:lpstr>Illumina DRAGEN Bio-IT Platform (2018)</vt:lpstr>
      <vt:lpstr>NextSeq 2000 with Analysis Capability</vt:lpstr>
      <vt:lpstr>NVIDIA Clara Parabricks (2020) </vt:lpstr>
      <vt:lpstr>NVIDIA Hopper DPX Instructions (2022)</vt:lpstr>
      <vt:lpstr>Bionano &amp; NVIDIA:  Accelerating Analysis for Fast Time to Results</vt:lpstr>
      <vt:lpstr>Cerebras’s Wafer Scale Engine (2021)</vt:lpstr>
      <vt:lpstr>NVIDIA H100 (2022)</vt:lpstr>
      <vt:lpstr>UPMEM Processing-in-DRAM Engine (2019)</vt:lpstr>
      <vt:lpstr>BioPIM (2022)</vt:lpstr>
      <vt:lpstr>Fast Genome Analysis…</vt:lpstr>
      <vt:lpstr>More on Fast Genome Analysis…</vt:lpstr>
      <vt:lpstr>More on Accelerating Genome Analysis</vt:lpstr>
      <vt:lpstr>More on Real-Time Genome Analysis</vt:lpstr>
      <vt:lpstr>Accelerating Genome Analysis [DAC 2023]</vt:lpstr>
      <vt:lpstr>BIO-Arch Workshop at RECOMB 2023</vt:lpstr>
      <vt:lpstr>Genomics Course (Fall 2023)</vt:lpstr>
      <vt:lpstr>Conclusion</vt:lpstr>
      <vt:lpstr>Enabling Fast, Accurate &amp; Efficient Real-Time Genome Analysis via New Algorithms and Architectures</vt:lpstr>
      <vt:lpstr>Challenges in Read Mapping</vt:lpstr>
      <vt:lpstr>Analysis is Bottlenecked in Read Mapping!!</vt:lpstr>
      <vt:lpstr>A Tsunami of Sequencing Data</vt:lpstr>
      <vt:lpstr>Solving the Puzzle</vt:lpstr>
      <vt:lpstr>Obtaining the Human Reference Genome</vt:lpstr>
      <vt:lpstr>Obtaining .FASTQ Files</vt:lpstr>
      <vt:lpstr>Today’s Computing Systems</vt:lpstr>
      <vt:lpstr>The Problem</vt:lpstr>
      <vt:lpstr>Read Mapping</vt:lpstr>
      <vt:lpstr>Read Mapping Algorithms: Two Styles</vt:lpstr>
      <vt:lpstr>An Example of Hash Table Based Mappers</vt:lpstr>
      <vt:lpstr>Performance of Read Mapping</vt:lpstr>
      <vt:lpstr>The Need for Speed</vt:lpstr>
      <vt:lpstr>Sequence Alignment in Unavoidable</vt:lpstr>
      <vt:lpstr>Sequence Alignment in Unavoidable</vt:lpstr>
      <vt:lpstr>Metagenomics Analysis</vt:lpstr>
      <vt:lpstr>Genomics vs. Metagenomics</vt:lpstr>
      <vt:lpstr>More on Metagenomic Profiling: Metalign</vt:lpstr>
      <vt:lpstr>Metalign</vt:lpstr>
      <vt:lpstr>Accuracy Results of Metalign and Others</vt:lpstr>
      <vt:lpstr>FastHASH</vt:lpstr>
      <vt:lpstr>Key Observations</vt:lpstr>
      <vt:lpstr>Key Observations</vt:lpstr>
      <vt:lpstr>Cheap K-mer Selection</vt:lpstr>
      <vt:lpstr>FastHASH Conclusion</vt:lpstr>
      <vt:lpstr>More on FastHASH</vt:lpstr>
      <vt:lpstr>GateKeeper Conclusions</vt:lpstr>
      <vt:lpstr>PowerPoint Presentation</vt:lpstr>
      <vt:lpstr>MAGNET (AACBB 2018, TIR 2017)</vt:lpstr>
      <vt:lpstr>MAGNET Walkthrough</vt:lpstr>
      <vt:lpstr>MAGNET Walkthrough</vt:lpstr>
      <vt:lpstr>MAGNET Accelerator</vt:lpstr>
      <vt:lpstr>More on MAGNET</vt:lpstr>
      <vt:lpstr>Shouji (障子)</vt:lpstr>
      <vt:lpstr>Shouji</vt:lpstr>
      <vt:lpstr>PowerPoint Presentation</vt:lpstr>
      <vt:lpstr>PowerPoint Presentation</vt:lpstr>
      <vt:lpstr>Sliding Window Size</vt:lpstr>
      <vt:lpstr>Hardware Implementation</vt:lpstr>
      <vt:lpstr>More on Shouji</vt:lpstr>
      <vt:lpstr>Long Sequence Filtering (SneakySnake vs Parasail)</vt:lpstr>
      <vt:lpstr>Long Sequence Filtering (SneakySnake vs KSW2)</vt:lpstr>
      <vt:lpstr>Darwin</vt:lpstr>
      <vt:lpstr>Darwin: GACT Hardware Acceleration</vt:lpstr>
      <vt:lpstr>Specialized Accelerator for Read Aligner</vt:lpstr>
      <vt:lpstr>GACT Alignment </vt:lpstr>
      <vt:lpstr>Implementation Details</vt:lpstr>
      <vt:lpstr>GACT Hardware vs. Software Speedup</vt:lpstr>
      <vt:lpstr>GACT Hardware vs. Edlib</vt:lpstr>
      <vt:lpstr>More on Darwin</vt:lpstr>
      <vt:lpstr>GenCache</vt:lpstr>
      <vt:lpstr>GenCache</vt:lpstr>
      <vt:lpstr>GenCache’s Four Phases</vt:lpstr>
      <vt:lpstr>Architecture Overview</vt:lpstr>
      <vt:lpstr>Supported Operations</vt:lpstr>
      <vt:lpstr>Throughput Results</vt:lpstr>
      <vt:lpstr>Integrating GRIM-Filter into a Read Mapper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ATLAS: A Scalable and High-Performance Scheduling Algorithm for Multiple Memory Controllers</dc:title>
  <dc:creator>yoongu</dc:creator>
  <cp:lastModifiedBy>Firtina  Can</cp:lastModifiedBy>
  <cp:revision>4370</cp:revision>
  <cp:lastPrinted>2022-10-13T08:57:40Z</cp:lastPrinted>
  <dcterms:created xsi:type="dcterms:W3CDTF">2010-10-08T20:41:54Z</dcterms:created>
  <dcterms:modified xsi:type="dcterms:W3CDTF">2024-01-15T16:47:55Z</dcterms:modified>
</cp:coreProperties>
</file>